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385" r:id="rId2"/>
    <p:sldId id="3384" r:id="rId3"/>
    <p:sldId id="4559" r:id="rId4"/>
    <p:sldId id="4560" r:id="rId5"/>
    <p:sldId id="3387" r:id="rId6"/>
    <p:sldId id="3388" r:id="rId7"/>
    <p:sldId id="3389" r:id="rId8"/>
    <p:sldId id="3390" r:id="rId9"/>
    <p:sldId id="3913" r:id="rId10"/>
    <p:sldId id="3914" r:id="rId11"/>
    <p:sldId id="3915" r:id="rId12"/>
    <p:sldId id="3916" r:id="rId13"/>
    <p:sldId id="3095" r:id="rId14"/>
    <p:sldId id="3096" r:id="rId15"/>
    <p:sldId id="3097" r:id="rId16"/>
    <p:sldId id="3098" r:id="rId17"/>
    <p:sldId id="3918" r:id="rId18"/>
    <p:sldId id="3917" r:id="rId19"/>
    <p:sldId id="3101" r:id="rId20"/>
    <p:sldId id="3921" r:id="rId21"/>
    <p:sldId id="3922" r:id="rId22"/>
    <p:sldId id="3104" r:id="rId23"/>
    <p:sldId id="3105" r:id="rId24"/>
    <p:sldId id="3923" r:id="rId25"/>
    <p:sldId id="3924" r:id="rId26"/>
    <p:sldId id="3925" r:id="rId27"/>
    <p:sldId id="3926" r:id="rId28"/>
    <p:sldId id="4502" r:id="rId29"/>
    <p:sldId id="3927" r:id="rId30"/>
    <p:sldId id="3928" r:id="rId31"/>
    <p:sldId id="3929" r:id="rId32"/>
    <p:sldId id="3930" r:id="rId33"/>
    <p:sldId id="3931" r:id="rId34"/>
    <p:sldId id="3115" r:id="rId35"/>
    <p:sldId id="3116" r:id="rId36"/>
    <p:sldId id="3117" r:id="rId37"/>
    <p:sldId id="3118" r:id="rId38"/>
    <p:sldId id="3932" r:id="rId39"/>
    <p:sldId id="3120" r:id="rId40"/>
    <p:sldId id="4503" r:id="rId41"/>
    <p:sldId id="3121" r:id="rId42"/>
    <p:sldId id="3122" r:id="rId43"/>
    <p:sldId id="3933" r:id="rId44"/>
    <p:sldId id="3934" r:id="rId45"/>
    <p:sldId id="4504" r:id="rId46"/>
    <p:sldId id="3125" r:id="rId47"/>
    <p:sldId id="4505" r:id="rId48"/>
    <p:sldId id="4506" r:id="rId49"/>
    <p:sldId id="4517" r:id="rId50"/>
    <p:sldId id="4507" r:id="rId51"/>
    <p:sldId id="4508" r:id="rId52"/>
    <p:sldId id="4509" r:id="rId53"/>
    <p:sldId id="4510" r:id="rId54"/>
    <p:sldId id="4511" r:id="rId55"/>
    <p:sldId id="4512" r:id="rId56"/>
    <p:sldId id="4513" r:id="rId57"/>
    <p:sldId id="4514" r:id="rId58"/>
    <p:sldId id="4515" r:id="rId59"/>
    <p:sldId id="4516" r:id="rId60"/>
    <p:sldId id="274" r:id="rId61"/>
    <p:sldId id="277" r:id="rId62"/>
    <p:sldId id="278" r:id="rId63"/>
    <p:sldId id="2748" r:id="rId64"/>
    <p:sldId id="2749"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References">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CA7BA28-B546-4339-9B11-5D30AA96FE76}"/>
              </a:ext>
            </a:extLst>
          </p:cNvPr>
          <p:cNvSpPr>
            <a:spLocks noGrp="1"/>
          </p:cNvSpPr>
          <p:nvPr>
            <p:ph type="title"/>
          </p:nvPr>
        </p:nvSpPr>
        <p:spPr>
          <a:xfrm>
            <a:off x="387439" y="133306"/>
            <a:ext cx="10515600" cy="729579"/>
          </a:xfrm>
        </p:spPr>
        <p:txBody>
          <a:bodyPr>
            <a:normAutofit/>
          </a:bodyPr>
          <a:lstStyle/>
          <a:p>
            <a:r>
              <a:rPr lang="zh-CN" altLang="en-US" sz="3600">
                <a:latin typeface="Times New Roman" panose="02020603050405020304" pitchFamily="18" charset="0"/>
                <a:cs typeface="Times New Roman" panose="02020603050405020304" pitchFamily="18" charset="0"/>
              </a:rPr>
              <a:t>单击此处编辑母版标题样式</a:t>
            </a:r>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53DE85A7-71E0-4E63-BB38-8D3085C4F2E8}"/>
              </a:ext>
            </a:extLst>
          </p:cNvPr>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zh-CN" altLang="en-US" sz="2400"/>
              <a:t>单击此处编辑母版文本样式</a:t>
            </a:r>
          </a:p>
          <a:p>
            <a:pPr marL="0" lvl="1" algn="just">
              <a:lnSpc>
                <a:spcPct val="125000"/>
              </a:lnSpc>
              <a:spcBef>
                <a:spcPts val="0"/>
              </a:spcBef>
              <a:buClr>
                <a:srgbClr val="FF0000"/>
              </a:buClr>
              <a:buFont typeface="Wingdings" panose="05000000000000000000" pitchFamily="2" charset="2"/>
              <a:buChar char="p"/>
            </a:pPr>
            <a:r>
              <a:rPr lang="zh-CN" altLang="en-US" sz="2400"/>
              <a:t>二级</a:t>
            </a:r>
          </a:p>
          <a:p>
            <a:pPr marL="0" lvl="2" algn="just">
              <a:lnSpc>
                <a:spcPct val="125000"/>
              </a:lnSpc>
              <a:spcBef>
                <a:spcPts val="0"/>
              </a:spcBef>
              <a:buClr>
                <a:srgbClr val="FF0000"/>
              </a:buClr>
              <a:buFont typeface="Wingdings" panose="05000000000000000000" pitchFamily="2" charset="2"/>
              <a:buChar char="p"/>
            </a:pPr>
            <a:r>
              <a:rPr lang="zh-CN" altLang="en-US" sz="2400"/>
              <a:t>三级</a:t>
            </a:r>
          </a:p>
        </p:txBody>
      </p:sp>
      <p:pic>
        <p:nvPicPr>
          <p:cNvPr id="10" name="图片 9" descr="u=1907756794,293736522&amp;fm=21&amp;gp=0.jpg">
            <a:extLst>
              <a:ext uri="{FF2B5EF4-FFF2-40B4-BE49-F238E27FC236}">
                <a16:creationId xmlns:a16="http://schemas.microsoft.com/office/drawing/2014/main" id="{59EFD59B-418E-41FC-B6B3-DDADE7B49C5B}"/>
              </a:ext>
            </a:extLst>
          </p:cNvPr>
          <p:cNvPicPr>
            <a:picLocks noChangeAspect="1"/>
          </p:cNvPicPr>
          <p:nvPr userDrawn="1"/>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990282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9" r:id="rId6"/>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810.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84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85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871.png"/><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920.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4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49.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98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99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00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0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0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030.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1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13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14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015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016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017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019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10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023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31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024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780.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17 Monte Carlo Methods</a:t>
            </a:r>
            <a:endParaRPr lang="zh-CN" altLang="en-US" sz="4400" b="1" dirty="0">
              <a:latin typeface="Times New Roman" panose="02020603050405020304" pitchFamily="18" charset="0"/>
              <a:cs typeface="Times New Roman" panose="02020603050405020304" pitchFamily="18" charset="0"/>
            </a:endParaRP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副标题 2"/>
          <p:cNvSpPr txBox="1"/>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Zhaoyang</a:t>
            </a:r>
            <a:r>
              <a:rPr lang="en-US" altLang="zh-CN" sz="2400" dirty="0"/>
              <a:t> Deng</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 Monte Carlo Methods</a:t>
            </a:r>
            <a:endParaRPr lang="zh-CN" altLang="en-US" sz="3600" dirty="0"/>
          </a:p>
        </p:txBody>
      </p:sp>
      <p:sp>
        <p:nvSpPr>
          <p:cNvPr id="10" name="文本框 9"/>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But in addition, the law of large numbers states that if the samples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p>
                    </m:sSup>
                  </m:oMath>
                </a14:m>
                <a:r>
                  <a:rPr lang="en-US" altLang="zh-CN" dirty="0"/>
                  <a:t> are i.i.d., then the average converges almost surely to the expected value:</a:t>
                </a:r>
              </a:p>
              <a:p>
                <a:pPr algn="just">
                  <a:lnSpc>
                    <a:spcPct val="125000"/>
                  </a:lnSpc>
                </a:pPr>
                <a:endParaRPr lang="en-US" altLang="zh-CN" dirty="0"/>
              </a:p>
              <a:p>
                <a:r>
                  <a:rPr lang="en-US" altLang="zh-CN" dirty="0"/>
                  <a:t>provided that the variance of the individual terms, </a:t>
                </a:r>
                <a14:m>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1" smtClean="0">
                            <a:latin typeface="Cambria Math" panose="02040503050406030204" pitchFamily="18" charset="0"/>
                          </a:rPr>
                          <m:t>Var</m:t>
                        </m:r>
                      </m:fName>
                      <m:e>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𝑓</m:t>
                            </m:r>
                            <m:d>
                              <m:dPr>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ⅈ</m:t>
                                        </m:r>
                                      </m:e>
                                    </m:d>
                                  </m:sup>
                                </m:sSup>
                              </m:e>
                            </m:d>
                          </m:e>
                        </m:d>
                      </m:e>
                    </m:func>
                  </m:oMath>
                </a14:m>
                <a:r>
                  <a:rPr lang="en-US" altLang="zh-CN" dirty="0"/>
                  <a:t>, is bounded. To see this more clearly, consider the variance of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b>
                        <m:r>
                          <a:rPr lang="en-US" altLang="zh-CN" i="1">
                            <a:latin typeface="Cambria Math" panose="02040503050406030204" pitchFamily="18" charset="0"/>
                          </a:rPr>
                          <m:t>𝑛</m:t>
                        </m:r>
                      </m:sub>
                    </m:sSub>
                    <m:r>
                      <a:rPr lang="en-US" altLang="zh-CN" i="1">
                        <a:latin typeface="Cambria Math" panose="02040503050406030204" pitchFamily="18" charset="0"/>
                      </a:rPr>
                      <m:t> </m:t>
                    </m:r>
                  </m:oMath>
                </a14:m>
                <a:r>
                  <a:rPr lang="en-US" altLang="zh-CN" dirty="0"/>
                  <a:t>as </a:t>
                </a:r>
                <a:r>
                  <a:rPr lang="en-US" altLang="zh-CN" i="1" dirty="0"/>
                  <a:t>n</a:t>
                </a:r>
                <a:r>
                  <a:rPr lang="en-US" altLang="zh-CN" dirty="0"/>
                  <a:t> increases. The variance Var</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b>
                            <m:r>
                              <a:rPr lang="en-US" altLang="zh-CN" i="1">
                                <a:latin typeface="Cambria Math" panose="02040503050406030204" pitchFamily="18" charset="0"/>
                              </a:rPr>
                              <m:t>𝑛</m:t>
                            </m:r>
                          </m:sub>
                        </m:sSub>
                      </m:e>
                    </m:d>
                  </m:oMath>
                </a14:m>
                <a:r>
                  <a:rPr lang="en-US" altLang="zh-CN" dirty="0"/>
                  <a:t> decreases and converges to 0, so long as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i="1">
                            <a:latin typeface="Cambria Math" panose="02040503050406030204" pitchFamily="18" charset="0"/>
                          </a:rPr>
                          <m:t>Var</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ⅈ</m:t>
                                        </m:r>
                                      </m:e>
                                    </m:d>
                                  </m:sup>
                                </m:sSup>
                              </m:e>
                            </m:d>
                          </m:e>
                        </m:d>
                      </m:e>
                    </m:func>
                    <m:r>
                      <a:rPr lang="en-US" altLang="zh-CN" i="1">
                        <a:latin typeface="Cambria Math" panose="02040503050406030204" pitchFamily="18" charset="0"/>
                      </a:rPr>
                      <m:t> </m:t>
                    </m:r>
                  </m:oMath>
                </a14:m>
                <a:r>
                  <a:rPr lang="en-US" altLang="zh-CN" dirty="0"/>
                  <a:t>&lt; ∞:</a:t>
                </a:r>
              </a:p>
              <a:p>
                <a:pPr algn="just">
                  <a:lnSpc>
                    <a:spcPct val="125000"/>
                  </a:lnSpc>
                </a:pPr>
                <a:endParaRPr lang="en-US" altLang="zh-CN" dirty="0"/>
              </a:p>
              <a:p>
                <a:pPr algn="just">
                  <a:lnSpc>
                    <a:spcPct val="125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sz="3600" dirty="0"/>
              <a:t>17.1.2 Basics of Monte Carlo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9" name="图片 8"/>
          <p:cNvPicPr>
            <a:picLocks noChangeAspect="1"/>
          </p:cNvPicPr>
          <p:nvPr/>
        </p:nvPicPr>
        <p:blipFill rotWithShape="1">
          <a:blip r:embed="rId4"/>
          <a:srcRect l="4678"/>
          <a:stretch>
            <a:fillRect/>
          </a:stretch>
        </p:blipFill>
        <p:spPr>
          <a:xfrm>
            <a:off x="281358" y="2082322"/>
            <a:ext cx="11621770" cy="662305"/>
          </a:xfrm>
          <a:prstGeom prst="rect">
            <a:avLst/>
          </a:prstGeom>
        </p:spPr>
      </p:pic>
      <p:pic>
        <p:nvPicPr>
          <p:cNvPr id="7" name="图片 6">
            <a:extLst>
              <a:ext uri="{FF2B5EF4-FFF2-40B4-BE49-F238E27FC236}">
                <a16:creationId xmlns:a16="http://schemas.microsoft.com/office/drawing/2014/main" id="{AD7AD884-B9DE-4F27-88CE-993D49683642}"/>
              </a:ext>
            </a:extLst>
          </p:cNvPr>
          <p:cNvPicPr>
            <a:picLocks noChangeAspect="1"/>
          </p:cNvPicPr>
          <p:nvPr/>
        </p:nvPicPr>
        <p:blipFill>
          <a:blip r:embed="rId5"/>
          <a:stretch>
            <a:fillRect/>
          </a:stretch>
        </p:blipFill>
        <p:spPr>
          <a:xfrm>
            <a:off x="1514528" y="4455127"/>
            <a:ext cx="9155430" cy="20740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This convenient result also tells us how to estimate the uncertainty in a Monte Carlo average or equivalently the amount of expected error of the Monte Carlo approximation. We compute both the empirical average of the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ⅈ</m:t>
                                </m:r>
                              </m:e>
                            </m:d>
                          </m:sup>
                        </m:sSup>
                      </m:e>
                    </m:d>
                    <m:r>
                      <a:rPr lang="en-US" altLang="zh-CN" i="1">
                        <a:latin typeface="Cambria Math" panose="02040503050406030204" pitchFamily="18" charset="0"/>
                      </a:rPr>
                      <m:t> </m:t>
                    </m:r>
                  </m:oMath>
                </a14:m>
                <a:r>
                  <a:rPr lang="en-US" altLang="zh-CN" dirty="0"/>
                  <a:t>and their empirical variance,1 and then divide the estimated variance by the number of samples n to obtain an estimator of </a:t>
                </a:r>
                <a14:m>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1" smtClean="0">
                            <a:latin typeface="Cambria Math" panose="02040503050406030204" pitchFamily="18" charset="0"/>
                          </a:rPr>
                          <m:t>Var</m:t>
                        </m:r>
                      </m:fName>
                      <m:e>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i="1" smtClean="0">
                                        <a:latin typeface="Cambria Math" panose="02040503050406030204" pitchFamily="18" charset="0"/>
                                      </a:rPr>
                                      <m:t>𝑠</m:t>
                                    </m:r>
                                  </m:e>
                                </m:acc>
                              </m:e>
                              <m:sub>
                                <m:r>
                                  <a:rPr lang="en-US" altLang="zh-CN" i="1" smtClean="0">
                                    <a:latin typeface="Cambria Math" panose="02040503050406030204" pitchFamily="18" charset="0"/>
                                  </a:rPr>
                                  <m:t>𝑛</m:t>
                                </m:r>
                              </m:sub>
                            </m:sSub>
                          </m:e>
                        </m:d>
                      </m:e>
                    </m:func>
                  </m:oMath>
                </a14:m>
                <a:r>
                  <a:rPr lang="en-US" altLang="zh-CN" dirty="0"/>
                  <a:t>. The </a:t>
                </a:r>
                <a:r>
                  <a:rPr lang="en-US" altLang="zh-CN" i="1" dirty="0"/>
                  <a:t>central limit theorem </a:t>
                </a:r>
                <a:r>
                  <a:rPr lang="en-US" altLang="zh-CN" dirty="0"/>
                  <a:t>tells us that the distribution of the average, </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i="1" smtClean="0">
                                <a:latin typeface="Cambria Math" panose="02040503050406030204" pitchFamily="18" charset="0"/>
                              </a:rPr>
                              <m:t>𝑠</m:t>
                            </m:r>
                          </m:e>
                        </m:acc>
                      </m:e>
                      <m:sub>
                        <m:r>
                          <a:rPr lang="en-US" altLang="zh-CN" i="1" smtClean="0">
                            <a:latin typeface="Cambria Math" panose="02040503050406030204" pitchFamily="18" charset="0"/>
                          </a:rPr>
                          <m:t>𝑛</m:t>
                        </m:r>
                      </m:sub>
                    </m:sSub>
                  </m:oMath>
                </a14:m>
                <a:r>
                  <a:rPr lang="en-US" altLang="zh-CN" dirty="0"/>
                  <a:t>, converges to a normal distribution with mean </a:t>
                </a:r>
                <a:r>
                  <a:rPr lang="en-US" altLang="zh-CN" i="1" dirty="0"/>
                  <a:t>s</a:t>
                </a:r>
                <a:r>
                  <a:rPr lang="en-US" altLang="zh-CN" dirty="0"/>
                  <a:t> and variance </a:t>
                </a:r>
                <a14:m>
                  <m:oMath xmlns:m="http://schemas.openxmlformats.org/officeDocument/2006/math">
                    <m:f>
                      <m:fPr>
                        <m:ctrlPr>
                          <a:rPr lang="en-US" altLang="zh-CN" i="1" smtClean="0">
                            <a:latin typeface="Cambria Math" panose="02040503050406030204" pitchFamily="18" charset="0"/>
                          </a:rPr>
                        </m:ctrlPr>
                      </m:fPr>
                      <m:num>
                        <m:func>
                          <m:funcPr>
                            <m:ctrlPr>
                              <a:rPr lang="en-US" altLang="zh-CN" i="1" smtClean="0">
                                <a:latin typeface="Cambria Math" panose="02040503050406030204" pitchFamily="18" charset="0"/>
                              </a:rPr>
                            </m:ctrlPr>
                          </m:funcPr>
                          <m:fName>
                            <m:r>
                              <m:rPr>
                                <m:sty m:val="p"/>
                              </m:rPr>
                              <a:rPr lang="en-US" altLang="zh-CN" i="1" smtClean="0">
                                <a:latin typeface="Cambria Math" panose="02040503050406030204" pitchFamily="18" charset="0"/>
                              </a:rPr>
                              <m:t>Var</m:t>
                            </m:r>
                          </m:fName>
                          <m:e>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𝑓</m:t>
                                </m:r>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𝑥</m:t>
                                    </m:r>
                                  </m:e>
                                </m:d>
                              </m:e>
                            </m:d>
                          </m:e>
                        </m:func>
                      </m:num>
                      <m:den>
                        <m:r>
                          <a:rPr lang="en-US" altLang="zh-CN" i="1" smtClean="0">
                            <a:latin typeface="Cambria Math" panose="02040503050406030204" pitchFamily="18" charset="0"/>
                          </a:rPr>
                          <m:t>𝑛</m:t>
                        </m:r>
                      </m:den>
                    </m:f>
                  </m:oMath>
                </a14:m>
                <a:r>
                  <a:rPr lang="en-US" altLang="zh-CN" dirty="0"/>
                  <a:t>. This allows us to estimate confidence intervals around the estimate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b>
                        <m:r>
                          <a:rPr lang="en-US" altLang="zh-CN" i="1">
                            <a:latin typeface="Cambria Math" panose="02040503050406030204" pitchFamily="18" charset="0"/>
                          </a:rPr>
                          <m:t>𝑛</m:t>
                        </m:r>
                      </m:sub>
                    </m:sSub>
                  </m:oMath>
                </a14:m>
                <a:r>
                  <a:rPr lang="en-US" altLang="zh-CN" dirty="0"/>
                  <a:t>, using the cumulative distribution of the normal density.</a:t>
                </a:r>
              </a:p>
              <a:p>
                <a:pPr algn="just">
                  <a:lnSpc>
                    <a:spcPct val="125000"/>
                  </a:lnSpc>
                </a:pPr>
                <a:endParaRPr lang="en-US" altLang="zh-CN" dirty="0"/>
              </a:p>
              <a:p>
                <a:pPr algn="just">
                  <a:lnSpc>
                    <a:spcPct val="125000"/>
                  </a:lnSpc>
                </a:pPr>
                <a:endParaRPr lang="en-US" altLang="zh-CN" dirty="0"/>
              </a:p>
              <a:p>
                <a:pPr algn="just">
                  <a:lnSpc>
                    <a:spcPct val="125000"/>
                  </a:lnSpc>
                </a:pPr>
                <a:endParaRPr lang="en-US" altLang="zh-CN" dirty="0"/>
              </a:p>
              <a:p>
                <a:pPr algn="just">
                  <a:lnSpc>
                    <a:spcPct val="125000"/>
                  </a:lnSpc>
                </a:pPr>
                <a:endParaRPr lang="en-US" altLang="zh-CN" dirty="0"/>
              </a:p>
              <a:p>
                <a:pPr algn="just">
                  <a:lnSpc>
                    <a:spcPct val="125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sz="3600" dirty="0"/>
              <a:t>17.1.2 Basics of Monte Carlo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25000"/>
              </a:lnSpc>
            </a:pPr>
            <a:r>
              <a:rPr lang="en-US" altLang="zh-CN" dirty="0"/>
              <a:t>        However, all this relies on our ability to easily sample from the base distribution </a:t>
            </a:r>
            <a:r>
              <a:rPr lang="en-US" altLang="zh-CN" i="1" dirty="0"/>
              <a:t>p</a:t>
            </a:r>
            <a:r>
              <a:rPr lang="en-US" altLang="zh-CN" dirty="0"/>
              <a:t>(</a:t>
            </a:r>
            <a:r>
              <a:rPr lang="en-US" altLang="zh-CN" b="1" dirty="0"/>
              <a:t>x</a:t>
            </a:r>
            <a:r>
              <a:rPr lang="en-US" altLang="zh-CN" dirty="0"/>
              <a:t>), but doing so is not always possible. When it is not feasible to sample from </a:t>
            </a:r>
            <a:r>
              <a:rPr lang="en-US" altLang="zh-CN" i="1" dirty="0"/>
              <a:t>p</a:t>
            </a:r>
            <a:r>
              <a:rPr lang="en-US" altLang="zh-CN" dirty="0"/>
              <a:t>, an alternative is to use importance sampling, presented in Sec. </a:t>
            </a:r>
            <a:r>
              <a:rPr lang="en-US" altLang="zh-CN" dirty="0">
                <a:solidFill>
                  <a:srgbClr val="FF0000"/>
                </a:solidFill>
              </a:rPr>
              <a:t>17.2</a:t>
            </a:r>
            <a:r>
              <a:rPr lang="en-US" altLang="zh-CN" dirty="0"/>
              <a:t>. A more general approach is to form a sequence of estimators that converge towards the distribution of interest. That is the approach of Monte Carlo Markov chains (Sec. </a:t>
            </a:r>
            <a:r>
              <a:rPr lang="en-US" altLang="zh-CN" dirty="0">
                <a:solidFill>
                  <a:srgbClr val="FF0000"/>
                </a:solidFill>
              </a:rPr>
              <a:t>17.3</a:t>
            </a:r>
            <a:r>
              <a:rPr lang="en-US" altLang="zh-CN" dirty="0"/>
              <a:t>).</a:t>
            </a:r>
          </a:p>
          <a:p>
            <a:pPr algn="just">
              <a:lnSpc>
                <a:spcPct val="125000"/>
              </a:lnSpc>
            </a:pPr>
            <a:endParaRPr lang="en-US" altLang="zh-CN" dirty="0"/>
          </a:p>
          <a:p>
            <a:pPr algn="just">
              <a:lnSpc>
                <a:spcPct val="125000"/>
              </a:lnSpc>
            </a:pPr>
            <a:endParaRPr lang="en-US" altLang="zh-CN" dirty="0"/>
          </a:p>
          <a:p>
            <a:pPr algn="just">
              <a:lnSpc>
                <a:spcPct val="125000"/>
              </a:lnSpc>
            </a:pPr>
            <a:endParaRPr lang="en-US" altLang="zh-CN" dirty="0"/>
          </a:p>
          <a:p>
            <a:pPr algn="just">
              <a:lnSpc>
                <a:spcPct val="125000"/>
              </a:lnSpc>
            </a:pPr>
            <a:endParaRPr lang="zh-CN" altLang="en-US" dirty="0"/>
          </a:p>
        </p:txBody>
      </p:sp>
      <p:sp>
        <p:nvSpPr>
          <p:cNvPr id="4" name="标题 1"/>
          <p:cNvSpPr>
            <a:spLocks noGrp="1"/>
          </p:cNvSpPr>
          <p:nvPr>
            <p:ph type="title"/>
          </p:nvPr>
        </p:nvSpPr>
        <p:spPr/>
        <p:txBody>
          <a:bodyPr>
            <a:normAutofit/>
          </a:bodyPr>
          <a:lstStyle/>
          <a:p>
            <a:r>
              <a:rPr lang="en-US" altLang="zh-CN" sz="3600" dirty="0"/>
              <a:t>17.1.2 Basics of Monte Carlo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Chapter 17 Monte Carlo Methods</a:t>
            </a:r>
            <a:endParaRPr kumimoji="0" lang="zh-CN" altLang="en-US"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副标题 2"/>
          <p:cNvSpPr txBox="1"/>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Zhaoyang</a:t>
            </a:r>
            <a:r>
              <a:rPr lang="en-US" altLang="zh-CN" sz="2400" dirty="0"/>
              <a:t> Deng</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10"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17.2 Importance Sampling</a:t>
            </a:r>
            <a:endParaRPr lang="zh-CN" altLang="en-US" sz="3600" dirty="0"/>
          </a:p>
        </p:txBody>
      </p:sp>
      <p:sp>
        <p:nvSpPr>
          <p:cNvPr id="11" name="文本框 10"/>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pPr algn="just">
                  <a:lnSpc>
                    <a:spcPct val="125000"/>
                  </a:lnSpc>
                </a:pPr>
                <a:r>
                  <a:rPr lang="en-US" altLang="zh-CN" dirty="0"/>
                  <a:t>An important step in the decomposition of the integrand (or summand) used by the Monte Carlo method in Eq. </a:t>
                </a:r>
                <a:r>
                  <a:rPr lang="en-US" altLang="zh-CN" dirty="0">
                    <a:solidFill>
                      <a:srgbClr val="FF0000"/>
                    </a:solidFill>
                  </a:rPr>
                  <a:t>17.2</a:t>
                </a:r>
                <a:r>
                  <a:rPr lang="en-US" altLang="zh-CN" dirty="0"/>
                  <a:t> is deciding which part of the integrand should play the role the probability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1" i="1" smtClean="0">
                        <a:latin typeface="Cambria Math" panose="02040503050406030204" pitchFamily="18" charset="0"/>
                      </a:rPr>
                      <m:t>𝒙</m:t>
                    </m:r>
                    <m:r>
                      <a:rPr lang="en-US" altLang="zh-CN" b="0" i="1" smtClean="0">
                        <a:latin typeface="Cambria Math" panose="02040503050406030204" pitchFamily="18" charset="0"/>
                      </a:rPr>
                      <m:t>)</m:t>
                    </m:r>
                  </m:oMath>
                </a14:m>
                <a:r>
                  <a:rPr lang="en-US" altLang="zh-CN" dirty="0"/>
                  <a:t> and which part of the integrand should play the role of the quantity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1" i="1" smtClean="0">
                        <a:latin typeface="Cambria Math" panose="02040503050406030204" pitchFamily="18" charset="0"/>
                      </a:rPr>
                      <m:t>𝒙</m:t>
                    </m:r>
                    <m:r>
                      <a:rPr lang="en-US" altLang="zh-CN" b="0" i="1" smtClean="0">
                        <a:latin typeface="Cambria Math" panose="02040503050406030204" pitchFamily="18" charset="0"/>
                      </a:rPr>
                      <m:t>)</m:t>
                    </m:r>
                  </m:oMath>
                </a14:m>
                <a:r>
                  <a:rPr lang="en-US" altLang="zh-CN" dirty="0"/>
                  <a:t> whose expected value (under that probability distribution) is to be estimated. There is no unique decomposition because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oMath>
                </a14:m>
                <a:r>
                  <a:rPr lang="en-US" altLang="zh-CN" dirty="0"/>
                  <a:t> can always be rewritten as</a:t>
                </a:r>
              </a:p>
              <a:p>
                <a:pPr>
                  <a:lnSpc>
                    <a:spcPct val="125000"/>
                  </a:lnSpc>
                </a:pPr>
                <a:endParaRPr lang="en-US" altLang="zh-CN" dirty="0"/>
              </a:p>
              <a:p>
                <a:r>
                  <a:rPr lang="en-US" altLang="zh-CN" dirty="0"/>
                  <a:t>where we now sample from </a:t>
                </a:r>
                <a:r>
                  <a:rPr lang="en-US" altLang="zh-CN" i="1" dirty="0"/>
                  <a:t>q</a:t>
                </a:r>
                <a:r>
                  <a:rPr lang="en-US" altLang="zh-CN" dirty="0"/>
                  <a:t> and average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𝑝𝑓</m:t>
                        </m:r>
                      </m:num>
                      <m:den>
                        <m:r>
                          <a:rPr lang="en-US" altLang="zh-CN" b="0" i="1" smtClean="0">
                            <a:latin typeface="Cambria Math" panose="02040503050406030204" pitchFamily="18" charset="0"/>
                          </a:rPr>
                          <m:t>𝑞</m:t>
                        </m:r>
                      </m:den>
                    </m:f>
                  </m:oMath>
                </a14:m>
                <a:r>
                  <a:rPr lang="en-US" altLang="zh-CN" dirty="0"/>
                  <a:t> . In many cases, we wish to compute an expectation for a given </a:t>
                </a:r>
                <a:r>
                  <a:rPr lang="en-US" altLang="zh-CN" i="1" dirty="0"/>
                  <a:t>p</a:t>
                </a:r>
                <a:r>
                  <a:rPr lang="en-US" altLang="zh-CN" dirty="0"/>
                  <a:t> and an </a:t>
                </a:r>
                <a:r>
                  <a:rPr lang="en-US" altLang="zh-CN" i="1" dirty="0"/>
                  <a:t>f</a:t>
                </a:r>
                <a:r>
                  <a:rPr lang="en-US" altLang="zh-CN" dirty="0"/>
                  <a:t> , and the fact that the problem is specified from the start as an expectation suggests that this </a:t>
                </a:r>
                <a:r>
                  <a:rPr lang="en-US" altLang="zh-CN" i="1" dirty="0"/>
                  <a:t>p</a:t>
                </a:r>
                <a:r>
                  <a:rPr lang="en-US" altLang="zh-CN" dirty="0"/>
                  <a:t> and </a:t>
                </a:r>
                <a:r>
                  <a:rPr lang="en-US" altLang="zh-CN" i="1" dirty="0"/>
                  <a:t>f</a:t>
                </a:r>
                <a:r>
                  <a:rPr lang="en-US" altLang="zh-CN" dirty="0"/>
                  <a:t> would be a natural choice of decomposition.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855" r="-80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2699195" y="3311271"/>
            <a:ext cx="8654605" cy="8967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gn="just">
                  <a:lnSpc>
                    <a:spcPct val="125000"/>
                  </a:lnSpc>
                </a:pPr>
                <a:r>
                  <a:rPr lang="en-US" altLang="zh-CN" dirty="0"/>
                  <a:t>However, the original specification of the problem may not be the  optimal choice in terms of the number of samples required to obtain a given level of accuracy. Fortunately, the form of the optimal choice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oMath>
                </a14:m>
                <a:r>
                  <a:rPr lang="en-US" altLang="zh-CN" dirty="0"/>
                  <a:t> can be derived easily. The optimal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oMath>
                </a14:m>
                <a:r>
                  <a:rPr lang="en-US" altLang="zh-CN" dirty="0"/>
                  <a:t> corresponds to what is called optimal importance sampling.</a:t>
                </a:r>
              </a:p>
              <a:p>
                <a:pPr algn="just">
                  <a:lnSpc>
                    <a:spcPct val="125000"/>
                  </a:lnSpc>
                </a:pPr>
                <a:r>
                  <a:rPr lang="en-US" altLang="zh-CN" dirty="0"/>
                  <a:t>      Because of the identity shown in Eq. </a:t>
                </a:r>
                <a:r>
                  <a:rPr lang="en-US" altLang="zh-CN" dirty="0">
                    <a:solidFill>
                      <a:srgbClr val="FF0000"/>
                    </a:solidFill>
                  </a:rPr>
                  <a:t>17.8</a:t>
                </a:r>
                <a:r>
                  <a:rPr lang="en-US" altLang="zh-CN" dirty="0"/>
                  <a:t>, any Monte Carlo estimator</a:t>
                </a:r>
              </a:p>
              <a:p>
                <a:pPr algn="just">
                  <a:lnSpc>
                    <a:spcPct val="125000"/>
                  </a:lnSpc>
                </a:pPr>
                <a:endParaRPr lang="en-US" altLang="zh-CN" dirty="0"/>
              </a:p>
              <a:p>
                <a:pPr algn="just">
                  <a:lnSpc>
                    <a:spcPct val="125000"/>
                  </a:lnSpc>
                </a:pPr>
                <a:endParaRPr lang="en-US" altLang="zh-CN" dirty="0"/>
              </a:p>
              <a:p>
                <a:pPr algn="just">
                  <a:lnSpc>
                    <a:spcPct val="125000"/>
                  </a:lnSpc>
                </a:pPr>
                <a:r>
                  <a:rPr lang="en-US" altLang="zh-CN" dirty="0"/>
                  <a:t>can be transformed into an importance sampling estimator</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2244450" y="3773546"/>
            <a:ext cx="9307449" cy="1105662"/>
          </a:xfrm>
          <a:prstGeom prst="rect">
            <a:avLst/>
          </a:prstGeom>
        </p:spPr>
      </p:pic>
      <p:pic>
        <p:nvPicPr>
          <p:cNvPr id="2" name="图片 1"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en-US" altLang="zh-CN" dirty="0"/>
          </a:p>
          <a:p>
            <a:endParaRPr lang="en-US" altLang="zh-CN" dirty="0"/>
          </a:p>
          <a:p>
            <a:pPr algn="just">
              <a:lnSpc>
                <a:spcPct val="125000"/>
              </a:lnSpc>
            </a:pPr>
            <a:r>
              <a:rPr lang="en-US" altLang="zh-CN" dirty="0"/>
              <a:t>We see readily that the expected value of the estimator does not depend on </a:t>
            </a:r>
            <a:r>
              <a:rPr lang="en-US" altLang="zh-CN" i="1" dirty="0"/>
              <a:t>q</a:t>
            </a:r>
            <a:r>
              <a:rPr lang="en-US" altLang="zh-CN" dirty="0"/>
              <a:t>:</a:t>
            </a:r>
          </a:p>
          <a:p>
            <a:pPr algn="just">
              <a:lnSpc>
                <a:spcPct val="125000"/>
              </a:lnSpc>
            </a:pPr>
            <a:endParaRPr lang="en-US" altLang="zh-CN" dirty="0"/>
          </a:p>
          <a:p>
            <a:pPr algn="just">
              <a:lnSpc>
                <a:spcPct val="125000"/>
              </a:lnSpc>
            </a:pPr>
            <a:r>
              <a:rPr lang="en-US" altLang="zh-CN" dirty="0"/>
              <a:t>However, the variance of an importance sampling estimator can be greatly sensitive</a:t>
            </a:r>
          </a:p>
          <a:p>
            <a:pPr algn="just">
              <a:lnSpc>
                <a:spcPct val="125000"/>
              </a:lnSpc>
            </a:pPr>
            <a:r>
              <a:rPr lang="en-US" altLang="zh-CN" dirty="0"/>
              <a:t>to the choice of </a:t>
            </a:r>
            <a:r>
              <a:rPr lang="en-US" altLang="zh-CN" i="1" dirty="0"/>
              <a:t>q</a:t>
            </a:r>
            <a:r>
              <a:rPr lang="en-US" altLang="zh-CN" dirty="0"/>
              <a:t>. The variance is given by</a:t>
            </a:r>
          </a:p>
          <a:p>
            <a:pPr algn="just">
              <a:lnSpc>
                <a:spcPct val="125000"/>
              </a:lnSpc>
            </a:pPr>
            <a:endParaRPr lang="en-US" altLang="zh-CN" dirty="0"/>
          </a:p>
          <a:p>
            <a:pPr algn="just">
              <a:lnSpc>
                <a:spcPct val="125000"/>
              </a:lnSpc>
            </a:pPr>
            <a:endParaRPr lang="zh-CN" altLang="en-US" dirty="0"/>
          </a:p>
        </p:txBody>
      </p:sp>
      <p:pic>
        <p:nvPicPr>
          <p:cNvPr id="6" name="图片 5"/>
          <p:cNvPicPr>
            <a:picLocks noChangeAspect="1"/>
          </p:cNvPicPr>
          <p:nvPr/>
        </p:nvPicPr>
        <p:blipFill>
          <a:blip r:embed="rId2"/>
          <a:stretch>
            <a:fillRect/>
          </a:stretch>
        </p:blipFill>
        <p:spPr>
          <a:xfrm>
            <a:off x="210311" y="945308"/>
            <a:ext cx="11521441" cy="1231091"/>
          </a:xfrm>
          <a:prstGeom prst="rect">
            <a:avLst/>
          </a:prstGeom>
        </p:spPr>
      </p:pic>
      <p:pic>
        <p:nvPicPr>
          <p:cNvPr id="7" name="图片 6"/>
          <p:cNvPicPr>
            <a:picLocks noChangeAspect="1"/>
          </p:cNvPicPr>
          <p:nvPr/>
        </p:nvPicPr>
        <p:blipFill>
          <a:blip r:embed="rId3"/>
          <a:stretch>
            <a:fillRect/>
          </a:stretch>
        </p:blipFill>
        <p:spPr>
          <a:xfrm>
            <a:off x="2768727" y="2811399"/>
            <a:ext cx="8963025" cy="762000"/>
          </a:xfrm>
          <a:prstGeom prst="rect">
            <a:avLst/>
          </a:prstGeom>
        </p:spPr>
      </p:pic>
      <p:pic>
        <p:nvPicPr>
          <p:cNvPr id="8" name="图片 7"/>
          <p:cNvPicPr>
            <a:picLocks noChangeAspect="1"/>
          </p:cNvPicPr>
          <p:nvPr/>
        </p:nvPicPr>
        <p:blipFill>
          <a:blip r:embed="rId4"/>
          <a:stretch>
            <a:fillRect/>
          </a:stretch>
        </p:blipFill>
        <p:spPr>
          <a:xfrm>
            <a:off x="2368677" y="4952017"/>
            <a:ext cx="9363075" cy="1047369"/>
          </a:xfrm>
          <a:prstGeom prst="rect">
            <a:avLst/>
          </a:prstGeom>
        </p:spPr>
      </p:pic>
      <p:pic>
        <p:nvPicPr>
          <p:cNvPr id="2" name="图片 1" descr="u=1907756794,293736522&amp;fm=21&amp;gp=0.jpg"/>
          <p:cNvPicPr>
            <a:picLocks noChangeAspect="1"/>
          </p:cNvPicPr>
          <p:nvPr/>
        </p:nvPicPr>
        <p:blipFill>
          <a:blip r:embed="rId5"/>
          <a:stretch>
            <a:fillRect/>
          </a:stretch>
        </p:blipFill>
        <p:spPr>
          <a:xfrm>
            <a:off x="10611066" y="5656006"/>
            <a:ext cx="1485468" cy="11191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The minimum variance occurs when q is</a:t>
                </a:r>
              </a:p>
              <a:p>
                <a:endParaRPr lang="en-US" altLang="zh-CN" dirty="0"/>
              </a:p>
              <a:p>
                <a:endParaRPr lang="en-US" altLang="zh-CN" dirty="0"/>
              </a:p>
              <a:p>
                <a:r>
                  <a:rPr lang="en-US" altLang="zh-CN" dirty="0"/>
                  <a:t>where Z is the normalization constant, chosen so that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t> sums or integrates to 1 as appropriate. Better importance sampling distributions put more weight where the integrand is larger. In fact, when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oMath>
                </a14:m>
                <a:r>
                  <a:rPr lang="en-US" altLang="zh-CN" dirty="0"/>
                  <a:t> does not change sign, Var </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sub>
                        </m:sSub>
                      </m:e>
                    </m:d>
                    <m:r>
                      <a:rPr lang="en-US" altLang="zh-CN" i="1">
                        <a:latin typeface="Cambria Math" panose="02040503050406030204" pitchFamily="18" charset="0"/>
                      </a:rPr>
                      <m:t>=</m:t>
                    </m:r>
                    <m:r>
                      <a:rPr lang="en-US" altLang="zh-CN" i="1">
                        <a:latin typeface="Cambria Math" panose="02040503050406030204" pitchFamily="18" charset="0"/>
                      </a:rPr>
                      <m:t>0</m:t>
                    </m:r>
                  </m:oMath>
                </a14:m>
                <a:r>
                  <a:rPr lang="en-US" altLang="zh-CN" dirty="0"/>
                  <a:t>, meaning that </a:t>
                </a:r>
                <a:r>
                  <a:rPr lang="en-US" altLang="zh-CN" b="1" dirty="0"/>
                  <a:t>a single sample is sufficient</a:t>
                </a:r>
                <a:r>
                  <a:rPr lang="en-US" altLang="zh-CN" dirty="0"/>
                  <a:t> when the optimal distribution is used. Of course, this is only because the computation of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oMath>
                </a14:m>
                <a:r>
                  <a:rPr lang="en-US" altLang="zh-CN" dirty="0"/>
                  <a:t> has essentially solved the original problem, so it is usually not practical to use this approach of drawing a single sample from the optimal distribution.</a:t>
                </a:r>
                <a:endParaRPr lang="zh-CN" altLang="en-US" dirty="0"/>
              </a:p>
              <a:p>
                <a:endParaRPr lang="en-US" altLang="zh-CN" dirty="0"/>
              </a:p>
              <a:p>
                <a:pPr algn="just">
                  <a:lnSpc>
                    <a:spcPct val="125000"/>
                  </a:lnSpc>
                </a:pPr>
                <a:endParaRPr lang="en-US" altLang="zh-CN" dirty="0"/>
              </a:p>
              <a:p>
                <a:pPr algn="just">
                  <a:lnSpc>
                    <a:spcPct val="125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b="-1663"/>
                </a:stretch>
              </a:blipFill>
            </p:spPr>
            <p:txBody>
              <a:bodyPr/>
              <a:lstStyle/>
              <a:p>
                <a:r>
                  <a:rPr lang="zh-CN" altLang="en-US">
                    <a:noFill/>
                  </a:rPr>
                  <a:t> </a:t>
                </a:r>
              </a:p>
            </p:txBody>
          </p:sp>
        </mc:Fallback>
      </mc:AlternateContent>
      <p:sp>
        <p:nvSpPr>
          <p:cNvPr id="5"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4" name="图片 3"/>
          <p:cNvPicPr>
            <a:picLocks noChangeAspect="1"/>
          </p:cNvPicPr>
          <p:nvPr/>
        </p:nvPicPr>
        <p:blipFill>
          <a:blip r:embed="rId4"/>
          <a:stretch>
            <a:fillRect/>
          </a:stretch>
        </p:blipFill>
        <p:spPr>
          <a:xfrm>
            <a:off x="2955925" y="1604212"/>
            <a:ext cx="7946390" cy="11191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         Any choice of sampling distribution </a:t>
                </a:r>
                <a:r>
                  <a:rPr lang="en-US" altLang="zh-CN" i="1" dirty="0"/>
                  <a:t>q</a:t>
                </a:r>
                <a:r>
                  <a:rPr lang="en-US" altLang="zh-CN" dirty="0"/>
                  <a:t> is valid (in the sense of yielding the correct expected value) and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oMath>
                </a14:m>
                <a:r>
                  <a:rPr lang="en-US" altLang="zh-CN" dirty="0"/>
                  <a:t> is the optimal one (in the sense of yielding minimum variance). Sampling from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oMath>
                </a14:m>
                <a:r>
                  <a:rPr lang="en-US" altLang="zh-CN" dirty="0"/>
                  <a:t> is usually infeasible, but other choices of </a:t>
                </a:r>
                <a:r>
                  <a:rPr lang="en-US" altLang="zh-CN" i="1" dirty="0"/>
                  <a:t>q</a:t>
                </a:r>
                <a:r>
                  <a:rPr lang="en-US" altLang="zh-CN" dirty="0"/>
                  <a:t> can be feasible while still reducing the variance somewhat.</a:t>
                </a:r>
              </a:p>
              <a:p>
                <a:pPr>
                  <a:spcBef>
                    <a:spcPts val="0"/>
                  </a:spcBef>
                </a:pPr>
                <a:r>
                  <a:rPr lang="en-US" altLang="zh-CN" dirty="0"/>
                  <a:t>         Another approach is to use </a:t>
                </a:r>
                <a:r>
                  <a:rPr lang="en-US" altLang="zh-CN" b="1" dirty="0"/>
                  <a:t>biased importance sampling</a:t>
                </a:r>
                <a:r>
                  <a:rPr lang="en-US" altLang="zh-CN" dirty="0"/>
                  <a:t>, which has the advantage of not requiring normalized </a:t>
                </a:r>
                <a:r>
                  <a:rPr lang="en-US" altLang="zh-CN" i="1" dirty="0"/>
                  <a:t>p</a:t>
                </a:r>
                <a:r>
                  <a:rPr lang="en-US" altLang="zh-CN" dirty="0"/>
                  <a:t> or </a:t>
                </a:r>
                <a:r>
                  <a:rPr lang="en-US" altLang="zh-CN" i="1" dirty="0"/>
                  <a:t>q</a:t>
                </a:r>
                <a:r>
                  <a:rPr lang="en-US" altLang="zh-CN" dirty="0"/>
                  <a:t>. In the case of discrete variables, the biased importance sampling estimator is given by</a:t>
                </a:r>
              </a:p>
              <a:p>
                <a:pPr algn="just">
                  <a:lnSpc>
                    <a:spcPct val="125000"/>
                  </a:lnSpc>
                </a:pPr>
                <a:endParaRPr lang="en-US" altLang="zh-CN" dirty="0"/>
              </a:p>
              <a:p>
                <a:pPr algn="just">
                  <a:lnSpc>
                    <a:spcPct val="125000"/>
                  </a:lnSpc>
                </a:pPr>
                <a:endParaRPr lang="en-US" altLang="zh-CN" dirty="0"/>
              </a:p>
              <a:p>
                <a:pPr algn="just">
                  <a:lnSpc>
                    <a:spcPct val="125000"/>
                  </a:lnSpc>
                </a:pPr>
                <a:endParaRPr lang="en-US" altLang="zh-CN" dirty="0"/>
              </a:p>
              <a:p>
                <a:pPr algn="just">
                  <a:lnSpc>
                    <a:spcPct val="125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17.2 Importance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8" y="1302269"/>
                <a:ext cx="11409609" cy="5133774"/>
              </a:xfrm>
            </p:spPr>
            <p:txBody>
              <a:bodyPr>
                <a:noAutofit/>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pPr>
                  <a:lnSpc>
                    <a:spcPct val="135000"/>
                  </a:lnSpc>
                </a:pPr>
                <a:r>
                  <a:rPr lang="en-US" altLang="zh-CN" sz="2400" dirty="0"/>
                  <a:t>where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𝑝</m:t>
                        </m:r>
                      </m:e>
                    </m:acc>
                  </m:oMath>
                </a14:m>
                <a:r>
                  <a:rPr lang="en-US" altLang="zh-CN" sz="2400" dirty="0"/>
                  <a:t> and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𝑞</m:t>
                        </m:r>
                      </m:e>
                    </m:acc>
                  </m:oMath>
                </a14:m>
                <a:r>
                  <a:rPr lang="en-US" altLang="zh-CN" sz="2400" dirty="0"/>
                  <a:t> are the unnormalized forms of </a:t>
                </a:r>
                <a:r>
                  <a:rPr lang="en-US" altLang="zh-CN" sz="2400" i="1" dirty="0"/>
                  <a:t>p</a:t>
                </a:r>
                <a:r>
                  <a:rPr lang="en-US" altLang="zh-CN" sz="2400" dirty="0"/>
                  <a:t> and </a:t>
                </a:r>
                <a:r>
                  <a:rPr lang="en-US" altLang="zh-CN" sz="2400" i="1" dirty="0"/>
                  <a:t>q</a:t>
                </a:r>
                <a:r>
                  <a:rPr lang="en-US" altLang="zh-CN" sz="2400" dirty="0"/>
                  <a:t> and the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𝒙</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p>
                  </m:oMath>
                </a14:m>
                <a:r>
                  <a:rPr lang="en-US" altLang="zh-CN" sz="2400" dirty="0"/>
                  <a:t> are the samples from </a:t>
                </a:r>
                <a:r>
                  <a:rPr lang="en-US" altLang="zh-CN" sz="2400" i="1" dirty="0"/>
                  <a:t>q</a:t>
                </a:r>
                <a:r>
                  <a:rPr lang="en-US" altLang="zh-CN" sz="2400" dirty="0"/>
                  <a:t>. This estimator is biased because                       , except asymptotically when </a:t>
                </a:r>
                <a:r>
                  <a:rPr lang="en-US" altLang="zh-CN" sz="2400" i="1" dirty="0"/>
                  <a:t>n</a:t>
                </a:r>
                <a:r>
                  <a:rPr lang="en-US" altLang="zh-CN" sz="2400" dirty="0"/>
                  <a:t> → ∞ and the denominator of Eq. </a:t>
                </a:r>
                <a:r>
                  <a:rPr lang="en-US" altLang="zh-CN" sz="2400" dirty="0">
                    <a:solidFill>
                      <a:srgbClr val="FF0000"/>
                    </a:solidFill>
                  </a:rPr>
                  <a:t>17.14</a:t>
                </a:r>
                <a:r>
                  <a:rPr lang="en-US" altLang="zh-CN" sz="2400" dirty="0"/>
                  <a:t> converges to 1. Hence this estimator is called asymptotically unbiased.</a:t>
                </a:r>
              </a:p>
              <a:p>
                <a:pPr algn="just">
                  <a:lnSpc>
                    <a:spcPct val="135000"/>
                  </a:lnSpc>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8" y="1302269"/>
                <a:ext cx="11409609" cy="5133774"/>
              </a:xfrm>
              <a:blipFill rotWithShape="0">
                <a:blip r:embed="rId3"/>
                <a:stretch>
                  <a:fillRect l="-855" r="-802"/>
                </a:stretch>
              </a:blipFill>
            </p:spPr>
            <p:txBody>
              <a:bodyPr/>
              <a:lstStyle/>
              <a:p>
                <a:r>
                  <a:rPr lang="zh-CN" altLang="en-US">
                    <a:noFill/>
                  </a:rPr>
                  <a:t> </a:t>
                </a:r>
              </a:p>
            </p:txBody>
          </p:sp>
        </mc:Fallback>
      </mc:AlternateContent>
      <p:pic>
        <p:nvPicPr>
          <p:cNvPr id="4" name="图片 3"/>
          <p:cNvPicPr>
            <a:picLocks noChangeAspect="1"/>
          </p:cNvPicPr>
          <p:nvPr/>
        </p:nvPicPr>
        <p:blipFill rotWithShape="1">
          <a:blip r:embed="rId4"/>
          <a:srcRect t="3189"/>
          <a:stretch>
            <a:fillRect/>
          </a:stretch>
        </p:blipFill>
        <p:spPr>
          <a:xfrm>
            <a:off x="3174728" y="1043304"/>
            <a:ext cx="6987368" cy="3254375"/>
          </a:xfrm>
          <a:prstGeom prst="rect">
            <a:avLst/>
          </a:prstGeom>
        </p:spPr>
      </p:pic>
      <p:sp>
        <p:nvSpPr>
          <p:cNvPr id="5"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5"/>
          <a:stretch>
            <a:fillRect/>
          </a:stretch>
        </p:blipFill>
        <p:spPr>
          <a:xfrm>
            <a:off x="4452669" y="4874412"/>
            <a:ext cx="1700533" cy="3683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87439" y="133306"/>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a:t>
            </a:r>
            <a:r>
              <a:rPr lang="en-US" altLang="zh-CN" sz="3600" b="1" dirty="0"/>
              <a:t>17 Monte Carlo Methods</a:t>
            </a:r>
            <a:endParaRPr lang="zh-CN" altLang="en-US" sz="3600" b="1" dirty="0">
              <a:latin typeface="Times New Roman" panose="02020603050405020304" pitchFamily="18" charset="0"/>
              <a:cs typeface="Times New Roman" panose="02020603050405020304" pitchFamily="18" charset="0"/>
            </a:endParaRPr>
          </a:p>
        </p:txBody>
      </p:sp>
      <p:sp>
        <p:nvSpPr>
          <p:cNvPr id="5" name="内容占位符 2"/>
          <p:cNvSpPr>
            <a:spLocks noGrp="1"/>
          </p:cNvSpPr>
          <p:nvPr>
            <p:ph idx="1"/>
          </p:nvPr>
        </p:nvSpPr>
        <p:spPr>
          <a:xfrm>
            <a:off x="387439" y="1043189"/>
            <a:ext cx="11409609" cy="5133774"/>
          </a:xfrm>
        </p:spPr>
        <p:txBody>
          <a:bodyPr>
            <a:normAutofit/>
          </a:bodyPr>
          <a:lstStyle/>
          <a:p>
            <a:pPr lvl="0" algn="just">
              <a:lnSpc>
                <a:spcPct val="125000"/>
              </a:lnSpc>
              <a:spcBef>
                <a:spcPts val="0"/>
              </a:spcBef>
              <a:buClr>
                <a:srgbClr val="FF0000"/>
              </a:buClr>
              <a:buFont typeface="Wingdings" panose="05000000000000000000" pitchFamily="2" charset="2"/>
              <a:buChar char="p"/>
            </a:pPr>
            <a:r>
              <a:rPr lang="en-US" altLang="zh-CN" dirty="0"/>
              <a:t> 17</a:t>
            </a:r>
            <a:r>
              <a:rPr lang="en-US" altLang="zh-CN" dirty="0">
                <a:latin typeface="Times New Roman" panose="02020603050405020304" pitchFamily="18" charset="0"/>
                <a:cs typeface="Times New Roman" panose="02020603050405020304" pitchFamily="18" charset="0"/>
              </a:rPr>
              <a:t>.1 </a:t>
            </a:r>
            <a:r>
              <a:rPr lang="en-US" altLang="zh-CN" dirty="0"/>
              <a:t>Sampling and Monte Carlo Methods</a:t>
            </a:r>
          </a:p>
          <a:p>
            <a:pPr lvl="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17.2 </a:t>
            </a:r>
            <a:r>
              <a:rPr lang="en-US" altLang="zh-CN" dirty="0"/>
              <a:t>Importance Sampling</a:t>
            </a:r>
            <a:endParaRPr lang="en-US" altLang="zh-CN" sz="2600" dirty="0">
              <a:latin typeface="Times New Roman" panose="02020603050405020304" pitchFamily="18" charset="0"/>
              <a:cs typeface="Times New Roman" panose="02020603050405020304" pitchFamily="18" charset="0"/>
            </a:endParaRPr>
          </a:p>
          <a:p>
            <a:pPr lvl="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17.3 </a:t>
            </a:r>
            <a:r>
              <a:rPr lang="en-US" altLang="zh-CN" dirty="0"/>
              <a:t>Markov Chain Monte Carlo Methods</a:t>
            </a:r>
            <a:endParaRPr lang="en-US" altLang="zh-CN" sz="2600" dirty="0">
              <a:latin typeface="Times New Roman" panose="02020603050405020304" pitchFamily="18" charset="0"/>
              <a:cs typeface="Times New Roman" panose="02020603050405020304" pitchFamily="18" charset="0"/>
            </a:endParaRPr>
          </a:p>
          <a:p>
            <a:pPr lvl="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a:t>
            </a:r>
            <a:r>
              <a:rPr lang="en-US" altLang="zh-CN" dirty="0"/>
              <a:t>17</a:t>
            </a:r>
            <a:r>
              <a:rPr lang="en-US" altLang="zh-CN" sz="2600" dirty="0">
                <a:latin typeface="Times New Roman" panose="02020603050405020304" pitchFamily="18" charset="0"/>
                <a:cs typeface="Times New Roman" panose="02020603050405020304" pitchFamily="18" charset="0"/>
              </a:rPr>
              <a:t>.4 </a:t>
            </a:r>
            <a:r>
              <a:rPr lang="en-US" altLang="zh-CN" dirty="0"/>
              <a:t>Gibbs Sampling</a:t>
            </a:r>
            <a:endParaRPr lang="en-US" altLang="zh-CN" sz="2600" dirty="0">
              <a:latin typeface="Times New Roman" panose="02020603050405020304" pitchFamily="18" charset="0"/>
              <a:cs typeface="Times New Roman" panose="02020603050405020304" pitchFamily="18" charset="0"/>
            </a:endParaRPr>
          </a:p>
          <a:p>
            <a:pPr lvl="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17.5 </a:t>
            </a:r>
            <a:r>
              <a:rPr lang="en-US" altLang="zh-CN" dirty="0"/>
              <a:t>The Challenge of Mixing between Separated Modes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dirty="0">
                <a:sym typeface="+mn-ea"/>
              </a:rPr>
              <a:t>17.2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7500" lnSpcReduction="10000"/>
              </a:bodyPr>
              <a:lstStyle/>
              <a:p>
                <a:r>
                  <a:rPr lang="en-US" altLang="zh-CN" dirty="0"/>
                  <a:t>        Although a good choice of q can greatly improve the efficiency of Monte Carlo estimation, a poor choice of q can make the efficiency much worse. Going back to Eq. </a:t>
                </a:r>
                <a:r>
                  <a:rPr lang="en-US" altLang="zh-CN" dirty="0">
                    <a:solidFill>
                      <a:srgbClr val="FF0000"/>
                    </a:solidFill>
                  </a:rPr>
                  <a:t>17.12</a:t>
                </a:r>
                <a:r>
                  <a:rPr lang="en-US" altLang="zh-CN" dirty="0"/>
                  <a:t>, we see that if there are samples of </a:t>
                </a:r>
                <a:r>
                  <a:rPr lang="en-US" altLang="zh-CN" i="1" dirty="0"/>
                  <a:t>q</a:t>
                </a:r>
                <a:r>
                  <a:rPr lang="en-US" altLang="zh-CN" dirty="0"/>
                  <a:t> for which </a:t>
                </a:r>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𝑝</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𝒙</m:t>
                            </m:r>
                          </m:e>
                        </m:d>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𝑓</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𝒙</m:t>
                                </m:r>
                              </m:e>
                            </m:d>
                          </m:e>
                        </m:d>
                      </m:num>
                      <m:den>
                        <m:r>
                          <a:rPr lang="en-US" altLang="zh-CN" i="1" smtClean="0">
                            <a:latin typeface="Cambria Math" panose="02040503050406030204" pitchFamily="18" charset="0"/>
                          </a:rPr>
                          <m:t>𝑞</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𝒙</m:t>
                            </m:r>
                          </m:e>
                        </m:d>
                      </m:den>
                    </m:f>
                  </m:oMath>
                </a14:m>
                <a:r>
                  <a:rPr lang="en-US" altLang="zh-CN" dirty="0"/>
                  <a:t> is large, then the variance of the estimator can get very large. This may happen when </a:t>
                </a:r>
                <a:r>
                  <a:rPr lang="en-US" altLang="zh-CN" i="1" dirty="0"/>
                  <a:t>q</a:t>
                </a:r>
                <a:r>
                  <a:rPr lang="en-US" altLang="zh-CN" dirty="0"/>
                  <a:t>(</a:t>
                </a:r>
                <a:r>
                  <a:rPr lang="en-US" altLang="zh-CN" b="1" i="1" dirty="0"/>
                  <a:t>x</a:t>
                </a:r>
                <a:r>
                  <a:rPr lang="en-US" altLang="zh-CN" dirty="0"/>
                  <a:t>) is tiny while neither </a:t>
                </a:r>
                <a:r>
                  <a:rPr lang="en-US" altLang="zh-CN" i="1" dirty="0"/>
                  <a:t>p</a:t>
                </a:r>
                <a:r>
                  <a:rPr lang="en-US" altLang="zh-CN" dirty="0"/>
                  <a:t>(</a:t>
                </a:r>
                <a:r>
                  <a:rPr lang="en-US" altLang="zh-CN" b="1" i="1" dirty="0"/>
                  <a:t>x</a:t>
                </a:r>
                <a:r>
                  <a:rPr lang="en-US" altLang="zh-CN" dirty="0"/>
                  <a:t>) nor </a:t>
                </a:r>
                <a:r>
                  <a:rPr lang="en-US" altLang="zh-CN" i="1" dirty="0"/>
                  <a:t>f</a:t>
                </a:r>
                <a:r>
                  <a:rPr lang="en-US" altLang="zh-CN" dirty="0"/>
                  <a:t>(</a:t>
                </a:r>
                <a:r>
                  <a:rPr lang="en-US" altLang="zh-CN" b="1" i="1" dirty="0"/>
                  <a:t>x</a:t>
                </a:r>
                <a:r>
                  <a:rPr lang="en-US" altLang="zh-CN" dirty="0"/>
                  <a:t>) are small enough to cancel it. The q distribution is usually chosen to be a very simple distribution so that it is easy to sample from. When x is high-dimensional, this simplicity in q causes it to match </a:t>
                </a:r>
                <a:r>
                  <a:rPr lang="en-US" altLang="zh-CN" i="1" dirty="0"/>
                  <a:t>p</a:t>
                </a:r>
                <a:r>
                  <a:rPr lang="en-US" altLang="zh-CN" dirty="0"/>
                  <a:t> or </a:t>
                </a:r>
                <a:r>
                  <a:rPr lang="en-US" altLang="zh-CN" i="1" dirty="0"/>
                  <a:t>p</a:t>
                </a:r>
                <a:r>
                  <a:rPr lang="en-US" altLang="zh-CN" dirty="0"/>
                  <a:t>| </a:t>
                </a:r>
                <a:r>
                  <a:rPr lang="en-US" altLang="zh-CN" i="1" dirty="0"/>
                  <a:t>f </a:t>
                </a:r>
                <a:r>
                  <a:rPr lang="en-US" altLang="zh-CN" dirty="0"/>
                  <a:t>| poorly. When </a:t>
                </a:r>
                <a14:m>
                  <m:oMath xmlns:m="http://schemas.openxmlformats.org/officeDocument/2006/math">
                    <m:r>
                      <a:rPr lang="en-US" altLang="zh-CN" i="1" smtClean="0">
                        <a:latin typeface="Cambria Math" panose="02040503050406030204" pitchFamily="18" charset="0"/>
                      </a:rPr>
                      <m:t>𝑞</m:t>
                    </m:r>
                    <m:d>
                      <m:dPr>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ⅈ</m:t>
                                </m:r>
                              </m:e>
                            </m:d>
                          </m:sup>
                        </m:sSup>
                      </m:e>
                    </m:d>
                    <m:r>
                      <a:rPr lang="en-US" altLang="zh-CN" i="1" smtClean="0">
                        <a:latin typeface="Cambria Math" panose="02040503050406030204" pitchFamily="18" charset="0"/>
                      </a:rPr>
                      <m:t>≫</m:t>
                    </m:r>
                    <m:r>
                      <a:rPr lang="en-US" altLang="zh-CN" i="1" smtClean="0">
                        <a:latin typeface="Cambria Math" panose="02040503050406030204" pitchFamily="18" charset="0"/>
                      </a:rPr>
                      <m:t>𝑝</m:t>
                    </m:r>
                    <m:d>
                      <m:dPr>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ⅈ</m:t>
                                </m:r>
                              </m:e>
                            </m:d>
                          </m:sup>
                        </m:sSup>
                      </m:e>
                    </m:d>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𝑓</m:t>
                        </m:r>
                        <m:d>
                          <m:dPr>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𝑖</m:t>
                                    </m:r>
                                  </m:e>
                                </m:d>
                              </m:sup>
                            </m:sSup>
                          </m:e>
                        </m:d>
                      </m:e>
                    </m:d>
                  </m:oMath>
                </a14:m>
                <a:r>
                  <a:rPr lang="en-US" altLang="zh-CN" dirty="0"/>
                  <a:t>, importance sampling collects useless samples (summing tiny numbers or zeros). On the other hand, when </a:t>
                </a:r>
                <a14:m>
                  <m:oMath xmlns:m="http://schemas.openxmlformats.org/officeDocument/2006/math">
                    <m:r>
                      <a:rPr lang="en-US" altLang="zh-CN" i="1">
                        <a:latin typeface="Cambria Math" panose="02040503050406030204" pitchFamily="18" charset="0"/>
                      </a:rPr>
                      <m:t>𝑞</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ⅈ</m:t>
                                </m:r>
                              </m:e>
                            </m:d>
                          </m:sup>
                        </m:sSup>
                      </m:e>
                    </m:d>
                    <m:r>
                      <a:rPr lang="en-US" altLang="zh-CN" b="0" i="1" smtClean="0">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ⅈ</m:t>
                                </m:r>
                              </m:e>
                            </m:d>
                          </m:sup>
                        </m:sSup>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p>
                            </m:sSup>
                          </m:e>
                        </m:d>
                      </m:e>
                    </m:d>
                  </m:oMath>
                </a14:m>
                <a:r>
                  <a:rPr lang="en-US" altLang="zh-CN" dirty="0"/>
                  <a:t>, which will happen more rarely, the ratio can be huge. </a:t>
                </a:r>
              </a:p>
              <a:p>
                <a:pPr algn="just">
                  <a:lnSpc>
                    <a:spcPct val="125000"/>
                  </a:lnSpc>
                </a:pPr>
                <a:endParaRPr lang="en-US" altLang="zh-CN" dirty="0"/>
              </a:p>
              <a:p>
                <a:pPr algn="just">
                  <a:lnSpc>
                    <a:spcPct val="125000"/>
                  </a:lnSpc>
                </a:pPr>
                <a:endParaRPr lang="en-US" altLang="zh-CN" dirty="0"/>
              </a:p>
              <a:p>
                <a:pPr algn="just">
                  <a:lnSpc>
                    <a:spcPct val="125000"/>
                  </a:lnSpc>
                </a:pPr>
                <a:endParaRPr lang="en-US" altLang="zh-CN" dirty="0"/>
              </a:p>
              <a:p>
                <a:pPr algn="just">
                  <a:lnSpc>
                    <a:spcPct val="125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09" t="-475" r="-855"/>
                </a:stretch>
              </a:blipFill>
            </p:spPr>
            <p:txBody>
              <a:bodyPr/>
              <a:lstStyle/>
              <a:p>
                <a:r>
                  <a:rPr lang="zh-CN" altLang="en-US">
                    <a:noFill/>
                  </a:rPr>
                  <a:t> </a:t>
                </a:r>
              </a:p>
            </p:txBody>
          </p:sp>
        </mc:Fallback>
      </mc:AlternateContent>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dirty="0">
                <a:sym typeface="+mn-ea"/>
              </a:rPr>
              <a:t>17.2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lnSpc>
                <a:spcPct val="125000"/>
              </a:lnSpc>
            </a:pPr>
            <a:r>
              <a:rPr lang="en-US" altLang="zh-CN" dirty="0"/>
              <a:t>Because these latter events are rare, they may not show up in a typical sample, yielding typical underestimation of s , compensated rarely by gross overestimation. Such very large or very small numbers are typical when x is high dimensional, because in high dimension the dynamic range of joint probabilities can be very large.</a:t>
            </a:r>
          </a:p>
          <a:p>
            <a:pPr algn="just">
              <a:lnSpc>
                <a:spcPct val="125000"/>
              </a:lnSpc>
              <a:spcBef>
                <a:spcPts val="0"/>
              </a:spcBef>
            </a:pPr>
            <a:r>
              <a:rPr lang="en-US" altLang="zh-CN" dirty="0"/>
              <a:t>        In spite of this danger, importance sampling and its variants have been found very useful in many machine learning algorithms, including deep learning algorithms. For example, see the use of importance sampling to accelerate training in neural language models with a large vocabulary (Sec. </a:t>
            </a:r>
            <a:r>
              <a:rPr lang="en-US" altLang="zh-CN" dirty="0">
                <a:solidFill>
                  <a:srgbClr val="FF0000"/>
                </a:solidFill>
              </a:rPr>
              <a:t>12.4.3.3</a:t>
            </a:r>
            <a:r>
              <a:rPr lang="en-US" altLang="zh-CN" dirty="0"/>
              <a:t>) or other neural nets with a large number of outputs. </a:t>
            </a:r>
          </a:p>
          <a:p>
            <a:pPr algn="just">
              <a:lnSpc>
                <a:spcPct val="125000"/>
              </a:lnSpc>
            </a:pPr>
            <a:endParaRPr lang="en-US" altLang="zh-CN" dirty="0"/>
          </a:p>
          <a:p>
            <a:pPr algn="just">
              <a:lnSpc>
                <a:spcPct val="125000"/>
              </a:lnSpc>
            </a:pPr>
            <a:endParaRPr lang="en-US" altLang="zh-CN" dirty="0"/>
          </a:p>
          <a:p>
            <a:pPr algn="just">
              <a:lnSpc>
                <a:spcPct val="125000"/>
              </a:lnSpc>
            </a:pPr>
            <a:endParaRPr lang="zh-CN" altLang="en-US"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3600" dirty="0"/>
              <a:t>17.2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lnSpc>
                <a:spcPct val="125000"/>
              </a:lnSpc>
            </a:pPr>
            <a:r>
              <a:rPr lang="en-US" altLang="zh-CN" dirty="0"/>
              <a:t>        See also how importance sampling has been used to estimate a partition function (the normalization constant of a probability distribution) in Sec. </a:t>
            </a:r>
            <a:r>
              <a:rPr lang="en-US" altLang="zh-CN" dirty="0">
                <a:solidFill>
                  <a:srgbClr val="FF0000"/>
                </a:solidFill>
              </a:rPr>
              <a:t>18.7</a:t>
            </a:r>
            <a:r>
              <a:rPr lang="en-US" altLang="zh-CN" dirty="0"/>
              <a:t>, and to estimate the log-likelihood in deep directed models such as the </a:t>
            </a:r>
            <a:r>
              <a:rPr lang="en-US" altLang="zh-CN" dirty="0" err="1"/>
              <a:t>variational</a:t>
            </a:r>
            <a:r>
              <a:rPr lang="en-US" altLang="zh-CN" dirty="0"/>
              <a:t> autoencoder, in Sec. </a:t>
            </a:r>
            <a:r>
              <a:rPr lang="en-US" altLang="zh-CN" dirty="0">
                <a:solidFill>
                  <a:srgbClr val="FF0000"/>
                </a:solidFill>
              </a:rPr>
              <a:t>20.10.3</a:t>
            </a:r>
            <a:r>
              <a:rPr lang="en-US" altLang="zh-CN" dirty="0"/>
              <a:t>. Importance sampling may also be used to improve the estimate of the gradient of the cost function used to train model parameters with stochastic gradient descent, particularly for models such as classifiers where most of the total value of the cost function comes from a small number of misclassified examples. Sampling more difficult examples more frequently can reduce the variance of the gradient in such cases (</a:t>
            </a:r>
            <a:r>
              <a:rPr lang="en-US" altLang="zh-CN" sz="2665" dirty="0">
                <a:solidFill>
                  <a:srgbClr val="41F828"/>
                </a:solidFill>
              </a:rPr>
              <a:t>Hinton</a:t>
            </a:r>
            <a:r>
              <a:rPr lang="en-US" altLang="zh-CN" sz="2600" dirty="0"/>
              <a:t>,</a:t>
            </a:r>
            <a:r>
              <a:rPr lang="en-US" altLang="zh-CN" sz="2665" dirty="0">
                <a:solidFill>
                  <a:srgbClr val="41F828"/>
                </a:solidFill>
              </a:rPr>
              <a:t> 2006</a:t>
            </a:r>
            <a:r>
              <a:rPr lang="en-US" altLang="zh-CN" dirty="0"/>
              <a:t>).</a:t>
            </a:r>
            <a:endParaRPr lang="zh-CN" altLang="en-US"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Chapter 17 Monte Carlo Methods</a:t>
            </a:r>
            <a:endParaRPr kumimoji="0" lang="zh-CN" altLang="en-US"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副标题 2"/>
          <p:cNvSpPr txBox="1"/>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Zhaoyang</a:t>
            </a:r>
            <a:r>
              <a:rPr lang="en-US" altLang="zh-CN" sz="2400" dirty="0"/>
              <a:t> Deng</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10"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17.3 Markov Chain Monte Carlo Methods</a:t>
            </a:r>
            <a:endParaRPr lang="zh-CN" altLang="en-US" sz="3600" dirty="0"/>
          </a:p>
        </p:txBody>
      </p:sp>
      <p:sp>
        <p:nvSpPr>
          <p:cNvPr id="11" name="文本框 10"/>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56524"/>
                <a:ext cx="11409609" cy="5133774"/>
              </a:xfrm>
            </p:spPr>
            <p:txBody>
              <a:bodyPr>
                <a:noAutofit/>
              </a:bodyPr>
              <a:lstStyle/>
              <a:p>
                <a:r>
                  <a:rPr lang="en-US" altLang="zh-CN" dirty="0"/>
                  <a:t>In many cases, we wish to use a Monte Carlo technique but there is no tractable method for drawing exact samples from the distribution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r>
                      <a:rPr lang="en-US" altLang="zh-CN" i="1">
                        <a:latin typeface="Cambria Math" panose="02040503050406030204" pitchFamily="18" charset="0"/>
                      </a:rPr>
                      <m:t>(</m:t>
                    </m:r>
                    <m:r>
                      <a:rPr lang="en-US" altLang="zh-CN" b="1">
                        <a:latin typeface="Cambria Math" panose="02040503050406030204" pitchFamily="18" charset="0"/>
                      </a:rPr>
                      <m:t>𝐱</m:t>
                    </m:r>
                    <m:r>
                      <a:rPr lang="en-US" altLang="zh-CN" i="1">
                        <a:latin typeface="Cambria Math" panose="02040503050406030204" pitchFamily="18" charset="0"/>
                      </a:rPr>
                      <m:t>)</m:t>
                    </m:r>
                  </m:oMath>
                </a14:m>
                <a:r>
                  <a:rPr lang="en-US" altLang="zh-CN" dirty="0"/>
                  <a:t> or from a good (low variance) importance sampling distribution </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b="1">
                        <a:latin typeface="Cambria Math" panose="02040503050406030204" pitchFamily="18" charset="0"/>
                      </a:rPr>
                      <m:t>𝐱</m:t>
                    </m:r>
                    <m:r>
                      <a:rPr lang="en-US" altLang="zh-CN" i="1">
                        <a:latin typeface="Cambria Math" panose="02040503050406030204" pitchFamily="18" charset="0"/>
                      </a:rPr>
                      <m:t>)</m:t>
                    </m:r>
                  </m:oMath>
                </a14:m>
                <a:r>
                  <a:rPr lang="en-US" altLang="zh-CN" dirty="0"/>
                  <a:t>. In the context of deep learning, this most often happens when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r>
                      <a:rPr lang="en-US" altLang="zh-CN" i="1">
                        <a:latin typeface="Cambria Math" panose="02040503050406030204" pitchFamily="18" charset="0"/>
                      </a:rPr>
                      <m:t>(</m:t>
                    </m:r>
                    <m:r>
                      <a:rPr lang="en-US" altLang="zh-CN" b="1">
                        <a:latin typeface="Cambria Math" panose="02040503050406030204" pitchFamily="18" charset="0"/>
                      </a:rPr>
                      <m:t>𝐱</m:t>
                    </m:r>
                    <m:r>
                      <a:rPr lang="en-US" altLang="zh-CN" i="1">
                        <a:latin typeface="Cambria Math" panose="02040503050406030204" pitchFamily="18" charset="0"/>
                      </a:rPr>
                      <m:t>) </m:t>
                    </m:r>
                  </m:oMath>
                </a14:m>
                <a:r>
                  <a:rPr lang="en-US" altLang="zh-CN" dirty="0"/>
                  <a:t> is represented by an undirected model. In these cases, we introduce a mathematical tool called a </a:t>
                </a:r>
                <a:r>
                  <a:rPr lang="en-US" altLang="zh-CN" i="1" dirty="0"/>
                  <a:t>Markov chain </a:t>
                </a:r>
                <a:r>
                  <a:rPr lang="en-US" altLang="zh-CN" dirty="0"/>
                  <a:t>to approximately sample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r>
                      <a:rPr lang="en-US" altLang="zh-CN" i="1">
                        <a:latin typeface="Cambria Math" panose="02040503050406030204" pitchFamily="18" charset="0"/>
                      </a:rPr>
                      <m:t>(</m:t>
                    </m:r>
                    <m:r>
                      <a:rPr lang="en-US" altLang="zh-CN" b="1">
                        <a:latin typeface="Cambria Math" panose="02040503050406030204" pitchFamily="18" charset="0"/>
                      </a:rPr>
                      <m:t>𝐱</m:t>
                    </m:r>
                    <m:r>
                      <a:rPr lang="en-US" altLang="zh-CN" i="1">
                        <a:latin typeface="Cambria Math" panose="02040503050406030204" pitchFamily="18" charset="0"/>
                      </a:rPr>
                      <m:t>) </m:t>
                    </m:r>
                  </m:oMath>
                </a14:m>
                <a:r>
                  <a:rPr lang="en-US" altLang="zh-CN" dirty="0"/>
                  <a:t>. The family of algorithms that use Markov chains to perform Monte Carlo estimates is called </a:t>
                </a:r>
                <a:r>
                  <a:rPr lang="en-US" altLang="zh-CN" i="1" dirty="0"/>
                  <a:t>Markov chain Monte Carlo methods</a:t>
                </a:r>
                <a:r>
                  <a:rPr lang="en-US" altLang="zh-CN" dirty="0"/>
                  <a:t> (MCMC). Markov chain Monte Carlo methods for machine learning are described at greater length in </a:t>
                </a:r>
                <a:r>
                  <a:rPr lang="en-US" altLang="zh-CN" dirty="0">
                    <a:solidFill>
                      <a:srgbClr val="00FF00"/>
                    </a:solidFill>
                  </a:rPr>
                  <a:t>Koller and Friedman </a:t>
                </a:r>
                <a:r>
                  <a:rPr lang="en-US" altLang="zh-CN" dirty="0"/>
                  <a:t>(</a:t>
                </a:r>
                <a:r>
                  <a:rPr lang="en-US" altLang="zh-CN" dirty="0">
                    <a:solidFill>
                      <a:srgbClr val="00FF00"/>
                    </a:solidFill>
                  </a:rPr>
                  <a:t>2009</a:t>
                </a:r>
                <a:r>
                  <a:rPr lang="en-US" altLang="zh-CN" dirty="0"/>
                  <a:t>). The most standard, generic guarantees for MCMC techniques are only applicable when the model</a:t>
                </a:r>
                <a:r>
                  <a:rPr lang="zh-CN" altLang="en-US" dirty="0"/>
                  <a:t> </a:t>
                </a:r>
                <a:r>
                  <a:rPr lang="en-US" altLang="zh-CN" dirty="0"/>
                  <a:t>does not assign zero probability to any state.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56524"/>
                <a:ext cx="11409609" cy="5133774"/>
              </a:xfrm>
              <a:blipFill>
                <a:blip r:embed="rId3"/>
                <a:stretch>
                  <a:fillRect l="-962" r="-962" b="-10095"/>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56524"/>
                <a:ext cx="11409609" cy="5133774"/>
              </a:xfrm>
            </p:spPr>
            <p:txBody>
              <a:bodyPr>
                <a:noAutofit/>
              </a:bodyPr>
              <a:lstStyle/>
              <a:p>
                <a:r>
                  <a:rPr lang="en-US" altLang="zh-CN" dirty="0"/>
                  <a:t>Therefore, it is most convenient to present these techniques as sampling from an energy-based model (EBM)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exp</m:t>
                    </m:r>
                    <m:r>
                      <a:rPr lang="en-US" altLang="zh-CN">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r>
                      <a:rPr lang="en-US" altLang="zh-CN">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a:latin typeface="Cambria Math" panose="02040503050406030204" pitchFamily="18" charset="0"/>
                        <a:ea typeface="Cambria Math" panose="02040503050406030204" pitchFamily="18" charset="0"/>
                      </a:rPr>
                      <m:t>))</m:t>
                    </m:r>
                  </m:oMath>
                </a14:m>
                <a:r>
                  <a:rPr lang="en-US" altLang="zh-CN" dirty="0"/>
                  <a:t> as described in Sec. </a:t>
                </a:r>
                <a:r>
                  <a:rPr lang="en-US" altLang="zh-CN" dirty="0">
                    <a:solidFill>
                      <a:srgbClr val="FF0000"/>
                    </a:solidFill>
                  </a:rPr>
                  <a:t>16.2.4</a:t>
                </a:r>
                <a:r>
                  <a:rPr lang="en-US" altLang="zh-CN" dirty="0"/>
                  <a:t>. In the EBM formulation, every state is guaranteed to have non-zero probability. MCMC methods are in fact more broadly applicable and can be used with many probability distributions that contain zero probability states. However, the theoretical guarantees concerning the behavior of MCMC methods must be proven on a case-by-case basis for different families of such distributions. In the context of deep learning, it is most common to rely on the most general theoretical guarantees that naturally apply to all energy-based models.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56524"/>
                <a:ext cx="11409609" cy="5133774"/>
              </a:xfrm>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56524"/>
                <a:ext cx="11409609" cy="5133774"/>
              </a:xfrm>
            </p:spPr>
            <p:txBody>
              <a:bodyPr>
                <a:noAutofit/>
              </a:bodyPr>
              <a:lstStyle/>
              <a:p>
                <a:r>
                  <a:rPr lang="en-US" altLang="zh-CN" dirty="0"/>
                  <a:t>        To understand why drawing samples from an energy-based model is difficult, consider an EBM over just two variables, defining a distribution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i="1">
                        <a:latin typeface="Cambria Math" panose="02040503050406030204" pitchFamily="18" charset="0"/>
                      </a:rPr>
                      <m:t>)</m:t>
                    </m:r>
                  </m:oMath>
                </a14:m>
                <a:r>
                  <a:rPr lang="en-US" altLang="zh-CN" dirty="0"/>
                  <a:t>. In order to sample a, we must draw a from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m:rPr>
                        <m:sty m:val="p"/>
                      </m:rPr>
                      <a:rPr lang="en-US" altLang="zh-CN" dirty="0">
                        <a:latin typeface="Cambria Math" panose="02040503050406030204" pitchFamily="18" charset="0"/>
                      </a:rPr>
                      <m:t>a</m:t>
                    </m:r>
                    <m:r>
                      <a:rPr lang="en-US" altLang="zh-CN" dirty="0">
                        <a:latin typeface="Cambria Math" panose="02040503050406030204" pitchFamily="18" charset="0"/>
                      </a:rPr>
                      <m:t> | </m:t>
                    </m:r>
                    <m:r>
                      <m:rPr>
                        <m:sty m:val="p"/>
                      </m:rPr>
                      <a:rPr lang="en-US" altLang="zh-CN" dirty="0">
                        <a:latin typeface="Cambria Math" panose="02040503050406030204" pitchFamily="18" charset="0"/>
                      </a:rPr>
                      <m:t>b</m:t>
                    </m:r>
                    <m:r>
                      <a:rPr lang="en-US" altLang="zh-CN" i="1" dirty="0">
                        <a:latin typeface="Cambria Math" panose="02040503050406030204" pitchFamily="18" charset="0"/>
                      </a:rPr>
                      <m:t>)</m:t>
                    </m:r>
                  </m:oMath>
                </a14:m>
                <a:r>
                  <a:rPr lang="en-US" altLang="zh-CN" dirty="0"/>
                  <a:t>, and in order to sample b, we must draw it from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m:rPr>
                        <m:sty m:val="p"/>
                      </m:rPr>
                      <a:rPr lang="en-US" altLang="zh-CN" dirty="0">
                        <a:latin typeface="Cambria Math" panose="02040503050406030204" pitchFamily="18" charset="0"/>
                      </a:rPr>
                      <m:t>b</m:t>
                    </m:r>
                    <m:r>
                      <a:rPr lang="en-US" altLang="zh-CN" dirty="0">
                        <a:latin typeface="Cambria Math" panose="02040503050406030204" pitchFamily="18" charset="0"/>
                      </a:rPr>
                      <m:t> | </m:t>
                    </m:r>
                    <m:r>
                      <m:rPr>
                        <m:sty m:val="p"/>
                      </m:rPr>
                      <a:rPr lang="en-US" altLang="zh-CN" dirty="0">
                        <a:latin typeface="Cambria Math" panose="02040503050406030204" pitchFamily="18" charset="0"/>
                      </a:rPr>
                      <m:t>a</m:t>
                    </m:r>
                    <m:r>
                      <a:rPr lang="en-US" altLang="zh-CN" i="1" dirty="0">
                        <a:latin typeface="Cambria Math" panose="02040503050406030204" pitchFamily="18" charset="0"/>
                      </a:rPr>
                      <m:t>)</m:t>
                    </m:r>
                  </m:oMath>
                </a14:m>
                <a:r>
                  <a:rPr lang="en-US" altLang="zh-CN" dirty="0"/>
                  <a:t>. It seems to be an intractable chicken-and-egg problem. Directed models avoid this because their graph is directed and acyclic. To perform </a:t>
                </a:r>
                <a:r>
                  <a:rPr lang="en-US" altLang="zh-CN" i="1" dirty="0"/>
                  <a:t>ancestral sampling</a:t>
                </a:r>
                <a:r>
                  <a:rPr lang="en-US" altLang="zh-CN" dirty="0"/>
                  <a:t> one simply samples each of the variables in topological order, conditioning on each variable’s parents, which are guaranteed to have already been sampled (Sec. </a:t>
                </a:r>
                <a:r>
                  <a:rPr lang="en-US" altLang="zh-CN" dirty="0">
                    <a:solidFill>
                      <a:srgbClr val="FF0000"/>
                    </a:solidFill>
                  </a:rPr>
                  <a:t>16.3</a:t>
                </a:r>
                <a:r>
                  <a:rPr lang="en-US" altLang="zh-CN" dirty="0"/>
                  <a:t>). Ancestral sampling defines an efficient, single-pass method of obtaining a sample.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56524"/>
                <a:ext cx="11409609" cy="5133774"/>
              </a:xfrm>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56524"/>
                <a:ext cx="11409609" cy="5133774"/>
              </a:xfrm>
            </p:spPr>
            <p:txBody>
              <a:bodyPr>
                <a:noAutofit/>
              </a:bodyPr>
              <a:lstStyle/>
              <a:p>
                <a:r>
                  <a:rPr lang="en-US" altLang="zh-CN" dirty="0"/>
                  <a:t>        In an EBM, we can avoid this chicken and egg problem by sampling using a Markov chain. The core idea of a Markov chain is to have a state </a:t>
                </a:r>
                <a:r>
                  <a:rPr lang="en-US" altLang="zh-CN" b="1" i="1" dirty="0"/>
                  <a:t>x</a:t>
                </a:r>
                <a:r>
                  <a:rPr lang="en-US" altLang="zh-CN" dirty="0"/>
                  <a:t> that begins as an arbitrary value. Over time, we randomly update </a:t>
                </a:r>
                <a:r>
                  <a:rPr lang="en-US" altLang="zh-CN" b="1" i="1" dirty="0"/>
                  <a:t>x</a:t>
                </a:r>
                <a:r>
                  <a:rPr lang="en-US" altLang="zh-CN" dirty="0"/>
                  <a:t> repeatedly. Eventually </a:t>
                </a:r>
                <a:r>
                  <a:rPr lang="en-US" altLang="zh-CN" b="1" i="1" dirty="0"/>
                  <a:t>x</a:t>
                </a:r>
                <a:r>
                  <a:rPr lang="en-US" altLang="zh-CN" dirty="0"/>
                  <a:t> becomes (very nearly) a fair sample from </a:t>
                </a:r>
                <a:r>
                  <a:rPr lang="en-US" altLang="zh-CN" i="1" dirty="0"/>
                  <a:t>p</a:t>
                </a:r>
                <a:r>
                  <a:rPr lang="en-US" altLang="zh-CN" dirty="0"/>
                  <a:t>(</a:t>
                </a:r>
                <a:r>
                  <a:rPr lang="en-US" altLang="zh-CN" b="1" i="1" dirty="0"/>
                  <a:t>x</a:t>
                </a:r>
                <a:r>
                  <a:rPr lang="en-US" altLang="zh-CN" dirty="0"/>
                  <a:t>). Formally, a Markov chain is defined by a random state x and a transition distribution </a:t>
                </a:r>
                <a:r>
                  <a:rPr lang="en-US" altLang="zh-CN" i="1" dirty="0"/>
                  <a:t>T</a:t>
                </a:r>
                <a:r>
                  <a:rPr lang="en-US" altLang="zh-CN" dirty="0"/>
                  <a:t>(</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i="1" smtClean="0">
                            <a:latin typeface="Cambria Math" panose="02040503050406030204" pitchFamily="18" charset="0"/>
                          </a:rPr>
                          <m:t>′</m:t>
                        </m:r>
                      </m:sup>
                    </m:sSup>
                  </m:oMath>
                </a14:m>
                <a:r>
                  <a:rPr lang="en-US" altLang="zh-CN" dirty="0"/>
                  <a:t> | </a:t>
                </a:r>
                <a:r>
                  <a:rPr lang="en-US" altLang="zh-CN" b="1" i="1" dirty="0"/>
                  <a:t>x</a:t>
                </a:r>
                <a:r>
                  <a:rPr lang="en-US" altLang="zh-CN" dirty="0"/>
                  <a:t>) specifying the probability that a random update will go to state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m:t>
                        </m:r>
                      </m:sup>
                    </m:sSup>
                  </m:oMath>
                </a14:m>
                <a:r>
                  <a:rPr lang="en-US" altLang="zh-CN" dirty="0"/>
                  <a:t> if it starts in state x. Running the Markov chain means repeatedly updating the state </a:t>
                </a:r>
                <a:r>
                  <a:rPr lang="en-US" altLang="zh-CN" b="1" i="1" dirty="0"/>
                  <a:t>x</a:t>
                </a:r>
                <a:r>
                  <a:rPr lang="en-US" altLang="zh-CN" dirty="0"/>
                  <a:t> to a value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m:t>
                        </m:r>
                      </m:sup>
                    </m:sSup>
                  </m:oMath>
                </a14:m>
                <a:r>
                  <a:rPr lang="en-US" altLang="zh-CN" dirty="0"/>
                  <a:t> sampled from </a:t>
                </a:r>
                <a:r>
                  <a:rPr lang="en-US" altLang="zh-CN" i="1" dirty="0"/>
                  <a:t>T</a:t>
                </a:r>
                <a:r>
                  <a:rPr lang="en-US" altLang="zh-CN" dirty="0"/>
                  <a:t>(</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m:t>
                        </m:r>
                      </m:sup>
                    </m:sSup>
                  </m:oMath>
                </a14:m>
                <a:r>
                  <a:rPr lang="en-US" altLang="zh-CN" dirty="0"/>
                  <a:t> | </a:t>
                </a:r>
                <a:r>
                  <a:rPr lang="en-US" altLang="zh-CN" b="1" i="1" dirty="0"/>
                  <a:t>x</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56524"/>
                <a:ext cx="11409609" cy="5133774"/>
              </a:xfrm>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D859BC-B7F4-471C-843B-AB86EEE80486}"/>
              </a:ext>
            </a:extLst>
          </p:cNvPr>
          <p:cNvSpPr>
            <a:spLocks noGrp="1"/>
          </p:cNvSpPr>
          <p:nvPr>
            <p:ph idx="1"/>
          </p:nvPr>
        </p:nvSpPr>
        <p:spPr/>
        <p:txBody>
          <a:bodyPr>
            <a:normAutofit/>
          </a:bodyPr>
          <a:lstStyle/>
          <a:p>
            <a:r>
              <a:rPr lang="en-US" altLang="zh-CN" dirty="0"/>
              <a:t>        To gain some theoretical understanding of how MCMC methods work, it is useful to reparametrize the problem. First, we restrict our attention to the case where the random variable </a:t>
            </a:r>
            <a:r>
              <a:rPr lang="en-US" altLang="zh-CN" b="1" dirty="0"/>
              <a:t>x</a:t>
            </a:r>
            <a:r>
              <a:rPr lang="en-US" altLang="zh-CN" dirty="0"/>
              <a:t> has countably many states. In this case, we can represent the state as just a positive integer </a:t>
            </a:r>
            <a:r>
              <a:rPr lang="en-US" altLang="zh-CN" i="1" dirty="0"/>
              <a:t>x</a:t>
            </a:r>
            <a:r>
              <a:rPr lang="en-US" altLang="zh-CN" dirty="0"/>
              <a:t>. Different integer values of </a:t>
            </a:r>
            <a:r>
              <a:rPr lang="en-US" altLang="zh-CN" i="1" dirty="0"/>
              <a:t>x</a:t>
            </a:r>
            <a:r>
              <a:rPr lang="en-US" altLang="zh-CN" dirty="0"/>
              <a:t> map back to different states </a:t>
            </a:r>
            <a:r>
              <a:rPr lang="en-US" altLang="zh-CN" b="1" i="1" dirty="0"/>
              <a:t>x</a:t>
            </a:r>
            <a:r>
              <a:rPr lang="en-US" altLang="zh-CN" dirty="0"/>
              <a:t> in the original problem.</a:t>
            </a:r>
            <a:endParaRPr lang="zh-CN" altLang="en-US" dirty="0"/>
          </a:p>
        </p:txBody>
      </p:sp>
      <p:sp>
        <p:nvSpPr>
          <p:cNvPr id="2" name="标题 1">
            <a:extLst>
              <a:ext uri="{FF2B5EF4-FFF2-40B4-BE49-F238E27FC236}">
                <a16:creationId xmlns:a16="http://schemas.microsoft.com/office/drawing/2014/main" id="{E0372743-77E2-4DEE-A58F-C5C0811221D8}"/>
              </a:ext>
            </a:extLst>
          </p:cNvPr>
          <p:cNvSpPr>
            <a:spLocks noGrp="1"/>
          </p:cNvSpPr>
          <p:nvPr>
            <p:ph type="title"/>
          </p:nvPr>
        </p:nvSpPr>
        <p:spPr/>
        <p:txBody>
          <a:bodyPr/>
          <a:lstStyle/>
          <a:p>
            <a:r>
              <a:rPr lang="en-US" altLang="zh-CN" dirty="0">
                <a:sym typeface="+mn-ea"/>
              </a:rPr>
              <a:t>17.3 Markov Chain Monte Carlo Methods</a:t>
            </a:r>
            <a:endParaRPr lang="zh-CN" altLang="en-US" dirty="0"/>
          </a:p>
        </p:txBody>
      </p:sp>
    </p:spTree>
    <p:extLst>
      <p:ext uri="{BB962C8B-B14F-4D97-AF65-F5344CB8AC3E}">
        <p14:creationId xmlns:p14="http://schemas.microsoft.com/office/powerpoint/2010/main" val="1321250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56524"/>
                <a:ext cx="11409609" cy="5133774"/>
              </a:xfrm>
            </p:spPr>
            <p:txBody>
              <a:bodyPr>
                <a:noAutofit/>
              </a:bodyPr>
              <a:lstStyle/>
              <a:p>
                <a:r>
                  <a:rPr lang="en-US" altLang="zh-CN" sz="2400" dirty="0"/>
                  <a:t>      </a:t>
                </a:r>
                <a:r>
                  <a:rPr lang="en-US" altLang="zh-CN" dirty="0"/>
                  <a:t>  Consider what happens when we run infinitely many Markov chains in parallel. All of the states of the different Markov chains are drawn from some distribution </a:t>
                </a:r>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𝑞</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𝑡</m:t>
                            </m:r>
                          </m:e>
                        </m:d>
                      </m:sup>
                    </m:s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𝑥</m:t>
                        </m:r>
                      </m:e>
                    </m:d>
                  </m:oMath>
                </a14:m>
                <a:r>
                  <a:rPr lang="en-US" altLang="zh-CN" dirty="0"/>
                  <a:t>, where </a:t>
                </a:r>
                <a:r>
                  <a:rPr lang="en-US" altLang="zh-CN" i="1" dirty="0"/>
                  <a:t>t</a:t>
                </a:r>
                <a:r>
                  <a:rPr lang="en-US" altLang="zh-CN" dirty="0"/>
                  <a:t> indicates the number of time steps that have elapsed. At the beginning,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sup>
                    </m:sSup>
                    <m:r>
                      <a:rPr lang="en-US" altLang="zh-CN" i="1">
                        <a:latin typeface="Cambria Math" panose="02040503050406030204" pitchFamily="18" charset="0"/>
                      </a:rPr>
                      <m:t> </m:t>
                    </m:r>
                  </m:oMath>
                </a14:m>
                <a:r>
                  <a:rPr lang="en-US" altLang="zh-CN" dirty="0"/>
                  <a:t>is some distribution that we used to arbitrarily initialize </a:t>
                </a:r>
                <a:r>
                  <a:rPr lang="en-US" altLang="zh-CN" i="1" dirty="0"/>
                  <a:t>x</a:t>
                </a:r>
                <a:r>
                  <a:rPr lang="en-US" altLang="zh-CN" dirty="0"/>
                  <a:t> for each Markov chain. Later,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sup>
                    </m:sSup>
                    <m:r>
                      <a:rPr lang="en-US" altLang="zh-CN" i="1">
                        <a:latin typeface="Cambria Math" panose="02040503050406030204" pitchFamily="18" charset="0"/>
                      </a:rPr>
                      <m:t> </m:t>
                    </m:r>
                  </m:oMath>
                </a14:m>
                <a:r>
                  <a:rPr lang="en-US" altLang="zh-CN" dirty="0"/>
                  <a:t>is influenced by all of the Markov chain steps that have run so far. Our goal is for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oMath>
                </a14:m>
                <a:r>
                  <a:rPr lang="en-US" altLang="zh-CN" dirty="0"/>
                  <a:t>to converge to </a:t>
                </a:r>
                <a:r>
                  <a:rPr lang="en-US" altLang="zh-CN" i="1" dirty="0"/>
                  <a:t>p</a:t>
                </a:r>
                <a:r>
                  <a:rPr lang="en-US" altLang="zh-CN" dirty="0"/>
                  <a:t>(</a:t>
                </a:r>
                <a:r>
                  <a:rPr lang="en-US" altLang="zh-CN" i="1" dirty="0"/>
                  <a:t>x</a:t>
                </a:r>
                <a:r>
                  <a:rPr lang="en-US" altLang="zh-CN" dirty="0"/>
                  <a:t>).</a:t>
                </a:r>
              </a:p>
              <a:p>
                <a:pPr algn="just">
                  <a:lnSpc>
                    <a:spcPct val="125000"/>
                  </a:lnSpc>
                  <a:buClrTx/>
                  <a:buSzTx/>
                  <a:buNone/>
                </a:pPr>
                <a:r>
                  <a:rPr lang="en-US" altLang="zh-CN" dirty="0"/>
                  <a:t>        Because we have reparametrized the problem in terms of positive integer </a:t>
                </a:r>
                <a:r>
                  <a:rPr lang="en-US" altLang="zh-CN" i="1" dirty="0"/>
                  <a:t>x</a:t>
                </a:r>
                <a:r>
                  <a:rPr lang="en-US" altLang="zh-CN" dirty="0"/>
                  <a:t>, we can describe the probability distribution </a:t>
                </a:r>
                <a:r>
                  <a:rPr lang="en-US" altLang="zh-CN" i="1" dirty="0"/>
                  <a:t>q</a:t>
                </a:r>
                <a:r>
                  <a:rPr lang="en-US" altLang="zh-CN" dirty="0"/>
                  <a:t> using a vector </a:t>
                </a:r>
                <a:r>
                  <a:rPr lang="en-US" altLang="zh-CN" b="1" i="1" dirty="0"/>
                  <a:t>v</a:t>
                </a:r>
                <a:r>
                  <a:rPr lang="en-US" altLang="zh-CN" dirty="0"/>
                  <a:t>, with</a:t>
                </a:r>
              </a:p>
              <a:p>
                <a:pPr algn="just">
                  <a:lnSpc>
                    <a:spcPct val="125000"/>
                  </a:lnSpc>
                  <a:buClrTx/>
                  <a:buSzTx/>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56524"/>
                <a:ext cx="11409609" cy="5133774"/>
              </a:xfrm>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979295" y="5352793"/>
            <a:ext cx="8879840" cy="6064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73D7C5-7636-4E60-B7BC-0733ED1B9A03}"/>
              </a:ext>
            </a:extLst>
          </p:cNvPr>
          <p:cNvSpPr>
            <a:spLocks noGrp="1"/>
          </p:cNvSpPr>
          <p:nvPr>
            <p:ph idx="1"/>
          </p:nvPr>
        </p:nvSpPr>
        <p:spPr/>
        <p:txBody>
          <a:bodyPr/>
          <a:lstStyle/>
          <a:p>
            <a:r>
              <a:rPr lang="en-US" altLang="zh-CN" dirty="0">
                <a:sym typeface="+mn-ea"/>
              </a:rPr>
              <a:t>Randomized algorithms fall into two rough categories: Las Vegas algorithms and Monte Carlo algorithms. Las Vegas algorithms always return precisely the correct answer (or report that they failed). These algorithms consume a random amount of resources, usually memory or time. In contrast, Monte Carlo algorithms return answers with a random amount of error. The amount of error can typically be reduced by expending more resources (usually running time and memory). For any fixed computational budget, a Monte Carlo algorithm can provide an approximate answer.</a:t>
            </a:r>
            <a:endParaRPr lang="en-US" altLang="zh-CN" dirty="0"/>
          </a:p>
          <a:p>
            <a:endParaRPr lang="zh-CN" altLang="en-US" dirty="0"/>
          </a:p>
        </p:txBody>
      </p:sp>
      <p:sp>
        <p:nvSpPr>
          <p:cNvPr id="2" name="标题 1">
            <a:extLst>
              <a:ext uri="{FF2B5EF4-FFF2-40B4-BE49-F238E27FC236}">
                <a16:creationId xmlns:a16="http://schemas.microsoft.com/office/drawing/2014/main" id="{BB1161BE-122C-482D-A77E-22424CAFF193}"/>
              </a:ext>
            </a:extLst>
          </p:cNvPr>
          <p:cNvSpPr>
            <a:spLocks noGrp="1"/>
          </p:cNvSpPr>
          <p:nvPr>
            <p:ph type="title"/>
          </p:nvPr>
        </p:nvSpPr>
        <p:spPr/>
        <p:txBody>
          <a:bodyPr/>
          <a:lstStyle/>
          <a:p>
            <a:r>
              <a:rPr lang="en-US" altLang="zh-CN" dirty="0">
                <a:sym typeface="+mn-ea"/>
              </a:rPr>
              <a:t>17 Monte Carlo Methods</a:t>
            </a:r>
            <a:endParaRPr lang="zh-CN" altLang="en-US" dirty="0"/>
          </a:p>
        </p:txBody>
      </p:sp>
    </p:spTree>
    <p:extLst>
      <p:ext uri="{BB962C8B-B14F-4D97-AF65-F5344CB8AC3E}">
        <p14:creationId xmlns:p14="http://schemas.microsoft.com/office/powerpoint/2010/main" val="1075158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gn="just">
              <a:lnSpc>
                <a:spcPct val="125000"/>
              </a:lnSpc>
              <a:buClrTx/>
              <a:buSzTx/>
              <a:buNone/>
            </a:pPr>
            <a:r>
              <a:rPr lang="en-US" altLang="zh-CN" dirty="0"/>
              <a:t>        Consider what happens when we update a single Markov chain’s state x to a new state x0 . The probability of a single state landing in state x0 is given by </a:t>
            </a:r>
          </a:p>
          <a:p>
            <a:pPr algn="just">
              <a:lnSpc>
                <a:spcPct val="125000"/>
              </a:lnSpc>
              <a:buClrTx/>
              <a:buSzTx/>
              <a:buNone/>
            </a:pPr>
            <a:endParaRPr lang="en-US" altLang="zh-CN" dirty="0"/>
          </a:p>
          <a:p>
            <a:pPr algn="just">
              <a:lnSpc>
                <a:spcPct val="125000"/>
              </a:lnSpc>
              <a:buClrTx/>
              <a:buSzTx/>
              <a:buNone/>
            </a:pPr>
            <a:endParaRPr lang="en-US" altLang="zh-CN" dirty="0"/>
          </a:p>
          <a:p>
            <a:pPr algn="just">
              <a:lnSpc>
                <a:spcPct val="125000"/>
              </a:lnSpc>
              <a:buClrTx/>
              <a:buSzTx/>
              <a:buNone/>
            </a:pPr>
            <a:r>
              <a:rPr lang="en-US" altLang="zh-CN" dirty="0"/>
              <a:t>        Using our integer parametrization, we can represent the effect of the transition operator </a:t>
            </a:r>
            <a:r>
              <a:rPr lang="en-US" altLang="zh-CN" i="1" dirty="0"/>
              <a:t>T</a:t>
            </a:r>
            <a:r>
              <a:rPr lang="en-US" altLang="zh-CN" dirty="0"/>
              <a:t> using a matrix </a:t>
            </a:r>
            <a:r>
              <a:rPr lang="en-US" altLang="zh-CN" b="1" i="1" dirty="0"/>
              <a:t>A</a:t>
            </a:r>
            <a:r>
              <a:rPr lang="en-US" altLang="zh-CN" dirty="0"/>
              <a:t>. We define </a:t>
            </a:r>
            <a:r>
              <a:rPr lang="en-US" altLang="zh-CN" b="1" i="1" dirty="0"/>
              <a:t>A</a:t>
            </a:r>
            <a:r>
              <a:rPr lang="en-US" altLang="zh-CN" dirty="0"/>
              <a:t> so that  </a:t>
            </a:r>
          </a:p>
          <a:p>
            <a:pPr algn="just">
              <a:lnSpc>
                <a:spcPct val="125000"/>
              </a:lnSpc>
              <a:buClrTx/>
              <a:buSzTx/>
              <a:buNone/>
            </a:pPr>
            <a:endParaRPr lang="en-US" altLang="zh-CN" dirty="0"/>
          </a:p>
          <a:p>
            <a:pPr algn="just">
              <a:lnSpc>
                <a:spcPct val="125000"/>
              </a:lnSpc>
              <a:buClrTx/>
              <a:buSzTx/>
              <a:buNone/>
            </a:pPr>
            <a:endParaRPr lang="en-US" altLang="zh-CN" dirty="0"/>
          </a:p>
        </p:txBody>
      </p:sp>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1992096" y="2277418"/>
            <a:ext cx="9486900" cy="963087"/>
          </a:xfrm>
          <a:prstGeom prst="rect">
            <a:avLst/>
          </a:prstGeom>
        </p:spPr>
      </p:pic>
      <p:pic>
        <p:nvPicPr>
          <p:cNvPr id="7" name="图片 6"/>
          <p:cNvPicPr>
            <a:picLocks noChangeAspect="1"/>
          </p:cNvPicPr>
          <p:nvPr/>
        </p:nvPicPr>
        <p:blipFill>
          <a:blip r:embed="rId4"/>
          <a:stretch>
            <a:fillRect/>
          </a:stretch>
        </p:blipFill>
        <p:spPr>
          <a:xfrm>
            <a:off x="2367280" y="4689554"/>
            <a:ext cx="8986520" cy="65246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987944"/>
            <a:ext cx="11409609" cy="5133774"/>
          </a:xfrm>
        </p:spPr>
        <p:txBody>
          <a:bodyPr>
            <a:noAutofit/>
          </a:bodyPr>
          <a:lstStyle/>
          <a:p>
            <a:r>
              <a:rPr lang="en-US" altLang="zh-CN" dirty="0"/>
              <a:t>Using this definition, we can now rewrite Eq. </a:t>
            </a:r>
            <a:r>
              <a:rPr lang="en-US" altLang="zh-CN" dirty="0">
                <a:solidFill>
                  <a:srgbClr val="FF0000"/>
                </a:solidFill>
              </a:rPr>
              <a:t>17.18</a:t>
            </a:r>
            <a:r>
              <a:rPr lang="en-US" altLang="zh-CN" dirty="0"/>
              <a:t>. Rather than writing it in terms of </a:t>
            </a:r>
            <a:r>
              <a:rPr lang="en-US" altLang="zh-CN" i="1" dirty="0"/>
              <a:t>q</a:t>
            </a:r>
            <a:r>
              <a:rPr lang="en-US" altLang="zh-CN" dirty="0"/>
              <a:t> and </a:t>
            </a:r>
            <a:r>
              <a:rPr lang="en-US" altLang="zh-CN" i="1" dirty="0"/>
              <a:t>T</a:t>
            </a:r>
            <a:r>
              <a:rPr lang="en-US" altLang="zh-CN" dirty="0"/>
              <a:t> to understand how a single state is updated, we may now use </a:t>
            </a:r>
            <a:r>
              <a:rPr lang="en-US" altLang="zh-CN" b="1" i="1" dirty="0"/>
              <a:t>v</a:t>
            </a:r>
            <a:r>
              <a:rPr lang="en-US" altLang="zh-CN" dirty="0"/>
              <a:t> and </a:t>
            </a:r>
            <a:r>
              <a:rPr lang="en-US" altLang="zh-CN" b="1" i="1" dirty="0"/>
              <a:t>A</a:t>
            </a:r>
            <a:r>
              <a:rPr lang="en-US" altLang="zh-CN" dirty="0"/>
              <a:t> to describe how the entire distribution over all the different Markov chains run in parallel shifts as we apply an update:</a:t>
            </a:r>
          </a:p>
          <a:p>
            <a:endParaRPr lang="en-US" altLang="zh-CN" dirty="0"/>
          </a:p>
          <a:p>
            <a:pPr algn="just">
              <a:lnSpc>
                <a:spcPct val="125000"/>
              </a:lnSpc>
              <a:buClrTx/>
              <a:buSzTx/>
              <a:buNone/>
            </a:pPr>
            <a:r>
              <a:rPr lang="en-US" altLang="zh-CN" dirty="0"/>
              <a:t>Applying the Markov chain update repeatedly corresponds to multiplying by the matrix </a:t>
            </a:r>
            <a:r>
              <a:rPr lang="en-US" altLang="zh-CN" b="1" i="1" dirty="0"/>
              <a:t>A</a:t>
            </a:r>
            <a:r>
              <a:rPr lang="en-US" altLang="zh-CN" dirty="0"/>
              <a:t> repeatedly. In other words, we can think of the process as exponentiating the matrix </a:t>
            </a:r>
            <a:r>
              <a:rPr lang="en-US" altLang="zh-CN" b="1" i="1" dirty="0"/>
              <a:t>A</a:t>
            </a:r>
            <a:r>
              <a:rPr lang="en-US" altLang="zh-CN" dirty="0"/>
              <a:t>:</a:t>
            </a:r>
          </a:p>
          <a:p>
            <a:pPr algn="just">
              <a:lnSpc>
                <a:spcPct val="125000"/>
              </a:lnSpc>
              <a:buClrTx/>
              <a:buSzTx/>
              <a:buNone/>
            </a:pPr>
            <a:endParaRPr lang="en-US" altLang="zh-CN" dirty="0"/>
          </a:p>
          <a:p>
            <a:pPr algn="just">
              <a:lnSpc>
                <a:spcPct val="125000"/>
              </a:lnSpc>
              <a:buClrTx/>
              <a:buSzTx/>
              <a:buNone/>
            </a:pPr>
            <a:endParaRPr lang="en-US" altLang="zh-CN" dirty="0"/>
          </a:p>
        </p:txBody>
      </p:sp>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9" name="图片 8">
            <a:extLst>
              <a:ext uri="{FF2B5EF4-FFF2-40B4-BE49-F238E27FC236}">
                <a16:creationId xmlns:a16="http://schemas.microsoft.com/office/drawing/2014/main" id="{1C1DEFCD-BE2E-47E1-8052-83CEC94CDB72}"/>
              </a:ext>
            </a:extLst>
          </p:cNvPr>
          <p:cNvPicPr>
            <a:picLocks noChangeAspect="1"/>
          </p:cNvPicPr>
          <p:nvPr/>
        </p:nvPicPr>
        <p:blipFill>
          <a:blip r:embed="rId3"/>
          <a:stretch>
            <a:fillRect/>
          </a:stretch>
        </p:blipFill>
        <p:spPr>
          <a:xfrm>
            <a:off x="3313441" y="5260456"/>
            <a:ext cx="6761001" cy="504906"/>
          </a:xfrm>
          <a:prstGeom prst="rect">
            <a:avLst/>
          </a:prstGeom>
        </p:spPr>
      </p:pic>
      <p:pic>
        <p:nvPicPr>
          <p:cNvPr id="10" name="图片 9">
            <a:extLst>
              <a:ext uri="{FF2B5EF4-FFF2-40B4-BE49-F238E27FC236}">
                <a16:creationId xmlns:a16="http://schemas.microsoft.com/office/drawing/2014/main" id="{5B04D2A9-4283-4EA9-A2C3-8824B72FB18E}"/>
              </a:ext>
            </a:extLst>
          </p:cNvPr>
          <p:cNvPicPr>
            <a:picLocks noChangeAspect="1"/>
          </p:cNvPicPr>
          <p:nvPr/>
        </p:nvPicPr>
        <p:blipFill>
          <a:blip r:embed="rId4"/>
          <a:stretch>
            <a:fillRect/>
          </a:stretch>
        </p:blipFill>
        <p:spPr>
          <a:xfrm>
            <a:off x="3313441" y="3187796"/>
            <a:ext cx="6777043" cy="48240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56524"/>
            <a:ext cx="11409609" cy="5133774"/>
          </a:xfrm>
        </p:spPr>
        <p:txBody>
          <a:bodyPr>
            <a:noAutofit/>
          </a:bodyPr>
          <a:lstStyle/>
          <a:p>
            <a:pPr algn="just">
              <a:lnSpc>
                <a:spcPct val="125000"/>
              </a:lnSpc>
              <a:buClrTx/>
              <a:buSzTx/>
              <a:buNone/>
            </a:pPr>
            <a:r>
              <a:rPr lang="en-US" altLang="zh-CN" sz="2600" dirty="0"/>
              <a:t>        The matrix A has special structure because each of its columns represents a probability distribution. Such matrices are called </a:t>
            </a:r>
            <a:r>
              <a:rPr lang="en-US" altLang="zh-CN" sz="2600" i="1" dirty="0"/>
              <a:t>stochastic matrices</a:t>
            </a:r>
            <a:r>
              <a:rPr lang="en-US" altLang="zh-CN" sz="2600" dirty="0"/>
              <a:t>. If there is a non-zero probability of transitioning from any state x to any other state x0 for some power </a:t>
            </a:r>
            <a:r>
              <a:rPr lang="en-US" altLang="zh-CN" sz="2600" i="1" dirty="0"/>
              <a:t>t</a:t>
            </a:r>
            <a:r>
              <a:rPr lang="en-US" altLang="zh-CN" sz="2600" dirty="0"/>
              <a:t>, then the Perron-Frobenius theorem (</a:t>
            </a:r>
            <a:r>
              <a:rPr lang="en-US" altLang="zh-CN" sz="2600" dirty="0">
                <a:solidFill>
                  <a:srgbClr val="00FF00"/>
                </a:solidFill>
              </a:rPr>
              <a:t>Perron</a:t>
            </a:r>
            <a:r>
              <a:rPr lang="en-US" altLang="zh-CN" sz="2600" dirty="0"/>
              <a:t>, </a:t>
            </a:r>
            <a:r>
              <a:rPr lang="en-US" altLang="zh-CN" sz="2600" dirty="0">
                <a:solidFill>
                  <a:srgbClr val="00FF00"/>
                </a:solidFill>
              </a:rPr>
              <a:t>1907</a:t>
            </a:r>
            <a:r>
              <a:rPr lang="en-US" altLang="zh-CN" sz="2600" dirty="0"/>
              <a:t>; </a:t>
            </a:r>
            <a:r>
              <a:rPr lang="en-US" altLang="zh-CN" sz="2600" dirty="0">
                <a:solidFill>
                  <a:srgbClr val="00FF00"/>
                </a:solidFill>
              </a:rPr>
              <a:t>Frobenius</a:t>
            </a:r>
            <a:r>
              <a:rPr lang="en-US" altLang="zh-CN" sz="2600" dirty="0"/>
              <a:t>, </a:t>
            </a:r>
            <a:r>
              <a:rPr lang="en-US" altLang="zh-CN" sz="2600" dirty="0">
                <a:solidFill>
                  <a:srgbClr val="00FF00"/>
                </a:solidFill>
              </a:rPr>
              <a:t>1908</a:t>
            </a:r>
            <a:r>
              <a:rPr lang="en-US" altLang="zh-CN" sz="2600" dirty="0"/>
              <a:t>) guarantees that the largest eigenvalue is real and equal to 1. Over time, we can see that all of the eigenvalues are exponentiated:</a:t>
            </a:r>
          </a:p>
          <a:p>
            <a:pPr algn="just">
              <a:lnSpc>
                <a:spcPct val="125000"/>
              </a:lnSpc>
              <a:buClrTx/>
              <a:buSzTx/>
              <a:buNone/>
            </a:pPr>
            <a:endParaRPr lang="en-US" altLang="zh-CN" sz="2600" dirty="0"/>
          </a:p>
          <a:p>
            <a:pPr algn="just">
              <a:lnSpc>
                <a:spcPct val="125000"/>
              </a:lnSpc>
              <a:buClrTx/>
              <a:buSzTx/>
              <a:buNone/>
            </a:pPr>
            <a:endParaRPr lang="en-US" altLang="zh-CN" dirty="0"/>
          </a:p>
        </p:txBody>
      </p:sp>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491159" y="4293245"/>
            <a:ext cx="11210925" cy="7524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dirty="0"/>
              <a:t>This process causes all of the eigenvalues that are not equal to 1 to decay to zero. Under some additional mild conditions, </a:t>
            </a:r>
            <a:r>
              <a:rPr lang="en-US" altLang="zh-CN" b="1" i="1" dirty="0"/>
              <a:t>A</a:t>
            </a:r>
            <a:r>
              <a:rPr lang="en-US" altLang="zh-CN" dirty="0"/>
              <a:t> is guaranteed to have only one eigenvector with eigenvalue 1. The process thus converges to a </a:t>
            </a:r>
            <a:r>
              <a:rPr lang="en-US" altLang="zh-CN" i="1" dirty="0"/>
              <a:t>stationary distribution</a:t>
            </a:r>
            <a:r>
              <a:rPr lang="en-US" altLang="zh-CN" dirty="0"/>
              <a:t>, sometimes also called the </a:t>
            </a:r>
            <a:r>
              <a:rPr lang="en-US" altLang="zh-CN" i="1" dirty="0"/>
              <a:t>equilibrium distribution</a:t>
            </a:r>
            <a:r>
              <a:rPr lang="en-US" altLang="zh-CN" dirty="0"/>
              <a:t>. At convergence,</a:t>
            </a:r>
          </a:p>
          <a:p>
            <a:pPr algn="just">
              <a:lnSpc>
                <a:spcPct val="125000"/>
              </a:lnSpc>
              <a:buClrTx/>
              <a:buSzTx/>
              <a:buNone/>
            </a:pPr>
            <a:endParaRPr lang="en-US" altLang="zh-CN" sz="2600" dirty="0"/>
          </a:p>
          <a:p>
            <a:pPr algn="just">
              <a:lnSpc>
                <a:spcPct val="125000"/>
              </a:lnSpc>
              <a:buClrTx/>
              <a:buSzTx/>
              <a:buNone/>
            </a:pPr>
            <a:r>
              <a:rPr lang="en-US" altLang="zh-CN" sz="2600" dirty="0"/>
              <a:t>and this same condition holds for every additional step. This is an eigenvector equation. To be a stationary point, </a:t>
            </a:r>
            <a:r>
              <a:rPr lang="en-US" altLang="zh-CN" sz="2600" b="1" i="1" dirty="0"/>
              <a:t>v</a:t>
            </a:r>
            <a:r>
              <a:rPr lang="en-US" altLang="zh-CN" sz="2600" dirty="0"/>
              <a:t> must be an eigenvector with corresponding eigenvalue 1. </a:t>
            </a:r>
          </a:p>
          <a:p>
            <a:pPr algn="just">
              <a:lnSpc>
                <a:spcPct val="125000"/>
              </a:lnSpc>
              <a:buClrTx/>
              <a:buSzTx/>
              <a:buNone/>
            </a:pPr>
            <a:endParaRPr lang="en-US" altLang="zh-CN" sz="2600" dirty="0"/>
          </a:p>
          <a:p>
            <a:pPr algn="just">
              <a:lnSpc>
                <a:spcPct val="125000"/>
              </a:lnSpc>
              <a:buClrTx/>
              <a:buSzTx/>
              <a:buNone/>
            </a:pPr>
            <a:endParaRPr lang="en-US" altLang="zh-CN" dirty="0"/>
          </a:p>
        </p:txBody>
      </p:sp>
      <p:sp>
        <p:nvSpPr>
          <p:cNvPr id="4" name="标题 1"/>
          <p:cNvSpPr>
            <a:spLocks noGrp="1"/>
          </p:cNvSpPr>
          <p:nvPr>
            <p:ph type="title"/>
          </p:nvPr>
        </p:nvSpPr>
        <p:spPr/>
        <p:txBody>
          <a:bodyPr>
            <a:normAutofit/>
          </a:bodyPr>
          <a:lstStyle/>
          <a:p>
            <a:r>
              <a:rPr lang="en-US" altLang="zh-CN" dirty="0">
                <a:sym typeface="+mn-ea"/>
              </a:rPr>
              <a:t>17.3 Markov Chain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D09188CA-5424-4010-AD67-F29A9DC93260}"/>
              </a:ext>
            </a:extLst>
          </p:cNvPr>
          <p:cNvPicPr>
            <a:picLocks noChangeAspect="1"/>
          </p:cNvPicPr>
          <p:nvPr/>
        </p:nvPicPr>
        <p:blipFill>
          <a:blip r:embed="rId3"/>
          <a:stretch>
            <a:fillRect/>
          </a:stretch>
        </p:blipFill>
        <p:spPr>
          <a:xfrm>
            <a:off x="4087781" y="3143225"/>
            <a:ext cx="6523285" cy="5715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25000"/>
              </a:lnSpc>
            </a:pPr>
            <a:r>
              <a:rPr lang="en-US" altLang="zh-CN" dirty="0"/>
              <a:t>This condition guarantees that once we have reached the stationary distribution, repeated applications of the transition sampling procedure do not change the </a:t>
            </a:r>
            <a:r>
              <a:rPr lang="en-US" altLang="zh-CN" i="1" dirty="0"/>
              <a:t>distribution</a:t>
            </a:r>
            <a:r>
              <a:rPr lang="en-US" altLang="zh-CN" dirty="0"/>
              <a:t> over the states of all the various Markov chains (although transition operator does change each individual state, of course).</a:t>
            </a:r>
          </a:p>
          <a:p>
            <a:pPr algn="just">
              <a:lnSpc>
                <a:spcPct val="125000"/>
              </a:lnSpc>
            </a:pPr>
            <a:r>
              <a:rPr lang="en-US" altLang="zh-CN" dirty="0"/>
              <a:t>        If we have chosen </a:t>
            </a:r>
            <a:r>
              <a:rPr lang="en-US" altLang="zh-CN" i="1" dirty="0"/>
              <a:t>T</a:t>
            </a:r>
            <a:r>
              <a:rPr lang="en-US" altLang="zh-CN" dirty="0"/>
              <a:t> correctly, then the stationary distribution </a:t>
            </a:r>
            <a:r>
              <a:rPr lang="en-US" altLang="zh-CN" i="1" dirty="0"/>
              <a:t>q</a:t>
            </a:r>
            <a:r>
              <a:rPr lang="en-US" altLang="zh-CN" dirty="0"/>
              <a:t> will be equal to the distribution </a:t>
            </a:r>
            <a:r>
              <a:rPr lang="en-US" altLang="zh-CN" i="1" dirty="0"/>
              <a:t>p</a:t>
            </a:r>
            <a:r>
              <a:rPr lang="en-US" altLang="zh-CN" dirty="0"/>
              <a:t> we wish to sample from. We will describe how to choose </a:t>
            </a:r>
            <a:r>
              <a:rPr lang="en-US" altLang="zh-CN" i="1" dirty="0"/>
              <a:t>T</a:t>
            </a:r>
            <a:r>
              <a:rPr lang="en-US" altLang="zh-CN" dirty="0"/>
              <a:t> shortly, in Sec. </a:t>
            </a:r>
            <a:r>
              <a:rPr lang="en-US" altLang="zh-CN" dirty="0">
                <a:solidFill>
                  <a:srgbClr val="FF0000"/>
                </a:solidFill>
              </a:rPr>
              <a:t>17.4</a:t>
            </a:r>
            <a:r>
              <a:rPr lang="en-US" altLang="zh-CN" dirty="0"/>
              <a:t>.</a:t>
            </a:r>
          </a:p>
          <a:p>
            <a:pPr algn="dist">
              <a:lnSpc>
                <a:spcPct val="125000"/>
              </a:lnSpc>
            </a:pPr>
            <a:endParaRPr lang="zh-CN" altLang="en-US" dirty="0"/>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25000"/>
              </a:lnSpc>
            </a:pPr>
            <a:r>
              <a:rPr lang="en-US" altLang="zh-CN" dirty="0">
                <a:sym typeface="+mn-ea"/>
              </a:rPr>
              <a:t>Most properties of Markov Chains with countable states can be generalized to continuous variables. In this situation, some authors call the Markov Chain a </a:t>
            </a:r>
            <a:r>
              <a:rPr lang="en-US" altLang="zh-CN" i="1" dirty="0">
                <a:sym typeface="+mn-ea"/>
              </a:rPr>
              <a:t>Harris</a:t>
            </a:r>
            <a:r>
              <a:rPr lang="en-US" altLang="zh-CN" i="1" dirty="0"/>
              <a:t>chain </a:t>
            </a:r>
            <a:r>
              <a:rPr lang="en-US" altLang="zh-CN" dirty="0"/>
              <a:t>but we use the term Markov Chain to describe both conditions. In general, a Markov chain with transition operator </a:t>
            </a:r>
            <a:r>
              <a:rPr lang="en-US" altLang="zh-CN" i="1" dirty="0"/>
              <a:t>T</a:t>
            </a:r>
            <a:r>
              <a:rPr lang="en-US" altLang="zh-CN" dirty="0"/>
              <a:t> will converge, under mild conditions, to a fixed point described by the equation</a:t>
            </a:r>
          </a:p>
          <a:p>
            <a:pPr algn="just">
              <a:lnSpc>
                <a:spcPct val="125000"/>
              </a:lnSpc>
            </a:pPr>
            <a:endParaRPr lang="en-US" altLang="zh-CN" dirty="0"/>
          </a:p>
          <a:p>
            <a:pPr algn="just">
              <a:lnSpc>
                <a:spcPct val="125000"/>
              </a:lnSpc>
            </a:pPr>
            <a:r>
              <a:rPr lang="en-US" altLang="zh-CN" dirty="0"/>
              <a:t>which in the discrete case is just rewriting Eq. </a:t>
            </a:r>
            <a:r>
              <a:rPr lang="en-US" altLang="zh-CN" dirty="0">
                <a:solidFill>
                  <a:srgbClr val="FF0000"/>
                </a:solidFill>
              </a:rPr>
              <a:t>17.23</a:t>
            </a:r>
            <a:r>
              <a:rPr lang="en-US" altLang="zh-CN" dirty="0"/>
              <a:t>. When </a:t>
            </a:r>
            <a:r>
              <a:rPr lang="en-US" altLang="zh-CN" b="1" dirty="0"/>
              <a:t>x</a:t>
            </a:r>
            <a:r>
              <a:rPr lang="en-US" altLang="zh-CN" dirty="0"/>
              <a:t> is discrete, the expectation corresponds to a sum, and when </a:t>
            </a:r>
            <a:r>
              <a:rPr lang="en-US" altLang="zh-CN" b="1" dirty="0"/>
              <a:t>x</a:t>
            </a:r>
            <a:r>
              <a:rPr lang="en-US" altLang="zh-CN" dirty="0"/>
              <a:t> is continuous, the expectation corresponds to an integral.</a:t>
            </a:r>
          </a:p>
          <a:p>
            <a:pPr algn="just">
              <a:lnSpc>
                <a:spcPct val="125000"/>
              </a:lnSpc>
            </a:pPr>
            <a:endParaRPr lang="zh-CN" altLang="en-US" dirty="0"/>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5" name="图片 4"/>
          <p:cNvPicPr>
            <a:picLocks noChangeAspect="1"/>
          </p:cNvPicPr>
          <p:nvPr/>
        </p:nvPicPr>
        <p:blipFill>
          <a:blip r:embed="rId2"/>
          <a:stretch>
            <a:fillRect/>
          </a:stretch>
        </p:blipFill>
        <p:spPr>
          <a:xfrm>
            <a:off x="2929470" y="3701730"/>
            <a:ext cx="8867775" cy="638175"/>
          </a:xfrm>
          <a:prstGeom prst="rect">
            <a:avLst/>
          </a:prstGeom>
        </p:spPr>
      </p:pic>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25000"/>
              </a:lnSpc>
            </a:pPr>
            <a:r>
              <a:rPr lang="en-US" altLang="zh-CN" dirty="0"/>
              <a:t>        Regardless of whether the state is continuous or discrete, all Markov chain methods consist of repeatedly applying stochastic updates until eventually the state begins to yield samples from the equilibrium distribution. Running the Markov chain until it reaches its equilibrium distribution is called “</a:t>
            </a:r>
            <a:r>
              <a:rPr lang="en-US" altLang="zh-CN" i="1" dirty="0"/>
              <a:t>burning in</a:t>
            </a:r>
            <a:r>
              <a:rPr lang="en-US" altLang="zh-CN" dirty="0"/>
              <a:t>” the Markov chain. After the chain has reached equilibrium, a sequence of infinitely many samples may be drawn from the equilibrium distribution. They are identically distributed but any two successive samples will be highly correlated with each other. A finite sequence of samples may thus not be very representative of the equilibrium distribution. </a:t>
            </a:r>
            <a:endParaRPr lang="zh-CN" altLang="en-US" dirty="0"/>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dirty="0"/>
              <a:t>One way to mitigate this problem is to return only every </a:t>
            </a:r>
            <a:r>
              <a:rPr lang="en-US" altLang="zh-CN" i="1" dirty="0"/>
              <a:t>n</a:t>
            </a:r>
            <a:r>
              <a:rPr lang="en-US" altLang="zh-CN" dirty="0"/>
              <a:t> successive samples, so that our estimate of the statistics of the equilibrium distribution is not as biased by </a:t>
            </a:r>
            <a:r>
              <a:rPr lang="en-US" altLang="zh-CN" dirty="0">
                <a:sym typeface="+mn-ea"/>
              </a:rPr>
              <a:t>the correlation between an MCMC sample and the next several samples.</a:t>
            </a:r>
            <a:r>
              <a:rPr lang="en-US" altLang="zh-CN" dirty="0"/>
              <a:t> Markov chains are thus expensive to use because of the time required to burn in to the equilibrium distribution and the time required to transition from one sample to another reasonably decorrelated sample after reaching equilibrium. If one desires truly independent samples, one can run multiple Markov chains in parallel. This approach uses extra parallel computation to eliminate latency. </a:t>
            </a:r>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The strategy of using only a single Markov chain to generate all samples and the strategy of using one Markov chain for each desired sample are two extremes; deep learning practitioners usually use a number of chains that is similar to the number of examples in a minibatch and then draw as many samples as are needed from this fixed set of Markov chains. A commonly used number of Markov chains is 100.</a:t>
            </a:r>
          </a:p>
          <a:p>
            <a:pPr>
              <a:spcBef>
                <a:spcPts val="0"/>
              </a:spcBef>
            </a:pPr>
            <a:r>
              <a:rPr lang="en-US" altLang="zh-CN" dirty="0"/>
              <a:t>        Another difficulty is that we do not know in advance how many steps the Markov chain must run before reaching its equilibrium distribution. This length of time is called the </a:t>
            </a:r>
            <a:r>
              <a:rPr lang="en-US" altLang="zh-CN" i="1" dirty="0"/>
              <a:t>mixing time</a:t>
            </a:r>
            <a:r>
              <a:rPr lang="en-US" altLang="zh-CN" dirty="0"/>
              <a:t>. It is also very difficult to test whether a Markov chain has reached equilibrium. We do not have a precise enough theory for guiding us in answering this question.</a:t>
            </a:r>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Theory tells us that the chain will converge, but not much more. If we analyze the Markov chain from the point of view of a matrix </a:t>
                </a:r>
                <a:r>
                  <a:rPr lang="en-US" altLang="zh-CN" b="1" i="1" dirty="0"/>
                  <a:t>A</a:t>
                </a:r>
                <a:r>
                  <a:rPr lang="en-US" altLang="zh-CN" dirty="0"/>
                  <a:t> acting on a vector of probabilities </a:t>
                </a:r>
                <a:r>
                  <a:rPr lang="en-US" altLang="zh-CN" b="1" i="1" dirty="0"/>
                  <a:t>v</a:t>
                </a:r>
                <a:r>
                  <a:rPr lang="en-US" altLang="zh-CN" dirty="0"/>
                  <a:t>, then we know that the chain mixes when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𝑨</m:t>
                        </m:r>
                      </m:e>
                      <m:sup>
                        <m:r>
                          <a:rPr lang="en-US" altLang="zh-CN" i="1">
                            <a:latin typeface="Cambria Math" panose="02040503050406030204" pitchFamily="18" charset="0"/>
                          </a:rPr>
                          <m:t>𝑡</m:t>
                        </m:r>
                      </m:sup>
                    </m:sSup>
                  </m:oMath>
                </a14:m>
                <a:r>
                  <a:rPr lang="en-US" altLang="zh-CN" dirty="0"/>
                  <a:t> has effectively lost all of the eigenvalues from </a:t>
                </a:r>
                <a:r>
                  <a:rPr lang="en-US" altLang="zh-CN" b="1" i="1" dirty="0"/>
                  <a:t>A</a:t>
                </a:r>
                <a:r>
                  <a:rPr lang="en-US" altLang="zh-CN" dirty="0"/>
                  <a:t> besides the unique eigenvalue of 1. This means that the magnitude of the second largest eigenvalue will determine the mixing time. However, in practice, we cannot actually represent our Markov chain in terms of a matrix. The number of states that our probabilistic model can visit is exponentially large in the number of variables, so it is infeasible to represent </a:t>
                </a:r>
                <a:r>
                  <a:rPr lang="en-US" altLang="zh-CN" b="1" i="1" dirty="0"/>
                  <a:t>v</a:t>
                </a:r>
                <a:r>
                  <a:rPr lang="en-US" altLang="zh-CN" dirty="0"/>
                  <a:t>, </a:t>
                </a:r>
                <a:r>
                  <a:rPr lang="en-US" altLang="zh-CN" b="1" i="1" dirty="0"/>
                  <a:t>A</a:t>
                </a:r>
                <a:r>
                  <a:rPr lang="en-US" altLang="zh-CN" dirty="0"/>
                  <a:t>, or the eigenvalues of </a:t>
                </a:r>
                <a:r>
                  <a:rPr lang="en-US" altLang="zh-CN" b="1" i="1" dirty="0"/>
                  <a:t>A</a:t>
                </a:r>
                <a:r>
                  <a:rPr lang="en-US" altLang="zh-CN" dirty="0"/>
                  <a:t>. Due to these and other obstacles, we usually do not know whether a Markov chain has mixed.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378711-CF42-410A-862B-0AC3069CDA61}"/>
              </a:ext>
            </a:extLst>
          </p:cNvPr>
          <p:cNvSpPr>
            <a:spLocks noGrp="1"/>
          </p:cNvSpPr>
          <p:nvPr>
            <p:ph idx="1"/>
          </p:nvPr>
        </p:nvSpPr>
        <p:spPr/>
        <p:txBody>
          <a:bodyPr/>
          <a:lstStyle/>
          <a:p>
            <a:r>
              <a:rPr lang="en-US" altLang="zh-CN" dirty="0">
                <a:sym typeface="+mn-ea"/>
              </a:rPr>
              <a:t>        Many problems in machine learning are so difficult that we can never expect to obtain precise answers to them. This excludes precise deterministic algorithms and Las Vegas algorithms. Instead, we must use deterministic approximate algorithms or Monte Carlo approximations. Both approaches are ubiquitous in machine learning. In this chapter, we focus on Monte Carlo methods.</a:t>
            </a:r>
            <a:endParaRPr lang="zh-CN" altLang="en-US" dirty="0"/>
          </a:p>
        </p:txBody>
      </p:sp>
      <p:sp>
        <p:nvSpPr>
          <p:cNvPr id="3" name="标题 2">
            <a:extLst>
              <a:ext uri="{FF2B5EF4-FFF2-40B4-BE49-F238E27FC236}">
                <a16:creationId xmlns:a16="http://schemas.microsoft.com/office/drawing/2014/main" id="{36426C73-16D2-4B09-BCBE-E1685FCBEB2E}"/>
              </a:ext>
            </a:extLst>
          </p:cNvPr>
          <p:cNvSpPr>
            <a:spLocks noGrp="1"/>
          </p:cNvSpPr>
          <p:nvPr>
            <p:ph type="title"/>
          </p:nvPr>
        </p:nvSpPr>
        <p:spPr/>
        <p:txBody>
          <a:bodyPr/>
          <a:lstStyle/>
          <a:p>
            <a:r>
              <a:rPr lang="en-US" altLang="zh-CN" dirty="0">
                <a:sym typeface="+mn-ea"/>
              </a:rPr>
              <a:t>17 Monte Carlo Methods</a:t>
            </a:r>
            <a:endParaRPr lang="zh-CN" altLang="en-US" dirty="0"/>
          </a:p>
        </p:txBody>
      </p:sp>
    </p:spTree>
    <p:extLst>
      <p:ext uri="{BB962C8B-B14F-4D97-AF65-F5344CB8AC3E}">
        <p14:creationId xmlns:p14="http://schemas.microsoft.com/office/powerpoint/2010/main" val="3516878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Instead, we simply run the Markov chain for an amount of time that we roughly estimate to be sufficient, and use heuristic methods to determine whether the chain has mixed. These heuristic methods include manually inspecting samples or measuring correlations between successive samples.</a:t>
            </a:r>
            <a:endParaRPr lang="zh-CN" altLang="en-US" dirty="0"/>
          </a:p>
        </p:txBody>
      </p:sp>
      <p:sp>
        <p:nvSpPr>
          <p:cNvPr id="4" name="标题 1"/>
          <p:cNvSpPr>
            <a:spLocks noGrp="1"/>
          </p:cNvSpPr>
          <p:nvPr>
            <p:ph type="title"/>
          </p:nvPr>
        </p:nvSpPr>
        <p:spPr/>
        <p:txBody>
          <a:bodyPr>
            <a:normAutofit/>
          </a:bodyPr>
          <a:lstStyle/>
          <a:p>
            <a:r>
              <a:rPr lang="en-US" altLang="zh-CN" sz="3600" dirty="0"/>
              <a:t>17.3 Markov Chain Monte Carlo Methods</a:t>
            </a:r>
            <a:endParaRPr lang="zh-CN" altLang="en-US" sz="3600" dirty="0"/>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0492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Chapter 17 Monte Carlo Methods</a:t>
            </a:r>
            <a:endParaRPr kumimoji="0" lang="zh-CN" altLang="en-US"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副标题 2"/>
          <p:cNvSpPr txBox="1"/>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Zhaoyang</a:t>
            </a:r>
            <a:r>
              <a:rPr lang="en-US" altLang="zh-CN" sz="2400" dirty="0"/>
              <a:t> Deng</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10"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17.4 Gibbs Sampling</a:t>
            </a:r>
            <a:endParaRPr lang="zh-CN" altLang="en-US" sz="3600" dirty="0"/>
          </a:p>
        </p:txBody>
      </p:sp>
      <p:sp>
        <p:nvSpPr>
          <p:cNvPr id="11" name="文本框 10"/>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17.4 Gibbs Sampling</a:t>
            </a:r>
            <a:endParaRPr lang="zh-CN" altLang="en-US" sz="3600" dirty="0"/>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a:bodyPr>
              <a:lstStyle/>
              <a:p>
                <a:r>
                  <a:rPr lang="en-US" altLang="zh-CN" dirty="0"/>
                  <a:t>So far we have described how to draw samples from a distribution </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t> by repeatedly updating </a:t>
                </a:r>
                <a14:m>
                  <m:oMath xmlns:m="http://schemas.openxmlformats.org/officeDocument/2006/math">
                    <m:r>
                      <a:rPr lang="en-US" altLang="zh-CN" b="1" i="1">
                        <a:latin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𝒙</m:t>
                        </m:r>
                      </m:e>
                      <m:sup>
                        <m:r>
                          <a:rPr lang="en-US" altLang="zh-CN" b="1" i="1">
                            <a:latin typeface="Cambria Math" panose="02040503050406030204" pitchFamily="18" charset="0"/>
                            <a:ea typeface="Cambria Math" panose="02040503050406030204" pitchFamily="18" charset="0"/>
                          </a:rPr>
                          <m:t>′</m:t>
                        </m:r>
                      </m:sup>
                    </m:sSup>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𝑻</m:t>
                    </m:r>
                    <m:r>
                      <a:rPr lang="en-US" altLang="zh-CN" b="1"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𝒙</m:t>
                        </m:r>
                      </m:e>
                      <m:sup>
                        <m:r>
                          <a:rPr lang="en-US" altLang="zh-CN" b="1" i="1">
                            <a:latin typeface="Cambria Math" panose="02040503050406030204" pitchFamily="18" charset="0"/>
                            <a:ea typeface="Cambria Math" panose="02040503050406030204" pitchFamily="18" charset="0"/>
                          </a:rPr>
                          <m:t>′</m:t>
                        </m:r>
                      </m:sup>
                    </m:sSup>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en-US" altLang="zh-CN" dirty="0"/>
                  <a:t>. However, we have not described how to ensure that </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oMath>
                </a14:m>
                <a:r>
                  <a:rPr lang="en-US" altLang="zh-CN" dirty="0"/>
                  <a:t> is a useful distribution. Two basic approaches are considered in this book. The first one is to derive </a:t>
                </a:r>
                <a:r>
                  <a:rPr lang="en-US" altLang="zh-CN" i="1" dirty="0"/>
                  <a:t>T</a:t>
                </a:r>
                <a:r>
                  <a:rPr lang="en-US" altLang="zh-CN" dirty="0"/>
                  <a:t> from a given learned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oMath>
                </a14:m>
                <a:r>
                  <a:rPr lang="en-US" altLang="zh-CN" dirty="0"/>
                  <a:t>, described below with the case of sampling from EBMs. The second one is to directly parametrize </a:t>
                </a:r>
                <a:r>
                  <a:rPr lang="en-US" altLang="zh-CN" i="1" dirty="0"/>
                  <a:t>T</a:t>
                </a:r>
                <a:r>
                  <a:rPr lang="en-US" altLang="zh-CN" dirty="0"/>
                  <a:t> and learn it, so that its stationary distribution implicitly defines the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oMath>
                </a14:m>
                <a:r>
                  <a:rPr lang="en-US" altLang="zh-CN" dirty="0"/>
                  <a:t> of interest. Examples of this second approach are discussed in Sec. </a:t>
                </a:r>
                <a:r>
                  <a:rPr lang="en-US" altLang="zh-CN" dirty="0">
                    <a:solidFill>
                      <a:srgbClr val="FF0000"/>
                    </a:solidFill>
                  </a:rPr>
                  <a:t>20.12</a:t>
                </a:r>
                <a:r>
                  <a:rPr lang="en-US" altLang="zh-CN" dirty="0"/>
                  <a:t> and Sec. </a:t>
                </a:r>
                <a:r>
                  <a:rPr lang="en-US" altLang="zh-CN" dirty="0">
                    <a:solidFill>
                      <a:srgbClr val="FF0000"/>
                    </a:solidFill>
                  </a:rPr>
                  <a:t>20.13</a:t>
                </a:r>
                <a:r>
                  <a:rPr lang="en-US" altLang="zh-CN" dirty="0"/>
                  <a:t>.</a:t>
                </a:r>
              </a:p>
              <a:p>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17.4 Gibbs Sampling</a:t>
            </a:r>
            <a:endParaRPr lang="zh-CN" altLang="en-US" sz="3600" dirty="0"/>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a:bodyPr>
              <a:lstStyle/>
              <a:p>
                <a:r>
                  <a:rPr lang="en-US" altLang="zh-CN" dirty="0"/>
                  <a:t>        In the context of deep learning, we commonly use Markov chains to draw samples from an energy-based model defining a distribution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m:rPr>
                            <m:sty m:val="p"/>
                          </m:rPr>
                          <a:rPr lang="en-US" altLang="zh-CN" i="1" smtClean="0">
                            <a:latin typeface="Cambria Math" panose="02040503050406030204" pitchFamily="18" charset="0"/>
                          </a:rPr>
                          <m:t>mod</m:t>
                        </m:r>
                        <m:r>
                          <a:rPr lang="en-US" altLang="zh-CN" b="0" i="1" smtClean="0">
                            <a:latin typeface="Cambria Math" panose="02040503050406030204" pitchFamily="18" charset="0"/>
                          </a:rPr>
                          <m:t>𝑒𝑙</m:t>
                        </m:r>
                      </m:sub>
                    </m:sSub>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𝑥</m:t>
                        </m:r>
                      </m:e>
                    </m:d>
                  </m:oMath>
                </a14:m>
                <a:r>
                  <a:rPr lang="en-US" altLang="zh-CN" dirty="0"/>
                  <a:t>. In this case, we want the </a:t>
                </a:r>
                <a:r>
                  <a:rPr lang="en-US" altLang="zh-CN" i="1" dirty="0"/>
                  <a:t>q</a:t>
                </a:r>
                <a:r>
                  <a:rPr lang="en-US" altLang="zh-CN" dirty="0"/>
                  <a:t>(</a:t>
                </a:r>
                <a:r>
                  <a:rPr lang="en-US" altLang="zh-CN" b="1" i="1" dirty="0"/>
                  <a:t>x</a:t>
                </a:r>
                <a:r>
                  <a:rPr lang="en-US" altLang="zh-CN" dirty="0"/>
                  <a:t>) for the Markov chain to be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m:rPr>
                            <m:sty m:val="p"/>
                          </m:rPr>
                          <a:rPr lang="en-US" altLang="zh-CN" i="1">
                            <a:latin typeface="Cambria Math" panose="02040503050406030204" pitchFamily="18" charset="0"/>
                          </a:rPr>
                          <m:t>mod</m:t>
                        </m:r>
                        <m:r>
                          <a:rPr lang="en-US" altLang="zh-CN" i="1">
                            <a:latin typeface="Cambria Math" panose="02040503050406030204" pitchFamily="18" charset="0"/>
                          </a:rPr>
                          <m:t>𝑒𝑙</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To obtain the desired </a:t>
                </a:r>
                <a:r>
                  <a:rPr lang="en-US" altLang="zh-CN" i="1" dirty="0"/>
                  <a:t>q</a:t>
                </a:r>
                <a:r>
                  <a:rPr lang="en-US" altLang="zh-CN" dirty="0"/>
                  <a:t>(</a:t>
                </a:r>
                <a:r>
                  <a:rPr lang="en-US" altLang="zh-CN" b="1" i="1" dirty="0"/>
                  <a:t>x</a:t>
                </a:r>
                <a:r>
                  <a:rPr lang="en-US" altLang="zh-CN" dirty="0"/>
                  <a:t>), we must choose an appropriate </a:t>
                </a:r>
                <a:r>
                  <a:rPr lang="en-US" altLang="zh-CN" i="1" dirty="0"/>
                  <a:t>T</a:t>
                </a:r>
                <a:r>
                  <a:rPr lang="en-US" altLang="zh-CN" dirty="0"/>
                  <a:t>(</a:t>
                </a:r>
                <a:r>
                  <a:rPr lang="en-US" altLang="zh-CN" b="1" i="1" dirty="0"/>
                  <a:t>x</a:t>
                </a:r>
                <a:r>
                  <a:rPr lang="en-US" altLang="zh-CN" dirty="0"/>
                  <a:t>' | </a:t>
                </a:r>
                <a:r>
                  <a:rPr lang="en-US" altLang="zh-CN" b="1" i="1" dirty="0"/>
                  <a:t>x</a:t>
                </a:r>
                <a:r>
                  <a:rPr lang="en-US" altLang="zh-CN" dirty="0"/>
                  <a:t>).</a:t>
                </a:r>
              </a:p>
              <a:p>
                <a:pPr>
                  <a:spcBef>
                    <a:spcPts val="0"/>
                  </a:spcBef>
                </a:pPr>
                <a:r>
                  <a:rPr lang="en-US" altLang="zh-CN" dirty="0"/>
                  <a:t>        A conceptually simple and effective approach to building a Markov chain that samples from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m:rPr>
                            <m:sty m:val="p"/>
                          </m:rPr>
                          <a:rPr lang="en-US" altLang="zh-CN" i="1">
                            <a:latin typeface="Cambria Math" panose="02040503050406030204" pitchFamily="18" charset="0"/>
                          </a:rPr>
                          <m:t>mod</m:t>
                        </m:r>
                        <m:r>
                          <a:rPr lang="en-US" altLang="zh-CN" i="1">
                            <a:latin typeface="Cambria Math" panose="02040503050406030204" pitchFamily="18" charset="0"/>
                          </a:rPr>
                          <m:t>𝑒𝑙</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oMath>
                </a14:m>
                <a:r>
                  <a:rPr lang="en-US" altLang="zh-CN" dirty="0"/>
                  <a:t>is to use </a:t>
                </a:r>
                <a:r>
                  <a:rPr lang="en-US" altLang="zh-CN" i="1" dirty="0"/>
                  <a:t>Gibbs sampling</a:t>
                </a:r>
                <a:r>
                  <a:rPr lang="en-US" altLang="zh-CN" dirty="0"/>
                  <a:t>, in which sampling from </a:t>
                </a:r>
                <a:r>
                  <a:rPr lang="en-US" altLang="zh-CN" i="1" dirty="0"/>
                  <a:t>T</a:t>
                </a:r>
                <a:r>
                  <a:rPr lang="en-US" altLang="zh-CN" dirty="0"/>
                  <a:t>(</a:t>
                </a:r>
                <a:r>
                  <a:rPr lang="en-US" altLang="zh-CN" b="1" i="1" dirty="0"/>
                  <a:t>x</a:t>
                </a:r>
                <a:r>
                  <a:rPr lang="en-US" altLang="zh-CN" dirty="0"/>
                  <a:t>' | </a:t>
                </a:r>
                <a:r>
                  <a:rPr lang="en-US" altLang="zh-CN" b="1" i="1" dirty="0"/>
                  <a:t>x</a:t>
                </a:r>
                <a:r>
                  <a:rPr lang="en-US" altLang="zh-CN" dirty="0"/>
                  <a:t>) is accomplished by selecting one variable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x</m:t>
                        </m:r>
                      </m:e>
                      <m:sub>
                        <m:r>
                          <a:rPr lang="en-US" altLang="zh-CN" i="1" smtClean="0">
                            <a:latin typeface="Cambria Math" panose="02040503050406030204" pitchFamily="18" charset="0"/>
                          </a:rPr>
                          <m:t>𝑖</m:t>
                        </m:r>
                      </m:sub>
                    </m:sSub>
                  </m:oMath>
                </a14:m>
                <a:r>
                  <a:rPr lang="en-US" altLang="zh-CN" dirty="0"/>
                  <a:t> and sampling it from pmodel conditioned on its neighbors in the undirected graph </a:t>
                </a:r>
                <a14:m>
                  <m:oMath xmlns:m="http://schemas.openxmlformats.org/officeDocument/2006/math">
                    <m:r>
                      <a:rPr lang="zh-CN" altLang="en-US" i="1">
                        <a:latin typeface="Cambria Math" panose="02040503050406030204" pitchFamily="18" charset="0"/>
                      </a:rPr>
                      <m:t>𝒢</m:t>
                    </m:r>
                  </m:oMath>
                </a14:m>
                <a:r>
                  <a:rPr lang="en-US" altLang="zh-CN" dirty="0"/>
                  <a:t> defining the structure of the energy-based model. It is also possible to sample several variables at the same time so long as they are conditionally independent given all of their neighbors. </a:t>
                </a: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17.4 Gibbs Sampling</a:t>
            </a:r>
            <a:endParaRPr lang="zh-CN" altLang="en-US" sz="3600" dirty="0"/>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内容占位符 4"/>
          <p:cNvSpPr>
            <a:spLocks noGrp="1"/>
          </p:cNvSpPr>
          <p:nvPr>
            <p:ph idx="1"/>
          </p:nvPr>
        </p:nvSpPr>
        <p:spPr/>
        <p:txBody>
          <a:bodyPr>
            <a:normAutofit/>
          </a:bodyPr>
          <a:lstStyle/>
          <a:p>
            <a:r>
              <a:rPr lang="en-US" altLang="zh-CN" sz="2665" dirty="0"/>
              <a:t>As shown in the RBM example in Sec. </a:t>
            </a:r>
            <a:r>
              <a:rPr lang="en-US" altLang="zh-CN" sz="2600" dirty="0">
                <a:solidFill>
                  <a:srgbClr val="FF0000"/>
                </a:solidFill>
              </a:rPr>
              <a:t>16.7.1</a:t>
            </a:r>
            <a:r>
              <a:rPr lang="en-US" altLang="zh-CN" sz="2665" dirty="0"/>
              <a:t>, all of the hidden units of an RBM may be sampled simultaneously because they are conditionally independent from each other given all of the visible units. Likewise, all of the visible units may be sampled simultaneously because they are conditionally independent from each other given all of the hidden units. Gibbs sampling approaches that update many variables simultaneously in this way are called </a:t>
            </a:r>
            <a:r>
              <a:rPr lang="en-US" altLang="zh-CN" sz="2665" i="1" dirty="0"/>
              <a:t>block Gibbs sampling</a:t>
            </a:r>
            <a:r>
              <a:rPr lang="en-US" altLang="zh-CN" sz="2665"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17.4 Gibbs Sampling</a:t>
            </a:r>
            <a:endParaRPr lang="zh-CN" altLang="en-US" sz="3600" dirty="0"/>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内容占位符 4"/>
          <p:cNvSpPr>
            <a:spLocks noGrp="1"/>
          </p:cNvSpPr>
          <p:nvPr>
            <p:ph idx="1"/>
          </p:nvPr>
        </p:nvSpPr>
        <p:spPr/>
        <p:txBody>
          <a:bodyPr>
            <a:normAutofit/>
          </a:bodyPr>
          <a:lstStyle/>
          <a:p>
            <a:r>
              <a:rPr lang="en-US" altLang="zh-CN" sz="2665" dirty="0"/>
              <a:t>        Alternate approaches to designing Markov chains to sample from pmodel are possible. For example, the Metropolis-Hastings algorithm is widely used in other disciplines. In the context of the deep learning approach to undirected modeling, it is rare to use any approach other than Gibbs sampling. Improved sampling techniques are one possible research frontier.</a:t>
            </a:r>
          </a:p>
        </p:txBody>
      </p:sp>
    </p:spTree>
    <p:extLst>
      <p:ext uri="{BB962C8B-B14F-4D97-AF65-F5344CB8AC3E}">
        <p14:creationId xmlns:p14="http://schemas.microsoft.com/office/powerpoint/2010/main" val="2037465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724372"/>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Jinxuan</a:t>
            </a:r>
            <a:r>
              <a:rPr lang="en-US" altLang="zh-CN" sz="2400" dirty="0"/>
              <a:t> Sun</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041009" y="1711766"/>
            <a:ext cx="10818056"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17.5 The Challenge of Mixing between Separated Modes </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a:t>
            </a:r>
            <a:r>
              <a:rPr lang="zh-CN" altLang="en-US" sz="4400" b="1" dirty="0">
                <a:latin typeface="Times New Roman" panose="02020603050405020304" pitchFamily="18" charset="0"/>
                <a:cs typeface="Times New Roman" panose="02020603050405020304" pitchFamily="18" charset="0"/>
              </a:rPr>
              <a:t> </a:t>
            </a:r>
            <a:r>
              <a:rPr lang="en-US" altLang="zh-CN" sz="4400" b="1" dirty="0">
                <a:latin typeface="Times New Roman" panose="02020603050405020304" pitchFamily="18" charset="0"/>
                <a:cs typeface="Times New Roman" panose="02020603050405020304" pitchFamily="18" charset="0"/>
              </a:rPr>
              <a:t>17 Monte Carlo Methods </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The primary difficulty involved with MCMC methods is that they have a tendency to </a:t>
                </a:r>
                <a:r>
                  <a:rPr lang="en-US" altLang="zh-CN" i="1" dirty="0"/>
                  <a:t>mix</a:t>
                </a:r>
                <a:r>
                  <a:rPr lang="en-US" altLang="zh-CN" dirty="0"/>
                  <a:t> poorly. Ideally, successive samples from a Markov chain designed to sample from </a:t>
                </a:r>
                <a:r>
                  <a:rPr lang="en-US" altLang="zh-CN" i="1" dirty="0"/>
                  <a:t>p</a:t>
                </a:r>
                <a:r>
                  <a:rPr lang="en-US" altLang="zh-CN" dirty="0"/>
                  <a:t>(</a:t>
                </a:r>
                <a14:m>
                  <m:oMath xmlns:m="http://schemas.openxmlformats.org/officeDocument/2006/math">
                    <m:r>
                      <a:rPr lang="en-US" altLang="zh-CN" b="1" i="1" dirty="0" smtClean="0">
                        <a:latin typeface="Cambria Math" charset="0"/>
                      </a:rPr>
                      <m:t>𝒙</m:t>
                    </m:r>
                  </m:oMath>
                </a14:m>
                <a:r>
                  <a:rPr lang="en-US" altLang="zh-CN" dirty="0"/>
                  <a:t>) would be completely independent from each other and would visit many different regions in </a:t>
                </a:r>
                <a14:m>
                  <m:oMath xmlns:m="http://schemas.openxmlformats.org/officeDocument/2006/math">
                    <m:r>
                      <a:rPr lang="en-US" altLang="zh-CN" b="1" i="1" dirty="0">
                        <a:latin typeface="Cambria Math" charset="0"/>
                      </a:rPr>
                      <m:t>𝒙</m:t>
                    </m:r>
                  </m:oMath>
                </a14:m>
                <a:r>
                  <a:rPr lang="en-US" altLang="zh-CN" dirty="0"/>
                  <a:t> space proportional to their probability. Instead, especially in high dimensional cases, MCMC samples become very correlated. We refer to such behavior as slow mixing or even failure to mix. MCMC methods with slow mixing can be seen as inadvertently performing something resembling noisy gradient descent on the energy function, or equivalently noisy hill climbing on the probability, with respect to the state of the chain (the random variables being sampled).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17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9958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a:xfrm>
                <a:off x="387439" y="1043188"/>
                <a:ext cx="11409609" cy="5380471"/>
              </a:xfrm>
            </p:spPr>
            <p:txBody>
              <a:bodyPr>
                <a:normAutofit/>
              </a:bodyPr>
              <a:lstStyle/>
              <a:p>
                <a:pPr>
                  <a:lnSpc>
                    <a:spcPct val="145000"/>
                  </a:lnSpc>
                  <a:spcBef>
                    <a:spcPts val="0"/>
                  </a:spcBef>
                  <a:buClr>
                    <a:srgbClr val="FF0000"/>
                  </a:buClr>
                </a:pPr>
                <a:r>
                  <a:rPr lang="en-US" altLang="zh-CN" dirty="0"/>
                  <a:t>The chain tends to take small steps (in the space of the state of the Markov chain), from a configuration</a:t>
                </a:r>
                <a:r>
                  <a:rPr lang="zh-CN" altLang="en-US" dirty="0"/>
                  <a:t> </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1" dirty="0">
                            <a:latin typeface="Cambria Math" charset="0"/>
                          </a:rPr>
                          <m:t>𝒙</m:t>
                        </m:r>
                      </m:e>
                      <m:sup>
                        <m:r>
                          <a:rPr lang="en-US" altLang="zh-CN" b="1" i="1" dirty="0" smtClean="0">
                            <a:latin typeface="Cambria Math" charset="0"/>
                          </a:rPr>
                          <m:t>(</m:t>
                        </m:r>
                        <m:r>
                          <m:rPr>
                            <m:nor/>
                          </m:rPr>
                          <a:rPr lang="en-US" altLang="zh-CN" i="1" dirty="0"/>
                          <m:t>t</m:t>
                        </m:r>
                        <m:r>
                          <m:rPr>
                            <m:nor/>
                          </m:rPr>
                          <a:rPr lang="en-US" altLang="zh-CN" b="0" i="0" dirty="0" smtClean="0"/>
                          <m:t> −1</m:t>
                        </m:r>
                        <m:r>
                          <a:rPr lang="en-US" altLang="zh-CN" b="1" i="1" dirty="0" smtClean="0">
                            <a:latin typeface="Cambria Math" charset="0"/>
                          </a:rPr>
                          <m:t>)</m:t>
                        </m:r>
                      </m:sup>
                    </m:sSup>
                    <m:r>
                      <a:rPr lang="zh-CN" altLang="en-US" b="1" i="1" dirty="0" smtClean="0">
                        <a:latin typeface="Cambria Math" charset="0"/>
                      </a:rPr>
                      <m:t> </m:t>
                    </m:r>
                  </m:oMath>
                </a14:m>
                <a:r>
                  <a:rPr lang="en-US" altLang="zh-CN" dirty="0"/>
                  <a:t>to a configuration</a:t>
                </a:r>
                <a:r>
                  <a:rPr lang="en-US" altLang="zh-CN" b="1" dirty="0"/>
                  <a:t> </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charset="0"/>
                          </a:rPr>
                          <m:t>𝒙</m:t>
                        </m:r>
                      </m:e>
                      <m:sup>
                        <m:r>
                          <a:rPr lang="en-US" altLang="zh-CN" b="1" i="1" dirty="0">
                            <a:latin typeface="Cambria Math" charset="0"/>
                          </a:rPr>
                          <m:t>(</m:t>
                        </m:r>
                        <m:r>
                          <m:rPr>
                            <m:nor/>
                          </m:rPr>
                          <a:rPr lang="en-US" altLang="zh-CN" i="1" dirty="0"/>
                          <m:t>t</m:t>
                        </m:r>
                        <m:r>
                          <a:rPr lang="en-US" altLang="zh-CN" b="1" i="1" dirty="0">
                            <a:latin typeface="Cambria Math" charset="0"/>
                          </a:rPr>
                          <m:t>)</m:t>
                        </m:r>
                      </m:sup>
                    </m:sSup>
                  </m:oMath>
                </a14:m>
                <a:r>
                  <a:rPr lang="en-US" altLang="zh-CN" dirty="0"/>
                  <a:t>, with the energy </a:t>
                </a:r>
                <a14:m>
                  <m:oMath xmlns:m="http://schemas.openxmlformats.org/officeDocument/2006/math">
                    <m:sSup>
                      <m:sSupPr>
                        <m:ctrlPr>
                          <a:rPr lang="en-US" altLang="zh-CN" b="1" i="1" dirty="0">
                            <a:latin typeface="Cambria Math" panose="02040503050406030204" pitchFamily="18" charset="0"/>
                          </a:rPr>
                        </m:ctrlPr>
                      </m:sSupPr>
                      <m:e>
                        <m:r>
                          <a:rPr lang="en-US" altLang="zh-CN" b="0" i="1" dirty="0" smtClean="0">
                            <a:latin typeface="Cambria Math" charset="0"/>
                          </a:rPr>
                          <m:t>𝐸</m:t>
                        </m:r>
                        <m:r>
                          <a:rPr lang="en-US" altLang="zh-CN" b="0" i="1" dirty="0" smtClean="0">
                            <a:latin typeface="Cambria Math" charset="0"/>
                          </a:rPr>
                          <m:t>(</m:t>
                        </m:r>
                        <m:r>
                          <a:rPr lang="en-US" altLang="zh-CN" b="1" i="1" dirty="0">
                            <a:latin typeface="Cambria Math" charset="0"/>
                          </a:rPr>
                          <m:t>𝒙</m:t>
                        </m:r>
                      </m:e>
                      <m:sup>
                        <m:r>
                          <a:rPr lang="en-US" altLang="zh-CN" b="1" i="1" dirty="0">
                            <a:latin typeface="Cambria Math" charset="0"/>
                          </a:rPr>
                          <m:t>(</m:t>
                        </m:r>
                        <m:r>
                          <m:rPr>
                            <m:nor/>
                          </m:rPr>
                          <a:rPr lang="en-US" altLang="zh-CN" i="1" dirty="0"/>
                          <m:t>t</m:t>
                        </m:r>
                        <m:r>
                          <a:rPr lang="en-US" altLang="zh-CN" b="1" i="1" dirty="0">
                            <a:latin typeface="Cambria Math" charset="0"/>
                          </a:rPr>
                          <m:t>)</m:t>
                        </m:r>
                      </m:sup>
                    </m:sSup>
                  </m:oMath>
                </a14:m>
                <a:r>
                  <a:rPr lang="en-US" altLang="zh-CN" dirty="0"/>
                  <a:t>) generally lower or approximately equal to the energy </a:t>
                </a:r>
                <a14:m>
                  <m:oMath xmlns:m="http://schemas.openxmlformats.org/officeDocument/2006/math">
                    <m:sSup>
                      <m:sSupPr>
                        <m:ctrlPr>
                          <a:rPr lang="en-US" altLang="zh-CN" b="1" i="1" dirty="0">
                            <a:latin typeface="Cambria Math" panose="02040503050406030204" pitchFamily="18" charset="0"/>
                          </a:rPr>
                        </m:ctrlPr>
                      </m:sSupPr>
                      <m:e>
                        <m:r>
                          <a:rPr lang="en-US" altLang="zh-CN" i="1" dirty="0">
                            <a:latin typeface="Cambria Math" charset="0"/>
                          </a:rPr>
                          <m:t>𝐸</m:t>
                        </m:r>
                        <m:r>
                          <a:rPr lang="en-US" altLang="zh-CN" i="1" dirty="0">
                            <a:latin typeface="Cambria Math" charset="0"/>
                          </a:rPr>
                          <m:t>(</m:t>
                        </m:r>
                        <m:r>
                          <a:rPr lang="en-US" altLang="zh-CN" b="1" i="1" dirty="0">
                            <a:latin typeface="Cambria Math" charset="0"/>
                          </a:rPr>
                          <m:t>𝒙</m:t>
                        </m:r>
                      </m:e>
                      <m:sup>
                        <m:r>
                          <a:rPr lang="en-US" altLang="zh-CN" b="1" i="1" dirty="0">
                            <a:latin typeface="Cambria Math" charset="0"/>
                          </a:rPr>
                          <m:t>(</m:t>
                        </m:r>
                        <m:r>
                          <m:rPr>
                            <m:nor/>
                          </m:rPr>
                          <a:rPr lang="en-US" altLang="zh-CN" i="1" dirty="0"/>
                          <m:t>t</m:t>
                        </m:r>
                        <m:r>
                          <m:rPr>
                            <m:nor/>
                          </m:rPr>
                          <a:rPr lang="en-US" altLang="zh-CN" b="0" i="0" dirty="0" smtClean="0"/>
                          <m:t> −</m:t>
                        </m:r>
                        <m:r>
                          <m:rPr>
                            <m:nor/>
                          </m:rPr>
                          <a:rPr lang="en-US" altLang="zh-CN" b="0" dirty="0" smtClean="0"/>
                          <m:t>1</m:t>
                        </m:r>
                        <m:r>
                          <a:rPr lang="en-US" altLang="zh-CN" b="1" i="1" dirty="0">
                            <a:latin typeface="Cambria Math" charset="0"/>
                          </a:rPr>
                          <m:t>)</m:t>
                        </m:r>
                      </m:sup>
                    </m:sSup>
                  </m:oMath>
                </a14:m>
                <a:r>
                  <a:rPr lang="en-US" altLang="zh-CN" dirty="0"/>
                  <a:t>) ,with a preference for moves that yield lower energy configurations. When starting from a rather improbable configuration (higher energy than the typical ones from </a:t>
                </a:r>
                <a:r>
                  <a:rPr lang="en-US" altLang="zh-CN" i="1" dirty="0"/>
                  <a:t>p</a:t>
                </a:r>
                <a:r>
                  <a:rPr lang="en-US" altLang="zh-CN" dirty="0"/>
                  <a:t>(</a:t>
                </a:r>
                <a14:m>
                  <m:oMath xmlns:m="http://schemas.openxmlformats.org/officeDocument/2006/math">
                    <m:r>
                      <a:rPr lang="en-US" altLang="zh-CN" b="1" i="1" dirty="0">
                        <a:latin typeface="Cambria Math" charset="0"/>
                      </a:rPr>
                      <m:t>𝒙</m:t>
                    </m:r>
                  </m:oMath>
                </a14:m>
                <a:r>
                  <a:rPr lang="en-US" altLang="zh-CN" dirty="0"/>
                  <a:t>)), the chain tends to gradually reduce the energy of the state and only occasionally move to another mode.</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xfrm>
                <a:off x="387439" y="1043188"/>
                <a:ext cx="11409609" cy="5380471"/>
              </a:xfrm>
              <a:blipFill>
                <a:blip r:embed="rId2"/>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870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E77F10A-594C-46CC-9924-DA52EF4B1C43}"/>
              </a:ext>
            </a:extLst>
          </p:cNvPr>
          <p:cNvSpPr>
            <a:spLocks noGrp="1"/>
          </p:cNvSpPr>
          <p:nvPr>
            <p:ph idx="1"/>
          </p:nvPr>
        </p:nvSpPr>
        <p:spPr/>
        <p:txBody>
          <a:bodyPr/>
          <a:lstStyle/>
          <a:p>
            <a:r>
              <a:rPr lang="en-US" altLang="zh-CN" dirty="0"/>
              <a:t>Once the chain has found a region of low energy (for example, if the variables are pixels in an image, a region of low energy might be a connected manifold of images of the same object), which we call a mode, the chain will tend to walk around that mode (following a kind of random walk). Once in a while it will step out of that mode and generally return to it or (if it finds an escape route) move towards another mode. The problem is that</a:t>
            </a:r>
            <a:r>
              <a:rPr lang="zh-CN" altLang="en-US" dirty="0"/>
              <a:t> </a:t>
            </a:r>
            <a:r>
              <a:rPr lang="en-US" altLang="zh-CN" dirty="0"/>
              <a:t>successful escape routes are rare</a:t>
            </a:r>
            <a:r>
              <a:rPr lang="zh-CN" altLang="en-US" dirty="0"/>
              <a:t> </a:t>
            </a:r>
            <a:r>
              <a:rPr lang="en-US" altLang="zh-CN" dirty="0"/>
              <a:t>for many interesting distributions, so the Markov chain will continue to sample the same mode longer than it should.</a:t>
            </a:r>
            <a:endParaRPr lang="zh-CN" altLang="en-US" dirty="0"/>
          </a:p>
        </p:txBody>
      </p:sp>
      <p:sp>
        <p:nvSpPr>
          <p:cNvPr id="2" name="标题 1">
            <a:extLst>
              <a:ext uri="{FF2B5EF4-FFF2-40B4-BE49-F238E27FC236}">
                <a16:creationId xmlns:a16="http://schemas.microsoft.com/office/drawing/2014/main" id="{2302D0D6-E274-41B2-B404-AA6F0F36833F}"/>
              </a:ext>
            </a:extLst>
          </p:cNvPr>
          <p:cNvSpPr>
            <a:spLocks noGrp="1"/>
          </p:cNvSpPr>
          <p:nvPr>
            <p:ph type="title"/>
          </p:nvPr>
        </p:nvSpPr>
        <p:spPr/>
        <p:txBody>
          <a:bodyPr>
            <a:normAutofit/>
          </a:bodyPr>
          <a:lstStyle/>
          <a:p>
            <a:r>
              <a:rPr lang="en-US" altLang="zh-CN" dirty="0"/>
              <a:t>17.5 The Challenge of Mixing between Separated Modes </a:t>
            </a:r>
            <a:endParaRPr lang="zh-CN" altLang="en-US" dirty="0"/>
          </a:p>
        </p:txBody>
      </p:sp>
    </p:spTree>
    <p:extLst>
      <p:ext uri="{BB962C8B-B14F-4D97-AF65-F5344CB8AC3E}">
        <p14:creationId xmlns:p14="http://schemas.microsoft.com/office/powerpoint/2010/main" val="65985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Chapter 17 Monte Carlo Methods</a:t>
            </a:r>
            <a:endParaRPr kumimoji="0" lang="zh-CN" altLang="en-US" sz="4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副标题 2"/>
          <p:cNvSpPr txBox="1"/>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Zhaoyang</a:t>
            </a:r>
            <a:r>
              <a:rPr lang="en-US" altLang="zh-CN" sz="2400" dirty="0"/>
              <a:t> Deng</a:t>
            </a:r>
          </a:p>
          <a:p>
            <a:r>
              <a:rPr lang="en-US" altLang="zh-CN" sz="2400" dirty="0"/>
              <a:t>Organizers: </a:t>
            </a:r>
            <a:r>
              <a:rPr lang="en-US" altLang="zh-CN" sz="2400" dirty="0" err="1"/>
              <a:t>Guoqiang</a:t>
            </a:r>
            <a:r>
              <a:rPr lang="en-US" altLang="zh-CN" sz="2400" dirty="0"/>
              <a:t>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10"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17.1 Sampling and Monte Carlo Methods</a:t>
            </a:r>
            <a:endParaRPr lang="zh-CN" altLang="en-US" sz="3600" dirty="0"/>
          </a:p>
        </p:txBody>
      </p:sp>
      <p:sp>
        <p:nvSpPr>
          <p:cNvPr id="11" name="文本框 10"/>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        This is very clear when we consider the Gibbs sampling algorithm (Sec. </a:t>
            </a:r>
            <a:r>
              <a:rPr lang="en-US" altLang="zh-CN" dirty="0">
                <a:solidFill>
                  <a:srgbClr val="FF0000"/>
                </a:solidFill>
              </a:rPr>
              <a:t>17.4</a:t>
            </a:r>
            <a:r>
              <a:rPr lang="en-US" altLang="zh-CN" dirty="0"/>
              <a:t>). In this context, consider the probability of going from one mode to a nearby mode within a given number of steps. What will determine that probability is the shape of the “energy barrier” between these modes. Transitions between two modes that are separated by a high energy barrier (a region of low probability) are exponentially less likely (in terms of the height of the energy barrier). This is illustrated in Fig. </a:t>
            </a:r>
            <a:r>
              <a:rPr lang="en-US" altLang="zh-CN" dirty="0">
                <a:solidFill>
                  <a:srgbClr val="FF0000"/>
                </a:solidFill>
              </a:rPr>
              <a:t>17.1</a:t>
            </a:r>
            <a:r>
              <a:rPr lang="en-US" altLang="zh-CN" dirty="0"/>
              <a:t>. The problem arises when there are multiple modes with high probability that are separated by regions of low probability, especially when each Gibbs sampling step must update only a small subset of variables whose values are largely determined by the other variables. </a:t>
            </a:r>
          </a:p>
          <a:p>
            <a:pPr algn="just">
              <a:lnSpc>
                <a:spcPct val="125000"/>
              </a:lnSpc>
              <a:spcBef>
                <a:spcPts val="0"/>
              </a:spcBef>
              <a:buClr>
                <a:srgbClr val="FF0000"/>
              </a:buClr>
            </a:pPr>
            <a:endParaRPr lang="en-US" altLang="zh-CN" dirty="0"/>
          </a:p>
        </p:txBody>
      </p:sp>
    </p:spTree>
    <p:extLst>
      <p:ext uri="{BB962C8B-B14F-4D97-AF65-F5344CB8AC3E}">
        <p14:creationId xmlns:p14="http://schemas.microsoft.com/office/powerpoint/2010/main" val="1526208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        As a simple example, consider an energy-based model over two variables a and b, which are both binary with a sign, taking on values − 1 and 1. If </a:t>
                </a:r>
                <a14:m>
                  <m:oMath xmlns:m="http://schemas.openxmlformats.org/officeDocument/2006/math">
                    <m:r>
                      <a:rPr lang="en-US" altLang="zh-CN" b="0" i="1" smtClean="0">
                        <a:latin typeface="Cambria Math" charset="0"/>
                      </a:rPr>
                      <m:t>𝐸</m:t>
                    </m:r>
                    <m:d>
                      <m:dPr>
                        <m:ctrlPr>
                          <a:rPr lang="en-US" altLang="zh-CN" b="0" i="1" smtClean="0">
                            <a:latin typeface="Cambria Math" panose="02040503050406030204" pitchFamily="18" charset="0"/>
                          </a:rPr>
                        </m:ctrlPr>
                      </m:dPr>
                      <m:e>
                        <m:r>
                          <m:rPr>
                            <m:sty m:val="p"/>
                          </m:rPr>
                          <a:rPr lang="en-US" altLang="zh-CN" b="0" i="0" smtClean="0">
                            <a:latin typeface="Cambria Math" charset="0"/>
                          </a:rPr>
                          <m:t>a</m:t>
                        </m:r>
                        <m:r>
                          <a:rPr lang="en-US" altLang="zh-CN" b="0" i="0" smtClean="0">
                            <a:latin typeface="Cambria Math" charset="0"/>
                          </a:rPr>
                          <m:t>,</m:t>
                        </m:r>
                        <m:r>
                          <m:rPr>
                            <m:sty m:val="p"/>
                          </m:rPr>
                          <a:rPr lang="en-US" altLang="zh-CN" b="0" i="0" smtClean="0">
                            <a:latin typeface="Cambria Math" charset="0"/>
                          </a:rPr>
                          <m:t>b</m:t>
                        </m:r>
                      </m:e>
                    </m:d>
                    <m:r>
                      <a:rPr lang="en-US" altLang="zh-CN" b="0" i="1" smtClean="0">
                        <a:latin typeface="Cambria Math" charset="0"/>
                      </a:rPr>
                      <m:t>=−</m:t>
                    </m:r>
                    <m:r>
                      <a:rPr lang="en-US" altLang="zh-CN" b="0" i="1" smtClean="0">
                        <a:latin typeface="Cambria Math" charset="0"/>
                        <a:ea typeface="Cambria Math" charset="0"/>
                        <a:cs typeface="Cambria Math" charset="0"/>
                      </a:rPr>
                      <m:t>𝑤</m:t>
                    </m:r>
                    <m:r>
                      <m:rPr>
                        <m:sty m:val="p"/>
                      </m:rPr>
                      <a:rPr lang="en-US" altLang="zh-CN" b="0" i="0" smtClean="0">
                        <a:latin typeface="Cambria Math" charset="0"/>
                      </a:rPr>
                      <m:t>ab</m:t>
                    </m:r>
                  </m:oMath>
                </a14:m>
                <a:r>
                  <a:rPr lang="en-US" altLang="zh-CN" i="1" dirty="0"/>
                  <a:t> </a:t>
                </a:r>
                <a:r>
                  <a:rPr lang="en-US" altLang="zh-CN" dirty="0"/>
                  <a:t>for some large positive number </a:t>
                </a:r>
                <a14:m>
                  <m:oMath xmlns:m="http://schemas.openxmlformats.org/officeDocument/2006/math">
                    <m:r>
                      <a:rPr lang="en-US" altLang="zh-CN" i="1">
                        <a:latin typeface="Cambria Math" charset="0"/>
                      </a:rPr>
                      <m:t>𝑤</m:t>
                    </m:r>
                  </m:oMath>
                </a14:m>
                <a:r>
                  <a:rPr lang="en-US" altLang="zh-CN" dirty="0"/>
                  <a:t>, then the model expresses a strong belief that </a:t>
                </a:r>
                <a14:m>
                  <m:oMath xmlns:m="http://schemas.openxmlformats.org/officeDocument/2006/math">
                    <m:r>
                      <m:rPr>
                        <m:sty m:val="p"/>
                      </m:rPr>
                      <a:rPr lang="en-US" altLang="zh-CN">
                        <a:latin typeface="Cambria Math" charset="0"/>
                      </a:rPr>
                      <m:t>a</m:t>
                    </m:r>
                  </m:oMath>
                </a14:m>
                <a:r>
                  <a:rPr lang="en-US" altLang="zh-CN" dirty="0"/>
                  <a:t> and </a:t>
                </a:r>
                <a14:m>
                  <m:oMath xmlns:m="http://schemas.openxmlformats.org/officeDocument/2006/math">
                    <m:r>
                      <m:rPr>
                        <m:sty m:val="p"/>
                      </m:rPr>
                      <a:rPr lang="en-US" altLang="zh-CN">
                        <a:latin typeface="Cambria Math" charset="0"/>
                      </a:rPr>
                      <m:t>b</m:t>
                    </m:r>
                  </m:oMath>
                </a14:m>
                <a:r>
                  <a:rPr lang="en-US" altLang="zh-CN" dirty="0"/>
                  <a:t> have the same sign. Consider updating </a:t>
                </a:r>
                <a14:m>
                  <m:oMath xmlns:m="http://schemas.openxmlformats.org/officeDocument/2006/math">
                    <m:r>
                      <m:rPr>
                        <m:sty m:val="p"/>
                      </m:rPr>
                      <a:rPr lang="en-US" altLang="zh-CN">
                        <a:latin typeface="Cambria Math" charset="0"/>
                      </a:rPr>
                      <m:t>b</m:t>
                    </m:r>
                  </m:oMath>
                </a14:m>
                <a:r>
                  <a:rPr lang="en-US" altLang="zh-CN" dirty="0"/>
                  <a:t> using a Gibbs sampling step with </a:t>
                </a:r>
                <a14:m>
                  <m:oMath xmlns:m="http://schemas.openxmlformats.org/officeDocument/2006/math">
                    <m:r>
                      <m:rPr>
                        <m:sty m:val="p"/>
                      </m:rPr>
                      <a:rPr lang="en-US" altLang="zh-CN">
                        <a:latin typeface="Cambria Math" charset="0"/>
                      </a:rPr>
                      <m:t>a</m:t>
                    </m:r>
                  </m:oMath>
                </a14:m>
                <a:r>
                  <a:rPr lang="en-US" altLang="zh-CN" dirty="0"/>
                  <a:t> = 1. The conditional distribution over </a:t>
                </a:r>
                <a14:m>
                  <m:oMath xmlns:m="http://schemas.openxmlformats.org/officeDocument/2006/math">
                    <m:r>
                      <m:rPr>
                        <m:sty m:val="p"/>
                      </m:rPr>
                      <a:rPr lang="en-US" altLang="zh-CN">
                        <a:latin typeface="Cambria Math" charset="0"/>
                      </a:rPr>
                      <m:t>b</m:t>
                    </m:r>
                  </m:oMath>
                </a14:m>
                <a:r>
                  <a:rPr lang="en-US" altLang="zh-CN" dirty="0"/>
                  <a:t> is given by </a:t>
                </a:r>
                <a14:m>
                  <m:oMath xmlns:m="http://schemas.openxmlformats.org/officeDocument/2006/math">
                    <m:r>
                      <a:rPr lang="en-US" altLang="zh-CN" b="0" i="1" smtClean="0">
                        <a:latin typeface="Cambria Math" charset="0"/>
                      </a:rPr>
                      <m:t>𝑃</m:t>
                    </m:r>
                    <m:d>
                      <m:dPr>
                        <m:ctrlPr>
                          <a:rPr lang="en-US" altLang="zh-CN" b="0" i="1" smtClean="0">
                            <a:latin typeface="Cambria Math" panose="02040503050406030204" pitchFamily="18" charset="0"/>
                          </a:rPr>
                        </m:ctrlPr>
                      </m:dPr>
                      <m:e>
                        <m:r>
                          <m:rPr>
                            <m:sty m:val="p"/>
                          </m:rPr>
                          <a:rPr lang="en-US" altLang="zh-CN" b="0" i="0" smtClean="0">
                            <a:latin typeface="Cambria Math" charset="0"/>
                          </a:rPr>
                          <m:t>b</m:t>
                        </m:r>
                        <m:r>
                          <a:rPr lang="en-US" altLang="zh-CN" b="0" i="0" smtClean="0">
                            <a:latin typeface="Cambria Math" charset="0"/>
                          </a:rPr>
                          <m:t>=1</m:t>
                        </m:r>
                      </m:e>
                      <m:e>
                        <m:r>
                          <a:rPr lang="en-US" altLang="zh-CN" b="0" i="0" smtClean="0">
                            <a:latin typeface="Cambria Math" charset="0"/>
                          </a:rPr>
                          <m:t> </m:t>
                        </m:r>
                        <m:r>
                          <m:rPr>
                            <m:sty m:val="p"/>
                          </m:rPr>
                          <a:rPr lang="en-US" altLang="zh-CN" b="0" i="0" smtClean="0">
                            <a:latin typeface="Cambria Math" charset="0"/>
                          </a:rPr>
                          <m:t>a</m:t>
                        </m:r>
                        <m:r>
                          <a:rPr lang="en-US" altLang="zh-CN" b="0" i="0" smtClean="0">
                            <a:latin typeface="Cambria Math" charset="0"/>
                          </a:rPr>
                          <m:t>=1</m:t>
                        </m:r>
                      </m:e>
                    </m:d>
                    <m:r>
                      <a:rPr lang="en-US" altLang="zh-CN" b="0" i="1" smtClean="0">
                        <a:latin typeface="Cambria Math" charset="0"/>
                      </a:rPr>
                      <m:t>=</m:t>
                    </m:r>
                    <m:r>
                      <a:rPr lang="en-US" altLang="zh-CN" b="0" i="1" smtClean="0">
                        <a:latin typeface="Cambria Math" charset="0"/>
                        <a:ea typeface="Cambria Math" charset="0"/>
                        <a:cs typeface="Cambria Math" charset="0"/>
                      </a:rPr>
                      <m:t>𝜎</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𝑤</m:t>
                    </m:r>
                    <m:r>
                      <a:rPr lang="en-US" altLang="zh-CN" b="0" i="1" smtClean="0">
                        <a:latin typeface="Cambria Math" charset="0"/>
                        <a:ea typeface="Cambria Math" charset="0"/>
                        <a:cs typeface="Cambria Math" charset="0"/>
                      </a:rPr>
                      <m:t>)</m:t>
                    </m:r>
                  </m:oMath>
                </a14:m>
                <a:r>
                  <a:rPr lang="en-US" altLang="zh-CN" dirty="0"/>
                  <a:t>. If </a:t>
                </a:r>
                <a14:m>
                  <m:oMath xmlns:m="http://schemas.openxmlformats.org/officeDocument/2006/math">
                    <m:r>
                      <a:rPr lang="en-US" altLang="zh-CN" i="1">
                        <a:latin typeface="Cambria Math" charset="0"/>
                        <a:ea typeface="Cambria Math" charset="0"/>
                        <a:cs typeface="Cambria Math" charset="0"/>
                      </a:rPr>
                      <m:t>𝑤</m:t>
                    </m:r>
                  </m:oMath>
                </a14:m>
                <a:r>
                  <a:rPr lang="en-US" altLang="zh-CN" dirty="0"/>
                  <a:t> is large, the sigmoid saturates, and the probability of also assigning </a:t>
                </a:r>
                <a14:m>
                  <m:oMath xmlns:m="http://schemas.openxmlformats.org/officeDocument/2006/math">
                    <m:r>
                      <m:rPr>
                        <m:sty m:val="p"/>
                      </m:rPr>
                      <a:rPr lang="en-US" altLang="zh-CN">
                        <a:latin typeface="Cambria Math" charset="0"/>
                      </a:rPr>
                      <m:t>b</m:t>
                    </m:r>
                  </m:oMath>
                </a14:m>
                <a:r>
                  <a:rPr lang="en-US" altLang="zh-CN" dirty="0"/>
                  <a:t> to be 1 is close to 1. Likewise, if </a:t>
                </a:r>
                <a14:m>
                  <m:oMath xmlns:m="http://schemas.openxmlformats.org/officeDocument/2006/math">
                    <m:r>
                      <m:rPr>
                        <m:sty m:val="p"/>
                      </m:rPr>
                      <a:rPr lang="en-US" altLang="zh-CN">
                        <a:latin typeface="Cambria Math" charset="0"/>
                      </a:rPr>
                      <m:t>a</m:t>
                    </m:r>
                  </m:oMath>
                </a14:m>
                <a:r>
                  <a:rPr lang="en-US" altLang="zh-CN" dirty="0"/>
                  <a:t> = −1, the probability of assigning </a:t>
                </a:r>
                <a14:m>
                  <m:oMath xmlns:m="http://schemas.openxmlformats.org/officeDocument/2006/math">
                    <m:r>
                      <m:rPr>
                        <m:sty m:val="p"/>
                      </m:rPr>
                      <a:rPr lang="en-US" altLang="zh-CN">
                        <a:latin typeface="Cambria Math" charset="0"/>
                      </a:rPr>
                      <m:t>b</m:t>
                    </m:r>
                  </m:oMath>
                </a14:m>
                <a:r>
                  <a:rPr lang="en-US" altLang="zh-CN" dirty="0"/>
                  <a:t> to be −1 is close to 1. According to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charset="0"/>
                          </a:rPr>
                          <m:t>𝑃</m:t>
                        </m:r>
                      </m:e>
                      <m:sub>
                        <m:r>
                          <m:rPr>
                            <m:sty m:val="p"/>
                          </m:rPr>
                          <a:rPr lang="en-US" altLang="zh-CN" i="1" smtClean="0">
                            <a:latin typeface="Cambria Math" charset="0"/>
                          </a:rPr>
                          <m:t>model</m:t>
                        </m:r>
                      </m:sub>
                    </m:sSub>
                    <m:r>
                      <a:rPr lang="en-US" altLang="zh-CN" b="0" i="1" smtClean="0">
                        <a:latin typeface="Cambria Math" charset="0"/>
                      </a:rPr>
                      <m:t>(</m:t>
                    </m:r>
                    <m:r>
                      <m:rPr>
                        <m:sty m:val="p"/>
                      </m:rPr>
                      <a:rPr lang="en-US" altLang="zh-CN" b="0" i="0" smtClean="0">
                        <a:latin typeface="Cambria Math" charset="0"/>
                      </a:rPr>
                      <m:t>a</m:t>
                    </m:r>
                    <m:r>
                      <a:rPr lang="en-US" altLang="zh-CN" b="0" i="0" smtClean="0">
                        <a:latin typeface="Cambria Math" charset="0"/>
                      </a:rPr>
                      <m:t>,</m:t>
                    </m:r>
                    <m:r>
                      <m:rPr>
                        <m:sty m:val="p"/>
                      </m:rPr>
                      <a:rPr lang="en-US" altLang="zh-CN" b="0" i="0" smtClean="0">
                        <a:latin typeface="Cambria Math" charset="0"/>
                      </a:rPr>
                      <m:t>b</m:t>
                    </m:r>
                    <m:r>
                      <a:rPr lang="en-US" altLang="zh-CN" b="0" i="1" smtClean="0">
                        <a:latin typeface="Cambria Math" charset="0"/>
                      </a:rPr>
                      <m:t>)</m:t>
                    </m:r>
                  </m:oMath>
                </a14:m>
                <a:r>
                  <a:rPr lang="en-US" altLang="zh-CN" dirty="0"/>
                  <a:t>, both signs of both variables are equally likely. According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𝑃</m:t>
                        </m:r>
                      </m:e>
                      <m:sub>
                        <m:r>
                          <m:rPr>
                            <m:sty m:val="p"/>
                          </m:rPr>
                          <a:rPr lang="en-US" altLang="zh-CN" i="1">
                            <a:latin typeface="Cambria Math" charset="0"/>
                          </a:rPr>
                          <m:t>model</m:t>
                        </m:r>
                      </m:sub>
                    </m:sSub>
                    <m:d>
                      <m:dPr>
                        <m:endChr m:val="|"/>
                        <m:ctrlPr>
                          <a:rPr lang="en-US" altLang="zh-CN" i="1">
                            <a:latin typeface="Cambria Math" panose="02040503050406030204" pitchFamily="18" charset="0"/>
                          </a:rPr>
                        </m:ctrlPr>
                      </m:dPr>
                      <m:e>
                        <m:r>
                          <m:rPr>
                            <m:sty m:val="p"/>
                          </m:rPr>
                          <a:rPr lang="en-US" altLang="zh-CN">
                            <a:latin typeface="Cambria Math" charset="0"/>
                          </a:rPr>
                          <m:t>a</m:t>
                        </m:r>
                        <m:r>
                          <a:rPr lang="en-US" altLang="zh-CN" b="0" i="0" smtClean="0">
                            <a:latin typeface="Cambria Math" charset="0"/>
                          </a:rPr>
                          <m:t> </m:t>
                        </m:r>
                      </m:e>
                    </m:d>
                    <m:r>
                      <a:rPr lang="en-US" altLang="zh-CN" b="0" i="0" smtClean="0">
                        <a:latin typeface="Cambria Math" charset="0"/>
                      </a:rPr>
                      <m:t> </m:t>
                    </m:r>
                    <m:r>
                      <m:rPr>
                        <m:sty m:val="p"/>
                      </m:rPr>
                      <a:rPr lang="en-US" altLang="zh-CN">
                        <a:latin typeface="Cambria Math" charset="0"/>
                      </a:rPr>
                      <m:t>b</m:t>
                    </m:r>
                    <m:r>
                      <a:rPr lang="en-US" altLang="zh-CN" i="1">
                        <a:latin typeface="Cambria Math" charset="0"/>
                      </a:rPr>
                      <m:t>)</m:t>
                    </m:r>
                  </m:oMath>
                </a14:m>
                <a:r>
                  <a:rPr lang="en-US" altLang="zh-CN" dirty="0"/>
                  <a:t>, both variables should have the same sign. This means that Gibbs sampling will only very rarely flip the signs of these variables.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8332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a:xfrm>
            <a:off x="387439" y="3348110"/>
            <a:ext cx="11409609" cy="3066757"/>
          </a:xfrm>
        </p:spPr>
        <p:txBody>
          <a:bodyPr>
            <a:noAutofit/>
          </a:bodyPr>
          <a:lstStyle/>
          <a:p>
            <a:pPr algn="just">
              <a:lnSpc>
                <a:spcPct val="125000"/>
              </a:lnSpc>
              <a:spcBef>
                <a:spcPts val="0"/>
              </a:spcBef>
              <a:buClr>
                <a:srgbClr val="FF0000"/>
              </a:buClr>
            </a:pPr>
            <a:r>
              <a:rPr lang="en-US" altLang="zh-CN" sz="2000" dirty="0"/>
              <a:t>Figure 17.1: Paths followed by Gibbs sampling for three distributions, with the Markov chain initialized at the mode in both cases. (</a:t>
            </a:r>
            <a:r>
              <a:rPr lang="en-US" altLang="zh-CN" sz="2000" i="1" dirty="0"/>
              <a:t>Left</a:t>
            </a:r>
            <a:r>
              <a:rPr lang="en-US" altLang="zh-CN" sz="2000" dirty="0"/>
              <a:t>) A multivariate normal distribution with two independent variables. Gibbs sampling mixes well because the variables are independent. (</a:t>
            </a:r>
            <a:r>
              <a:rPr lang="en-US" altLang="zh-CN" sz="2000" i="1" dirty="0"/>
              <a:t>Center</a:t>
            </a:r>
            <a:r>
              <a:rPr lang="en-US" altLang="zh-CN" sz="2000" dirty="0"/>
              <a:t>) A multivariate normal distribution with highly correlated variables. The correlation between variables makes it difficult for the Markov chain to mix. Because each variable must be updated conditioned on the other, the correlation reduces the rate at which the Markov chain can move away from the starting point. (</a:t>
            </a:r>
            <a:r>
              <a:rPr lang="en-US" altLang="zh-CN" sz="2000" i="1" dirty="0"/>
              <a:t>Right</a:t>
            </a:r>
            <a:r>
              <a:rPr lang="en-US" altLang="zh-CN" sz="2000" dirty="0"/>
              <a:t>) A mixture of Gaussians with widely separated modes that are not axis-aligned. Gibbs sampling mixes very slowly because it is difficult to change modes while altering only one variable at a time. </a:t>
            </a:r>
          </a:p>
        </p:txBody>
      </p:sp>
      <p:pic>
        <p:nvPicPr>
          <p:cNvPr id="5" name="图片 4"/>
          <p:cNvPicPr>
            <a:picLocks noChangeAspect="1"/>
          </p:cNvPicPr>
          <p:nvPr/>
        </p:nvPicPr>
        <p:blipFill>
          <a:blip r:embed="rId2"/>
          <a:stretch>
            <a:fillRect/>
          </a:stretch>
        </p:blipFill>
        <p:spPr>
          <a:xfrm>
            <a:off x="2138290" y="862885"/>
            <a:ext cx="7188591" cy="2351995"/>
          </a:xfrm>
          <a:prstGeom prst="rect">
            <a:avLst/>
          </a:prstGeom>
        </p:spPr>
      </p:pic>
    </p:spTree>
    <p:extLst>
      <p:ext uri="{BB962C8B-B14F-4D97-AF65-F5344CB8AC3E}">
        <p14:creationId xmlns:p14="http://schemas.microsoft.com/office/powerpoint/2010/main" val="1251781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lnSpcReduction="10000"/>
          </a:bodyPr>
          <a:lstStyle/>
          <a:p>
            <a:pPr algn="just">
              <a:lnSpc>
                <a:spcPct val="125000"/>
              </a:lnSpc>
              <a:spcBef>
                <a:spcPts val="0"/>
              </a:spcBef>
              <a:buClr>
                <a:srgbClr val="FF0000"/>
              </a:buClr>
            </a:pPr>
            <a:r>
              <a:rPr lang="en-US" altLang="zh-CN" dirty="0"/>
              <a:t>        In more practical scenarios, the challenge is even greater because we care not only about making transitions between two modes but more generally between all the many modes that a real model might contain. If several such transitions are difficult because of the difficulty of mixing between modes, then it becomes very expensive to obtain a reliable set of samples covering most of the modes, and convergence of the chain to its stationary distribution is very slow. </a:t>
            </a:r>
          </a:p>
          <a:p>
            <a:pPr algn="just">
              <a:lnSpc>
                <a:spcPct val="125000"/>
              </a:lnSpc>
              <a:spcBef>
                <a:spcPts val="0"/>
              </a:spcBef>
              <a:buClr>
                <a:srgbClr val="FF0000"/>
              </a:buClr>
            </a:pPr>
            <a:r>
              <a:rPr lang="en-US" altLang="zh-CN" dirty="0"/>
              <a:t>        Sometimes this problem can be resolved by finding groups of highly dependent units and updating all of them simultaneously in a block. Unfortunately, when the dependencies are complicated, it can be computationally intractable to draw a sample from the group. After all, the problem that the Markov chain was originally introduced to solve is this problem of sampling from a large group of variables. </a:t>
            </a:r>
          </a:p>
        </p:txBody>
      </p:sp>
    </p:spTree>
    <p:extLst>
      <p:ext uri="{BB962C8B-B14F-4D97-AF65-F5344CB8AC3E}">
        <p14:creationId xmlns:p14="http://schemas.microsoft.com/office/powerpoint/2010/main" val="1404643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fontScale="92500"/>
              </a:bodyPr>
              <a:lstStyle/>
              <a:p>
                <a:pPr algn="just">
                  <a:lnSpc>
                    <a:spcPct val="125000"/>
                  </a:lnSpc>
                  <a:spcBef>
                    <a:spcPts val="0"/>
                  </a:spcBef>
                  <a:buClr>
                    <a:srgbClr val="FF0000"/>
                  </a:buClr>
                </a:pPr>
                <a:r>
                  <a:rPr lang="en-US" altLang="zh-CN" dirty="0"/>
                  <a:t>        In the context of models with latent variables, which define a joint distribution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charset="0"/>
                          </a:rPr>
                          <m:t>𝑝</m:t>
                        </m:r>
                      </m:e>
                      <m:sub>
                        <m:r>
                          <m:rPr>
                            <m:sty m:val="p"/>
                          </m:rPr>
                          <a:rPr lang="en-US" altLang="zh-CN" i="1">
                            <a:latin typeface="Cambria Math" charset="0"/>
                          </a:rPr>
                          <m:t>model</m:t>
                        </m:r>
                      </m:sub>
                    </m:sSub>
                    <m:r>
                      <a:rPr lang="en-US" altLang="zh-CN" i="1">
                        <a:latin typeface="Cambria Math" charset="0"/>
                      </a:rPr>
                      <m:t>(</m:t>
                    </m:r>
                    <m:r>
                      <a:rPr lang="en-US" altLang="zh-CN" b="1" i="1" smtClean="0">
                        <a:latin typeface="Cambria Math" charset="0"/>
                      </a:rPr>
                      <m:t>𝒙</m:t>
                    </m:r>
                    <m:r>
                      <a:rPr lang="en-US" altLang="zh-CN">
                        <a:latin typeface="Cambria Math" charset="0"/>
                      </a:rPr>
                      <m:t>,</m:t>
                    </m:r>
                    <m:r>
                      <a:rPr lang="en-US" altLang="zh-CN" b="1" i="1" smtClean="0">
                        <a:latin typeface="Cambria Math" charset="0"/>
                      </a:rPr>
                      <m:t>𝒉</m:t>
                    </m:r>
                    <m:r>
                      <a:rPr lang="en-US" altLang="zh-CN" i="1">
                        <a:latin typeface="Cambria Math" charset="0"/>
                      </a:rPr>
                      <m:t>)</m:t>
                    </m:r>
                  </m:oMath>
                </a14:m>
                <a:r>
                  <a:rPr lang="en-US" altLang="zh-CN" dirty="0"/>
                  <a:t>, we often draw samples of </a:t>
                </a:r>
                <a14:m>
                  <m:oMath xmlns:m="http://schemas.openxmlformats.org/officeDocument/2006/math">
                    <m:r>
                      <a:rPr lang="en-US" altLang="zh-CN" b="1" i="1">
                        <a:latin typeface="Cambria Math" charset="0"/>
                      </a:rPr>
                      <m:t>𝒙</m:t>
                    </m:r>
                  </m:oMath>
                </a14:m>
                <a:r>
                  <a:rPr lang="en-US" altLang="zh-CN" dirty="0"/>
                  <a:t> by alternating between sampling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𝑝</m:t>
                        </m:r>
                      </m:e>
                      <m:sub>
                        <m:r>
                          <m:rPr>
                            <m:sty m:val="p"/>
                          </m:rPr>
                          <a:rPr lang="en-US" altLang="zh-CN" i="1">
                            <a:latin typeface="Cambria Math" charset="0"/>
                          </a:rPr>
                          <m:t>model</m:t>
                        </m:r>
                      </m:sub>
                    </m:sSub>
                    <m:d>
                      <m:dPr>
                        <m:endChr m:val="|"/>
                        <m:ctrlPr>
                          <a:rPr lang="en-US" altLang="zh-CN" i="1">
                            <a:latin typeface="Cambria Math" panose="02040503050406030204" pitchFamily="18" charset="0"/>
                          </a:rPr>
                        </m:ctrlPr>
                      </m:dPr>
                      <m:e>
                        <m:r>
                          <a:rPr lang="en-US" altLang="zh-CN" b="1" i="1">
                            <a:latin typeface="Cambria Math" charset="0"/>
                          </a:rPr>
                          <m:t>𝒙</m:t>
                        </m:r>
                        <m:r>
                          <a:rPr lang="zh-CN" altLang="en-US" b="0" i="0" smtClean="0">
                            <a:latin typeface="Cambria Math" charset="0"/>
                          </a:rPr>
                          <m:t> </m:t>
                        </m:r>
                      </m:e>
                    </m:d>
                    <m:r>
                      <a:rPr lang="zh-CN" altLang="en-US" b="0" i="0" smtClean="0">
                        <a:latin typeface="Cambria Math" charset="0"/>
                      </a:rPr>
                      <m:t> </m:t>
                    </m:r>
                    <m:r>
                      <a:rPr lang="en-US" altLang="zh-CN" b="1" i="1">
                        <a:latin typeface="Cambria Math" charset="0"/>
                      </a:rPr>
                      <m:t>𝒉</m:t>
                    </m:r>
                    <m:r>
                      <a:rPr lang="en-US" altLang="zh-CN" i="1">
                        <a:latin typeface="Cambria Math" charset="0"/>
                      </a:rPr>
                      <m:t>)</m:t>
                    </m:r>
                  </m:oMath>
                </a14:m>
                <a:r>
                  <a:rPr lang="zh-CN" altLang="en-US" dirty="0"/>
                  <a:t> </a:t>
                </a:r>
                <a:r>
                  <a:rPr lang="en-US" altLang="zh-CN" dirty="0"/>
                  <a:t>and sampling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𝑝</m:t>
                        </m:r>
                      </m:e>
                      <m:sub>
                        <m:r>
                          <m:rPr>
                            <m:sty m:val="p"/>
                          </m:rPr>
                          <a:rPr lang="en-US" altLang="zh-CN" i="1">
                            <a:latin typeface="Cambria Math" charset="0"/>
                          </a:rPr>
                          <m:t>model</m:t>
                        </m:r>
                      </m:sub>
                    </m:sSub>
                    <m:d>
                      <m:dPr>
                        <m:endChr m:val="|"/>
                        <m:ctrlPr>
                          <a:rPr lang="en-US" altLang="zh-CN" i="1">
                            <a:latin typeface="Cambria Math" panose="02040503050406030204" pitchFamily="18" charset="0"/>
                          </a:rPr>
                        </m:ctrlPr>
                      </m:dPr>
                      <m:e>
                        <m:r>
                          <a:rPr lang="en-US" altLang="zh-CN" b="1" i="1">
                            <a:latin typeface="Cambria Math" charset="0"/>
                          </a:rPr>
                          <m:t>𝒉</m:t>
                        </m:r>
                        <m:r>
                          <a:rPr lang="zh-CN" altLang="en-US">
                            <a:latin typeface="Cambria Math" charset="0"/>
                          </a:rPr>
                          <m:t> </m:t>
                        </m:r>
                      </m:e>
                    </m:d>
                    <m:r>
                      <a:rPr lang="zh-CN" altLang="en-US" b="1" i="1" smtClean="0">
                        <a:latin typeface="Cambria Math" charset="0"/>
                      </a:rPr>
                      <m:t> </m:t>
                    </m:r>
                    <m:r>
                      <a:rPr lang="en-US" altLang="zh-CN" b="1" i="1">
                        <a:latin typeface="Cambria Math" charset="0"/>
                      </a:rPr>
                      <m:t>𝒙</m:t>
                    </m:r>
                    <m:r>
                      <a:rPr lang="en-US" altLang="zh-CN" i="1">
                        <a:latin typeface="Cambria Math" charset="0"/>
                      </a:rPr>
                      <m:t>)</m:t>
                    </m:r>
                  </m:oMath>
                </a14:m>
                <a:r>
                  <a:rPr lang="en-US" altLang="zh-CN" dirty="0"/>
                  <a:t>. From the point of view of mixing rapidly, we would like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𝑝</m:t>
                        </m:r>
                      </m:e>
                      <m:sub>
                        <m:r>
                          <m:rPr>
                            <m:sty m:val="p"/>
                          </m:rPr>
                          <a:rPr lang="en-US" altLang="zh-CN" i="1">
                            <a:latin typeface="Cambria Math" charset="0"/>
                          </a:rPr>
                          <m:t>model</m:t>
                        </m:r>
                      </m:sub>
                    </m:sSub>
                    <m:d>
                      <m:dPr>
                        <m:endChr m:val="|"/>
                        <m:ctrlPr>
                          <a:rPr lang="en-US" altLang="zh-CN" i="1">
                            <a:latin typeface="Cambria Math" panose="02040503050406030204" pitchFamily="18" charset="0"/>
                          </a:rPr>
                        </m:ctrlPr>
                      </m:dPr>
                      <m:e>
                        <m:r>
                          <a:rPr lang="en-US" altLang="zh-CN" b="1" i="1">
                            <a:latin typeface="Cambria Math" charset="0"/>
                          </a:rPr>
                          <m:t>𝒉</m:t>
                        </m:r>
                        <m:r>
                          <a:rPr lang="zh-CN" altLang="en-US">
                            <a:latin typeface="Cambria Math" charset="0"/>
                          </a:rPr>
                          <m:t> </m:t>
                        </m:r>
                      </m:e>
                    </m:d>
                    <m:r>
                      <a:rPr lang="zh-CN" altLang="en-US" b="1" i="1">
                        <a:latin typeface="Cambria Math" charset="0"/>
                      </a:rPr>
                      <m:t> </m:t>
                    </m:r>
                    <m:r>
                      <a:rPr lang="en-US" altLang="zh-CN" b="1" i="1">
                        <a:latin typeface="Cambria Math" charset="0"/>
                      </a:rPr>
                      <m:t>𝒙</m:t>
                    </m:r>
                    <m:r>
                      <a:rPr lang="en-US" altLang="zh-CN" i="1">
                        <a:latin typeface="Cambria Math" charset="0"/>
                      </a:rPr>
                      <m:t>)</m:t>
                    </m:r>
                  </m:oMath>
                </a14:m>
                <a:r>
                  <a:rPr lang="zh-CN" altLang="en-US" dirty="0"/>
                  <a:t> </a:t>
                </a:r>
                <a:r>
                  <a:rPr lang="en-US" altLang="zh-CN" dirty="0"/>
                  <a:t>to have very high entropy. However, from the point of view of learning a useful representation of </a:t>
                </a:r>
                <a14:m>
                  <m:oMath xmlns:m="http://schemas.openxmlformats.org/officeDocument/2006/math">
                    <m:r>
                      <a:rPr lang="en-US" altLang="zh-CN" b="1" i="1">
                        <a:latin typeface="Cambria Math" charset="0"/>
                      </a:rPr>
                      <m:t>𝒉</m:t>
                    </m:r>
                  </m:oMath>
                </a14:m>
                <a:r>
                  <a:rPr lang="en-US" altLang="zh-CN" dirty="0"/>
                  <a:t>, we would like </a:t>
                </a:r>
                <a14:m>
                  <m:oMath xmlns:m="http://schemas.openxmlformats.org/officeDocument/2006/math">
                    <m:r>
                      <a:rPr lang="en-US" altLang="zh-CN" b="1" i="1">
                        <a:latin typeface="Cambria Math" charset="0"/>
                      </a:rPr>
                      <m:t>𝒉</m:t>
                    </m:r>
                    <m:r>
                      <a:rPr lang="en-US" altLang="zh-CN" b="1" i="1">
                        <a:latin typeface="Cambria Math" charset="0"/>
                      </a:rPr>
                      <m:t> </m:t>
                    </m:r>
                  </m:oMath>
                </a14:m>
                <a:r>
                  <a:rPr lang="en-US" altLang="zh-CN" dirty="0"/>
                  <a:t>to encode enough information about </a:t>
                </a:r>
                <a14:m>
                  <m:oMath xmlns:m="http://schemas.openxmlformats.org/officeDocument/2006/math">
                    <m:r>
                      <a:rPr lang="en-US" altLang="zh-CN" b="1" i="1">
                        <a:latin typeface="Cambria Math" charset="0"/>
                      </a:rPr>
                      <m:t>𝒙</m:t>
                    </m:r>
                  </m:oMath>
                </a14:m>
                <a:r>
                  <a:rPr lang="en-US" altLang="zh-CN" dirty="0"/>
                  <a:t> to reconstruct it well, which implies that </a:t>
                </a:r>
                <a14:m>
                  <m:oMath xmlns:m="http://schemas.openxmlformats.org/officeDocument/2006/math">
                    <m:r>
                      <a:rPr lang="en-US" altLang="zh-CN" b="1" i="1">
                        <a:latin typeface="Cambria Math" charset="0"/>
                      </a:rPr>
                      <m:t>𝒉</m:t>
                    </m:r>
                  </m:oMath>
                </a14:m>
                <a:r>
                  <a:rPr lang="en-US" altLang="zh-CN" dirty="0"/>
                  <a:t> and </a:t>
                </a:r>
                <a14:m>
                  <m:oMath xmlns:m="http://schemas.openxmlformats.org/officeDocument/2006/math">
                    <m:r>
                      <a:rPr lang="en-US" altLang="zh-CN" b="1" i="1">
                        <a:latin typeface="Cambria Math" charset="0"/>
                      </a:rPr>
                      <m:t>𝒙</m:t>
                    </m:r>
                  </m:oMath>
                </a14:m>
                <a:r>
                  <a:rPr lang="en-US" altLang="zh-CN" dirty="0"/>
                  <a:t> should have very high mutual information. These two goals are at odds with each other. We often learn generative models that very precisely encode </a:t>
                </a:r>
                <a14:m>
                  <m:oMath xmlns:m="http://schemas.openxmlformats.org/officeDocument/2006/math">
                    <m:r>
                      <a:rPr lang="en-US" altLang="zh-CN" b="1" i="1">
                        <a:latin typeface="Cambria Math" charset="0"/>
                      </a:rPr>
                      <m:t>𝒙</m:t>
                    </m:r>
                  </m:oMath>
                </a14:m>
                <a:r>
                  <a:rPr lang="en-US" altLang="zh-CN" dirty="0"/>
                  <a:t> into </a:t>
                </a:r>
                <a14:m>
                  <m:oMath xmlns:m="http://schemas.openxmlformats.org/officeDocument/2006/math">
                    <m:r>
                      <a:rPr lang="en-US" altLang="zh-CN" b="1" i="1">
                        <a:latin typeface="Cambria Math" charset="0"/>
                      </a:rPr>
                      <m:t>𝒉</m:t>
                    </m:r>
                  </m:oMath>
                </a14:m>
                <a:r>
                  <a:rPr lang="en-US" altLang="zh-CN" dirty="0"/>
                  <a:t> but are not able to mix very well. This situation arises frequently with Boltzmann machines—the sharper the distribution a Boltzmann machine learns, the harder it is for a Markov chain sampling from the model distribution to mix well. This problem is illustrated in Fig. </a:t>
                </a:r>
                <a:r>
                  <a:rPr lang="en-US" altLang="zh-CN" dirty="0">
                    <a:solidFill>
                      <a:srgbClr val="FF0000"/>
                    </a:solidFill>
                  </a:rPr>
                  <a:t>17.2</a:t>
                </a:r>
                <a:r>
                  <a:rPr lang="en-US" altLang="zh-CN" dirty="0"/>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855" r="-802" b="-16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44196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a:xfrm>
            <a:off x="387438" y="3666516"/>
            <a:ext cx="11409609" cy="3110205"/>
          </a:xfrm>
        </p:spPr>
        <p:txBody>
          <a:bodyPr>
            <a:noAutofit/>
          </a:bodyPr>
          <a:lstStyle/>
          <a:p>
            <a:pPr algn="just">
              <a:lnSpc>
                <a:spcPct val="125000"/>
              </a:lnSpc>
              <a:spcBef>
                <a:spcPts val="0"/>
              </a:spcBef>
              <a:buClr>
                <a:srgbClr val="FF0000"/>
              </a:buClr>
            </a:pPr>
            <a:r>
              <a:rPr lang="en-US" altLang="zh-CN" sz="2000" dirty="0"/>
              <a:t>Figure 17.2: An illustration of the slow mixing problem in deep probabilistic models. Each panel should be read left to right, top to bottom. (</a:t>
            </a:r>
            <a:r>
              <a:rPr lang="en-US" altLang="zh-CN" sz="2000" i="1" dirty="0"/>
              <a:t>Left</a:t>
            </a:r>
            <a:r>
              <a:rPr lang="en-US" altLang="zh-CN" sz="2000" dirty="0"/>
              <a:t>) Consecutive samples from Gibbs sampling applied to a deep Boltzmann machine trained on the MNIST dataset. Consecutive samples are similar to each other. Because the Gibbs sampling is performed in a deep graphical model, this similarity is based more on semantic rather than raw visual features, but it is still difficult for the Gibbs chain to transition from one mode of the distribution to another, for example by changing the digit identity. (</a:t>
            </a:r>
            <a:r>
              <a:rPr lang="en-US" altLang="zh-CN" sz="2000" i="1" dirty="0"/>
              <a:t>Right</a:t>
            </a:r>
            <a:r>
              <a:rPr lang="en-US" altLang="zh-CN" sz="2000" dirty="0"/>
              <a:t>) Consecutive ancestral samples from a generative adversarial network. Because ancestral sampling generates each sample independently from the others, there is no mixing problem. </a:t>
            </a:r>
          </a:p>
        </p:txBody>
      </p:sp>
      <p:pic>
        <p:nvPicPr>
          <p:cNvPr id="2" name="图片 1"/>
          <p:cNvPicPr>
            <a:picLocks noChangeAspect="1"/>
          </p:cNvPicPr>
          <p:nvPr/>
        </p:nvPicPr>
        <p:blipFill>
          <a:blip r:embed="rId2"/>
          <a:stretch>
            <a:fillRect/>
          </a:stretch>
        </p:blipFill>
        <p:spPr>
          <a:xfrm>
            <a:off x="2574389" y="742264"/>
            <a:ext cx="6189784" cy="3022072"/>
          </a:xfrm>
          <a:prstGeom prst="rect">
            <a:avLst/>
          </a:prstGeom>
        </p:spPr>
      </p:pic>
    </p:spTree>
    <p:extLst>
      <p:ext uri="{BB962C8B-B14F-4D97-AF65-F5344CB8AC3E}">
        <p14:creationId xmlns:p14="http://schemas.microsoft.com/office/powerpoint/2010/main" val="783687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 The Challenge of Mixing between Separated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        All this could make MCMC methods less useful when the distribution of interest has a manifold structure with a separate manifold for each class: the distribution is concentrated around many modes and these modes are separated by vast regions of high energy. This type of distribution is what we expect in many classification problems and would make MCMC methods converge very slowly because of poor mixing between modes. </a:t>
            </a:r>
          </a:p>
          <a:p>
            <a:pPr algn="just">
              <a:lnSpc>
                <a:spcPct val="125000"/>
              </a:lnSpc>
              <a:spcBef>
                <a:spcPts val="0"/>
              </a:spcBef>
              <a:buClr>
                <a:srgbClr val="FF0000"/>
              </a:buClr>
            </a:pPr>
            <a:endParaRPr lang="en-US" altLang="zh-CN" dirty="0"/>
          </a:p>
        </p:txBody>
      </p:sp>
    </p:spTree>
    <p:extLst>
      <p:ext uri="{BB962C8B-B14F-4D97-AF65-F5344CB8AC3E}">
        <p14:creationId xmlns:p14="http://schemas.microsoft.com/office/powerpoint/2010/main" val="290317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17.5.1 Tempering to Mix between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        When a distribution has sharp peaks of high probability surrounded by regions of low probability, it is difficult to mix between the different modes of the distribution. Several techniques for faster mixing are based on constructing alternative versions of the target distribution in which the peaks are not as high and the surrounding valleys are not as low. Energy-based models provide a particularly simple way to do so. So far, we have described an energy-based model as defining a probability distribution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p:pic>
        <p:nvPicPr>
          <p:cNvPr id="2" name="图片 1"/>
          <p:cNvPicPr>
            <a:picLocks noChangeAspect="1"/>
          </p:cNvPicPr>
          <p:nvPr/>
        </p:nvPicPr>
        <p:blipFill>
          <a:blip r:embed="rId2"/>
          <a:stretch>
            <a:fillRect/>
          </a:stretch>
        </p:blipFill>
        <p:spPr>
          <a:xfrm>
            <a:off x="753205" y="4642063"/>
            <a:ext cx="10771163" cy="665400"/>
          </a:xfrm>
          <a:prstGeom prst="rect">
            <a:avLst/>
          </a:prstGeom>
        </p:spPr>
      </p:pic>
    </p:spTree>
    <p:extLst>
      <p:ext uri="{BB962C8B-B14F-4D97-AF65-F5344CB8AC3E}">
        <p14:creationId xmlns:p14="http://schemas.microsoft.com/office/powerpoint/2010/main" val="2913766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17.5.1 Tempering to Mix between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nSpc>
                    <a:spcPct val="125000"/>
                  </a:lnSpc>
                  <a:spcBef>
                    <a:spcPts val="0"/>
                  </a:spcBef>
                  <a:buClr>
                    <a:srgbClr val="FF0000"/>
                  </a:buClr>
                </a:pPr>
                <a:r>
                  <a:rPr lang="en-US" altLang="zh-CN" dirty="0"/>
                  <a:t>Energy-based models may be augmented with an extra parameter </a:t>
                </a:r>
                <a14:m>
                  <m:oMath xmlns:m="http://schemas.openxmlformats.org/officeDocument/2006/math">
                    <m:r>
                      <a:rPr lang="en-US" altLang="zh-CN" i="1" smtClean="0">
                        <a:latin typeface="Cambria Math" charset="0"/>
                        <a:ea typeface="Cambria Math" charset="0"/>
                        <a:cs typeface="Cambria Math" charset="0"/>
                      </a:rPr>
                      <m:t>𝛽</m:t>
                    </m:r>
                  </m:oMath>
                </a14:m>
                <a:r>
                  <a:rPr lang="en-US" altLang="zh-CN" dirty="0"/>
                  <a:t> controlling how sharply peaked the distribution is:</a:t>
                </a:r>
              </a:p>
              <a:p>
                <a:pPr>
                  <a:lnSpc>
                    <a:spcPct val="125000"/>
                  </a:lnSpc>
                  <a:spcBef>
                    <a:spcPts val="0"/>
                  </a:spcBef>
                  <a:buClr>
                    <a:srgbClr val="FF0000"/>
                  </a:buClr>
                </a:pPr>
                <a:endParaRPr lang="en-US" altLang="zh-CN" dirty="0"/>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The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parameter is often described as being the reciprocal of the </a:t>
                </a:r>
                <a:r>
                  <a:rPr lang="en-US" altLang="zh-CN" i="1" dirty="0"/>
                  <a:t>temperature</a:t>
                </a:r>
                <a:r>
                  <a:rPr lang="en-US" altLang="zh-CN" dirty="0"/>
                  <a:t>, reflecting the origin of energy-based models in statistical physics. When the temperature falls to zero and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rises to infinity, the energy-based model becomes deterministic. When the temperature rises to infinity and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falls to zero, the distribution (for discrete </a:t>
                </a:r>
                <a14:m>
                  <m:oMath xmlns:m="http://schemas.openxmlformats.org/officeDocument/2006/math">
                    <m:r>
                      <a:rPr lang="en-US" altLang="zh-CN" b="1" i="1">
                        <a:latin typeface="Cambria Math" charset="0"/>
                      </a:rPr>
                      <m:t>𝒙</m:t>
                    </m:r>
                  </m:oMath>
                </a14:m>
                <a:r>
                  <a:rPr lang="en-US" altLang="zh-CN" dirty="0"/>
                  <a:t>) becomes uniform.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mc:Choice>
        <mc:Fallback xmlns="">
          <p:sp>
            <p:nvSpPr>
              <p:cNvPr id="4" name="内容占位符 3">
                <a:extLst>
                  <a:ext uri="{FF2B5EF4-FFF2-40B4-BE49-F238E27FC236}">
                    <a16:creationId xmlns=""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rotWithShape="0">
                <a:blip r:embed="rId2"/>
                <a:stretch>
                  <a:fillRect l="-962" r="-588"/>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897946" y="2218815"/>
            <a:ext cx="8583063" cy="594721"/>
          </a:xfrm>
          <a:prstGeom prst="rect">
            <a:avLst/>
          </a:prstGeom>
        </p:spPr>
      </p:pic>
    </p:spTree>
    <p:extLst>
      <p:ext uri="{BB962C8B-B14F-4D97-AF65-F5344CB8AC3E}">
        <p14:creationId xmlns:p14="http://schemas.microsoft.com/office/powerpoint/2010/main" val="231283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17.5.1 Tempering to Mix between Modes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a:t>        Typically, a model is trained to be evaluated at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 1. However, we can make use of other temperatures, particularly those where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&lt; 1. </a:t>
                </a:r>
                <a:r>
                  <a:rPr lang="en-US" altLang="zh-CN" i="1" dirty="0"/>
                  <a:t>Tempering</a:t>
                </a:r>
                <a:r>
                  <a:rPr lang="en-US" altLang="zh-CN" dirty="0"/>
                  <a:t> is a general strategy of mixing between modes of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charset="0"/>
                          </a:rPr>
                          <m:t>𝑝</m:t>
                        </m:r>
                      </m:e>
                      <m:sub>
                        <m:r>
                          <a:rPr lang="en-US" altLang="zh-CN" i="1" dirty="0">
                            <a:latin typeface="Cambria Math" charset="0"/>
                          </a:rPr>
                          <m:t>1</m:t>
                        </m:r>
                      </m:sub>
                    </m:sSub>
                  </m:oMath>
                </a14:m>
                <a:r>
                  <a:rPr lang="en-US" altLang="zh-CN" dirty="0"/>
                  <a:t> rapidly by drawing samples with </a:t>
                </a:r>
                <a14:m>
                  <m:oMath xmlns:m="http://schemas.openxmlformats.org/officeDocument/2006/math">
                    <m:r>
                      <a:rPr lang="en-US" altLang="zh-CN" i="1">
                        <a:latin typeface="Cambria Math" charset="0"/>
                        <a:ea typeface="Cambria Math" charset="0"/>
                        <a:cs typeface="Cambria Math" charset="0"/>
                      </a:rPr>
                      <m:t>𝛽</m:t>
                    </m:r>
                  </m:oMath>
                </a14:m>
                <a:r>
                  <a:rPr lang="en-US" altLang="zh-CN" dirty="0"/>
                  <a:t> &lt; 1. </a:t>
                </a:r>
              </a:p>
              <a:p>
                <a:pPr algn="just">
                  <a:lnSpc>
                    <a:spcPct val="125000"/>
                  </a:lnSpc>
                  <a:spcBef>
                    <a:spcPts val="0"/>
                  </a:spcBef>
                  <a:buClr>
                    <a:srgbClr val="FF0000"/>
                  </a:buClr>
                </a:pPr>
                <a:r>
                  <a:rPr lang="en-US" altLang="zh-CN" dirty="0"/>
                  <a:t>        Markov chains based on </a:t>
                </a:r>
                <a:r>
                  <a:rPr lang="en-US" altLang="zh-CN" i="1" dirty="0"/>
                  <a:t>tempered transitions </a:t>
                </a:r>
                <a:r>
                  <a:rPr lang="en-US" altLang="zh-CN" dirty="0"/>
                  <a:t>(</a:t>
                </a:r>
                <a:r>
                  <a:rPr lang="en-US" altLang="zh-CN" dirty="0">
                    <a:solidFill>
                      <a:srgbClr val="00FF00"/>
                    </a:solidFill>
                  </a:rPr>
                  <a:t>Neal</a:t>
                </a:r>
                <a:r>
                  <a:rPr lang="en-US" altLang="zh-CN" dirty="0"/>
                  <a:t>,</a:t>
                </a:r>
                <a:r>
                  <a:rPr lang="zh-CN" altLang="en-US" dirty="0"/>
                  <a:t> </a:t>
                </a:r>
                <a:r>
                  <a:rPr lang="en-US" altLang="zh-CN" dirty="0">
                    <a:solidFill>
                      <a:srgbClr val="00FF00"/>
                    </a:solidFill>
                  </a:rPr>
                  <a:t>1994</a:t>
                </a:r>
                <a:r>
                  <a:rPr lang="en-US" altLang="zh-CN" dirty="0"/>
                  <a:t>) temporarily sample from higher-temperature distributions in order to mix to different modes, then resume sampling from the unit temperature distribution. These techniques have been applied to models such as RBMs (</a:t>
                </a:r>
                <a:r>
                  <a:rPr lang="en-US" altLang="zh-CN" dirty="0" err="1">
                    <a:solidFill>
                      <a:srgbClr val="00FF00"/>
                    </a:solidFill>
                  </a:rPr>
                  <a:t>Salakhutdinov</a:t>
                </a:r>
                <a:r>
                  <a:rPr lang="en-US" altLang="zh-CN" dirty="0"/>
                  <a:t>, </a:t>
                </a:r>
                <a:r>
                  <a:rPr lang="en-US" altLang="zh-CN" dirty="0">
                    <a:solidFill>
                      <a:srgbClr val="00FF00"/>
                    </a:solidFill>
                  </a:rPr>
                  <a:t>2010</a:t>
                </a:r>
                <a:r>
                  <a:rPr lang="en-US" altLang="zh-CN" dirty="0"/>
                  <a:t>). Another approach is to use </a:t>
                </a:r>
                <a:r>
                  <a:rPr lang="en-US" altLang="zh-CN" i="1" dirty="0"/>
                  <a:t>parallel tempering </a:t>
                </a:r>
                <a:r>
                  <a:rPr lang="en-US" altLang="zh-CN" dirty="0"/>
                  <a:t>(</a:t>
                </a:r>
                <a:r>
                  <a:rPr lang="en-US" altLang="zh-CN" dirty="0" err="1">
                    <a:solidFill>
                      <a:srgbClr val="00FF00"/>
                    </a:solidFill>
                  </a:rPr>
                  <a:t>Iba</a:t>
                </a:r>
                <a:r>
                  <a:rPr lang="en-US" altLang="zh-CN" dirty="0"/>
                  <a:t>, </a:t>
                </a:r>
                <a:r>
                  <a:rPr lang="en-US" altLang="zh-CN" dirty="0">
                    <a:solidFill>
                      <a:srgbClr val="00FF00"/>
                    </a:solidFill>
                  </a:rPr>
                  <a:t>2001</a:t>
                </a:r>
                <a:r>
                  <a:rPr lang="en-US" altLang="zh-CN" dirty="0"/>
                  <a:t>), in which the Markov chain simulates many different states in parallel, at different temperatures.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61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25000"/>
              </a:lnSpc>
            </a:pPr>
            <a:r>
              <a:rPr lang="en-US" altLang="zh-CN" dirty="0"/>
              <a:t>Many important technologies used to accomplish machine learning goals are based on drawing samples from some probability distribution and using these samples to form a Monte Carlo estimate of some desired quantity.</a:t>
            </a:r>
            <a:endParaRPr lang="zh-CN" altLang="en-US" dirty="0"/>
          </a:p>
        </p:txBody>
      </p:sp>
      <p:sp>
        <p:nvSpPr>
          <p:cNvPr id="4" name="标题 1"/>
          <p:cNvSpPr>
            <a:spLocks noGrp="1"/>
          </p:cNvSpPr>
          <p:nvPr>
            <p:ph type="title"/>
          </p:nvPr>
        </p:nvSpPr>
        <p:spPr/>
        <p:txBody>
          <a:bodyPr>
            <a:normAutofit/>
          </a:bodyPr>
          <a:lstStyle/>
          <a:p>
            <a:r>
              <a:rPr lang="en-US" altLang="zh-CN" sz="3600" dirty="0"/>
              <a:t>17.1 Sampling and Monte Carlo Methods</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17.5.1 Tempering to Mix between Modes </a:t>
            </a:r>
            <a:endParaRPr lang="zh-CN" altLang="en-US" sz="3600" dirty="0"/>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spcBef>
                <a:spcPts val="0"/>
              </a:spcBef>
              <a:buClr>
                <a:srgbClr val="FF0000"/>
              </a:buClr>
            </a:pPr>
            <a:r>
              <a:rPr lang="en-US" altLang="zh-CN" dirty="0"/>
              <a:t>The highest temperature states mix slowly, while the lowest temperature states, at temperature 1, provide accurate samples from the model. The transition operator includes stochastically swapping states between two different temperature levels, so that a sufficiently high- probability sample from a high-temperature slot can jump into a lower temperature slot. This approach has also been applied to RBMs (</a:t>
            </a:r>
            <a:r>
              <a:rPr lang="en-US" altLang="zh-CN" dirty="0">
                <a:solidFill>
                  <a:srgbClr val="00FF00"/>
                </a:solidFill>
              </a:rPr>
              <a:t>Desjardins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2010</a:t>
            </a:r>
            <a:r>
              <a:rPr lang="en-US" altLang="zh-CN" dirty="0"/>
              <a:t>;</a:t>
            </a:r>
            <a:r>
              <a:rPr lang="en-US" altLang="zh-CN" dirty="0">
                <a:solidFill>
                  <a:srgbClr val="00FF00"/>
                </a:solidFill>
              </a:rPr>
              <a:t> Cho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2010</a:t>
            </a:r>
            <a:r>
              <a:rPr lang="en-US" altLang="zh-CN" dirty="0"/>
              <a:t>). Although tempering is a promising approach, at this point it has not allowed researchers to make a strong advance in solving the challenge of sampling from complex EBMs. One possible reason is that there are </a:t>
            </a:r>
            <a:r>
              <a:rPr lang="en-US" altLang="zh-CN" i="1" dirty="0"/>
              <a:t>critical temperatures </a:t>
            </a:r>
            <a:r>
              <a:rPr lang="en-US" altLang="zh-CN" dirty="0"/>
              <a:t>around which the temperature transition must be very slow (as the temperature is gradually reduced) in order for tempering to be effective.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p:spTree>
    <p:extLst>
      <p:ext uri="{BB962C8B-B14F-4D97-AF65-F5344CB8AC3E}">
        <p14:creationId xmlns:p14="http://schemas.microsoft.com/office/powerpoint/2010/main" val="1054525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17.5.2 Depth May Help Mixing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lnSpcReduction="10000"/>
              </a:bodyPr>
              <a:lstStyle/>
              <a:p>
                <a:pPr algn="just">
                  <a:lnSpc>
                    <a:spcPct val="125000"/>
                  </a:lnSpc>
                  <a:spcBef>
                    <a:spcPts val="0"/>
                  </a:spcBef>
                  <a:buClr>
                    <a:srgbClr val="FF0000"/>
                  </a:buClr>
                </a:pPr>
                <a:r>
                  <a:rPr lang="en-US" altLang="zh-CN" dirty="0"/>
                  <a:t>When drawing samples from a latent variable model </a:t>
                </a:r>
                <a14:m>
                  <m:oMath xmlns:m="http://schemas.openxmlformats.org/officeDocument/2006/math">
                    <m:r>
                      <a:rPr lang="en-US" altLang="zh-CN" i="1">
                        <a:latin typeface="Cambria Math" charset="0"/>
                      </a:rPr>
                      <m:t>𝑝</m:t>
                    </m:r>
                    <m:r>
                      <a:rPr lang="en-US" altLang="zh-CN" i="1">
                        <a:latin typeface="Cambria Math" charset="0"/>
                      </a:rPr>
                      <m:t>(</m:t>
                    </m:r>
                    <m:r>
                      <a:rPr lang="en-US" altLang="zh-CN" b="1" i="1">
                        <a:latin typeface="Cambria Math" charset="0"/>
                      </a:rPr>
                      <m:t>𝒉</m:t>
                    </m:r>
                    <m:r>
                      <a:rPr lang="en-US" altLang="zh-CN" b="1" i="1" smtClean="0">
                        <a:latin typeface="Cambria Math" charset="0"/>
                      </a:rPr>
                      <m:t>,</m:t>
                    </m:r>
                    <m:r>
                      <a:rPr lang="en-US" altLang="zh-CN" b="1" i="1">
                        <a:latin typeface="Cambria Math" charset="0"/>
                      </a:rPr>
                      <m:t>𝒙</m:t>
                    </m:r>
                    <m:r>
                      <a:rPr lang="en-US" altLang="zh-CN" i="1">
                        <a:latin typeface="Cambria Math" charset="0"/>
                      </a:rPr>
                      <m:t>)</m:t>
                    </m:r>
                  </m:oMath>
                </a14:m>
                <a:r>
                  <a:rPr lang="en-US" altLang="zh-CN" dirty="0"/>
                  <a:t>, we have seen that if </a:t>
                </a:r>
                <a14:m>
                  <m:oMath xmlns:m="http://schemas.openxmlformats.org/officeDocument/2006/math">
                    <m:r>
                      <a:rPr lang="en-US" altLang="zh-CN" i="1">
                        <a:latin typeface="Cambria Math" charset="0"/>
                      </a:rPr>
                      <m:t>𝑝</m:t>
                    </m:r>
                    <m:d>
                      <m:dPr>
                        <m:endChr m:val="|"/>
                        <m:ctrlPr>
                          <a:rPr lang="en-US" altLang="zh-CN" i="1">
                            <a:latin typeface="Cambria Math" panose="02040503050406030204" pitchFamily="18" charset="0"/>
                          </a:rPr>
                        </m:ctrlPr>
                      </m:dPr>
                      <m:e>
                        <m:r>
                          <a:rPr lang="en-US" altLang="zh-CN" b="1" i="1">
                            <a:latin typeface="Cambria Math" charset="0"/>
                          </a:rPr>
                          <m:t>𝒉</m:t>
                        </m:r>
                        <m:r>
                          <a:rPr lang="zh-CN" altLang="en-US" b="1" i="1" smtClean="0">
                            <a:latin typeface="Cambria Math" charset="0"/>
                          </a:rPr>
                          <m:t> </m:t>
                        </m:r>
                      </m:e>
                    </m:d>
                    <m:r>
                      <a:rPr lang="zh-CN" altLang="en-US" b="1" i="1" smtClean="0">
                        <a:latin typeface="Cambria Math" charset="0"/>
                      </a:rPr>
                      <m:t> </m:t>
                    </m:r>
                    <m:r>
                      <a:rPr lang="en-US" altLang="zh-CN" b="1" i="1">
                        <a:latin typeface="Cambria Math" charset="0"/>
                      </a:rPr>
                      <m:t>𝒙</m:t>
                    </m:r>
                    <m:r>
                      <a:rPr lang="en-US" altLang="zh-CN" i="1">
                        <a:latin typeface="Cambria Math" charset="0"/>
                      </a:rPr>
                      <m:t>)</m:t>
                    </m:r>
                    <m:r>
                      <a:rPr lang="zh-CN" altLang="en-US" b="0" i="0" smtClean="0">
                        <a:latin typeface="Cambria Math" charset="0"/>
                      </a:rPr>
                      <m:t> </m:t>
                    </m:r>
                  </m:oMath>
                </a14:m>
                <a:r>
                  <a:rPr lang="en-US" altLang="zh-CN" dirty="0"/>
                  <a:t>encodes </a:t>
                </a:r>
                <a14:m>
                  <m:oMath xmlns:m="http://schemas.openxmlformats.org/officeDocument/2006/math">
                    <m:r>
                      <a:rPr lang="en-US" altLang="zh-CN" b="1" i="1">
                        <a:latin typeface="Cambria Math" charset="0"/>
                      </a:rPr>
                      <m:t>𝒙</m:t>
                    </m:r>
                    <m:r>
                      <a:rPr lang="en-US" altLang="zh-CN" b="1" i="1">
                        <a:latin typeface="Cambria Math" charset="0"/>
                      </a:rPr>
                      <m:t> </m:t>
                    </m:r>
                  </m:oMath>
                </a14:m>
                <a:r>
                  <a:rPr lang="zh-CN" altLang="en-US" dirty="0"/>
                  <a:t> </a:t>
                </a:r>
                <a:r>
                  <a:rPr lang="en-US" altLang="zh-CN" dirty="0"/>
                  <a:t>too well, then sampling from </a:t>
                </a:r>
                <a14:m>
                  <m:oMath xmlns:m="http://schemas.openxmlformats.org/officeDocument/2006/math">
                    <m:r>
                      <a:rPr lang="en-US" altLang="zh-CN" i="1">
                        <a:latin typeface="Cambria Math" charset="0"/>
                      </a:rPr>
                      <m:t>𝑝</m:t>
                    </m:r>
                    <m:d>
                      <m:dPr>
                        <m:endChr m:val="|"/>
                        <m:ctrlPr>
                          <a:rPr lang="en-US" altLang="zh-CN" i="1">
                            <a:latin typeface="Cambria Math" panose="02040503050406030204" pitchFamily="18" charset="0"/>
                          </a:rPr>
                        </m:ctrlPr>
                      </m:dPr>
                      <m:e>
                        <m:r>
                          <a:rPr lang="en-US" altLang="zh-CN" b="1" i="1">
                            <a:latin typeface="Cambria Math" charset="0"/>
                          </a:rPr>
                          <m:t>𝒙</m:t>
                        </m:r>
                        <m:r>
                          <a:rPr lang="zh-CN" altLang="en-US" b="1" i="1" smtClean="0">
                            <a:latin typeface="Cambria Math" charset="0"/>
                          </a:rPr>
                          <m:t> </m:t>
                        </m:r>
                      </m:e>
                    </m:d>
                    <m:r>
                      <a:rPr lang="zh-CN" altLang="en-US" b="1" i="1">
                        <a:latin typeface="Cambria Math" charset="0"/>
                      </a:rPr>
                      <m:t> </m:t>
                    </m:r>
                    <m:r>
                      <a:rPr lang="en-US" altLang="zh-CN" b="1" i="1">
                        <a:latin typeface="Cambria Math" charset="0"/>
                      </a:rPr>
                      <m:t>𝒉</m:t>
                    </m:r>
                    <m:r>
                      <a:rPr lang="en-US" altLang="zh-CN" i="1">
                        <a:latin typeface="Cambria Math" charset="0"/>
                      </a:rPr>
                      <m:t>)</m:t>
                    </m:r>
                  </m:oMath>
                </a14:m>
                <a:r>
                  <a:rPr lang="zh-CN" altLang="en-US" dirty="0"/>
                  <a:t> </a:t>
                </a:r>
                <a:r>
                  <a:rPr lang="en-US" altLang="zh-CN" dirty="0"/>
                  <a:t>will not change </a:t>
                </a:r>
                <a14:m>
                  <m:oMath xmlns:m="http://schemas.openxmlformats.org/officeDocument/2006/math">
                    <m:r>
                      <a:rPr lang="en-US" altLang="zh-CN" b="1" i="1">
                        <a:latin typeface="Cambria Math" charset="0"/>
                      </a:rPr>
                      <m:t>𝒙</m:t>
                    </m:r>
                  </m:oMath>
                </a14:m>
                <a:r>
                  <a:rPr lang="en-US" altLang="zh-CN" dirty="0"/>
                  <a:t> very much and mixing will be poor. One way to resolve this problem is to make </a:t>
                </a:r>
                <a14:m>
                  <m:oMath xmlns:m="http://schemas.openxmlformats.org/officeDocument/2006/math">
                    <m:r>
                      <a:rPr lang="en-US" altLang="zh-CN" b="1" i="1">
                        <a:latin typeface="Cambria Math" charset="0"/>
                      </a:rPr>
                      <m:t>𝒉</m:t>
                    </m:r>
                  </m:oMath>
                </a14:m>
                <a:r>
                  <a:rPr lang="en-US" altLang="zh-CN" dirty="0"/>
                  <a:t> be a deep representation, that encodes </a:t>
                </a:r>
                <a14:m>
                  <m:oMath xmlns:m="http://schemas.openxmlformats.org/officeDocument/2006/math">
                    <m:r>
                      <a:rPr lang="en-US" altLang="zh-CN" b="1" i="1">
                        <a:latin typeface="Cambria Math" charset="0"/>
                      </a:rPr>
                      <m:t>𝒙</m:t>
                    </m:r>
                  </m:oMath>
                </a14:m>
                <a:r>
                  <a:rPr lang="en-US" altLang="zh-CN" dirty="0"/>
                  <a:t> into</a:t>
                </a:r>
                <a14:m>
                  <m:oMath xmlns:m="http://schemas.openxmlformats.org/officeDocument/2006/math">
                    <m:r>
                      <a:rPr lang="zh-CN" altLang="en-US" b="0" i="0" smtClean="0">
                        <a:latin typeface="Cambria Math" charset="0"/>
                      </a:rPr>
                      <m:t> </m:t>
                    </m:r>
                    <m:r>
                      <a:rPr lang="en-US" altLang="zh-CN" b="1" i="1">
                        <a:latin typeface="Cambria Math" charset="0"/>
                      </a:rPr>
                      <m:t>𝒉</m:t>
                    </m:r>
                  </m:oMath>
                </a14:m>
                <a:r>
                  <a:rPr lang="zh-CN" altLang="en-US" dirty="0"/>
                  <a:t> </a:t>
                </a:r>
                <a:r>
                  <a:rPr lang="en-US" altLang="zh-CN" dirty="0"/>
                  <a:t>in such a way that a Markov chain in the space of </a:t>
                </a:r>
                <a14:m>
                  <m:oMath xmlns:m="http://schemas.openxmlformats.org/officeDocument/2006/math">
                    <m:r>
                      <a:rPr lang="en-US" altLang="zh-CN" b="1" i="1">
                        <a:latin typeface="Cambria Math" charset="0"/>
                      </a:rPr>
                      <m:t>𝒉</m:t>
                    </m:r>
                  </m:oMath>
                </a14:m>
                <a:r>
                  <a:rPr lang="en-US" altLang="zh-CN" dirty="0"/>
                  <a:t> can mix more easily. Many representation learning algorithms, such as </a:t>
                </a:r>
                <a:r>
                  <a:rPr lang="en-US" altLang="zh-CN" dirty="0" err="1"/>
                  <a:t>autoencoders</a:t>
                </a:r>
                <a:r>
                  <a:rPr lang="en-US" altLang="zh-CN" dirty="0"/>
                  <a:t> and RBMs, tend to yield a marginal distribution over </a:t>
                </a:r>
                <a14:m>
                  <m:oMath xmlns:m="http://schemas.openxmlformats.org/officeDocument/2006/math">
                    <m:r>
                      <a:rPr lang="en-US" altLang="zh-CN" b="1" i="1">
                        <a:latin typeface="Cambria Math" charset="0"/>
                      </a:rPr>
                      <m:t>𝒉</m:t>
                    </m:r>
                  </m:oMath>
                </a14:m>
                <a:r>
                  <a:rPr lang="en-US" altLang="zh-CN" dirty="0"/>
                  <a:t> that is more uniform and more unimodal than the original data distribution over </a:t>
                </a:r>
                <a14:m>
                  <m:oMath xmlns:m="http://schemas.openxmlformats.org/officeDocument/2006/math">
                    <m:r>
                      <a:rPr lang="en-US" altLang="zh-CN" b="1" i="1">
                        <a:latin typeface="Cambria Math" charset="0"/>
                      </a:rPr>
                      <m:t>𝒙</m:t>
                    </m:r>
                  </m:oMath>
                </a14:m>
                <a:r>
                  <a:rPr lang="en-US" altLang="zh-CN" dirty="0"/>
                  <a:t>. It can be argued that this arises from trying to minimize reconstruction error while using all of the available representation space, because minimizing reconstruction error over the training examples will be better achieved when different training examples are easily distinguishable from each other in </a:t>
                </a:r>
                <a14:m>
                  <m:oMath xmlns:m="http://schemas.openxmlformats.org/officeDocument/2006/math">
                    <m:r>
                      <a:rPr lang="en-US" altLang="zh-CN" b="1" i="1">
                        <a:latin typeface="Cambria Math" charset="0"/>
                      </a:rPr>
                      <m:t>𝒉</m:t>
                    </m:r>
                  </m:oMath>
                </a14:m>
                <a:r>
                  <a:rPr lang="en-US" altLang="zh-CN" dirty="0"/>
                  <a:t>-space, and thus well separated. </a:t>
                </a:r>
              </a:p>
            </p:txBody>
          </p:sp>
        </mc:Choice>
        <mc:Fallback xmlns="">
          <p:sp>
            <p:nvSpPr>
              <p:cNvPr id="4" name="内容占位符 3">
                <a:extLst>
                  <a:ext uri="{FF2B5EF4-FFF2-40B4-BE49-F238E27FC236}">
                    <a16:creationId xmlns=""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rotWithShape="0">
                <a:blip r:embed="rId2"/>
                <a:stretch>
                  <a:fillRect l="-962" t="-594" r="-962" b="-19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24107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17.5.2 Depth May Help Mixing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gn="just">
                  <a:lnSpc>
                    <a:spcPct val="125000"/>
                  </a:lnSpc>
                  <a:spcBef>
                    <a:spcPts val="0"/>
                  </a:spcBef>
                  <a:buClr>
                    <a:srgbClr val="FF0000"/>
                  </a:buClr>
                </a:pPr>
                <a:r>
                  <a:rPr lang="en-US" altLang="zh-CN" dirty="0" err="1">
                    <a:solidFill>
                      <a:srgbClr val="00FF00"/>
                    </a:solidFill>
                  </a:rPr>
                  <a:t>Bengio</a:t>
                </a:r>
                <a:r>
                  <a:rPr lang="en-US" altLang="zh-CN" dirty="0">
                    <a:solidFill>
                      <a:srgbClr val="00FF00"/>
                    </a:solidFill>
                  </a:rPr>
                  <a:t> </a:t>
                </a:r>
                <a:r>
                  <a:rPr lang="en-US" altLang="zh-CN" i="1" dirty="0">
                    <a:solidFill>
                      <a:srgbClr val="00FF00"/>
                    </a:solidFill>
                  </a:rPr>
                  <a:t>et al. </a:t>
                </a:r>
                <a:r>
                  <a:rPr lang="en-US" altLang="zh-CN" dirty="0"/>
                  <a:t>(</a:t>
                </a:r>
                <a:r>
                  <a:rPr lang="en-US" altLang="zh-CN" dirty="0">
                    <a:solidFill>
                      <a:srgbClr val="00FF00"/>
                    </a:solidFill>
                  </a:rPr>
                  <a:t>2013a</a:t>
                </a:r>
                <a:r>
                  <a:rPr lang="en-US" altLang="zh-CN" dirty="0"/>
                  <a:t>) observed that deeper stacks of regularized </a:t>
                </a:r>
                <a:r>
                  <a:rPr lang="en-US" altLang="zh-CN" dirty="0" err="1"/>
                  <a:t>autoencoders</a:t>
                </a:r>
                <a:r>
                  <a:rPr lang="en-US" altLang="zh-CN" dirty="0"/>
                  <a:t> or RBMs yield marginal distributions in the top-level </a:t>
                </a:r>
                <a14:m>
                  <m:oMath xmlns:m="http://schemas.openxmlformats.org/officeDocument/2006/math">
                    <m:r>
                      <a:rPr lang="en-US" altLang="zh-CN" b="1" i="1">
                        <a:latin typeface="Cambria Math" charset="0"/>
                      </a:rPr>
                      <m:t>𝒉</m:t>
                    </m:r>
                  </m:oMath>
                </a14:m>
                <a:r>
                  <a:rPr lang="en-US" altLang="zh-CN" dirty="0"/>
                  <a:t>-space that appeared more spread out and more uniform, with less of a gap between the regions corresponding to different modes (categories, in the experiments). Training an RBM in that higher-level space allowed Gibbs sampling to mix faster between modes. It remains however unclear how to exploit this observation to help better train and sample from deep generative models. </a:t>
                </a:r>
              </a:p>
              <a:p>
                <a:pPr algn="just">
                  <a:lnSpc>
                    <a:spcPct val="125000"/>
                  </a:lnSpc>
                  <a:spcBef>
                    <a:spcPts val="0"/>
                  </a:spcBef>
                  <a:buClr>
                    <a:srgbClr val="FF0000"/>
                  </a:buClr>
                </a:pPr>
                <a:r>
                  <a:rPr lang="en-US" altLang="zh-CN" dirty="0"/>
                  <a:t>	Despite the difficulty of mixing, Monte Carlo techniques are useful and are often the best tool available. Indeed, they are the primary tool used to confront the intractable partition function of undirected models, discussed next.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8891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25000"/>
              </a:lnSpc>
            </a:pPr>
            <a:r>
              <a:rPr lang="en-US" altLang="zh-CN" dirty="0"/>
              <a:t>There are many reasons that we may wish to draw samples from a probability distribution. Sampling provides a flexible way to approximate many sums and integrals at reduced cost. Sometimes we use this to provide a significant speedup to a costly but tractable sum, as in the case when we subsample the full training cost with minibatches. In other cases, our learning algorithm requires us to approximate an intractable sum or integral, such as the gradient of the log partition function of an undirected model. In many other cases, sampling is actually our goal, in the sense that we want to train a model that can sample from the training distribution.</a:t>
            </a:r>
            <a:endParaRPr lang="zh-CN" altLang="en-US" dirty="0"/>
          </a:p>
        </p:txBody>
      </p:sp>
      <p:sp>
        <p:nvSpPr>
          <p:cNvPr id="4" name="标题 1"/>
          <p:cNvSpPr>
            <a:spLocks noGrp="1"/>
          </p:cNvSpPr>
          <p:nvPr>
            <p:ph type="title"/>
          </p:nvPr>
        </p:nvSpPr>
        <p:spPr/>
        <p:txBody>
          <a:bodyPr>
            <a:normAutofit/>
          </a:bodyPr>
          <a:lstStyle/>
          <a:p>
            <a:r>
              <a:rPr lang="en-US" altLang="zh-CN" sz="3600" dirty="0"/>
              <a:t>17.1.1 Why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algn="just">
              <a:lnSpc>
                <a:spcPct val="125000"/>
              </a:lnSpc>
            </a:pPr>
            <a:r>
              <a:rPr lang="en-US" altLang="zh-CN" dirty="0"/>
              <a:t>When a sum or an integral cannot be computed exactly (for example the sum has an exponential number of terms and no exact simplification is known) it is often possible to approximate it using Monte Carlo sampling. The idea is to view the sum or integral as if it was an expectation under some distribution and to </a:t>
            </a:r>
            <a:r>
              <a:rPr lang="en-US" altLang="zh-CN" i="1" dirty="0"/>
              <a:t>approximate the expectation by a corresponding average</a:t>
            </a:r>
            <a:r>
              <a:rPr lang="en-US" altLang="zh-CN" dirty="0"/>
              <a:t>. Let</a:t>
            </a:r>
          </a:p>
          <a:p>
            <a:pPr algn="just">
              <a:lnSpc>
                <a:spcPct val="125000"/>
              </a:lnSpc>
            </a:pPr>
            <a:endParaRPr lang="en-US" altLang="zh-CN" dirty="0"/>
          </a:p>
          <a:p>
            <a:pPr algn="just">
              <a:lnSpc>
                <a:spcPct val="125000"/>
              </a:lnSpc>
            </a:pPr>
            <a:r>
              <a:rPr lang="en-US" altLang="zh-CN" dirty="0"/>
              <a:t>or</a:t>
            </a:r>
          </a:p>
          <a:p>
            <a:pPr algn="just">
              <a:lnSpc>
                <a:spcPct val="125000"/>
              </a:lnSpc>
            </a:pPr>
            <a:endParaRPr lang="en-US" altLang="zh-CN" dirty="0"/>
          </a:p>
          <a:p>
            <a:r>
              <a:rPr lang="en-US" altLang="zh-CN" dirty="0"/>
              <a:t>be the sum or integral to estimate, rewritten as an expectation, with the constraint that </a:t>
            </a:r>
            <a:r>
              <a:rPr lang="en-US" altLang="zh-CN" i="1" dirty="0"/>
              <a:t>p</a:t>
            </a:r>
            <a:r>
              <a:rPr lang="en-US" altLang="zh-CN" dirty="0"/>
              <a:t> is a probability distribution (for the sum) or a probability density (for the integral) over random variable </a:t>
            </a:r>
            <a:r>
              <a:rPr lang="en-US" altLang="zh-CN" b="1" dirty="0"/>
              <a:t>x</a:t>
            </a:r>
            <a:r>
              <a:rPr lang="en-US" altLang="zh-CN" dirty="0"/>
              <a:t>. </a:t>
            </a:r>
            <a:endParaRPr lang="zh-CN" altLang="en-US" dirty="0"/>
          </a:p>
        </p:txBody>
      </p:sp>
      <p:sp>
        <p:nvSpPr>
          <p:cNvPr id="4" name="标题 1"/>
          <p:cNvSpPr>
            <a:spLocks noGrp="1"/>
          </p:cNvSpPr>
          <p:nvPr>
            <p:ph type="title"/>
          </p:nvPr>
        </p:nvSpPr>
        <p:spPr/>
        <p:txBody>
          <a:bodyPr>
            <a:normAutofit/>
          </a:bodyPr>
          <a:lstStyle/>
          <a:p>
            <a:r>
              <a:rPr lang="en-US" altLang="zh-CN" sz="3600" dirty="0"/>
              <a:t>17.1.2 Basics of Monte Carlo Sampling</a:t>
            </a:r>
            <a:endParaRPr lang="zh-CN" altLang="en-US" sz="3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rotWithShape="1">
          <a:blip r:embed="rId2"/>
          <a:srcRect t="11497" b="10676"/>
          <a:stretch>
            <a:fillRect/>
          </a:stretch>
        </p:blipFill>
        <p:spPr>
          <a:xfrm>
            <a:off x="850357" y="3009412"/>
            <a:ext cx="9537981" cy="697006"/>
          </a:xfrm>
          <a:prstGeom prst="rect">
            <a:avLst/>
          </a:prstGeom>
        </p:spPr>
      </p:pic>
      <p:pic>
        <p:nvPicPr>
          <p:cNvPr id="6" name="图片 5"/>
          <p:cNvPicPr>
            <a:picLocks noChangeAspect="1"/>
          </p:cNvPicPr>
          <p:nvPr/>
        </p:nvPicPr>
        <p:blipFill>
          <a:blip r:embed="rId3"/>
          <a:stretch>
            <a:fillRect/>
          </a:stretch>
        </p:blipFill>
        <p:spPr>
          <a:xfrm>
            <a:off x="961535" y="3961362"/>
            <a:ext cx="9304255" cy="691082"/>
          </a:xfrm>
          <a:prstGeom prst="rect">
            <a:avLst/>
          </a:prstGeom>
        </p:spPr>
      </p:pic>
      <p:pic>
        <p:nvPicPr>
          <p:cNvPr id="2" name="图片 1"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        We can approximate </a:t>
                </a:r>
                <a:r>
                  <a:rPr lang="en-US" altLang="zh-CN" i="1" dirty="0"/>
                  <a:t>s</a:t>
                </a:r>
                <a:r>
                  <a:rPr lang="en-US" altLang="zh-CN" dirty="0"/>
                  <a:t> by drawing </a:t>
                </a:r>
                <a:r>
                  <a:rPr lang="en-US" altLang="zh-CN" i="1" dirty="0"/>
                  <a:t>n</a:t>
                </a:r>
                <a:r>
                  <a:rPr lang="en-US" altLang="zh-CN" dirty="0"/>
                  <a:t> samples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up>
                    </m:sSup>
                  </m:oMath>
                </a14:m>
                <a:r>
                  <a:rPr lang="en-US" altLang="zh-CN" dirty="0"/>
                  <a:t> from </a:t>
                </a:r>
                <a:r>
                  <a:rPr lang="en-US" altLang="zh-CN" i="1" dirty="0"/>
                  <a:t>p</a:t>
                </a:r>
                <a:r>
                  <a:rPr lang="en-US" altLang="zh-CN" dirty="0"/>
                  <a:t> and then forming the empirical average</a:t>
                </a:r>
              </a:p>
              <a:p>
                <a:pPr algn="just">
                  <a:lnSpc>
                    <a:spcPct val="125000"/>
                  </a:lnSpc>
                </a:pPr>
                <a:endParaRPr lang="en-US" altLang="zh-CN" dirty="0"/>
              </a:p>
              <a:p>
                <a:pPr algn="just">
                  <a:lnSpc>
                    <a:spcPct val="125000"/>
                  </a:lnSpc>
                </a:pPr>
                <a:endParaRPr lang="zh-CN" altLang="en-US" dirty="0"/>
              </a:p>
              <a:p>
                <a:pPr algn="just">
                  <a:lnSpc>
                    <a:spcPct val="125000"/>
                  </a:lnSpc>
                </a:pPr>
                <a:r>
                  <a:rPr lang="zh-CN" altLang="en-US" dirty="0"/>
                  <a:t>This approximation is justified by a few different properties. The first trivial observation is that the estimator </a:t>
                </a:r>
                <a14:m>
                  <m:oMath xmlns:m="http://schemas.openxmlformats.org/officeDocument/2006/math">
                    <m:acc>
                      <m:accPr>
                        <m:chr m:val="̂"/>
                        <m:ctrlPr>
                          <a:rPr lang="zh-CN" altLang="en-US" i="1" smtClean="0">
                            <a:latin typeface="Cambria Math" panose="02040503050406030204" pitchFamily="18" charset="0"/>
                          </a:rPr>
                        </m:ctrlPr>
                      </m:accPr>
                      <m:e>
                        <m:r>
                          <a:rPr lang="zh-CN" altLang="en-US" i="1" smtClean="0">
                            <a:latin typeface="Cambria Math" panose="02040503050406030204" pitchFamily="18" charset="0"/>
                          </a:rPr>
                          <m:t>𝑠</m:t>
                        </m:r>
                      </m:e>
                    </m:acc>
                  </m:oMath>
                </a14:m>
                <a:r>
                  <a:rPr lang="zh-CN" altLang="en-US" dirty="0"/>
                  <a:t> is unbiased, since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4" name="标题 1"/>
          <p:cNvSpPr>
            <a:spLocks noGrp="1"/>
          </p:cNvSpPr>
          <p:nvPr>
            <p:ph type="title"/>
          </p:nvPr>
        </p:nvSpPr>
        <p:spPr/>
        <p:txBody>
          <a:bodyPr>
            <a:normAutofit/>
          </a:bodyPr>
          <a:lstStyle/>
          <a:p>
            <a:r>
              <a:rPr lang="en-US" altLang="zh-CN" sz="3600" dirty="0"/>
              <a:t>17.1.2 Basics of Monte Carlo Sampling</a:t>
            </a:r>
            <a:endParaRPr lang="zh-CN" altLang="en-US" sz="3600" dirty="0">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7" name="图片 6"/>
          <p:cNvPicPr>
            <a:picLocks noChangeAspect="1"/>
          </p:cNvPicPr>
          <p:nvPr/>
        </p:nvPicPr>
        <p:blipFill>
          <a:blip r:embed="rId4"/>
          <a:stretch>
            <a:fillRect/>
          </a:stretch>
        </p:blipFill>
        <p:spPr>
          <a:xfrm>
            <a:off x="3607003" y="2151177"/>
            <a:ext cx="6585585" cy="1057275"/>
          </a:xfrm>
          <a:prstGeom prst="rect">
            <a:avLst/>
          </a:prstGeom>
        </p:spPr>
      </p:pic>
      <p:pic>
        <p:nvPicPr>
          <p:cNvPr id="6" name="图片 5">
            <a:extLst>
              <a:ext uri="{FF2B5EF4-FFF2-40B4-BE49-F238E27FC236}">
                <a16:creationId xmlns:a16="http://schemas.microsoft.com/office/drawing/2014/main" id="{9D8BDAF0-569B-4090-B4EF-CEB59744FDE5}"/>
              </a:ext>
            </a:extLst>
          </p:cNvPr>
          <p:cNvPicPr>
            <a:picLocks noChangeAspect="1"/>
          </p:cNvPicPr>
          <p:nvPr/>
        </p:nvPicPr>
        <p:blipFill>
          <a:blip r:embed="rId5"/>
          <a:stretch>
            <a:fillRect/>
          </a:stretch>
        </p:blipFill>
        <p:spPr>
          <a:xfrm>
            <a:off x="87953" y="4668599"/>
            <a:ext cx="11476990" cy="89725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202866902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4554</TotalTime>
  <Words>6778</Words>
  <Application>Microsoft Office PowerPoint</Application>
  <PresentationFormat>宽屏</PresentationFormat>
  <Paragraphs>232</Paragraphs>
  <Slides>64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64</vt:i4>
      </vt:variant>
    </vt:vector>
  </HeadingPairs>
  <TitlesOfParts>
    <vt:vector size="70" baseType="lpstr">
      <vt:lpstr>等线</vt:lpstr>
      <vt:lpstr>Arial</vt:lpstr>
      <vt:lpstr>Cambria Math</vt:lpstr>
      <vt:lpstr>Times New Roman</vt:lpstr>
      <vt:lpstr>Wingdings</vt:lpstr>
      <vt:lpstr>Office 主题​​</vt:lpstr>
      <vt:lpstr>PowerPoint 演示文稿</vt:lpstr>
      <vt:lpstr>Chapter 17 Monte Carlo Methods</vt:lpstr>
      <vt:lpstr>17 Monte Carlo Methods</vt:lpstr>
      <vt:lpstr>17 Monte Carlo Methods</vt:lpstr>
      <vt:lpstr>PowerPoint 演示文稿</vt:lpstr>
      <vt:lpstr>17.1 Sampling and Monte Carlo Methods</vt:lpstr>
      <vt:lpstr>17.1.1 Why Sampling?</vt:lpstr>
      <vt:lpstr>17.1.2 Basics of Monte Carlo Sampling</vt:lpstr>
      <vt:lpstr>17.1.2 Basics of Monte Carlo Sampling</vt:lpstr>
      <vt:lpstr>17.1.2 Basics of Monte Carlo Sampling</vt:lpstr>
      <vt:lpstr>17.1.2 Basics of Monte Carlo Sampling</vt:lpstr>
      <vt:lpstr>17.1.2 Basics of Monte Carlo Sampling</vt:lpstr>
      <vt:lpstr>PowerPoint 演示文稿</vt:lpstr>
      <vt:lpstr>17.2 Importance Sampling</vt:lpstr>
      <vt:lpstr>17.2 Importance Sampling</vt:lpstr>
      <vt:lpstr>17.2 Importance Sampling</vt:lpstr>
      <vt:lpstr>17.2 Importance Sampling</vt:lpstr>
      <vt:lpstr>17.2 Importance Sampling</vt:lpstr>
      <vt:lpstr>17.2 Importance Sampling</vt:lpstr>
      <vt:lpstr>17.2 Importance Sampling</vt:lpstr>
      <vt:lpstr>17.2 Importance Sampling</vt:lpstr>
      <vt:lpstr>17.2 Importance Sampling</vt:lpstr>
      <vt:lpstr>PowerPoint 演示文稿</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17.3 Markov Chain Monte Carlo Methods</vt:lpstr>
      <vt:lpstr>PowerPoint 演示文稿</vt:lpstr>
      <vt:lpstr>17.4 Gibbs Sampling</vt:lpstr>
      <vt:lpstr>17.4 Gibbs Sampling</vt:lpstr>
      <vt:lpstr>17.4 Gibbs Sampling</vt:lpstr>
      <vt:lpstr>17.4 Gibbs Sampling</vt:lpstr>
      <vt:lpstr>PowerPoint 演示文稿</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 The Challenge of Mixing between Separated Modes </vt:lpstr>
      <vt:lpstr>17.5.1 Tempering to Mix between Modes </vt:lpstr>
      <vt:lpstr>17.5.1 Tempering to Mix between Modes </vt:lpstr>
      <vt:lpstr>17.5.1 Tempering to Mix between Modes </vt:lpstr>
      <vt:lpstr>17.5.1 Tempering to Mix between Modes </vt:lpstr>
      <vt:lpstr>17.5.2 Depth May Help Mixing </vt:lpstr>
      <vt:lpstr>17.5.2 Depth May Help Mixing </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291</cp:revision>
  <dcterms:created xsi:type="dcterms:W3CDTF">2020-05-05T12:56:26Z</dcterms:created>
  <dcterms:modified xsi:type="dcterms:W3CDTF">2020-06-08T03:41:56Z</dcterms:modified>
</cp:coreProperties>
</file>