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620" r:id="rId2"/>
    <p:sldId id="619" r:id="rId3"/>
    <p:sldId id="621" r:id="rId4"/>
    <p:sldId id="622" r:id="rId5"/>
    <p:sldId id="623" r:id="rId6"/>
    <p:sldId id="2895" r:id="rId7"/>
    <p:sldId id="624" r:id="rId8"/>
    <p:sldId id="625" r:id="rId9"/>
    <p:sldId id="626" r:id="rId10"/>
    <p:sldId id="627" r:id="rId11"/>
    <p:sldId id="628" r:id="rId12"/>
    <p:sldId id="629" r:id="rId13"/>
    <p:sldId id="630" r:id="rId14"/>
    <p:sldId id="631" r:id="rId15"/>
    <p:sldId id="632" r:id="rId16"/>
    <p:sldId id="633" r:id="rId17"/>
    <p:sldId id="634" r:id="rId18"/>
    <p:sldId id="635" r:id="rId19"/>
    <p:sldId id="2896" r:id="rId20"/>
    <p:sldId id="636" r:id="rId21"/>
    <p:sldId id="637" r:id="rId22"/>
    <p:sldId id="638" r:id="rId23"/>
    <p:sldId id="639" r:id="rId24"/>
    <p:sldId id="640" r:id="rId25"/>
    <p:sldId id="641" r:id="rId26"/>
    <p:sldId id="642" r:id="rId27"/>
    <p:sldId id="643" r:id="rId28"/>
    <p:sldId id="5976" r:id="rId29"/>
    <p:sldId id="644" r:id="rId30"/>
    <p:sldId id="645" r:id="rId31"/>
    <p:sldId id="646" r:id="rId32"/>
    <p:sldId id="647" r:id="rId33"/>
    <p:sldId id="648" r:id="rId34"/>
    <p:sldId id="649" r:id="rId35"/>
    <p:sldId id="650" r:id="rId36"/>
    <p:sldId id="651" r:id="rId37"/>
    <p:sldId id="652" r:id="rId38"/>
    <p:sldId id="654" r:id="rId39"/>
    <p:sldId id="2816" r:id="rId40"/>
    <p:sldId id="653" r:id="rId41"/>
    <p:sldId id="655" r:id="rId42"/>
    <p:sldId id="656" r:id="rId43"/>
    <p:sldId id="657" r:id="rId44"/>
    <p:sldId id="658" r:id="rId45"/>
    <p:sldId id="659" r:id="rId46"/>
    <p:sldId id="2961" r:id="rId47"/>
    <p:sldId id="660" r:id="rId48"/>
    <p:sldId id="2817" r:id="rId49"/>
    <p:sldId id="662" r:id="rId50"/>
    <p:sldId id="663" r:id="rId51"/>
    <p:sldId id="2962" r:id="rId52"/>
    <p:sldId id="664" r:id="rId53"/>
    <p:sldId id="665" r:id="rId54"/>
    <p:sldId id="2818" r:id="rId55"/>
    <p:sldId id="666" r:id="rId56"/>
    <p:sldId id="667" r:id="rId57"/>
    <p:sldId id="668" r:id="rId58"/>
    <p:sldId id="2819" r:id="rId59"/>
    <p:sldId id="669" r:id="rId60"/>
    <p:sldId id="670" r:id="rId61"/>
    <p:sldId id="671" r:id="rId62"/>
    <p:sldId id="672" r:id="rId63"/>
    <p:sldId id="673" r:id="rId64"/>
    <p:sldId id="674" r:id="rId65"/>
    <p:sldId id="2748" r:id="rId66"/>
    <p:sldId id="2749"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lgn="just">
                  <a:lnSpc>
                    <a:spcPct val="125000"/>
                  </a:lnSpc>
                  <a:spcBef>
                    <a:spcPts val="0"/>
                  </a:spcBef>
                  <a:buClr>
                    <a:srgbClr val="FF0000"/>
                  </a:buClr>
                  <a:buNone/>
                </a:pPr>
                <a14:m>
                  <m:oMath xmlns:m="http://schemas.openxmlformats.org/officeDocument/2006/math">
                    <m:r>
                      <a:rPr lang="en-US" altLang="zh-CN" sz="1200" i="1" dirty="0" smtClean="0">
                        <a:solidFill>
                          <a:srgbClr val="FF0000"/>
                        </a:solidFill>
                        <a:latin typeface="Cambria Math" panose="02040503050406030204" pitchFamily="18" charset="0"/>
                        <a:cs typeface="Times New Roman" panose="02020603050405020304" pitchFamily="18" charset="0"/>
                      </a:rPr>
                      <m:t>1</m:t>
                    </m:r>
                  </m:oMath>
                </a14:m>
                <a:r>
                  <a:rPr lang="en-US" altLang="zh-CN" sz="1200" dirty="0">
                    <a:latin typeface="Times New Roman" panose="02020603050405020304" pitchFamily="18" charset="0"/>
                    <a:cs typeface="Times New Roman" panose="02020603050405020304" pitchFamily="18" charset="0"/>
                  </a:rPr>
                  <a:t> The KKT approach generalizes the method of </a:t>
                </a:r>
                <a:r>
                  <a:rPr lang="en-US" altLang="zh-CN" sz="1200" i="1" dirty="0">
                    <a:latin typeface="Times New Roman" panose="02020603050405020304" pitchFamily="18" charset="0"/>
                    <a:cs typeface="Times New Roman" panose="02020603050405020304" pitchFamily="18" charset="0"/>
                  </a:rPr>
                  <a:t>Lagrange multipliers </a:t>
                </a:r>
                <a:r>
                  <a:rPr lang="en-US" altLang="zh-CN" sz="1200" dirty="0">
                    <a:latin typeface="Times New Roman" panose="02020603050405020304" pitchFamily="18" charset="0"/>
                    <a:cs typeface="Times New Roman" panose="02020603050405020304" pitchFamily="18" charset="0"/>
                  </a:rPr>
                  <a:t>which allows equality</a:t>
                </a:r>
                <a:r>
                  <a:rPr lang="en-US" altLang="zh-CN" sz="1200" baseline="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constraints but not inequality constraints.</a:t>
                </a:r>
              </a:p>
              <a:p>
                <a:endParaRPr lang="zh-CN" altLang="en-US" dirty="0"/>
              </a:p>
            </p:txBody>
          </p:sp>
        </mc:Choice>
        <mc:Fallback xmlns="">
          <p:sp>
            <p:nvSpPr>
              <p:cNvPr id="3" name="备注占位符 2"/>
              <p:cNvSpPr>
                <a:spLocks noGrp="1"/>
              </p:cNvSpPr>
              <p:nvPr>
                <p:ph type="body" idx="1"/>
              </p:nvPr>
            </p:nvSpPr>
            <p:spPr/>
            <p:txBody>
              <a:bodyPr/>
              <a:lstStyle/>
              <a:p>
                <a:pPr marL="0" indent="0" algn="just">
                  <a:lnSpc>
                    <a:spcPct val="125000"/>
                  </a:lnSpc>
                  <a:spcBef>
                    <a:spcPts val="0"/>
                  </a:spcBef>
                  <a:buClr>
                    <a:srgbClr val="FF0000"/>
                  </a:buClr>
                  <a:buNone/>
                </a:pPr>
                <a:r>
                  <a:rPr lang="en-US" altLang="zh-CN" sz="1200" i="0" dirty="0" smtClean="0">
                    <a:solidFill>
                      <a:srgbClr val="FF0000"/>
                    </a:solidFill>
                    <a:latin typeface="Cambria Math" panose="02040503050406030204" pitchFamily="18" charset="0"/>
                    <a:cs typeface="Times New Roman" panose="02020603050405020304" pitchFamily="18" charset="0"/>
                  </a:rPr>
                  <a:t>1</a:t>
                </a:r>
                <a:r>
                  <a:rPr lang="en-US" altLang="zh-CN" sz="1200" dirty="0" smtClean="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The KKT approach generalizes the method of </a:t>
                </a:r>
                <a:r>
                  <a:rPr lang="en-US" altLang="zh-CN" sz="1200" i="1" dirty="0" smtClean="0">
                    <a:latin typeface="Times New Roman" panose="02020603050405020304" pitchFamily="18" charset="0"/>
                    <a:cs typeface="Times New Roman" panose="02020603050405020304" pitchFamily="18" charset="0"/>
                  </a:rPr>
                  <a:t>Lagrange multipliers </a:t>
                </a:r>
                <a:r>
                  <a:rPr lang="en-US" altLang="zh-CN" sz="1200" dirty="0" smtClean="0">
                    <a:latin typeface="Times New Roman" panose="02020603050405020304" pitchFamily="18" charset="0"/>
                    <a:cs typeface="Times New Roman" panose="02020603050405020304" pitchFamily="18" charset="0"/>
                  </a:rPr>
                  <a:t>which </a:t>
                </a:r>
                <a:r>
                  <a:rPr lang="en-US" altLang="zh-CN" sz="1200" dirty="0">
                    <a:latin typeface="Times New Roman" panose="02020603050405020304" pitchFamily="18" charset="0"/>
                    <a:cs typeface="Times New Roman" panose="02020603050405020304" pitchFamily="18" charset="0"/>
                  </a:rPr>
                  <a:t>allows </a:t>
                </a:r>
                <a:r>
                  <a:rPr lang="en-US" altLang="zh-CN" sz="1200" dirty="0" smtClean="0">
                    <a:latin typeface="Times New Roman" panose="02020603050405020304" pitchFamily="18" charset="0"/>
                    <a:cs typeface="Times New Roman" panose="02020603050405020304" pitchFamily="18" charset="0"/>
                  </a:rPr>
                  <a:t>equality</a:t>
                </a:r>
                <a:r>
                  <a:rPr lang="en-US" altLang="zh-CN" sz="1200" baseline="0" dirty="0" smtClean="0">
                    <a:latin typeface="Times New Roman" panose="02020603050405020304" pitchFamily="18" charset="0"/>
                    <a:cs typeface="Times New Roman" panose="02020603050405020304" pitchFamily="18" charset="0"/>
                  </a:rPr>
                  <a:t> </a:t>
                </a:r>
                <a:r>
                  <a:rPr lang="en-US" altLang="zh-CN" sz="1200" dirty="0" smtClean="0">
                    <a:latin typeface="Times New Roman" panose="02020603050405020304" pitchFamily="18" charset="0"/>
                    <a:cs typeface="Times New Roman" panose="02020603050405020304" pitchFamily="18" charset="0"/>
                  </a:rPr>
                  <a:t>constraints </a:t>
                </a:r>
                <a:r>
                  <a:rPr lang="en-US" altLang="zh-CN" sz="1200" dirty="0">
                    <a:latin typeface="Times New Roman" panose="02020603050405020304" pitchFamily="18" charset="0"/>
                    <a:cs typeface="Times New Roman" panose="02020603050405020304" pitchFamily="18" charset="0"/>
                  </a:rPr>
                  <a:t>but not inequality constraints</a:t>
                </a:r>
                <a:r>
                  <a:rPr lang="en-US" altLang="zh-CN" sz="1200" dirty="0" smtClean="0">
                    <a:latin typeface="Times New Roman" panose="02020603050405020304" pitchFamily="18" charset="0"/>
                    <a:cs typeface="Times New Roman" panose="02020603050405020304" pitchFamily="18" charset="0"/>
                  </a:rPr>
                  <a:t>.</a:t>
                </a:r>
              </a:p>
              <a:p>
                <a:endParaRPr lang="zh-CN" altLang="en-US" dirty="0"/>
              </a:p>
            </p:txBody>
          </p:sp>
        </mc:Fallback>
      </mc:AlternateContent>
      <p:sp>
        <p:nvSpPr>
          <p:cNvPr id="4" name="灯片编号占位符 3"/>
          <p:cNvSpPr>
            <a:spLocks noGrp="1"/>
          </p:cNvSpPr>
          <p:nvPr>
            <p:ph type="sldNum" sz="quarter" idx="10"/>
          </p:nvPr>
        </p:nvSpPr>
        <p:spPr/>
        <p:txBody>
          <a:bodyPr/>
          <a:lstStyle/>
          <a:p>
            <a:fld id="{B1D35358-1B58-400C-B179-67F6C67F604B}" type="slidenum">
              <a:rPr lang="zh-CN" altLang="en-US" smtClean="0"/>
              <a:t>52</a:t>
            </a:fld>
            <a:endParaRPr lang="zh-CN" altLang="en-US"/>
          </a:p>
        </p:txBody>
      </p:sp>
    </p:spTree>
    <p:extLst>
      <p:ext uri="{BB962C8B-B14F-4D97-AF65-F5344CB8AC3E}">
        <p14:creationId xmlns:p14="http://schemas.microsoft.com/office/powerpoint/2010/main" val="1147008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7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1.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9.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80.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2631.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NUL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68.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3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Fengqin</a:t>
            </a:r>
            <a:r>
              <a:rPr lang="en-US" altLang="zh-CN" sz="2400" dirty="0"/>
              <a:t> Yao</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
        <p:nvSpPr>
          <p:cNvPr id="9"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  Numerical Computation</a:t>
            </a:r>
            <a:endParaRPr lang="zh-CN" altLang="en-US" sz="3600" dirty="0"/>
          </a:p>
        </p:txBody>
      </p:sp>
      <p:sp>
        <p:nvSpPr>
          <p:cNvPr id="10" name="文本框 9"/>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03841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spcBef>
                <a:spcPts val="0"/>
              </a:spcBef>
              <a:buClr>
                <a:srgbClr val="FF0000"/>
              </a:buClr>
            </a:pPr>
            <a:r>
              <a:rPr lang="en-US" altLang="zh-CN" sz="24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For the most part, we do not explicitly detail all of the numerical considerations involved in implementing the various algorithms described in this book. Developers of low-level libraries should keep numerical issues in mind when implementing deep learning algorithms. Most readers of this book can simply rely on low-level libraries that provide stable implementations. In some cases, it is possible to implement a new algorithm and have the new implementation automatically stabilized. Theano </a:t>
            </a:r>
            <a:r>
              <a:rPr lang="en-US" altLang="zh-CN" dirty="0"/>
              <a:t>(</a:t>
            </a:r>
            <a:r>
              <a:rPr lang="en-US" altLang="zh-CN" dirty="0" err="1">
                <a:solidFill>
                  <a:srgbClr val="00FF00"/>
                </a:solidFill>
              </a:rPr>
              <a:t>Bergstra</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FF00"/>
                </a:solidFill>
              </a:rPr>
              <a:t> 2010</a:t>
            </a:r>
            <a:r>
              <a:rPr lang="en-US" altLang="zh-CN" dirty="0"/>
              <a:t>; </a:t>
            </a:r>
            <a:r>
              <a:rPr lang="en-US" altLang="zh-CN" dirty="0">
                <a:solidFill>
                  <a:srgbClr val="00FF00"/>
                </a:solidFill>
              </a:rPr>
              <a:t>Bastien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FF00"/>
                </a:solidFill>
              </a:rPr>
              <a:t> 2012</a:t>
            </a:r>
            <a:r>
              <a:rPr lang="en-US" altLang="zh-CN" dirty="0"/>
              <a:t>) is </a:t>
            </a:r>
            <a:r>
              <a:rPr lang="en-US" altLang="zh-CN" sz="2600" dirty="0">
                <a:latin typeface="Times New Roman" panose="02020603050405020304" pitchFamily="18" charset="0"/>
                <a:cs typeface="Times New Roman" panose="02020603050405020304" pitchFamily="18" charset="0"/>
              </a:rPr>
              <a:t>an example of a software package that automatically detects and stabilizes many common numerically unstable expressions that arise in the context of deep learning.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773923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Fengqin</a:t>
            </a:r>
            <a:r>
              <a:rPr lang="en-US" altLang="zh-CN" sz="2400" dirty="0"/>
              <a:t> Yao</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4.2 Poor Conditioning</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4852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4.2 Poor Conditioning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Conditioning refers to how rapidly a function changes with respect to small changes in its inputs. Functions that change rapidly when their inputs are perturbed slightly can be problematic for scientific computation because rounding errors in the inputs can result in large changes in the output. </a:t>
                </a:r>
              </a:p>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Consider the function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𝑓</m:t>
                    </m:r>
                    <m:r>
                      <a:rPr lang="en-US" altLang="zh-CN" sz="2400" i="1" dirty="0" smtClean="0">
                        <a:latin typeface="Cambria Math" panose="02040503050406030204" pitchFamily="18" charset="0"/>
                        <a:cs typeface="Times New Roman" panose="02020603050405020304" pitchFamily="18" charset="0"/>
                      </a:rPr>
                      <m:t>(</m:t>
                    </m:r>
                    <m:r>
                      <a:rPr lang="en-US" altLang="zh-CN" sz="2400" b="1" i="1" dirty="0" smtClean="0">
                        <a:latin typeface="Cambria Math" panose="02040503050406030204" pitchFamily="18" charset="0"/>
                        <a:cs typeface="Times New Roman" panose="02020603050405020304" pitchFamily="18" charset="0"/>
                      </a:rPr>
                      <m:t>𝒙</m:t>
                    </m:r>
                    <m:r>
                      <a:rPr lang="en-US" altLang="zh-CN" sz="2400" i="1" dirty="0" smtClean="0">
                        <a:latin typeface="Cambria Math" panose="02040503050406030204" pitchFamily="18" charset="0"/>
                        <a:cs typeface="Times New Roman" panose="02020603050405020304" pitchFamily="18" charset="0"/>
                      </a:rPr>
                      <m:t>) =</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b="1" i="1" dirty="0" smtClean="0">
                            <a:latin typeface="Cambria Math" panose="02040503050406030204" pitchFamily="18" charset="0"/>
                            <a:cs typeface="Times New Roman" panose="02020603050405020304" pitchFamily="18" charset="0"/>
                          </a:rPr>
                          <m:t>𝑨</m:t>
                        </m:r>
                      </m:e>
                      <m:sup>
                        <m:r>
                          <a:rPr lang="en-US" altLang="zh-CN" sz="2400" b="0" i="1" dirty="0" smtClean="0">
                            <a:latin typeface="Cambria Math" panose="02040503050406030204" pitchFamily="18" charset="0"/>
                            <a:cs typeface="Times New Roman" panose="02020603050405020304" pitchFamily="18" charset="0"/>
                          </a:rPr>
                          <m:t>−1</m:t>
                        </m:r>
                      </m:sup>
                    </m:sSup>
                    <m:r>
                      <a:rPr lang="en-US" altLang="zh-CN" sz="2400" i="1" dirty="0" smtClean="0">
                        <a:latin typeface="Cambria Math" panose="02040503050406030204" pitchFamily="18" charset="0"/>
                        <a:cs typeface="Times New Roman" panose="02020603050405020304" pitchFamily="18" charset="0"/>
                      </a:rPr>
                      <m:t> </m:t>
                    </m:r>
                    <m:r>
                      <a:rPr lang="en-US" altLang="zh-CN" sz="2400" b="1" i="1" dirty="0" smtClean="0">
                        <a:latin typeface="Cambria Math" panose="02040503050406030204" pitchFamily="18" charset="0"/>
                        <a:cs typeface="Times New Roman" panose="02020603050405020304" pitchFamily="18" charset="0"/>
                      </a:rPr>
                      <m:t>𝒙</m:t>
                    </m:r>
                    <m:r>
                      <a:rPr lang="en-US" altLang="zh-CN" sz="2400" i="1" dirty="0" smtClean="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 When </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1" i="1" dirty="0">
                            <a:latin typeface="Cambria Math" panose="02040503050406030204" pitchFamily="18" charset="0"/>
                            <a:cs typeface="Times New Roman" panose="02020603050405020304" pitchFamily="18" charset="0"/>
                          </a:rPr>
                          <m:t>𝑨</m:t>
                        </m:r>
                        <m:r>
                          <a:rPr lang="en-US" altLang="zh-CN" sz="2400" i="1" dirty="0">
                            <a:latin typeface="Cambria Math" panose="02040503050406030204" pitchFamily="18" charset="0"/>
                            <a:cs typeface="Times New Roman" panose="02020603050405020304" pitchFamily="18" charset="0"/>
                          </a:rPr>
                          <m:t> ∈ </m:t>
                        </m:r>
                        <m:r>
                          <a:rPr lang="en-US" altLang="zh-CN" sz="2400" i="1" dirty="0" smtClean="0">
                            <a:latin typeface="Cambria Math" panose="02040503050406030204" pitchFamily="18" charset="0"/>
                            <a:cs typeface="Times New Roman" panose="02020603050405020304" pitchFamily="18" charset="0"/>
                          </a:rPr>
                          <m:t>ℝ</m:t>
                        </m:r>
                      </m:e>
                      <m:sup>
                        <m:r>
                          <a:rPr lang="en-US" altLang="zh-CN" sz="2400" i="1" dirty="0">
                            <a:latin typeface="Cambria Math" panose="02040503050406030204" pitchFamily="18" charset="0"/>
                            <a:cs typeface="Times New Roman" panose="02020603050405020304" pitchFamily="18" charset="0"/>
                          </a:rPr>
                          <m:t>𝑛</m:t>
                        </m:r>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sup>
                    </m:sSup>
                    <m:r>
                      <a:rPr lang="en-US" altLang="zh-CN" sz="2400" b="0" i="0" dirty="0" smtClean="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has an eigenvalue decomposition, its </a:t>
                </a:r>
                <a:r>
                  <a:rPr lang="en-US" altLang="zh-CN" sz="2400" i="1" dirty="0">
                    <a:latin typeface="Times New Roman" panose="02020603050405020304" pitchFamily="18" charset="0"/>
                    <a:cs typeface="Times New Roman" panose="02020603050405020304" pitchFamily="18" charset="0"/>
                  </a:rPr>
                  <a:t>condition number </a:t>
                </a:r>
                <a:r>
                  <a:rPr lang="en-US" altLang="zh-CN" sz="2400" dirty="0">
                    <a:latin typeface="Times New Roman" panose="02020603050405020304" pitchFamily="18" charset="0"/>
                    <a:cs typeface="Times New Roman" panose="02020603050405020304" pitchFamily="18" charset="0"/>
                  </a:rPr>
                  <a:t>is</a:t>
                </a:r>
              </a:p>
              <a:p>
                <a:pPr marL="0" lv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This is the ratio of the magnitude of the largest and smallest eigenvalue. When this number is large, matrix inversion is particularly sensitive to error in the input.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087556" y="3724275"/>
            <a:ext cx="9815483" cy="952350"/>
          </a:xfrm>
          <a:prstGeom prst="rect">
            <a:avLst/>
          </a:prstGeom>
        </p:spPr>
      </p:pic>
    </p:spTree>
    <p:extLst>
      <p:ext uri="{BB962C8B-B14F-4D97-AF65-F5344CB8AC3E}">
        <p14:creationId xmlns:p14="http://schemas.microsoft.com/office/powerpoint/2010/main" val="171003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4.2 Poor Conditioning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sensitivity is an intrinsic property of the matrix itself, not the result of rounding error during matrix inversion. Poorly conditioned matrices amplify pre-existing errors when we multiply by the true matrix inverse. In practice, the error will be compounded further by numerical errors in the inversion process itself.</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4037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Fengqin</a:t>
            </a:r>
            <a:r>
              <a:rPr lang="en-US" altLang="zh-CN" sz="2400" dirty="0"/>
              <a:t> Yao</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4.3 Gradient-Based Optimization</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40233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Most deep learning algorithms involve optimization of some sort. Optimization refers to the task of either minimizing or maximizing some function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by altering </a:t>
                </a:r>
                <a:r>
                  <a:rPr lang="en-US" altLang="zh-CN" sz="2400" b="1"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 We usually phrase most optimization problems in terms of minimizing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Maximization may be accomplished via a minimization algorithm by minimizing −</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The function we want to minimize or maximize is called the </a:t>
                </a:r>
                <a:r>
                  <a:rPr lang="en-US" altLang="zh-CN" sz="2400" i="1" dirty="0">
                    <a:latin typeface="Times New Roman" panose="02020603050405020304" pitchFamily="18" charset="0"/>
                    <a:cs typeface="Times New Roman" panose="02020603050405020304" pitchFamily="18" charset="0"/>
                  </a:rPr>
                  <a:t>objective function </a:t>
                </a:r>
                <a:r>
                  <a:rPr lang="en-US" altLang="zh-CN" sz="2400" dirty="0">
                    <a:latin typeface="Times New Roman" panose="02020603050405020304" pitchFamily="18" charset="0"/>
                    <a:cs typeface="Times New Roman" panose="02020603050405020304" pitchFamily="18" charset="0"/>
                  </a:rPr>
                  <a:t>or </a:t>
                </a:r>
                <a:r>
                  <a:rPr lang="en-US" altLang="zh-CN" sz="2400" i="1" dirty="0">
                    <a:latin typeface="Times New Roman" panose="02020603050405020304" pitchFamily="18" charset="0"/>
                    <a:cs typeface="Times New Roman" panose="02020603050405020304" pitchFamily="18" charset="0"/>
                  </a:rPr>
                  <a:t>criterion</a:t>
                </a:r>
                <a:r>
                  <a:rPr lang="en-US" altLang="zh-CN" sz="2400" dirty="0">
                    <a:latin typeface="Times New Roman" panose="02020603050405020304" pitchFamily="18" charset="0"/>
                    <a:cs typeface="Times New Roman" panose="02020603050405020304" pitchFamily="18" charset="0"/>
                  </a:rPr>
                  <a:t>. When we are minimizing it, we may also call it the </a:t>
                </a:r>
                <a:r>
                  <a:rPr lang="en-US" altLang="zh-CN" sz="2400" i="1" dirty="0">
                    <a:latin typeface="Times New Roman" panose="02020603050405020304" pitchFamily="18" charset="0"/>
                    <a:cs typeface="Times New Roman" panose="02020603050405020304" pitchFamily="18" charset="0"/>
                  </a:rPr>
                  <a:t>cost function</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loss function</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or</a:t>
                </a:r>
                <a:r>
                  <a:rPr lang="en-US" altLang="zh-CN" sz="2400" i="1" dirty="0">
                    <a:latin typeface="Times New Roman" panose="02020603050405020304" pitchFamily="18" charset="0"/>
                    <a:cs typeface="Times New Roman" panose="02020603050405020304" pitchFamily="18" charset="0"/>
                  </a:rPr>
                  <a:t> error function</a:t>
                </a:r>
                <a:r>
                  <a:rPr lang="en-US" altLang="zh-CN" sz="2400" dirty="0">
                    <a:latin typeface="Times New Roman" panose="02020603050405020304" pitchFamily="18" charset="0"/>
                    <a:cs typeface="Times New Roman" panose="02020603050405020304" pitchFamily="18" charset="0"/>
                  </a:rPr>
                  <a:t>. In this book, we use these terms interchangeably, though some machine learning publications assign special meaning to some of these terms.</a:t>
                </a:r>
              </a:p>
              <a:p>
                <a:pPr mar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We often denote the value that minimizes or maximizes a function with a superscript ∗. For example, we might say </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1" i="1" dirty="0">
                            <a:latin typeface="Cambria Math" panose="02040503050406030204" pitchFamily="18" charset="0"/>
                            <a:cs typeface="Times New Roman" panose="02020603050405020304" pitchFamily="18" charset="0"/>
                          </a:rPr>
                          <m:t>𝒙</m:t>
                        </m:r>
                      </m:e>
                      <m:sup>
                        <m:r>
                          <a:rPr lang="en-US" altLang="zh-CN" sz="2400" i="1" dirty="0">
                            <a:latin typeface="Cambria Math" panose="02040503050406030204" pitchFamily="18" charset="0"/>
                            <a:cs typeface="Times New Roman" panose="02020603050405020304" pitchFamily="18" charset="0"/>
                          </a:rPr>
                          <m:t>∗</m:t>
                        </m:r>
                      </m:sup>
                    </m:sSup>
                    <m:r>
                      <a:rPr lang="en-US" altLang="zh-CN" sz="2400" i="1" dirty="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𝑎𝑟𝑔</m:t>
                    </m:r>
                    <m:r>
                      <a:rPr lang="en-US" altLang="zh-CN" sz="2400" i="1" dirty="0" err="1">
                        <a:latin typeface="Cambria Math" panose="02040503050406030204" pitchFamily="18" charset="0"/>
                        <a:cs typeface="Times New Roman" panose="02020603050405020304" pitchFamily="18" charset="0"/>
                      </a:rPr>
                      <m:t>𝑚𝑖𝑛</m:t>
                    </m:r>
                    <m:r>
                      <a:rPr lang="en-US" altLang="zh-CN" sz="2400" i="1" dirty="0">
                        <a:latin typeface="Cambria Math" panose="02040503050406030204" pitchFamily="18" charset="0"/>
                        <a:cs typeface="Times New Roman" panose="02020603050405020304" pitchFamily="18" charset="0"/>
                      </a:rPr>
                      <m:t> </m:t>
                    </m:r>
                    <m:r>
                      <a:rPr lang="en-US" altLang="zh-CN" sz="2400" i="1" dirty="0">
                        <a:latin typeface="Cambria Math" panose="02040503050406030204" pitchFamily="18" charset="0"/>
                        <a:cs typeface="Times New Roman" panose="02020603050405020304" pitchFamily="18" charset="0"/>
                      </a:rPr>
                      <m:t>𝑓</m:t>
                    </m:r>
                    <m:r>
                      <a:rPr lang="en-US" altLang="zh-CN" sz="2400" i="1" dirty="0">
                        <a:latin typeface="Cambria Math" panose="02040503050406030204" pitchFamily="18" charset="0"/>
                        <a:cs typeface="Times New Roman" panose="02020603050405020304" pitchFamily="18" charset="0"/>
                      </a:rPr>
                      <m:t>(</m:t>
                    </m:r>
                    <m:r>
                      <a:rPr lang="en-US" altLang="zh-CN" sz="2400" b="1" i="1" dirty="0">
                        <a:latin typeface="Cambria Math" panose="02040503050406030204" pitchFamily="18" charset="0"/>
                        <a:cs typeface="Times New Roman" panose="02020603050405020304" pitchFamily="18" charset="0"/>
                      </a:rPr>
                      <m:t>𝒙</m:t>
                    </m:r>
                    <m:r>
                      <a:rPr lang="en-US" altLang="zh-CN" sz="2400" i="1" dirty="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48027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87439" y="1428851"/>
            <a:ext cx="5981700" cy="4362450"/>
          </a:xfrm>
          <a:prstGeom prst="rect">
            <a:avLst/>
          </a:prstGeom>
        </p:spPr>
      </p:pic>
      <p:sp>
        <p:nvSpPr>
          <p:cNvPr id="8" name="文本框 7">
            <a:extLst>
              <a:ext uri="{FF2B5EF4-FFF2-40B4-BE49-F238E27FC236}">
                <a16:creationId xmlns:a16="http://schemas.microsoft.com/office/drawing/2014/main" id="{8506DE97-96FB-4BBF-9926-8B1F8FD5CF2B}"/>
              </a:ext>
            </a:extLst>
          </p:cNvPr>
          <p:cNvSpPr txBox="1"/>
          <p:nvPr/>
        </p:nvSpPr>
        <p:spPr>
          <a:xfrm>
            <a:off x="7047037" y="2046659"/>
            <a:ext cx="4326815" cy="2819041"/>
          </a:xfrm>
          <a:prstGeom prst="rect">
            <a:avLst/>
          </a:prstGeom>
          <a:noFill/>
        </p:spPr>
        <p:txBody>
          <a:bodyPr wrap="square" rtlCol="0">
            <a:spAutoFit/>
          </a:bodyPr>
          <a:lstStyle/>
          <a:p>
            <a:pPr algn="just">
              <a:lnSpc>
                <a:spcPct val="125000"/>
              </a:lnSpc>
            </a:pPr>
            <a:r>
              <a:rPr lang="en-US" altLang="zh-CN" sz="2400" dirty="0">
                <a:latin typeface="Times New Roman" panose="02020603050405020304" pitchFamily="18" charset="0"/>
                <a:cs typeface="Times New Roman" panose="02020603050405020304" pitchFamily="18" charset="0"/>
              </a:rPr>
              <a:t>Figure 4.1: An illustration of how the derivatives of a function can be used to follow the function downhill to a minimum. This technique is called </a:t>
            </a:r>
            <a:r>
              <a:rPr lang="en-US" altLang="zh-CN" sz="2400" i="1" dirty="0">
                <a:latin typeface="Times New Roman" panose="02020603050405020304" pitchFamily="18" charset="0"/>
                <a:cs typeface="Times New Roman" panose="02020603050405020304" pitchFamily="18" charset="0"/>
              </a:rPr>
              <a:t>gradient descent</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584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We assume the reader is already familiar with calculus, but provide a brief review of how calculus concepts relate to optimization here. </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Suppose we have a function </a:t>
                </a:r>
                <a:r>
                  <a:rPr lang="en-US" altLang="zh-CN" i="1" dirty="0">
                    <a:latin typeface="Times New Roman" panose="02020603050405020304" pitchFamily="18" charset="0"/>
                    <a:cs typeface="Times New Roman" panose="02020603050405020304" pitchFamily="18" charset="0"/>
                  </a:rPr>
                  <a:t>y = f (x)</a:t>
                </a:r>
                <a:r>
                  <a:rPr lang="en-US" altLang="zh-CN" dirty="0">
                    <a:latin typeface="Times New Roman" panose="02020603050405020304" pitchFamily="18" charset="0"/>
                    <a:cs typeface="Times New Roman" panose="02020603050405020304" pitchFamily="18" charset="0"/>
                  </a:rPr>
                  <a:t>, where both</a:t>
                </a:r>
                <a:r>
                  <a:rPr lang="en-US" altLang="zh-CN" i="1" dirty="0">
                    <a:latin typeface="Times New Roman" panose="02020603050405020304" pitchFamily="18" charset="0"/>
                    <a:cs typeface="Times New Roman" panose="02020603050405020304" pitchFamily="18" charset="0"/>
                  </a:rPr>
                  <a:t> x </a:t>
                </a:r>
                <a:r>
                  <a:rPr lang="en-US" altLang="zh-CN" dirty="0">
                    <a:latin typeface="Times New Roman" panose="02020603050405020304" pitchFamily="18" charset="0"/>
                    <a:cs typeface="Times New Roman" panose="02020603050405020304" pitchFamily="18" charset="0"/>
                  </a:rPr>
                  <a:t>and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are real numbers. The </a:t>
                </a:r>
                <a:r>
                  <a:rPr lang="en-US" altLang="zh-CN" i="1" dirty="0">
                    <a:latin typeface="Times New Roman" panose="02020603050405020304" pitchFamily="18" charset="0"/>
                    <a:cs typeface="Times New Roman" panose="02020603050405020304" pitchFamily="18" charset="0"/>
                  </a:rPr>
                  <a:t>derivative</a:t>
                </a:r>
                <a:r>
                  <a:rPr lang="en-US" altLang="zh-CN" dirty="0">
                    <a:latin typeface="Times New Roman" panose="02020603050405020304" pitchFamily="18" charset="0"/>
                    <a:cs typeface="Times New Roman" panose="02020603050405020304" pitchFamily="18" charset="0"/>
                  </a:rPr>
                  <a:t> of this function is denoted as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𝑓</m:t>
                        </m:r>
                      </m:e>
                      <m:sup>
                        <m:r>
                          <a:rPr lang="en-US" altLang="zh-CN" b="0" i="1" dirty="0" smtClean="0">
                            <a:latin typeface="Cambria Math" panose="02040503050406030204" pitchFamily="18" charset="0"/>
                            <a:cs typeface="Times New Roman" panose="02020603050405020304" pitchFamily="18" charset="0"/>
                          </a:rPr>
                          <m:t>′</m:t>
                        </m:r>
                      </m:sup>
                    </m:sSup>
                    <m:r>
                      <a:rPr lang="en-US" altLang="zh-CN" i="1" dirty="0" smtClean="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𝑥</m:t>
                    </m:r>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or as </a:t>
                </a:r>
                <a14:m>
                  <m:oMath xmlns:m="http://schemas.openxmlformats.org/officeDocument/2006/math">
                    <m:f>
                      <m:fPr>
                        <m:ctrlPr>
                          <a:rPr lang="en-US" altLang="zh-CN" i="1" dirty="0" smtClean="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𝑑𝑦</m:t>
                        </m:r>
                      </m:num>
                      <m:den>
                        <m:r>
                          <a:rPr lang="en-US" altLang="zh-CN" i="1" dirty="0">
                            <a:latin typeface="Cambria Math" panose="02040503050406030204" pitchFamily="18" charset="0"/>
                            <a:cs typeface="Times New Roman" panose="02020603050405020304" pitchFamily="18" charset="0"/>
                          </a:rPr>
                          <m:t>𝑑𝑥</m:t>
                        </m:r>
                      </m:den>
                    </m:f>
                  </m:oMath>
                </a14:m>
                <a:r>
                  <a:rPr lang="en-US" altLang="zh-CN" dirty="0">
                    <a:latin typeface="Times New Roman" panose="02020603050405020304" pitchFamily="18" charset="0"/>
                    <a:cs typeface="Times New Roman" panose="02020603050405020304" pitchFamily="18" charset="0"/>
                  </a:rPr>
                  <a:t> . The derivative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𝑓</m:t>
                        </m:r>
                      </m:e>
                      <m:sup>
                        <m:r>
                          <a:rPr lang="en-US" altLang="zh-CN" i="1" dirty="0">
                            <a:latin typeface="Cambria Math" panose="02040503050406030204" pitchFamily="18" charset="0"/>
                            <a:cs typeface="Times New Roman" panose="02020603050405020304" pitchFamily="18" charset="0"/>
                          </a:rPr>
                          <m:t>′</m:t>
                        </m:r>
                      </m:sup>
                    </m:sSup>
                    <m:r>
                      <a:rPr lang="en-US" altLang="zh-CN" i="1" dirty="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𝑥</m:t>
                    </m:r>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gives the slope of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the point </a:t>
                </a:r>
                <a:r>
                  <a:rPr lang="en-US" altLang="zh-CN" i="1" dirty="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rPr>
                  <a:t>. In other words, it specifies how to scale a small change in the input in order to obtain the corresponding change in the output: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𝑓</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r>
                      <a:rPr lang="zh-CN" altLang="en-US" b="0" i="1" dirty="0" smtClean="0">
                        <a:latin typeface="Cambria Math" panose="02040503050406030204" pitchFamily="18" charset="0"/>
                        <a:cs typeface="Times New Roman" panose="02020603050405020304" pitchFamily="18" charset="0"/>
                      </a:rPr>
                      <m:t>𝜖</m:t>
                    </m:r>
                    <m:r>
                      <a:rPr lang="en-US" altLang="zh-CN" b="0" i="1" dirty="0" smtClean="0">
                        <a:latin typeface="Cambria Math" panose="02040503050406030204" pitchFamily="18" charset="0"/>
                        <a:cs typeface="Times New Roman" panose="02020603050405020304" pitchFamily="18" charset="0"/>
                      </a:rPr>
                      <m:t>)</m:t>
                    </m:r>
                    <m:r>
                      <a:rPr lang="zh-CN" altLang="en-US"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𝑓</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𝜖</m:t>
                    </m:r>
                    <m:r>
                      <a:rPr lang="en-US" altLang="zh-CN" i="1" dirty="0" smtClean="0">
                        <a:latin typeface="Cambria Math" panose="02040503050406030204" pitchFamily="18" charset="0"/>
                        <a:cs typeface="Times New Roman" panose="02020603050405020304" pitchFamily="18" charset="0"/>
                      </a:rPr>
                      <m:t> </m:t>
                    </m:r>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𝑓</m:t>
                        </m:r>
                      </m:e>
                      <m:sup>
                        <m:r>
                          <a:rPr lang="en-US" altLang="zh-CN" b="0" i="1" dirty="0" smtClean="0">
                            <a:latin typeface="Cambria Math" panose="02040503050406030204" pitchFamily="18" charset="0"/>
                            <a:cs typeface="Times New Roman" panose="02020603050405020304" pitchFamily="18" charset="0"/>
                          </a:rPr>
                          <m:t>′</m:t>
                        </m:r>
                      </m:sup>
                    </m:sSup>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476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ts val="0"/>
                  </a:spcBef>
                  <a:buClr>
                    <a:srgbClr val="FF0000"/>
                  </a:buClr>
                </a:pPr>
                <a:r>
                  <a:rPr lang="en-US" altLang="zh-CN" dirty="0"/>
                  <a:t>        The derivative is therefore useful for minimizing a function because it tells us how to change </a:t>
                </a:r>
                <a:r>
                  <a:rPr lang="en-US" altLang="zh-CN" i="1" dirty="0"/>
                  <a:t>x</a:t>
                </a:r>
                <a:r>
                  <a:rPr lang="en-US" altLang="zh-CN" dirty="0"/>
                  <a:t> in order to make a small improvement in </a:t>
                </a:r>
                <a:r>
                  <a:rPr lang="en-US" altLang="zh-CN" i="1" dirty="0"/>
                  <a:t>y</a:t>
                </a:r>
                <a:r>
                  <a:rPr lang="en-US" altLang="zh-CN" dirty="0"/>
                  <a:t> . For example, we know that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m:t>
                    </m:r>
                    <m:r>
                      <a:rPr lang="zh-CN" altLang="en-US" i="1" dirty="0">
                        <a:latin typeface="Cambria Math" panose="02040503050406030204" pitchFamily="18" charset="0"/>
                      </a:rPr>
                      <m:t>𝜖</m:t>
                    </m:r>
                    <m:r>
                      <a:rPr lang="en-US" altLang="zh-CN" i="1" dirty="0">
                        <a:latin typeface="Cambria Math" panose="02040503050406030204" pitchFamily="18" charset="0"/>
                      </a:rPr>
                      <m:t> </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𝑠𝑖𝑔𝑛</m:t>
                        </m:r>
                        <m:r>
                          <a:rPr lang="en-US" altLang="zh-CN" i="1" dirty="0">
                            <a:latin typeface="Cambria Math" panose="02040503050406030204" pitchFamily="18" charset="0"/>
                          </a:rPr>
                          <m:t>(</m:t>
                        </m:r>
                        <m:r>
                          <a:rPr lang="en-US" altLang="zh-CN" i="1" dirty="0">
                            <a:latin typeface="Cambria Math" panose="02040503050406030204" pitchFamily="18" charset="0"/>
                          </a:rPr>
                          <m:t>𝑓</m:t>
                        </m:r>
                      </m:e>
                      <m:sup>
                        <m:r>
                          <a:rPr lang="en-US" altLang="zh-CN" i="1" dirty="0">
                            <a:latin typeface="Cambria Math" panose="02040503050406030204" pitchFamily="18" charset="0"/>
                          </a:rPr>
                          <m:t>′</m:t>
                        </m:r>
                      </m:sup>
                    </m:s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dirty="0">
                        <a:latin typeface="Cambria Math" panose="02040503050406030204" pitchFamily="18" charset="0"/>
                      </a:rPr>
                      <m:t> </m:t>
                    </m:r>
                  </m:oMath>
                </a14:m>
                <a:r>
                  <a:rPr lang="en-US" altLang="zh-CN" dirty="0"/>
                  <a:t>is less than </a:t>
                </a:r>
                <a:r>
                  <a:rPr lang="en-US" altLang="zh-CN" i="1" dirty="0"/>
                  <a:t>f </a:t>
                </a:r>
                <a:r>
                  <a:rPr lang="en-US" altLang="zh-CN" dirty="0"/>
                  <a:t>(</a:t>
                </a:r>
                <a:r>
                  <a:rPr lang="en-US" altLang="zh-CN" i="1" dirty="0"/>
                  <a:t>x</a:t>
                </a:r>
                <a:r>
                  <a:rPr lang="en-US" altLang="zh-CN" dirty="0"/>
                  <a:t>) for small enough</a:t>
                </a:r>
                <a14:m>
                  <m:oMath xmlns:m="http://schemas.openxmlformats.org/officeDocument/2006/math">
                    <m:r>
                      <a:rPr lang="en-US" altLang="zh-CN" dirty="0">
                        <a:latin typeface="Cambria Math" panose="02040503050406030204" pitchFamily="18" charset="0"/>
                      </a:rPr>
                      <m:t> </m:t>
                    </m:r>
                    <m:r>
                      <a:rPr lang="zh-CN" altLang="en-US" i="1" dirty="0">
                        <a:latin typeface="Cambria Math" panose="02040503050406030204" pitchFamily="18" charset="0"/>
                      </a:rPr>
                      <m:t>𝜖</m:t>
                    </m:r>
                  </m:oMath>
                </a14:m>
                <a:r>
                  <a:rPr lang="en-US" altLang="zh-CN" dirty="0"/>
                  <a:t>. We can thus reduce </a:t>
                </a:r>
                <a:r>
                  <a:rPr lang="en-US" altLang="zh-CN" i="1" dirty="0"/>
                  <a:t>f</a:t>
                </a:r>
                <a:r>
                  <a:rPr lang="en-US" altLang="zh-CN" dirty="0"/>
                  <a:t> ( </a:t>
                </a:r>
                <a:r>
                  <a:rPr lang="en-US" altLang="zh-CN" i="1" dirty="0"/>
                  <a:t>x</a:t>
                </a:r>
                <a:r>
                  <a:rPr lang="en-US" altLang="zh-CN" dirty="0"/>
                  <a:t> ) by moving </a:t>
                </a:r>
                <a:r>
                  <a:rPr lang="en-US" altLang="zh-CN" i="1" dirty="0"/>
                  <a:t>x</a:t>
                </a:r>
                <a:r>
                  <a:rPr lang="en-US" altLang="zh-CN" dirty="0"/>
                  <a:t> in small steps with opposite sign of the derivative. This technique is called </a:t>
                </a:r>
                <a:r>
                  <a:rPr lang="en-US" altLang="zh-CN" i="1" dirty="0"/>
                  <a:t>gradient descent </a:t>
                </a:r>
                <a:r>
                  <a:rPr lang="en-US" altLang="zh-CN" dirty="0"/>
                  <a:t>(</a:t>
                </a:r>
                <a:r>
                  <a:rPr lang="en-US" altLang="zh-CN" dirty="0">
                    <a:solidFill>
                      <a:srgbClr val="00FF00"/>
                    </a:solidFill>
                  </a:rPr>
                  <a:t>Cauchy</a:t>
                </a:r>
                <a:r>
                  <a:rPr lang="en-US" altLang="zh-CN" dirty="0"/>
                  <a:t>, </a:t>
                </a:r>
                <a:r>
                  <a:rPr lang="en-US" altLang="zh-CN" dirty="0">
                    <a:solidFill>
                      <a:srgbClr val="00FF00"/>
                    </a:solidFill>
                  </a:rPr>
                  <a:t>1847 </a:t>
                </a:r>
                <a:r>
                  <a:rPr lang="en-US" altLang="zh-CN" dirty="0"/>
                  <a:t>). See Fig. </a:t>
                </a:r>
                <a:r>
                  <a:rPr lang="en-US" altLang="zh-CN" dirty="0">
                    <a:solidFill>
                      <a:srgbClr val="FF0000"/>
                    </a:solidFill>
                  </a:rPr>
                  <a:t>4.1</a:t>
                </a:r>
                <a:r>
                  <a:rPr lang="en-US" altLang="zh-CN" dirty="0"/>
                  <a:t> for an example of this technique.</a:t>
                </a:r>
              </a:p>
              <a:p>
                <a:pPr>
                  <a:spcBef>
                    <a:spcPts val="0"/>
                  </a:spcBef>
                  <a:buClr>
                    <a:srgbClr val="FF0000"/>
                  </a:buClr>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153569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ts val="0"/>
                  </a:spcBef>
                  <a:buClr>
                    <a:srgbClr val="FF0000"/>
                  </a:buClr>
                </a:pPr>
                <a:r>
                  <a:rPr lang="en-US" altLang="zh-CN" dirty="0">
                    <a:latin typeface="Times New Roman" panose="02020603050405020304" pitchFamily="18" charset="0"/>
                    <a:cs typeface="Times New Roman" panose="02020603050405020304" pitchFamily="18" charset="0"/>
                  </a:rPr>
                  <a:t>        When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𝑓</m:t>
                        </m:r>
                      </m:e>
                      <m:sup>
                        <m:r>
                          <a:rPr lang="en-US" altLang="zh-CN" b="0" i="1" dirty="0" smtClean="0">
                            <a:latin typeface="Cambria Math" panose="02040503050406030204" pitchFamily="18" charset="0"/>
                            <a:cs typeface="Times New Roman" panose="02020603050405020304" pitchFamily="18" charset="0"/>
                          </a:rPr>
                          <m:t>′</m:t>
                        </m:r>
                      </m:sup>
                    </m:sSup>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𝑥</m:t>
                    </m:r>
                    <m:r>
                      <a:rPr lang="en-US" altLang="zh-CN" i="1"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 0, the derivative provides no information about which direction to move. Points where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𝑓</m:t>
                        </m:r>
                      </m:e>
                      <m:sup>
                        <m:r>
                          <a:rPr lang="en-US" altLang="zh-CN" i="1" dirty="0">
                            <a:latin typeface="Cambria Math" panose="02040503050406030204" pitchFamily="18" charset="0"/>
                            <a:cs typeface="Times New Roman" panose="02020603050405020304" pitchFamily="18" charset="0"/>
                          </a:rPr>
                          <m:t>′</m:t>
                        </m:r>
                      </m:sup>
                    </m:sSup>
                    <m:r>
                      <a:rPr lang="en-US" altLang="zh-CN" i="1" dirty="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𝑥</m:t>
                    </m:r>
                    <m:r>
                      <a:rPr lang="en-US" altLang="zh-CN" i="1" dirty="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 0 are known as </a:t>
                </a:r>
                <a:r>
                  <a:rPr lang="en-US" altLang="zh-CN" i="1" dirty="0">
                    <a:latin typeface="Times New Roman" panose="02020603050405020304" pitchFamily="18" charset="0"/>
                    <a:cs typeface="Times New Roman" panose="02020603050405020304" pitchFamily="18" charset="0"/>
                  </a:rPr>
                  <a:t>critical points </a:t>
                </a:r>
                <a:r>
                  <a:rPr lang="en-US" altLang="zh-CN" dirty="0">
                    <a:latin typeface="Times New Roman" panose="02020603050405020304" pitchFamily="18" charset="0"/>
                    <a:cs typeface="Times New Roman" panose="02020603050405020304" pitchFamily="18" charset="0"/>
                  </a:rPr>
                  <a:t>or </a:t>
                </a:r>
                <a:r>
                  <a:rPr lang="en-US" altLang="zh-CN" i="1" dirty="0">
                    <a:latin typeface="Times New Roman" panose="02020603050405020304" pitchFamily="18" charset="0"/>
                    <a:cs typeface="Times New Roman" panose="02020603050405020304" pitchFamily="18" charset="0"/>
                  </a:rPr>
                  <a:t>stationary points</a:t>
                </a:r>
                <a:r>
                  <a:rPr lang="en-US" altLang="zh-CN" dirty="0">
                    <a:latin typeface="Times New Roman" panose="02020603050405020304" pitchFamily="18" charset="0"/>
                    <a:cs typeface="Times New Roman" panose="02020603050405020304" pitchFamily="18" charset="0"/>
                  </a:rPr>
                  <a:t>. A </a:t>
                </a:r>
                <a:r>
                  <a:rPr lang="en-US" altLang="zh-CN" i="1" dirty="0">
                    <a:latin typeface="Times New Roman" panose="02020603050405020304" pitchFamily="18" charset="0"/>
                    <a:cs typeface="Times New Roman" panose="02020603050405020304" pitchFamily="18" charset="0"/>
                  </a:rPr>
                  <a:t>local minimum </a:t>
                </a:r>
                <a:r>
                  <a:rPr lang="en-US" altLang="zh-CN" dirty="0">
                    <a:latin typeface="Times New Roman" panose="02020603050405020304" pitchFamily="18" charset="0"/>
                    <a:cs typeface="Times New Roman" panose="02020603050405020304" pitchFamily="18" charset="0"/>
                  </a:rPr>
                  <a:t>is a point where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is lower than at all neighboring points, so it is no longer possible to decrease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by making infinitesimal steps. A </a:t>
                </a:r>
                <a:r>
                  <a:rPr lang="en-US" altLang="zh-CN" i="1" dirty="0">
                    <a:latin typeface="Times New Roman" panose="02020603050405020304" pitchFamily="18" charset="0"/>
                    <a:cs typeface="Times New Roman" panose="02020603050405020304" pitchFamily="18" charset="0"/>
                  </a:rPr>
                  <a:t>local maximum </a:t>
                </a:r>
                <a:r>
                  <a:rPr lang="en-US" altLang="zh-CN" dirty="0">
                    <a:latin typeface="Times New Roman" panose="02020603050405020304" pitchFamily="18" charset="0"/>
                    <a:cs typeface="Times New Roman" panose="02020603050405020304" pitchFamily="18" charset="0"/>
                  </a:rPr>
                  <a:t>is a point where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is higher than at all neighboring points, so it is not possible to increase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by making infinitesimal steps. Some critical points are neither maxima nor minima. These are known as </a:t>
                </a:r>
                <a:r>
                  <a:rPr lang="en-US" altLang="zh-CN" i="1" dirty="0">
                    <a:latin typeface="Times New Roman" panose="02020603050405020304" pitchFamily="18" charset="0"/>
                    <a:cs typeface="Times New Roman" panose="02020603050405020304" pitchFamily="18" charset="0"/>
                  </a:rPr>
                  <a:t>saddle points</a:t>
                </a:r>
                <a:r>
                  <a:rPr lang="en-US" altLang="zh-CN" dirty="0">
                    <a:latin typeface="Times New Roman" panose="02020603050405020304" pitchFamily="18" charset="0"/>
                    <a:cs typeface="Times New Roman" panose="02020603050405020304" pitchFamily="18" charset="0"/>
                  </a:rPr>
                  <a:t>. See Fig. </a:t>
                </a:r>
                <a:r>
                  <a:rPr lang="en-US" altLang="zh-CN" dirty="0">
                    <a:solidFill>
                      <a:srgbClr val="FF0000"/>
                    </a:solidFill>
                    <a:latin typeface="Times New Roman" panose="02020603050405020304" pitchFamily="18" charset="0"/>
                    <a:cs typeface="Times New Roman" panose="02020603050405020304" pitchFamily="18" charset="0"/>
                  </a:rPr>
                  <a:t>4.2</a:t>
                </a:r>
                <a:r>
                  <a:rPr lang="en-US" altLang="zh-CN" dirty="0">
                    <a:latin typeface="Times New Roman" panose="02020603050405020304" pitchFamily="18" charset="0"/>
                    <a:cs typeface="Times New Roman" panose="02020603050405020304" pitchFamily="18" charset="0"/>
                  </a:rPr>
                  <a:t> for examples of each type of critical point.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99805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4 Numerical Computation</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Font typeface="Wingdings" panose="05000000000000000000" pitchFamily="2" charset="2"/>
              <a:buChar char="p"/>
            </a:pPr>
            <a:r>
              <a:rPr lang="en-US" altLang="zh-CN" sz="2600" dirty="0"/>
              <a:t> </a:t>
            </a:r>
            <a:r>
              <a:rPr lang="en-US" altLang="zh-CN" sz="2600" dirty="0">
                <a:latin typeface="Times New Roman" panose="02020603050405020304" pitchFamily="18" charset="0"/>
                <a:cs typeface="Times New Roman" panose="02020603050405020304" pitchFamily="18" charset="0"/>
              </a:rPr>
              <a:t>4.1 Overflow and Under flow</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4.2 Poor Conditioning</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4.3 Gradient-Based Optimization</a:t>
            </a:r>
            <a:endParaRPr lang="zh-CN" altLang="en-US" sz="2600"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600" dirty="0">
                <a:latin typeface="Times New Roman" panose="02020603050405020304" pitchFamily="18" charset="0"/>
                <a:cs typeface="Times New Roman" panose="02020603050405020304" pitchFamily="18" charset="0"/>
              </a:rPr>
              <a:t> 4.3.1 Beyond the Gradient: Jacobian and Hessian Matrices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4.4 Constrained Optimization</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4.5 Example: Linear Least Squares</a:t>
            </a:r>
          </a:p>
          <a:p>
            <a:pPr marL="0" lvl="0" indent="0" algn="just">
              <a:lnSpc>
                <a:spcPct val="125000"/>
              </a:lnSpc>
              <a:spcBef>
                <a:spcPts val="0"/>
              </a:spcBef>
              <a:buClr>
                <a:srgbClr val="FF0000"/>
              </a:buClr>
              <a:buFont typeface="Wingdings" panose="05000000000000000000" pitchFamily="2" charset="2"/>
              <a:buChar char="p"/>
            </a:pPr>
            <a:endParaRPr lang="en-US" altLang="zh-CN" sz="22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81514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609600" y="1930708"/>
            <a:ext cx="6400800" cy="2657475"/>
          </a:xfrm>
          <a:prstGeom prst="rect">
            <a:avLst/>
          </a:prstGeom>
        </p:spPr>
      </p:pic>
      <p:sp>
        <p:nvSpPr>
          <p:cNvPr id="8" name="文本框 7">
            <a:extLst>
              <a:ext uri="{FF2B5EF4-FFF2-40B4-BE49-F238E27FC236}">
                <a16:creationId xmlns:a16="http://schemas.microsoft.com/office/drawing/2014/main" id="{8506DE97-96FB-4BBF-9926-8B1F8FD5CF2B}"/>
              </a:ext>
            </a:extLst>
          </p:cNvPr>
          <p:cNvSpPr txBox="1"/>
          <p:nvPr/>
        </p:nvSpPr>
        <p:spPr>
          <a:xfrm>
            <a:off x="7010400" y="1549353"/>
            <a:ext cx="4382962" cy="4284634"/>
          </a:xfrm>
          <a:prstGeom prst="rect">
            <a:avLst/>
          </a:prstGeom>
          <a:noFill/>
        </p:spPr>
        <p:txBody>
          <a:bodyPr wrap="square" rtlCol="0">
            <a:spAutoFit/>
          </a:bodyPr>
          <a:lstStyle/>
          <a:p>
            <a:pPr algn="just">
              <a:lnSpc>
                <a:spcPct val="125000"/>
              </a:lnSpc>
            </a:pPr>
            <a:r>
              <a:rPr lang="en-US" altLang="zh-CN" sz="2200" dirty="0">
                <a:latin typeface="Times New Roman" panose="02020603050405020304" pitchFamily="18" charset="0"/>
                <a:cs typeface="Times New Roman" panose="02020603050405020304" pitchFamily="18" charset="0"/>
              </a:rPr>
              <a:t>Figure 4.2: Examples of each of the three types of critical points in 1-D. A critical point is a point with zero slope. Such a point can either be a local minimum, which is lower than the neighboring points, a local maximum, which is higher than the neighboring points, or a saddle point, which has neighbors that are both higher and lower than the point itself.</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70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 point that obtains the absolute lowest value of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is a </a:t>
                </a:r>
                <a:r>
                  <a:rPr lang="en-US" altLang="zh-CN" sz="2400" i="1" dirty="0">
                    <a:latin typeface="Times New Roman" panose="02020603050405020304" pitchFamily="18" charset="0"/>
                    <a:cs typeface="Times New Roman" panose="02020603050405020304" pitchFamily="18" charset="0"/>
                  </a:rPr>
                  <a:t>global minimum</a:t>
                </a:r>
                <a:r>
                  <a:rPr lang="en-US" altLang="zh-CN" sz="2400" dirty="0">
                    <a:latin typeface="Times New Roman" panose="02020603050405020304" pitchFamily="18" charset="0"/>
                    <a:cs typeface="Times New Roman" panose="02020603050405020304" pitchFamily="18" charset="0"/>
                  </a:rPr>
                  <a:t>. It is possible for there to be only one global minimum or multiple global minima of the function. It is also possible for there to be local minima that are not globally optimal. In the context of deep learning, we optimize functions that may have many local minima that are not optimal, and many saddle points surrounded by very flat regions. All of this makes optimization very difficult, especially when the input to the function is multidimensional. We therefore usually settle for finding a value of f that is very low, but not necessarily minimal in any formal sense. See Fig. </a:t>
                </a:r>
                <a:r>
                  <a:rPr lang="en-US" altLang="zh-CN" sz="2400" dirty="0">
                    <a:solidFill>
                      <a:srgbClr val="FF0000"/>
                    </a:solidFill>
                    <a:latin typeface="Times New Roman" panose="02020603050405020304" pitchFamily="18" charset="0"/>
                    <a:cs typeface="Times New Roman" panose="02020603050405020304" pitchFamily="18" charset="0"/>
                  </a:rPr>
                  <a:t>4.3</a:t>
                </a:r>
                <a:r>
                  <a:rPr lang="en-US" altLang="zh-CN" sz="2400" dirty="0">
                    <a:latin typeface="Times New Roman" panose="02020603050405020304" pitchFamily="18" charset="0"/>
                    <a:cs typeface="Times New Roman" panose="02020603050405020304" pitchFamily="18" charset="0"/>
                  </a:rPr>
                  <a:t> for an example.</a:t>
                </a:r>
              </a:p>
              <a:p>
                <a:pPr mar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We often minimize functions that have multiple inputs: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𝑓</m:t>
                    </m:r>
                    <m:r>
                      <a:rPr lang="en-US" altLang="zh-CN" sz="2400" i="1" dirty="0" smtClean="0">
                        <a:latin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𝑅</m:t>
                        </m:r>
                      </m:e>
                      <m:sup>
                        <m:r>
                          <a:rPr lang="en-US" altLang="zh-CN" sz="2400" b="0" i="1" dirty="0" smtClean="0">
                            <a:latin typeface="Cambria Math" panose="02040503050406030204" pitchFamily="18" charset="0"/>
                            <a:cs typeface="Times New Roman" panose="02020603050405020304" pitchFamily="18" charset="0"/>
                          </a:rPr>
                          <m:t>𝑛</m:t>
                        </m:r>
                      </m:sup>
                    </m:sSup>
                    <m:r>
                      <a:rPr lang="en-US" altLang="zh-CN" sz="2400" i="1" dirty="0" smtClean="0">
                        <a:latin typeface="Cambria Math" panose="02040503050406030204" pitchFamily="18" charset="0"/>
                        <a:cs typeface="Times New Roman" panose="02020603050405020304" pitchFamily="18" charset="0"/>
                      </a:rPr>
                      <m:t>→</m:t>
                    </m:r>
                    <m:r>
                      <a:rPr lang="en-US" altLang="zh-CN" sz="2400" i="1" dirty="0" smtClean="0">
                        <a:latin typeface="Cambria Math" panose="02040503050406030204" pitchFamily="18" charset="0"/>
                        <a:cs typeface="Times New Roman" panose="02020603050405020304" pitchFamily="18" charset="0"/>
                      </a:rPr>
                      <m:t>𝑅</m:t>
                    </m:r>
                    <m:r>
                      <a:rPr lang="en-US" altLang="zh-CN" sz="2400" i="1" dirty="0"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For the concept of “minimization” to make sense, there must still be only one (scalar) output.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956690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文本框 6">
            <a:extLst>
              <a:ext uri="{FF2B5EF4-FFF2-40B4-BE49-F238E27FC236}">
                <a16:creationId xmlns:a16="http://schemas.microsoft.com/office/drawing/2014/main" id="{8506DE97-96FB-4BBF-9926-8B1F8FD5CF2B}"/>
              </a:ext>
            </a:extLst>
          </p:cNvPr>
          <p:cNvSpPr txBox="1"/>
          <p:nvPr/>
        </p:nvSpPr>
        <p:spPr>
          <a:xfrm>
            <a:off x="6970838" y="1933303"/>
            <a:ext cx="4382962" cy="3861442"/>
          </a:xfrm>
          <a:prstGeom prst="rect">
            <a:avLst/>
          </a:prstGeom>
          <a:noFill/>
        </p:spPr>
        <p:txBody>
          <a:bodyPr wrap="square" rtlCol="0">
            <a:spAutoFit/>
          </a:bodyPr>
          <a:lstStyle/>
          <a:p>
            <a:pPr algn="just">
              <a:lnSpc>
                <a:spcPct val="125000"/>
              </a:lnSpc>
            </a:pPr>
            <a:r>
              <a:rPr lang="en-US" altLang="zh-CN" sz="2200" dirty="0">
                <a:latin typeface="Times New Roman" panose="02020603050405020304" pitchFamily="18" charset="0"/>
                <a:cs typeface="Times New Roman" panose="02020603050405020304" pitchFamily="18" charset="0"/>
              </a:rPr>
              <a:t>Figure 4.3: Optimization algorithms may fail to find a global minimum when there are multiple local minima or plateaus present. In the context of deep learning, we generally accept such solutions even though they are not truly minimal, so long as they correspond to significantly low values of the cost function.</a:t>
            </a:r>
            <a:endParaRPr lang="zh-CN" altLang="en-US" sz="22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387438" y="1933303"/>
            <a:ext cx="6361593" cy="3395715"/>
          </a:xfrm>
          <a:prstGeom prst="rect">
            <a:avLst/>
          </a:prstGeom>
        </p:spPr>
      </p:pic>
    </p:spTree>
    <p:extLst>
      <p:ext uri="{BB962C8B-B14F-4D97-AF65-F5344CB8AC3E}">
        <p14:creationId xmlns:p14="http://schemas.microsoft.com/office/powerpoint/2010/main" val="17520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functions with multiple inputs, we must make use of the concept of </a:t>
                </a:r>
                <a:r>
                  <a:rPr lang="en-US" altLang="zh-CN" sz="2600" i="1" dirty="0">
                    <a:latin typeface="Times New Roman" panose="02020603050405020304" pitchFamily="18" charset="0"/>
                    <a:cs typeface="Times New Roman" panose="02020603050405020304" pitchFamily="18" charset="0"/>
                  </a:rPr>
                  <a:t>partial derivatives</a:t>
                </a:r>
                <a:r>
                  <a:rPr lang="en-US" altLang="zh-CN" sz="2600" dirty="0">
                    <a:latin typeface="Times New Roman" panose="02020603050405020304" pitchFamily="18" charset="0"/>
                    <a:cs typeface="Times New Roman" panose="02020603050405020304" pitchFamily="18" charset="0"/>
                  </a:rPr>
                  <a:t>. The partial derivative </a:t>
                </a:r>
                <a14:m>
                  <m:oMath xmlns:m="http://schemas.openxmlformats.org/officeDocument/2006/math">
                    <m:f>
                      <m:fPr>
                        <m:ctrlPr>
                          <a:rPr lang="en-US" altLang="zh-CN" sz="2600" i="1" dirty="0" smtClean="0">
                            <a:latin typeface="Cambria Math" panose="02040503050406030204" pitchFamily="18" charset="0"/>
                            <a:cs typeface="Times New Roman" panose="02020603050405020304" pitchFamily="18" charset="0"/>
                          </a:rPr>
                        </m:ctrlPr>
                      </m:fPr>
                      <m:num>
                        <m:r>
                          <a:rPr lang="zh-CN" altLang="en-US" sz="2600" i="1" dirty="0" smtClean="0">
                            <a:latin typeface="Cambria Math" panose="02040503050406030204" pitchFamily="18" charset="0"/>
                            <a:cs typeface="Times New Roman" panose="02020603050405020304" pitchFamily="18" charset="0"/>
                          </a:rPr>
                          <m:t>𝜕</m:t>
                        </m:r>
                      </m:num>
                      <m:den>
                        <m:sSub>
                          <m:sSubPr>
                            <m:ctrlPr>
                              <a:rPr lang="en-US" altLang="zh-CN" sz="2600" i="1" dirty="0" smtClean="0">
                                <a:latin typeface="Cambria Math" panose="02040503050406030204" pitchFamily="18" charset="0"/>
                                <a:cs typeface="Times New Roman" panose="02020603050405020304" pitchFamily="18" charset="0"/>
                              </a:rPr>
                            </m:ctrlPr>
                          </m:sSubPr>
                          <m:e>
                            <m:r>
                              <a:rPr lang="zh-CN" altLang="en-US" sz="2600" i="1" dirty="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den>
                    </m:f>
                    <m:r>
                      <a:rPr lang="en-US" altLang="zh-CN" sz="2600" i="1" dirty="0" smtClean="0">
                        <a:latin typeface="Cambria Math" panose="02040503050406030204" pitchFamily="18" charset="0"/>
                        <a:cs typeface="Times New Roman" panose="02020603050405020304" pitchFamily="18" charset="0"/>
                      </a:rPr>
                      <m:t> </m:t>
                    </m:r>
                    <m:r>
                      <a:rPr lang="en-US" altLang="zh-CN" sz="2600" i="1" dirty="0" smtClean="0">
                        <a:latin typeface="Cambria Math" panose="02040503050406030204" pitchFamily="18" charset="0"/>
                        <a:cs typeface="Times New Roman" panose="02020603050405020304" pitchFamily="18" charset="0"/>
                      </a:rPr>
                      <m:t>𝑓</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measures how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changes as only the variable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increases at point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gradient</a:t>
                </a:r>
                <a:r>
                  <a:rPr lang="en-US" altLang="zh-CN" sz="2600" dirty="0">
                    <a:latin typeface="Times New Roman" panose="02020603050405020304" pitchFamily="18" charset="0"/>
                    <a:cs typeface="Times New Roman" panose="02020603050405020304" pitchFamily="18" charset="0"/>
                  </a:rPr>
                  <a:t> generalizes the notion of derivative to the case where the derivative is with respect to a vector: the gradient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is the vector containing all of the partial derivatives, denoted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dirty="0">
                            <a:latin typeface="Cambria Math" panose="02040503050406030204" pitchFamily="18" charset="0"/>
                            <a:cs typeface="Times New Roman" panose="02020603050405020304" pitchFamily="18" charset="0"/>
                          </a:rPr>
                          <m:t>𝛻</m:t>
                        </m:r>
                      </m:e>
                      <m:sub>
                        <m:r>
                          <a:rPr lang="en-US" altLang="zh-CN" sz="2600" b="0" i="1" dirty="0" smtClean="0">
                            <a:latin typeface="Cambria Math" panose="02040503050406030204" pitchFamily="18" charset="0"/>
                            <a:cs typeface="Times New Roman" panose="02020603050405020304" pitchFamily="18" charset="0"/>
                          </a:rPr>
                          <m:t>𝑥</m:t>
                        </m:r>
                      </m:sub>
                    </m:sSub>
                    <m:r>
                      <a:rPr lang="en-US" altLang="zh-CN" sz="2600" i="1" dirty="0" err="1">
                        <a:latin typeface="Cambria Math" panose="02040503050406030204" pitchFamily="18" charset="0"/>
                        <a:cs typeface="Times New Roman" panose="02020603050405020304" pitchFamily="18" charset="0"/>
                      </a:rPr>
                      <m:t>𝑓</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Element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of the gradient is the partial derivative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 In multiple dimensions, critical points are points where every element of the gradient is equal to zero.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directional derivative </a:t>
                </a:r>
                <a:r>
                  <a:rPr lang="en-US" altLang="zh-CN" sz="2600" dirty="0">
                    <a:latin typeface="Times New Roman" panose="02020603050405020304" pitchFamily="18" charset="0"/>
                    <a:cs typeface="Times New Roman" panose="02020603050405020304" pitchFamily="18" charset="0"/>
                  </a:rPr>
                  <a:t>in direction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(a unit vector) is the slope of the function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in direction </a:t>
                </a:r>
                <a:r>
                  <a:rPr lang="en-US" altLang="zh-CN" sz="2600"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In other words, the directional derivative is the derivative of the function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α</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with respect to </a:t>
                </a:r>
                <a:r>
                  <a:rPr lang="en-US" altLang="zh-CN" sz="2600" i="1" dirty="0">
                    <a:latin typeface="Times New Roman" panose="02020603050405020304" pitchFamily="18" charset="0"/>
                    <a:cs typeface="Times New Roman" panose="02020603050405020304" pitchFamily="18" charset="0"/>
                  </a:rPr>
                  <a:t>α</a:t>
                </a:r>
                <a:r>
                  <a:rPr lang="en-US" altLang="zh-CN" sz="2600" dirty="0">
                    <a:latin typeface="Times New Roman" panose="02020603050405020304" pitchFamily="18" charset="0"/>
                    <a:cs typeface="Times New Roman" panose="02020603050405020304" pitchFamily="18" charset="0"/>
                  </a:rPr>
                  <a:t> , evaluated at </a:t>
                </a:r>
                <a:r>
                  <a:rPr lang="en-US" altLang="zh-CN" sz="2600" i="1" dirty="0">
                    <a:latin typeface="Times New Roman" panose="02020603050405020304" pitchFamily="18" charset="0"/>
                    <a:cs typeface="Times New Roman" panose="02020603050405020304" pitchFamily="18" charset="0"/>
                  </a:rPr>
                  <a:t>α</a:t>
                </a:r>
                <a:r>
                  <a:rPr lang="en-US" altLang="zh-CN" sz="2600" dirty="0">
                    <a:latin typeface="Times New Roman" panose="02020603050405020304" pitchFamily="18" charset="0"/>
                    <a:cs typeface="Times New Roman" panose="02020603050405020304" pitchFamily="18" charset="0"/>
                  </a:rPr>
                  <a:t>= 0. Using the chain rule, we can see that </a:t>
                </a:r>
                <a14:m>
                  <m:oMath xmlns:m="http://schemas.openxmlformats.org/officeDocument/2006/math">
                    <m:f>
                      <m:fPr>
                        <m:ctrlPr>
                          <a:rPr lang="en-US" altLang="zh-CN" sz="2600" i="1" dirty="0" smtClean="0">
                            <a:latin typeface="Cambria Math" panose="02040503050406030204" pitchFamily="18" charset="0"/>
                            <a:cs typeface="Times New Roman" panose="02020603050405020304" pitchFamily="18" charset="0"/>
                          </a:rPr>
                        </m:ctrlPr>
                      </m:fPr>
                      <m:num>
                        <m:r>
                          <a:rPr lang="zh-CN" altLang="en-US" sz="2600" i="1" dirty="0">
                            <a:latin typeface="Cambria Math" panose="02040503050406030204" pitchFamily="18" charset="0"/>
                            <a:cs typeface="Times New Roman" panose="02020603050405020304" pitchFamily="18" charset="0"/>
                          </a:rPr>
                          <m:t>𝜕</m:t>
                        </m:r>
                      </m:num>
                      <m:den>
                        <m:r>
                          <a:rPr lang="zh-CN" altLang="en-US" sz="2600" i="1" dirty="0" smtClean="0">
                            <a:latin typeface="Cambria Math" panose="02040503050406030204" pitchFamily="18" charset="0"/>
                            <a:cs typeface="Times New Roman" panose="02020603050405020304" pitchFamily="18" charset="0"/>
                          </a:rPr>
                          <m:t>𝜕𝛼</m:t>
                        </m:r>
                      </m:den>
                    </m:f>
                    <m:r>
                      <a:rPr lang="en-US" altLang="zh-CN" sz="2600" i="1" dirty="0" smtClean="0">
                        <a:latin typeface="Cambria Math" panose="02040503050406030204" pitchFamily="18" charset="0"/>
                        <a:cs typeface="Times New Roman" panose="02020603050405020304" pitchFamily="18" charset="0"/>
                      </a:rPr>
                      <m:t> </m:t>
                    </m:r>
                    <m:r>
                      <a:rPr lang="en-US" altLang="zh-CN" sz="2600" i="1" dirty="0" smtClean="0">
                        <a:latin typeface="Cambria Math" panose="02040503050406030204" pitchFamily="18" charset="0"/>
                        <a:cs typeface="Times New Roman" panose="02020603050405020304" pitchFamily="18" charset="0"/>
                      </a:rPr>
                      <m:t>𝑓</m:t>
                    </m:r>
                    <m:d>
                      <m:dPr>
                        <m:ctrlPr>
                          <a:rPr lang="en-US" altLang="zh-CN" sz="2600" i="1" dirty="0" smtClean="0">
                            <a:latin typeface="Cambria Math" panose="02040503050406030204" pitchFamily="18" charset="0"/>
                            <a:cs typeface="Times New Roman" panose="02020603050405020304" pitchFamily="18" charset="0"/>
                          </a:rPr>
                        </m:ctrlPr>
                      </m:dPr>
                      <m:e>
                        <m:r>
                          <m:rPr>
                            <m:nor/>
                          </m:rPr>
                          <a:rPr lang="en-US" altLang="zh-CN" sz="2600" b="1" i="1" dirty="0">
                            <a:latin typeface="Times New Roman" panose="02020603050405020304" pitchFamily="18" charset="0"/>
                            <a:cs typeface="Times New Roman" panose="02020603050405020304" pitchFamily="18" charset="0"/>
                          </a:rPr>
                          <m:t>x</m:t>
                        </m:r>
                        <m:r>
                          <m:rPr>
                            <m:nor/>
                          </m:rPr>
                          <a:rPr lang="en-US" altLang="zh-CN" sz="2600" dirty="0">
                            <a:latin typeface="Times New Roman" panose="02020603050405020304" pitchFamily="18" charset="0"/>
                            <a:cs typeface="Times New Roman" panose="02020603050405020304" pitchFamily="18" charset="0"/>
                          </a:rPr>
                          <m:t>+ </m:t>
                        </m:r>
                        <m:r>
                          <m:rPr>
                            <m:nor/>
                          </m:rPr>
                          <a:rPr lang="en-US" altLang="zh-CN" sz="2600" dirty="0">
                            <a:latin typeface="Times New Roman" panose="02020603050405020304" pitchFamily="18" charset="0"/>
                            <a:cs typeface="Times New Roman" panose="02020603050405020304" pitchFamily="18" charset="0"/>
                          </a:rPr>
                          <m:t>α</m:t>
                        </m:r>
                        <m:r>
                          <m:rPr>
                            <m:nor/>
                          </m:rPr>
                          <a:rPr lang="en-US" altLang="zh-CN" sz="2600" b="1" i="1" dirty="0">
                            <a:latin typeface="Times New Roman" panose="02020603050405020304" pitchFamily="18" charset="0"/>
                            <a:cs typeface="Times New Roman" panose="02020603050405020304" pitchFamily="18" charset="0"/>
                          </a:rPr>
                          <m:t>u</m:t>
                        </m:r>
                      </m:e>
                    </m:d>
                    <m:r>
                      <a:rPr lang="en-US" altLang="zh-CN" sz="2600" b="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 </m:t>
                    </m:r>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b="1" i="1" dirty="0" smtClean="0">
                            <a:latin typeface="Cambria Math" panose="02040503050406030204" pitchFamily="18" charset="0"/>
                            <a:cs typeface="Times New Roman" panose="02020603050405020304" pitchFamily="18" charset="0"/>
                          </a:rPr>
                          <m:t>𝒖</m:t>
                        </m:r>
                      </m:e>
                      <m:sup>
                        <m:r>
                          <m:rPr>
                            <m:sty m:val="p"/>
                          </m:rPr>
                          <a:rPr lang="en-US" altLang="zh-CN" sz="2600" b="0" i="0" dirty="0" smtClean="0">
                            <a:latin typeface="Cambria Math" panose="02040503050406030204" pitchFamily="18" charset="0"/>
                            <a:cs typeface="Times New Roman" panose="02020603050405020304" pitchFamily="18" charset="0"/>
                          </a:rPr>
                          <m:t>T</m:t>
                        </m:r>
                      </m:sup>
                    </m:sSup>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sz="2600" b="1" i="1" dirty="0" smtClean="0">
                            <a:latin typeface="Cambria Math" panose="02040503050406030204" pitchFamily="18" charset="0"/>
                            <a:cs typeface="Times New Roman" panose="02020603050405020304" pitchFamily="18" charset="0"/>
                          </a:rPr>
                          <m:t>𝒙</m:t>
                        </m:r>
                      </m:sub>
                    </m:sSub>
                  </m:oMath>
                </a14:m>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3" t="-1069" r="-802" b="-962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38591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minimize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 we would like to find the direction in which f decreases the fastest. We can do this using the directional derivative:</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is the angle between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and the gradient. Substituting in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𝒖</m:t>
                        </m:r>
                        <m:r>
                          <a:rPr lang="en-US" altLang="zh-CN" sz="2600" i="1" dirty="0">
                            <a:latin typeface="Cambria Math" panose="02040503050406030204" pitchFamily="18" charset="0"/>
                            <a:cs typeface="Times New Roman" panose="02020603050405020304" pitchFamily="18" charset="0"/>
                          </a:rPr>
                          <m:t>||</m:t>
                        </m:r>
                      </m:e>
                      <m:sub>
                        <m:r>
                          <a:rPr lang="en-US" altLang="zh-CN" sz="2600" b="0" i="1" dirty="0" smtClean="0">
                            <a:latin typeface="Cambria Math" panose="02040503050406030204" pitchFamily="18" charset="0"/>
                            <a:cs typeface="Times New Roman" panose="02020603050405020304" pitchFamily="18" charset="0"/>
                          </a:rPr>
                          <m:t>2</m:t>
                        </m:r>
                      </m:sub>
                    </m:sSub>
                    <m:r>
                      <a:rPr lang="en-US" altLang="zh-CN" sz="2600" i="1" dirty="0" smtClean="0">
                        <a:latin typeface="Cambria Math" panose="02040503050406030204" pitchFamily="18" charset="0"/>
                        <a:cs typeface="Times New Roman" panose="02020603050405020304" pitchFamily="18" charset="0"/>
                      </a:rPr>
                      <m:t>= 1 </m:t>
                    </m:r>
                  </m:oMath>
                </a14:m>
                <a:r>
                  <a:rPr lang="en-US" altLang="zh-CN" sz="2600" dirty="0">
                    <a:latin typeface="Times New Roman" panose="02020603050405020304" pitchFamily="18" charset="0"/>
                    <a:cs typeface="Times New Roman" panose="02020603050405020304" pitchFamily="18" charset="0"/>
                  </a:rPr>
                  <a:t>and ignoring factors that do not depend on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this simplifies to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𝑚𝑖𝑛</m:t>
                        </m:r>
                      </m:e>
                      <m:sub>
                        <m:r>
                          <a:rPr lang="en-US" altLang="zh-CN" sz="2600" b="1" i="1" dirty="0" smtClean="0">
                            <a:latin typeface="Cambria Math" panose="02040503050406030204" pitchFamily="18" charset="0"/>
                            <a:cs typeface="Times New Roman" panose="02020603050405020304" pitchFamily="18" charset="0"/>
                          </a:rPr>
                          <m:t>𝒖</m:t>
                        </m:r>
                      </m:sub>
                    </m:sSub>
                  </m:oMath>
                </a14:m>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cos</a:t>
                </a:r>
                <a:r>
                  <a:rPr lang="en-US" altLang="zh-CN" sz="2600" i="1" dirty="0" err="1">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This is minimized when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points in the opposite direction as the gradient. In other words, the gradient points directly uphill, and the negative gradient points directly downhill. We can decrease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by moving in the direction of the negative gradient. This is known as the method of </a:t>
                </a:r>
                <a:r>
                  <a:rPr lang="en-US" altLang="zh-CN" sz="2600" i="1" dirty="0">
                    <a:latin typeface="Times New Roman" panose="02020603050405020304" pitchFamily="18" charset="0"/>
                    <a:cs typeface="Times New Roman" panose="02020603050405020304" pitchFamily="18" charset="0"/>
                  </a:rPr>
                  <a:t>steepest descent </a:t>
                </a:r>
                <a:r>
                  <a:rPr lang="en-US" altLang="zh-CN" sz="2600" dirty="0">
                    <a:latin typeface="Times New Roman" panose="02020603050405020304" pitchFamily="18" charset="0"/>
                    <a:cs typeface="Times New Roman" panose="02020603050405020304" pitchFamily="18" charset="0"/>
                  </a:rPr>
                  <a:t>or </a:t>
                </a:r>
                <a:r>
                  <a:rPr lang="en-US" altLang="zh-CN" sz="2600" i="1" dirty="0">
                    <a:latin typeface="Times New Roman" panose="02020603050405020304" pitchFamily="18" charset="0"/>
                    <a:cs typeface="Times New Roman" panose="02020603050405020304" pitchFamily="18" charset="0"/>
                  </a:rPr>
                  <a:t>gradient descent</a:t>
                </a:r>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t="-1069" r="-802" b="-1306"/>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387439" y="1872436"/>
            <a:ext cx="9842400" cy="1737640"/>
          </a:xfrm>
          <a:prstGeom prst="rect">
            <a:avLst/>
          </a:prstGeom>
        </p:spPr>
      </p:pic>
    </p:spTree>
    <p:extLst>
      <p:ext uri="{BB962C8B-B14F-4D97-AF65-F5344CB8AC3E}">
        <p14:creationId xmlns:p14="http://schemas.microsoft.com/office/powerpoint/2010/main" val="4048129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Steepest descent proposes a new point </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𝜖</m:t>
                    </m:r>
                  </m:oMath>
                </a14:m>
                <a:r>
                  <a:rPr lang="en-US" altLang="zh-CN" sz="2600" dirty="0">
                    <a:latin typeface="Times New Roman" panose="02020603050405020304" pitchFamily="18" charset="0"/>
                    <a:cs typeface="Times New Roman" panose="02020603050405020304" pitchFamily="18" charset="0"/>
                  </a:rPr>
                  <a:t> is the </a:t>
                </a:r>
                <a:r>
                  <a:rPr lang="en-US" altLang="zh-CN" sz="2600" i="1" dirty="0">
                    <a:latin typeface="Times New Roman" panose="02020603050405020304" pitchFamily="18" charset="0"/>
                    <a:cs typeface="Times New Roman" panose="02020603050405020304" pitchFamily="18" charset="0"/>
                  </a:rPr>
                  <a:t>learning rate</a:t>
                </a:r>
                <a:r>
                  <a:rPr lang="en-US" altLang="zh-CN" sz="2600" dirty="0">
                    <a:latin typeface="Times New Roman" panose="02020603050405020304" pitchFamily="18" charset="0"/>
                    <a:cs typeface="Times New Roman" panose="02020603050405020304" pitchFamily="18" charset="0"/>
                  </a:rPr>
                  <a:t>, a positive scalar determining the size of the step. We can choose </a:t>
                </a:r>
                <a14:m>
                  <m:oMath xmlns:m="http://schemas.openxmlformats.org/officeDocument/2006/math">
                    <m:r>
                      <a:rPr lang="zh-CN" altLang="en-US" sz="2600" i="1" dirty="0">
                        <a:latin typeface="Cambria Math" panose="02040503050406030204" pitchFamily="18" charset="0"/>
                        <a:cs typeface="Times New Roman" panose="02020603050405020304" pitchFamily="18" charset="0"/>
                      </a:rPr>
                      <m:t>𝜖</m:t>
                    </m:r>
                    <m:r>
                      <a:rPr lang="en-US" altLang="zh-CN" sz="2600" b="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in several different ways. A popular approach is to set </a:t>
                </a:r>
                <a14:m>
                  <m:oMath xmlns:m="http://schemas.openxmlformats.org/officeDocument/2006/math">
                    <m:r>
                      <a:rPr lang="zh-CN" altLang="en-US" sz="2600" i="1" dirty="0">
                        <a:latin typeface="Cambria Math" panose="02040503050406030204" pitchFamily="18" charset="0"/>
                        <a:cs typeface="Times New Roman" panose="02020603050405020304" pitchFamily="18" charset="0"/>
                      </a:rPr>
                      <m:t>𝜖</m:t>
                    </m:r>
                    <m:r>
                      <a:rPr lang="en-US" altLang="zh-CN" sz="2600" b="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to a small constant. Sometimes, we can solve for the step size that makes the directional derivative vanish.  Another approach is to evaluate </a:t>
                </a:r>
                <a14:m>
                  <m:oMath xmlns:m="http://schemas.openxmlformats.org/officeDocument/2006/math">
                    <m:r>
                      <a:rPr lang="en-US" altLang="zh-CN" sz="2600" i="1" dirty="0">
                        <a:latin typeface="Cambria Math" panose="02040503050406030204" pitchFamily="18" charset="0"/>
                        <a:cs typeface="Times New Roman" panose="02020603050405020304" pitchFamily="18" charset="0"/>
                      </a:rPr>
                      <m:t>𝑓</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b="0" i="1" dirty="0" smtClean="0">
                        <a:latin typeface="Cambria Math" panose="02040503050406030204" pitchFamily="18" charset="0"/>
                        <a:cs typeface="Times New Roman" panose="02020603050405020304" pitchFamily="18" charset="0"/>
                      </a:rPr>
                      <m:t>−</m:t>
                    </m:r>
                    <m:r>
                      <a:rPr lang="zh-CN" altLang="en-US" sz="2600" i="1" dirty="0" smtClean="0">
                        <a:latin typeface="Cambria Math" panose="02040503050406030204" pitchFamily="18" charset="0"/>
                        <a:cs typeface="Times New Roman" panose="02020603050405020304" pitchFamily="18" charset="0"/>
                      </a:rPr>
                      <m:t>𝜖</m:t>
                    </m:r>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0" dirty="0">
                            <a:latin typeface="Cambria Math" panose="02040503050406030204" pitchFamily="18" charset="0"/>
                            <a:cs typeface="Times New Roman" panose="02020603050405020304" pitchFamily="18" charset="0"/>
                          </a:rPr>
                          <m:t>𝛻</m:t>
                        </m:r>
                      </m:e>
                      <m:sub>
                        <m:r>
                          <a:rPr lang="en-US" altLang="zh-CN" sz="2600" b="1" i="1" dirty="0" smtClean="0">
                            <a:latin typeface="Cambria Math" panose="02040503050406030204" pitchFamily="18" charset="0"/>
                            <a:cs typeface="Times New Roman" panose="02020603050405020304" pitchFamily="18" charset="0"/>
                          </a:rPr>
                          <m:t>𝒙</m:t>
                        </m:r>
                      </m:sub>
                    </m:sSub>
                    <m:r>
                      <a:rPr lang="en-US" altLang="zh-CN" sz="2600" i="1" dirty="0" err="1">
                        <a:latin typeface="Cambria Math" panose="02040503050406030204" pitchFamily="18" charset="0"/>
                        <a:cs typeface="Times New Roman" panose="02020603050405020304" pitchFamily="18" charset="0"/>
                      </a:rPr>
                      <m:t>𝑓</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for several  values of </a:t>
                </a:r>
                <a14:m>
                  <m:oMath xmlns:m="http://schemas.openxmlformats.org/officeDocument/2006/math">
                    <m:r>
                      <a:rPr lang="zh-CN" altLang="en-US" sz="2600" i="1" dirty="0">
                        <a:latin typeface="Cambria Math" panose="02040503050406030204" pitchFamily="18" charset="0"/>
                        <a:cs typeface="Times New Roman" panose="02020603050405020304" pitchFamily="18" charset="0"/>
                      </a:rPr>
                      <m:t>𝜖</m:t>
                    </m:r>
                    <m:r>
                      <a:rPr lang="en-US" altLang="zh-CN" sz="2600" b="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and choose the one that results in the smallest objective function value. This last strategy is called a </a:t>
                </a:r>
                <a:r>
                  <a:rPr lang="en-US" altLang="zh-CN" sz="2600" i="1" dirty="0">
                    <a:latin typeface="Times New Roman" panose="02020603050405020304" pitchFamily="18" charset="0"/>
                    <a:cs typeface="Times New Roman" panose="02020603050405020304" pitchFamily="18" charset="0"/>
                  </a:rPr>
                  <a:t>line search</a:t>
                </a: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p:cNvPicPr>
            <a:picLocks noChangeAspect="1"/>
          </p:cNvPicPr>
          <p:nvPr/>
        </p:nvPicPr>
        <p:blipFill>
          <a:blip r:embed="rId4"/>
          <a:stretch>
            <a:fillRect/>
          </a:stretch>
        </p:blipFill>
        <p:spPr>
          <a:xfrm>
            <a:off x="1116552" y="1734532"/>
            <a:ext cx="9958896" cy="928809"/>
          </a:xfrm>
          <a:prstGeom prst="rect">
            <a:avLst/>
          </a:prstGeom>
        </p:spPr>
      </p:pic>
    </p:spTree>
    <p:extLst>
      <p:ext uri="{BB962C8B-B14F-4D97-AF65-F5344CB8AC3E}">
        <p14:creationId xmlns:p14="http://schemas.microsoft.com/office/powerpoint/2010/main" val="3286139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cs typeface="Times New Roman" panose="02020603050405020304" pitchFamily="18" charset="0"/>
                  </a:rPr>
                  <a:t>        Steepest descent converges when every element of the gradient is zero (or, in practice, very close to zero). In some cases, we may be able to avoid running this iterative algorithm, and just jump directly to the critical point by solving the equation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0" dirty="0">
                            <a:latin typeface="Cambria Math" panose="02040503050406030204" pitchFamily="18" charset="0"/>
                            <a:cs typeface="Times New Roman" panose="02020603050405020304" pitchFamily="18" charset="0"/>
                          </a:rPr>
                          <m:t>𝛻</m:t>
                        </m:r>
                      </m:e>
                      <m:sub>
                        <m:r>
                          <a:rPr lang="en-US" altLang="zh-CN" b="0" i="1" dirty="0" smtClean="0">
                            <a:latin typeface="Cambria Math" panose="02040503050406030204" pitchFamily="18" charset="0"/>
                            <a:cs typeface="Times New Roman" panose="02020603050405020304" pitchFamily="18" charset="0"/>
                          </a:rPr>
                          <m:t>𝑥</m:t>
                        </m:r>
                      </m:sub>
                    </m:sSub>
                    <m:r>
                      <a:rPr lang="en-US" altLang="zh-CN" i="1" dirty="0" err="1">
                        <a:latin typeface="Cambria Math" panose="02040503050406030204" pitchFamily="18" charset="0"/>
                        <a:cs typeface="Times New Roman" panose="02020603050405020304" pitchFamily="18" charset="0"/>
                      </a:rPr>
                      <m:t>𝑓</m:t>
                    </m:r>
                    <m:d>
                      <m:dPr>
                        <m:ctrlPr>
                          <a:rPr lang="en-US" altLang="zh-CN" i="1" dirty="0">
                            <a:latin typeface="Cambria Math" panose="02040503050406030204" pitchFamily="18" charset="0"/>
                            <a:cs typeface="Times New Roman" panose="02020603050405020304" pitchFamily="18" charset="0"/>
                          </a:rPr>
                        </m:ctrlPr>
                      </m:dPr>
                      <m:e>
                        <m:r>
                          <a:rPr lang="en-US" altLang="zh-CN" b="1" i="1" dirty="0" smtClean="0">
                            <a:latin typeface="Cambria Math" panose="02040503050406030204" pitchFamily="18" charset="0"/>
                            <a:cs typeface="Times New Roman" panose="02020603050405020304" pitchFamily="18" charset="0"/>
                          </a:rPr>
                          <m:t>𝒙</m:t>
                        </m:r>
                      </m:e>
                    </m:d>
                    <m:r>
                      <a:rPr lang="en-US" altLang="zh-CN" i="1" dirty="0">
                        <a:latin typeface="Cambria Math" panose="02040503050406030204" pitchFamily="18" charset="0"/>
                        <a:cs typeface="Times New Roman" panose="02020603050405020304" pitchFamily="18" charset="0"/>
                      </a:rPr>
                      <m:t>= 0</m:t>
                    </m:r>
                    <m:r>
                      <a:rPr lang="en-US" altLang="zh-CN" b="0" i="1" dirty="0" smtClean="0">
                        <a:latin typeface="Cambria Math" panose="02040503050406030204" pitchFamily="18" charset="0"/>
                        <a:cs typeface="Times New Roman" panose="02020603050405020304" pitchFamily="18" charset="0"/>
                      </a:rPr>
                      <m:t> </m:t>
                    </m:r>
                  </m:oMath>
                </a14:m>
                <a:r>
                  <a:rPr lang="en-US" altLang="zh-CN" dirty="0">
                    <a:cs typeface="Times New Roman" panose="02020603050405020304" pitchFamily="18" charset="0"/>
                  </a:rPr>
                  <a:t>for </a:t>
                </a:r>
                <a:r>
                  <a:rPr lang="en-US" altLang="zh-CN" b="1" i="1" dirty="0">
                    <a:cs typeface="Times New Roman" panose="02020603050405020304" pitchFamily="18" charset="0"/>
                  </a:rPr>
                  <a:t>x</a:t>
                </a:r>
                <a:r>
                  <a:rPr lang="en-US" altLang="zh-CN" dirty="0">
                    <a:cs typeface="Times New Roman" panose="02020603050405020304" pitchFamily="18" charset="0"/>
                  </a:rPr>
                  <a:t>.     </a:t>
                </a:r>
              </a:p>
              <a:p>
                <a:pPr marL="0" indent="0" algn="just">
                  <a:lnSpc>
                    <a:spcPct val="125000"/>
                  </a:lnSpc>
                  <a:spcBef>
                    <a:spcPts val="0"/>
                  </a:spcBef>
                  <a:buClr>
                    <a:srgbClr val="FF0000"/>
                  </a:buClr>
                  <a:buNone/>
                </a:pPr>
                <a:r>
                  <a:rPr lang="en-US" altLang="zh-CN" dirty="0">
                    <a:cs typeface="Times New Roman" panose="02020603050405020304" pitchFamily="18" charset="0"/>
                  </a:rPr>
                  <a:t>        Although gradient descent is limited to optimization in continuous spaces, the general concept of making small moves (that are approximately the best small move) towards better configurations can be generalized to discrete spaces. Ascending an objective function of discrete parameters is called </a:t>
                </a:r>
                <a:r>
                  <a:rPr lang="en-US" altLang="zh-CN" i="1" dirty="0">
                    <a:cs typeface="Times New Roman" panose="02020603050405020304" pitchFamily="18" charset="0"/>
                  </a:rPr>
                  <a:t>hill climbing </a:t>
                </a:r>
                <a:r>
                  <a:rPr lang="en-US" altLang="zh-CN" dirty="0">
                    <a:cs typeface="Times New Roman" panose="02020603050405020304" pitchFamily="18" charset="0"/>
                  </a:rPr>
                  <a:t>(</a:t>
                </a:r>
                <a:r>
                  <a:rPr lang="en-US" altLang="zh-CN" dirty="0">
                    <a:solidFill>
                      <a:srgbClr val="00FF00"/>
                    </a:solidFill>
                    <a:cs typeface="Times New Roman" panose="02020603050405020304" pitchFamily="18" charset="0"/>
                  </a:rPr>
                  <a:t>Russel and </a:t>
                </a:r>
                <a:r>
                  <a:rPr lang="en-US" altLang="zh-CN" dirty="0" err="1">
                    <a:solidFill>
                      <a:srgbClr val="00FF00"/>
                    </a:solidFill>
                    <a:cs typeface="Times New Roman" panose="02020603050405020304" pitchFamily="18" charset="0"/>
                  </a:rPr>
                  <a:t>Norvig</a:t>
                </a:r>
                <a:r>
                  <a:rPr lang="en-US" altLang="zh-CN" dirty="0">
                    <a:cs typeface="Times New Roman" panose="02020603050405020304" pitchFamily="18" charset="0"/>
                  </a:rPr>
                  <a:t>, </a:t>
                </a:r>
                <a:r>
                  <a:rPr lang="en-US" altLang="zh-CN" dirty="0">
                    <a:solidFill>
                      <a:srgbClr val="00FF00"/>
                    </a:solidFill>
                    <a:cs typeface="Times New Roman" panose="02020603050405020304" pitchFamily="18" charset="0"/>
                  </a:rPr>
                  <a:t>2003</a:t>
                </a:r>
                <a:r>
                  <a:rPr lang="en-US" altLang="zh-CN" dirty="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1924"/>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45669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just">
              <a:spcBef>
                <a:spcPts val="0"/>
              </a:spcBef>
              <a:buClr>
                <a:srgbClr val="FF0000"/>
              </a:buClr>
            </a:pPr>
            <a:r>
              <a:rPr lang="en-US" altLang="zh-CN" sz="3600" dirty="0">
                <a:latin typeface="Times New Roman" panose="02020603050405020304" pitchFamily="18" charset="0"/>
                <a:cs typeface="Times New Roman" panose="02020603050405020304" pitchFamily="18" charset="0"/>
              </a:rPr>
              <a:t>4.3.1 Beyond the Gradient: Jacobian and Hessian Matrices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cs typeface="Times New Roman" panose="02020603050405020304" pitchFamily="18" charset="0"/>
                  </a:rPr>
                  <a:t>Sometimes we need to find all of the partial derivatives of a function whose input and output are both vectors. The matrix containing all such partial derivatives is known as a Jacobian matrix. Specifically, if we have a function  </a:t>
                </a:r>
                <a:r>
                  <a:rPr lang="en-US" altLang="zh-CN" b="1" i="1" dirty="0">
                    <a:cs typeface="Times New Roman" panose="02020603050405020304" pitchFamily="18" charset="0"/>
                  </a:rPr>
                  <a:t>f </a:t>
                </a:r>
                <a:r>
                  <a:rPr lang="en-US" altLang="zh-CN" dirty="0">
                    <a:cs typeface="Times New Roman" panose="02020603050405020304" pitchFamily="18" charset="0"/>
                  </a:rPr>
                  <a:t>: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𝑅</m:t>
                        </m:r>
                      </m:e>
                      <m:sup>
                        <m:r>
                          <a:rPr lang="en-US" altLang="zh-CN" b="0" i="1" dirty="0" smtClean="0">
                            <a:latin typeface="Cambria Math" panose="02040503050406030204" pitchFamily="18" charset="0"/>
                            <a:cs typeface="Times New Roman" panose="02020603050405020304" pitchFamily="18" charset="0"/>
                          </a:rPr>
                          <m:t>𝑚</m:t>
                        </m:r>
                      </m:sup>
                    </m:sSup>
                  </m:oMath>
                </a14:m>
                <a:r>
                  <a:rPr lang="en-US" altLang="zh-CN" dirty="0">
                    <a:cs typeface="Times New Roman" panose="02020603050405020304" pitchFamily="18" charset="0"/>
                  </a:rPr>
                  <a:t>→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𝑅</m:t>
                        </m:r>
                      </m:e>
                      <m:sup>
                        <m:r>
                          <a:rPr lang="en-US" altLang="zh-CN" b="0" i="1" dirty="0" smtClean="0">
                            <a:latin typeface="Cambria Math" panose="02040503050406030204" pitchFamily="18" charset="0"/>
                            <a:cs typeface="Times New Roman" panose="02020603050405020304" pitchFamily="18" charset="0"/>
                          </a:rPr>
                          <m:t>𝑛</m:t>
                        </m:r>
                      </m:sup>
                    </m:sSup>
                  </m:oMath>
                </a14:m>
                <a:r>
                  <a:rPr lang="en-US" altLang="zh-CN" dirty="0">
                    <a:cs typeface="Times New Roman" panose="02020603050405020304" pitchFamily="18" charset="0"/>
                  </a:rPr>
                  <a:t>, then the Jacobian matrix </a:t>
                </a:r>
                <a:r>
                  <a:rPr lang="en-US" altLang="zh-CN" b="1" i="1" dirty="0">
                    <a:cs typeface="Times New Roman" panose="02020603050405020304" pitchFamily="18" charset="0"/>
                  </a:rPr>
                  <a:t>J</a:t>
                </a:r>
                <a:r>
                  <a:rPr lang="en-US" altLang="zh-CN" dirty="0">
                    <a:cs typeface="Times New Roman" panose="02020603050405020304" pitchFamily="18" charset="0"/>
                  </a:rPr>
                  <a:t> ∈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𝑅</m:t>
                        </m:r>
                      </m:e>
                      <m:sup>
                        <m:r>
                          <a:rPr lang="en-US" altLang="zh-CN" i="1" dirty="0">
                            <a:latin typeface="Cambria Math" panose="02040503050406030204" pitchFamily="18" charset="0"/>
                            <a:cs typeface="Times New Roman" panose="02020603050405020304" pitchFamily="18" charset="0"/>
                          </a:rPr>
                          <m:t>𝑛</m:t>
                        </m:r>
                        <m:r>
                          <a:rPr lang="en-US" altLang="zh-CN" i="1" dirty="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𝑚</m:t>
                        </m:r>
                      </m:sup>
                    </m:sSup>
                  </m:oMath>
                </a14:m>
                <a:r>
                  <a:rPr lang="en-US" altLang="zh-CN" dirty="0">
                    <a:cs typeface="Times New Roman" panose="02020603050405020304" pitchFamily="18" charset="0"/>
                  </a:rPr>
                  <a:t> of  </a:t>
                </a:r>
                <a:r>
                  <a:rPr lang="en-US" altLang="zh-CN" b="1" i="1" dirty="0">
                    <a:cs typeface="Times New Roman" panose="02020603050405020304" pitchFamily="18" charset="0"/>
                  </a:rPr>
                  <a:t>f </a:t>
                </a:r>
                <a:r>
                  <a:rPr lang="en-US" altLang="zh-CN" dirty="0">
                    <a:cs typeface="Times New Roman" panose="02020603050405020304" pitchFamily="18" charset="0"/>
                  </a:rPr>
                  <a:t> is defined such that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𝐽</m:t>
                        </m:r>
                      </m:e>
                      <m:sub>
                        <m:r>
                          <a:rPr lang="en-US" altLang="zh-CN" i="1" dirty="0">
                            <a:latin typeface="Cambria Math" panose="02040503050406030204" pitchFamily="18" charset="0"/>
                            <a:cs typeface="Times New Roman" panose="02020603050405020304" pitchFamily="18" charset="0"/>
                          </a:rPr>
                          <m:t>𝑖</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𝑗</m:t>
                        </m:r>
                      </m:sub>
                    </m:sSub>
                    <m:r>
                      <a:rPr lang="en-US" altLang="zh-CN" i="1" dirty="0">
                        <a:latin typeface="Cambria Math" panose="02040503050406030204" pitchFamily="18" charset="0"/>
                        <a:cs typeface="Times New Roman" panose="02020603050405020304" pitchFamily="18" charset="0"/>
                      </a:rPr>
                      <m:t>=</m:t>
                    </m:r>
                    <m:f>
                      <m:fPr>
                        <m:ctrlPr>
                          <a:rPr lang="en-US" altLang="zh-CN" i="1" dirty="0" smtClean="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m:t>
                        </m:r>
                      </m:num>
                      <m:den>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𝑗</m:t>
                            </m:r>
                          </m:sub>
                        </m:sSub>
                      </m:den>
                    </m:f>
                    <m:r>
                      <a:rPr lang="en-US" altLang="zh-CN" i="1" dirty="0" smtClean="0">
                        <a:latin typeface="Cambria Math" panose="02040503050406030204" pitchFamily="18" charset="0"/>
                        <a:cs typeface="Times New Roman" panose="02020603050405020304" pitchFamily="18" charset="0"/>
                      </a:rPr>
                      <m:t> </m:t>
                    </m:r>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𝑓</m:t>
                        </m:r>
                        <m:r>
                          <a:rPr lang="en-US" altLang="zh-CN"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𝒙</m:t>
                        </m:r>
                        <m:r>
                          <a:rPr lang="en-US" altLang="zh-CN" i="1" dirty="0">
                            <a:latin typeface="Cambria Math" panose="02040503050406030204" pitchFamily="18" charset="0"/>
                            <a:cs typeface="Times New Roman" panose="02020603050405020304" pitchFamily="18" charset="0"/>
                          </a:rPr>
                          <m:t>)</m:t>
                        </m:r>
                      </m:e>
                      <m:sub>
                        <m:r>
                          <a:rPr lang="en-US" altLang="zh-CN" b="0" i="1" dirty="0" smtClean="0">
                            <a:latin typeface="Cambria Math" panose="02040503050406030204" pitchFamily="18" charset="0"/>
                            <a:cs typeface="Times New Roman" panose="02020603050405020304" pitchFamily="18" charset="0"/>
                          </a:rPr>
                          <m:t>𝑖</m:t>
                        </m:r>
                      </m:sub>
                    </m:sSub>
                    <m:r>
                      <a:rPr lang="en-US" altLang="zh-CN" i="1" dirty="0">
                        <a:latin typeface="Cambria Math" panose="02040503050406030204" pitchFamily="18" charset="0"/>
                        <a:cs typeface="Times New Roman" panose="02020603050405020304" pitchFamily="18" charset="0"/>
                      </a:rPr>
                      <m:t>.</m:t>
                    </m:r>
                  </m:oMath>
                </a14:m>
                <a:endParaRPr lang="en-US" altLang="zh-CN" dirty="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62361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just">
              <a:spcBef>
                <a:spcPts val="0"/>
              </a:spcBef>
              <a:buClr>
                <a:srgbClr val="FF0000"/>
              </a:buClr>
            </a:pPr>
            <a:r>
              <a:rPr lang="en-US" altLang="zh-CN" sz="3600" dirty="0">
                <a:latin typeface="Times New Roman" panose="02020603050405020304" pitchFamily="18" charset="0"/>
                <a:cs typeface="Times New Roman" panose="02020603050405020304" pitchFamily="18" charset="0"/>
              </a:rPr>
              <a:t>4.3.1 Beyond the Gradient: Jacobian and Hessian Matrices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ts val="0"/>
                  </a:spcBef>
                  <a:buClr>
                    <a:srgbClr val="FF0000"/>
                  </a:buClr>
                </a:pPr>
                <a:r>
                  <a:rPr lang="en-US" altLang="zh-CN" dirty="0"/>
                  <a:t>        We are also sometimes interested in a derivative of a derivative. This is known as a </a:t>
                </a:r>
                <a:r>
                  <a:rPr lang="en-US" altLang="zh-CN" i="1" dirty="0"/>
                  <a:t>second derivative. </a:t>
                </a:r>
                <a:r>
                  <a:rPr lang="en-US" altLang="zh-CN" dirty="0"/>
                  <a:t>For example, for a function </a:t>
                </a:r>
                <a:r>
                  <a:rPr lang="en-US" altLang="zh-CN" i="1" dirty="0"/>
                  <a:t>f</a:t>
                </a:r>
                <a:r>
                  <a:rPr lang="en-US" altLang="zh-CN" dirty="0"/>
                  <a:t> :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𝑅</m:t>
                        </m:r>
                      </m:e>
                      <m:sup>
                        <m:r>
                          <a:rPr lang="en-US" altLang="zh-CN" i="1" dirty="0">
                            <a:latin typeface="Cambria Math" panose="02040503050406030204" pitchFamily="18" charset="0"/>
                          </a:rPr>
                          <m:t>𝑛</m:t>
                        </m:r>
                      </m:sup>
                    </m:sSup>
                  </m:oMath>
                </a14:m>
                <a:r>
                  <a:rPr lang="en-US" altLang="zh-CN" dirty="0"/>
                  <a:t> → R, the derivative with respect to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en-US" altLang="zh-CN" dirty="0"/>
                  <a:t> of the derivative of  </a:t>
                </a:r>
                <a:r>
                  <a:rPr lang="en-US" altLang="zh-CN" i="1" dirty="0"/>
                  <a:t>f</a:t>
                </a:r>
                <a:r>
                  <a:rPr lang="en-US" altLang="zh-CN" dirty="0"/>
                  <a:t>  with respect to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𝑗</m:t>
                        </m:r>
                      </m:sub>
                    </m:sSub>
                  </m:oMath>
                </a14:m>
                <a:r>
                  <a:rPr lang="en-US" altLang="zh-CN" dirty="0"/>
                  <a:t> is denoted as </a:t>
                </a:r>
                <a14:m>
                  <m:oMath xmlns:m="http://schemas.openxmlformats.org/officeDocument/2006/math">
                    <m:f>
                      <m:fPr>
                        <m:ctrlPr>
                          <a:rPr lang="en-US" altLang="zh-CN" i="1" dirty="0" smtClean="0">
                            <a:latin typeface="Cambria Math" panose="02040503050406030204" pitchFamily="18" charset="0"/>
                          </a:rPr>
                        </m:ctrlPr>
                      </m:fPr>
                      <m:num>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m:t>
                            </m:r>
                          </m:e>
                          <m:sup>
                            <m:r>
                              <a:rPr lang="en-US" altLang="zh-CN" b="0" i="1" dirty="0" smtClean="0">
                                <a:latin typeface="Cambria Math" panose="02040503050406030204" pitchFamily="18" charset="0"/>
                              </a:rPr>
                              <m:t>2</m:t>
                            </m:r>
                          </m:sup>
                        </m:sSup>
                      </m:num>
                      <m:den>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m:t>
                            </m:r>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m:t>
                            </m:r>
                            <m:r>
                              <a:rPr lang="en-US" altLang="zh-CN" i="1" dirty="0">
                                <a:latin typeface="Cambria Math" panose="02040503050406030204" pitchFamily="18" charset="0"/>
                              </a:rPr>
                              <m:t>𝑥</m:t>
                            </m:r>
                          </m:e>
                          <m:sub>
                            <m:r>
                              <a:rPr lang="en-US" altLang="zh-CN" i="1" dirty="0">
                                <a:latin typeface="Cambria Math" panose="02040503050406030204" pitchFamily="18" charset="0"/>
                              </a:rPr>
                              <m:t>𝑗</m:t>
                            </m:r>
                          </m:sub>
                        </m:sSub>
                      </m:den>
                    </m:f>
                    <m:r>
                      <a:rPr lang="en-US" altLang="zh-CN" b="0" i="1" dirty="0" smtClean="0">
                        <a:latin typeface="Cambria Math" panose="02040503050406030204" pitchFamily="18" charset="0"/>
                      </a:rPr>
                      <m:t>𝑓</m:t>
                    </m:r>
                  </m:oMath>
                </a14:m>
                <a:r>
                  <a:rPr lang="en-US" altLang="zh-CN" dirty="0"/>
                  <a:t>. In a single dimension, we can denote </a:t>
                </a:r>
                <a14:m>
                  <m:oMath xmlns:m="http://schemas.openxmlformats.org/officeDocument/2006/math">
                    <m:f>
                      <m:fPr>
                        <m:ctrlPr>
                          <a:rPr lang="en-US" altLang="zh-CN" i="1" dirty="0">
                            <a:latin typeface="Cambria Math" panose="02040503050406030204" pitchFamily="18" charset="0"/>
                          </a:rPr>
                        </m:ctrlPr>
                      </m:fPr>
                      <m:num>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𝑑</m:t>
                            </m:r>
                          </m:e>
                          <m:sup>
                            <m:r>
                              <a:rPr lang="en-US" altLang="zh-CN" i="1" dirty="0">
                                <a:latin typeface="Cambria Math" panose="02040503050406030204" pitchFamily="18" charset="0"/>
                              </a:rPr>
                              <m:t>2</m:t>
                            </m:r>
                          </m:sup>
                        </m:sSup>
                      </m:num>
                      <m:den>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𝑑𝑥</m:t>
                            </m:r>
                          </m:e>
                          <m:sup>
                            <m:r>
                              <a:rPr lang="en-US" altLang="zh-CN" b="0" i="1" dirty="0" smtClean="0">
                                <a:latin typeface="Cambria Math" panose="02040503050406030204" pitchFamily="18" charset="0"/>
                              </a:rPr>
                              <m:t>2</m:t>
                            </m:r>
                          </m:sup>
                        </m:sSup>
                      </m:den>
                    </m:f>
                    <m:r>
                      <a:rPr lang="en-US" altLang="zh-CN" i="1" dirty="0">
                        <a:latin typeface="Cambria Math" panose="02040503050406030204" pitchFamily="18" charset="0"/>
                      </a:rPr>
                      <m:t>𝑓</m:t>
                    </m:r>
                  </m:oMath>
                </a14:m>
                <a:r>
                  <a:rPr lang="en-US" altLang="zh-CN" dirty="0"/>
                  <a:t> by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oMath>
                </a14:m>
                <a:r>
                  <a:rPr lang="en-US" altLang="zh-CN" dirty="0"/>
                  <a:t>(x). The second derivative tells us how the first derivative will change as we vary the input. This is important because it tells us whether a gradient step will cause as much of an improvement as we would expect based on the gradient alone. We can think of the second derivative as measuring </a:t>
                </a:r>
                <a:r>
                  <a:rPr lang="en-US" altLang="zh-CN" i="1" dirty="0"/>
                  <a:t>curvature</a:t>
                </a:r>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25060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标题 1">
            <a:extLst>
              <a:ext uri="{FF2B5EF4-FFF2-40B4-BE49-F238E27FC236}">
                <a16:creationId xmlns:a16="http://schemas.microsoft.com/office/drawing/2014/main" id="{13E6C745-518B-4439-8E19-ADE21D4FF9B9}"/>
              </a:ext>
            </a:extLst>
          </p:cNvPr>
          <p:cNvSpPr>
            <a:spLocks noGrp="1"/>
          </p:cNvSpPr>
          <p:nvPr>
            <p:ph type="title"/>
          </p:nvPr>
        </p:nvSpPr>
        <p:spPr/>
        <p:txBody>
          <a:bodyPr>
            <a:noAutofit/>
          </a:bodyPr>
          <a:lstStyle/>
          <a:p>
            <a:pPr algn="just">
              <a:spcBef>
                <a:spcPts val="0"/>
              </a:spcBef>
              <a:buClr>
                <a:srgbClr val="FF0000"/>
              </a:buClr>
            </a:pPr>
            <a:r>
              <a:rPr lang="en-US" altLang="zh-CN" dirty="0"/>
              <a:t>4.3.1 Beyond the Gradient: Jacobian and Hessian Matrices</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spcBef>
                    <a:spcPts val="0"/>
                  </a:spcBef>
                  <a:buClr>
                    <a:srgbClr val="FF0000"/>
                  </a:buClr>
                </a:pPr>
                <a:r>
                  <a:rPr lang="en-US" altLang="zh-CN" dirty="0"/>
                  <a:t>Suppose we have a quadratic function (many functions that arise in practice are not quadratic but can be approximated well as quadratic, at least locally). If such a function has a second derivative of zero, then there is no curvature. It is a perfectly flat line, and its value can be predicted using only the gradient. If the gradient is , then we can make a step of size </a:t>
                </a:r>
                <a14:m>
                  <m:oMath xmlns:m="http://schemas.openxmlformats.org/officeDocument/2006/math">
                    <m:r>
                      <m:rPr>
                        <m:sty m:val="p"/>
                      </m:rPr>
                      <a:rPr lang="el-GR" altLang="zh-CN" i="1" dirty="0" smtClean="0">
                        <a:latin typeface="Cambria Math" panose="02040503050406030204" pitchFamily="18" charset="0"/>
                        <a:ea typeface="Cambria Math" panose="02040503050406030204" pitchFamily="18" charset="0"/>
                      </a:rPr>
                      <m:t>ϵ</m:t>
                    </m:r>
                    <m:r>
                      <a:rPr lang="en-US" altLang="zh-CN" b="0" i="1" dirty="0" smtClean="0">
                        <a:latin typeface="Cambria Math" panose="02040503050406030204" pitchFamily="18" charset="0"/>
                        <a:ea typeface="Cambria Math" panose="02040503050406030204" pitchFamily="18" charset="0"/>
                      </a:rPr>
                      <m:t> </m:t>
                    </m:r>
                  </m:oMath>
                </a14:m>
                <a:r>
                  <a:rPr lang="en-US" altLang="zh-CN" dirty="0"/>
                  <a:t>along the negative gradient, and the cost function will decrease by </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ϵ</m:t>
                    </m:r>
                  </m:oMath>
                </a14:m>
                <a:r>
                  <a:rPr lang="en-US" altLang="zh-CN" dirty="0"/>
                  <a:t>. If the second derivative is negative, the function curves downward, so the cost function will actually decrease by more than </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ϵ</m:t>
                    </m:r>
                  </m:oMath>
                </a14:m>
                <a:r>
                  <a:rPr lang="en-US" altLang="zh-CN" dirty="0"/>
                  <a:t>. Finally, if the second derivative is positive, the function curves upward, so the cost function can decrease by less than </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ϵ</m:t>
                    </m:r>
                  </m:oMath>
                </a14:m>
                <a:r>
                  <a:rPr lang="en-US" altLang="zh-CN" dirty="0"/>
                  <a:t>. See Fig. </a:t>
                </a:r>
                <a:r>
                  <a:rPr lang="en-US" altLang="zh-CN" dirty="0">
                    <a:solidFill>
                      <a:srgbClr val="FF0000"/>
                    </a:solidFill>
                  </a:rPr>
                  <a:t>4.4</a:t>
                </a:r>
                <a:r>
                  <a:rPr lang="en-US" altLang="zh-CN" dirty="0"/>
                  <a:t> to see how different forms of curvature affect the relationship between the value of the cost function predicted by the gradient and the true value. </a:t>
                </a:r>
              </a:p>
              <a:p>
                <a:pPr marL="0" indent="0" algn="just">
                  <a:lnSpc>
                    <a:spcPct val="125000"/>
                  </a:lnSpc>
                  <a:spcBef>
                    <a:spcPts val="0"/>
                  </a:spcBef>
                  <a:buClr>
                    <a:srgbClr val="FF0000"/>
                  </a:buClr>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10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523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  Numerical Computation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Machine learning algorithms usually require a high amount of numerical computation. This typically refers to algorithms that solve mathematical problems by methods that update estimates of the solution via an iterative process, rather than analytically deriving a formula providing a symbolic expression for the correct solution. Common operations include optimization (finding the value of an argument that minimizes or maximizes a function) and solving systems of linear equations. Even just evaluating a mathematical function on a digital computer can be difficult when the function involves real numbers, which cannot be represented precisely using a finite amount of memory.</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39398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91493" y="2046659"/>
            <a:ext cx="6000750" cy="3381375"/>
          </a:xfrm>
          <a:prstGeom prst="rect">
            <a:avLst/>
          </a:prstGeom>
        </p:spPr>
      </p:pic>
      <p:sp>
        <p:nvSpPr>
          <p:cNvPr id="7" name="文本框 6">
            <a:extLst>
              <a:ext uri="{FF2B5EF4-FFF2-40B4-BE49-F238E27FC236}">
                <a16:creationId xmlns:a16="http://schemas.microsoft.com/office/drawing/2014/main" id="{8506DE97-96FB-4BBF-9926-8B1F8FD5CF2B}"/>
              </a:ext>
            </a:extLst>
          </p:cNvPr>
          <p:cNvSpPr txBox="1"/>
          <p:nvPr/>
        </p:nvSpPr>
        <p:spPr>
          <a:xfrm>
            <a:off x="6092243" y="1180717"/>
            <a:ext cx="5599014" cy="5057603"/>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4.4: The second derivative determines the curvature of a function. Here we show quadratic functions with various curvature. The dashed line indicates the value of the cost function we would expect based on the gradient information alone as we make a gradient step downhill. In the case of negative curvature, the cost function actually decreases faster than the gradient predicts. In the case of no curvature, the gradient predicts the decrease correctly. In the case of positive curvature, the function decreases slower than expected and eventually begins to increase, so too large of step sizes can actually increase the function inadvertently.</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605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our function has multiple input dimensions, there are many second derivatives. These derivatives can be collected together into a matrix called the </a:t>
            </a:r>
            <a:r>
              <a:rPr lang="en-US" altLang="zh-CN" sz="2600" i="1" dirty="0">
                <a:latin typeface="Times New Roman" panose="02020603050405020304" pitchFamily="18" charset="0"/>
                <a:cs typeface="Times New Roman" panose="02020603050405020304" pitchFamily="18" charset="0"/>
              </a:rPr>
              <a:t>Hessian matrix</a:t>
            </a:r>
            <a:r>
              <a:rPr lang="en-US" altLang="zh-CN" sz="2600" dirty="0">
                <a:latin typeface="Times New Roman" panose="02020603050405020304" pitchFamily="18" charset="0"/>
                <a:cs typeface="Times New Roman" panose="02020603050405020304" pitchFamily="18" charset="0"/>
              </a:rPr>
              <a:t>. The Hessian matrix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defined such that </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Equivalently, the Hessian is the Jacobian of the gradient.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Anywhere that the second partial derivatives are continuous, the differential operators are commutative, i.e. their order can be swapped:</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1880110" y="2590800"/>
            <a:ext cx="8730956" cy="991386"/>
          </a:xfrm>
          <a:prstGeom prst="rect">
            <a:avLst/>
          </a:prstGeom>
        </p:spPr>
      </p:pic>
      <p:pic>
        <p:nvPicPr>
          <p:cNvPr id="7" name="图片 6"/>
          <p:cNvPicPr>
            <a:picLocks noChangeAspect="1"/>
          </p:cNvPicPr>
          <p:nvPr/>
        </p:nvPicPr>
        <p:blipFill>
          <a:blip r:embed="rId4"/>
          <a:stretch>
            <a:fillRect/>
          </a:stretch>
        </p:blipFill>
        <p:spPr>
          <a:xfrm>
            <a:off x="2013424" y="5066808"/>
            <a:ext cx="8757923" cy="918350"/>
          </a:xfrm>
          <a:prstGeom prst="rect">
            <a:avLst/>
          </a:prstGeom>
        </p:spPr>
      </p:pic>
    </p:spTree>
    <p:extLst>
      <p:ext uri="{BB962C8B-B14F-4D97-AF65-F5344CB8AC3E}">
        <p14:creationId xmlns:p14="http://schemas.microsoft.com/office/powerpoint/2010/main" val="1130963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This implies that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𝐻</m:t>
                        </m:r>
                      </m:e>
                      <m:sub>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𝑗</m:t>
                        </m:r>
                      </m:sub>
                    </m:sSub>
                    <m:r>
                      <a:rPr lang="en-US" altLang="zh-CN" sz="2400" i="1" dirty="0">
                        <a:latin typeface="Cambria Math" panose="02040503050406030204" pitchFamily="18" charset="0"/>
                        <a:cs typeface="Times New Roman" panose="02020603050405020304" pitchFamily="18" charset="0"/>
                      </a:rPr>
                      <m:t>= </m:t>
                    </m:r>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𝐻</m:t>
                        </m:r>
                      </m:e>
                      <m:sub>
                        <m:r>
                          <a:rPr lang="en-US" altLang="zh-CN" sz="2400" i="1" dirty="0">
                            <a:latin typeface="Cambria Math" panose="02040503050406030204" pitchFamily="18" charset="0"/>
                            <a:cs typeface="Times New Roman" panose="02020603050405020304" pitchFamily="18" charset="0"/>
                          </a:rPr>
                          <m:t>𝑗</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 so the Hessian matrix is symmetric at such points. Most of the functions we encounter in the context of deep learning have a symmetric Hessian almost everywhere. Because the Hessian matrix is real and symmetric, we can decompose it into a set of real eigenvalues and an orthogonal basis of eigenvectors. The second derivative in a specific direction represented by a unit vector </a:t>
                </a:r>
                <a:r>
                  <a:rPr lang="en-US" altLang="zh-CN" sz="2400" b="1"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is given by </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1" i="1" dirty="0" smtClean="0">
                            <a:latin typeface="Cambria Math" panose="02040503050406030204" pitchFamily="18" charset="0"/>
                            <a:cs typeface="Times New Roman" panose="02020603050405020304" pitchFamily="18" charset="0"/>
                          </a:rPr>
                          <m:t>𝒅</m:t>
                        </m:r>
                      </m:e>
                      <m:sup>
                        <m:r>
                          <a:rPr lang="en-US" altLang="zh-CN" sz="2400" b="0" i="1" dirty="0" smtClean="0">
                            <a:latin typeface="Cambria Math" panose="02040503050406030204" pitchFamily="18" charset="0"/>
                            <a:cs typeface="Times New Roman" panose="02020603050405020304" pitchFamily="18" charset="0"/>
                          </a:rPr>
                          <m:t>𝑇</m:t>
                        </m:r>
                      </m:sup>
                    </m:sSup>
                    <m:r>
                      <a:rPr lang="en-US" altLang="zh-CN" sz="2400" b="1" i="1" dirty="0" smtClean="0">
                        <a:latin typeface="Cambria Math" panose="02040503050406030204" pitchFamily="18" charset="0"/>
                        <a:cs typeface="Times New Roman" panose="02020603050405020304" pitchFamily="18" charset="0"/>
                      </a:rPr>
                      <m:t>𝑯𝒅</m:t>
                    </m:r>
                  </m:oMath>
                </a14:m>
                <a:r>
                  <a:rPr lang="en-US" altLang="zh-CN" sz="2400" dirty="0">
                    <a:latin typeface="Times New Roman" panose="02020603050405020304" pitchFamily="18" charset="0"/>
                    <a:cs typeface="Times New Roman" panose="02020603050405020304" pitchFamily="18" charset="0"/>
                  </a:rPr>
                  <a:t>. When </a:t>
                </a:r>
                <a:r>
                  <a:rPr lang="en-US" altLang="zh-CN" sz="2400" b="1"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is an eigenvector of </a:t>
                </a:r>
                <a:r>
                  <a:rPr lang="en-US" altLang="zh-CN" sz="2400" b="1" i="1" dirty="0">
                    <a:latin typeface="Times New Roman" panose="02020603050405020304" pitchFamily="18" charset="0"/>
                    <a:cs typeface="Times New Roman" panose="02020603050405020304" pitchFamily="18" charset="0"/>
                  </a:rPr>
                  <a:t>H</a:t>
                </a:r>
                <a:r>
                  <a:rPr lang="en-US" altLang="zh-CN" sz="2400" dirty="0">
                    <a:latin typeface="Times New Roman" panose="02020603050405020304" pitchFamily="18" charset="0"/>
                    <a:cs typeface="Times New Roman" panose="02020603050405020304" pitchFamily="18" charset="0"/>
                  </a:rPr>
                  <a:t>, the second derivative in that direction is given by the corresponding eigenvalue. For other directions of </a:t>
                </a:r>
                <a:r>
                  <a:rPr lang="en-US" altLang="zh-CN" sz="2400" b="1"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the directional second derivative is a weighted average of all of the eigenvalues, with weights between 0 and 1, and eigenvectors that have smaller angle with </a:t>
                </a:r>
                <a:r>
                  <a:rPr lang="en-US" altLang="zh-CN" sz="2400" b="1"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receiving more weight. The maximum eigenvalue determines the maximum second derivative and the minimum eigenvalue determines the minimum second derivative.</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t="-119"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37177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The (directional) second derivative tells us how well we can expect a gradient descent step to perform. We can make a second-order Taylor series approximation to the function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around the current point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𝒙</m:t>
                        </m:r>
                      </m:e>
                      <m:sup>
                        <m:r>
                          <a:rPr lang="en-US" altLang="zh-CN" i="1" dirty="0">
                            <a:latin typeface="Cambria Math" panose="02040503050406030204" pitchFamily="18" charset="0"/>
                            <a:cs typeface="Times New Roman" panose="02020603050405020304" pitchFamily="18" charset="0"/>
                          </a:rPr>
                          <m:t>(0)</m:t>
                        </m:r>
                      </m:sup>
                    </m:sSup>
                    <m:r>
                      <a:rPr lang="en-US" altLang="zh-CN" i="1" dirty="0" smtClean="0">
                        <a:latin typeface="Cambria Math" panose="02040503050406030204" pitchFamily="18" charset="0"/>
                        <a:cs typeface="Times New Roman" panose="02020603050405020304" pitchFamily="18" charset="0"/>
                      </a:rPr>
                      <m:t> </m:t>
                    </m:r>
                    <m:r>
                      <a:rPr lang="en-US" altLang="zh-CN" b="0" i="0" dirty="0"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b="1" i="1" dirty="0">
                        <a:latin typeface="Cambria Math" panose="02040503050406030204" pitchFamily="18" charset="0"/>
                      </a:rPr>
                      <m:t>𝒈</m:t>
                    </m:r>
                  </m:oMath>
                </a14:m>
                <a:r>
                  <a:rPr lang="en-US" altLang="zh-CN" dirty="0">
                    <a:latin typeface="Times New Roman" panose="02020603050405020304" pitchFamily="18" charset="0"/>
                    <a:cs typeface="Times New Roman" panose="02020603050405020304" pitchFamily="18" charset="0"/>
                  </a:rPr>
                  <a:t> is the gradient and </a:t>
                </a:r>
                <a:r>
                  <a:rPr lang="en-US" altLang="zh-CN" b="1"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 is the Hessian at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𝒙</m:t>
                        </m:r>
                      </m:e>
                      <m:sup>
                        <m:r>
                          <a:rPr lang="en-US" altLang="zh-CN" i="1" dirty="0">
                            <a:latin typeface="Cambria Math" panose="02040503050406030204" pitchFamily="18" charset="0"/>
                            <a:cs typeface="Times New Roman" panose="02020603050405020304" pitchFamily="18" charset="0"/>
                          </a:rPr>
                          <m:t>(0)</m:t>
                        </m:r>
                      </m:sup>
                    </m:sSup>
                  </m:oMath>
                </a14:m>
                <a:r>
                  <a:rPr lang="en-US" altLang="zh-CN" dirty="0">
                    <a:latin typeface="Times New Roman" panose="02020603050405020304" pitchFamily="18" charset="0"/>
                    <a:cs typeface="Times New Roman" panose="02020603050405020304" pitchFamily="18" charset="0"/>
                  </a:rPr>
                  <a:t>. If we use a learning rate of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𝜖</m:t>
                    </m:r>
                  </m:oMath>
                </a14:m>
                <a:r>
                  <a:rPr lang="en-US" altLang="zh-CN" dirty="0">
                    <a:latin typeface="Times New Roman" panose="02020603050405020304" pitchFamily="18" charset="0"/>
                    <a:cs typeface="Times New Roman" panose="02020603050405020304" pitchFamily="18" charset="0"/>
                  </a:rPr>
                  <a:t>, then the new point </a:t>
                </a:r>
                <a:r>
                  <a:rPr lang="en-US" altLang="zh-CN" b="1"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will be given by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𝒙</m:t>
                        </m:r>
                      </m:e>
                      <m:sup>
                        <m:r>
                          <a:rPr lang="en-US" altLang="zh-CN" i="1" dirty="0">
                            <a:latin typeface="Cambria Math" panose="02040503050406030204" pitchFamily="18" charset="0"/>
                            <a:cs typeface="Times New Roman" panose="02020603050405020304" pitchFamily="18" charset="0"/>
                          </a:rPr>
                          <m:t>(0)</m:t>
                        </m:r>
                      </m:sup>
                    </m:sSup>
                    <m:r>
                      <a:rPr lang="en-US" altLang="zh-CN" b="0" i="1" dirty="0" smtClean="0">
                        <a:latin typeface="Cambria Math" panose="02040503050406030204" pitchFamily="18" charset="0"/>
                        <a:cs typeface="Times New Roman" panose="02020603050405020304" pitchFamily="18" charset="0"/>
                      </a:rPr>
                      <m:t>−</m:t>
                    </m:r>
                    <m:r>
                      <a:rPr lang="zh-CN" altLang="en-US" b="0" i="1" dirty="0" smtClean="0">
                        <a:latin typeface="Cambria Math" panose="02040503050406030204" pitchFamily="18" charset="0"/>
                        <a:cs typeface="Times New Roman" panose="02020603050405020304" pitchFamily="18" charset="0"/>
                      </a:rPr>
                      <m:t>𝜖</m:t>
                    </m:r>
                    <m:r>
                      <a:rPr lang="en-US" altLang="zh-CN" b="1" i="1" dirty="0" smtClean="0">
                        <a:latin typeface="Cambria Math" panose="02040503050406030204" pitchFamily="18" charset="0"/>
                        <a:cs typeface="Times New Roman" panose="02020603050405020304" pitchFamily="18" charset="0"/>
                      </a:rPr>
                      <m:t>𝒈</m:t>
                    </m:r>
                  </m:oMath>
                </a14:m>
                <a:r>
                  <a:rPr lang="en-US" altLang="zh-CN" dirty="0">
                    <a:latin typeface="Times New Roman" panose="02020603050405020304" pitchFamily="18" charset="0"/>
                    <a:cs typeface="Times New Roman" panose="02020603050405020304" pitchFamily="18" charset="0"/>
                  </a:rPr>
                  <a:t>. Substituting this into our approximation, we obtain</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859564" y="2643438"/>
            <a:ext cx="8576083" cy="773529"/>
          </a:xfrm>
          <a:prstGeom prst="rect">
            <a:avLst/>
          </a:prstGeom>
        </p:spPr>
      </p:pic>
      <p:pic>
        <p:nvPicPr>
          <p:cNvPr id="6" name="图片 5"/>
          <p:cNvPicPr>
            <a:picLocks noChangeAspect="1"/>
          </p:cNvPicPr>
          <p:nvPr/>
        </p:nvPicPr>
        <p:blipFill>
          <a:blip r:embed="rId5"/>
          <a:stretch>
            <a:fillRect/>
          </a:stretch>
        </p:blipFill>
        <p:spPr>
          <a:xfrm>
            <a:off x="1682599" y="5157585"/>
            <a:ext cx="8795133" cy="810078"/>
          </a:xfrm>
          <a:prstGeom prst="rect">
            <a:avLst/>
          </a:prstGeom>
        </p:spPr>
      </p:pic>
    </p:spTree>
    <p:extLst>
      <p:ext uri="{BB962C8B-B14F-4D97-AF65-F5344CB8AC3E}">
        <p14:creationId xmlns:p14="http://schemas.microsoft.com/office/powerpoint/2010/main" val="886017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cs typeface="Times New Roman" panose="02020603050405020304" pitchFamily="18" charset="0"/>
                  </a:rPr>
                  <a:t>There are three terms here: the original value of the function, the expected improvement due to the slope of the function, and the correction we must apply to account for the curvature of the function. When this last term is too large, the gradient descent step can actually move uphill. When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b="1" i="1" dirty="0" smtClean="0">
                            <a:latin typeface="Cambria Math" panose="02040503050406030204" pitchFamily="18" charset="0"/>
                            <a:cs typeface="Times New Roman" panose="02020603050405020304" pitchFamily="18" charset="0"/>
                          </a:rPr>
                          <m:t>𝒈</m:t>
                        </m:r>
                      </m:e>
                      <m:sup>
                        <m:r>
                          <a:rPr lang="en-US" altLang="zh-CN" i="1" dirty="0">
                            <a:latin typeface="Cambria Math" panose="02040503050406030204" pitchFamily="18" charset="0"/>
                            <a:cs typeface="Times New Roman" panose="02020603050405020304" pitchFamily="18" charset="0"/>
                          </a:rPr>
                          <m:t>𝑇</m:t>
                        </m:r>
                      </m:sup>
                    </m:sSup>
                    <m:r>
                      <a:rPr lang="en-US" altLang="zh-CN" b="1" i="1" dirty="0">
                        <a:latin typeface="Cambria Math" panose="02040503050406030204" pitchFamily="18" charset="0"/>
                        <a:cs typeface="Times New Roman" panose="02020603050405020304" pitchFamily="18" charset="0"/>
                      </a:rPr>
                      <m:t>𝑯</m:t>
                    </m:r>
                    <m:r>
                      <a:rPr lang="en-US" altLang="zh-CN" b="1" i="1" dirty="0" smtClean="0">
                        <a:latin typeface="Cambria Math" panose="02040503050406030204" pitchFamily="18" charset="0"/>
                        <a:cs typeface="Times New Roman" panose="02020603050405020304" pitchFamily="18" charset="0"/>
                      </a:rPr>
                      <m:t>𝒈</m:t>
                    </m:r>
                  </m:oMath>
                </a14:m>
                <a:r>
                  <a:rPr lang="en-US" altLang="zh-CN" dirty="0">
                    <a:cs typeface="Times New Roman" panose="02020603050405020304" pitchFamily="18" charset="0"/>
                  </a:rPr>
                  <a:t> is zero or negative, the Taylor series approximation predicts that increasing</a:t>
                </a:r>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𝜖</m:t>
                    </m:r>
                  </m:oMath>
                </a14:m>
                <a:r>
                  <a:rPr lang="en-US" altLang="zh-CN" dirty="0">
                    <a:cs typeface="Times New Roman" panose="02020603050405020304" pitchFamily="18" charset="0"/>
                  </a:rPr>
                  <a:t> forever will decrease f forever. In practice, the Taylor series is unlikely to remain accurate for large</a:t>
                </a:r>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𝜖</m:t>
                    </m:r>
                  </m:oMath>
                </a14:m>
                <a:r>
                  <a:rPr lang="en-US" altLang="zh-CN" dirty="0">
                    <a:cs typeface="Times New Roman" panose="02020603050405020304" pitchFamily="18" charset="0"/>
                  </a:rPr>
                  <a:t>, so one must resort to more heuristic choices of </a:t>
                </a:r>
                <a14:m>
                  <m:oMath xmlns:m="http://schemas.openxmlformats.org/officeDocument/2006/math">
                    <m:r>
                      <a:rPr lang="zh-CN" altLang="en-US" i="1" dirty="0">
                        <a:latin typeface="Cambria Math" panose="02040503050406030204" pitchFamily="18" charset="0"/>
                        <a:cs typeface="Times New Roman" panose="02020603050405020304" pitchFamily="18" charset="0"/>
                      </a:rPr>
                      <m:t>𝜖</m:t>
                    </m:r>
                    <m:r>
                      <a:rPr lang="en-US" altLang="zh-CN" b="0" i="1" dirty="0" smtClean="0">
                        <a:latin typeface="Cambria Math" panose="02040503050406030204" pitchFamily="18" charset="0"/>
                        <a:cs typeface="Times New Roman" panose="02020603050405020304" pitchFamily="18" charset="0"/>
                      </a:rPr>
                      <m:t> </m:t>
                    </m:r>
                  </m:oMath>
                </a14:m>
                <a:r>
                  <a:rPr lang="en-US" altLang="zh-CN" dirty="0">
                    <a:cs typeface="Times New Roman" panose="02020603050405020304" pitchFamily="18" charset="0"/>
                  </a:rPr>
                  <a:t>in this case. When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𝒈</m:t>
                        </m:r>
                      </m:e>
                      <m:sup>
                        <m:r>
                          <a:rPr lang="en-US" altLang="zh-CN" i="1" dirty="0">
                            <a:latin typeface="Cambria Math" panose="02040503050406030204" pitchFamily="18" charset="0"/>
                            <a:cs typeface="Times New Roman" panose="02020603050405020304" pitchFamily="18" charset="0"/>
                          </a:rPr>
                          <m:t>𝑇</m:t>
                        </m:r>
                      </m:sup>
                    </m:sSup>
                    <m:r>
                      <a:rPr lang="en-US" altLang="zh-CN" b="1" i="1" dirty="0">
                        <a:latin typeface="Cambria Math" panose="02040503050406030204" pitchFamily="18" charset="0"/>
                        <a:cs typeface="Times New Roman" panose="02020603050405020304" pitchFamily="18" charset="0"/>
                      </a:rPr>
                      <m:t>𝑯𝒈</m:t>
                    </m:r>
                  </m:oMath>
                </a14:m>
                <a:r>
                  <a:rPr lang="en-US" altLang="zh-CN" dirty="0">
                    <a:cs typeface="Times New Roman" panose="02020603050405020304" pitchFamily="18" charset="0"/>
                  </a:rPr>
                  <a:t>  is positive, solving for the optimal step size that decreases the Taylor series approximation of the function the most yields</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70D10B4C-1E08-43D3-A237-318EBB00CE07}"/>
              </a:ext>
            </a:extLst>
          </p:cNvPr>
          <p:cNvPicPr>
            <a:picLocks noChangeAspect="1"/>
          </p:cNvPicPr>
          <p:nvPr/>
        </p:nvPicPr>
        <p:blipFill>
          <a:blip r:embed="rId4"/>
          <a:stretch>
            <a:fillRect/>
          </a:stretch>
        </p:blipFill>
        <p:spPr>
          <a:xfrm>
            <a:off x="3838358" y="5439473"/>
            <a:ext cx="5722891" cy="750675"/>
          </a:xfrm>
          <a:prstGeom prst="rect">
            <a:avLst/>
          </a:prstGeom>
        </p:spPr>
      </p:pic>
    </p:spTree>
    <p:extLst>
      <p:ext uri="{BB962C8B-B14F-4D97-AF65-F5344CB8AC3E}">
        <p14:creationId xmlns:p14="http://schemas.microsoft.com/office/powerpoint/2010/main" val="541168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In the worst case, when </a:t>
                </a:r>
                <a:r>
                  <a:rPr lang="en-US" altLang="zh-CN" sz="2600" b="1" i="1" dirty="0"/>
                  <a:t>g</a:t>
                </a:r>
                <a:r>
                  <a:rPr lang="en-US" altLang="zh-CN" sz="2600" dirty="0"/>
                  <a:t> aligns with the eigenvector of </a:t>
                </a:r>
                <a:r>
                  <a:rPr lang="en-US" altLang="zh-CN" sz="2600" b="1" i="1" dirty="0"/>
                  <a:t>H</a:t>
                </a:r>
                <a:r>
                  <a:rPr lang="en-US" altLang="zh-CN" sz="2600" dirty="0"/>
                  <a:t> corresponding to the maximal eigenvalue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i="1" dirty="0">
                            <a:latin typeface="Cambria Math" panose="02040503050406030204" pitchFamily="18" charset="0"/>
                          </a:rPr>
                          <m:t>𝜆</m:t>
                        </m:r>
                      </m:e>
                      <m:sub>
                        <m:r>
                          <m:rPr>
                            <m:sty m:val="p"/>
                          </m:rPr>
                          <a:rPr lang="en-US" altLang="zh-CN" sz="2600" i="1" dirty="0">
                            <a:latin typeface="Cambria Math" panose="02040503050406030204" pitchFamily="18" charset="0"/>
                          </a:rPr>
                          <m:t>max</m:t>
                        </m:r>
                      </m:sub>
                    </m:sSub>
                  </m:oMath>
                </a14:m>
                <a:r>
                  <a:rPr lang="en-US" altLang="zh-CN" sz="2600" dirty="0"/>
                  <a:t>, then this optimal step size is given by </a:t>
                </a:r>
                <a14:m>
                  <m:oMath xmlns:m="http://schemas.openxmlformats.org/officeDocument/2006/math">
                    <m:f>
                      <m:fPr>
                        <m:ctrlPr>
                          <a:rPr lang="en-US" altLang="zh-CN" sz="2600" i="1" smtClean="0">
                            <a:latin typeface="Cambria Math" panose="02040503050406030204" pitchFamily="18" charset="0"/>
                          </a:rPr>
                        </m:ctrlPr>
                      </m:fPr>
                      <m:num>
                        <m:r>
                          <a:rPr lang="en-US" altLang="zh-CN" sz="2600" b="0" i="1" smtClean="0">
                            <a:latin typeface="Cambria Math" panose="02040503050406030204" pitchFamily="18" charset="0"/>
                          </a:rPr>
                          <m:t>1</m:t>
                        </m:r>
                      </m:num>
                      <m:den>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𝜆</m:t>
                            </m:r>
                          </m:e>
                          <m:sub>
                            <m:r>
                              <m:rPr>
                                <m:sty m:val="p"/>
                              </m:rPr>
                              <a:rPr lang="en-US" altLang="zh-CN" sz="2600" i="1" dirty="0">
                                <a:latin typeface="Cambria Math" panose="02040503050406030204" pitchFamily="18" charset="0"/>
                              </a:rPr>
                              <m:t>max</m:t>
                            </m:r>
                          </m:sub>
                        </m:sSub>
                      </m:den>
                    </m:f>
                  </m:oMath>
                </a14:m>
                <a:r>
                  <a:rPr lang="en-US" altLang="zh-CN" sz="2600" dirty="0"/>
                  <a:t>. To the extent that the function we minimize can be approximated well by a quadratic function, the eigenvalues of the Hessian thus determine the scale of the learning rate.</a:t>
                </a:r>
              </a:p>
              <a:p>
                <a:pPr marL="0" indent="0" algn="just">
                  <a:lnSpc>
                    <a:spcPct val="125000"/>
                  </a:lnSpc>
                  <a:spcBef>
                    <a:spcPts val="0"/>
                  </a:spcBef>
                  <a:buClr>
                    <a:srgbClr val="FF0000"/>
                  </a:buClr>
                  <a:buNone/>
                </a:pPr>
                <a:r>
                  <a:rPr lang="en-US" altLang="zh-CN" sz="2600" dirty="0"/>
                  <a:t>        The second derivative can be used to determine whether a critical point is a local maximum, a local minimum, or saddle point. Recall that on a critical point, </a:t>
                </a:r>
                <a14:m>
                  <m:oMath xmlns:m="http://schemas.openxmlformats.org/officeDocument/2006/math">
                    <m:sSup>
                      <m:sSupPr>
                        <m:ctrlPr>
                          <a:rPr lang="en-US" altLang="zh-CN" sz="2600" i="1" dirty="0" smtClean="0">
                            <a:latin typeface="Cambria Math" panose="02040503050406030204" pitchFamily="18" charset="0"/>
                          </a:rPr>
                        </m:ctrlPr>
                      </m:sSupPr>
                      <m:e>
                        <m:r>
                          <a:rPr lang="en-US" altLang="zh-CN" sz="2600" b="0" i="1" dirty="0" smtClean="0">
                            <a:latin typeface="Cambria Math" panose="02040503050406030204" pitchFamily="18" charset="0"/>
                          </a:rPr>
                          <m:t>𝑓</m:t>
                        </m:r>
                      </m:e>
                      <m:sup>
                        <m:r>
                          <a:rPr lang="en-US" altLang="zh-CN" sz="2600" b="0" i="1" dirty="0" smtClean="0">
                            <a:latin typeface="Cambria Math" panose="02040503050406030204" pitchFamily="18" charset="0"/>
                          </a:rPr>
                          <m:t>′</m:t>
                        </m:r>
                      </m:sup>
                    </m:sSup>
                    <m:r>
                      <a:rPr lang="en-US" altLang="zh-CN" sz="2600" i="1" dirty="0" smtClean="0">
                        <a:latin typeface="Cambria Math" panose="02040503050406030204" pitchFamily="18" charset="0"/>
                      </a:rPr>
                      <m:t>(</m:t>
                    </m:r>
                    <m:r>
                      <a:rPr lang="en-US" altLang="zh-CN" sz="2600" i="1" dirty="0" smtClean="0">
                        <a:latin typeface="Cambria Math" panose="02040503050406030204" pitchFamily="18" charset="0"/>
                      </a:rPr>
                      <m:t>𝑥</m:t>
                    </m:r>
                    <m:r>
                      <a:rPr lang="en-US" altLang="zh-CN" sz="2600" i="1" dirty="0" smtClean="0">
                        <a:latin typeface="Cambria Math" panose="02040503050406030204" pitchFamily="18" charset="0"/>
                      </a:rPr>
                      <m:t>) = 0</m:t>
                    </m:r>
                  </m:oMath>
                </a14:m>
                <a:r>
                  <a:rPr lang="en-US" altLang="zh-CN" sz="2600" dirty="0"/>
                  <a:t>.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b="0" i="1" dirty="0" smtClean="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&gt; 0</m:t>
                    </m:r>
                  </m:oMath>
                </a14:m>
                <a:r>
                  <a:rPr lang="en-US" altLang="zh-CN" sz="2600" dirty="0"/>
                  <a:t>, this means that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m:t>
                    </m:r>
                  </m:oMath>
                </a14:m>
                <a:r>
                  <a:rPr lang="en-US" altLang="zh-CN" sz="2600" dirty="0"/>
                  <a:t>increases as we move to the right, and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m:t>
                    </m:r>
                  </m:oMath>
                </a14:m>
                <a:r>
                  <a:rPr lang="en-US" altLang="zh-CN" sz="2600" dirty="0"/>
                  <a:t> decreases as we move to the left. This means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b="0" i="1" dirty="0" smtClean="0">
                        <a:latin typeface="Cambria Math" panose="02040503050406030204" pitchFamily="18" charset="0"/>
                      </a:rPr>
                      <m:t>−</m:t>
                    </m:r>
                    <m:r>
                      <a:rPr lang="zh-CN" altLang="en-US" sz="2600" i="1" dirty="0">
                        <a:latin typeface="Cambria Math" panose="02040503050406030204" pitchFamily="18" charset="0"/>
                      </a:rPr>
                      <m:t>𝜖</m:t>
                    </m:r>
                    <m:r>
                      <a:rPr lang="en-US" altLang="zh-CN" sz="2600" i="1" dirty="0">
                        <a:latin typeface="Cambria Math" panose="02040503050406030204" pitchFamily="18" charset="0"/>
                      </a:rPr>
                      <m:t>) </m:t>
                    </m:r>
                  </m:oMath>
                </a14:m>
                <a:r>
                  <a:rPr lang="en-US" altLang="zh-CN" sz="2600" dirty="0"/>
                  <a:t>&lt; 0 and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smtClean="0">
                        <a:latin typeface="Cambria Math" panose="02040503050406030204" pitchFamily="18" charset="0"/>
                        <a:ea typeface="Cambria Math" panose="02040503050406030204" pitchFamily="18" charset="0"/>
                      </a:rPr>
                      <m:t>+</m:t>
                    </m:r>
                    <m:r>
                      <a:rPr lang="zh-CN" altLang="en-US" sz="2600" i="1" dirty="0">
                        <a:latin typeface="Cambria Math" panose="02040503050406030204" pitchFamily="18" charset="0"/>
                      </a:rPr>
                      <m:t>𝜖</m:t>
                    </m:r>
                    <m:r>
                      <a:rPr lang="en-US" altLang="zh-CN" sz="2600" i="1" dirty="0">
                        <a:latin typeface="Cambria Math" panose="02040503050406030204" pitchFamily="18" charset="0"/>
                      </a:rPr>
                      <m:t>) </m:t>
                    </m:r>
                    <m:r>
                      <a:rPr lang="en-US" altLang="zh-CN" sz="2600" i="1" dirty="0" smtClean="0">
                        <a:latin typeface="Cambria Math" panose="02040503050406030204" pitchFamily="18" charset="0"/>
                        <a:ea typeface="Cambria Math" panose="02040503050406030204" pitchFamily="18" charset="0"/>
                      </a:rPr>
                      <m:t>&gt;</m:t>
                    </m:r>
                  </m:oMath>
                </a14:m>
                <a:r>
                  <a:rPr lang="en-US" altLang="zh-CN" sz="2600" dirty="0"/>
                  <a:t> 0 for small enough </a:t>
                </a:r>
                <a14:m>
                  <m:oMath xmlns:m="http://schemas.openxmlformats.org/officeDocument/2006/math">
                    <m:r>
                      <a:rPr lang="zh-CN" altLang="en-US" sz="2600" i="1" dirty="0">
                        <a:latin typeface="Cambria Math" panose="02040503050406030204" pitchFamily="18" charset="0"/>
                      </a:rPr>
                      <m:t>𝜖</m:t>
                    </m:r>
                  </m:oMath>
                </a14:m>
                <a:r>
                  <a:rPr lang="en-US" altLang="zh-CN" sz="2600"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2342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In other words, as we move right, the slope begins to point uphill to the right, and as we move left, the slope begins to point uphill to the left. Thus,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d>
                      <m:dPr>
                        <m:ctrlPr>
                          <a:rPr lang="en-US" altLang="zh-CN" sz="2600" i="1" dirty="0">
                            <a:latin typeface="Cambria Math" panose="02040503050406030204" pitchFamily="18" charset="0"/>
                          </a:rPr>
                        </m:ctrlPr>
                      </m:dPr>
                      <m:e>
                        <m:r>
                          <a:rPr lang="en-US" altLang="zh-CN" sz="2600" i="1" dirty="0">
                            <a:latin typeface="Cambria Math" panose="02040503050406030204" pitchFamily="18" charset="0"/>
                          </a:rPr>
                          <m:t>𝑥</m:t>
                        </m:r>
                      </m:e>
                    </m:d>
                    <m:r>
                      <a:rPr lang="en-US" altLang="zh-CN" sz="2600" i="1" dirty="0">
                        <a:latin typeface="Cambria Math" panose="02040503050406030204" pitchFamily="18" charset="0"/>
                      </a:rPr>
                      <m:t>= 0</m:t>
                    </m:r>
                    <m:r>
                      <a:rPr lang="en-US" altLang="zh-CN" sz="2600" b="0" i="1" dirty="0" smtClean="0">
                        <a:latin typeface="Cambria Math" panose="02040503050406030204" pitchFamily="18" charset="0"/>
                      </a:rPr>
                      <m:t> </m:t>
                    </m:r>
                    <m:r>
                      <a:rPr lang="en-US" altLang="zh-CN" sz="2600" b="0" i="1" dirty="0" smtClean="0">
                        <a:latin typeface="Cambria Math" panose="02040503050406030204" pitchFamily="18" charset="0"/>
                      </a:rPr>
                      <m:t>𝑎𝑛𝑑</m:t>
                    </m:r>
                    <m:r>
                      <a:rPr lang="en-US" altLang="zh-CN" sz="2600" b="0" i="1" dirty="0" smtClean="0">
                        <a:latin typeface="Cambria Math" panose="02040503050406030204" pitchFamily="18" charset="0"/>
                      </a:rPr>
                      <m:t> </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&gt; 0</m:t>
                    </m:r>
                  </m:oMath>
                </a14:m>
                <a:r>
                  <a:rPr lang="en-US" altLang="zh-CN" sz="2600" dirty="0"/>
                  <a:t>, we can conclude that </a:t>
                </a:r>
                <a:r>
                  <a:rPr lang="en-US" altLang="zh-CN" sz="2600" i="1" dirty="0"/>
                  <a:t>x</a:t>
                </a:r>
                <a:r>
                  <a:rPr lang="en-US" altLang="zh-CN" sz="2600" dirty="0"/>
                  <a:t> is a local minimum. Similarly,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d>
                      <m:dPr>
                        <m:ctrlPr>
                          <a:rPr lang="en-US" altLang="zh-CN" sz="2600" i="1" dirty="0">
                            <a:latin typeface="Cambria Math" panose="02040503050406030204" pitchFamily="18" charset="0"/>
                          </a:rPr>
                        </m:ctrlPr>
                      </m:dPr>
                      <m:e>
                        <m:r>
                          <a:rPr lang="en-US" altLang="zh-CN" sz="2600" i="1" dirty="0">
                            <a:latin typeface="Cambria Math" panose="02040503050406030204" pitchFamily="18" charset="0"/>
                          </a:rPr>
                          <m:t>𝑥</m:t>
                        </m:r>
                      </m:e>
                    </m:d>
                    <m:r>
                      <a:rPr lang="en-US" altLang="zh-CN" sz="2600" i="1" dirty="0">
                        <a:latin typeface="Cambria Math" panose="02040503050406030204" pitchFamily="18" charset="0"/>
                      </a:rPr>
                      <m:t>= 0 </m:t>
                    </m:r>
                    <m:r>
                      <a:rPr lang="en-US" altLang="zh-CN" sz="2600" i="1" dirty="0">
                        <a:latin typeface="Cambria Math" panose="02040503050406030204" pitchFamily="18" charset="0"/>
                      </a:rPr>
                      <m:t>𝑎𝑛𝑑</m:t>
                    </m:r>
                    <m:r>
                      <a:rPr lang="en-US" altLang="zh-CN" sz="2600" i="1" dirty="0">
                        <a:latin typeface="Cambria Math" panose="02040503050406030204" pitchFamily="18" charset="0"/>
                      </a:rPr>
                      <m:t> </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&lt; 0</m:t>
                    </m:r>
                  </m:oMath>
                </a14:m>
                <a:r>
                  <a:rPr lang="en-US" altLang="zh-CN" sz="2600" dirty="0"/>
                  <a:t>, we can conclude that </a:t>
                </a:r>
                <a:r>
                  <a:rPr lang="en-US" altLang="zh-CN" sz="2600" i="1" dirty="0"/>
                  <a:t>x</a:t>
                </a:r>
                <a:r>
                  <a:rPr lang="en-US" altLang="zh-CN" sz="2600" dirty="0"/>
                  <a:t> is a local maximum. This is known as the </a:t>
                </a:r>
                <a:r>
                  <a:rPr lang="en-US" altLang="zh-CN" sz="2600" i="1" dirty="0"/>
                  <a:t>second derivative </a:t>
                </a:r>
                <a:r>
                  <a:rPr lang="en-US" altLang="zh-CN" sz="2600" dirty="0"/>
                  <a:t>test. Unfortunately,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 0</m:t>
                    </m:r>
                  </m:oMath>
                </a14:m>
                <a:r>
                  <a:rPr lang="en-US" altLang="zh-CN" sz="2600" dirty="0"/>
                  <a:t>, the test is inconclusive. In this case </a:t>
                </a:r>
                <a:r>
                  <a:rPr lang="en-US" altLang="zh-CN" sz="2600" i="1" dirty="0"/>
                  <a:t>x</a:t>
                </a:r>
                <a:r>
                  <a:rPr lang="en-US" altLang="zh-CN" sz="2600" dirty="0"/>
                  <a:t> may be a saddle point, or a part of a flat region.</a:t>
                </a:r>
              </a:p>
              <a:p>
                <a:pPr marL="0" indent="0" algn="just">
                  <a:lnSpc>
                    <a:spcPct val="125000"/>
                  </a:lnSpc>
                  <a:spcBef>
                    <a:spcPts val="0"/>
                  </a:spcBef>
                  <a:buClr>
                    <a:srgbClr val="FF0000"/>
                  </a:buClr>
                  <a:buNone/>
                </a:pPr>
                <a:r>
                  <a:rPr lang="en-US" altLang="zh-CN" sz="2600" dirty="0"/>
                  <a:t>        In multiple dimensions, we need to examine all of the second derivatives of the function. Using the </a:t>
                </a:r>
                <a:r>
                  <a:rPr lang="en-US" altLang="zh-CN" sz="2600" dirty="0" err="1"/>
                  <a:t>eigendecomposition</a:t>
                </a:r>
                <a:r>
                  <a:rPr lang="en-US" altLang="zh-CN" sz="2600" dirty="0"/>
                  <a:t> of the Hessian matrix, we can generalize the second derivative test to multiple dimensions.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0289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At a critical point, where </a:t>
                </a:r>
                <a14:m>
                  <m:oMath xmlns:m="http://schemas.openxmlformats.org/officeDocument/2006/math">
                    <m:sSub>
                      <m:sSubPr>
                        <m:ctrlPr>
                          <a:rPr lang="en-US" altLang="zh-CN" sz="2600" i="1" dirty="0">
                            <a:latin typeface="Cambria Math" panose="02040503050406030204" pitchFamily="18" charset="0"/>
                          </a:rPr>
                        </m:ctrlPr>
                      </m:sSubPr>
                      <m:e>
                        <m:r>
                          <a:rPr lang="en-US" altLang="zh-CN" sz="2600" dirty="0">
                            <a:latin typeface="Cambria Math" panose="02040503050406030204" pitchFamily="18" charset="0"/>
                          </a:rPr>
                          <m:t>𝛻</m:t>
                        </m:r>
                      </m:e>
                      <m:sub>
                        <m:r>
                          <a:rPr lang="en-US" altLang="zh-CN" sz="2600" b="1" i="1" dirty="0">
                            <a:latin typeface="Cambria Math" panose="02040503050406030204" pitchFamily="18" charset="0"/>
                          </a:rPr>
                          <m:t>𝒙</m:t>
                        </m:r>
                      </m:sub>
                    </m:sSub>
                    <m:r>
                      <a:rPr lang="en-US" altLang="zh-CN" sz="2600" i="1" dirty="0" err="1">
                        <a:latin typeface="Cambria Math" panose="02040503050406030204" pitchFamily="18" charset="0"/>
                      </a:rPr>
                      <m:t>𝑓</m:t>
                    </m:r>
                    <m:r>
                      <a:rPr lang="en-US" altLang="zh-CN" sz="2600" i="1" dirty="0">
                        <a:latin typeface="Cambria Math" panose="02040503050406030204" pitchFamily="18" charset="0"/>
                      </a:rPr>
                      <m:t>(</m:t>
                    </m:r>
                    <m:r>
                      <a:rPr lang="en-US" altLang="zh-CN" sz="2600" b="1" i="1" dirty="0">
                        <a:latin typeface="Cambria Math" panose="02040503050406030204" pitchFamily="18" charset="0"/>
                      </a:rPr>
                      <m:t>𝒙</m:t>
                    </m:r>
                    <m:r>
                      <a:rPr lang="en-US" altLang="zh-CN" sz="2600" i="1" dirty="0">
                        <a:latin typeface="Cambria Math" panose="02040503050406030204" pitchFamily="18" charset="0"/>
                      </a:rPr>
                      <m:t>) = 0</m:t>
                    </m:r>
                  </m:oMath>
                </a14:m>
                <a:r>
                  <a:rPr lang="en-US" altLang="zh-CN" sz="2600" dirty="0"/>
                  <a:t>, we can examine the eigenvalues of the Hessian to determine whether the critical point is a local maximum, local minimum, or saddle point. When the Hessian is positive definite (all its eigenvalues are positive), the point is a local minimum. This can be seen by observing that the directional second derivative in any direction must be positive, and making reference to the univariate second derivative test. Likewise, when the Hessian is negative definite (all its eigenvalues are negative), the point is a local maximum. In multiple dimensions, it is actually possible to find positive evidence of saddle points in some cases.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5560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When at least one eigenvalue is positive and at least one eigenvalue is negative, we know that </a:t>
            </a:r>
            <a:r>
              <a:rPr lang="en-US" altLang="zh-CN" sz="2600" b="1" i="1" dirty="0"/>
              <a:t>x</a:t>
            </a:r>
            <a:r>
              <a:rPr lang="en-US" altLang="zh-CN" sz="2600" dirty="0"/>
              <a:t> is a local maximum on one cross section of </a:t>
            </a:r>
            <a:r>
              <a:rPr lang="en-US" altLang="zh-CN" sz="2600" i="1" dirty="0"/>
              <a:t>f</a:t>
            </a:r>
            <a:r>
              <a:rPr lang="en-US" altLang="zh-CN" sz="2600" dirty="0"/>
              <a:t> but a local minimum on another cross section. See Fig. </a:t>
            </a:r>
            <a:r>
              <a:rPr lang="en-US" altLang="zh-CN" sz="2600" dirty="0">
                <a:solidFill>
                  <a:srgbClr val="FF0000"/>
                </a:solidFill>
              </a:rPr>
              <a:t>4.5</a:t>
            </a:r>
            <a:r>
              <a:rPr lang="en-US" altLang="zh-CN" sz="2600" dirty="0"/>
              <a:t> for an example. Finally, the multidimensional second derivative test can be inconclusive, just like the univariate version. The test is inconclusive whenever all of the non-zero eigenvalues have the same sign, but at least one eigenvalue is zero. This is because the univariate second derivative test is inconclusive in the cross section corresponding to the zero eigenvalue.</a:t>
            </a: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multiple dimensions, there can be a wide variety of different second derivatives at a single point, because there is a different second derivative for each direction. </a:t>
            </a:r>
          </a:p>
        </p:txBody>
      </p:sp>
    </p:spTree>
    <p:extLst>
      <p:ext uri="{BB962C8B-B14F-4D97-AF65-F5344CB8AC3E}">
        <p14:creationId xmlns:p14="http://schemas.microsoft.com/office/powerpoint/2010/main" val="1316027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t>The condition number of the Hessian measures how much the second derivatives vary. When the Hessian has a poor condition number, gradient descent performs poorly. This is because in one direction, the derivative increases rapidly, while in another direction, it increases slowly. Gradient descent is unaware of this change in the derivative so it does not know that it needs to explore preferentially in the direction where the derivative remains negative for longer. It also makes it difficult to choose a good step size. The step size must be small enough to avoid overshooting the minimum and going uphill in directions with strong positive curvature. This usually means that the step size is too small to make significant progress in other directions with less curvature. See Fig. </a:t>
            </a:r>
            <a:r>
              <a:rPr lang="en-US" altLang="zh-CN" sz="2600" dirty="0">
                <a:solidFill>
                  <a:srgbClr val="FF0000"/>
                </a:solidFill>
              </a:rPr>
              <a:t>4.6</a:t>
            </a:r>
            <a:r>
              <a:rPr lang="en-US" altLang="zh-CN" sz="2600" dirty="0"/>
              <a:t> for an example.</a:t>
            </a: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95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Fengqin</a:t>
            </a:r>
            <a:r>
              <a:rPr lang="en-US" altLang="zh-CN" sz="2400" dirty="0"/>
              <a:t> Yao</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4.1 Overflow and Underflow</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471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rotWithShape="1">
          <a:blip r:embed="rId3"/>
          <a:srcRect l="12459" t="13202" r="1662" b="4095"/>
          <a:stretch/>
        </p:blipFill>
        <p:spPr>
          <a:xfrm>
            <a:off x="701379" y="2063416"/>
            <a:ext cx="4620126" cy="2731168"/>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506DE97-96FB-4BBF-9926-8B1F8FD5CF2B}"/>
                  </a:ext>
                </a:extLst>
              </p:cNvPr>
              <p:cNvSpPr txBox="1"/>
              <p:nvPr/>
            </p:nvSpPr>
            <p:spPr>
              <a:xfrm>
                <a:off x="5414211" y="1155675"/>
                <a:ext cx="6382836" cy="4912050"/>
              </a:xfrm>
              <a:prstGeom prst="rect">
                <a:avLst/>
              </a:prstGeom>
              <a:noFill/>
            </p:spPr>
            <p:txBody>
              <a:bodyPr wrap="square" rtlCol="0">
                <a:spAutoFit/>
              </a:bodyPr>
              <a:lstStyle/>
              <a:p>
                <a:pPr algn="just">
                  <a:lnSpc>
                    <a:spcPct val="125000"/>
                  </a:lnSpc>
                </a:pPr>
                <a:r>
                  <a:rPr lang="en-US" altLang="zh-CN" dirty="0">
                    <a:latin typeface="Times New Roman" panose="02020603050405020304" pitchFamily="18" charset="0"/>
                    <a:cs typeface="Times New Roman" panose="02020603050405020304" pitchFamily="18" charset="0"/>
                  </a:rPr>
                  <a:t>Figure 4.5: A saddle point containing both positive and negative curvature. The function in this example is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𝑓</m:t>
                    </m:r>
                    <m:r>
                      <a:rPr lang="en-US" altLang="zh-CN" i="1" dirty="0" smtClean="0">
                        <a:latin typeface="Cambria Math" panose="02040503050406030204" pitchFamily="18" charset="0"/>
                        <a:cs typeface="Times New Roman" panose="02020603050405020304" pitchFamily="18" charset="0"/>
                      </a:rPr>
                      <m:t>(</m:t>
                    </m:r>
                    <m:r>
                      <a:rPr lang="en-US" altLang="zh-CN" b="1" i="1" dirty="0" smtClean="0">
                        <a:latin typeface="Cambria Math" panose="02040503050406030204" pitchFamily="18" charset="0"/>
                        <a:cs typeface="Times New Roman" panose="02020603050405020304" pitchFamily="18" charset="0"/>
                      </a:rPr>
                      <m:t>𝒙</m:t>
                    </m:r>
                    <m:r>
                      <a:rPr lang="en-US" altLang="zh-CN" i="1" dirty="0" smtClean="0">
                        <a:latin typeface="Cambria Math" panose="02040503050406030204" pitchFamily="18" charset="0"/>
                        <a:cs typeface="Times New Roman" panose="02020603050405020304" pitchFamily="18" charset="0"/>
                      </a:rPr>
                      <m:t>)=</m:t>
                    </m:r>
                    <m:sSubSup>
                      <m:sSubSupPr>
                        <m:ctrlPr>
                          <a:rPr lang="en-US" altLang="zh-CN" i="1" dirty="0" smtClean="0">
                            <a:latin typeface="Cambria Math" panose="02040503050406030204" pitchFamily="18" charset="0"/>
                            <a:cs typeface="Times New Roman" panose="02020603050405020304" pitchFamily="18" charset="0"/>
                          </a:rPr>
                        </m:ctrlPr>
                      </m:sSubSup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1</m:t>
                        </m:r>
                      </m:sub>
                      <m:sup>
                        <m:r>
                          <a:rPr lang="en-US" altLang="zh-CN" b="0" i="1" dirty="0" smtClean="0">
                            <a:latin typeface="Cambria Math" panose="02040503050406030204" pitchFamily="18" charset="0"/>
                            <a:cs typeface="Times New Roman" panose="02020603050405020304" pitchFamily="18" charset="0"/>
                          </a:rPr>
                          <m:t>2</m:t>
                        </m:r>
                      </m:sup>
                    </m:sSubSup>
                    <m:r>
                      <a:rPr lang="en-US" altLang="zh-CN" i="1" dirty="0" smtClean="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m:t>
                    </m:r>
                    <m:sSubSup>
                      <m:sSubSupPr>
                        <m:ctrlPr>
                          <a:rPr lang="en-US" altLang="zh-CN" i="1" dirty="0" smtClean="0">
                            <a:latin typeface="Cambria Math" panose="02040503050406030204" pitchFamily="18" charset="0"/>
                            <a:cs typeface="Times New Roman" panose="02020603050405020304" pitchFamily="18" charset="0"/>
                          </a:rPr>
                        </m:ctrlPr>
                      </m:sSubSup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2</m:t>
                        </m:r>
                      </m:sub>
                      <m:sup>
                        <m:r>
                          <a:rPr lang="en-US" altLang="zh-CN" b="0" i="1" dirty="0" smtClean="0">
                            <a:latin typeface="Cambria Math" panose="02040503050406030204" pitchFamily="18" charset="0"/>
                            <a:cs typeface="Times New Roman" panose="02020603050405020304" pitchFamily="18" charset="0"/>
                          </a:rPr>
                          <m:t>2</m:t>
                        </m:r>
                      </m:sup>
                    </m:sSubSup>
                    <m:r>
                      <a:rPr lang="en-US" altLang="zh-CN" i="1" dirty="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Along the axis corresponding to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the function curves upward. This axis is an eigenvector of the Hessian and has a positive eigenvalue. Along the axis corresponding to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 the function curves downward. This direction is an eigenvector of the Hessian with negative eigenvalue. The name “saddle point” derives from the saddle-like shape of this function. This is the quintessential example of a function with a saddle point. In more than one dimension, it is not necessary to have an eigenvalue of 0 in order to get a saddle point: it is only necessary to have both positive and negative eigenvalues. We can think of a saddle point with both signs of eigenvalues as being a local maximum within one cross section and a local minimum within another cross section.</a:t>
                </a:r>
                <a:endParaRPr lang="zh-CN" altLang="en-US"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8506DE97-96FB-4BBF-9926-8B1F8FD5CF2B}"/>
                  </a:ext>
                </a:extLst>
              </p:cNvPr>
              <p:cNvSpPr txBox="1">
                <a:spLocks noRot="1" noChangeAspect="1" noMove="1" noResize="1" noEditPoints="1" noAdjustHandles="1" noChangeArrowheads="1" noChangeShapeType="1" noTextEdit="1"/>
              </p:cNvSpPr>
              <p:nvPr/>
            </p:nvSpPr>
            <p:spPr>
              <a:xfrm>
                <a:off x="5414211" y="1155675"/>
                <a:ext cx="6382836" cy="4912050"/>
              </a:xfrm>
              <a:prstGeom prst="rect">
                <a:avLst/>
              </a:prstGeom>
              <a:blipFill>
                <a:blip r:embed="rId4"/>
                <a:stretch>
                  <a:fillRect l="-764" r="-860" b="-1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6131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rotWithShape="1">
          <a:blip r:embed="rId3"/>
          <a:srcRect l="7539" t="3464" r="5923" b="4258"/>
          <a:stretch/>
        </p:blipFill>
        <p:spPr>
          <a:xfrm>
            <a:off x="330995" y="1779938"/>
            <a:ext cx="3722683" cy="3298124"/>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506DE97-96FB-4BBF-9926-8B1F8FD5CF2B}"/>
                  </a:ext>
                </a:extLst>
              </p:cNvPr>
              <p:cNvSpPr txBox="1"/>
              <p:nvPr/>
            </p:nvSpPr>
            <p:spPr>
              <a:xfrm>
                <a:off x="3997233" y="862885"/>
                <a:ext cx="7799813" cy="5266826"/>
              </a:xfrm>
              <a:prstGeom prst="rect">
                <a:avLst/>
              </a:prstGeom>
              <a:noFill/>
            </p:spPr>
            <p:txBody>
              <a:bodyPr wrap="square" rtlCol="0">
                <a:spAutoFit/>
              </a:bodyPr>
              <a:lstStyle/>
              <a:p>
                <a:pPr algn="just">
                  <a:lnSpc>
                    <a:spcPct val="125000"/>
                  </a:lnSpc>
                </a:pPr>
                <a:r>
                  <a:rPr lang="en-US" altLang="zh-CN" dirty="0">
                    <a:latin typeface="Times New Roman" panose="02020603050405020304" pitchFamily="18" charset="0"/>
                    <a:cs typeface="Times New Roman" panose="02020603050405020304" pitchFamily="18" charset="0"/>
                  </a:rPr>
                  <a:t>Figure 4.6: Gradient descent fails to exploit the curvature information contained in the Hessian matrix. Here we use gradient descent to minimize a quadratic function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whose Hessian matrix has condition number 5. This means that the direction of most curvature has five times more curvature than the direction of least curvature. In this case, the most curvature is in the direction </a:t>
                </a:r>
                <a14:m>
                  <m:oMath xmlns:m="http://schemas.openxmlformats.org/officeDocument/2006/math">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1,1</m:t>
                            </m:r>
                          </m:e>
                        </m:d>
                      </m:e>
                      <m:sup>
                        <m:r>
                          <a:rPr lang="en-US" altLang="zh-CN" dirty="0">
                            <a:latin typeface="Cambria Math" panose="02040503050406030204" pitchFamily="18" charset="0"/>
                          </a:rPr>
                          <m:t>⊤</m:t>
                        </m:r>
                      </m:sup>
                    </m:sSup>
                  </m:oMath>
                </a14:m>
                <a:r>
                  <a:rPr lang="en-US" altLang="zh-CN" dirty="0">
                    <a:latin typeface="Times New Roman" panose="02020603050405020304" pitchFamily="18" charset="0"/>
                    <a:cs typeface="Times New Roman" panose="02020603050405020304" pitchFamily="18" charset="0"/>
                  </a:rPr>
                  <a:t> and the least curvature is in the direction</a:t>
                </a:r>
                <a14:m>
                  <m:oMath xmlns:m="http://schemas.openxmlformats.org/officeDocument/2006/math">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1,−1</m:t>
                            </m:r>
                          </m:e>
                        </m:d>
                      </m:e>
                      <m:sup>
                        <m:r>
                          <a:rPr lang="en-US" altLang="zh-CN" dirty="0">
                            <a:latin typeface="Cambria Math" panose="02040503050406030204" pitchFamily="18" charset="0"/>
                          </a:rPr>
                          <m:t>⊤</m:t>
                        </m:r>
                      </m:sup>
                    </m:sSup>
                    <m:r>
                      <a:rPr lang="en-US" altLang="zh-CN" b="0" i="0"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The red lines indicate the path followed by gradient descent. This very elongated quadratic function resembles a long canyon. Gradient descent wastes time repeatedly descending canyon walls, because they are the steepest feature. Because the step size is somewhat too large, it has a tendency to overshoot the bottom of the function and thus needs to descend the opposite canyon wall on the next iteration. The large positive eigenvalue of the Hessian corresponding to the eigenvector pointed in this direction indicates that this directional derivative is rapidly increasing, so an optimization algorithm based on the Hessian could predict that the steepest direction is not actually a promising search direction in this context.</a:t>
                </a:r>
              </a:p>
            </p:txBody>
          </p:sp>
        </mc:Choice>
        <mc:Fallback xmlns="">
          <p:sp>
            <p:nvSpPr>
              <p:cNvPr id="8" name="文本框 7">
                <a:extLst>
                  <a:ext uri="{FF2B5EF4-FFF2-40B4-BE49-F238E27FC236}">
                    <a16:creationId xmlns:a16="http://schemas.microsoft.com/office/drawing/2014/main" id="{8506DE97-96FB-4BBF-9926-8B1F8FD5CF2B}"/>
                  </a:ext>
                </a:extLst>
              </p:cNvPr>
              <p:cNvSpPr txBox="1">
                <a:spLocks noRot="1" noChangeAspect="1" noMove="1" noResize="1" noEditPoints="1" noAdjustHandles="1" noChangeArrowheads="1" noChangeShapeType="1" noTextEdit="1"/>
              </p:cNvSpPr>
              <p:nvPr/>
            </p:nvSpPr>
            <p:spPr>
              <a:xfrm>
                <a:off x="3997233" y="862885"/>
                <a:ext cx="7799813" cy="5266826"/>
              </a:xfrm>
              <a:prstGeom prst="rect">
                <a:avLst/>
              </a:prstGeom>
              <a:blipFill>
                <a:blip r:embed="rId4"/>
                <a:stretch>
                  <a:fillRect l="-704" r="-625" b="-6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7121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cs typeface="Times New Roman" panose="02020603050405020304" pitchFamily="18" charset="0"/>
                  </a:rPr>
                  <a:t>        This issue can be resolved by using information from the Hessian matrix to guide the search. The simplest method for doing so is known as </a:t>
                </a:r>
                <a:r>
                  <a:rPr lang="en-US" altLang="zh-CN" sz="2600" i="1" dirty="0">
                    <a:cs typeface="Times New Roman" panose="02020603050405020304" pitchFamily="18" charset="0"/>
                  </a:rPr>
                  <a:t>Newton’s method</a:t>
                </a:r>
                <a:r>
                  <a:rPr lang="en-US" altLang="zh-CN" sz="2600" dirty="0">
                    <a:cs typeface="Times New Roman" panose="02020603050405020304" pitchFamily="18" charset="0"/>
                  </a:rPr>
                  <a:t>. Newton’s method is based on using a second-order Taylor series expansion to approximate </a:t>
                </a:r>
                <a:r>
                  <a:rPr lang="en-US" altLang="zh-CN" sz="2600" i="1" dirty="0">
                    <a:cs typeface="Times New Roman" panose="02020603050405020304" pitchFamily="18" charset="0"/>
                  </a:rPr>
                  <a:t>f </a:t>
                </a:r>
                <a:r>
                  <a:rPr lang="en-US" altLang="zh-CN" sz="2600" dirty="0">
                    <a:cs typeface="Times New Roman" panose="02020603050405020304" pitchFamily="18" charset="0"/>
                  </a:rPr>
                  <a:t>(</a:t>
                </a:r>
                <a:r>
                  <a:rPr lang="en-US" altLang="zh-CN" sz="2600" b="1" i="1" dirty="0">
                    <a:cs typeface="Times New Roman" panose="02020603050405020304" pitchFamily="18" charset="0"/>
                  </a:rPr>
                  <a:t>x</a:t>
                </a:r>
                <a:r>
                  <a:rPr lang="en-US" altLang="zh-CN" sz="2600" dirty="0">
                    <a:cs typeface="Times New Roman" panose="02020603050405020304" pitchFamily="18" charset="0"/>
                  </a:rPr>
                  <a:t>) near some point </a:t>
                </a:r>
                <a14:m>
                  <m:oMath xmlns:m="http://schemas.openxmlformats.org/officeDocument/2006/math">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b="1" i="1" dirty="0" smtClean="0">
                            <a:latin typeface="Cambria Math" panose="02040503050406030204" pitchFamily="18" charset="0"/>
                            <a:cs typeface="Times New Roman" panose="02020603050405020304" pitchFamily="18" charset="0"/>
                          </a:rPr>
                          <m:t>𝒙</m:t>
                        </m:r>
                      </m:e>
                      <m:sup>
                        <m:r>
                          <a:rPr lang="en-US" altLang="zh-CN" sz="2600" b="0" i="1" dirty="0" smtClean="0">
                            <a:latin typeface="Cambria Math" panose="02040503050406030204" pitchFamily="18" charset="0"/>
                            <a:cs typeface="Times New Roman" panose="02020603050405020304" pitchFamily="18" charset="0"/>
                          </a:rPr>
                          <m:t>(0)</m:t>
                        </m:r>
                      </m:sup>
                    </m:sSup>
                  </m:oMath>
                </a14:m>
                <a:r>
                  <a:rPr lang="en-US" altLang="zh-CN" sz="2600" dirty="0">
                    <a:cs typeface="Times New Roman" panose="02020603050405020304" pitchFamily="18" charset="0"/>
                  </a:rPr>
                  <a:t>:</a:t>
                </a:r>
              </a:p>
              <a:p>
                <a:pPr marL="0" indent="0" algn="just">
                  <a:lnSpc>
                    <a:spcPct val="125000"/>
                  </a:lnSpc>
                  <a:spcBef>
                    <a:spcPts val="0"/>
                  </a:spcBef>
                  <a:buClr>
                    <a:srgbClr val="FF0000"/>
                  </a:buClr>
                  <a:buNone/>
                </a:pPr>
                <a:endParaRPr lang="en-US" altLang="zh-CN" sz="2600" dirty="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cs typeface="Times New Roman" panose="02020603050405020304" pitchFamily="18" charset="0"/>
                </a:endParaRPr>
              </a:p>
              <a:p>
                <a:pPr marL="0" indent="0" algn="just">
                  <a:lnSpc>
                    <a:spcPct val="125000"/>
                  </a:lnSpc>
                  <a:spcBef>
                    <a:spcPts val="0"/>
                  </a:spcBef>
                  <a:buClr>
                    <a:srgbClr val="FF0000"/>
                  </a:buClr>
                  <a:buNone/>
                </a:pPr>
                <a:r>
                  <a:rPr lang="en-US" altLang="zh-CN" sz="2600" dirty="0">
                    <a:cs typeface="Times New Roman" panose="02020603050405020304" pitchFamily="18" charset="0"/>
                  </a:rPr>
                  <a:t>If we then solve for the critical point of this function, we obtain:</a:t>
                </a:r>
              </a:p>
              <a:p>
                <a:pPr marL="0" indent="0" algn="just">
                  <a:lnSpc>
                    <a:spcPct val="125000"/>
                  </a:lnSpc>
                  <a:spcBef>
                    <a:spcPts val="0"/>
                  </a:spcBef>
                  <a:buClr>
                    <a:srgbClr val="FF0000"/>
                  </a:buClr>
                  <a:buNone/>
                </a:pPr>
                <a:endParaRPr lang="en-US" altLang="zh-CN" sz="2600" dirty="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312938" y="3124019"/>
            <a:ext cx="10264004" cy="972114"/>
          </a:xfrm>
          <a:prstGeom prst="rect">
            <a:avLst/>
          </a:prstGeom>
        </p:spPr>
      </p:pic>
      <p:pic>
        <p:nvPicPr>
          <p:cNvPr id="6" name="图片 5"/>
          <p:cNvPicPr>
            <a:picLocks noChangeAspect="1"/>
          </p:cNvPicPr>
          <p:nvPr/>
        </p:nvPicPr>
        <p:blipFill>
          <a:blip r:embed="rId5"/>
          <a:stretch>
            <a:fillRect/>
          </a:stretch>
        </p:blipFill>
        <p:spPr>
          <a:xfrm>
            <a:off x="1993274" y="4552661"/>
            <a:ext cx="9360526" cy="646816"/>
          </a:xfrm>
          <a:prstGeom prst="rect">
            <a:avLst/>
          </a:prstGeom>
        </p:spPr>
      </p:pic>
    </p:spTree>
    <p:extLst>
      <p:ext uri="{BB962C8B-B14F-4D97-AF65-F5344CB8AC3E}">
        <p14:creationId xmlns:p14="http://schemas.microsoft.com/office/powerpoint/2010/main" val="4082581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When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 is a positive definite quadratic function, Newton’s method consists of applying Eq. </a:t>
            </a:r>
            <a:r>
              <a:rPr lang="en-US" altLang="zh-CN" sz="2600" dirty="0">
                <a:solidFill>
                  <a:srgbClr val="FF0000"/>
                </a:solidFill>
                <a:latin typeface="Times New Roman" panose="02020603050405020304" pitchFamily="18" charset="0"/>
                <a:cs typeface="Times New Roman" panose="02020603050405020304" pitchFamily="18" charset="0"/>
              </a:rPr>
              <a:t>4.12</a:t>
            </a:r>
            <a:r>
              <a:rPr lang="en-US" altLang="zh-CN" sz="2600" dirty="0">
                <a:latin typeface="Times New Roman" panose="02020603050405020304" pitchFamily="18" charset="0"/>
                <a:cs typeface="Times New Roman" panose="02020603050405020304" pitchFamily="18" charset="0"/>
              </a:rPr>
              <a:t> once to jump to the minimum of the function directly. When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is not truly quadratic but can be locally approximated as a positive definite quadratic, Newton’s method consists of applying Eq. </a:t>
            </a:r>
            <a:r>
              <a:rPr lang="en-US" altLang="zh-CN" sz="2600" dirty="0">
                <a:solidFill>
                  <a:srgbClr val="FF0000"/>
                </a:solidFill>
                <a:latin typeface="Times New Roman" panose="02020603050405020304" pitchFamily="18" charset="0"/>
                <a:cs typeface="Times New Roman" panose="02020603050405020304" pitchFamily="18" charset="0"/>
              </a:rPr>
              <a:t>4.12 </a:t>
            </a:r>
            <a:r>
              <a:rPr lang="en-US" altLang="zh-CN" sz="2600" dirty="0">
                <a:latin typeface="Times New Roman" panose="02020603050405020304" pitchFamily="18" charset="0"/>
                <a:cs typeface="Times New Roman" panose="02020603050405020304" pitchFamily="18" charset="0"/>
              </a:rPr>
              <a:t>multiple times. Iteratively updating the approximation and jumping to the minimum of the approximation can reach the critical point much faster than gradient descent would. This is a useful property near a local minimum, but it can be a harmful property near a saddle point. As discussed in Sec. </a:t>
            </a:r>
            <a:r>
              <a:rPr lang="en-US" altLang="zh-CN" sz="2600" dirty="0">
                <a:solidFill>
                  <a:srgbClr val="FF0000"/>
                </a:solidFill>
                <a:latin typeface="Times New Roman" panose="02020603050405020304" pitchFamily="18" charset="0"/>
                <a:cs typeface="Times New Roman" panose="02020603050405020304" pitchFamily="18" charset="0"/>
              </a:rPr>
              <a:t>8.2.3</a:t>
            </a:r>
            <a:r>
              <a:rPr lang="en-US" altLang="zh-CN" sz="2600" dirty="0">
                <a:latin typeface="Times New Roman" panose="02020603050405020304" pitchFamily="18" charset="0"/>
                <a:cs typeface="Times New Roman" panose="02020603050405020304" pitchFamily="18" charset="0"/>
              </a:rPr>
              <a:t>, Newton’s method is only appropriate when the nearby critical point is a minimum (all the eigenvalues of the Hessian are positive), whereas gradient descent is not attracted to saddle points unless the gradient points toward them.</a:t>
            </a:r>
          </a:p>
        </p:txBody>
      </p:sp>
    </p:spTree>
    <p:extLst>
      <p:ext uri="{BB962C8B-B14F-4D97-AF65-F5344CB8AC3E}">
        <p14:creationId xmlns:p14="http://schemas.microsoft.com/office/powerpoint/2010/main" val="1575151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Optimization algorithms such as gradient descent that use only the gradient are called </a:t>
            </a:r>
            <a:r>
              <a:rPr lang="en-US" altLang="zh-CN" sz="2600" i="1" dirty="0">
                <a:latin typeface="Times New Roman" panose="02020603050405020304" pitchFamily="18" charset="0"/>
                <a:cs typeface="Times New Roman" panose="02020603050405020304" pitchFamily="18" charset="0"/>
              </a:rPr>
              <a:t>first-order optimization algorithms</a:t>
            </a:r>
            <a:r>
              <a:rPr lang="en-US" altLang="zh-CN" sz="2600" dirty="0">
                <a:latin typeface="Times New Roman" panose="02020603050405020304" pitchFamily="18" charset="0"/>
                <a:cs typeface="Times New Roman" panose="02020603050405020304" pitchFamily="18" charset="0"/>
              </a:rPr>
              <a:t>. Optimization algorithms such as New-ton’s method that also use the Hessian matrix are called </a:t>
            </a:r>
            <a:r>
              <a:rPr lang="en-US" altLang="zh-CN" sz="2600" i="1" dirty="0">
                <a:latin typeface="Times New Roman" panose="02020603050405020304" pitchFamily="18" charset="0"/>
                <a:cs typeface="Times New Roman" panose="02020603050405020304" pitchFamily="18" charset="0"/>
              </a:rPr>
              <a:t>second-order optimization algorithms </a:t>
            </a:r>
            <a:r>
              <a:rPr lang="en-US" altLang="zh-CN" sz="2600" dirty="0">
                <a:latin typeface="Times New Roman" panose="02020603050405020304" pitchFamily="18" charset="0"/>
                <a:cs typeface="Times New Roman" panose="02020603050405020304" pitchFamily="18" charset="0"/>
              </a:rPr>
              <a:t>(</a:t>
            </a:r>
            <a:r>
              <a:rPr lang="en-US" altLang="zh-CN" sz="2600" dirty="0" err="1">
                <a:solidFill>
                  <a:srgbClr val="00FF00"/>
                </a:solidFill>
                <a:latin typeface="Times New Roman" panose="02020603050405020304" pitchFamily="18" charset="0"/>
                <a:cs typeface="Times New Roman" panose="02020603050405020304" pitchFamily="18" charset="0"/>
              </a:rPr>
              <a:t>Nocedal</a:t>
            </a:r>
            <a:r>
              <a:rPr lang="en-US" altLang="zh-CN" sz="2600" dirty="0">
                <a:solidFill>
                  <a:srgbClr val="00FF00"/>
                </a:solidFill>
                <a:latin typeface="Times New Roman" panose="02020603050405020304" pitchFamily="18" charset="0"/>
                <a:cs typeface="Times New Roman" panose="02020603050405020304" pitchFamily="18" charset="0"/>
              </a:rPr>
              <a:t> and Wright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2006</a:t>
            </a:r>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optimization algorithms employed in most contexts in this book are applicable to a wide variety of functions, but come with almost no guarantees. This is because the family of functions used in deep learning is quite complicated. In many other fields, the dominant approach to optimization is to design optimization algorithms for a limited family of functions.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630646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the context of deep learning, we sometimes gain some guarantees by restricting ourselves to functions that are either </a:t>
                </a:r>
                <a:r>
                  <a:rPr lang="en-US" altLang="zh-CN" sz="2600" i="1" dirty="0">
                    <a:latin typeface="Times New Roman" panose="02020603050405020304" pitchFamily="18" charset="0"/>
                    <a:cs typeface="Times New Roman" panose="02020603050405020304" pitchFamily="18" charset="0"/>
                  </a:rPr>
                  <a:t>Lipschitz continuous </a:t>
                </a:r>
                <a:r>
                  <a:rPr lang="en-US" altLang="zh-CN" sz="2600" dirty="0">
                    <a:latin typeface="Times New Roman" panose="02020603050405020304" pitchFamily="18" charset="0"/>
                    <a:cs typeface="Times New Roman" panose="02020603050405020304" pitchFamily="18" charset="0"/>
                  </a:rPr>
                  <a:t>or have Lipschitz continuous derivatives. A Lipschitz continuous function is a function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whose rate of change is bounded by a </a:t>
                </a:r>
                <a:r>
                  <a:rPr lang="en-US" altLang="zh-CN" sz="2600" i="1" dirty="0">
                    <a:latin typeface="Times New Roman" panose="02020603050405020304" pitchFamily="18" charset="0"/>
                    <a:cs typeface="Times New Roman" panose="02020603050405020304" pitchFamily="18" charset="0"/>
                  </a:rPr>
                  <a:t>Lipschitz constant </a:t>
                </a:r>
                <a14:m>
                  <m:oMath xmlns:m="http://schemas.openxmlformats.org/officeDocument/2006/math">
                    <m:r>
                      <a:rPr lang="en-US" altLang="zh-CN" sz="2600" i="1" smtClean="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endParaRPr lang="en-US" altLang="zh-CN" sz="2600" i="1"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property is useful because it allows us to quantify our assumption that a small change in the input made by an algorithm such as gradient descent will have a small change in the output. Lipschitz continuity is also a fairly weak constraint, and many optimization problems in deep learning can be made Lipschitz continuous with relatively minor modifications.</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pic>
        <p:nvPicPr>
          <p:cNvPr id="6" name="图片 5"/>
          <p:cNvPicPr>
            <a:picLocks noChangeAspect="1"/>
          </p:cNvPicPr>
          <p:nvPr/>
        </p:nvPicPr>
        <p:blipFill rotWithShape="1">
          <a:blip r:embed="rId4"/>
          <a:srcRect l="297" t="34897" r="-268" b="24952"/>
          <a:stretch/>
        </p:blipFill>
        <p:spPr>
          <a:xfrm>
            <a:off x="1284848" y="3258429"/>
            <a:ext cx="9622303" cy="341142"/>
          </a:xfrm>
          <a:prstGeom prst="rect">
            <a:avLst/>
          </a:prstGeom>
        </p:spPr>
      </p:pic>
    </p:spTree>
    <p:extLst>
      <p:ext uri="{BB962C8B-B14F-4D97-AF65-F5344CB8AC3E}">
        <p14:creationId xmlns:p14="http://schemas.microsoft.com/office/powerpoint/2010/main" val="3808802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t>        Perhaps the most successful field of specialized optimization is convex optimization. Convex optimization algorithms are able to provide many more guarantees by making stronger restrictions. Convex optimization algorithms are applicable only to convex functions—functions for which the Hessian is positive semidefinite everywhere. Such functions are well-behaved because they lack saddle points and all of their local minima are necessarily global minima. However, most problems in deep learning are difficult to express in terms of convex optimization. Convex optimization is used only as a subroutine of some deep learning algorithms. Ideas from the analysis of convex optimization algorithms can be useful for proving the convergence of deep learning algorithms. </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58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t>However, in general, the importance of convex optimization is greatly diminished in the context of deep learning. For more information about convex optimization, see </a:t>
            </a:r>
            <a:r>
              <a:rPr lang="en-US" altLang="zh-CN" dirty="0">
                <a:solidFill>
                  <a:srgbClr val="00FF00"/>
                </a:solidFill>
              </a:rPr>
              <a:t>Boyd and </a:t>
            </a:r>
            <a:r>
              <a:rPr lang="en-US" altLang="zh-CN" dirty="0" err="1">
                <a:solidFill>
                  <a:srgbClr val="00FF00"/>
                </a:solidFill>
              </a:rPr>
              <a:t>Vandenberghe</a:t>
            </a:r>
            <a:r>
              <a:rPr lang="en-US" altLang="zh-CN" dirty="0"/>
              <a:t> (</a:t>
            </a:r>
            <a:r>
              <a:rPr lang="en-US" altLang="zh-CN" dirty="0">
                <a:solidFill>
                  <a:srgbClr val="00FF00"/>
                </a:solidFill>
              </a:rPr>
              <a:t>2004</a:t>
            </a:r>
            <a:r>
              <a:rPr lang="en-US" altLang="zh-CN" dirty="0"/>
              <a:t>) or </a:t>
            </a:r>
            <a:r>
              <a:rPr lang="en-US" altLang="zh-CN" dirty="0" err="1">
                <a:solidFill>
                  <a:srgbClr val="00FF00"/>
                </a:solidFill>
              </a:rPr>
              <a:t>Rockafellar</a:t>
            </a:r>
            <a:r>
              <a:rPr lang="en-US" altLang="zh-CN" dirty="0"/>
              <a:t> (</a:t>
            </a:r>
            <a:r>
              <a:rPr lang="en-US" altLang="zh-CN" dirty="0">
                <a:solidFill>
                  <a:srgbClr val="00FF00"/>
                </a:solidFill>
              </a:rPr>
              <a:t>1997</a:t>
            </a:r>
            <a:r>
              <a:rPr lang="en-US" altLang="zh-CN" dirty="0"/>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168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Fengqin</a:t>
            </a:r>
            <a:r>
              <a:rPr lang="en-US" altLang="zh-CN" sz="2400" dirty="0"/>
              <a:t> Yao</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4.4 Constrained Optimization</a:t>
            </a:r>
          </a:p>
        </p:txBody>
      </p:sp>
      <p:sp>
        <p:nvSpPr>
          <p:cNvPr id="8" name="文本框 7"/>
          <p:cNvSpPr txBox="1"/>
          <p:nvPr/>
        </p:nvSpPr>
        <p:spPr>
          <a:xfrm>
            <a:off x="0" y="544852"/>
            <a:ext cx="12192000"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95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Sometimes we wish not only to maximize or minimize a function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over all possible values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Instead we may wish to find the maximal or minimal value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for values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in some set </a:t>
                </a:r>
                <a14:m>
                  <m:oMath xmlns:m="http://schemas.openxmlformats.org/officeDocument/2006/math">
                    <m:r>
                      <a:rPr lang="zh-CN" altLang="en-US" sz="2600" i="1" dirty="0" smtClean="0">
                        <a:latin typeface="Cambria Math" panose="02040503050406030204" pitchFamily="18" charset="0"/>
                      </a:rPr>
                      <m:t>𝕊</m:t>
                    </m:r>
                  </m:oMath>
                </a14:m>
                <a:r>
                  <a:rPr lang="en-US" altLang="zh-CN" sz="2600" dirty="0">
                    <a:latin typeface="Times New Roman" panose="02020603050405020304" pitchFamily="18" charset="0"/>
                    <a:cs typeface="Times New Roman" panose="02020603050405020304" pitchFamily="18" charset="0"/>
                  </a:rPr>
                  <a:t>. This is known as </a:t>
                </a:r>
                <a:r>
                  <a:rPr lang="en-US" altLang="zh-CN" sz="2600" i="1" dirty="0">
                    <a:latin typeface="Times New Roman" panose="02020603050405020304" pitchFamily="18" charset="0"/>
                    <a:cs typeface="Times New Roman" panose="02020603050405020304" pitchFamily="18" charset="0"/>
                  </a:rPr>
                  <a:t>constrained optimization</a:t>
                </a:r>
                <a:r>
                  <a:rPr lang="en-US" altLang="zh-CN" sz="2600" dirty="0">
                    <a:latin typeface="Times New Roman" panose="02020603050405020304" pitchFamily="18" charset="0"/>
                    <a:cs typeface="Times New Roman" panose="02020603050405020304" pitchFamily="18" charset="0"/>
                  </a:rPr>
                  <a:t>. Points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that lie within the set </a:t>
                </a:r>
                <a14:m>
                  <m:oMath xmlns:m="http://schemas.openxmlformats.org/officeDocument/2006/math">
                    <m:r>
                      <a:rPr lang="zh-CN" altLang="en-US" sz="2600" i="1" dirty="0" smtClean="0">
                        <a:latin typeface="Cambria Math" panose="02040503050406030204" pitchFamily="18" charset="0"/>
                      </a:rPr>
                      <m:t>𝕊</m:t>
                    </m:r>
                  </m:oMath>
                </a14:m>
                <a:r>
                  <a:rPr lang="en-US" altLang="zh-CN" sz="2600" dirty="0">
                    <a:latin typeface="Times New Roman" panose="02020603050405020304" pitchFamily="18" charset="0"/>
                    <a:cs typeface="Times New Roman" panose="02020603050405020304" pitchFamily="18" charset="0"/>
                  </a:rPr>
                  <a:t> are called </a:t>
                </a:r>
                <a:r>
                  <a:rPr lang="en-US" altLang="zh-CN" sz="2600" i="1" dirty="0">
                    <a:latin typeface="Times New Roman" panose="02020603050405020304" pitchFamily="18" charset="0"/>
                    <a:cs typeface="Times New Roman" panose="02020603050405020304" pitchFamily="18" charset="0"/>
                  </a:rPr>
                  <a:t>feasible</a:t>
                </a:r>
                <a:r>
                  <a:rPr lang="en-US" altLang="zh-CN" sz="2600" dirty="0">
                    <a:latin typeface="Times New Roman" panose="02020603050405020304" pitchFamily="18" charset="0"/>
                    <a:cs typeface="Times New Roman" panose="02020603050405020304" pitchFamily="18" charset="0"/>
                  </a:rPr>
                  <a:t> points in constrained optimization terminology.</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often wish to find a solution that is small in some sense. A common approach in such situations is to impose a norm constraint, such as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1.</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simple approach to constrained optimization is simply to modify gradient descent taking the constraint into account. If we use a small constant step size </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𝜖</m:t>
                    </m:r>
                  </m:oMath>
                </a14:m>
                <a:r>
                  <a:rPr lang="en-US" altLang="zh-CN" sz="2600" dirty="0">
                    <a:latin typeface="Times New Roman" panose="02020603050405020304" pitchFamily="18" charset="0"/>
                    <a:cs typeface="Times New Roman" panose="02020603050405020304" pitchFamily="18" charset="0"/>
                  </a:rPr>
                  <a:t>, we can make gradient descent steps, then project the result back into</a:t>
                </a:r>
                <a14:m>
                  <m:oMath xmlns:m="http://schemas.openxmlformats.org/officeDocument/2006/math">
                    <m:r>
                      <a:rPr lang="en-US" altLang="zh-CN" sz="2600" b="0" i="0" dirty="0" smtClean="0">
                        <a:latin typeface="Cambria Math" panose="02040503050406030204" pitchFamily="18" charset="0"/>
                      </a:rPr>
                      <m:t> </m:t>
                    </m:r>
                    <m:r>
                      <a:rPr lang="zh-CN" altLang="en-US" sz="2600" i="1" dirty="0">
                        <a:latin typeface="Cambria Math" panose="02040503050406030204" pitchFamily="18" charset="0"/>
                      </a:rPr>
                      <m:t>𝕊</m:t>
                    </m:r>
                  </m:oMath>
                </a14:m>
                <a:r>
                  <a:rPr lang="en-US" altLang="zh-CN" sz="2600" b="1" i="1"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203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The fundamental difficulty in performing continuous math on a digital computer is that we need to represent infinitely many real numbers with a finite number of bit patterns. This means that for almost all real numbers, we incur some approximation error when we represent the number in the computer. In many cases, this is just rounding error. Rounding error is problematic, especially when it compounds across many operations, and can cause algorithms that work in theory to fail in practice if they are not designed to minimize the accumulation of rounding error.</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16871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t>If we use a line search, we can search only over step sizes</a:t>
                </a:r>
                <a14:m>
                  <m:oMath xmlns:m="http://schemas.openxmlformats.org/officeDocument/2006/math">
                    <m:r>
                      <a:rPr lang="en-US" altLang="zh-CN" dirty="0">
                        <a:latin typeface="Cambria Math" panose="02040503050406030204" pitchFamily="18" charset="0"/>
                      </a:rPr>
                      <m:t> </m:t>
                    </m:r>
                    <m:r>
                      <a:rPr lang="zh-CN" altLang="en-US" i="1" dirty="0">
                        <a:latin typeface="Cambria Math" panose="02040503050406030204" pitchFamily="18" charset="0"/>
                      </a:rPr>
                      <m:t>𝜖</m:t>
                    </m:r>
                  </m:oMath>
                </a14:m>
                <a:r>
                  <a:rPr lang="en-US" altLang="zh-CN" dirty="0"/>
                  <a:t> that yield new </a:t>
                </a:r>
                <a:r>
                  <a:rPr lang="en-US" altLang="zh-CN" b="1" i="1" dirty="0"/>
                  <a:t>x</a:t>
                </a:r>
                <a:r>
                  <a:rPr lang="en-US" altLang="zh-CN" dirty="0"/>
                  <a:t> points that are feasible, or we can project each point on the line back into the constraint region. When possible, this method can be made more efficient by projecting the gradient into the tangent space of the feasible region before taking the step or beginning the line search (</a:t>
                </a:r>
                <a:r>
                  <a:rPr lang="en-US" altLang="zh-CN" dirty="0">
                    <a:solidFill>
                      <a:srgbClr val="00FF00"/>
                    </a:solidFill>
                  </a:rPr>
                  <a:t>Rosen</a:t>
                </a:r>
                <a:r>
                  <a:rPr lang="en-US" altLang="zh-CN" dirty="0"/>
                  <a:t>, </a:t>
                </a:r>
                <a:r>
                  <a:rPr lang="en-US" altLang="zh-CN" dirty="0">
                    <a:solidFill>
                      <a:srgbClr val="00FF00"/>
                    </a:solidFill>
                  </a:rPr>
                  <a:t>1960</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9766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t>        A more sophisticated approach is to design a different, unconstrained optimization problem whose solution can be converted into a solution to the original, constrained optimization problem. For example, if we want to minimize </a:t>
                </a:r>
                <a:r>
                  <a:rPr lang="en-US" altLang="zh-CN" i="1" dirty="0"/>
                  <a:t>f </a:t>
                </a:r>
                <a:r>
                  <a:rPr lang="en-US" altLang="zh-CN" dirty="0"/>
                  <a:t>(</a:t>
                </a:r>
                <a:r>
                  <a:rPr lang="en-US" altLang="zh-CN" b="1" i="1" dirty="0"/>
                  <a:t>x</a:t>
                </a:r>
                <a:r>
                  <a:rPr lang="en-US" altLang="zh-CN" dirty="0"/>
                  <a:t>) for</a:t>
                </a:r>
                <a14:m>
                  <m:oMath xmlns:m="http://schemas.openxmlformats.org/officeDocument/2006/math">
                    <m:r>
                      <a:rPr lang="en-US" altLang="zh-CN" b="0" i="0" dirty="0" smtClean="0">
                        <a:latin typeface="Cambria Math" panose="02040503050406030204" pitchFamily="18" charset="0"/>
                      </a:rPr>
                      <m:t> </m:t>
                    </m:r>
                    <m:r>
                      <a:rPr lang="en-US" altLang="zh-CN" b="1" i="1" dirty="0">
                        <a:latin typeface="Cambria Math" panose="02040503050406030204" pitchFamily="18" charset="0"/>
                      </a:rPr>
                      <m:t>𝒙</m:t>
                    </m:r>
                    <m:r>
                      <a:rPr lang="en-US" altLang="zh-CN" i="1" dirty="0">
                        <a:latin typeface="Cambria Math" panose="02040503050406030204" pitchFamily="18" charset="0"/>
                      </a:rPr>
                      <m:t> ∈</m:t>
                    </m:r>
                    <m:sSup>
                      <m:sSupPr>
                        <m:ctrlPr>
                          <a:rPr lang="en-US" altLang="zh-CN" b="1" i="1" dirty="0" smtClean="0">
                            <a:latin typeface="Cambria Math" panose="02040503050406030204" pitchFamily="18" charset="0"/>
                          </a:rPr>
                        </m:ctrlPr>
                      </m:sSupPr>
                      <m:e>
                        <m:r>
                          <a:rPr lang="en-US" altLang="zh-CN" i="1" dirty="0" smtClean="0">
                            <a:latin typeface="Cambria Math" panose="02040503050406030204" pitchFamily="18" charset="0"/>
                            <a:ea typeface="Cambria Math" panose="02040503050406030204" pitchFamily="18" charset="0"/>
                          </a:rPr>
                          <m:t>ℝ</m:t>
                        </m:r>
                      </m:e>
                      <m:sup>
                        <m:r>
                          <a:rPr lang="en-US" altLang="zh-CN" i="1" dirty="0">
                            <a:latin typeface="Cambria Math" panose="02040503050406030204" pitchFamily="18" charset="0"/>
                          </a:rPr>
                          <m:t>2</m:t>
                        </m:r>
                      </m:sup>
                    </m:sSup>
                    <m:r>
                      <a:rPr lang="en-US" altLang="zh-CN" i="1" dirty="0">
                        <a:latin typeface="Cambria Math" panose="02040503050406030204" pitchFamily="18" charset="0"/>
                      </a:rPr>
                      <m:t> </m:t>
                    </m:r>
                  </m:oMath>
                </a14:m>
                <a:r>
                  <a:rPr lang="en-US" altLang="zh-CN" dirty="0"/>
                  <a:t>with </a:t>
                </a:r>
                <a:r>
                  <a:rPr lang="en-US" altLang="zh-CN" b="1" i="1" dirty="0"/>
                  <a:t>x </a:t>
                </a:r>
                <a:r>
                  <a:rPr lang="en-US" altLang="zh-CN" dirty="0"/>
                  <a:t>constrained to have exactly unit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𝐿</m:t>
                        </m:r>
                      </m:e>
                      <m:sup>
                        <m:r>
                          <a:rPr lang="en-US" altLang="zh-CN" b="0" i="1" dirty="0" smtClean="0">
                            <a:latin typeface="Cambria Math" panose="02040503050406030204" pitchFamily="18" charset="0"/>
                          </a:rPr>
                          <m:t>2</m:t>
                        </m:r>
                      </m:sup>
                    </m:sSup>
                  </m:oMath>
                </a14:m>
                <a:r>
                  <a:rPr lang="en-US" altLang="zh-CN" dirty="0"/>
                  <a:t>norm, we can instead minimize</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𝜃</m:t>
                    </m:r>
                    <m:r>
                      <a:rPr lang="en-US" altLang="zh-CN" i="1" dirty="0" smtClean="0">
                        <a:latin typeface="Cambria Math" panose="02040503050406030204" pitchFamily="18" charset="0"/>
                      </a:rPr>
                      <m:t>)=</m:t>
                    </m:r>
                    <m:r>
                      <a:rPr lang="en-US" altLang="zh-CN" i="1" dirty="0">
                        <a:latin typeface="Cambria Math" panose="02040503050406030204" pitchFamily="18" charset="0"/>
                      </a:rPr>
                      <m:t>𝑓</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m:t>
                        </m:r>
                        <m:r>
                          <m:rPr>
                            <m:sty m:val="p"/>
                          </m:rPr>
                          <a:rPr lang="en-US" altLang="zh-CN" i="1" dirty="0">
                            <a:latin typeface="Cambria Math" panose="02040503050406030204" pitchFamily="18" charset="0"/>
                          </a:rPr>
                          <m:t>cos</m:t>
                        </m:r>
                        <m:r>
                          <a:rPr lang="en-US" altLang="zh-CN" i="1" dirty="0">
                            <a:latin typeface="Cambria Math" panose="02040503050406030204" pitchFamily="18" charset="0"/>
                          </a:rPr>
                          <m:t>𝜃</m:t>
                        </m:r>
                        <m:r>
                          <a:rPr lang="en-US" altLang="zh-CN" i="1" dirty="0">
                            <a:latin typeface="Cambria Math" panose="02040503050406030204" pitchFamily="18" charset="0"/>
                          </a:rPr>
                          <m:t>,⁡</m:t>
                        </m:r>
                        <m:r>
                          <m:rPr>
                            <m:sty m:val="p"/>
                          </m:rPr>
                          <a:rPr lang="en-US" altLang="zh-CN" i="1" dirty="0" err="1">
                            <a:latin typeface="Cambria Math" panose="02040503050406030204" pitchFamily="18" charset="0"/>
                          </a:rPr>
                          <m:t>sin</m:t>
                        </m:r>
                        <m:r>
                          <a:rPr lang="en-US" altLang="zh-CN" i="1" dirty="0" err="1">
                            <a:latin typeface="Cambria Math" panose="02040503050406030204" pitchFamily="18" charset="0"/>
                          </a:rPr>
                          <m:t>𝜃</m:t>
                        </m:r>
                        <m:r>
                          <a:rPr lang="en-US" altLang="zh-CN" i="1" dirty="0">
                            <a:latin typeface="Cambria Math" panose="02040503050406030204" pitchFamily="18" charset="0"/>
                          </a:rPr>
                          <m:t>]</m:t>
                        </m:r>
                      </m:e>
                      <m:sup>
                        <m:r>
                          <a:rPr lang="en-US" altLang="zh-CN" b="0" i="1" dirty="0" smtClean="0">
                            <a:latin typeface="Cambria Math" panose="02040503050406030204" pitchFamily="18" charset="0"/>
                          </a:rPr>
                          <m:t>⊤</m:t>
                        </m:r>
                      </m:sup>
                    </m:sSup>
                    <m:r>
                      <a:rPr lang="en-US" altLang="zh-CN" b="0" i="0" dirty="0" smtClean="0">
                        <a:latin typeface="Cambria Math" panose="02040503050406030204" pitchFamily="18" charset="0"/>
                      </a:rPr>
                      <m:t>)</m:t>
                    </m:r>
                  </m:oMath>
                </a14:m>
                <a:r>
                  <a:rPr lang="en-US" altLang="zh-CN" dirty="0"/>
                  <a:t> with respect to </a:t>
                </a:r>
                <a:r>
                  <a:rPr lang="en-US" altLang="zh-CN" i="1" dirty="0"/>
                  <a:t>θ</a:t>
                </a:r>
                <a:r>
                  <a:rPr lang="en-US" altLang="zh-CN" dirty="0"/>
                  <a:t>, then return [</a:t>
                </a:r>
                <a:r>
                  <a:rPr lang="en-US" altLang="zh-CN" dirty="0" err="1"/>
                  <a:t>cos</a:t>
                </a:r>
                <a:r>
                  <a:rPr lang="en-US" altLang="zh-CN" i="1" dirty="0" err="1"/>
                  <a:t>θ</a:t>
                </a:r>
                <a:r>
                  <a:rPr lang="en-US" altLang="zh-CN" dirty="0"/>
                  <a:t>, </a:t>
                </a:r>
                <a:r>
                  <a:rPr lang="en-US" altLang="zh-CN" dirty="0" err="1"/>
                  <a:t>sin</a:t>
                </a:r>
                <a:r>
                  <a:rPr lang="en-US" altLang="zh-CN" i="1" dirty="0" err="1"/>
                  <a:t>θ</a:t>
                </a:r>
                <a:r>
                  <a:rPr lang="en-US" altLang="zh-CN" dirty="0"/>
                  <a:t>] as the solution to the original problem. This approach requires creativity; the transformation between optimization problems must be designed specifically for each case we encounter.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1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9152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The </a:t>
                </a:r>
                <a:r>
                  <a:rPr lang="en-US" altLang="zh-CN" sz="2600" i="1" dirty="0" err="1"/>
                  <a:t>Karush</a:t>
                </a:r>
                <a:r>
                  <a:rPr lang="en-US" altLang="zh-CN" sz="2600" i="1" dirty="0"/>
                  <a:t>–Kuhn–Tucker</a:t>
                </a:r>
                <a:r>
                  <a:rPr lang="en-US" altLang="zh-CN" sz="2600" dirty="0"/>
                  <a:t> (KKT) </a:t>
                </a:r>
                <a14:m>
                  <m:oMath xmlns:m="http://schemas.openxmlformats.org/officeDocument/2006/math">
                    <m:sSup>
                      <m:sSupPr>
                        <m:ctrlPr>
                          <a:rPr lang="en-US" altLang="zh-CN" sz="2600" i="1" dirty="0" smtClean="0">
                            <a:latin typeface="Cambria Math" panose="02040503050406030204" pitchFamily="18" charset="0"/>
                          </a:rPr>
                        </m:ctrlPr>
                      </m:sSupPr>
                      <m:e>
                        <m:r>
                          <m:rPr>
                            <m:sty m:val="p"/>
                          </m:rPr>
                          <a:rPr lang="en-US" altLang="zh-CN" sz="2600" i="0" dirty="0">
                            <a:latin typeface="Cambria Math" panose="02040503050406030204" pitchFamily="18" charset="0"/>
                          </a:rPr>
                          <m:t>approach</m:t>
                        </m:r>
                      </m:e>
                      <m:sup>
                        <m:r>
                          <a:rPr lang="en-US" altLang="zh-CN" sz="2600" i="1" dirty="0" smtClean="0">
                            <a:solidFill>
                              <a:srgbClr val="FF0000"/>
                            </a:solidFill>
                            <a:latin typeface="Cambria Math" panose="02040503050406030204" pitchFamily="18" charset="0"/>
                          </a:rPr>
                          <m:t>1</m:t>
                        </m:r>
                      </m:sup>
                    </m:sSup>
                  </m:oMath>
                </a14:m>
                <a:r>
                  <a:rPr lang="en-US" altLang="zh-CN" sz="2600" dirty="0"/>
                  <a:t> provides a very general solution to constrained optimization. With the KKT approach, we introduce a new function called the </a:t>
                </a:r>
                <a:r>
                  <a:rPr lang="en-US" altLang="zh-CN" sz="2600" i="1" dirty="0"/>
                  <a:t>generalized </a:t>
                </a:r>
                <a:r>
                  <a:rPr lang="en-US" altLang="zh-CN" sz="2600" i="1" dirty="0" err="1"/>
                  <a:t>Lagrangian</a:t>
                </a:r>
                <a:r>
                  <a:rPr lang="en-US" altLang="zh-CN" sz="2600" i="1" dirty="0"/>
                  <a:t> </a:t>
                </a:r>
                <a:r>
                  <a:rPr lang="en-US" altLang="zh-CN" sz="2600" dirty="0"/>
                  <a:t>or </a:t>
                </a:r>
                <a:r>
                  <a:rPr lang="en-US" altLang="zh-CN" sz="2600" i="1" dirty="0"/>
                  <a:t>generalized Lagrange function</a:t>
                </a:r>
                <a:r>
                  <a:rPr lang="en-US" altLang="zh-CN" sz="2600" dirty="0"/>
                  <a:t>.</a:t>
                </a:r>
              </a:p>
              <a:p>
                <a:pPr marL="0" indent="0" algn="just">
                  <a:lnSpc>
                    <a:spcPct val="125000"/>
                  </a:lnSpc>
                  <a:spcBef>
                    <a:spcPts val="0"/>
                  </a:spcBef>
                  <a:buClr>
                    <a:srgbClr val="FF0000"/>
                  </a:buClr>
                  <a:buNone/>
                </a:pPr>
                <a:r>
                  <a:rPr lang="en-US" altLang="zh-CN" sz="2600" dirty="0"/>
                  <a:t>        To define the </a:t>
                </a:r>
                <a:r>
                  <a:rPr lang="en-US" altLang="zh-CN" sz="2600" dirty="0" err="1"/>
                  <a:t>Lagrangian</a:t>
                </a:r>
                <a:r>
                  <a:rPr lang="en-US" altLang="zh-CN" sz="2600" dirty="0"/>
                  <a:t>, we first need to describe </a:t>
                </a:r>
                <a14:m>
                  <m:oMath xmlns:m="http://schemas.openxmlformats.org/officeDocument/2006/math">
                    <m:r>
                      <a:rPr lang="zh-CN" altLang="en-US" sz="2600" i="1" dirty="0" smtClean="0">
                        <a:latin typeface="Cambria Math" panose="02040503050406030204" pitchFamily="18" charset="0"/>
                      </a:rPr>
                      <m:t>𝕊</m:t>
                    </m:r>
                  </m:oMath>
                </a14:m>
                <a:r>
                  <a:rPr lang="en-US" altLang="zh-CN" sz="2600" dirty="0"/>
                  <a:t> in terms of equations and inequalities. We want a description of S in terms of m functions </a:t>
                </a:r>
                <a14:m>
                  <m:oMath xmlns:m="http://schemas.openxmlformats.org/officeDocument/2006/math">
                    <m:sSup>
                      <m:sSupPr>
                        <m:ctrlPr>
                          <a:rPr lang="en-US" altLang="zh-CN" sz="2600" i="1" dirty="0" smtClean="0">
                            <a:latin typeface="Cambria Math" panose="02040503050406030204" pitchFamily="18" charset="0"/>
                          </a:rPr>
                        </m:ctrlPr>
                      </m:sSupPr>
                      <m:e>
                        <m:r>
                          <a:rPr lang="en-US" altLang="zh-CN" sz="2600" b="0" i="1" dirty="0" smtClean="0">
                            <a:latin typeface="Cambria Math" panose="02040503050406030204" pitchFamily="18" charset="0"/>
                          </a:rPr>
                          <m:t>𝑔</m:t>
                        </m:r>
                      </m:e>
                      <m:sup>
                        <m:r>
                          <a:rPr lang="en-US" altLang="zh-CN" sz="2600" b="0" i="1" dirty="0" smtClean="0">
                            <a:latin typeface="Cambria Math" panose="02040503050406030204" pitchFamily="18" charset="0"/>
                          </a:rPr>
                          <m:t>(</m:t>
                        </m:r>
                        <m:r>
                          <a:rPr lang="en-US" altLang="zh-CN" sz="2600" b="0" i="1" dirty="0" smtClean="0">
                            <a:latin typeface="Cambria Math" panose="02040503050406030204" pitchFamily="18" charset="0"/>
                          </a:rPr>
                          <m:t>𝑖</m:t>
                        </m:r>
                        <m:r>
                          <a:rPr lang="en-US" altLang="zh-CN" sz="2600" b="0" i="1" dirty="0" smtClean="0">
                            <a:latin typeface="Cambria Math" panose="02040503050406030204" pitchFamily="18" charset="0"/>
                          </a:rPr>
                          <m:t>)</m:t>
                        </m:r>
                      </m:sup>
                    </m:sSup>
                    <m:r>
                      <a:rPr lang="en-US" altLang="zh-CN" sz="2600" b="0" i="0" dirty="0" smtClean="0">
                        <a:latin typeface="Cambria Math" panose="02040503050406030204" pitchFamily="18" charset="0"/>
                      </a:rPr>
                      <m:t> </m:t>
                    </m:r>
                  </m:oMath>
                </a14:m>
                <a:r>
                  <a:rPr lang="en-US" altLang="zh-CN" sz="2600" dirty="0"/>
                  <a:t>and </a:t>
                </a:r>
                <a:r>
                  <a:rPr lang="en-US" altLang="zh-CN" sz="2600" i="1" dirty="0"/>
                  <a:t>n</a:t>
                </a:r>
                <a:r>
                  <a:rPr lang="en-US" altLang="zh-CN" sz="2600" dirty="0"/>
                  <a:t> functions </a:t>
                </a:r>
                <a14:m>
                  <m:oMath xmlns:m="http://schemas.openxmlformats.org/officeDocument/2006/math">
                    <m:sSup>
                      <m:sSupPr>
                        <m:ctrlPr>
                          <a:rPr lang="en-US" altLang="zh-CN" sz="2600" i="1" dirty="0">
                            <a:latin typeface="Cambria Math" panose="02040503050406030204" pitchFamily="18" charset="0"/>
                          </a:rPr>
                        </m:ctrlPr>
                      </m:sSupPr>
                      <m:e>
                        <m:r>
                          <a:rPr lang="en-US" altLang="zh-CN" sz="2600" b="0" i="1" dirty="0" smtClean="0">
                            <a:latin typeface="Cambria Math" panose="02040503050406030204" pitchFamily="18" charset="0"/>
                          </a:rPr>
                          <m:t>h</m:t>
                        </m:r>
                      </m:e>
                      <m:sup>
                        <m:r>
                          <a:rPr lang="en-US" altLang="zh-CN" sz="2600" i="1" dirty="0">
                            <a:latin typeface="Cambria Math" panose="02040503050406030204" pitchFamily="18" charset="0"/>
                          </a:rPr>
                          <m:t>(</m:t>
                        </m:r>
                        <m:r>
                          <a:rPr lang="en-US" altLang="zh-CN" sz="2600" b="0" i="1" dirty="0" smtClean="0">
                            <a:latin typeface="Cambria Math" panose="02040503050406030204" pitchFamily="18" charset="0"/>
                          </a:rPr>
                          <m:t>𝑗</m:t>
                        </m:r>
                        <m:r>
                          <a:rPr lang="en-US" altLang="zh-CN" sz="2600" i="1" dirty="0">
                            <a:latin typeface="Cambria Math" panose="02040503050406030204" pitchFamily="18" charset="0"/>
                          </a:rPr>
                          <m:t>)</m:t>
                        </m:r>
                      </m:sup>
                    </m:sSup>
                  </m:oMath>
                </a14:m>
                <a:r>
                  <a:rPr lang="en-US" altLang="zh-CN" sz="2600" dirty="0"/>
                  <a:t> so that </a:t>
                </a:r>
                <a14:m>
                  <m:oMath xmlns:m="http://schemas.openxmlformats.org/officeDocument/2006/math">
                    <m:r>
                      <a:rPr lang="zh-CN" altLang="en-US" sz="2600" i="1" dirty="0" smtClean="0">
                        <a:latin typeface="Cambria Math" panose="02040503050406030204" pitchFamily="18" charset="0"/>
                      </a:rPr>
                      <m:t>𝕊</m:t>
                    </m:r>
                    <m:r>
                      <a:rPr lang="en-US" altLang="zh-CN" sz="2600" i="1" dirty="0">
                        <a:latin typeface="Cambria Math" panose="02040503050406030204" pitchFamily="18" charset="0"/>
                      </a:rPr>
                      <m:t>={</m:t>
                    </m:r>
                    <m:r>
                      <a:rPr lang="en-US" altLang="zh-CN" sz="2600" b="1" i="1" dirty="0" smtClean="0">
                        <a:latin typeface="Cambria Math" panose="02040503050406030204" pitchFamily="18" charset="0"/>
                      </a:rPr>
                      <m:t>𝒙</m:t>
                    </m:r>
                    <m:r>
                      <a:rPr lang="en-US" altLang="zh-CN" sz="2600" i="1" dirty="0" smtClean="0">
                        <a:latin typeface="Cambria Math" panose="02040503050406030204" pitchFamily="18" charset="0"/>
                      </a:rPr>
                      <m:t>| ∀</m:t>
                    </m:r>
                    <m:r>
                      <a:rPr lang="en-US" altLang="zh-CN" sz="2600" i="1" dirty="0" err="1">
                        <a:latin typeface="Cambria Math" panose="02040503050406030204" pitchFamily="18" charset="0"/>
                      </a:rPr>
                      <m:t>𝑖</m:t>
                    </m:r>
                    <m:r>
                      <a:rPr lang="en-US" altLang="zh-CN" sz="2600" i="1" dirty="0">
                        <a:latin typeface="Cambria Math" panose="02040503050406030204" pitchFamily="18" charset="0"/>
                      </a:rPr>
                      <m:t>,</m:t>
                    </m:r>
                    <m:sSup>
                      <m:sSupPr>
                        <m:ctrlPr>
                          <a:rPr lang="en-US" altLang="zh-CN" sz="2600" i="1" dirty="0">
                            <a:latin typeface="Cambria Math" panose="02040503050406030204" pitchFamily="18" charset="0"/>
                          </a:rPr>
                        </m:ctrlPr>
                      </m:sSupPr>
                      <m:e>
                        <m:r>
                          <a:rPr lang="en-US" altLang="zh-CN" sz="2600" b="0" i="1" dirty="0" smtClean="0">
                            <a:latin typeface="Cambria Math" panose="02040503050406030204" pitchFamily="18" charset="0"/>
                          </a:rPr>
                          <m:t>𝑔</m:t>
                        </m:r>
                      </m:e>
                      <m:sup>
                        <m:r>
                          <a:rPr lang="en-US" altLang="zh-CN" sz="2600" b="0" i="1" dirty="0" smtClean="0">
                            <a:latin typeface="Cambria Math" panose="02040503050406030204" pitchFamily="18" charset="0"/>
                          </a:rPr>
                          <m:t>(</m:t>
                        </m:r>
                        <m:r>
                          <a:rPr lang="en-US" altLang="zh-CN" sz="2600" b="0" i="1" dirty="0" smtClean="0">
                            <a:latin typeface="Cambria Math" panose="02040503050406030204" pitchFamily="18" charset="0"/>
                          </a:rPr>
                          <m:t>𝑖</m:t>
                        </m:r>
                        <m:r>
                          <a:rPr lang="en-US" altLang="zh-CN" sz="2600" b="0" i="1" dirty="0" smtClean="0">
                            <a:latin typeface="Cambria Math" panose="02040503050406030204" pitchFamily="18" charset="0"/>
                          </a:rPr>
                          <m:t>)</m:t>
                        </m:r>
                      </m:sup>
                    </m:sSup>
                    <m:r>
                      <a:rPr lang="en-US" altLang="zh-CN" sz="2600" i="1" dirty="0">
                        <a:latin typeface="Cambria Math" panose="02040503050406030204" pitchFamily="18" charset="0"/>
                      </a:rPr>
                      <m:t>(</m:t>
                    </m:r>
                    <m:r>
                      <a:rPr lang="en-US" altLang="zh-CN" sz="2600" b="1" i="1" dirty="0">
                        <a:latin typeface="Cambria Math" panose="02040503050406030204" pitchFamily="18" charset="0"/>
                      </a:rPr>
                      <m:t>𝒙</m:t>
                    </m:r>
                    <m:r>
                      <a:rPr lang="en-US" altLang="zh-CN" sz="2600" i="1" dirty="0">
                        <a:latin typeface="Cambria Math" panose="02040503050406030204" pitchFamily="18" charset="0"/>
                      </a:rPr>
                      <m:t>) =0 </m:t>
                    </m:r>
                  </m:oMath>
                </a14:m>
                <a:r>
                  <a:rPr lang="en-US" altLang="zh-CN" sz="2600" dirty="0"/>
                  <a:t>and ∀</a:t>
                </a:r>
                <a:r>
                  <a:rPr lang="en-US" altLang="zh-CN" sz="2600" i="1" dirty="0"/>
                  <a:t>j</a:t>
                </a:r>
                <a:r>
                  <a:rPr lang="en-US" altLang="zh-CN" sz="2600" dirty="0"/>
                  <a:t>, </a:t>
                </a:r>
                <a14:m>
                  <m:oMath xmlns:m="http://schemas.openxmlformats.org/officeDocument/2006/math">
                    <m:sSup>
                      <m:sSupPr>
                        <m:ctrlPr>
                          <a:rPr lang="en-US" altLang="zh-CN" sz="2600" i="1" dirty="0">
                            <a:latin typeface="Cambria Math" panose="02040503050406030204" pitchFamily="18" charset="0"/>
                          </a:rPr>
                        </m:ctrlPr>
                      </m:sSupPr>
                      <m:e>
                        <m:r>
                          <a:rPr lang="en-US" altLang="zh-CN" sz="2600" b="0" i="1" dirty="0" smtClean="0">
                            <a:latin typeface="Cambria Math" panose="02040503050406030204" pitchFamily="18" charset="0"/>
                          </a:rPr>
                          <m:t>h</m:t>
                        </m:r>
                      </m:e>
                      <m:sup>
                        <m:r>
                          <a:rPr lang="en-US" altLang="zh-CN" sz="2600" b="0" i="1" dirty="0" smtClean="0">
                            <a:latin typeface="Cambria Math" panose="02040503050406030204" pitchFamily="18" charset="0"/>
                          </a:rPr>
                          <m:t>(</m:t>
                        </m:r>
                        <m:r>
                          <m:rPr>
                            <m:nor/>
                          </m:rPr>
                          <a:rPr lang="en-US" altLang="zh-CN" sz="2600" i="1" dirty="0"/>
                          <m:t>j</m:t>
                        </m:r>
                        <m:r>
                          <a:rPr lang="en-US" altLang="zh-CN" sz="2600" b="0" i="1" dirty="0" smtClean="0">
                            <a:latin typeface="Cambria Math" panose="02040503050406030204" pitchFamily="18" charset="0"/>
                          </a:rPr>
                          <m:t>)</m:t>
                        </m:r>
                      </m:sup>
                    </m:sSup>
                    <m:r>
                      <a:rPr lang="en-US" altLang="zh-CN" sz="2600" i="1" dirty="0" smtClean="0">
                        <a:latin typeface="Cambria Math" panose="02040503050406030204" pitchFamily="18" charset="0"/>
                      </a:rPr>
                      <m:t> </m:t>
                    </m:r>
                  </m:oMath>
                </a14:m>
                <a:r>
                  <a:rPr lang="en-US" altLang="zh-CN" sz="2600" dirty="0"/>
                  <a:t>(</a:t>
                </a:r>
                <a:r>
                  <a:rPr lang="en-US" altLang="zh-CN" sz="2600" b="1" i="1" dirty="0"/>
                  <a:t>x</a:t>
                </a:r>
                <a:r>
                  <a:rPr lang="en-US" altLang="zh-CN" sz="2600" dirty="0"/>
                  <a:t>) ≤ 0}. The equations involving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𝑔</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𝑖</m:t>
                        </m:r>
                        <m:r>
                          <a:rPr lang="en-US" altLang="zh-CN" sz="2600" i="1" dirty="0">
                            <a:latin typeface="Cambria Math" panose="02040503050406030204" pitchFamily="18" charset="0"/>
                          </a:rPr>
                          <m:t>)</m:t>
                        </m:r>
                      </m:sup>
                    </m:sSup>
                  </m:oMath>
                </a14:m>
                <a:r>
                  <a:rPr lang="en-US" altLang="zh-CN" sz="2600" dirty="0"/>
                  <a:t> are called the </a:t>
                </a:r>
                <a:r>
                  <a:rPr lang="en-US" altLang="zh-CN" sz="2600" i="1" dirty="0"/>
                  <a:t>equality constraints </a:t>
                </a:r>
                <a:r>
                  <a:rPr lang="en-US" altLang="zh-CN" sz="2600" dirty="0"/>
                  <a:t>and the inequalities involving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h</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𝑗</m:t>
                        </m:r>
                        <m:r>
                          <a:rPr lang="en-US" altLang="zh-CN" sz="2600" i="1" dirty="0">
                            <a:latin typeface="Cambria Math" panose="02040503050406030204" pitchFamily="18" charset="0"/>
                          </a:rPr>
                          <m:t>)</m:t>
                        </m:r>
                      </m:sup>
                    </m:sSup>
                  </m:oMath>
                </a14:m>
                <a:r>
                  <a:rPr lang="en-US" altLang="zh-CN" sz="2600" dirty="0"/>
                  <a:t> are called </a:t>
                </a:r>
                <a:r>
                  <a:rPr lang="en-US" altLang="zh-CN" sz="2600" i="1" dirty="0"/>
                  <a:t>inequality constraints</a:t>
                </a:r>
                <a:r>
                  <a:rPr lang="en-US" altLang="zh-CN" sz="2600" dirty="0"/>
                  <a:t>.</a:t>
                </a:r>
              </a:p>
              <a:p>
                <a:pPr marL="0" indent="0" algn="just">
                  <a:lnSpc>
                    <a:spcPct val="125000"/>
                  </a:lnSpc>
                  <a:spcBef>
                    <a:spcPts val="1200"/>
                  </a:spcBef>
                  <a:buClr>
                    <a:srgbClr val="FF0000"/>
                  </a:buClr>
                  <a:buNone/>
                </a:pPr>
                <a:r>
                  <a:rPr lang="en-US" altLang="zh-CN" sz="2000" dirty="0"/>
                  <a:t>        </a:t>
                </a:r>
                <a:r>
                  <a:rPr lang="en-US" altLang="zh-CN" sz="2000" baseline="30000" dirty="0"/>
                  <a:t>1</a:t>
                </a:r>
                <a:r>
                  <a:rPr lang="en-US" altLang="zh-CN" sz="2000" dirty="0"/>
                  <a:t>The KKT approach generalizes the method of Lagrange multipliers which allows equality constraints but not inequality constraints.</a:t>
                </a:r>
              </a:p>
              <a:p>
                <a:pPr marL="0" indent="0" algn="just">
                  <a:lnSpc>
                    <a:spcPct val="125000"/>
                  </a:lnSpc>
                  <a:spcBef>
                    <a:spcPts val="0"/>
                  </a:spcBef>
                  <a:buClr>
                    <a:srgbClr val="FF0000"/>
                  </a:buClr>
                  <a:buNone/>
                </a:pPr>
                <a:endParaRPr lang="en-US" altLang="zh-CN"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cxnSp>
        <p:nvCxnSpPr>
          <p:cNvPr id="7" name="直接连接符 6">
            <a:extLst>
              <a:ext uri="{FF2B5EF4-FFF2-40B4-BE49-F238E27FC236}">
                <a16:creationId xmlns:a16="http://schemas.microsoft.com/office/drawing/2014/main" id="{B3B6E4AB-508F-4CBD-8D69-B54BED469FF3}"/>
              </a:ext>
            </a:extLst>
          </p:cNvPr>
          <p:cNvCxnSpPr>
            <a:cxnSpLocks/>
          </p:cNvCxnSpPr>
          <p:nvPr/>
        </p:nvCxnSpPr>
        <p:spPr>
          <a:xfrm>
            <a:off x="387439" y="5346517"/>
            <a:ext cx="4867421"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6678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We introduce new variables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𝜆</m:t>
                        </m:r>
                      </m:e>
                      <m:sub>
                        <m:r>
                          <a:rPr lang="en-US" altLang="zh-CN" sz="2600" i="1" dirty="0">
                            <a:latin typeface="Cambria Math" panose="02040503050406030204" pitchFamily="18" charset="0"/>
                          </a:rPr>
                          <m:t>𝑖</m:t>
                        </m:r>
                      </m:sub>
                    </m:sSub>
                  </m:oMath>
                </a14:m>
                <a:r>
                  <a:rPr lang="en-US" altLang="zh-CN" sz="2600" dirty="0"/>
                  <a:t> and </a:t>
                </a:r>
                <a14:m>
                  <m:oMath xmlns:m="http://schemas.openxmlformats.org/officeDocument/2006/math">
                    <m:sSub>
                      <m:sSubPr>
                        <m:ctrlPr>
                          <a:rPr lang="en-US" altLang="zh-CN" sz="2600" i="1" dirty="0">
                            <a:latin typeface="Cambria Math" panose="02040503050406030204" pitchFamily="18" charset="0"/>
                          </a:rPr>
                        </m:ctrlPr>
                      </m:sSubPr>
                      <m:e>
                        <m:r>
                          <a:rPr lang="el-GR" altLang="zh-CN" sz="2600" i="1" dirty="0">
                            <a:latin typeface="Cambria Math" panose="02040503050406030204" pitchFamily="18" charset="0"/>
                          </a:rPr>
                          <m:t>𝛼</m:t>
                        </m:r>
                      </m:e>
                      <m:sub>
                        <m:r>
                          <a:rPr lang="en-US" altLang="zh-CN" sz="2600" i="1" dirty="0">
                            <a:latin typeface="Cambria Math" panose="02040503050406030204" pitchFamily="18" charset="0"/>
                          </a:rPr>
                          <m:t>𝑗</m:t>
                        </m:r>
                      </m:sub>
                    </m:sSub>
                  </m:oMath>
                </a14:m>
                <a:r>
                  <a:rPr lang="en-US" altLang="zh-CN" sz="2600" dirty="0"/>
                  <a:t> for each constraint, these are called the KKT multipliers. The generalized </a:t>
                </a:r>
                <a:r>
                  <a:rPr lang="en-US" altLang="zh-CN" sz="2600" dirty="0" err="1"/>
                  <a:t>Lagrangian</a:t>
                </a:r>
                <a:r>
                  <a:rPr lang="en-US" altLang="zh-CN" sz="2600" dirty="0"/>
                  <a:t> is then defined as </a:t>
                </a:r>
              </a:p>
              <a:p>
                <a:pPr marL="0" indent="0" algn="just">
                  <a:lnSpc>
                    <a:spcPct val="125000"/>
                  </a:lnSpc>
                  <a:spcBef>
                    <a:spcPts val="0"/>
                  </a:spcBef>
                  <a:buClr>
                    <a:srgbClr val="FF0000"/>
                  </a:buClr>
                  <a:buNone/>
                </a:pPr>
                <a:r>
                  <a:rPr lang="en-US" altLang="zh-CN" sz="2600" dirty="0"/>
                  <a:t>   </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        We can now solve a constrained minimization problem using unconstrained optimization of the generalized </a:t>
                </a:r>
                <a:r>
                  <a:rPr lang="en-US" altLang="zh-CN" sz="2600" dirty="0" err="1"/>
                  <a:t>Lagrangian</a:t>
                </a:r>
                <a:r>
                  <a:rPr lang="en-US" altLang="zh-CN" sz="2600" dirty="0"/>
                  <a:t>. Observe that, so long as at least one feasible point exists and </a:t>
                </a:r>
                <a:r>
                  <a:rPr lang="en-US" altLang="zh-CN" sz="2600" i="1" dirty="0"/>
                  <a:t>f </a:t>
                </a:r>
                <a:r>
                  <a:rPr lang="en-US" altLang="zh-CN" sz="2600" dirty="0"/>
                  <a:t>(</a:t>
                </a:r>
                <a:r>
                  <a:rPr lang="en-US" altLang="zh-CN" sz="2600" b="1" i="1" dirty="0"/>
                  <a:t>x</a:t>
                </a:r>
                <a:r>
                  <a:rPr lang="en-US" altLang="zh-CN" sz="2600" dirty="0"/>
                  <a:t>) is not permitted to have value ∞, then</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has the same optimal objective function value and set of optimal points </a:t>
                </a:r>
                <a:r>
                  <a:rPr lang="en-US" altLang="zh-CN" sz="2600" b="1" i="1" dirty="0"/>
                  <a:t>x</a:t>
                </a:r>
                <a:r>
                  <a:rPr lang="en-US" altLang="zh-CN" sz="2600" dirty="0"/>
                  <a:t> as</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p:cNvPicPr>
            <a:picLocks noChangeAspect="1"/>
          </p:cNvPicPr>
          <p:nvPr/>
        </p:nvPicPr>
        <p:blipFill rotWithShape="1">
          <a:blip r:embed="rId4"/>
          <a:srcRect t="25471" b="18933"/>
          <a:stretch/>
        </p:blipFill>
        <p:spPr>
          <a:xfrm>
            <a:off x="1216394" y="4609370"/>
            <a:ext cx="9394672" cy="503107"/>
          </a:xfrm>
          <a:prstGeom prst="rect">
            <a:avLst/>
          </a:prstGeom>
        </p:spPr>
      </p:pic>
      <p:pic>
        <p:nvPicPr>
          <p:cNvPr id="7" name="图片 6"/>
          <p:cNvPicPr>
            <a:picLocks noChangeAspect="1"/>
          </p:cNvPicPr>
          <p:nvPr/>
        </p:nvPicPr>
        <p:blipFill rotWithShape="1">
          <a:blip r:embed="rId5"/>
          <a:srcRect t="28384" b="23584"/>
          <a:stretch/>
        </p:blipFill>
        <p:spPr>
          <a:xfrm>
            <a:off x="1952380" y="5681532"/>
            <a:ext cx="8658686" cy="393057"/>
          </a:xfrm>
          <a:prstGeom prst="rect">
            <a:avLst/>
          </a:prstGeom>
        </p:spPr>
      </p:pic>
      <p:pic>
        <p:nvPicPr>
          <p:cNvPr id="9" name="图片 8">
            <a:extLst>
              <a:ext uri="{FF2B5EF4-FFF2-40B4-BE49-F238E27FC236}">
                <a16:creationId xmlns:a16="http://schemas.microsoft.com/office/drawing/2014/main" id="{EA32E761-0B5B-481E-869C-3190F7BBB58D}"/>
              </a:ext>
            </a:extLst>
          </p:cNvPr>
          <p:cNvPicPr>
            <a:picLocks noChangeAspect="1"/>
          </p:cNvPicPr>
          <p:nvPr/>
        </p:nvPicPr>
        <p:blipFill rotWithShape="1">
          <a:blip r:embed="rId6"/>
          <a:srcRect t="25471"/>
          <a:stretch/>
        </p:blipFill>
        <p:spPr>
          <a:xfrm>
            <a:off x="1480550" y="2337945"/>
            <a:ext cx="9223386" cy="674435"/>
          </a:xfrm>
          <a:prstGeom prst="rect">
            <a:avLst/>
          </a:prstGeom>
        </p:spPr>
      </p:pic>
    </p:spTree>
    <p:extLst>
      <p:ext uri="{BB962C8B-B14F-4D97-AF65-F5344CB8AC3E}">
        <p14:creationId xmlns:p14="http://schemas.microsoft.com/office/powerpoint/2010/main" val="705644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follows because any time the constraints are satisfied,</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t>while any time a constraint is violated,</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These properties guarantee that no infeasible point will ever be optimal, and that the optimum within the feasible points is unchanged.</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8" name="图片 7"/>
          <p:cNvPicPr>
            <a:picLocks noChangeAspect="1"/>
          </p:cNvPicPr>
          <p:nvPr/>
        </p:nvPicPr>
        <p:blipFill rotWithShape="1">
          <a:blip r:embed="rId3"/>
          <a:srcRect l="1024" t="26515" r="1433" b="14066"/>
          <a:stretch/>
        </p:blipFill>
        <p:spPr>
          <a:xfrm>
            <a:off x="2461847" y="1764477"/>
            <a:ext cx="8377788" cy="456470"/>
          </a:xfrm>
          <a:prstGeom prst="rect">
            <a:avLst/>
          </a:prstGeom>
        </p:spPr>
      </p:pic>
      <p:pic>
        <p:nvPicPr>
          <p:cNvPr id="10" name="图片 9">
            <a:extLst>
              <a:ext uri="{FF2B5EF4-FFF2-40B4-BE49-F238E27FC236}">
                <a16:creationId xmlns:a16="http://schemas.microsoft.com/office/drawing/2014/main" id="{C8ECC9E6-931E-4347-9FA6-5587F60A655F}"/>
              </a:ext>
            </a:extLst>
          </p:cNvPr>
          <p:cNvPicPr>
            <a:picLocks noChangeAspect="1"/>
          </p:cNvPicPr>
          <p:nvPr/>
        </p:nvPicPr>
        <p:blipFill>
          <a:blip r:embed="rId4"/>
          <a:stretch>
            <a:fillRect/>
          </a:stretch>
        </p:blipFill>
        <p:spPr>
          <a:xfrm>
            <a:off x="2205090" y="3053756"/>
            <a:ext cx="8785316" cy="761541"/>
          </a:xfrm>
          <a:prstGeom prst="rect">
            <a:avLst/>
          </a:prstGeom>
        </p:spPr>
      </p:pic>
    </p:spTree>
    <p:extLst>
      <p:ext uri="{BB962C8B-B14F-4D97-AF65-F5344CB8AC3E}">
        <p14:creationId xmlns:p14="http://schemas.microsoft.com/office/powerpoint/2010/main" val="2978750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perform constrained maximization, we can construct the generalized Lagrange function of −</a:t>
                </a:r>
                <a:r>
                  <a:rPr lang="en-US" altLang="zh-CN" sz="2600" i="1" dirty="0">
                    <a:latin typeface="Times New Roman" panose="02020603050405020304" pitchFamily="18" charset="0"/>
                    <a:cs typeface="Times New Roman" panose="02020603050405020304" pitchFamily="18" charset="0"/>
                  </a:rPr>
                  <a:t> 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which leads to this optimization problem:</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may also convert this to a problem with maximization in the outer loop:</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t>The sign of the term for the equality constraints does not matter; we may define it with addition or subtraction as we wish, because the optimization is free to choose any sign for each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𝜆</m:t>
                        </m:r>
                      </m:e>
                      <m:sub>
                        <m:r>
                          <a:rPr lang="en-US" altLang="zh-CN" sz="2600" i="1" dirty="0">
                            <a:latin typeface="Cambria Math" panose="02040503050406030204" pitchFamily="18" charset="0"/>
                          </a:rPr>
                          <m:t>𝑖</m:t>
                        </m:r>
                      </m:sub>
                    </m:sSub>
                  </m:oMath>
                </a14:m>
                <a:r>
                  <a:rPr lang="en-US" altLang="zh-CN" sz="2600" dirty="0"/>
                  <a:t>.</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0" name="图片 9"/>
          <p:cNvPicPr>
            <a:picLocks noChangeAspect="1"/>
          </p:cNvPicPr>
          <p:nvPr/>
        </p:nvPicPr>
        <p:blipFill rotWithShape="1">
          <a:blip r:embed="rId4"/>
          <a:srcRect t="12933" r="645" b="16230"/>
          <a:stretch/>
        </p:blipFill>
        <p:spPr>
          <a:xfrm>
            <a:off x="2807072" y="2281749"/>
            <a:ext cx="7672685" cy="661182"/>
          </a:xfrm>
          <a:prstGeom prst="rect">
            <a:avLst/>
          </a:prstGeom>
        </p:spPr>
      </p:pic>
      <p:pic>
        <p:nvPicPr>
          <p:cNvPr id="11" name="图片 10"/>
          <p:cNvPicPr>
            <a:picLocks noChangeAspect="1"/>
          </p:cNvPicPr>
          <p:nvPr/>
        </p:nvPicPr>
        <p:blipFill>
          <a:blip r:embed="rId5"/>
          <a:stretch>
            <a:fillRect/>
          </a:stretch>
        </p:blipFill>
        <p:spPr>
          <a:xfrm>
            <a:off x="2174689" y="3620734"/>
            <a:ext cx="8436377" cy="911468"/>
          </a:xfrm>
          <a:prstGeom prst="rect">
            <a:avLst/>
          </a:prstGeom>
        </p:spPr>
      </p:pic>
    </p:spTree>
    <p:extLst>
      <p:ext uri="{BB962C8B-B14F-4D97-AF65-F5344CB8AC3E}">
        <p14:creationId xmlns:p14="http://schemas.microsoft.com/office/powerpoint/2010/main" val="331400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cs typeface="Times New Roman" panose="02020603050405020304" pitchFamily="18" charset="0"/>
                  </a:rPr>
                  <a:t>        The inequality constraints are particularly interesting. We say that a constraint </a:t>
                </a:r>
                <a14:m>
                  <m:oMath xmlns:m="http://schemas.openxmlformats.org/officeDocument/2006/math">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cs typeface="Times New Roman" panose="02020603050405020304" pitchFamily="18" charset="0"/>
                          </a:rPr>
                          <m:t>h</m:t>
                        </m:r>
                      </m:e>
                      <m:sup>
                        <m:r>
                          <a:rPr lang="en-US" altLang="zh-CN" sz="260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𝑖</m:t>
                        </m:r>
                        <m:r>
                          <a:rPr lang="en-US" altLang="zh-CN" sz="2600" i="1" dirty="0" smtClean="0">
                            <a:latin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a:t>
                </a:r>
                <a:r>
                  <a:rPr lang="en-US" altLang="zh-CN" sz="2600" b="1" i="1" dirty="0">
                    <a:cs typeface="Times New Roman" panose="02020603050405020304" pitchFamily="18" charset="0"/>
                  </a:rPr>
                  <a:t>x</a:t>
                </a:r>
                <a:r>
                  <a:rPr lang="en-US" altLang="zh-CN" sz="2600" dirty="0">
                    <a:cs typeface="Times New Roman" panose="02020603050405020304" pitchFamily="18" charset="0"/>
                  </a:rPr>
                  <a:t>) is </a:t>
                </a:r>
                <a:r>
                  <a:rPr lang="en-US" altLang="zh-CN" sz="2600" i="1" dirty="0">
                    <a:cs typeface="Times New Roman" panose="02020603050405020304" pitchFamily="18" charset="0"/>
                  </a:rPr>
                  <a:t>active</a:t>
                </a:r>
                <a:r>
                  <a:rPr lang="en-US" altLang="zh-CN" sz="2600" dirty="0">
                    <a:cs typeface="Times New Roman" panose="02020603050405020304" pitchFamily="18" charset="0"/>
                  </a:rPr>
                  <a:t> </a:t>
                </a:r>
                <a14:m>
                  <m:oMath xmlns:m="http://schemas.openxmlformats.org/officeDocument/2006/math">
                    <m:sSup>
                      <m:sSupPr>
                        <m:ctrlPr>
                          <a:rPr lang="en-US" altLang="zh-CN" sz="2600" i="1" dirty="0">
                            <a:latin typeface="Cambria Math" panose="02040503050406030204" pitchFamily="18" charset="0"/>
                            <a:cs typeface="Times New Roman" panose="02020603050405020304" pitchFamily="18" charset="0"/>
                          </a:rPr>
                        </m:ctrlPr>
                      </m:sSupPr>
                      <m:e>
                        <m:r>
                          <m:rPr>
                            <m:nor/>
                          </m:rPr>
                          <a:rPr lang="en-US" altLang="zh-CN" sz="2600" dirty="0">
                            <a:cs typeface="Times New Roman" panose="02020603050405020304" pitchFamily="18" charset="0"/>
                          </a:rPr>
                          <m:t>if</m:t>
                        </m:r>
                        <m:r>
                          <m:rPr>
                            <m:nor/>
                          </m:rPr>
                          <a:rPr lang="en-US" altLang="zh-CN" sz="2600" dirty="0">
                            <a:cs typeface="Times New Roman" panose="02020603050405020304" pitchFamily="18" charset="0"/>
                          </a:rPr>
                          <m:t> </m:t>
                        </m:r>
                        <m:r>
                          <a:rPr lang="en-US" altLang="zh-CN" sz="2600" b="0" i="1" dirty="0" smtClean="0">
                            <a:latin typeface="Cambria Math" panose="02040503050406030204" pitchFamily="18" charset="0"/>
                            <a:cs typeface="Times New Roman" panose="02020603050405020304" pitchFamily="18" charset="0"/>
                          </a:rPr>
                          <m:t> </m:t>
                        </m:r>
                        <m:r>
                          <a:rPr lang="en-US" altLang="zh-CN" sz="2600" i="1" dirty="0">
                            <a:latin typeface="Cambria Math" panose="02040503050406030204" pitchFamily="18" charset="0"/>
                            <a:cs typeface="Times New Roman" panose="02020603050405020304" pitchFamily="18" charset="0"/>
                          </a:rPr>
                          <m:t>h</m:t>
                        </m:r>
                      </m:e>
                      <m:sup>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𝑖</m:t>
                        </m:r>
                        <m:r>
                          <a:rPr lang="en-US" altLang="zh-CN" sz="2600" i="1" dirty="0">
                            <a:latin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a:t>
                </a:r>
                <a14:m>
                  <m:oMath xmlns:m="http://schemas.openxmlformats.org/officeDocument/2006/math">
                    <m:sSup>
                      <m:sSupPr>
                        <m:ctrlPr>
                          <a:rPr lang="en-US" altLang="zh-CN" sz="2600" b="1" i="1" smtClean="0">
                            <a:latin typeface="Cambria Math" panose="02040503050406030204" pitchFamily="18" charset="0"/>
                            <a:cs typeface="Times New Roman" panose="02020603050405020304" pitchFamily="18" charset="0"/>
                          </a:rPr>
                        </m:ctrlPr>
                      </m:sSupPr>
                      <m:e>
                        <m:r>
                          <m:rPr>
                            <m:nor/>
                          </m:rPr>
                          <a:rPr lang="en-US" altLang="zh-CN" sz="2600" b="1" i="1" dirty="0">
                            <a:cs typeface="Times New Roman" panose="02020603050405020304" pitchFamily="18" charset="0"/>
                          </a:rPr>
                          <m:t>x</m:t>
                        </m:r>
                      </m:e>
                      <m:sup>
                        <m:r>
                          <a:rPr lang="en-US" altLang="zh-CN" sz="2600" b="1"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a:t>
                </a:r>
                <a14:m>
                  <m:oMath xmlns:m="http://schemas.openxmlformats.org/officeDocument/2006/math">
                    <m:r>
                      <a:rPr lang="en-US" altLang="zh-CN" sz="2600" i="1" smtClean="0">
                        <a:latin typeface="Cambria Math" panose="02040503050406030204" pitchFamily="18" charset="0"/>
                        <a:cs typeface="Times New Roman" panose="02020603050405020304" pitchFamily="18" charset="0"/>
                      </a:rPr>
                      <m:t> </m:t>
                    </m:r>
                  </m:oMath>
                </a14:m>
                <a:r>
                  <a:rPr lang="en-US" altLang="zh-CN" sz="2600" dirty="0">
                    <a:cs typeface="Times New Roman" panose="02020603050405020304" pitchFamily="18" charset="0"/>
                  </a:rPr>
                  <a:t>= 0. If a constraint is not active, then the solution to the problem found using that constraint would remain at least a local solution if that constraint were removed. It is possible that an inactive constraint excludes other solutions. For example, a convex problem with an entire region of globally optimal points (a wide, flat, region of equal cost) could have a subset of this region eliminated by constraints, or a non-convex problem could have better local stationary points excluded by a constraint that is inactive at convergence. However, the point found at convergence remains a stationary point whether or not the inactive constraints are included.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95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667921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cs typeface="Times New Roman" panose="02020603050405020304" pitchFamily="18" charset="0"/>
                  </a:rPr>
                  <a:t>Because an inactive </a:t>
                </a:r>
                <a14:m>
                  <m:oMath xmlns:m="http://schemas.openxmlformats.org/officeDocument/2006/math">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cs typeface="Times New Roman" panose="02020603050405020304" pitchFamily="18" charset="0"/>
                          </a:rPr>
                          <m:t>h</m:t>
                        </m:r>
                      </m:e>
                      <m:sup>
                        <m:r>
                          <a:rPr lang="en-US" altLang="zh-CN" sz="2600" i="1" dirty="0">
                            <a:latin typeface="Cambria Math" panose="02040503050406030204" pitchFamily="18" charset="0"/>
                            <a:cs typeface="Times New Roman" panose="02020603050405020304" pitchFamily="18" charset="0"/>
                          </a:rPr>
                          <m:t>(</m:t>
                        </m:r>
                        <m:r>
                          <m:rPr>
                            <m:sty m:val="p"/>
                          </m:rPr>
                          <a:rPr lang="en-US" altLang="zh-CN" sz="2600" i="1" dirty="0" smtClean="0">
                            <a:latin typeface="Cambria Math" panose="02040503050406030204" pitchFamily="18" charset="0"/>
                            <a:cs typeface="Times New Roman" panose="02020603050405020304" pitchFamily="18" charset="0"/>
                          </a:rPr>
                          <m:t>i</m:t>
                        </m:r>
                        <m:r>
                          <a:rPr lang="en-US" altLang="zh-CN" sz="2600" i="1" dirty="0">
                            <a:latin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 has negative value, then the solution to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𝑚𝑖𝑛</m:t>
                        </m:r>
                      </m:e>
                      <m:sub>
                        <m:r>
                          <a:rPr lang="en-US" altLang="zh-CN" sz="2600" i="1" dirty="0">
                            <a:latin typeface="Cambria Math" panose="02040503050406030204" pitchFamily="18" charset="0"/>
                            <a:cs typeface="Times New Roman" panose="02020603050405020304" pitchFamily="18" charset="0"/>
                          </a:rPr>
                          <m:t>𝑥</m:t>
                        </m:r>
                      </m:sub>
                    </m:sSub>
                    <m:sSub>
                      <m:sSubPr>
                        <m:ctrlPr>
                          <a:rPr lang="en-US" altLang="zh-CN" sz="2600" i="1" dirty="0" smtClean="0">
                            <a:latin typeface="Cambria Math" panose="02040503050406030204" pitchFamily="18" charset="0"/>
                            <a:cs typeface="Times New Roman" panose="02020603050405020304" pitchFamily="18" charset="0"/>
                          </a:rPr>
                        </m:ctrlPr>
                      </m:sSubPr>
                      <m:e>
                        <m:r>
                          <m:rPr>
                            <m:sty m:val="p"/>
                          </m:rPr>
                          <a:rPr lang="en-US" altLang="zh-CN" sz="2600" i="1" dirty="0">
                            <a:latin typeface="Cambria Math" panose="02040503050406030204" pitchFamily="18" charset="0"/>
                            <a:cs typeface="Times New Roman" panose="02020603050405020304" pitchFamily="18" charset="0"/>
                          </a:rPr>
                          <m:t>max</m:t>
                        </m:r>
                      </m:e>
                      <m:sub>
                        <m:r>
                          <a:rPr lang="en-US" altLang="zh-CN" sz="2600" i="1" dirty="0">
                            <a:latin typeface="Cambria Math" panose="02040503050406030204" pitchFamily="18" charset="0"/>
                            <a:cs typeface="Times New Roman" panose="02020603050405020304" pitchFamily="18" charset="0"/>
                          </a:rPr>
                          <m:t>𝜆</m:t>
                        </m:r>
                      </m:sub>
                    </m:sSub>
                    <m:sSub>
                      <m:sSubPr>
                        <m:ctrlPr>
                          <a:rPr lang="en-US" altLang="zh-CN" sz="2600" i="1" dirty="0" smtClean="0">
                            <a:latin typeface="Cambria Math" panose="02040503050406030204" pitchFamily="18" charset="0"/>
                            <a:cs typeface="Times New Roman" panose="02020603050405020304" pitchFamily="18" charset="0"/>
                          </a:rPr>
                        </m:ctrlPr>
                      </m:sSubPr>
                      <m:e>
                        <m:r>
                          <m:rPr>
                            <m:sty m:val="p"/>
                          </m:rPr>
                          <a:rPr lang="en-US" altLang="zh-CN" sz="2600" i="1" dirty="0">
                            <a:latin typeface="Cambria Math" panose="02040503050406030204" pitchFamily="18" charset="0"/>
                            <a:cs typeface="Times New Roman" panose="02020603050405020304" pitchFamily="18" charset="0"/>
                          </a:rPr>
                          <m:t>max</m:t>
                        </m:r>
                      </m:e>
                      <m:sub>
                        <m:r>
                          <a:rPr lang="en-US" altLang="zh-CN" sz="2600" i="1" dirty="0">
                            <a:latin typeface="Cambria Math" panose="02040503050406030204" pitchFamily="18" charset="0"/>
                            <a:cs typeface="Times New Roman" panose="02020603050405020304" pitchFamily="18" charset="0"/>
                          </a:rPr>
                          <m:t>𝛼</m:t>
                        </m:r>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𝛼</m:t>
                        </m:r>
                        <m:r>
                          <a:rPr lang="en-US" altLang="zh-CN" sz="2600" i="1" dirty="0">
                            <a:latin typeface="Cambria Math" panose="02040503050406030204" pitchFamily="18" charset="0"/>
                            <a:cs typeface="Times New Roman" panose="02020603050405020304" pitchFamily="18" charset="0"/>
                          </a:rPr>
                          <m:t>≥0</m:t>
                        </m:r>
                      </m:sub>
                    </m:sSub>
                    <m:r>
                      <a:rPr lang="en-US" altLang="zh-CN" sz="2600" i="1" dirty="0">
                        <a:latin typeface="Cambria Math" panose="02040503050406030204" pitchFamily="18" charset="0"/>
                        <a:cs typeface="Times New Roman" panose="02020603050405020304" pitchFamily="18" charset="0"/>
                      </a:rPr>
                      <m:t>𝐿</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𝝀</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𝜶</m:t>
                    </m:r>
                    <m:r>
                      <a:rPr lang="en-US" altLang="zh-CN" sz="2600" i="1" dirty="0">
                        <a:latin typeface="Cambria Math" panose="02040503050406030204" pitchFamily="18" charset="0"/>
                        <a:cs typeface="Times New Roman" panose="02020603050405020304" pitchFamily="18" charset="0"/>
                      </a:rPr>
                      <m:t>) </m:t>
                    </m:r>
                  </m:oMath>
                </a14:m>
                <a:r>
                  <a:rPr lang="en-US" altLang="zh-CN" sz="2600" dirty="0">
                    <a:cs typeface="Times New Roman" panose="02020603050405020304" pitchFamily="18" charset="0"/>
                  </a:rPr>
                  <a:t> will have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𝛼</m:t>
                        </m:r>
                      </m:e>
                      <m:sub>
                        <m:r>
                          <a:rPr lang="en-US" altLang="zh-CN" sz="2600" i="1" dirty="0">
                            <a:latin typeface="Cambria Math" panose="02040503050406030204" pitchFamily="18" charset="0"/>
                            <a:cs typeface="Times New Roman" panose="02020603050405020304" pitchFamily="18" charset="0"/>
                          </a:rPr>
                          <m:t>𝑖</m:t>
                        </m:r>
                      </m:sub>
                    </m:sSub>
                  </m:oMath>
                </a14:m>
                <a:r>
                  <a:rPr lang="en-US" altLang="zh-CN" sz="2600" dirty="0">
                    <a:cs typeface="Times New Roman" panose="02020603050405020304" pitchFamily="18" charset="0"/>
                  </a:rPr>
                  <a:t>=0. We can thus observe that at the solution, </a:t>
                </a:r>
                <a:r>
                  <a:rPr lang="en-US" altLang="zh-CN" sz="2600" b="1" i="1" dirty="0">
                    <a:cs typeface="Times New Roman" panose="02020603050405020304" pitchFamily="18" charset="0"/>
                  </a:rPr>
                  <a:t>αh</a:t>
                </a:r>
                <a:r>
                  <a:rPr lang="en-US" altLang="zh-CN" sz="2600" dirty="0">
                    <a:cs typeface="Times New Roman" panose="02020603050405020304" pitchFamily="18" charset="0"/>
                  </a:rPr>
                  <a:t>(</a:t>
                </a:r>
                <a:r>
                  <a:rPr lang="en-US" altLang="zh-CN" sz="2600" b="1" i="1" dirty="0">
                    <a:cs typeface="Times New Roman" panose="02020603050405020304" pitchFamily="18" charset="0"/>
                  </a:rPr>
                  <a:t>x</a:t>
                </a:r>
                <a:r>
                  <a:rPr lang="en-US" altLang="zh-CN" sz="2600" dirty="0">
                    <a:cs typeface="Times New Roman" panose="02020603050405020304" pitchFamily="18" charset="0"/>
                  </a:rPr>
                  <a:t>) =</a:t>
                </a:r>
                <a:r>
                  <a:rPr lang="en-US" altLang="zh-CN" sz="2600" b="1" dirty="0">
                    <a:cs typeface="Times New Roman" panose="02020603050405020304" pitchFamily="18" charset="0"/>
                  </a:rPr>
                  <a:t>0</a:t>
                </a:r>
                <a:r>
                  <a:rPr lang="en-US" altLang="zh-CN" sz="2600" dirty="0">
                    <a:cs typeface="Times New Roman" panose="02020603050405020304" pitchFamily="18" charset="0"/>
                  </a:rPr>
                  <a:t>. In other words, for all </a:t>
                </a:r>
                <a:r>
                  <a:rPr lang="en-US" altLang="zh-CN" sz="2600" i="1" dirty="0" err="1">
                    <a:cs typeface="Times New Roman" panose="02020603050405020304" pitchFamily="18" charset="0"/>
                  </a:rPr>
                  <a:t>i</a:t>
                </a:r>
                <a:r>
                  <a:rPr lang="en-US" altLang="zh-CN" sz="2600" dirty="0">
                    <a:cs typeface="Times New Roman" panose="02020603050405020304" pitchFamily="18" charset="0"/>
                  </a:rPr>
                  <a:t>, we know that at least one of the constraints </a:t>
                </a:r>
                <a14:m>
                  <m:oMath xmlns:m="http://schemas.openxmlformats.org/officeDocument/2006/math">
                    <m:sSub>
                      <m:sSubPr>
                        <m:ctrlPr>
                          <a:rPr lang="en-US" altLang="zh-CN" sz="2600" i="1" dirty="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𝛼</m:t>
                        </m:r>
                      </m:e>
                      <m:sub>
                        <m:r>
                          <a:rPr lang="en-US" altLang="zh-CN" sz="2600" i="1" dirty="0">
                            <a:latin typeface="Cambria Math" panose="02040503050406030204" pitchFamily="18" charset="0"/>
                            <a:cs typeface="Times New Roman" panose="02020603050405020304" pitchFamily="18" charset="0"/>
                          </a:rPr>
                          <m:t>𝑖</m:t>
                        </m:r>
                      </m:sub>
                    </m:sSub>
                  </m:oMath>
                </a14:m>
                <a:r>
                  <a:rPr lang="en-US" altLang="zh-CN" sz="2600" dirty="0">
                    <a:cs typeface="Times New Roman" panose="02020603050405020304" pitchFamily="18" charset="0"/>
                  </a:rPr>
                  <a:t>≥0 and </a:t>
                </a:r>
                <a14:m>
                  <m:oMath xmlns:m="http://schemas.openxmlformats.org/officeDocument/2006/math">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cs typeface="Times New Roman" panose="02020603050405020304" pitchFamily="18" charset="0"/>
                          </a:rPr>
                          <m:t>h</m:t>
                        </m:r>
                      </m:e>
                      <m:sup>
                        <m:r>
                          <a:rPr lang="en-US" altLang="zh-CN" sz="2600" i="1" dirty="0">
                            <a:latin typeface="Cambria Math" panose="02040503050406030204" pitchFamily="18" charset="0"/>
                            <a:cs typeface="Times New Roman" panose="02020603050405020304" pitchFamily="18" charset="0"/>
                          </a:rPr>
                          <m:t>(</m:t>
                        </m:r>
                        <m:r>
                          <m:rPr>
                            <m:sty m:val="p"/>
                          </m:rPr>
                          <a:rPr lang="en-US" altLang="zh-CN" sz="2600" i="1" dirty="0">
                            <a:latin typeface="Cambria Math" panose="02040503050406030204" pitchFamily="18" charset="0"/>
                            <a:cs typeface="Times New Roman" panose="02020603050405020304" pitchFamily="18" charset="0"/>
                          </a:rPr>
                          <m:t>i</m:t>
                        </m:r>
                        <m:r>
                          <a:rPr lang="en-US" altLang="zh-CN" sz="2600" i="1" dirty="0">
                            <a:latin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a:t>
                </a:r>
                <a:r>
                  <a:rPr lang="en-US" altLang="zh-CN" sz="2600" b="1" i="1" dirty="0">
                    <a:cs typeface="Times New Roman" panose="02020603050405020304" pitchFamily="18" charset="0"/>
                  </a:rPr>
                  <a:t>x</a:t>
                </a:r>
                <a:r>
                  <a:rPr lang="en-US" altLang="zh-CN" sz="2600" dirty="0">
                    <a:cs typeface="Times New Roman" panose="02020603050405020304" pitchFamily="18" charset="0"/>
                  </a:rPr>
                  <a:t>)≤ 0 must be active at the solution. To gain some intuition for this idea, we can say that either the solution is on the boundary imposed by the inequality and we must use its KKT multiplier to influence the solution to </a:t>
                </a:r>
                <a:r>
                  <a:rPr lang="en-US" altLang="zh-CN" sz="2600" b="1" i="1" dirty="0">
                    <a:cs typeface="Times New Roman" panose="02020603050405020304" pitchFamily="18" charset="0"/>
                  </a:rPr>
                  <a:t>x</a:t>
                </a:r>
                <a:r>
                  <a:rPr lang="en-US" altLang="zh-CN" sz="2600" dirty="0">
                    <a:cs typeface="Times New Roman" panose="02020603050405020304" pitchFamily="18" charset="0"/>
                  </a:rPr>
                  <a:t>, or the inequality has no influence on the solution and we represent this by zeroing out its KKT multiplier.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70757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The properties that the gradient of the generalized </a:t>
                </a:r>
                <a:r>
                  <a:rPr lang="en-US" altLang="zh-CN" sz="2600" dirty="0" err="1"/>
                  <a:t>Lagrangian</a:t>
                </a:r>
                <a:r>
                  <a:rPr lang="en-US" altLang="zh-CN" sz="2600" dirty="0"/>
                  <a:t> is zero, all constraints on both </a:t>
                </a:r>
                <a:r>
                  <a:rPr lang="en-US" altLang="zh-CN" sz="2600" b="1" i="1" dirty="0"/>
                  <a:t>x</a:t>
                </a:r>
                <a:r>
                  <a:rPr lang="en-US" altLang="zh-CN" sz="2600" dirty="0"/>
                  <a:t> and the KKT multipliers are satisfied, and </a:t>
                </a:r>
                <a:r>
                  <a:rPr lang="en-US" altLang="zh-CN" sz="2600" b="1" i="1" dirty="0"/>
                  <a:t>α</a:t>
                </a:r>
                <a14:m>
                  <m:oMath xmlns:m="http://schemas.openxmlformats.org/officeDocument/2006/math">
                    <m:r>
                      <a:rPr lang="en-US" altLang="zh-CN" sz="2600" b="1" i="1">
                        <a:latin typeface="Cambria Math" panose="02040503050406030204" pitchFamily="18" charset="0"/>
                      </a:rPr>
                      <m:t>☉</m:t>
                    </m:r>
                  </m:oMath>
                </a14:m>
                <a:r>
                  <a:rPr lang="en-US" altLang="zh-CN" sz="2600" b="1" i="1" dirty="0"/>
                  <a:t>h</a:t>
                </a:r>
                <a:r>
                  <a:rPr lang="en-US" altLang="zh-CN" sz="2600" dirty="0"/>
                  <a:t>(</a:t>
                </a:r>
                <a:r>
                  <a:rPr lang="en-US" altLang="zh-CN" sz="2600" b="1" i="1" dirty="0"/>
                  <a:t>x</a:t>
                </a:r>
                <a:r>
                  <a:rPr lang="en-US" altLang="zh-CN" sz="2600" dirty="0"/>
                  <a:t>) = </a:t>
                </a:r>
                <a:r>
                  <a:rPr lang="en-US" altLang="zh-CN" sz="2600" b="1" dirty="0"/>
                  <a:t>0</a:t>
                </a:r>
                <a:r>
                  <a:rPr lang="en-US" altLang="zh-CN" sz="2600" dirty="0"/>
                  <a:t> are called the </a:t>
                </a:r>
                <a:r>
                  <a:rPr lang="en-US" altLang="zh-CN" sz="2600" dirty="0" err="1"/>
                  <a:t>Karush</a:t>
                </a:r>
                <a:r>
                  <a:rPr lang="en-US" altLang="zh-CN" sz="2600" dirty="0"/>
                  <a:t>-Kuhn-Tucker (KKT) conditions (</a:t>
                </a:r>
                <a:r>
                  <a:rPr lang="en-US" altLang="zh-CN" sz="2600" dirty="0">
                    <a:solidFill>
                      <a:srgbClr val="00FF00"/>
                    </a:solidFill>
                  </a:rPr>
                  <a:t>Karush</a:t>
                </a:r>
                <a:r>
                  <a:rPr lang="en-US" altLang="zh-CN" sz="2600" dirty="0"/>
                  <a:t>,</a:t>
                </a:r>
                <a:r>
                  <a:rPr lang="en-US" altLang="zh-CN" sz="2600" dirty="0">
                    <a:solidFill>
                      <a:srgbClr val="00FF00"/>
                    </a:solidFill>
                  </a:rPr>
                  <a:t>1939</a:t>
                </a:r>
                <a:r>
                  <a:rPr lang="en-US" altLang="zh-CN" sz="2600" dirty="0"/>
                  <a:t>; </a:t>
                </a:r>
                <a:r>
                  <a:rPr lang="en-US" altLang="zh-CN" sz="2600" dirty="0">
                    <a:solidFill>
                      <a:srgbClr val="00FF00"/>
                    </a:solidFill>
                  </a:rPr>
                  <a:t>Kuhn</a:t>
                </a:r>
                <a:r>
                  <a:rPr lang="en-US" altLang="zh-CN" sz="2600" dirty="0">
                    <a:solidFill>
                      <a:srgbClr val="3EE622"/>
                    </a:solidFill>
                  </a:rPr>
                  <a:t> </a:t>
                </a:r>
                <a:r>
                  <a:rPr lang="en-US" altLang="zh-CN" sz="2600" dirty="0">
                    <a:solidFill>
                      <a:srgbClr val="00FF00"/>
                    </a:solidFill>
                  </a:rPr>
                  <a:t>and</a:t>
                </a:r>
                <a:r>
                  <a:rPr lang="en-US" altLang="zh-CN" sz="2600" dirty="0">
                    <a:solidFill>
                      <a:srgbClr val="3EE622"/>
                    </a:solidFill>
                  </a:rPr>
                  <a:t> </a:t>
                </a:r>
                <a:r>
                  <a:rPr lang="en-US" altLang="zh-CN" sz="2600" dirty="0">
                    <a:solidFill>
                      <a:srgbClr val="00FF00"/>
                    </a:solidFill>
                  </a:rPr>
                  <a:t>Tucker</a:t>
                </a:r>
                <a:r>
                  <a:rPr lang="zh-CN" altLang="en-US" sz="2600" dirty="0"/>
                  <a:t>，</a:t>
                </a:r>
                <a:r>
                  <a:rPr lang="en-US" altLang="zh-CN" sz="2600" dirty="0">
                    <a:solidFill>
                      <a:srgbClr val="00FF00"/>
                    </a:solidFill>
                  </a:rPr>
                  <a:t>1951</a:t>
                </a:r>
                <a:r>
                  <a:rPr lang="en-US" altLang="zh-CN" sz="2600" dirty="0"/>
                  <a:t>). Together, these properties describe the optimal points of constrained optimization problems.</a:t>
                </a:r>
              </a:p>
              <a:p>
                <a:pPr marL="0" indent="0" algn="just">
                  <a:lnSpc>
                    <a:spcPct val="125000"/>
                  </a:lnSpc>
                  <a:spcBef>
                    <a:spcPts val="0"/>
                  </a:spcBef>
                  <a:buClr>
                    <a:srgbClr val="FF0000"/>
                  </a:buClr>
                  <a:buNone/>
                </a:pPr>
                <a:r>
                  <a:rPr lang="en-US" altLang="zh-CN" sz="2600" dirty="0"/>
                  <a:t>        For more information about the KKT approach, see </a:t>
                </a:r>
                <a:r>
                  <a:rPr lang="en-US" altLang="zh-CN" sz="2600" dirty="0" err="1">
                    <a:solidFill>
                      <a:srgbClr val="00FF00"/>
                    </a:solidFill>
                  </a:rPr>
                  <a:t>Nocedal</a:t>
                </a:r>
                <a:r>
                  <a:rPr lang="en-US" altLang="zh-CN" sz="2600" dirty="0">
                    <a:solidFill>
                      <a:srgbClr val="3EE622"/>
                    </a:solidFill>
                  </a:rPr>
                  <a:t> </a:t>
                </a:r>
                <a:r>
                  <a:rPr lang="en-US" altLang="zh-CN" sz="2600" dirty="0">
                    <a:solidFill>
                      <a:srgbClr val="00FF00"/>
                    </a:solidFill>
                  </a:rPr>
                  <a:t>and</a:t>
                </a:r>
                <a:r>
                  <a:rPr lang="en-US" altLang="zh-CN" sz="2600" dirty="0">
                    <a:solidFill>
                      <a:srgbClr val="3EE622"/>
                    </a:solidFill>
                  </a:rPr>
                  <a:t> </a:t>
                </a:r>
                <a:r>
                  <a:rPr lang="en-US" altLang="zh-CN" sz="2600" dirty="0">
                    <a:solidFill>
                      <a:srgbClr val="00FF00"/>
                    </a:solidFill>
                  </a:rPr>
                  <a:t>Wright</a:t>
                </a:r>
                <a:r>
                  <a:rPr lang="en-US" altLang="zh-CN" sz="2600" dirty="0">
                    <a:solidFill>
                      <a:srgbClr val="3EE622"/>
                    </a:solidFill>
                  </a:rPr>
                  <a:t> </a:t>
                </a:r>
                <a:r>
                  <a:rPr lang="en-US" altLang="zh-CN" sz="2600" dirty="0"/>
                  <a:t>(</a:t>
                </a:r>
                <a:r>
                  <a:rPr lang="en-US" altLang="zh-CN" sz="2600" dirty="0">
                    <a:solidFill>
                      <a:srgbClr val="00FF00"/>
                    </a:solidFill>
                  </a:rPr>
                  <a:t>2006</a:t>
                </a:r>
                <a:r>
                  <a:rPr lang="en-US" altLang="zh-CN" sz="2600" dirty="0"/>
                  <a:t>).</a:t>
                </a:r>
              </a:p>
              <a:p>
                <a:pPr marL="0" indent="0" algn="just">
                  <a:lnSpc>
                    <a:spcPct val="125000"/>
                  </a:lnSpc>
                  <a:spcBef>
                    <a:spcPts val="0"/>
                  </a:spcBef>
                  <a:buClr>
                    <a:srgbClr val="FF0000"/>
                  </a:buClr>
                  <a:buNone/>
                </a:pPr>
                <a:endParaRPr lang="en-US" altLang="zh-CN"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3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00581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4.5 Example: Linear Least Squares Suppose</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
        <p:nvSpPr>
          <p:cNvPr id="10" name="副标题 2">
            <a:extLst>
              <a:ext uri="{FF2B5EF4-FFF2-40B4-BE49-F238E27FC236}">
                <a16:creationId xmlns:a16="http://schemas.microsoft.com/office/drawing/2014/main" id="{8F990AC2-5F3D-4CDB-8DEB-F0C767D53916}"/>
              </a:ext>
            </a:extLst>
          </p:cNvPr>
          <p:cNvSpPr txBox="1">
            <a:spLocks/>
          </p:cNvSpPr>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Fengqin</a:t>
            </a:r>
            <a:r>
              <a:rPr lang="en-US" altLang="zh-CN" sz="2400" dirty="0"/>
              <a:t> Yao</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66888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a:spcBef>
                <a:spcPts val="0"/>
              </a:spcBef>
              <a:buClr>
                <a:srgbClr val="FF0000"/>
              </a:buClr>
            </a:pPr>
            <a:r>
              <a:rPr lang="en-US" altLang="zh-CN" dirty="0">
                <a:latin typeface="Times New Roman" panose="02020603050405020304" pitchFamily="18" charset="0"/>
                <a:cs typeface="Times New Roman" panose="02020603050405020304" pitchFamily="18" charset="0"/>
              </a:rPr>
              <a:t>        One form of rounding error that is particularly devastating is </a:t>
            </a:r>
            <a:r>
              <a:rPr lang="en-US" altLang="zh-CN" i="1" dirty="0">
                <a:latin typeface="Times New Roman" panose="02020603050405020304" pitchFamily="18" charset="0"/>
                <a:cs typeface="Times New Roman" panose="02020603050405020304" pitchFamily="18" charset="0"/>
              </a:rPr>
              <a:t>underflow</a:t>
            </a:r>
            <a:r>
              <a:rPr lang="en-US" altLang="zh-CN" dirty="0">
                <a:latin typeface="Times New Roman" panose="02020603050405020304" pitchFamily="18" charset="0"/>
                <a:cs typeface="Times New Roman" panose="02020603050405020304" pitchFamily="18" charset="0"/>
              </a:rPr>
              <a:t>. Underflow occurs when numbers near zero are rounded to zero. Many functions behave qualitatively differently when their argument is zero rather than a small positive number. For example, we usually want to avoid division by zero (some software </a:t>
            </a:r>
            <a:r>
              <a:rPr lang="en-US" altLang="zh-CN" dirty="0"/>
              <a:t>environments will raise exceptions when this occurs, others will return a result with a placeholder not-a-number value) or taking the logarithm of zero (this is usually treated as −∞ , which then becomes not-a-number if it is used for many further arithmetic operations).</a:t>
            </a:r>
          </a:p>
          <a:p>
            <a:pPr marL="0" lv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27233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Suppose we want to find the value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that minimizes</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There are specialized linear algebra algorithms that can solve this problem efficiently. However, we can also explore how to solve it using gradient-based optimization as a simple example of how these techniques work.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First, we need to obtain the gradient: </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1531082" y="1575194"/>
            <a:ext cx="9122321" cy="869883"/>
          </a:xfrm>
          <a:prstGeom prst="rect">
            <a:avLst/>
          </a:prstGeom>
        </p:spPr>
      </p:pic>
      <p:pic>
        <p:nvPicPr>
          <p:cNvPr id="6" name="图片 5"/>
          <p:cNvPicPr>
            <a:picLocks noChangeAspect="1"/>
          </p:cNvPicPr>
          <p:nvPr/>
        </p:nvPicPr>
        <p:blipFill>
          <a:blip r:embed="rId4"/>
          <a:stretch>
            <a:fillRect/>
          </a:stretch>
        </p:blipFill>
        <p:spPr>
          <a:xfrm>
            <a:off x="2358704" y="4716848"/>
            <a:ext cx="8392037" cy="681853"/>
          </a:xfrm>
          <a:prstGeom prst="rect">
            <a:avLst/>
          </a:prstGeom>
        </p:spPr>
      </p:pic>
    </p:spTree>
    <p:extLst>
      <p:ext uri="{BB962C8B-B14F-4D97-AF65-F5344CB8AC3E}">
        <p14:creationId xmlns:p14="http://schemas.microsoft.com/office/powerpoint/2010/main" val="2258698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then follow this gradient downhill, taking small steps. See Algorithm </a:t>
            </a:r>
            <a:r>
              <a:rPr lang="en-US" altLang="zh-CN" sz="2600" dirty="0">
                <a:solidFill>
                  <a:srgbClr val="FF0000"/>
                </a:solidFill>
                <a:latin typeface="Times New Roman" panose="02020603050405020304" pitchFamily="18" charset="0"/>
                <a:cs typeface="Times New Roman" panose="02020603050405020304" pitchFamily="18" charset="0"/>
              </a:rPr>
              <a:t>4.1 </a:t>
            </a:r>
            <a:r>
              <a:rPr lang="en-US" altLang="zh-CN" sz="2600" dirty="0">
                <a:latin typeface="Times New Roman" panose="02020603050405020304" pitchFamily="18" charset="0"/>
                <a:cs typeface="Times New Roman" panose="02020603050405020304" pitchFamily="18" charset="0"/>
              </a:rPr>
              <a:t>for details.</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can also solve this problem using Newton’s method. In this case, because the true function is quadratic, the quadratic approximation employed by Newton’s method is exact, and the algorithm converges to the global minimum in a single step.</a:t>
            </a:r>
          </a:p>
        </p:txBody>
      </p:sp>
      <p:pic>
        <p:nvPicPr>
          <p:cNvPr id="7" name="图片 6"/>
          <p:cNvPicPr>
            <a:picLocks noChangeAspect="1"/>
          </p:cNvPicPr>
          <p:nvPr/>
        </p:nvPicPr>
        <p:blipFill rotWithShape="1">
          <a:blip r:embed="rId3"/>
          <a:srcRect l="-169" t="4448" r="-1" b="6360"/>
          <a:stretch/>
        </p:blipFill>
        <p:spPr>
          <a:xfrm>
            <a:off x="1445387" y="2098861"/>
            <a:ext cx="9908413" cy="2321169"/>
          </a:xfrm>
          <a:prstGeom prst="rect">
            <a:avLst/>
          </a:prstGeom>
        </p:spPr>
      </p:pic>
    </p:spTree>
    <p:extLst>
      <p:ext uri="{BB962C8B-B14F-4D97-AF65-F5344CB8AC3E}">
        <p14:creationId xmlns:p14="http://schemas.microsoft.com/office/powerpoint/2010/main" val="82167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Now suppose we wish to minimize the same function, but subject to the constraint </a:t>
                </a:r>
                <a14:m>
                  <m:oMath xmlns:m="http://schemas.openxmlformats.org/officeDocument/2006/math">
                    <m:sSup>
                      <m:sSupPr>
                        <m:ctrlPr>
                          <a:rPr lang="en-US" altLang="zh-CN" sz="2600" i="1" dirty="0" smtClean="0">
                            <a:latin typeface="Cambria Math" panose="02040503050406030204" pitchFamily="18" charset="0"/>
                          </a:rPr>
                        </m:ctrlPr>
                      </m:sSupPr>
                      <m:e>
                        <m:r>
                          <a:rPr lang="en-US" altLang="zh-CN" sz="2600" b="1" i="1" dirty="0">
                            <a:latin typeface="Cambria Math" panose="02040503050406030204" pitchFamily="18" charset="0"/>
                          </a:rPr>
                          <m:t>𝒙</m:t>
                        </m:r>
                      </m:e>
                      <m:sup>
                        <m:r>
                          <a:rPr lang="en-US" altLang="zh-CN" sz="2600" b="0" i="0" dirty="0" smtClean="0">
                            <a:latin typeface="Cambria Math" panose="02040503050406030204" pitchFamily="18" charset="0"/>
                          </a:rPr>
                          <m:t>⊤</m:t>
                        </m:r>
                      </m:sup>
                    </m:sSup>
                    <m:r>
                      <a:rPr lang="en-US" altLang="zh-CN" sz="2600" b="1" i="1" dirty="0" smtClean="0">
                        <a:latin typeface="Cambria Math" panose="02040503050406030204" pitchFamily="18" charset="0"/>
                      </a:rPr>
                      <m:t>𝒙</m:t>
                    </m:r>
                    <m:r>
                      <a:rPr lang="en-US" altLang="zh-CN" sz="2600" i="1" dirty="0" smtClean="0">
                        <a:latin typeface="Cambria Math" panose="02040503050406030204" pitchFamily="18" charset="0"/>
                      </a:rPr>
                      <m:t>≤ 1</m:t>
                    </m:r>
                  </m:oMath>
                </a14:m>
                <a:r>
                  <a:rPr lang="en-US" altLang="zh-CN" sz="2600" dirty="0"/>
                  <a:t>. To do so, we introduce the </a:t>
                </a:r>
                <a:r>
                  <a:rPr lang="en-US" altLang="zh-CN" sz="2600" dirty="0" err="1"/>
                  <a:t>Lagrangian</a:t>
                </a: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We can now solve the problem</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        The smallest-norm solution to the unconstrained least squares problem may be found using the Moore-Penrose pseudoinverse: </a:t>
                </a:r>
                <a14:m>
                  <m:oMath xmlns:m="http://schemas.openxmlformats.org/officeDocument/2006/math">
                    <m:r>
                      <a:rPr lang="en-US" altLang="zh-CN" sz="2600" b="1" i="1" dirty="0" smtClean="0">
                        <a:latin typeface="Cambria Math" panose="02040503050406030204" pitchFamily="18" charset="0"/>
                      </a:rPr>
                      <m:t>𝒙</m:t>
                    </m:r>
                    <m:r>
                      <a:rPr lang="en-US" altLang="zh-CN" sz="2600" i="1" dirty="0" smtClean="0">
                        <a:latin typeface="Cambria Math" panose="02040503050406030204" pitchFamily="18" charset="0"/>
                      </a:rPr>
                      <m:t> = </m:t>
                    </m:r>
                    <m:sSup>
                      <m:sSupPr>
                        <m:ctrlPr>
                          <a:rPr lang="en-US" altLang="zh-CN" sz="2600" i="1" dirty="0" smtClean="0">
                            <a:latin typeface="Cambria Math" panose="02040503050406030204" pitchFamily="18" charset="0"/>
                          </a:rPr>
                        </m:ctrlPr>
                      </m:sSupPr>
                      <m:e>
                        <m:r>
                          <a:rPr lang="en-US" altLang="zh-CN" sz="2600" b="1" i="1" dirty="0">
                            <a:latin typeface="Cambria Math" panose="02040503050406030204" pitchFamily="18" charset="0"/>
                          </a:rPr>
                          <m:t>𝑨</m:t>
                        </m:r>
                      </m:e>
                      <m:sup>
                        <m:r>
                          <a:rPr lang="en-US" altLang="zh-CN" sz="2600" i="1" dirty="0">
                            <a:latin typeface="Cambria Math" panose="02040503050406030204" pitchFamily="18" charset="0"/>
                          </a:rPr>
                          <m:t>+</m:t>
                        </m:r>
                      </m:sup>
                    </m:sSup>
                    <m:r>
                      <a:rPr lang="en-US" altLang="zh-CN" sz="2600" b="1" i="1" dirty="0" err="1">
                        <a:latin typeface="Cambria Math" panose="02040503050406030204" pitchFamily="18" charset="0"/>
                      </a:rPr>
                      <m:t>𝒃</m:t>
                    </m:r>
                  </m:oMath>
                </a14:m>
                <a:r>
                  <a:rPr lang="en-US" altLang="zh-CN" sz="2600" dirty="0"/>
                  <a:t>. If this point is feasible, then it is the solution to the constrained problem. Otherwise, we must find a solution where the constraint is active.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p:cNvPicPr>
            <a:picLocks noChangeAspect="1"/>
          </p:cNvPicPr>
          <p:nvPr/>
        </p:nvPicPr>
        <p:blipFill rotWithShape="1">
          <a:blip r:embed="rId4"/>
          <a:srcRect t="26916" b="22840"/>
          <a:stretch/>
        </p:blipFill>
        <p:spPr>
          <a:xfrm>
            <a:off x="1380351" y="2100581"/>
            <a:ext cx="8559168" cy="422032"/>
          </a:xfrm>
          <a:prstGeom prst="rect">
            <a:avLst/>
          </a:prstGeom>
        </p:spPr>
      </p:pic>
      <p:pic>
        <p:nvPicPr>
          <p:cNvPr id="9" name="图片 8"/>
          <p:cNvPicPr>
            <a:picLocks noChangeAspect="1"/>
          </p:cNvPicPr>
          <p:nvPr/>
        </p:nvPicPr>
        <p:blipFill>
          <a:blip r:embed="rId5"/>
          <a:stretch>
            <a:fillRect/>
          </a:stretch>
        </p:blipFill>
        <p:spPr>
          <a:xfrm>
            <a:off x="1263640" y="3184989"/>
            <a:ext cx="8792589" cy="850174"/>
          </a:xfrm>
          <a:prstGeom prst="rect">
            <a:avLst/>
          </a:prstGeom>
        </p:spPr>
      </p:pic>
    </p:spTree>
    <p:extLst>
      <p:ext uri="{BB962C8B-B14F-4D97-AF65-F5344CB8AC3E}">
        <p14:creationId xmlns:p14="http://schemas.microsoft.com/office/powerpoint/2010/main" val="3783830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By differentiating the </a:t>
            </a:r>
            <a:r>
              <a:rPr lang="en-US" altLang="zh-CN" sz="2600" dirty="0" err="1">
                <a:latin typeface="Times New Roman" panose="02020603050405020304" pitchFamily="18" charset="0"/>
                <a:cs typeface="Times New Roman" panose="02020603050405020304" pitchFamily="18" charset="0"/>
              </a:rPr>
              <a:t>Lagrangian</a:t>
            </a:r>
            <a:r>
              <a:rPr lang="en-US" altLang="zh-CN" sz="2600" dirty="0">
                <a:latin typeface="Times New Roman" panose="02020603050405020304" pitchFamily="18" charset="0"/>
                <a:cs typeface="Times New Roman" panose="02020603050405020304" pitchFamily="18" charset="0"/>
              </a:rPr>
              <a:t> with respect to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we obtain the equation</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tells us that the solution will take the form</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magnitude of λ must be chosen such that the result obeys the constraint. We can find this value by performing gradient ascent on λ. To do so, observe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583383" y="1691007"/>
            <a:ext cx="9775464" cy="790935"/>
          </a:xfrm>
          <a:prstGeom prst="rect">
            <a:avLst/>
          </a:prstGeom>
        </p:spPr>
      </p:pic>
      <p:pic>
        <p:nvPicPr>
          <p:cNvPr id="6" name="图片 5"/>
          <p:cNvPicPr>
            <a:picLocks noChangeAspect="1"/>
          </p:cNvPicPr>
          <p:nvPr/>
        </p:nvPicPr>
        <p:blipFill>
          <a:blip r:embed="rId4"/>
          <a:stretch>
            <a:fillRect/>
          </a:stretch>
        </p:blipFill>
        <p:spPr>
          <a:xfrm>
            <a:off x="1140289" y="3188032"/>
            <a:ext cx="9218558" cy="782818"/>
          </a:xfrm>
          <a:prstGeom prst="rect">
            <a:avLst/>
          </a:prstGeom>
        </p:spPr>
      </p:pic>
      <p:pic>
        <p:nvPicPr>
          <p:cNvPr id="7" name="图片 6"/>
          <p:cNvPicPr>
            <a:picLocks noChangeAspect="1"/>
          </p:cNvPicPr>
          <p:nvPr/>
        </p:nvPicPr>
        <p:blipFill>
          <a:blip r:embed="rId5"/>
          <a:stretch>
            <a:fillRect/>
          </a:stretch>
        </p:blipFill>
        <p:spPr>
          <a:xfrm>
            <a:off x="912397" y="5122418"/>
            <a:ext cx="9299493" cy="957127"/>
          </a:xfrm>
          <a:prstGeom prst="rect">
            <a:avLst/>
          </a:prstGeom>
        </p:spPr>
      </p:pic>
    </p:spTree>
    <p:extLst>
      <p:ext uri="{BB962C8B-B14F-4D97-AF65-F5344CB8AC3E}">
        <p14:creationId xmlns:p14="http://schemas.microsoft.com/office/powerpoint/2010/main" val="3356611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When the norm of </a:t>
                </a:r>
                <a:r>
                  <a:rPr lang="en-US" altLang="zh-CN" sz="2600" b="1" i="1" dirty="0"/>
                  <a:t>x</a:t>
                </a:r>
                <a:r>
                  <a:rPr lang="en-US" altLang="zh-CN" sz="2600" dirty="0"/>
                  <a:t> exceeds 1, this derivative is positive, so to follow the derivative uphill and increase the </a:t>
                </a:r>
                <a:r>
                  <a:rPr lang="en-US" altLang="zh-CN" sz="2600" dirty="0" err="1"/>
                  <a:t>Lagrangian</a:t>
                </a:r>
                <a:r>
                  <a:rPr lang="en-US" altLang="zh-CN" sz="2600" dirty="0"/>
                  <a:t> with respect to λ, we increase λ. Because the coefficient on the </a:t>
                </a:r>
                <a14:m>
                  <m:oMath xmlns:m="http://schemas.openxmlformats.org/officeDocument/2006/math">
                    <m:sSup>
                      <m:sSupPr>
                        <m:ctrlPr>
                          <a:rPr lang="en-US" altLang="zh-CN" sz="2600" i="1" dirty="0">
                            <a:latin typeface="Cambria Math" panose="02040503050406030204" pitchFamily="18" charset="0"/>
                          </a:rPr>
                        </m:ctrlPr>
                      </m:sSupPr>
                      <m:e>
                        <m:r>
                          <a:rPr lang="en-US" altLang="zh-CN" sz="2600" b="1" i="1" dirty="0">
                            <a:latin typeface="Cambria Math" panose="02040503050406030204" pitchFamily="18" charset="0"/>
                          </a:rPr>
                          <m:t>𝒙</m:t>
                        </m:r>
                      </m:e>
                      <m:sup>
                        <m:r>
                          <a:rPr lang="en-US" altLang="zh-CN" sz="2600" i="0" dirty="0" smtClean="0">
                            <a:latin typeface="Cambria Math" panose="02040503050406030204" pitchFamily="18" charset="0"/>
                          </a:rPr>
                          <m:t>⊤</m:t>
                        </m:r>
                      </m:sup>
                    </m:sSup>
                    <m:r>
                      <a:rPr lang="en-US" altLang="zh-CN" sz="2600" b="1" i="1" dirty="0">
                        <a:latin typeface="Cambria Math" panose="02040503050406030204" pitchFamily="18" charset="0"/>
                      </a:rPr>
                      <m:t>𝒙</m:t>
                    </m:r>
                  </m:oMath>
                </a14:m>
                <a:r>
                  <a:rPr lang="en-US" altLang="zh-CN" sz="2600" dirty="0"/>
                  <a:t> penalty has increased, solving the linear equation for </a:t>
                </a:r>
                <a:r>
                  <a:rPr lang="en-US" altLang="zh-CN" sz="2600" b="1" i="1" dirty="0"/>
                  <a:t>x</a:t>
                </a:r>
                <a:r>
                  <a:rPr lang="en-US" altLang="zh-CN" sz="2600" dirty="0"/>
                  <a:t> will now yield a solution with smaller norm. The process of solving the linear equation and adjusting λ continues until </a:t>
                </a:r>
                <a:r>
                  <a:rPr lang="en-US" altLang="zh-CN" sz="2600" b="1" i="1" dirty="0"/>
                  <a:t>x</a:t>
                </a:r>
                <a:r>
                  <a:rPr lang="en-US" altLang="zh-CN" sz="2600" dirty="0"/>
                  <a:t> has the correct norm and the derivative on λ is 0.</a:t>
                </a:r>
              </a:p>
              <a:p>
                <a:pPr marL="0" indent="0" algn="just">
                  <a:lnSpc>
                    <a:spcPct val="125000"/>
                  </a:lnSpc>
                  <a:spcBef>
                    <a:spcPts val="0"/>
                  </a:spcBef>
                  <a:buClr>
                    <a:srgbClr val="FF0000"/>
                  </a:buClr>
                  <a:buNone/>
                </a:pPr>
                <a:r>
                  <a:rPr lang="en-US" altLang="zh-CN" sz="2600" dirty="0"/>
                  <a:t>        This concludes the mathematical preliminaries that we use to develop machine learning algorithms. We are now ready to build and analyze some full-fledged learning systems.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4078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Another highly damaging form of numerical error is  </a:t>
            </a:r>
            <a:r>
              <a:rPr lang="en-US" altLang="zh-CN" i="1" dirty="0">
                <a:latin typeface="Times New Roman" panose="02020603050405020304" pitchFamily="18" charset="0"/>
                <a:cs typeface="Times New Roman" panose="02020603050405020304" pitchFamily="18" charset="0"/>
              </a:rPr>
              <a:t>overflow.</a:t>
            </a:r>
            <a:r>
              <a:rPr lang="en-US" altLang="zh-CN" dirty="0">
                <a:latin typeface="Times New Roman" panose="02020603050405020304" pitchFamily="18" charset="0"/>
                <a:cs typeface="Times New Roman" panose="02020603050405020304" pitchFamily="18" charset="0"/>
              </a:rPr>
              <a:t> Overflow occurs when numbers with large magnitude are approximated as ∞ or −∞ . Further arithmetic will usually change these infinite values into not-a-number values.</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One example of a function that must be stabilized against underflow and overflow is the </a:t>
            </a:r>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function. The </a:t>
            </a:r>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function is often used to predict the probabilities associated with a </a:t>
            </a:r>
            <a:r>
              <a:rPr lang="en-US" altLang="zh-CN" dirty="0" err="1">
                <a:latin typeface="Times New Roman" panose="02020603050405020304" pitchFamily="18" charset="0"/>
                <a:cs typeface="Times New Roman" panose="02020603050405020304" pitchFamily="18" charset="0"/>
              </a:rPr>
              <a:t>multinoulli</a:t>
            </a:r>
            <a:r>
              <a:rPr lang="en-US" altLang="zh-CN" dirty="0">
                <a:latin typeface="Times New Roman" panose="02020603050405020304" pitchFamily="18" charset="0"/>
                <a:cs typeface="Times New Roman" panose="02020603050405020304" pitchFamily="18" charset="0"/>
              </a:rPr>
              <a:t> distribution. The </a:t>
            </a:r>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function is defined to be</a:t>
            </a: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87953" y="4757202"/>
            <a:ext cx="9527252" cy="827778"/>
          </a:xfrm>
          <a:prstGeom prst="rect">
            <a:avLst/>
          </a:prstGeom>
        </p:spPr>
      </p:pic>
    </p:spTree>
    <p:extLst>
      <p:ext uri="{BB962C8B-B14F-4D97-AF65-F5344CB8AC3E}">
        <p14:creationId xmlns:p14="http://schemas.microsoft.com/office/powerpoint/2010/main" val="236354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Consider what happens when all of the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are equal to some constant c. Analytically, we can see that all of the outputs should be equal to </a:t>
                </a:r>
                <a14:m>
                  <m:oMath xmlns:m="http://schemas.openxmlformats.org/officeDocument/2006/math">
                    <m:f>
                      <m:fPr>
                        <m:ctrlPr>
                          <a:rPr lang="en-US" altLang="zh-CN" sz="2600" i="1" dirty="0" smtClean="0">
                            <a:latin typeface="Cambria Math" panose="02040503050406030204" pitchFamily="18" charset="0"/>
                            <a:cs typeface="Times New Roman" panose="02020603050405020304" pitchFamily="18" charset="0"/>
                          </a:rPr>
                        </m:ctrlPr>
                      </m:fPr>
                      <m:num>
                        <m:r>
                          <a:rPr lang="en-US" altLang="zh-CN" sz="2600" b="0" i="1" dirty="0" smtClean="0">
                            <a:latin typeface="Cambria Math" panose="02040503050406030204" pitchFamily="18" charset="0"/>
                            <a:cs typeface="Times New Roman" panose="02020603050405020304" pitchFamily="18" charset="0"/>
                          </a:rPr>
                          <m:t>1</m:t>
                        </m:r>
                      </m:num>
                      <m:den>
                        <m:r>
                          <a:rPr lang="en-US" altLang="zh-CN" sz="2600" b="0" i="1" dirty="0" smtClean="0">
                            <a:latin typeface="Cambria Math" panose="02040503050406030204" pitchFamily="18" charset="0"/>
                            <a:cs typeface="Times New Roman" panose="02020603050405020304" pitchFamily="18" charset="0"/>
                          </a:rPr>
                          <m:t>𝑛</m:t>
                        </m:r>
                      </m:den>
                    </m:f>
                  </m:oMath>
                </a14:m>
                <a:r>
                  <a:rPr lang="en-US" altLang="zh-CN" sz="2600" dirty="0">
                    <a:latin typeface="Times New Roman" panose="02020603050405020304" pitchFamily="18" charset="0"/>
                    <a:cs typeface="Times New Roman" panose="02020603050405020304" pitchFamily="18" charset="0"/>
                  </a:rPr>
                  <a:t> . Numerically, this may not occur when c has large magnitude. If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is very negative, then </a:t>
                </a:r>
                <a:r>
                  <a:rPr lang="en-US" altLang="zh-CN" sz="2600" dirty="0" err="1">
                    <a:latin typeface="Times New Roman" panose="02020603050405020304" pitchFamily="18" charset="0"/>
                    <a:cs typeface="Times New Roman" panose="02020603050405020304" pitchFamily="18" charset="0"/>
                  </a:rPr>
                  <a:t>exp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will underflow. This means the denominator of the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will become 0, so the final result is undefined. When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is very large and positive, </a:t>
                </a:r>
                <a:r>
                  <a:rPr lang="en-US" altLang="zh-CN" sz="2600" dirty="0" err="1">
                    <a:latin typeface="Times New Roman" panose="02020603050405020304" pitchFamily="18" charset="0"/>
                    <a:cs typeface="Times New Roman" panose="02020603050405020304" pitchFamily="18" charset="0"/>
                  </a:rPr>
                  <a:t>exp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will overflow, again resulting in the expression as a whole being undefined. Both of these difficulties can be resolved by instead evaluating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𝒛</m:t>
                    </m:r>
                    <m:r>
                      <a:rPr lang="en-US" altLang="zh-CN" sz="2600" i="1" dirty="0">
                        <a:latin typeface="Cambria Math" panose="02040503050406030204" pitchFamily="18" charset="0"/>
                        <a:cs typeface="Times New Roman" panose="02020603050405020304" pitchFamily="18" charset="0"/>
                      </a:rPr>
                      <m:t> = </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 </m:t>
                    </m:r>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𝑚𝑎𝑥</m:t>
                        </m:r>
                      </m:e>
                      <m:sub>
                        <m:r>
                          <a:rPr lang="en-US" altLang="zh-CN" sz="2600" b="0" i="1" dirty="0" smtClean="0">
                            <a:latin typeface="Cambria Math" panose="02040503050406030204" pitchFamily="18" charset="0"/>
                            <a:cs typeface="Times New Roman" panose="02020603050405020304" pitchFamily="18" charset="0"/>
                          </a:rPr>
                          <m:t>𝑖</m:t>
                        </m:r>
                      </m:sub>
                    </m:sSub>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Simple algebra shows that the value of the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function is not changed analytically by adding or subtracting a scalar from the input vector. Subtracting </a:t>
                </a:r>
                <a14:m>
                  <m:oMath xmlns:m="http://schemas.openxmlformats.org/officeDocument/2006/math">
                    <m:sSub>
                      <m:sSubPr>
                        <m:ctrlPr>
                          <a:rPr lang="en-US" altLang="zh-CN" sz="2600" i="1" dirty="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𝑚𝑎𝑥</m:t>
                        </m:r>
                      </m:e>
                      <m:sub>
                        <m:r>
                          <a:rPr lang="en-US" altLang="zh-CN" sz="2600" i="1" dirty="0">
                            <a:latin typeface="Cambria Math" panose="02040503050406030204" pitchFamily="18" charset="0"/>
                            <a:cs typeface="Times New Roman" panose="02020603050405020304" pitchFamily="18" charset="0"/>
                          </a:rPr>
                          <m:t>𝑖</m:t>
                        </m:r>
                      </m:sub>
                    </m:sSub>
                    <m:sSub>
                      <m:sSubPr>
                        <m:ctrlPr>
                          <a:rPr lang="en-US" altLang="zh-CN" sz="2600" i="1" dirty="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𝑥</m:t>
                        </m:r>
                      </m:e>
                      <m:sub>
                        <m:r>
                          <a:rPr lang="en-US" altLang="zh-CN" sz="2600" i="1" dirty="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results in the largest argument to </a:t>
                </a:r>
                <a:r>
                  <a:rPr lang="en-US" altLang="zh-CN" sz="2600" dirty="0" err="1">
                    <a:latin typeface="Times New Roman" panose="02020603050405020304" pitchFamily="18" charset="0"/>
                    <a:cs typeface="Times New Roman" panose="02020603050405020304" pitchFamily="18" charset="0"/>
                  </a:rPr>
                  <a:t>exp</a:t>
                </a:r>
                <a:r>
                  <a:rPr lang="en-US" altLang="zh-CN" sz="2600" dirty="0">
                    <a:latin typeface="Times New Roman" panose="02020603050405020304" pitchFamily="18" charset="0"/>
                    <a:cs typeface="Times New Roman" panose="02020603050405020304" pitchFamily="18" charset="0"/>
                  </a:rPr>
                  <a:t> being 0, which rules out the possibility of overflow. Likewise, at least one term in the denominator has a value of 1, which rules out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possibility of underflow in the denominator leading to a division by zero.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t="-47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58620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There is still one small problem. Underflow in the numerator can still cause the expression as a whole to evaluate to zero. This means that if we implement log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by first running the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subroutine then passing the result to the log function, we could erroneously obtain −∞ . Instead, we must implement a separate function that calculates log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in a numerically stable way. The log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function can be stabilized using the same trick as we used to stabilize the function.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592841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4557</TotalTime>
  <Words>7159</Words>
  <Application>Microsoft Office PowerPoint</Application>
  <PresentationFormat>宽屏</PresentationFormat>
  <Paragraphs>274</Paragraphs>
  <Slides>66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66</vt:i4>
      </vt:variant>
    </vt:vector>
  </HeadingPairs>
  <TitlesOfParts>
    <vt:vector size="72" baseType="lpstr">
      <vt:lpstr>等线</vt:lpstr>
      <vt:lpstr>Arial</vt:lpstr>
      <vt:lpstr>Cambria Math</vt:lpstr>
      <vt:lpstr>Times New Roman</vt:lpstr>
      <vt:lpstr>Wingdings</vt:lpstr>
      <vt:lpstr>Office 主题​​</vt:lpstr>
      <vt:lpstr>PowerPoint 演示文稿</vt:lpstr>
      <vt:lpstr>Chapter 4 Numerical Computation</vt:lpstr>
      <vt:lpstr>4  Numerical Computation</vt:lpstr>
      <vt:lpstr>PowerPoint 演示文稿</vt:lpstr>
      <vt:lpstr>4.1 Overflow and Underflow</vt:lpstr>
      <vt:lpstr>4.1 Overflow and Underflow</vt:lpstr>
      <vt:lpstr>4.1 Overflow and Underflow</vt:lpstr>
      <vt:lpstr>4.1 Overflow and Underflow</vt:lpstr>
      <vt:lpstr>4.1 Overflow and Underflow</vt:lpstr>
      <vt:lpstr>4.1 Overflow and Underflow</vt:lpstr>
      <vt:lpstr>PowerPoint 演示文稿</vt:lpstr>
      <vt:lpstr>4.2 Poor Conditioning</vt:lpstr>
      <vt:lpstr>4.2 Poor Conditioning</vt:lpstr>
      <vt:lpstr>PowerPoint 演示文稿</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PowerPoint 演示文稿</vt:lpstr>
      <vt:lpstr>4.4 Constrained Optimization</vt:lpstr>
      <vt:lpstr>4.4 Constrained Optimization</vt:lpstr>
      <vt:lpstr>4.4 Constrained Optimization</vt:lpstr>
      <vt:lpstr>4.4 Constrained Optimization</vt:lpstr>
      <vt:lpstr>4.4 Constrained Optimization</vt:lpstr>
      <vt:lpstr>4.4 Constrained Optimization</vt:lpstr>
      <vt:lpstr>4.4 Constrained Optimization</vt:lpstr>
      <vt:lpstr>4.4 Constrained Optimization</vt:lpstr>
      <vt:lpstr>4.4 Constrained Optimization</vt:lpstr>
      <vt:lpstr>4.4 Constrained Optimization</vt:lpstr>
      <vt:lpstr>PowerPoint 演示文稿</vt:lpstr>
      <vt:lpstr>4.5 Example: Linear Least Squares Suppose</vt:lpstr>
      <vt:lpstr>4.5 Example: Linear Least Squares Suppose</vt:lpstr>
      <vt:lpstr>4.5 Example: Linear Least Squares Suppose</vt:lpstr>
      <vt:lpstr>4.5 Example: Linear Least Squares Suppose</vt:lpstr>
      <vt:lpstr>4.5 Example: Linear Least Squares Suppose</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291</cp:revision>
  <dcterms:created xsi:type="dcterms:W3CDTF">2020-05-05T12:56:26Z</dcterms:created>
  <dcterms:modified xsi:type="dcterms:W3CDTF">2020-06-08T03:36:58Z</dcterms:modified>
</cp:coreProperties>
</file>