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2953" r:id="rId2"/>
    <p:sldId id="1903" r:id="rId3"/>
    <p:sldId id="1904" r:id="rId4"/>
    <p:sldId id="1905" r:id="rId5"/>
    <p:sldId id="1906" r:id="rId6"/>
    <p:sldId id="1907" r:id="rId7"/>
    <p:sldId id="1908" r:id="rId8"/>
    <p:sldId id="2954" r:id="rId9"/>
    <p:sldId id="1909" r:id="rId10"/>
    <p:sldId id="1911" r:id="rId11"/>
    <p:sldId id="1912" r:id="rId12"/>
    <p:sldId id="1913" r:id="rId13"/>
    <p:sldId id="1914" r:id="rId14"/>
    <p:sldId id="2955" r:id="rId15"/>
    <p:sldId id="1916" r:id="rId16"/>
    <p:sldId id="1917" r:id="rId17"/>
    <p:sldId id="1918" r:id="rId18"/>
    <p:sldId id="1919" r:id="rId19"/>
    <p:sldId id="1920" r:id="rId20"/>
    <p:sldId id="2765" r:id="rId21"/>
    <p:sldId id="1922" r:id="rId22"/>
    <p:sldId id="1923" r:id="rId23"/>
    <p:sldId id="1924" r:id="rId24"/>
    <p:sldId id="1925" r:id="rId25"/>
    <p:sldId id="1926" r:id="rId26"/>
    <p:sldId id="1927" r:id="rId27"/>
    <p:sldId id="2956" r:id="rId28"/>
    <p:sldId id="2957" r:id="rId29"/>
    <p:sldId id="1930" r:id="rId30"/>
    <p:sldId id="2958" r:id="rId31"/>
    <p:sldId id="1932" r:id="rId32"/>
    <p:sldId id="1933" r:id="rId33"/>
    <p:sldId id="1934" r:id="rId34"/>
    <p:sldId id="1935" r:id="rId35"/>
    <p:sldId id="1936" r:id="rId36"/>
    <p:sldId id="1937" r:id="rId37"/>
    <p:sldId id="1938" r:id="rId38"/>
    <p:sldId id="1939" r:id="rId39"/>
    <p:sldId id="1940" r:id="rId40"/>
    <p:sldId id="1941" r:id="rId41"/>
    <p:sldId id="2959" r:id="rId42"/>
    <p:sldId id="1943" r:id="rId43"/>
    <p:sldId id="1944" r:id="rId44"/>
    <p:sldId id="1945" r:id="rId45"/>
    <p:sldId id="1946" r:id="rId46"/>
    <p:sldId id="1947" r:id="rId47"/>
    <p:sldId id="1948" r:id="rId48"/>
    <p:sldId id="1949" r:id="rId49"/>
    <p:sldId id="1950" r:id="rId50"/>
    <p:sldId id="1951" r:id="rId51"/>
    <p:sldId id="1952" r:id="rId52"/>
    <p:sldId id="1953" r:id="rId53"/>
    <p:sldId id="2960" r:id="rId54"/>
    <p:sldId id="1955" r:id="rId55"/>
    <p:sldId id="1956" r:id="rId56"/>
    <p:sldId id="1957" r:id="rId57"/>
    <p:sldId id="1958" r:id="rId58"/>
    <p:sldId id="1959" r:id="rId59"/>
    <p:sldId id="1960" r:id="rId60"/>
    <p:sldId id="2748" r:id="rId61"/>
    <p:sldId id="2749" r:id="rId6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4548" autoAdjust="0"/>
  </p:normalViewPr>
  <p:slideViewPr>
    <p:cSldViewPr snapToGrid="0">
      <p:cViewPr varScale="1">
        <p:scale>
          <a:sx n="86" d="100"/>
          <a:sy n="86" d="100"/>
        </p:scale>
        <p:origin x="533" y="62"/>
      </p:cViewPr>
      <p:guideLst/>
    </p:cSldViewPr>
  </p:slideViewPr>
  <p:notesTextViewPr>
    <p:cViewPr>
      <p:scale>
        <a:sx n="1" d="1"/>
        <a:sy n="1" d="1"/>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4" Type="http://schemas.openxmlformats.org/officeDocument/2006/relationships/image" Target="../media/image3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BB1436-BB5F-46B6-99CB-37A835413A5C}" type="datetimeFigureOut">
              <a:rPr lang="zh-CN" altLang="en-US" smtClean="0"/>
              <a:t>2020/6/3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B8C8C5-B9E1-401C-9CC7-4EBAB5781627}" type="slidenum">
              <a:rPr lang="zh-CN" altLang="en-US" smtClean="0"/>
              <a:t>‹#›</a:t>
            </a:fld>
            <a:endParaRPr lang="zh-CN" altLang="en-US"/>
          </a:p>
        </p:txBody>
      </p:sp>
    </p:spTree>
    <p:extLst>
      <p:ext uri="{BB962C8B-B14F-4D97-AF65-F5344CB8AC3E}">
        <p14:creationId xmlns:p14="http://schemas.microsoft.com/office/powerpoint/2010/main" val="1171149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EB8C8C5-B9E1-401C-9CC7-4EBAB5781627}" type="slidenum">
              <a:rPr lang="zh-CN" altLang="en-US" smtClean="0"/>
              <a:t>21</a:t>
            </a:fld>
            <a:endParaRPr lang="zh-CN" altLang="en-US"/>
          </a:p>
        </p:txBody>
      </p:sp>
    </p:spTree>
    <p:extLst>
      <p:ext uri="{BB962C8B-B14F-4D97-AF65-F5344CB8AC3E}">
        <p14:creationId xmlns:p14="http://schemas.microsoft.com/office/powerpoint/2010/main" val="1764634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750D8C-0EC0-4034-85CC-4B36D94BA52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p>
        </p:txBody>
      </p:sp>
      <p:sp>
        <p:nvSpPr>
          <p:cNvPr id="3" name="副标题 2">
            <a:extLst>
              <a:ext uri="{FF2B5EF4-FFF2-40B4-BE49-F238E27FC236}">
                <a16:creationId xmlns:a16="http://schemas.microsoft.com/office/drawing/2014/main" id="{4B949902-DDE1-4970-B6BF-028692F5B042}"/>
              </a:ext>
            </a:extLst>
          </p:cNvPr>
          <p:cNvSpPr>
            <a:spLocks noGrp="1"/>
          </p:cNvSpPr>
          <p:nvPr>
            <p:ph type="subTitle" idx="1"/>
          </p:nvPr>
        </p:nvSpPr>
        <p:spPr>
          <a:xfrm>
            <a:off x="1524000" y="3602038"/>
            <a:ext cx="9144000" cy="1655762"/>
          </a:xfrm>
        </p:spPr>
        <p:txBody>
          <a:bodyPr/>
          <a:lstStyle>
            <a:lvl1pPr marL="0" indent="0" algn="ctr">
              <a:lnSpc>
                <a:spcPct val="100000"/>
              </a:lnSpc>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a:extLst>
              <a:ext uri="{FF2B5EF4-FFF2-40B4-BE49-F238E27FC236}">
                <a16:creationId xmlns:a16="http://schemas.microsoft.com/office/drawing/2014/main" id="{15698869-2590-4871-ADC1-559BEB700DE3}"/>
              </a:ext>
            </a:extLst>
          </p:cNvPr>
          <p:cNvSpPr>
            <a:spLocks noGrp="1"/>
          </p:cNvSpPr>
          <p:nvPr>
            <p:ph type="dt" sz="half" idx="10"/>
          </p:nvPr>
        </p:nvSpPr>
        <p:spPr/>
        <p:txBody>
          <a:bodyPr/>
          <a:lstStyle/>
          <a:p>
            <a:fld id="{7295EFB1-CD1D-4553-A9BB-4DB0F9C0974D}" type="datetimeFigureOut">
              <a:rPr lang="zh-CN" altLang="en-US" smtClean="0"/>
              <a:t>2020/6/3</a:t>
            </a:fld>
            <a:endParaRPr lang="zh-CN" altLang="en-US"/>
          </a:p>
        </p:txBody>
      </p:sp>
      <p:sp>
        <p:nvSpPr>
          <p:cNvPr id="5" name="页脚占位符 4">
            <a:extLst>
              <a:ext uri="{FF2B5EF4-FFF2-40B4-BE49-F238E27FC236}">
                <a16:creationId xmlns:a16="http://schemas.microsoft.com/office/drawing/2014/main" id="{94F0CA2D-5D9E-41C4-9E2A-542DFE508A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508BF96-C35F-4235-A041-D197BA8BA5A9}"/>
              </a:ext>
            </a:extLst>
          </p:cNvPr>
          <p:cNvSpPr>
            <a:spLocks noGrp="1"/>
          </p:cNvSpPr>
          <p:nvPr>
            <p:ph type="sldNum" sz="quarter" idx="12"/>
          </p:nvPr>
        </p:nvSpPr>
        <p:spPr/>
        <p:txBody>
          <a:bodyPr/>
          <a:lstStyle/>
          <a:p>
            <a:fld id="{721A85A1-FA43-4339-B9E8-15134D265CD8}" type="slidenum">
              <a:rPr lang="zh-CN" altLang="en-US" smtClean="0"/>
              <a:t>‹#›</a:t>
            </a:fld>
            <a:endParaRPr lang="zh-CN" altLang="en-US"/>
          </a:p>
        </p:txBody>
      </p:sp>
    </p:spTree>
    <p:extLst>
      <p:ext uri="{BB962C8B-B14F-4D97-AF65-F5344CB8AC3E}">
        <p14:creationId xmlns:p14="http://schemas.microsoft.com/office/powerpoint/2010/main" val="1656098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8182D4-C083-4EBD-845A-BF6AE142124B}"/>
              </a:ext>
            </a:extLst>
          </p:cNvPr>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D702A8E5-6B3D-4D04-8F8E-02B9586DD30E}"/>
              </a:ext>
            </a:extLst>
          </p:cNvPr>
          <p:cNvSpPr>
            <a:spLocks noGrp="1"/>
          </p:cNvSpPr>
          <p:nvPr>
            <p:ph idx="1"/>
          </p:nvPr>
        </p:nvSpPr>
        <p:spPr/>
        <p:txBody>
          <a:bodyPr/>
          <a:lstStyle>
            <a:lvl1pPr>
              <a:lnSpc>
                <a:spcPct val="125000"/>
              </a:lnSpc>
              <a:defRPr>
                <a:latin typeface="Times New Roman" panose="02020603050405020304" pitchFamily="18" charset="0"/>
                <a:cs typeface="Times New Roman" panose="02020603050405020304" pitchFamily="18" charset="0"/>
              </a:defRPr>
            </a:lvl1pPr>
          </a:lstStyle>
          <a:p>
            <a:pPr lvl="0"/>
            <a:endParaRPr lang="zh-CN" altLang="en-US" dirty="0"/>
          </a:p>
        </p:txBody>
      </p:sp>
      <p:sp>
        <p:nvSpPr>
          <p:cNvPr id="4" name="日期占位符 3">
            <a:extLst>
              <a:ext uri="{FF2B5EF4-FFF2-40B4-BE49-F238E27FC236}">
                <a16:creationId xmlns:a16="http://schemas.microsoft.com/office/drawing/2014/main" id="{6AF7F2D7-8BAA-45D6-9F34-D7E3D2F84CDA}"/>
              </a:ext>
            </a:extLst>
          </p:cNvPr>
          <p:cNvSpPr>
            <a:spLocks noGrp="1"/>
          </p:cNvSpPr>
          <p:nvPr>
            <p:ph type="dt" sz="half" idx="10"/>
          </p:nvPr>
        </p:nvSpPr>
        <p:spPr/>
        <p:txBody>
          <a:bodyPr/>
          <a:lstStyle/>
          <a:p>
            <a:fld id="{7295EFB1-CD1D-4553-A9BB-4DB0F9C0974D}" type="datetimeFigureOut">
              <a:rPr lang="zh-CN" altLang="en-US" smtClean="0"/>
              <a:t>2020/6/3</a:t>
            </a:fld>
            <a:endParaRPr lang="zh-CN" altLang="en-US"/>
          </a:p>
        </p:txBody>
      </p:sp>
      <p:sp>
        <p:nvSpPr>
          <p:cNvPr id="5" name="页脚占位符 4">
            <a:extLst>
              <a:ext uri="{FF2B5EF4-FFF2-40B4-BE49-F238E27FC236}">
                <a16:creationId xmlns:a16="http://schemas.microsoft.com/office/drawing/2014/main" id="{D3FF8D31-01C4-489C-8FA8-0C1CF2E20D7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E53119D-C534-4413-ADFF-8DED219CC24F}"/>
              </a:ext>
            </a:extLst>
          </p:cNvPr>
          <p:cNvSpPr>
            <a:spLocks noGrp="1"/>
          </p:cNvSpPr>
          <p:nvPr>
            <p:ph type="sldNum" sz="quarter" idx="12"/>
          </p:nvPr>
        </p:nvSpPr>
        <p:spPr/>
        <p:txBody>
          <a:bodyPr/>
          <a:lstStyle/>
          <a:p>
            <a:fld id="{721A85A1-FA43-4339-B9E8-15134D265CD8}" type="slidenum">
              <a:rPr lang="zh-CN" altLang="en-US" smtClean="0"/>
              <a:t>‹#›</a:t>
            </a:fld>
            <a:endParaRPr lang="zh-CN" altLang="en-US"/>
          </a:p>
        </p:txBody>
      </p:sp>
    </p:spTree>
    <p:extLst>
      <p:ext uri="{BB962C8B-B14F-4D97-AF65-F5344CB8AC3E}">
        <p14:creationId xmlns:p14="http://schemas.microsoft.com/office/powerpoint/2010/main" val="3102436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格式化">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00822745-0637-4EC6-A484-1C8B80B1AD60}"/>
              </a:ext>
            </a:extLst>
          </p:cNvPr>
          <p:cNvSpPr>
            <a:spLocks noGrp="1"/>
          </p:cNvSpPr>
          <p:nvPr>
            <p:ph type="title"/>
          </p:nvPr>
        </p:nvSpPr>
        <p:spPr>
          <a:xfrm>
            <a:off x="387439" y="133306"/>
            <a:ext cx="11409608" cy="729579"/>
          </a:xfrm>
        </p:spPr>
        <p:txBody>
          <a:bodyPr>
            <a:normAutofit/>
          </a:bodyPr>
          <a:lstStyle/>
          <a:p>
            <a:endParaRPr lang="zh-CN" altLang="en-US" sz="3600" dirty="0">
              <a:latin typeface="Times New Roman" panose="02020603050405020304" pitchFamily="18" charset="0"/>
              <a:cs typeface="Times New Roman" panose="02020603050405020304" pitchFamily="18" charset="0"/>
            </a:endParaRPr>
          </a:p>
        </p:txBody>
      </p:sp>
      <p:sp>
        <p:nvSpPr>
          <p:cNvPr id="9" name="内容占位符 2">
            <a:extLst>
              <a:ext uri="{FF2B5EF4-FFF2-40B4-BE49-F238E27FC236}">
                <a16:creationId xmlns:a16="http://schemas.microsoft.com/office/drawing/2014/main" id="{F4249665-7D8D-43F6-AFC8-D65880823695}"/>
              </a:ext>
            </a:extLst>
          </p:cNvPr>
          <p:cNvSpPr>
            <a:spLocks noGrp="1"/>
          </p:cNvSpPr>
          <p:nvPr>
            <p:ph idx="1"/>
          </p:nvPr>
        </p:nvSpPr>
        <p:spPr>
          <a:xfrm>
            <a:off x="387439" y="1043189"/>
            <a:ext cx="11409609" cy="5133774"/>
          </a:xfrm>
        </p:spPr>
        <p:txBody>
          <a:bodyPr>
            <a:normAutofit/>
          </a:bodyPr>
          <a:lstStyle>
            <a:lvl1pPr>
              <a:defRPr>
                <a:latin typeface="Times New Roman" panose="02020603050405020304" pitchFamily="18" charset="0"/>
                <a:cs typeface="Times New Roman" panose="02020603050405020304" pitchFamily="18" charset="0"/>
              </a:defRPr>
            </a:lvl1pPr>
          </a:lstStyle>
          <a:p>
            <a:pPr marL="0" lvl="0" indent="0" algn="just">
              <a:lnSpc>
                <a:spcPct val="125000"/>
              </a:lnSpc>
              <a:spcBef>
                <a:spcPts val="0"/>
              </a:spcBef>
              <a:buClr>
                <a:srgbClr val="FF0000"/>
              </a:buClr>
              <a:buNone/>
            </a:pPr>
            <a:endParaRPr lang="zh-CN" alt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1794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7" name="副标题 2">
            <a:extLst>
              <a:ext uri="{FF2B5EF4-FFF2-40B4-BE49-F238E27FC236}">
                <a16:creationId xmlns:a16="http://schemas.microsoft.com/office/drawing/2014/main" id="{EEF8E388-F90F-46A0-97E2-B70C5095A83A}"/>
              </a:ext>
            </a:extLst>
          </p:cNvPr>
          <p:cNvSpPr>
            <a:spLocks noGrp="1"/>
          </p:cNvSpPr>
          <p:nvPr>
            <p:ph type="subTitle" idx="1"/>
          </p:nvPr>
        </p:nvSpPr>
        <p:spPr>
          <a:xfrm>
            <a:off x="2046303" y="3696236"/>
            <a:ext cx="8460589" cy="2434107"/>
          </a:xfrm>
        </p:spPr>
        <p:txBody>
          <a:bodyPr>
            <a:noAutofit/>
          </a:bodyPr>
          <a:lstStyle>
            <a:lvl1pPr marL="0" indent="0" algn="ctr">
              <a:lnSpc>
                <a:spcPct val="100000"/>
              </a:lnSpc>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altLang="zh-CN" sz="2400" dirty="0"/>
          </a:p>
        </p:txBody>
      </p:sp>
      <p:sp>
        <p:nvSpPr>
          <p:cNvPr id="8" name="标题 6">
            <a:extLst>
              <a:ext uri="{FF2B5EF4-FFF2-40B4-BE49-F238E27FC236}">
                <a16:creationId xmlns:a16="http://schemas.microsoft.com/office/drawing/2014/main" id="{E2C845D4-A989-4F57-846D-589982E631A8}"/>
              </a:ext>
            </a:extLst>
          </p:cNvPr>
          <p:cNvSpPr txBox="1">
            <a:spLocks/>
          </p:cNvSpPr>
          <p:nvPr userDrawn="1"/>
        </p:nvSpPr>
        <p:spPr>
          <a:xfrm>
            <a:off x="1786455" y="17117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endParaRPr lang="zh-CN" altLang="en-US" sz="3600" dirty="0"/>
          </a:p>
        </p:txBody>
      </p:sp>
      <p:sp>
        <p:nvSpPr>
          <p:cNvPr id="9" name="文本框 8">
            <a:extLst>
              <a:ext uri="{FF2B5EF4-FFF2-40B4-BE49-F238E27FC236}">
                <a16:creationId xmlns:a16="http://schemas.microsoft.com/office/drawing/2014/main" id="{B57FE6EE-744A-4F02-9C33-1F7481461C60}"/>
              </a:ext>
            </a:extLst>
          </p:cNvPr>
          <p:cNvSpPr txBox="1"/>
          <p:nvPr userDrawn="1"/>
        </p:nvSpPr>
        <p:spPr>
          <a:xfrm>
            <a:off x="3510850" y="6329059"/>
            <a:ext cx="5531493"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extLst>
      <p:ext uri="{BB962C8B-B14F-4D97-AF65-F5344CB8AC3E}">
        <p14:creationId xmlns:p14="http://schemas.microsoft.com/office/powerpoint/2010/main" val="13969209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6174744-A259-4607-B159-6E0D19E050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FB77FD44-C6F3-4BD3-8A73-BF9BE0D000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endParaRPr lang="zh-CN" altLang="en-US" dirty="0"/>
          </a:p>
        </p:txBody>
      </p:sp>
      <p:sp>
        <p:nvSpPr>
          <p:cNvPr id="4" name="日期占位符 3">
            <a:extLst>
              <a:ext uri="{FF2B5EF4-FFF2-40B4-BE49-F238E27FC236}">
                <a16:creationId xmlns:a16="http://schemas.microsoft.com/office/drawing/2014/main" id="{2EE63A59-BF19-42F2-940A-0585948462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95EFB1-CD1D-4553-A9BB-4DB0F9C0974D}" type="datetimeFigureOut">
              <a:rPr lang="zh-CN" altLang="en-US" smtClean="0"/>
              <a:t>2020/6/3</a:t>
            </a:fld>
            <a:endParaRPr lang="zh-CN" altLang="en-US"/>
          </a:p>
        </p:txBody>
      </p:sp>
      <p:sp>
        <p:nvSpPr>
          <p:cNvPr id="5" name="页脚占位符 4">
            <a:extLst>
              <a:ext uri="{FF2B5EF4-FFF2-40B4-BE49-F238E27FC236}">
                <a16:creationId xmlns:a16="http://schemas.microsoft.com/office/drawing/2014/main" id="{967F2B13-0C6F-49BA-B52B-B4B844C842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C89E761-EBA5-4F1D-81D4-6DB66A9A2D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1A85A1-FA43-4339-B9E8-15134D265CD8}" type="slidenum">
              <a:rPr lang="zh-CN" altLang="en-US" smtClean="0"/>
              <a:t>‹#›</a:t>
            </a:fld>
            <a:endParaRPr lang="zh-CN" altLang="en-US"/>
          </a:p>
        </p:txBody>
      </p:sp>
    </p:spTree>
    <p:extLst>
      <p:ext uri="{BB962C8B-B14F-4D97-AF65-F5344CB8AC3E}">
        <p14:creationId xmlns:p14="http://schemas.microsoft.com/office/powerpoint/2010/main" val="33904943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7" r:id="rId4"/>
  </p:sldLayoutIdLst>
  <p:txStyles>
    <p:titleStyle>
      <a:lvl1pPr algn="l" defTabSz="914400" rtl="0" eaLnBrk="1" latinLnBrk="0" hangingPunct="1">
        <a:lnSpc>
          <a:spcPct val="90000"/>
        </a:lnSpc>
        <a:spcBef>
          <a:spcPct val="0"/>
        </a:spcBef>
        <a:buNone/>
        <a:defRPr sz="36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0" indent="0" algn="just" defTabSz="914400" rtl="0" eaLnBrk="1" latinLnBrk="0" hangingPunct="1">
        <a:lnSpc>
          <a:spcPct val="125000"/>
        </a:lnSpc>
        <a:spcBef>
          <a:spcPts val="1000"/>
        </a:spcBef>
        <a:buFont typeface="Arial" panose="020B0604020202020204" pitchFamily="34" charset="0"/>
        <a:buNone/>
        <a:defRPr sz="2600" kern="1200" baseline="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827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828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300.png"/><Relationship Id="rId1" Type="http://schemas.openxmlformats.org/officeDocument/2006/relationships/slideLayout" Target="../slideLayouts/slideLayout3.xml"/><Relationship Id="rId4" Type="http://schemas.openxmlformats.org/officeDocument/2006/relationships/image" Target="../media/image2.jpe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320.png"/><Relationship Id="rId1" Type="http://schemas.openxmlformats.org/officeDocument/2006/relationships/slideLayout" Target="../slideLayouts/slideLayout3.xml"/><Relationship Id="rId4" Type="http://schemas.openxmlformats.org/officeDocument/2006/relationships/image" Target="../media/image2.jpe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340.png"/><Relationship Id="rId1" Type="http://schemas.openxmlformats.org/officeDocument/2006/relationships/slideLayout" Target="../slideLayouts/slideLayout3.xml"/><Relationship Id="rId5" Type="http://schemas.openxmlformats.org/officeDocument/2006/relationships/image" Target="../media/image2.jpe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837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8390.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8400.png"/><Relationship Id="rId1" Type="http://schemas.openxmlformats.org/officeDocument/2006/relationships/slideLayout" Target="../slideLayouts/slideLayout3.xml"/><Relationship Id="rId4" Type="http://schemas.openxmlformats.org/officeDocument/2006/relationships/image" Target="../media/image2.jpeg"/></Relationships>
</file>

<file path=ppt/slides/_rels/slide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9.png"/><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3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NUL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2.jpeg"/></Relationships>
</file>

<file path=ppt/slides/_rels/slide4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oleObject" Target="../embeddings/oleObject1.bin"/><Relationship Id="rId7" Type="http://schemas.openxmlformats.org/officeDocument/2006/relationships/image" Target="../media/image19.png"/><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18.wmf"/><Relationship Id="rId5" Type="http://schemas.openxmlformats.org/officeDocument/2006/relationships/oleObject" Target="../embeddings/oleObject2.bin"/><Relationship Id="rId10" Type="http://schemas.openxmlformats.org/officeDocument/2006/relationships/image" Target="../media/image2.jpeg"/><Relationship Id="rId4" Type="http://schemas.openxmlformats.org/officeDocument/2006/relationships/image" Target="../media/image17.wmf"/><Relationship Id="rId9" Type="http://schemas.openxmlformats.org/officeDocument/2006/relationships/image" Target="../media/image21.png"/></Relationships>
</file>

<file path=ppt/slides/_rels/slide4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 Id="rId4" Type="http://schemas.openxmlformats.org/officeDocument/2006/relationships/image" Target="../media/image2.jpeg"/></Relationships>
</file>

<file path=ppt/slides/_rels/slide5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jpeg"/><Relationship Id="rId1" Type="http://schemas.openxmlformats.org/officeDocument/2006/relationships/slideLayout" Target="../slideLayouts/slideLayout3.xml"/><Relationship Id="rId5" Type="http://schemas.openxmlformats.org/officeDocument/2006/relationships/image" Target="../media/image28.png"/><Relationship Id="rId4" Type="http://schemas.openxmlformats.org/officeDocument/2006/relationships/image" Target="../media/image27.png"/></Relationships>
</file>

<file path=ppt/slides/_rels/slide58.xml.rels><?xml version="1.0" encoding="UTF-8" standalone="yes"?>
<Relationships xmlns="http://schemas.openxmlformats.org/package/2006/relationships"><Relationship Id="rId8" Type="http://schemas.openxmlformats.org/officeDocument/2006/relationships/image" Target="../media/image2.jpeg"/><Relationship Id="rId13" Type="http://schemas.openxmlformats.org/officeDocument/2006/relationships/oleObject" Target="../embeddings/oleObject6.bin"/><Relationship Id="rId3" Type="http://schemas.openxmlformats.org/officeDocument/2006/relationships/image" Target="../media/image33.png"/><Relationship Id="rId7" Type="http://schemas.openxmlformats.org/officeDocument/2006/relationships/image" Target="../media/image35.png"/><Relationship Id="rId12" Type="http://schemas.openxmlformats.org/officeDocument/2006/relationships/image" Target="../media/image31.wmf"/><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image" Target="../media/image34.png"/><Relationship Id="rId11" Type="http://schemas.openxmlformats.org/officeDocument/2006/relationships/oleObject" Target="../embeddings/oleObject5.bin"/><Relationship Id="rId5" Type="http://schemas.openxmlformats.org/officeDocument/2006/relationships/image" Target="../media/image29.wmf"/><Relationship Id="rId10" Type="http://schemas.openxmlformats.org/officeDocument/2006/relationships/image" Target="../media/image30.wmf"/><Relationship Id="rId4" Type="http://schemas.openxmlformats.org/officeDocument/2006/relationships/oleObject" Target="../embeddings/oleObject3.bin"/><Relationship Id="rId9" Type="http://schemas.openxmlformats.org/officeDocument/2006/relationships/oleObject" Target="../embeddings/oleObject4.bin"/><Relationship Id="rId14" Type="http://schemas.openxmlformats.org/officeDocument/2006/relationships/image" Target="../media/image32.wmf"/></Relationships>
</file>

<file path=ppt/slides/_rels/slide5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mailto:gqzhong@ouc.edu.cn"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30428" y="3664486"/>
            <a:ext cx="8460589" cy="2434107"/>
          </a:xfrm>
        </p:spPr>
        <p:txBody>
          <a:bodyPr>
            <a:noAutofit/>
          </a:bodyPr>
          <a:lstStyle>
            <a:lvl1pPr marL="0" indent="0" algn="ctr">
              <a:buNone/>
              <a:defRPr sz="1600">
                <a:solidFill>
                  <a:schemeClr val="tx1"/>
                </a:solidFill>
                <a:latin typeface="Times New Roman" pitchFamily="18" charset="0"/>
                <a:cs typeface="Times New Roman"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z="2400" dirty="0"/>
              <a:t>Acknowledge to: </a:t>
            </a:r>
            <a:r>
              <a:rPr lang="en-US" altLang="zh-CN" sz="2400" dirty="0" err="1"/>
              <a:t>Fangfang Chen</a:t>
            </a:r>
            <a:endParaRPr lang="en-US" altLang="zh-CN" sz="2400" dirty="0"/>
          </a:p>
          <a:p>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r>
              <a:rPr lang="en-US" altLang="zh-CN" sz="2400" dirty="0"/>
              <a:t>Machine Learning Research Group</a:t>
            </a:r>
          </a:p>
          <a:p>
            <a:r>
              <a:rPr lang="en-US" altLang="zh-CN" sz="2400" dirty="0"/>
              <a:t>Ocean University of China</a:t>
            </a:r>
          </a:p>
          <a:p>
            <a:r>
              <a:rPr lang="en-US" altLang="zh-CN" sz="2400" dirty="0"/>
              <a:t>Qingdao, China</a:t>
            </a:r>
          </a:p>
        </p:txBody>
      </p:sp>
      <p:sp>
        <p:nvSpPr>
          <p:cNvPr id="6" name="标题 6"/>
          <p:cNvSpPr txBox="1"/>
          <p:nvPr/>
        </p:nvSpPr>
        <p:spPr>
          <a:xfrm>
            <a:off x="1769945" y="17117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itchFamily="18" charset="0"/>
                <a:ea typeface="+mj-ea"/>
                <a:cs typeface="Times New Roman" pitchFamily="18" charset="0"/>
              </a:defRPr>
            </a:lvl1pPr>
          </a:lstStyle>
          <a:p>
            <a:r>
              <a:rPr lang="en-US" altLang="zh-CN" sz="3600" dirty="0"/>
              <a:t>Part III Deep Learning Research</a:t>
            </a:r>
          </a:p>
        </p:txBody>
      </p:sp>
      <p:sp>
        <p:nvSpPr>
          <p:cNvPr id="8" name="文本框 7"/>
          <p:cNvSpPr txBox="1"/>
          <p:nvPr/>
        </p:nvSpPr>
        <p:spPr>
          <a:xfrm>
            <a:off x="1526891" y="544852"/>
            <a:ext cx="9138218" cy="769441"/>
          </a:xfrm>
          <a:prstGeom prst="rect">
            <a:avLst/>
          </a:prstGeom>
          <a:noFill/>
        </p:spPr>
        <p:txBody>
          <a:bodyPr wrap="square" rtlCol="0">
            <a:spAutoFit/>
          </a:bodyPr>
          <a:lstStyle/>
          <a:p>
            <a:pPr algn="ctr"/>
            <a:r>
              <a:rPr lang="en-US" altLang="zh-CN" sz="4400" b="1" dirty="0">
                <a:latin typeface="Times New Roman" pitchFamily="18" charset="0"/>
                <a:cs typeface="Times New Roman" pitchFamily="18" charset="0"/>
              </a:rPr>
              <a:t>Part III Deep Learning Research</a:t>
            </a:r>
            <a:endParaRPr lang="en-US" sz="4400" b="1" dirty="0">
              <a:latin typeface="Times New Roman" pitchFamily="18" charset="0"/>
              <a:cs typeface="Times New Roman" pitchFamily="18" charset="0"/>
            </a:endParaRP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extLst>
      <p:ext uri="{BB962C8B-B14F-4D97-AF65-F5344CB8AC3E}">
        <p14:creationId xmlns:p14="http://schemas.microsoft.com/office/powerpoint/2010/main" val="1752405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lvl="0">
                  <a:spcBef>
                    <a:spcPts val="0"/>
                  </a:spcBef>
                  <a:buClr>
                    <a:srgbClr val="FF0000"/>
                  </a:buClr>
                </a:pPr>
                <a:r>
                  <a:rPr lang="en-US" altLang="zh-CN" sz="2600" dirty="0">
                    <a:latin typeface="Times New Roman" pitchFamily="18" charset="0"/>
                    <a:cs typeface="Times New Roman" pitchFamily="18" charset="0"/>
                    <a:sym typeface="+mn-ea"/>
                  </a:rPr>
                  <a:t>Many of the research frontiers in deep learning involve building a probabilistic model of the input,</a:t>
                </a:r>
                <a14:m>
                  <m:oMath xmlns:m="http://schemas.openxmlformats.org/officeDocument/2006/math">
                    <m:sSub>
                      <m:sSubPr>
                        <m:ctrlPr>
                          <a:rPr lang="en-US" altLang="zh-CN" sz="2600" i="1" smtClean="0">
                            <a:latin typeface="Cambria Math" panose="02040503050406030204" pitchFamily="18" charset="0"/>
                            <a:cs typeface="Times New Roman" pitchFamily="18" charset="0"/>
                            <a:sym typeface="+mn-ea"/>
                          </a:rPr>
                        </m:ctrlPr>
                      </m:sSubPr>
                      <m:e>
                        <m:r>
                          <a:rPr lang="en-US" altLang="zh-CN" sz="2600" b="0" i="1" smtClean="0">
                            <a:latin typeface="Cambria Math" panose="02040503050406030204" pitchFamily="18" charset="0"/>
                            <a:cs typeface="Times New Roman" pitchFamily="18" charset="0"/>
                            <a:sym typeface="+mn-ea"/>
                          </a:rPr>
                          <m:t> </m:t>
                        </m:r>
                        <m:r>
                          <a:rPr lang="en-US" altLang="zh-CN" sz="2600" b="0" i="1" smtClean="0">
                            <a:latin typeface="Cambria Math" panose="02040503050406030204" pitchFamily="18" charset="0"/>
                            <a:cs typeface="Times New Roman" pitchFamily="18" charset="0"/>
                            <a:sym typeface="+mn-ea"/>
                          </a:rPr>
                          <m:t>𝑝</m:t>
                        </m:r>
                      </m:e>
                      <m:sub>
                        <m:r>
                          <a:rPr lang="en-US" altLang="zh-CN" sz="2600" b="0" i="1" smtClean="0">
                            <a:latin typeface="Cambria Math" panose="02040503050406030204" pitchFamily="18" charset="0"/>
                            <a:cs typeface="Times New Roman" pitchFamily="18" charset="0"/>
                            <a:sym typeface="+mn-ea"/>
                          </a:rPr>
                          <m:t>𝑚𝑜𝑑𝑒𝑙</m:t>
                        </m:r>
                      </m:sub>
                    </m:sSub>
                    <m:r>
                      <a:rPr lang="en-US" altLang="zh-CN" sz="2600" b="0" i="1" smtClean="0">
                        <a:latin typeface="Cambria Math" panose="02040503050406030204" pitchFamily="18" charset="0"/>
                        <a:cs typeface="Times New Roman" pitchFamily="18" charset="0"/>
                        <a:sym typeface="+mn-ea"/>
                      </a:rPr>
                      <m:t>(</m:t>
                    </m:r>
                    <m:r>
                      <a:rPr lang="en-US" altLang="zh-CN" sz="2600" b="1" i="1" smtClean="0">
                        <a:latin typeface="Cambria Math" panose="02040503050406030204" pitchFamily="18" charset="0"/>
                        <a:cs typeface="Times New Roman" pitchFamily="18" charset="0"/>
                        <a:sym typeface="+mn-ea"/>
                      </a:rPr>
                      <m:t>𝒙</m:t>
                    </m:r>
                    <m:r>
                      <a:rPr lang="en-US" altLang="zh-CN" sz="2600" b="0" i="1" smtClean="0">
                        <a:latin typeface="Cambria Math" panose="02040503050406030204" pitchFamily="18" charset="0"/>
                        <a:cs typeface="Times New Roman" pitchFamily="18" charset="0"/>
                        <a:sym typeface="+mn-ea"/>
                      </a:rPr>
                      <m:t>)</m:t>
                    </m:r>
                  </m:oMath>
                </a14:m>
                <a:r>
                  <a:rPr lang="en-US" altLang="zh-CN" sz="2600" dirty="0">
                    <a:latin typeface="Times New Roman" pitchFamily="18" charset="0"/>
                    <a:cs typeface="Times New Roman" pitchFamily="18" charset="0"/>
                    <a:sym typeface="+mn-ea"/>
                  </a:rPr>
                  <a:t>. Such a model can, in principle, use probabilistic inference to predict any of the variables in its environment given any of the other variables. Many of these models also have latent variables </a:t>
                </a:r>
                <a:r>
                  <a:rPr lang="en-US" altLang="zh-CN" sz="2600" b="1" i="1" dirty="0">
                    <a:latin typeface="Times New Roman" pitchFamily="18" charset="0"/>
                    <a:cs typeface="Times New Roman" pitchFamily="18" charset="0"/>
                    <a:sym typeface="+mn-ea"/>
                  </a:rPr>
                  <a:t>h</a:t>
                </a:r>
                <a:r>
                  <a:rPr lang="en-US" altLang="zh-CN" sz="2600" dirty="0">
                    <a:latin typeface="Times New Roman" pitchFamily="18" charset="0"/>
                    <a:cs typeface="Times New Roman" pitchFamily="18" charset="0"/>
                    <a:sym typeface="+mn-ea"/>
                  </a:rPr>
                  <a:t>, with </a:t>
                </a:r>
                <a14:m>
                  <m:oMath xmlns:m="http://schemas.openxmlformats.org/officeDocument/2006/math">
                    <m:sSub>
                      <m:sSubPr>
                        <m:ctrlPr>
                          <a:rPr lang="en-US" altLang="zh-CN" sz="2600" i="1" dirty="0" smtClean="0">
                            <a:latin typeface="Cambria Math" panose="02040503050406030204" pitchFamily="18" charset="0"/>
                            <a:cs typeface="Times New Roman" pitchFamily="18" charset="0"/>
                            <a:sym typeface="+mn-ea"/>
                          </a:rPr>
                        </m:ctrlPr>
                      </m:sSubPr>
                      <m:e>
                        <m:r>
                          <a:rPr lang="en-US" altLang="zh-CN" sz="2600" b="0" i="1" dirty="0" smtClean="0">
                            <a:latin typeface="Cambria Math" panose="02040503050406030204" pitchFamily="18" charset="0"/>
                            <a:cs typeface="Times New Roman" pitchFamily="18" charset="0"/>
                            <a:sym typeface="+mn-ea"/>
                          </a:rPr>
                          <m:t>𝑝</m:t>
                        </m:r>
                      </m:e>
                      <m:sub>
                        <m:r>
                          <a:rPr lang="en-US" altLang="zh-CN" sz="2600" b="0" i="1" dirty="0" smtClean="0">
                            <a:latin typeface="Cambria Math" panose="02040503050406030204" pitchFamily="18" charset="0"/>
                            <a:cs typeface="Times New Roman" pitchFamily="18" charset="0"/>
                            <a:sym typeface="+mn-ea"/>
                          </a:rPr>
                          <m:t>𝑚𝑜𝑑𝑒𝑙</m:t>
                        </m:r>
                      </m:sub>
                    </m:sSub>
                    <m:r>
                      <a:rPr lang="en-US" altLang="zh-CN" sz="2600" i="1" dirty="0" smtClean="0">
                        <a:latin typeface="Cambria Math" panose="02040503050406030204" pitchFamily="18" charset="0"/>
                        <a:cs typeface="Times New Roman" pitchFamily="18" charset="0"/>
                        <a:sym typeface="+mn-ea"/>
                      </a:rPr>
                      <m:t>(</m:t>
                    </m:r>
                    <m:r>
                      <a:rPr lang="en-US" altLang="zh-CN" sz="2600" b="1" i="1" dirty="0">
                        <a:latin typeface="Cambria Math" panose="02040503050406030204" pitchFamily="18" charset="0"/>
                        <a:cs typeface="Times New Roman" pitchFamily="18" charset="0"/>
                        <a:sym typeface="+mn-ea"/>
                      </a:rPr>
                      <m:t>𝒙</m:t>
                    </m:r>
                    <m:r>
                      <a:rPr lang="en-US" altLang="zh-CN" sz="2600" i="1" dirty="0">
                        <a:latin typeface="Cambria Math" panose="02040503050406030204" pitchFamily="18" charset="0"/>
                        <a:cs typeface="Times New Roman" pitchFamily="18" charset="0"/>
                        <a:sym typeface="+mn-ea"/>
                      </a:rPr>
                      <m:t>) =</m:t>
                    </m:r>
                    <m:sSub>
                      <m:sSubPr>
                        <m:ctrlPr>
                          <a:rPr lang="en-US" altLang="zh-CN" i="1">
                            <a:latin typeface="Cambria Math" panose="02040503050406030204" pitchFamily="18" charset="0"/>
                            <a:sym typeface="+mn-ea"/>
                          </a:rPr>
                        </m:ctrlPr>
                      </m:sSubPr>
                      <m:e>
                        <m:r>
                          <a:rPr lang="zh-CN" altLang="en-US" i="1" dirty="0">
                            <a:latin typeface="Cambria Math" panose="02040503050406030204" pitchFamily="18" charset="0"/>
                            <a:sym typeface="+mn-ea"/>
                          </a:rPr>
                          <m:t>𝔼</m:t>
                        </m:r>
                      </m:e>
                      <m:sub>
                        <m:r>
                          <a:rPr lang="en-US" altLang="zh-CN" i="1">
                            <a:latin typeface="Cambria Math" panose="02040503050406030204" pitchFamily="18" charset="0"/>
                            <a:sym typeface="+mn-ea"/>
                          </a:rPr>
                          <m:t>h</m:t>
                        </m:r>
                      </m:sub>
                    </m:sSub>
                    <m:r>
                      <a:rPr lang="en-US" altLang="zh-CN" sz="2600" i="1" dirty="0" err="1" smtClean="0">
                        <a:latin typeface="Cambria Math" panose="02040503050406030204" pitchFamily="18" charset="0"/>
                        <a:cs typeface="Times New Roman" pitchFamily="18" charset="0"/>
                        <a:sym typeface="+mn-ea"/>
                      </a:rPr>
                      <m:t>𝑝</m:t>
                    </m:r>
                    <m:r>
                      <a:rPr lang="en-US" altLang="zh-CN" sz="1400" i="1" dirty="0" err="1" smtClean="0">
                        <a:latin typeface="Cambria Math" panose="02040503050406030204" pitchFamily="18" charset="0"/>
                        <a:cs typeface="Times New Roman" pitchFamily="18" charset="0"/>
                        <a:sym typeface="+mn-ea"/>
                      </a:rPr>
                      <m:t>𝑚𝑜𝑑𝑒𝑙</m:t>
                    </m:r>
                    <m:r>
                      <a:rPr lang="en-US" altLang="zh-CN" sz="2600" i="1" dirty="0">
                        <a:latin typeface="Cambria Math" panose="02040503050406030204" pitchFamily="18" charset="0"/>
                        <a:cs typeface="Times New Roman" pitchFamily="18" charset="0"/>
                        <a:sym typeface="+mn-ea"/>
                      </a:rPr>
                      <m:t>(</m:t>
                    </m:r>
                    <m:r>
                      <a:rPr lang="en-US" altLang="zh-CN" sz="2600" b="1" i="1" dirty="0">
                        <a:latin typeface="Cambria Math" panose="02040503050406030204" pitchFamily="18" charset="0"/>
                        <a:cs typeface="Times New Roman" pitchFamily="18" charset="0"/>
                        <a:sym typeface="+mn-ea"/>
                      </a:rPr>
                      <m:t>𝒙</m:t>
                    </m:r>
                    <m:r>
                      <a:rPr lang="en-US" altLang="zh-CN" sz="2600" i="1" dirty="0">
                        <a:latin typeface="Cambria Math" panose="02040503050406030204" pitchFamily="18" charset="0"/>
                        <a:cs typeface="Times New Roman" pitchFamily="18" charset="0"/>
                        <a:sym typeface="+mn-ea"/>
                      </a:rPr>
                      <m:t> | </m:t>
                    </m:r>
                    <m:r>
                      <a:rPr lang="en-US" altLang="zh-CN" sz="2600" b="1" i="1" dirty="0">
                        <a:latin typeface="Cambria Math" panose="02040503050406030204" pitchFamily="18" charset="0"/>
                        <a:cs typeface="Times New Roman" pitchFamily="18" charset="0"/>
                        <a:sym typeface="+mn-ea"/>
                      </a:rPr>
                      <m:t>𝒉</m:t>
                    </m:r>
                    <m:r>
                      <a:rPr lang="en-US" altLang="zh-CN" sz="2600" b="1" i="1" dirty="0" smtClean="0">
                        <a:latin typeface="Cambria Math" panose="02040503050406030204" pitchFamily="18" charset="0"/>
                        <a:cs typeface="Times New Roman" pitchFamily="18" charset="0"/>
                        <a:sym typeface="+mn-ea"/>
                      </a:rPr>
                      <m:t>)</m:t>
                    </m:r>
                  </m:oMath>
                </a14:m>
                <a:r>
                  <a:rPr lang="en-US" altLang="zh-CN" sz="2600" dirty="0">
                    <a:latin typeface="Times New Roman" pitchFamily="18" charset="0"/>
                    <a:cs typeface="Times New Roman" pitchFamily="18" charset="0"/>
                    <a:sym typeface="+mn-ea"/>
                  </a:rPr>
                  <a:t>. These latent variables provide another means of representing the data. Distributed representations based on latent variables can obtain all of the advantages of representation learning that we have seen with deep feedforward and recurrent networks.</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sp>
        <p:nvSpPr>
          <p:cNvPr id="5" name="标题 4"/>
          <p:cNvSpPr>
            <a:spLocks noGrp="1"/>
          </p:cNvSpPr>
          <p:nvPr>
            <p:ph type="title"/>
          </p:nvPr>
        </p:nvSpPr>
        <p:spPr/>
        <p:txBody>
          <a:bodyPr>
            <a:normAutofit/>
          </a:bodyPr>
          <a:lstStyle/>
          <a:p>
            <a:r>
              <a:rPr lang="en-US" sz="3600" dirty="0">
                <a:latin typeface="Times New Roman" pitchFamily="18" charset="0"/>
                <a:cs typeface="Times New Roman" pitchFamily="18" charset="0"/>
                <a:sym typeface="+mn-ea"/>
              </a:rPr>
              <a:t>13 Linear Factor Models</a:t>
            </a:r>
            <a:endParaRPr lang="en-US" sz="3600" dirty="0">
              <a:latin typeface="Times New Roman" pitchFamily="18" charset="0"/>
              <a:cs typeface="Times New Roman" pitchFamily="18" charset="0"/>
            </a:endParaRPr>
          </a:p>
        </p:txBody>
      </p:sp>
      <p:pic>
        <p:nvPicPr>
          <p:cNvPr id="4" name="图片 3" descr="u=1907756794,293736522&amp;fm=21&amp;gp=0.jpg"/>
          <p:cNvPicPr>
            <a:picLocks noChangeAspect="1"/>
          </p:cNvPicPr>
          <p:nvPr/>
        </p:nvPicPr>
        <p:blipFill>
          <a:blip r:embed="rId3"/>
          <a:stretch>
            <a:fillRect/>
          </a:stretch>
        </p:blipFill>
        <p:spPr>
          <a:xfrm>
            <a:off x="10611066" y="5732206"/>
            <a:ext cx="1485468" cy="111918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sz="3600" dirty="0">
                <a:latin typeface="Times New Roman" pitchFamily="18" charset="0"/>
                <a:cs typeface="Times New Roman" pitchFamily="18" charset="0"/>
                <a:sym typeface="+mn-ea"/>
              </a:rPr>
              <a:t>13 Linear Factor Models</a:t>
            </a:r>
            <a:endParaRPr lang="en-US" sz="3600" dirty="0">
              <a:latin typeface="Times New Roman" pitchFamily="18" charset="0"/>
              <a:cs typeface="Times New Roman" pitchFamily="18" charset="0"/>
            </a:endParaRPr>
          </a:p>
        </p:txBody>
      </p:sp>
      <p:sp>
        <p:nvSpPr>
          <p:cNvPr id="3" name="内容占位符 2"/>
          <p:cNvSpPr>
            <a:spLocks noGrp="1"/>
          </p:cNvSpPr>
          <p:nvPr>
            <p:ph idx="1"/>
          </p:nvPr>
        </p:nvSpPr>
        <p:spPr/>
        <p:txBody>
          <a:bodyPr>
            <a:normAutofit/>
          </a:bodyPr>
          <a:lstStyle/>
          <a:p>
            <a:pPr marL="0" lvl="0" algn="just" fontAlgn="auto">
              <a:lnSpc>
                <a:spcPct val="125000"/>
              </a:lnSpc>
              <a:spcBef>
                <a:spcPts val="0"/>
              </a:spcBef>
              <a:buClr>
                <a:srgbClr val="FF0000"/>
              </a:buClr>
              <a:buFont typeface="Wingdings" pitchFamily="2" charset="2"/>
              <a:buNone/>
            </a:pPr>
            <a:r>
              <a:rPr lang="zh-CN" altLang="en-US" sz="2600" dirty="0">
                <a:latin typeface="Times New Roman" pitchFamily="18" charset="0"/>
                <a:cs typeface="Times New Roman" pitchFamily="18" charset="0"/>
                <a:sym typeface="+mn-ea"/>
              </a:rPr>
              <a:t>　　</a:t>
            </a:r>
            <a:r>
              <a:rPr lang="en-US" altLang="zh-CN" sz="2600" dirty="0">
                <a:latin typeface="Times New Roman" pitchFamily="18" charset="0"/>
                <a:cs typeface="Times New Roman" pitchFamily="18" charset="0"/>
                <a:sym typeface="+mn-ea"/>
              </a:rPr>
              <a:t>In this chapter, we describe some of the simplest probabilistic models with latent variables: linear factor models. These models are sometimes used as building blocks of mixture models (</a:t>
            </a:r>
            <a:r>
              <a:rPr lang="en-US" altLang="zh-CN" sz="2600" dirty="0">
                <a:solidFill>
                  <a:srgbClr val="00FF00"/>
                </a:solidFill>
                <a:latin typeface="Times New Roman" pitchFamily="18" charset="0"/>
                <a:cs typeface="Times New Roman" pitchFamily="18" charset="0"/>
                <a:sym typeface="+mn-ea"/>
              </a:rPr>
              <a:t>Hinton </a:t>
            </a:r>
            <a:r>
              <a:rPr lang="en-US" altLang="zh-CN" sz="2600" i="1" dirty="0">
                <a:solidFill>
                  <a:srgbClr val="00FF00"/>
                </a:solidFill>
                <a:latin typeface="Times New Roman" pitchFamily="18" charset="0"/>
                <a:cs typeface="Times New Roman" pitchFamily="18" charset="0"/>
                <a:sym typeface="+mn-ea"/>
              </a:rPr>
              <a:t>et al</a:t>
            </a:r>
            <a:r>
              <a:rPr lang="en-US" altLang="zh-CN" sz="2600" dirty="0">
                <a:solidFill>
                  <a:srgbClr val="00B050"/>
                </a:solidFill>
                <a:latin typeface="Times New Roman" pitchFamily="18" charset="0"/>
                <a:cs typeface="Times New Roman" pitchFamily="18" charset="0"/>
                <a:sym typeface="+mn-ea"/>
              </a:rPr>
              <a:t>.</a:t>
            </a:r>
            <a:r>
              <a:rPr lang="en-US" altLang="zh-CN" sz="2600" dirty="0">
                <a:latin typeface="Times New Roman" pitchFamily="18" charset="0"/>
                <a:cs typeface="Times New Roman" pitchFamily="18" charset="0"/>
                <a:sym typeface="+mn-ea"/>
              </a:rPr>
              <a:t>, </a:t>
            </a:r>
            <a:r>
              <a:rPr lang="en-US" altLang="zh-CN" sz="2600" dirty="0">
                <a:solidFill>
                  <a:srgbClr val="00FF00"/>
                </a:solidFill>
                <a:latin typeface="Times New Roman" pitchFamily="18" charset="0"/>
                <a:cs typeface="Times New Roman" pitchFamily="18" charset="0"/>
                <a:sym typeface="+mn-ea"/>
              </a:rPr>
              <a:t>1995a</a:t>
            </a:r>
            <a:r>
              <a:rPr lang="en-US" altLang="zh-CN" sz="2600" dirty="0">
                <a:latin typeface="Times New Roman" pitchFamily="18" charset="0"/>
                <a:cs typeface="Times New Roman" pitchFamily="18" charset="0"/>
                <a:sym typeface="+mn-ea"/>
              </a:rPr>
              <a:t>; </a:t>
            </a:r>
            <a:r>
              <a:rPr lang="en-US" altLang="zh-CN" sz="2600" dirty="0">
                <a:solidFill>
                  <a:srgbClr val="00FF00"/>
                </a:solidFill>
                <a:latin typeface="Times New Roman" pitchFamily="18" charset="0"/>
                <a:cs typeface="Times New Roman" pitchFamily="18" charset="0"/>
                <a:sym typeface="+mn-ea"/>
              </a:rPr>
              <a:t>Ghahramani</a:t>
            </a:r>
            <a:r>
              <a:rPr lang="en-US" altLang="zh-CN" sz="2600" dirty="0">
                <a:solidFill>
                  <a:srgbClr val="00B050"/>
                </a:solidFill>
                <a:latin typeface="Times New Roman" pitchFamily="18" charset="0"/>
                <a:cs typeface="Times New Roman" pitchFamily="18" charset="0"/>
                <a:sym typeface="+mn-ea"/>
              </a:rPr>
              <a:t> </a:t>
            </a:r>
            <a:r>
              <a:rPr lang="en-US" altLang="zh-CN" sz="2600" dirty="0">
                <a:solidFill>
                  <a:srgbClr val="00FF00"/>
                </a:solidFill>
                <a:latin typeface="Times New Roman" pitchFamily="18" charset="0"/>
                <a:cs typeface="Times New Roman" pitchFamily="18" charset="0"/>
                <a:sym typeface="+mn-ea"/>
              </a:rPr>
              <a:t>and</a:t>
            </a:r>
            <a:r>
              <a:rPr lang="en-US" altLang="zh-CN" sz="2600" dirty="0">
                <a:solidFill>
                  <a:srgbClr val="00B050"/>
                </a:solidFill>
                <a:latin typeface="Times New Roman" pitchFamily="18" charset="0"/>
                <a:cs typeface="Times New Roman" pitchFamily="18" charset="0"/>
                <a:sym typeface="+mn-ea"/>
              </a:rPr>
              <a:t> </a:t>
            </a:r>
            <a:r>
              <a:rPr lang="en-US" altLang="zh-CN" sz="2600" dirty="0">
                <a:solidFill>
                  <a:srgbClr val="00FF00"/>
                </a:solidFill>
                <a:latin typeface="Times New Roman" pitchFamily="18" charset="0"/>
                <a:cs typeface="Times New Roman" pitchFamily="18" charset="0"/>
                <a:sym typeface="+mn-ea"/>
              </a:rPr>
              <a:t>Hinton</a:t>
            </a:r>
            <a:r>
              <a:rPr lang="en-US" altLang="zh-CN" sz="2600" dirty="0">
                <a:latin typeface="Times New Roman" pitchFamily="18" charset="0"/>
                <a:cs typeface="Times New Roman" pitchFamily="18" charset="0"/>
                <a:sym typeface="+mn-ea"/>
              </a:rPr>
              <a:t>, </a:t>
            </a:r>
            <a:r>
              <a:rPr lang="en-US" altLang="zh-CN" sz="2600" dirty="0">
                <a:solidFill>
                  <a:srgbClr val="00FF00"/>
                </a:solidFill>
                <a:latin typeface="Times New Roman" pitchFamily="18" charset="0"/>
                <a:cs typeface="Times New Roman" pitchFamily="18" charset="0"/>
                <a:sym typeface="+mn-ea"/>
              </a:rPr>
              <a:t>1996</a:t>
            </a:r>
            <a:r>
              <a:rPr lang="en-US" altLang="zh-CN" sz="2600" dirty="0">
                <a:latin typeface="Times New Roman" pitchFamily="18" charset="0"/>
                <a:cs typeface="Times New Roman" pitchFamily="18" charset="0"/>
                <a:sym typeface="+mn-ea"/>
              </a:rPr>
              <a:t>; </a:t>
            </a:r>
            <a:r>
              <a:rPr lang="en-US" altLang="zh-CN" sz="2600" dirty="0">
                <a:solidFill>
                  <a:srgbClr val="00FF00"/>
                </a:solidFill>
                <a:latin typeface="Times New Roman" pitchFamily="18" charset="0"/>
                <a:cs typeface="Times New Roman" pitchFamily="18" charset="0"/>
                <a:sym typeface="+mn-ea"/>
              </a:rPr>
              <a:t>Roweis </a:t>
            </a:r>
            <a:r>
              <a:rPr lang="en-US" altLang="zh-CN" sz="2600" i="1" dirty="0">
                <a:solidFill>
                  <a:srgbClr val="00FF00"/>
                </a:solidFill>
                <a:latin typeface="Times New Roman" pitchFamily="18" charset="0"/>
                <a:cs typeface="Times New Roman" pitchFamily="18" charset="0"/>
                <a:sym typeface="+mn-ea"/>
              </a:rPr>
              <a:t>et</a:t>
            </a:r>
            <a:r>
              <a:rPr lang="en-US" altLang="zh-CN" sz="2600" dirty="0">
                <a:solidFill>
                  <a:srgbClr val="00FF00"/>
                </a:solidFill>
                <a:latin typeface="Times New Roman" pitchFamily="18" charset="0"/>
                <a:cs typeface="Times New Roman" pitchFamily="18" charset="0"/>
                <a:sym typeface="+mn-ea"/>
              </a:rPr>
              <a:t> </a:t>
            </a:r>
            <a:r>
              <a:rPr lang="en-US" altLang="zh-CN" sz="2600" i="1" dirty="0">
                <a:solidFill>
                  <a:srgbClr val="00FF00"/>
                </a:solidFill>
                <a:latin typeface="Times New Roman" pitchFamily="18" charset="0"/>
                <a:cs typeface="Times New Roman" pitchFamily="18" charset="0"/>
                <a:sym typeface="+mn-ea"/>
              </a:rPr>
              <a:t>al</a:t>
            </a:r>
            <a:r>
              <a:rPr lang="en-US" altLang="zh-CN" sz="2600" dirty="0">
                <a:solidFill>
                  <a:srgbClr val="00FF00"/>
                </a:solidFill>
                <a:latin typeface="Times New Roman" pitchFamily="18" charset="0"/>
                <a:cs typeface="Times New Roman" pitchFamily="18" charset="0"/>
                <a:sym typeface="+mn-ea"/>
              </a:rPr>
              <a:t>.</a:t>
            </a:r>
            <a:r>
              <a:rPr lang="en-US" altLang="zh-CN" sz="2600" dirty="0">
                <a:latin typeface="Times New Roman" pitchFamily="18" charset="0"/>
                <a:cs typeface="Times New Roman" pitchFamily="18" charset="0"/>
                <a:sym typeface="+mn-ea"/>
              </a:rPr>
              <a:t>, </a:t>
            </a:r>
            <a:r>
              <a:rPr lang="en-US" altLang="zh-CN" sz="2600" dirty="0">
                <a:solidFill>
                  <a:srgbClr val="00FF00"/>
                </a:solidFill>
                <a:latin typeface="Times New Roman" pitchFamily="18" charset="0"/>
                <a:cs typeface="Times New Roman" pitchFamily="18" charset="0"/>
                <a:sym typeface="+mn-ea"/>
              </a:rPr>
              <a:t>2002</a:t>
            </a:r>
            <a:r>
              <a:rPr lang="en-US" altLang="zh-CN" sz="2600" dirty="0">
                <a:latin typeface="Times New Roman" pitchFamily="18" charset="0"/>
                <a:cs typeface="Times New Roman" pitchFamily="18" charset="0"/>
                <a:sym typeface="+mn-ea"/>
              </a:rPr>
              <a:t>) or larger, deep probabilistic models (</a:t>
            </a:r>
            <a:r>
              <a:rPr lang="en-US" altLang="zh-CN" sz="2600" dirty="0">
                <a:solidFill>
                  <a:srgbClr val="00FF00"/>
                </a:solidFill>
                <a:latin typeface="Times New Roman" pitchFamily="18" charset="0"/>
                <a:cs typeface="Times New Roman" pitchFamily="18" charset="0"/>
                <a:sym typeface="+mn-ea"/>
              </a:rPr>
              <a:t>Tang </a:t>
            </a:r>
            <a:r>
              <a:rPr lang="en-US" altLang="zh-CN" sz="2600" i="1" dirty="0">
                <a:solidFill>
                  <a:srgbClr val="00FF00"/>
                </a:solidFill>
                <a:latin typeface="Times New Roman" pitchFamily="18" charset="0"/>
                <a:cs typeface="Times New Roman" pitchFamily="18" charset="0"/>
                <a:sym typeface="+mn-ea"/>
              </a:rPr>
              <a:t>et al</a:t>
            </a:r>
            <a:r>
              <a:rPr lang="en-US" altLang="zh-CN" sz="2600" i="1" dirty="0">
                <a:solidFill>
                  <a:srgbClr val="00B050"/>
                </a:solidFill>
                <a:latin typeface="Times New Roman" pitchFamily="18" charset="0"/>
                <a:cs typeface="Times New Roman" pitchFamily="18" charset="0"/>
                <a:sym typeface="+mn-ea"/>
              </a:rPr>
              <a:t>.</a:t>
            </a:r>
            <a:r>
              <a:rPr lang="en-US" altLang="zh-CN" sz="2600" dirty="0">
                <a:latin typeface="Times New Roman" pitchFamily="18" charset="0"/>
                <a:cs typeface="Times New Roman" pitchFamily="18" charset="0"/>
                <a:sym typeface="+mn-ea"/>
              </a:rPr>
              <a:t>, </a:t>
            </a:r>
            <a:r>
              <a:rPr lang="en-US" altLang="zh-CN" sz="2600" dirty="0">
                <a:solidFill>
                  <a:srgbClr val="00FF00"/>
                </a:solidFill>
                <a:latin typeface="Times New Roman" pitchFamily="18" charset="0"/>
                <a:cs typeface="Times New Roman" pitchFamily="18" charset="0"/>
                <a:sym typeface="+mn-ea"/>
              </a:rPr>
              <a:t>2012</a:t>
            </a:r>
            <a:r>
              <a:rPr lang="en-US" altLang="zh-CN" sz="2600" dirty="0">
                <a:latin typeface="Times New Roman" pitchFamily="18" charset="0"/>
                <a:cs typeface="Times New Roman" pitchFamily="18" charset="0"/>
                <a:sym typeface="+mn-ea"/>
              </a:rPr>
              <a:t>). They also show many of the basic approaches necessary to build generative models that the more advanced deep models will extend further. </a:t>
            </a:r>
          </a:p>
          <a:p>
            <a:pPr marL="0" lvl="0" algn="just" fontAlgn="auto">
              <a:lnSpc>
                <a:spcPct val="125000"/>
              </a:lnSpc>
              <a:spcBef>
                <a:spcPts val="0"/>
              </a:spcBef>
              <a:buClr>
                <a:srgbClr val="FF0000"/>
              </a:buClr>
              <a:buFont typeface="Wingdings" pitchFamily="2" charset="2"/>
              <a:buNone/>
            </a:pPr>
            <a:r>
              <a:rPr lang="zh-CN" altLang="en-US" sz="2600" dirty="0">
                <a:latin typeface="Times New Roman" pitchFamily="18" charset="0"/>
                <a:cs typeface="Times New Roman" pitchFamily="18" charset="0"/>
                <a:sym typeface="+mn-ea"/>
              </a:rPr>
              <a:t>　　</a:t>
            </a:r>
            <a:r>
              <a:rPr lang="en-US" altLang="zh-CN" sz="2600" dirty="0">
                <a:latin typeface="Times New Roman" pitchFamily="18" charset="0"/>
                <a:cs typeface="Times New Roman" pitchFamily="18" charset="0"/>
                <a:sym typeface="+mn-ea"/>
              </a:rPr>
              <a:t>A linear factor model is defined by the use of a stochastic, linear decoder function that generates </a:t>
            </a:r>
            <a:r>
              <a:rPr lang="en-US" altLang="zh-CN" sz="2600" b="1" i="1" dirty="0">
                <a:latin typeface="Times New Roman" pitchFamily="18" charset="0"/>
                <a:cs typeface="Times New Roman" pitchFamily="18" charset="0"/>
                <a:sym typeface="+mn-ea"/>
              </a:rPr>
              <a:t>x</a:t>
            </a:r>
            <a:r>
              <a:rPr lang="en-US" altLang="zh-CN" sz="2600" dirty="0">
                <a:latin typeface="Times New Roman" pitchFamily="18" charset="0"/>
                <a:cs typeface="Times New Roman" pitchFamily="18" charset="0"/>
                <a:sym typeface="+mn-ea"/>
              </a:rPr>
              <a:t> by adding noise to a linear transformation of </a:t>
            </a:r>
            <a:r>
              <a:rPr lang="en-US" altLang="zh-CN" sz="2600" b="1" i="1" dirty="0">
                <a:latin typeface="Times New Roman" pitchFamily="18" charset="0"/>
                <a:cs typeface="Times New Roman" pitchFamily="18" charset="0"/>
                <a:sym typeface="+mn-ea"/>
              </a:rPr>
              <a:t>h</a:t>
            </a:r>
            <a:r>
              <a:rPr lang="en-US" altLang="zh-CN" sz="2600" dirty="0">
                <a:latin typeface="Times New Roman" pitchFamily="18" charset="0"/>
                <a:cs typeface="Times New Roman" pitchFamily="18" charset="0"/>
                <a:sym typeface="+mn-ea"/>
              </a:rPr>
              <a:t>.</a:t>
            </a:r>
          </a:p>
        </p:txBody>
      </p:sp>
      <p:pic>
        <p:nvPicPr>
          <p:cNvPr id="4" name="图片 3" descr="u=1907756794,293736522&amp;fm=21&amp;gp=0.jpg"/>
          <p:cNvPicPr>
            <a:picLocks noChangeAspect="1"/>
          </p:cNvPicPr>
          <p:nvPr/>
        </p:nvPicPr>
        <p:blipFill>
          <a:blip r:embed="rId2"/>
          <a:stretch>
            <a:fillRect/>
          </a:stretch>
        </p:blipFill>
        <p:spPr>
          <a:xfrm>
            <a:off x="10611066" y="5732206"/>
            <a:ext cx="1485468" cy="111918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sz="3600" dirty="0">
                <a:latin typeface="Times New Roman" pitchFamily="18" charset="0"/>
                <a:cs typeface="Times New Roman" pitchFamily="18" charset="0"/>
                <a:sym typeface="+mn-ea"/>
              </a:rPr>
              <a:t>13 Linear Factor Models</a:t>
            </a:r>
            <a:endParaRPr lang="en-US" sz="3600"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pPr marL="0" lvl="0" indent="0" algn="just" fontAlgn="auto">
                  <a:lnSpc>
                    <a:spcPct val="125000"/>
                  </a:lnSpc>
                  <a:spcBef>
                    <a:spcPts val="0"/>
                  </a:spcBef>
                  <a:buClr>
                    <a:srgbClr val="FF0000"/>
                  </a:buClr>
                  <a:buFont typeface="Wingdings" pitchFamily="2" charset="2"/>
                  <a:buNone/>
                </a:pPr>
                <a:r>
                  <a:rPr lang="zh-CN" altLang="en-US" sz="2600" dirty="0">
                    <a:latin typeface="Times New Roman" pitchFamily="18" charset="0"/>
                    <a:cs typeface="Times New Roman" pitchFamily="18" charset="0"/>
                    <a:sym typeface="+mn-ea"/>
                  </a:rPr>
                  <a:t>　　</a:t>
                </a:r>
                <a:r>
                  <a:rPr sz="2600" dirty="0">
                    <a:latin typeface="Times New Roman" pitchFamily="18" charset="0"/>
                    <a:cs typeface="Times New Roman" pitchFamily="18" charset="0"/>
                    <a:sym typeface="+mn-ea"/>
                  </a:rPr>
                  <a:t>These models are interesting because they allow us to discover explanatory factors that have a simple joint distribution. The simplicity of using a linear decoder made these models some of the first latent variable models to be extensively studied.</a:t>
                </a:r>
                <a:endParaRPr sz="2600" dirty="0">
                  <a:latin typeface="Times New Roman" pitchFamily="18" charset="0"/>
                  <a:cs typeface="Times New Roman" pitchFamily="18" charset="0"/>
                </a:endParaRPr>
              </a:p>
              <a:p>
                <a:pPr marL="0" lvl="0" indent="0" algn="just" fontAlgn="auto">
                  <a:lnSpc>
                    <a:spcPct val="125000"/>
                  </a:lnSpc>
                  <a:spcBef>
                    <a:spcPts val="0"/>
                  </a:spcBef>
                  <a:buClr>
                    <a:srgbClr val="FF0000"/>
                  </a:buClr>
                  <a:buFont typeface="Wingdings" pitchFamily="2" charset="2"/>
                  <a:buNone/>
                </a:pPr>
                <a:r>
                  <a:rPr lang="zh-CN" altLang="en-US" sz="2600" dirty="0">
                    <a:latin typeface="Times New Roman" pitchFamily="18" charset="0"/>
                    <a:cs typeface="Times New Roman" pitchFamily="18" charset="0"/>
                    <a:sym typeface="+mn-ea"/>
                  </a:rPr>
                  <a:t>　　</a:t>
                </a:r>
                <a:r>
                  <a:rPr sz="2600" dirty="0">
                    <a:latin typeface="Times New Roman" pitchFamily="18" charset="0"/>
                    <a:cs typeface="Times New Roman" pitchFamily="18" charset="0"/>
                    <a:sym typeface="+mn-ea"/>
                  </a:rPr>
                  <a:t>A linear factor model describes the data generation process as follows. First,</a:t>
                </a:r>
                <a:r>
                  <a:rPr lang="en-US" altLang="zh-CN" sz="2600" dirty="0">
                    <a:latin typeface="Times New Roman" pitchFamily="18" charset="0"/>
                    <a:cs typeface="Times New Roman" pitchFamily="18" charset="0"/>
                    <a:sym typeface="+mn-ea"/>
                  </a:rPr>
                  <a:t> </a:t>
                </a:r>
                <a:r>
                  <a:rPr sz="2600" dirty="0">
                    <a:latin typeface="Times New Roman" pitchFamily="18" charset="0"/>
                    <a:cs typeface="Times New Roman" pitchFamily="18" charset="0"/>
                    <a:sym typeface="+mn-ea"/>
                  </a:rPr>
                  <a:t>we sample the explanatory factors </a:t>
                </a:r>
                <a:r>
                  <a:rPr sz="2600" b="1" i="1" dirty="0">
                    <a:latin typeface="Times New Roman" pitchFamily="18" charset="0"/>
                    <a:cs typeface="Times New Roman" pitchFamily="18" charset="0"/>
                    <a:sym typeface="+mn-ea"/>
                  </a:rPr>
                  <a:t>h</a:t>
                </a:r>
                <a:r>
                  <a:rPr sz="2600" i="1" dirty="0">
                    <a:latin typeface="Times New Roman" pitchFamily="18" charset="0"/>
                    <a:cs typeface="Times New Roman" pitchFamily="18" charset="0"/>
                    <a:sym typeface="+mn-ea"/>
                  </a:rPr>
                  <a:t> </a:t>
                </a:r>
                <a:r>
                  <a:rPr sz="2600" dirty="0">
                    <a:latin typeface="Times New Roman" pitchFamily="18" charset="0"/>
                    <a:cs typeface="Times New Roman" pitchFamily="18" charset="0"/>
                    <a:sym typeface="+mn-ea"/>
                  </a:rPr>
                  <a:t>from a distribution</a:t>
                </a:r>
                <a:endParaRPr sz="2600" dirty="0">
                  <a:latin typeface="Times New Roman" pitchFamily="18" charset="0"/>
                  <a:cs typeface="Times New Roman" pitchFamily="18" charset="0"/>
                </a:endParaRPr>
              </a:p>
              <a:p>
                <a:pPr marL="0" lvl="0" indent="0" algn="ctr" fontAlgn="auto">
                  <a:lnSpc>
                    <a:spcPct val="125000"/>
                  </a:lnSpc>
                  <a:spcBef>
                    <a:spcPts val="0"/>
                  </a:spcBef>
                  <a:buClr>
                    <a:srgbClr val="FF0000"/>
                  </a:buClr>
                  <a:buFont typeface="Wingdings" pitchFamily="2" charset="2"/>
                  <a:buNone/>
                </a:pPr>
                <a:r>
                  <a:rPr sz="2600" dirty="0">
                    <a:latin typeface="Times New Roman" pitchFamily="18" charset="0"/>
                    <a:cs typeface="Times New Roman" pitchFamily="18" charset="0"/>
                    <a:sym typeface="+mn-ea"/>
                  </a:rPr>
                  <a:t>                                                  </a:t>
                </a:r>
                <a:r>
                  <a:rPr sz="2600" b="1" i="1" dirty="0">
                    <a:latin typeface="Times New Roman" pitchFamily="18" charset="0"/>
                    <a:cs typeface="Times New Roman" pitchFamily="18" charset="0"/>
                    <a:sym typeface="+mn-ea"/>
                  </a:rPr>
                  <a:t>h</a:t>
                </a:r>
                <a:r>
                  <a:rPr sz="2600" b="1" dirty="0">
                    <a:latin typeface="Times New Roman" pitchFamily="18" charset="0"/>
                    <a:cs typeface="Times New Roman" pitchFamily="18" charset="0"/>
                    <a:sym typeface="+mn-ea"/>
                  </a:rPr>
                  <a:t> </a:t>
                </a:r>
                <a:r>
                  <a:rPr lang="en-US" sz="2600" b="1" dirty="0">
                    <a:latin typeface="Times New Roman" pitchFamily="18" charset="0"/>
                    <a:cs typeface="Times New Roman" pitchFamily="18" charset="0"/>
                    <a:sym typeface="+mn-ea"/>
                  </a:rPr>
                  <a:t>~ </a:t>
                </a:r>
                <a:r>
                  <a:rPr sz="2600" i="1" dirty="0">
                    <a:latin typeface="Times New Roman" pitchFamily="18" charset="0"/>
                    <a:cs typeface="Times New Roman" pitchFamily="18" charset="0"/>
                    <a:sym typeface="+mn-ea"/>
                  </a:rPr>
                  <a:t>p</a:t>
                </a:r>
                <a:r>
                  <a:rPr sz="2600" b="1" dirty="0">
                    <a:latin typeface="Times New Roman" pitchFamily="18" charset="0"/>
                    <a:cs typeface="Times New Roman" pitchFamily="18" charset="0"/>
                    <a:sym typeface="+mn-ea"/>
                  </a:rPr>
                  <a:t>(</a:t>
                </a:r>
                <a:r>
                  <a:rPr sz="2600" b="1" i="1" dirty="0">
                    <a:latin typeface="Times New Roman" pitchFamily="18" charset="0"/>
                    <a:cs typeface="Times New Roman" pitchFamily="18" charset="0"/>
                    <a:sym typeface="+mn-ea"/>
                  </a:rPr>
                  <a:t>h</a:t>
                </a:r>
                <a:r>
                  <a:rPr sz="2600" b="1" dirty="0">
                    <a:latin typeface="Times New Roman" pitchFamily="18" charset="0"/>
                    <a:cs typeface="Times New Roman" pitchFamily="18" charset="0"/>
                    <a:sym typeface="+mn-ea"/>
                  </a:rPr>
                  <a:t>)</a:t>
                </a:r>
                <a:r>
                  <a:rPr sz="2600" dirty="0">
                    <a:latin typeface="Times New Roman" pitchFamily="18" charset="0"/>
                    <a:cs typeface="Times New Roman" pitchFamily="18" charset="0"/>
                    <a:sym typeface="+mn-ea"/>
                  </a:rPr>
                  <a:t>,                                          </a:t>
                </a:r>
                <a:r>
                  <a:rPr lang="en-US" sz="2600" dirty="0">
                    <a:latin typeface="Times New Roman" pitchFamily="18" charset="0"/>
                    <a:cs typeface="Times New Roman" pitchFamily="18" charset="0"/>
                    <a:sym typeface="+mn-ea"/>
                  </a:rPr>
                  <a:t>(13.1)</a:t>
                </a:r>
                <a:r>
                  <a:rPr sz="2600" dirty="0">
                    <a:latin typeface="Times New Roman" pitchFamily="18" charset="0"/>
                    <a:cs typeface="Times New Roman" pitchFamily="18" charset="0"/>
                    <a:sym typeface="+mn-ea"/>
                  </a:rPr>
                  <a:t> </a:t>
                </a:r>
                <a:endParaRPr sz="2600" dirty="0">
                  <a:latin typeface="Times New Roman" pitchFamily="18" charset="0"/>
                  <a:cs typeface="Times New Roman" pitchFamily="18" charset="0"/>
                </a:endParaRPr>
              </a:p>
              <a:p>
                <a:pPr marL="0" lvl="0" indent="0" fontAlgn="auto">
                  <a:lnSpc>
                    <a:spcPct val="125000"/>
                  </a:lnSpc>
                  <a:spcBef>
                    <a:spcPts val="0"/>
                  </a:spcBef>
                  <a:buClr>
                    <a:srgbClr val="FF0000"/>
                  </a:buClr>
                  <a:buFont typeface="Wingdings" pitchFamily="2" charset="2"/>
                  <a:buNone/>
                </a:pPr>
                <a:r>
                  <a:rPr sz="2600" dirty="0">
                    <a:latin typeface="Times New Roman" pitchFamily="18" charset="0"/>
                    <a:cs typeface="Times New Roman" pitchFamily="18" charset="0"/>
                    <a:sym typeface="+mn-ea"/>
                  </a:rPr>
                  <a:t>where </a:t>
                </a:r>
                <a:r>
                  <a:rPr sz="2600" i="1" dirty="0">
                    <a:latin typeface="Times New Roman" pitchFamily="18" charset="0"/>
                    <a:cs typeface="Times New Roman" pitchFamily="18" charset="0"/>
                    <a:sym typeface="+mn-ea"/>
                  </a:rPr>
                  <a:t>p</a:t>
                </a:r>
                <a:r>
                  <a:rPr sz="2600" dirty="0">
                    <a:latin typeface="Times New Roman" pitchFamily="18" charset="0"/>
                    <a:cs typeface="Times New Roman" pitchFamily="18" charset="0"/>
                    <a:sym typeface="+mn-ea"/>
                  </a:rPr>
                  <a:t>(</a:t>
                </a:r>
                <a:r>
                  <a:rPr sz="2600" b="1" i="1" dirty="0">
                    <a:latin typeface="Times New Roman" pitchFamily="18" charset="0"/>
                    <a:cs typeface="Times New Roman" pitchFamily="18" charset="0"/>
                    <a:sym typeface="+mn-ea"/>
                  </a:rPr>
                  <a:t>h</a:t>
                </a:r>
                <a:r>
                  <a:rPr sz="2600" dirty="0">
                    <a:latin typeface="Times New Roman" pitchFamily="18" charset="0"/>
                    <a:cs typeface="Times New Roman" pitchFamily="18" charset="0"/>
                    <a:sym typeface="+mn-ea"/>
                  </a:rPr>
                  <a:t>) is a factorial distribution, with </a:t>
                </a:r>
                <a14:m>
                  <m:oMath xmlns:m="http://schemas.openxmlformats.org/officeDocument/2006/math">
                    <m:r>
                      <a:rPr lang="zh-CN" altLang="en-US" sz="2600" i="1" smtClean="0">
                        <a:latin typeface="Cambria Math" panose="02040503050406030204" pitchFamily="18" charset="0"/>
                        <a:sym typeface="+mn-ea"/>
                      </a:rPr>
                      <m:t>𝑃</m:t>
                    </m:r>
                    <m:d>
                      <m:dPr>
                        <m:ctrlPr>
                          <a:rPr lang="zh-CN" altLang="en-US" sz="2600" i="1" smtClean="0">
                            <a:latin typeface="Cambria Math" panose="02040503050406030204" pitchFamily="18" charset="0"/>
                            <a:sym typeface="+mn-ea"/>
                          </a:rPr>
                        </m:ctrlPr>
                      </m:dPr>
                      <m:e>
                        <m:r>
                          <a:rPr lang="zh-CN" altLang="en-US" sz="2600" b="1" i="1" smtClean="0">
                            <a:latin typeface="Cambria Math" panose="02040503050406030204" pitchFamily="18" charset="0"/>
                            <a:sym typeface="+mn-ea"/>
                          </a:rPr>
                          <m:t>𝒉</m:t>
                        </m:r>
                      </m:e>
                    </m:d>
                    <m:r>
                      <a:rPr lang="zh-CN" altLang="en-US" sz="2600" i="1" smtClean="0">
                        <a:latin typeface="Cambria Math" panose="02040503050406030204" pitchFamily="18" charset="0"/>
                        <a:sym typeface="+mn-ea"/>
                      </a:rPr>
                      <m:t>=</m:t>
                    </m:r>
                    <m:nary>
                      <m:naryPr>
                        <m:chr m:val="∏"/>
                        <m:limLoc m:val="subSup"/>
                        <m:grow m:val="on"/>
                        <m:supHide m:val="on"/>
                        <m:ctrlPr>
                          <a:rPr lang="zh-CN" altLang="en-US" sz="2600" i="1" smtClean="0">
                            <a:latin typeface="Cambria Math" panose="02040503050406030204" pitchFamily="18" charset="0"/>
                            <a:sym typeface="+mn-ea"/>
                          </a:rPr>
                        </m:ctrlPr>
                      </m:naryPr>
                      <m:sub>
                        <m:r>
                          <a:rPr lang="zh-CN" altLang="en-US" sz="2600" i="1" smtClean="0">
                            <a:latin typeface="Cambria Math" panose="02040503050406030204" pitchFamily="18" charset="0"/>
                            <a:sym typeface="+mn-ea"/>
                          </a:rPr>
                          <m:t>𝑖</m:t>
                        </m:r>
                      </m:sub>
                      <m:sup/>
                      <m:e>
                        <m:r>
                          <a:rPr lang="zh-CN" altLang="en-US" sz="2600" i="1" smtClean="0">
                            <a:latin typeface="Cambria Math" panose="02040503050406030204" pitchFamily="18" charset="0"/>
                            <a:sym typeface="+mn-ea"/>
                          </a:rPr>
                          <m:t>𝑝</m:t>
                        </m:r>
                        <m:d>
                          <m:dPr>
                            <m:ctrlPr>
                              <a:rPr lang="zh-CN" altLang="en-US" sz="2600" i="1" smtClean="0">
                                <a:latin typeface="Cambria Math" panose="02040503050406030204" pitchFamily="18" charset="0"/>
                                <a:sym typeface="+mn-ea"/>
                              </a:rPr>
                            </m:ctrlPr>
                          </m:dPr>
                          <m:e>
                            <m:sSub>
                              <m:sSubPr>
                                <m:ctrlPr>
                                  <a:rPr lang="zh-CN" altLang="en-US" sz="2600" i="1" smtClean="0">
                                    <a:latin typeface="Cambria Math" panose="02040503050406030204" pitchFamily="18" charset="0"/>
                                    <a:sym typeface="+mn-ea"/>
                                  </a:rPr>
                                </m:ctrlPr>
                              </m:sSubPr>
                              <m:e>
                                <m:r>
                                  <a:rPr lang="zh-CN" altLang="en-US" sz="2600" i="1" smtClean="0">
                                    <a:latin typeface="Cambria Math" panose="02040503050406030204" pitchFamily="18" charset="0"/>
                                    <a:sym typeface="+mn-ea"/>
                                  </a:rPr>
                                  <m:t>h</m:t>
                                </m:r>
                              </m:e>
                              <m:sub>
                                <m:r>
                                  <a:rPr lang="zh-CN" altLang="en-US" sz="2600" i="1" smtClean="0">
                                    <a:latin typeface="Cambria Math" panose="02040503050406030204" pitchFamily="18" charset="0"/>
                                    <a:sym typeface="+mn-ea"/>
                                  </a:rPr>
                                  <m:t>𝑖</m:t>
                                </m:r>
                              </m:sub>
                            </m:sSub>
                          </m:e>
                        </m:d>
                      </m:e>
                    </m:nary>
                  </m:oMath>
                </a14:m>
                <a:r>
                  <a:rPr sz="2600" dirty="0">
                    <a:latin typeface="Times New Roman" pitchFamily="18" charset="0"/>
                    <a:cs typeface="Times New Roman" pitchFamily="18" charset="0"/>
                    <a:sym typeface="+mn-ea"/>
                  </a:rPr>
                  <a:t>, so that it is easy to sample from. Next we sample the real-valued observable variables given the factors:</a:t>
                </a:r>
                <a:endParaRPr sz="2600" dirty="0">
                  <a:latin typeface="Times New Roman" pitchFamily="18" charset="0"/>
                  <a:cs typeface="Times New Roman" pitchFamily="18" charset="0"/>
                </a:endParaRPr>
              </a:p>
              <a:p>
                <a:pPr marL="0" lvl="0" indent="0" algn="ctr" fontAlgn="auto">
                  <a:lnSpc>
                    <a:spcPct val="125000"/>
                  </a:lnSpc>
                  <a:spcBef>
                    <a:spcPts val="0"/>
                  </a:spcBef>
                  <a:buClr>
                    <a:srgbClr val="FF0000"/>
                  </a:buClr>
                  <a:buFont typeface="Wingdings" pitchFamily="2" charset="2"/>
                  <a:buNone/>
                </a:pPr>
                <a:r>
                  <a:rPr sz="2600" dirty="0">
                    <a:latin typeface="Times New Roman" pitchFamily="18" charset="0"/>
                    <a:cs typeface="Times New Roman" pitchFamily="18" charset="0"/>
                    <a:sym typeface="+mn-ea"/>
                  </a:rPr>
                  <a:t>                                                  </a:t>
                </a:r>
                <a:r>
                  <a:rPr lang="en-US" sz="2600" b="1" i="1" dirty="0">
                    <a:latin typeface="Times New Roman" pitchFamily="18" charset="0"/>
                    <a:cs typeface="Times New Roman" pitchFamily="18" charset="0"/>
                    <a:sym typeface="+mn-ea"/>
                  </a:rPr>
                  <a:t>x</a:t>
                </a:r>
                <a:r>
                  <a:rPr lang="en-US" sz="2600" i="1" dirty="0">
                    <a:latin typeface="Times New Roman" pitchFamily="18" charset="0"/>
                    <a:cs typeface="Times New Roman" pitchFamily="18" charset="0"/>
                    <a:sym typeface="+mn-ea"/>
                  </a:rPr>
                  <a:t> </a:t>
                </a:r>
                <a:r>
                  <a:rPr lang="en-US" sz="2600" dirty="0">
                    <a:latin typeface="Times New Roman" pitchFamily="18" charset="0"/>
                    <a:cs typeface="Times New Roman" pitchFamily="18" charset="0"/>
                    <a:sym typeface="+mn-ea"/>
                  </a:rPr>
                  <a:t>= </a:t>
                </a:r>
                <a:r>
                  <a:rPr lang="en-US" sz="2600" b="1" i="1" dirty="0">
                    <a:latin typeface="Times New Roman" pitchFamily="18" charset="0"/>
                    <a:cs typeface="Times New Roman" pitchFamily="18" charset="0"/>
                    <a:sym typeface="+mn-ea"/>
                  </a:rPr>
                  <a:t>W h</a:t>
                </a:r>
                <a:r>
                  <a:rPr lang="en-US" sz="2600" b="1" dirty="0">
                    <a:latin typeface="Times New Roman" pitchFamily="18" charset="0"/>
                    <a:cs typeface="Times New Roman" pitchFamily="18" charset="0"/>
                    <a:sym typeface="+mn-ea"/>
                  </a:rPr>
                  <a:t> </a:t>
                </a:r>
                <a:r>
                  <a:rPr lang="en-US" sz="2600" dirty="0">
                    <a:latin typeface="Times New Roman" pitchFamily="18" charset="0"/>
                    <a:cs typeface="Times New Roman" pitchFamily="18" charset="0"/>
                    <a:sym typeface="+mn-ea"/>
                  </a:rPr>
                  <a:t>+ </a:t>
                </a:r>
                <a:r>
                  <a:rPr lang="en-US" sz="2600" b="1" i="1" dirty="0">
                    <a:latin typeface="Times New Roman" pitchFamily="18" charset="0"/>
                    <a:cs typeface="Times New Roman" pitchFamily="18" charset="0"/>
                    <a:sym typeface="+mn-ea"/>
                  </a:rPr>
                  <a:t>b</a:t>
                </a:r>
                <a:r>
                  <a:rPr lang="en-US" sz="2600" dirty="0">
                    <a:latin typeface="Times New Roman" pitchFamily="18" charset="0"/>
                    <a:cs typeface="Times New Roman" pitchFamily="18" charset="0"/>
                    <a:sym typeface="+mn-ea"/>
                  </a:rPr>
                  <a:t> + noise                         (13.2)</a:t>
                </a:r>
                <a:endParaRPr lang="en-US" dirty="0">
                  <a:sym typeface="+mn-ea"/>
                </a:endParaRPr>
              </a:p>
              <a:p>
                <a:pPr>
                  <a:spcBef>
                    <a:spcPts val="0"/>
                  </a:spcBef>
                  <a:buClr>
                    <a:srgbClr val="FF0000"/>
                  </a:buClr>
                </a:pPr>
                <a:r>
                  <a:rPr lang="en-US" altLang="zh-CN" dirty="0"/>
                  <a:t>where the noise is typically Gaussian and diagonal (independent across dimensions). This is illustrated in Fig. </a:t>
                </a:r>
                <a:r>
                  <a:rPr lang="en-US" altLang="zh-CN" dirty="0">
                    <a:solidFill>
                      <a:srgbClr val="FF0000"/>
                    </a:solidFill>
                  </a:rPr>
                  <a:t>13.1</a:t>
                </a:r>
                <a:r>
                  <a:rPr lang="en-US" altLang="zh-CN" dirty="0"/>
                  <a:t>.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t="-594" r="-962" b="-1900"/>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732206"/>
            <a:ext cx="1485468" cy="111918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521335" y="1838007"/>
            <a:ext cx="4930775" cy="3181985"/>
          </a:xfrm>
          <a:prstGeom prst="rect">
            <a:avLst/>
          </a:prstGeom>
        </p:spPr>
      </p:pic>
      <p:sp>
        <p:nvSpPr>
          <p:cNvPr id="2" name="标题 1"/>
          <p:cNvSpPr>
            <a:spLocks noGrp="1"/>
          </p:cNvSpPr>
          <p:nvPr>
            <p:ph type="title"/>
          </p:nvPr>
        </p:nvSpPr>
        <p:spPr/>
        <p:txBody>
          <a:bodyPr>
            <a:normAutofit/>
          </a:bodyPr>
          <a:lstStyle/>
          <a:p>
            <a:r>
              <a:rPr lang="en-US" sz="3600" dirty="0">
                <a:latin typeface="Times New Roman" pitchFamily="18" charset="0"/>
                <a:cs typeface="Times New Roman" pitchFamily="18" charset="0"/>
              </a:rPr>
              <a:t>13 Linear Factor Models</a:t>
            </a: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Font typeface="Wingdings" pitchFamily="2" charset="2"/>
              <a:buNone/>
            </a:pPr>
            <a:r>
              <a:rPr lang="en-US" dirty="0">
                <a:latin typeface="Times New Roman" pitchFamily="18" charset="0"/>
                <a:cs typeface="Times New Roman" pitchFamily="18" charset="0"/>
              </a:rPr>
              <a:t> </a:t>
            </a:r>
          </a:p>
        </p:txBody>
      </p:sp>
      <p:pic>
        <p:nvPicPr>
          <p:cNvPr id="4" name="图片 3" descr="u=1907756794,293736522&amp;fm=21&amp;gp=0.jpg"/>
          <p:cNvPicPr>
            <a:picLocks noChangeAspect="1"/>
          </p:cNvPicPr>
          <p:nvPr/>
        </p:nvPicPr>
        <p:blipFill>
          <a:blip r:embed="rId3"/>
          <a:stretch>
            <a:fillRect/>
          </a:stretch>
        </p:blipFill>
        <p:spPr>
          <a:xfrm>
            <a:off x="10495496" y="5541071"/>
            <a:ext cx="1485468" cy="1119188"/>
          </a:xfrm>
          <a:prstGeom prst="rect">
            <a:avLst/>
          </a:prstGeom>
        </p:spPr>
      </p:pic>
      <p:sp>
        <p:nvSpPr>
          <p:cNvPr id="6" name="文本框 5"/>
          <p:cNvSpPr txBox="1"/>
          <p:nvPr/>
        </p:nvSpPr>
        <p:spPr>
          <a:xfrm>
            <a:off x="5216221" y="2054359"/>
            <a:ext cx="6454444" cy="2749279"/>
          </a:xfrm>
          <a:prstGeom prst="rect">
            <a:avLst/>
          </a:prstGeom>
          <a:noFill/>
        </p:spPr>
        <p:txBody>
          <a:bodyPr wrap="square" rtlCol="0">
            <a:spAutoFit/>
          </a:bodyPr>
          <a:lstStyle/>
          <a:p>
            <a:pPr algn="just" fontAlgn="auto">
              <a:lnSpc>
                <a:spcPct val="125000"/>
              </a:lnSpc>
            </a:pPr>
            <a:r>
              <a:rPr lang="en-US" altLang="zh-CN" sz="2000" dirty="0">
                <a:latin typeface="Times New Roman" pitchFamily="18" charset="0"/>
                <a:cs typeface="Times New Roman" pitchFamily="18" charset="0"/>
              </a:rPr>
              <a:t>Figure 13.1: The directed graphical model describing the linear factor model family, in which we assume that an observed data vector </a:t>
            </a:r>
            <a:r>
              <a:rPr lang="en-US" altLang="zh-CN" sz="2000" b="1" i="1" dirty="0">
                <a:latin typeface="Times New Roman" pitchFamily="18" charset="0"/>
                <a:cs typeface="Times New Roman" pitchFamily="18" charset="0"/>
              </a:rPr>
              <a:t>x</a:t>
            </a:r>
            <a:r>
              <a:rPr lang="en-US" altLang="zh-CN" sz="2000" b="1" dirty="0">
                <a:latin typeface="Times New Roman" pitchFamily="18" charset="0"/>
                <a:cs typeface="Times New Roman" pitchFamily="18" charset="0"/>
              </a:rPr>
              <a:t> </a:t>
            </a:r>
            <a:r>
              <a:rPr lang="en-US" altLang="zh-CN" sz="2000" dirty="0">
                <a:latin typeface="Times New Roman" pitchFamily="18" charset="0"/>
                <a:cs typeface="Times New Roman" pitchFamily="18" charset="0"/>
              </a:rPr>
              <a:t>is obtained by a linear combination of independent latent factors </a:t>
            </a:r>
            <a:r>
              <a:rPr lang="en-US" altLang="zh-CN" sz="2000" b="1" i="1" dirty="0">
                <a:latin typeface="Times New Roman" pitchFamily="18" charset="0"/>
                <a:cs typeface="Times New Roman" pitchFamily="18" charset="0"/>
              </a:rPr>
              <a:t>h</a:t>
            </a:r>
            <a:r>
              <a:rPr lang="en-US" altLang="zh-CN" sz="2000" dirty="0">
                <a:latin typeface="Times New Roman" pitchFamily="18" charset="0"/>
                <a:cs typeface="Times New Roman" pitchFamily="18" charset="0"/>
              </a:rPr>
              <a:t>, plus some noise. Different models, such as probabilistic PCA, factor analysis or ICA, make different choices about the form of the noise and of the prior </a:t>
            </a:r>
            <a:r>
              <a:rPr lang="en-US" altLang="zh-CN" sz="2000" i="1" dirty="0">
                <a:latin typeface="Times New Roman" pitchFamily="18" charset="0"/>
                <a:cs typeface="Times New Roman" pitchFamily="18" charset="0"/>
              </a:rPr>
              <a:t>p</a:t>
            </a:r>
            <a:r>
              <a:rPr lang="en-US" altLang="zh-CN" sz="2000" dirty="0">
                <a:latin typeface="Times New Roman" pitchFamily="18" charset="0"/>
                <a:cs typeface="Times New Roman" pitchFamily="18" charset="0"/>
              </a:rPr>
              <a:t>(</a:t>
            </a:r>
            <a:r>
              <a:rPr lang="en-US" altLang="zh-CN" sz="2000" b="1" i="1" dirty="0">
                <a:latin typeface="Times New Roman" pitchFamily="18" charset="0"/>
                <a:cs typeface="Times New Roman" pitchFamily="18" charset="0"/>
              </a:rPr>
              <a:t>h</a:t>
            </a:r>
            <a:r>
              <a:rPr lang="en-US" altLang="zh-CN" sz="2000" dirty="0">
                <a:latin typeface="Times New Roman" pitchFamily="18" charset="0"/>
                <a:cs typeface="Times New Roman" pitchFamily="18" charset="0"/>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30428" y="3664486"/>
            <a:ext cx="8460589" cy="2434107"/>
          </a:xfrm>
        </p:spPr>
        <p:txBody>
          <a:bodyPr>
            <a:noAutofit/>
          </a:bodyPr>
          <a:lstStyle>
            <a:lvl1pPr marL="0" indent="0" algn="ctr">
              <a:buNone/>
              <a:defRPr sz="1600">
                <a:solidFill>
                  <a:schemeClr val="tx1"/>
                </a:solidFill>
                <a:latin typeface="Times New Roman" pitchFamily="18" charset="0"/>
                <a:cs typeface="Times New Roman"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z="2400" dirty="0"/>
              <a:t>Acknowledge to: </a:t>
            </a:r>
            <a:r>
              <a:rPr lang="en-US" altLang="zh-CN" sz="2400" dirty="0" err="1"/>
              <a:t>Fangfang Chen</a:t>
            </a:r>
            <a:endParaRPr lang="en-US" altLang="zh-CN" sz="2400" dirty="0"/>
          </a:p>
          <a:p>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r>
              <a:rPr lang="en-US" altLang="zh-CN" sz="2400" dirty="0"/>
              <a:t>Machine Learning Research Group</a:t>
            </a:r>
          </a:p>
          <a:p>
            <a:r>
              <a:rPr lang="en-US" altLang="zh-CN" sz="2400" dirty="0"/>
              <a:t>Ocean University of China</a:t>
            </a:r>
          </a:p>
          <a:p>
            <a:r>
              <a:rPr lang="en-US" altLang="zh-CN" sz="2400" dirty="0"/>
              <a:t>Qingdao, China</a:t>
            </a:r>
          </a:p>
        </p:txBody>
      </p:sp>
      <p:sp>
        <p:nvSpPr>
          <p:cNvPr id="6" name="标题 6"/>
          <p:cNvSpPr txBox="1"/>
          <p:nvPr/>
        </p:nvSpPr>
        <p:spPr>
          <a:xfrm>
            <a:off x="1769945" y="17117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itchFamily="18" charset="0"/>
                <a:ea typeface="+mj-ea"/>
                <a:cs typeface="Times New Roman" pitchFamily="18" charset="0"/>
              </a:defRPr>
            </a:lvl1pPr>
          </a:lstStyle>
          <a:p>
            <a:r>
              <a:rPr lang="en-US" sz="3600" dirty="0"/>
              <a:t>13.1 Probabilistic PCA and Factor Analysis </a:t>
            </a:r>
          </a:p>
        </p:txBody>
      </p:sp>
      <p:sp>
        <p:nvSpPr>
          <p:cNvPr id="8" name="文本框 7"/>
          <p:cNvSpPr txBox="1"/>
          <p:nvPr/>
        </p:nvSpPr>
        <p:spPr>
          <a:xfrm>
            <a:off x="1526891" y="544852"/>
            <a:ext cx="9138218" cy="762000"/>
          </a:xfrm>
          <a:prstGeom prst="rect">
            <a:avLst/>
          </a:prstGeom>
          <a:noFill/>
        </p:spPr>
        <p:txBody>
          <a:bodyPr wrap="square" rtlCol="0">
            <a:spAutoFit/>
          </a:bodyPr>
          <a:lstStyle/>
          <a:p>
            <a:pPr algn="ctr"/>
            <a:r>
              <a:rPr lang="en-US" altLang="zh-CN" sz="4400" b="1" dirty="0">
                <a:latin typeface="Times New Roman" pitchFamily="18" charset="0"/>
                <a:cs typeface="Times New Roman" pitchFamily="18" charset="0"/>
              </a:rPr>
              <a:t>Chapter 13 </a:t>
            </a:r>
            <a:r>
              <a:rPr lang="en-US" sz="4400" b="1" dirty="0">
                <a:latin typeface="Times New Roman" pitchFamily="18" charset="0"/>
                <a:cs typeface="Times New Roman" pitchFamily="18" charset="0"/>
              </a:rPr>
              <a:t>Linear Factor Models </a:t>
            </a: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pPr marL="0" lvl="0" indent="0" algn="just" fontAlgn="auto">
                  <a:lnSpc>
                    <a:spcPct val="125000"/>
                  </a:lnSpc>
                  <a:spcBef>
                    <a:spcPts val="0"/>
                  </a:spcBef>
                  <a:buClr>
                    <a:srgbClr val="FF0000"/>
                  </a:buClr>
                  <a:buNone/>
                </a:pPr>
                <a:r>
                  <a:rPr lang="en-US" altLang="zh-CN" sz="2600" dirty="0">
                    <a:latin typeface="Times New Roman" pitchFamily="18" charset="0"/>
                    <a:cs typeface="Times New Roman" pitchFamily="18" charset="0"/>
                  </a:rPr>
                  <a:t>Probabilistic PCA (principal components analysis), factor analysis and other linear factor models are special cases of the above equations (</a:t>
                </a:r>
                <a:r>
                  <a:rPr lang="en-US" altLang="zh-CN" sz="2600" dirty="0">
                    <a:solidFill>
                      <a:srgbClr val="FF0000"/>
                    </a:solidFill>
                    <a:latin typeface="Times New Roman" pitchFamily="18" charset="0"/>
                    <a:cs typeface="Times New Roman" pitchFamily="18" charset="0"/>
                  </a:rPr>
                  <a:t>13.1</a:t>
                </a:r>
                <a:r>
                  <a:rPr lang="en-US" altLang="zh-CN" sz="2600" dirty="0">
                    <a:latin typeface="Times New Roman" pitchFamily="18" charset="0"/>
                    <a:cs typeface="Times New Roman" pitchFamily="18" charset="0"/>
                  </a:rPr>
                  <a:t> and </a:t>
                </a:r>
                <a:r>
                  <a:rPr lang="en-US" altLang="zh-CN" sz="2600" dirty="0">
                    <a:solidFill>
                      <a:srgbClr val="FF0000"/>
                    </a:solidFill>
                    <a:latin typeface="Times New Roman" pitchFamily="18" charset="0"/>
                    <a:cs typeface="Times New Roman" pitchFamily="18" charset="0"/>
                  </a:rPr>
                  <a:t>13.2</a:t>
                </a:r>
                <a:r>
                  <a:rPr lang="en-US" altLang="zh-CN" sz="2600" dirty="0">
                    <a:latin typeface="Times New Roman" pitchFamily="18" charset="0"/>
                    <a:cs typeface="Times New Roman" pitchFamily="18" charset="0"/>
                  </a:rPr>
                  <a:t>) and only differ in the choices made for the model’s prior over latent variables </a:t>
                </a:r>
                <a:r>
                  <a:rPr lang="en-US" altLang="zh-CN" sz="2600" b="1" i="1" dirty="0">
                    <a:latin typeface="Times New Roman" pitchFamily="18" charset="0"/>
                    <a:cs typeface="Times New Roman" pitchFamily="18" charset="0"/>
                  </a:rPr>
                  <a:t>h</a:t>
                </a:r>
                <a:r>
                  <a:rPr lang="en-US" altLang="zh-CN" sz="2600" i="1" dirty="0">
                    <a:latin typeface="Times New Roman" pitchFamily="18" charset="0"/>
                    <a:cs typeface="Times New Roman" pitchFamily="18" charset="0"/>
                  </a:rPr>
                  <a:t> </a:t>
                </a:r>
                <a:r>
                  <a:rPr lang="en-US" altLang="zh-CN" sz="2600" dirty="0">
                    <a:latin typeface="Times New Roman" pitchFamily="18" charset="0"/>
                    <a:cs typeface="Times New Roman" pitchFamily="18" charset="0"/>
                  </a:rPr>
                  <a:t>before observing </a:t>
                </a:r>
                <a:r>
                  <a:rPr lang="en-US" altLang="zh-CN" sz="2600" b="1" i="1" dirty="0">
                    <a:latin typeface="Times New Roman" pitchFamily="18" charset="0"/>
                    <a:cs typeface="Times New Roman" pitchFamily="18" charset="0"/>
                  </a:rPr>
                  <a:t>x</a:t>
                </a:r>
                <a:r>
                  <a:rPr lang="en-US" altLang="zh-CN" sz="2600" i="1" dirty="0">
                    <a:latin typeface="Times New Roman" pitchFamily="18" charset="0"/>
                    <a:cs typeface="Times New Roman" pitchFamily="18" charset="0"/>
                  </a:rPr>
                  <a:t> </a:t>
                </a:r>
                <a:r>
                  <a:rPr lang="en-US" altLang="zh-CN" sz="2600" dirty="0">
                    <a:latin typeface="Times New Roman" pitchFamily="18" charset="0"/>
                    <a:cs typeface="Times New Roman" pitchFamily="18" charset="0"/>
                  </a:rPr>
                  <a:t>and noise distributions.</a:t>
                </a:r>
              </a:p>
              <a:p>
                <a:pPr marL="0" lvl="0" indent="0" algn="just" fontAlgn="auto">
                  <a:lnSpc>
                    <a:spcPct val="125000"/>
                  </a:lnSpc>
                  <a:spcBef>
                    <a:spcPts val="0"/>
                  </a:spcBef>
                  <a:buClr>
                    <a:srgbClr val="FF0000"/>
                  </a:buClr>
                  <a:buNone/>
                </a:pPr>
                <a:r>
                  <a:rPr lang="zh-CN" altLang="en-US" sz="2600" dirty="0">
                    <a:latin typeface="Times New Roman" pitchFamily="18" charset="0"/>
                    <a:cs typeface="Times New Roman" pitchFamily="18" charset="0"/>
                  </a:rPr>
                  <a:t>　　</a:t>
                </a:r>
                <a:r>
                  <a:rPr lang="en-US" altLang="zh-CN" sz="2600" dirty="0">
                    <a:latin typeface="Times New Roman" pitchFamily="18" charset="0"/>
                    <a:cs typeface="Times New Roman" pitchFamily="18" charset="0"/>
                  </a:rPr>
                  <a:t>In </a:t>
                </a:r>
                <a:r>
                  <a:rPr lang="en-US" altLang="zh-CN" sz="2600" i="1" dirty="0">
                    <a:latin typeface="Times New Roman" pitchFamily="18" charset="0"/>
                    <a:cs typeface="Times New Roman" pitchFamily="18" charset="0"/>
                  </a:rPr>
                  <a:t>factor analysis </a:t>
                </a:r>
                <a:r>
                  <a:rPr lang="en-US" altLang="zh-CN" sz="2600" dirty="0">
                    <a:latin typeface="Times New Roman" pitchFamily="18" charset="0"/>
                    <a:cs typeface="Times New Roman" pitchFamily="18" charset="0"/>
                  </a:rPr>
                  <a:t>(</a:t>
                </a:r>
                <a:r>
                  <a:rPr lang="en-US" altLang="zh-CN" sz="2600" dirty="0">
                    <a:solidFill>
                      <a:srgbClr val="00FF00"/>
                    </a:solidFill>
                    <a:latin typeface="Times New Roman" pitchFamily="18" charset="0"/>
                    <a:cs typeface="Times New Roman" pitchFamily="18" charset="0"/>
                  </a:rPr>
                  <a:t>Bartholomew</a:t>
                </a:r>
                <a:r>
                  <a:rPr lang="en-US" altLang="zh-CN" sz="2600" dirty="0">
                    <a:latin typeface="Times New Roman" pitchFamily="18" charset="0"/>
                    <a:cs typeface="Times New Roman" pitchFamily="18" charset="0"/>
                  </a:rPr>
                  <a:t>, </a:t>
                </a:r>
                <a:r>
                  <a:rPr lang="en-US" altLang="zh-CN" sz="2600" dirty="0">
                    <a:solidFill>
                      <a:srgbClr val="00FF00"/>
                    </a:solidFill>
                    <a:latin typeface="Times New Roman" pitchFamily="18" charset="0"/>
                    <a:cs typeface="Times New Roman" pitchFamily="18" charset="0"/>
                  </a:rPr>
                  <a:t>1987</a:t>
                </a:r>
                <a:r>
                  <a:rPr lang="en-US" altLang="zh-CN" sz="2600" dirty="0">
                    <a:latin typeface="Times New Roman" pitchFamily="18" charset="0"/>
                    <a:cs typeface="Times New Roman" pitchFamily="18" charset="0"/>
                  </a:rPr>
                  <a:t>; </a:t>
                </a:r>
                <a:r>
                  <a:rPr lang="en-US" altLang="zh-CN" sz="2600" dirty="0">
                    <a:solidFill>
                      <a:srgbClr val="00FF00"/>
                    </a:solidFill>
                    <a:latin typeface="Times New Roman" pitchFamily="18" charset="0"/>
                    <a:cs typeface="Times New Roman" pitchFamily="18" charset="0"/>
                  </a:rPr>
                  <a:t>Basilevsky</a:t>
                </a:r>
                <a:r>
                  <a:rPr lang="en-US" altLang="zh-CN" sz="2600" dirty="0">
                    <a:latin typeface="Times New Roman" pitchFamily="18" charset="0"/>
                    <a:cs typeface="Times New Roman" pitchFamily="18" charset="0"/>
                  </a:rPr>
                  <a:t>, </a:t>
                </a:r>
                <a:r>
                  <a:rPr lang="en-US" altLang="zh-CN" sz="2600" dirty="0">
                    <a:solidFill>
                      <a:srgbClr val="00FF00"/>
                    </a:solidFill>
                    <a:latin typeface="Times New Roman" pitchFamily="18" charset="0"/>
                    <a:cs typeface="Times New Roman" pitchFamily="18" charset="0"/>
                  </a:rPr>
                  <a:t>1994</a:t>
                </a:r>
                <a:r>
                  <a:rPr lang="en-US" altLang="zh-CN" sz="2600" dirty="0">
                    <a:latin typeface="Times New Roman" pitchFamily="18" charset="0"/>
                    <a:cs typeface="Times New Roman" pitchFamily="18" charset="0"/>
                  </a:rPr>
                  <a:t>), the latent variable prior is just the unit variance Gaussian</a:t>
                </a:r>
              </a:p>
              <a:p>
                <a:pPr marL="0" lvl="0" indent="0" algn="just" fontAlgn="auto">
                  <a:lnSpc>
                    <a:spcPct val="125000"/>
                  </a:lnSpc>
                  <a:spcBef>
                    <a:spcPts val="0"/>
                  </a:spcBef>
                  <a:buClr>
                    <a:srgbClr val="FF0000"/>
                  </a:buClr>
                  <a:buNone/>
                </a:pPr>
                <a:endParaRPr lang="en-US" altLang="zh-CN" dirty="0"/>
              </a:p>
              <a:p>
                <a:pPr>
                  <a:spcBef>
                    <a:spcPts val="0"/>
                  </a:spcBef>
                  <a:buClr>
                    <a:srgbClr val="FF0000"/>
                  </a:buClr>
                </a:pPr>
                <a:r>
                  <a:rPr lang="en-US" altLang="zh-CN" dirty="0"/>
                  <a:t>while the observed variables </a:t>
                </a:r>
                <a14:m>
                  <m:oMath xmlns:m="http://schemas.openxmlformats.org/officeDocument/2006/math">
                    <m:sSup>
                      <m:sSupPr>
                        <m:ctrlPr>
                          <a:rPr lang="en-US" altLang="zh-CN" i="1" smtClean="0">
                            <a:latin typeface="Cambria Math" panose="02040503050406030204" pitchFamily="18" charset="0"/>
                          </a:rPr>
                        </m:ctrlPr>
                      </m:sSupPr>
                      <m:e>
                        <m:r>
                          <a:rPr lang="en-US" altLang="zh-CN" i="1" smtClean="0">
                            <a:latin typeface="Cambria Math" panose="02040503050406030204" pitchFamily="18" charset="0"/>
                          </a:rPr>
                          <m:t>𝑥</m:t>
                        </m:r>
                      </m:e>
                      <m:sup>
                        <m:r>
                          <a:rPr lang="en-US" altLang="zh-CN" i="1" smtClean="0">
                            <a:latin typeface="Cambria Math" panose="02040503050406030204" pitchFamily="18" charset="0"/>
                          </a:rPr>
                          <m:t>𝑖</m:t>
                        </m:r>
                      </m:sup>
                    </m:sSup>
                  </m:oMath>
                </a14:m>
                <a:r>
                  <a:rPr lang="en-US" altLang="zh-CN" dirty="0"/>
                  <a:t> are assumed to be </a:t>
                </a:r>
                <a:r>
                  <a:rPr lang="en-US" altLang="zh-CN" i="1" dirty="0"/>
                  <a:t>conditionally independent</a:t>
                </a:r>
                <a:r>
                  <a:rPr lang="en-US" altLang="zh-CN" dirty="0"/>
                  <a:t>, given </a:t>
                </a:r>
                <a:r>
                  <a:rPr lang="en-US" altLang="zh-CN" b="1" i="1" dirty="0"/>
                  <a:t>h</a:t>
                </a:r>
                <a:r>
                  <a:rPr lang="en-US" altLang="zh-CN" dirty="0"/>
                  <a:t>. Specifically, the noise is assumed to be drawn from a diagonal covariance Gaussiandistribution, with covariance matrix </a:t>
                </a:r>
                <a14:m>
                  <m:oMath xmlns:m="http://schemas.openxmlformats.org/officeDocument/2006/math">
                    <m:r>
                      <a:rPr lang="en-US" altLang="zh-CN" i="1">
                        <a:latin typeface="Cambria Math" panose="02040503050406030204" pitchFamily="18" charset="0"/>
                      </a:rPr>
                      <m:t>𝜓</m:t>
                    </m:r>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i="1">
                            <a:latin typeface="Cambria Math" panose="02040503050406030204" pitchFamily="18" charset="0"/>
                          </a:rPr>
                          <m:t>diag</m:t>
                        </m:r>
                      </m:fName>
                      <m:e>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b="1" i="1">
                                    <a:latin typeface="Cambria Math" panose="02040503050406030204" pitchFamily="18" charset="0"/>
                                  </a:rPr>
                                  <m:t>𝝈</m:t>
                                </m:r>
                              </m:e>
                              <m:sup>
                                <m:r>
                                  <a:rPr lang="en-US" altLang="zh-CN" i="1">
                                    <a:latin typeface="Cambria Math" panose="02040503050406030204" pitchFamily="18" charset="0"/>
                                  </a:rPr>
                                  <m:t>2</m:t>
                                </m:r>
                              </m:sup>
                            </m:sSup>
                          </m:e>
                        </m:d>
                      </m:e>
                    </m:func>
                  </m:oMath>
                </a14:m>
                <a:r>
                  <a:rPr lang="en-US" altLang="zh-CN" dirty="0"/>
                  <a:t>, with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𝜎</m:t>
                        </m:r>
                      </m:e>
                      <m:sup>
                        <m:r>
                          <a:rPr lang="en-US" altLang="zh-CN" i="1">
                            <a:latin typeface="Cambria Math" panose="02040503050406030204" pitchFamily="18" charset="0"/>
                          </a:rPr>
                          <m:t>2</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𝜎</m:t>
                                </m:r>
                              </m:e>
                              <m:sub>
                                <m:r>
                                  <a:rPr lang="en-US" altLang="zh-CN" i="1">
                                    <a:latin typeface="Cambria Math" panose="02040503050406030204" pitchFamily="18" charset="0"/>
                                  </a:rPr>
                                  <m:t>1</m:t>
                                </m:r>
                              </m:sub>
                              <m:sup>
                                <m:r>
                                  <a:rPr lang="en-US" altLang="zh-CN" i="1">
                                    <a:latin typeface="Cambria Math" panose="02040503050406030204" pitchFamily="18" charset="0"/>
                                  </a:rPr>
                                  <m:t>2</m:t>
                                </m:r>
                              </m:sup>
                            </m:sSubSup>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𝜎</m:t>
                                </m:r>
                              </m:e>
                              <m:sub>
                                <m:r>
                                  <a:rPr lang="en-US" altLang="zh-CN" i="1">
                                    <a:latin typeface="Cambria Math" panose="02040503050406030204" pitchFamily="18" charset="0"/>
                                  </a:rPr>
                                  <m:t>2</m:t>
                                </m:r>
                              </m:sub>
                              <m:sup>
                                <m:r>
                                  <a:rPr lang="en-US" altLang="zh-CN" i="1">
                                    <a:latin typeface="Cambria Math" panose="02040503050406030204" pitchFamily="18" charset="0"/>
                                  </a:rPr>
                                  <m:t>2</m:t>
                                </m:r>
                              </m:sup>
                            </m:sSubSup>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𝜎</m:t>
                                </m:r>
                              </m:e>
                              <m:sub>
                                <m:r>
                                  <a:rPr lang="en-US" altLang="zh-CN" i="1">
                                    <a:latin typeface="Cambria Math" panose="02040503050406030204" pitchFamily="18" charset="0"/>
                                  </a:rPr>
                                  <m:t>𝑛</m:t>
                                </m:r>
                              </m:sub>
                              <m:sup>
                                <m:r>
                                  <a:rPr lang="en-US" altLang="zh-CN" i="1">
                                    <a:latin typeface="Cambria Math" panose="02040503050406030204" pitchFamily="18" charset="0"/>
                                  </a:rPr>
                                  <m:t>2</m:t>
                                </m:r>
                              </m:sup>
                            </m:sSubSup>
                          </m:e>
                        </m:d>
                      </m:e>
                      <m:sup>
                        <m:r>
                          <a:rPr lang="en-US" altLang="zh-CN" i="1">
                            <a:latin typeface="Cambria Math" panose="02040503050406030204" pitchFamily="18" charset="0"/>
                          </a:rPr>
                          <m:t>⊤</m:t>
                        </m:r>
                      </m:sup>
                    </m:sSup>
                  </m:oMath>
                </a14:m>
                <a:r>
                  <a:rPr lang="en-US" altLang="zh-CN" dirty="0"/>
                  <a:t> a vector of per-variable variances.</a:t>
                </a:r>
              </a:p>
              <a:p>
                <a:pPr marL="0" lvl="0" indent="0" algn="just" fontAlgn="auto">
                  <a:lnSpc>
                    <a:spcPct val="125000"/>
                  </a:lnSpc>
                  <a:spcBef>
                    <a:spcPts val="0"/>
                  </a:spcBef>
                  <a:buClr>
                    <a:srgbClr val="FF0000"/>
                  </a:buClr>
                  <a:buNone/>
                </a:pPr>
                <a:endParaRPr lang="en-US" altLang="zh-CN" sz="2600" dirty="0">
                  <a:latin typeface="Times New Roman" pitchFamily="18" charset="0"/>
                  <a:cs typeface="Times New Roman" pitchFamily="18" charset="0"/>
                </a:endParaRPr>
              </a:p>
              <a:p>
                <a:pPr marL="0" lvl="0" indent="0" algn="just">
                  <a:lnSpc>
                    <a:spcPct val="125000"/>
                  </a:lnSpc>
                  <a:spcBef>
                    <a:spcPts val="0"/>
                  </a:spcBef>
                  <a:buClr>
                    <a:srgbClr val="FF0000"/>
                  </a:buClr>
                  <a:buNone/>
                </a:pPr>
                <a:endParaRPr lang="en-US" altLang="zh-CN" sz="2600" dirty="0">
                  <a:latin typeface="Times New Roman" pitchFamily="18" charset="0"/>
                  <a:cs typeface="Times New Roman"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t="-594" r="-962" b="-2257"/>
                </a:stretch>
              </a:blipFill>
            </p:spPr>
            <p:txBody>
              <a:bodyPr/>
              <a:lstStyle/>
              <a:p>
                <a:r>
                  <a:rPr lang="zh-CN" altLang="en-US">
                    <a:noFill/>
                  </a:rPr>
                  <a:t> </a:t>
                </a:r>
              </a:p>
            </p:txBody>
          </p:sp>
        </mc:Fallback>
      </mc:AlternateContent>
      <p:pic>
        <p:nvPicPr>
          <p:cNvPr id="7" name="图片 6"/>
          <p:cNvPicPr>
            <a:picLocks noChangeAspect="1"/>
          </p:cNvPicPr>
          <p:nvPr/>
        </p:nvPicPr>
        <p:blipFill rotWithShape="1">
          <a:blip r:embed="rId3"/>
          <a:srcRect t="11756"/>
          <a:stretch/>
        </p:blipFill>
        <p:spPr>
          <a:xfrm>
            <a:off x="1802287" y="3736975"/>
            <a:ext cx="8350382" cy="612732"/>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itchFamily="18" charset="0"/>
                <a:cs typeface="Times New Roman" pitchFamily="18" charset="0"/>
              </a:rPr>
              <a:t>13.1 </a:t>
            </a:r>
            <a:r>
              <a:rPr lang="en-US" sz="3600" dirty="0">
                <a:latin typeface="Times New Roman" pitchFamily="18" charset="0"/>
                <a:cs typeface="Times New Roman" pitchFamily="18" charset="0"/>
              </a:rPr>
              <a:t>Probabilistic PCA and Factor Analysis</a:t>
            </a:r>
          </a:p>
        </p:txBody>
      </p:sp>
      <p:pic>
        <p:nvPicPr>
          <p:cNvPr id="4" name="图片 3" descr="u=1907756794,293736522&amp;fm=21&amp;gp=0.jpg"/>
          <p:cNvPicPr>
            <a:picLocks noChangeAspect="1"/>
          </p:cNvPicPr>
          <p:nvPr/>
        </p:nvPicPr>
        <p:blipFill>
          <a:blip r:embed="rId4"/>
          <a:stretch>
            <a:fillRect/>
          </a:stretch>
        </p:blipFill>
        <p:spPr>
          <a:xfrm>
            <a:off x="10611066" y="5656006"/>
            <a:ext cx="1485468" cy="111918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lvl="0">
                  <a:spcBef>
                    <a:spcPts val="0"/>
                  </a:spcBef>
                  <a:buClr>
                    <a:srgbClr val="FF0000"/>
                  </a:buClr>
                </a:pPr>
                <a:r>
                  <a:rPr lang="zh-CN" altLang="en-US" sz="2600" dirty="0">
                    <a:latin typeface="Times New Roman" pitchFamily="18" charset="0"/>
                    <a:cs typeface="Times New Roman" pitchFamily="18" charset="0"/>
                  </a:rPr>
                  <a:t>　　</a:t>
                </a:r>
                <a:r>
                  <a:rPr sz="2600" dirty="0">
                    <a:latin typeface="Times New Roman" pitchFamily="18" charset="0"/>
                    <a:cs typeface="Times New Roman" pitchFamily="18" charset="0"/>
                  </a:rPr>
                  <a:t>The role of the latent variables is thus to </a:t>
                </a:r>
                <a:r>
                  <a:rPr sz="2600" i="1" dirty="0">
                    <a:latin typeface="Times New Roman" pitchFamily="18" charset="0"/>
                    <a:cs typeface="Times New Roman" pitchFamily="18" charset="0"/>
                  </a:rPr>
                  <a:t>capture the dependencies</a:t>
                </a:r>
                <a:r>
                  <a:rPr sz="2600" dirty="0">
                    <a:latin typeface="Times New Roman" pitchFamily="18" charset="0"/>
                    <a:cs typeface="Times New Roman" pitchFamily="18" charset="0"/>
                  </a:rPr>
                  <a:t> between the different observed variables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𝑖</m:t>
                        </m:r>
                      </m:sup>
                    </m:sSup>
                  </m:oMath>
                </a14:m>
                <a:r>
                  <a:rPr sz="2600" dirty="0">
                    <a:latin typeface="Times New Roman" pitchFamily="18" charset="0"/>
                    <a:cs typeface="Times New Roman" pitchFamily="18" charset="0"/>
                  </a:rPr>
                  <a:t>. Indeed, it can easily be shown that </a:t>
                </a:r>
                <a:r>
                  <a:rPr sz="2600" b="1" i="1" dirty="0">
                    <a:latin typeface="Times New Roman" pitchFamily="18" charset="0"/>
                    <a:cs typeface="Times New Roman" pitchFamily="18" charset="0"/>
                  </a:rPr>
                  <a:t>x</a:t>
                </a:r>
                <a:r>
                  <a:rPr sz="2600" i="1" dirty="0">
                    <a:latin typeface="Times New Roman" pitchFamily="18" charset="0"/>
                    <a:cs typeface="Times New Roman" pitchFamily="18" charset="0"/>
                  </a:rPr>
                  <a:t> </a:t>
                </a:r>
                <a:r>
                  <a:rPr sz="2600" dirty="0">
                    <a:latin typeface="Times New Roman" pitchFamily="18" charset="0"/>
                    <a:cs typeface="Times New Roman" pitchFamily="18" charset="0"/>
                  </a:rPr>
                  <a:t>is just a multivariate normal random variable, with</a:t>
                </a:r>
              </a:p>
              <a:p>
                <a:pPr marL="0" lvl="0" indent="0" algn="just">
                  <a:lnSpc>
                    <a:spcPct val="125000"/>
                  </a:lnSpc>
                  <a:spcBef>
                    <a:spcPts val="0"/>
                  </a:spcBef>
                  <a:buClr>
                    <a:srgbClr val="FF0000"/>
                  </a:buClr>
                  <a:buNone/>
                </a:pPr>
                <a:endParaRPr sz="2600" dirty="0">
                  <a:latin typeface="Times New Roman" pitchFamily="18" charset="0"/>
                  <a:cs typeface="Times New Roman"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pic>
        <p:nvPicPr>
          <p:cNvPr id="12" name="图片 11"/>
          <p:cNvPicPr>
            <a:picLocks noChangeAspect="1"/>
          </p:cNvPicPr>
          <p:nvPr/>
        </p:nvPicPr>
        <p:blipFill>
          <a:blip r:embed="rId3"/>
          <a:stretch>
            <a:fillRect/>
          </a:stretch>
        </p:blipFill>
        <p:spPr>
          <a:xfrm>
            <a:off x="959819" y="2813786"/>
            <a:ext cx="9841230" cy="796290"/>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itchFamily="18" charset="0"/>
                <a:cs typeface="Times New Roman" pitchFamily="18" charset="0"/>
              </a:rPr>
              <a:t>13.1 </a:t>
            </a:r>
            <a:r>
              <a:rPr lang="en-US" sz="3600" dirty="0">
                <a:latin typeface="Times New Roman" pitchFamily="18" charset="0"/>
                <a:cs typeface="Times New Roman" pitchFamily="18" charset="0"/>
              </a:rPr>
              <a:t>Probabilistic PCA and Factor Analysis</a:t>
            </a:r>
          </a:p>
        </p:txBody>
      </p:sp>
      <p:pic>
        <p:nvPicPr>
          <p:cNvPr id="4" name="图片 3" descr="u=1907756794,293736522&amp;fm=21&amp;gp=0.jpg"/>
          <p:cNvPicPr>
            <a:picLocks noChangeAspect="1"/>
          </p:cNvPicPr>
          <p:nvPr/>
        </p:nvPicPr>
        <p:blipFill>
          <a:blip r:embed="rId4"/>
          <a:stretch>
            <a:fillRect/>
          </a:stretch>
        </p:blipFill>
        <p:spPr>
          <a:xfrm>
            <a:off x="10611066" y="5656006"/>
            <a:ext cx="1485468" cy="111918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pPr lvl="0">
                  <a:spcBef>
                    <a:spcPts val="0"/>
                  </a:spcBef>
                  <a:buClr>
                    <a:srgbClr val="FF0000"/>
                  </a:buClr>
                </a:pPr>
                <a:r>
                  <a:rPr lang="en-US" sz="2600" dirty="0">
                    <a:latin typeface="Times New Roman" pitchFamily="18" charset="0"/>
                    <a:cs typeface="Times New Roman" pitchFamily="18" charset="0"/>
                  </a:rPr>
                  <a:t>       </a:t>
                </a:r>
                <a:r>
                  <a:rPr sz="2600" dirty="0">
                    <a:latin typeface="Times New Roman" pitchFamily="18" charset="0"/>
                    <a:cs typeface="Times New Roman" pitchFamily="18" charset="0"/>
                  </a:rPr>
                  <a:t>In order to cast PCA in a probabilistic framework, we can make a slight modification to the factor analysis model, making the conditional variances </a:t>
                </a:r>
                <a14:m>
                  <m:oMath xmlns:m="http://schemas.openxmlformats.org/officeDocument/2006/math">
                    <m:sSubSup>
                      <m:sSubSupPr>
                        <m:ctrlPr>
                          <a:rPr lang="zh-CN" altLang="en-US" sz="2600" i="1" smtClean="0">
                            <a:latin typeface="Cambria Math" panose="02040503050406030204" pitchFamily="18" charset="0"/>
                          </a:rPr>
                        </m:ctrlPr>
                      </m:sSubSupPr>
                      <m:e>
                        <m:r>
                          <a:rPr lang="zh-CN" altLang="en-US" sz="2600" i="1" smtClean="0">
                            <a:latin typeface="Cambria Math" panose="02040503050406030204" pitchFamily="18" charset="0"/>
                          </a:rPr>
                          <m:t>𝜎</m:t>
                        </m:r>
                      </m:e>
                      <m:sub>
                        <m:r>
                          <a:rPr lang="zh-CN" altLang="en-US" sz="2600" i="1" smtClean="0">
                            <a:latin typeface="Cambria Math" panose="02040503050406030204" pitchFamily="18" charset="0"/>
                          </a:rPr>
                          <m:t>𝑖</m:t>
                        </m:r>
                      </m:sub>
                      <m:sup>
                        <m:r>
                          <a:rPr lang="zh-CN" altLang="en-US" sz="2600" i="1" smtClean="0">
                            <a:latin typeface="Cambria Math" panose="02040503050406030204" pitchFamily="18" charset="0"/>
                          </a:rPr>
                          <m:t>2</m:t>
                        </m:r>
                      </m:sup>
                    </m:sSubSup>
                  </m:oMath>
                </a14:m>
                <a:r>
                  <a:rPr lang="en-US" sz="2600" dirty="0">
                    <a:latin typeface="Times New Roman" pitchFamily="18" charset="0"/>
                    <a:cs typeface="Times New Roman" pitchFamily="18" charset="0"/>
                  </a:rPr>
                  <a:t> </a:t>
                </a:r>
                <a:r>
                  <a:rPr sz="2600" dirty="0">
                    <a:latin typeface="Times New Roman" pitchFamily="18" charset="0"/>
                    <a:cs typeface="Times New Roman" pitchFamily="18" charset="0"/>
                  </a:rPr>
                  <a:t>equal to each other. In that case the covariance of </a:t>
                </a:r>
                <a:r>
                  <a:rPr sz="2600" b="1" i="1" dirty="0">
                    <a:latin typeface="Times New Roman" pitchFamily="18" charset="0"/>
                    <a:cs typeface="Times New Roman" pitchFamily="18" charset="0"/>
                  </a:rPr>
                  <a:t>x</a:t>
                </a:r>
                <a:r>
                  <a:rPr sz="2600" dirty="0">
                    <a:latin typeface="Times New Roman" pitchFamily="18" charset="0"/>
                    <a:cs typeface="Times New Roman" pitchFamily="18" charset="0"/>
                  </a:rPr>
                  <a:t> is just </a:t>
                </a:r>
                <a14:m>
                  <m:oMath xmlns:m="http://schemas.openxmlformats.org/officeDocument/2006/math">
                    <m:r>
                      <a:rPr lang="zh-CN" altLang="en-US" sz="2600" b="1" i="1" smtClean="0">
                        <a:latin typeface="Cambria Math" panose="02040503050406030204" pitchFamily="18" charset="0"/>
                      </a:rPr>
                      <m:t>𝑾</m:t>
                    </m:r>
                    <m:sSup>
                      <m:sSupPr>
                        <m:ctrlPr>
                          <a:rPr lang="zh-CN" altLang="en-US" sz="2600" i="1" smtClean="0">
                            <a:latin typeface="Cambria Math" panose="02040503050406030204" pitchFamily="18" charset="0"/>
                          </a:rPr>
                        </m:ctrlPr>
                      </m:sSupPr>
                      <m:e>
                        <m:r>
                          <a:rPr lang="zh-CN" altLang="en-US" sz="2600" b="1" i="1" smtClean="0">
                            <a:latin typeface="Cambria Math" panose="02040503050406030204" pitchFamily="18" charset="0"/>
                          </a:rPr>
                          <m:t>𝑾</m:t>
                        </m:r>
                      </m:e>
                      <m:sup>
                        <m:r>
                          <a:rPr lang="zh-CN" altLang="en-US" sz="2600" i="1" smtClean="0">
                            <a:latin typeface="Cambria Math" panose="02040503050406030204" pitchFamily="18" charset="0"/>
                          </a:rPr>
                          <m:t>⊤</m:t>
                        </m:r>
                      </m:sup>
                    </m:sSup>
                    <m:r>
                      <a:rPr lang="zh-CN" altLang="en-US" sz="2600" i="1" smtClean="0">
                        <a:latin typeface="Cambria Math" panose="02040503050406030204" pitchFamily="18" charset="0"/>
                      </a:rPr>
                      <m:t>+</m:t>
                    </m:r>
                    <m:sSup>
                      <m:sSupPr>
                        <m:ctrlPr>
                          <a:rPr lang="zh-CN" altLang="en-US" sz="2600" i="1" smtClean="0">
                            <a:latin typeface="Cambria Math" panose="02040503050406030204" pitchFamily="18" charset="0"/>
                          </a:rPr>
                        </m:ctrlPr>
                      </m:sSupPr>
                      <m:e>
                        <m:r>
                          <a:rPr lang="zh-CN" altLang="en-US" sz="2600" i="1" smtClean="0">
                            <a:latin typeface="Cambria Math" panose="02040503050406030204" pitchFamily="18" charset="0"/>
                          </a:rPr>
                          <m:t>𝜎</m:t>
                        </m:r>
                      </m:e>
                      <m:sup>
                        <m:r>
                          <a:rPr lang="zh-CN" altLang="en-US" sz="2600" i="1" smtClean="0">
                            <a:latin typeface="Cambria Math" panose="02040503050406030204" pitchFamily="18" charset="0"/>
                          </a:rPr>
                          <m:t>2</m:t>
                        </m:r>
                      </m:sup>
                    </m:sSup>
                    <m:r>
                      <a:rPr lang="zh-CN" altLang="en-US" sz="2600" b="1" i="1" smtClean="0">
                        <a:latin typeface="Cambria Math" panose="02040503050406030204" pitchFamily="18" charset="0"/>
                      </a:rPr>
                      <m:t>𝑰</m:t>
                    </m:r>
                  </m:oMath>
                </a14:m>
                <a:r>
                  <a:rPr sz="2600" b="1" i="1" dirty="0">
                    <a:latin typeface="Times New Roman" pitchFamily="18" charset="0"/>
                    <a:cs typeface="Times New Roman" pitchFamily="18" charset="0"/>
                  </a:rPr>
                  <a:t> </a:t>
                </a:r>
                <a:r>
                  <a:rPr sz="2600" dirty="0">
                    <a:latin typeface="Times New Roman" pitchFamily="18" charset="0"/>
                    <a:cs typeface="Times New Roman" pitchFamily="18" charset="0"/>
                  </a:rPr>
                  <a:t>, where </a:t>
                </a:r>
                <a14:m>
                  <m:oMath xmlns:m="http://schemas.openxmlformats.org/officeDocument/2006/math">
                    <m:sSup>
                      <m:sSupPr>
                        <m:ctrlPr>
                          <a:rPr lang="zh-CN" altLang="en-US" sz="2600" i="1" smtClean="0">
                            <a:latin typeface="Cambria Math" panose="02040503050406030204" pitchFamily="18" charset="0"/>
                          </a:rPr>
                        </m:ctrlPr>
                      </m:sSupPr>
                      <m:e>
                        <m:r>
                          <a:rPr lang="zh-CN" altLang="en-US" sz="2600" i="1" smtClean="0">
                            <a:latin typeface="Cambria Math" panose="02040503050406030204" pitchFamily="18" charset="0"/>
                          </a:rPr>
                          <m:t>𝜎</m:t>
                        </m:r>
                      </m:e>
                      <m:sup>
                        <m:r>
                          <a:rPr lang="zh-CN" altLang="en-US" sz="2600" i="1" smtClean="0">
                            <a:latin typeface="Cambria Math" panose="02040503050406030204" pitchFamily="18" charset="0"/>
                          </a:rPr>
                          <m:t>2</m:t>
                        </m:r>
                      </m:sup>
                    </m:sSup>
                  </m:oMath>
                </a14:m>
                <a:r>
                  <a:rPr lang="en-US" sz="2600" dirty="0">
                    <a:latin typeface="Times New Roman" pitchFamily="18" charset="0"/>
                    <a:cs typeface="Times New Roman" pitchFamily="18" charset="0"/>
                  </a:rPr>
                  <a:t> </a:t>
                </a:r>
                <a:r>
                  <a:rPr sz="2600" dirty="0">
                    <a:latin typeface="Times New Roman" pitchFamily="18" charset="0"/>
                    <a:cs typeface="Times New Roman" pitchFamily="18" charset="0"/>
                  </a:rPr>
                  <a:t>is now a scalar. This yields the conditional distribution</a:t>
                </a:r>
              </a:p>
              <a:p>
                <a:pPr marL="0" lvl="0" indent="0" algn="just">
                  <a:lnSpc>
                    <a:spcPct val="125000"/>
                  </a:lnSpc>
                  <a:spcBef>
                    <a:spcPts val="0"/>
                  </a:spcBef>
                  <a:buClr>
                    <a:srgbClr val="FF0000"/>
                  </a:buClr>
                  <a:buNone/>
                </a:pPr>
                <a:endParaRPr lang="en-US" altLang="zh-CN" sz="2600" dirty="0">
                  <a:latin typeface="Times New Roman" pitchFamily="18" charset="0"/>
                  <a:cs typeface="Times New Roman" pitchFamily="18" charset="0"/>
                </a:endParaRPr>
              </a:p>
              <a:p>
                <a:pPr marL="0" lvl="0" indent="0" algn="just">
                  <a:lnSpc>
                    <a:spcPct val="125000"/>
                  </a:lnSpc>
                  <a:spcBef>
                    <a:spcPts val="0"/>
                  </a:spcBef>
                  <a:buClr>
                    <a:srgbClr val="FF0000"/>
                  </a:buClr>
                  <a:buNone/>
                </a:pPr>
                <a:endParaRPr sz="2600" dirty="0">
                  <a:latin typeface="Times New Roman" pitchFamily="18" charset="0"/>
                  <a:cs typeface="Times New Roman" pitchFamily="18" charset="0"/>
                </a:endParaRPr>
              </a:p>
              <a:p>
                <a:pPr marL="0" lvl="0" indent="0" algn="just">
                  <a:lnSpc>
                    <a:spcPct val="125000"/>
                  </a:lnSpc>
                  <a:spcBef>
                    <a:spcPts val="0"/>
                  </a:spcBef>
                  <a:buClr>
                    <a:srgbClr val="FF0000"/>
                  </a:buClr>
                  <a:buNone/>
                </a:pPr>
                <a:r>
                  <a:rPr sz="2600" dirty="0">
                    <a:latin typeface="Times New Roman" pitchFamily="18" charset="0"/>
                    <a:cs typeface="Times New Roman" pitchFamily="18" charset="0"/>
                  </a:rPr>
                  <a:t>or equivalently</a:t>
                </a:r>
                <a:endParaRPr lang="en-US" altLang="zh-CN" sz="2600" dirty="0">
                  <a:latin typeface="Times New Roman" pitchFamily="18" charset="0"/>
                  <a:cs typeface="Times New Roman" pitchFamily="18" charset="0"/>
                </a:endParaRPr>
              </a:p>
              <a:p>
                <a:pPr marL="0" lvl="0" indent="0" algn="just">
                  <a:lnSpc>
                    <a:spcPct val="125000"/>
                  </a:lnSpc>
                  <a:spcBef>
                    <a:spcPts val="0"/>
                  </a:spcBef>
                  <a:buClr>
                    <a:srgbClr val="FF0000"/>
                  </a:buClr>
                  <a:buNone/>
                </a:pPr>
                <a:endParaRPr lang="en-US" altLang="zh-CN" dirty="0"/>
              </a:p>
              <a:p>
                <a:pPr marL="0" lvl="0" indent="0" algn="just">
                  <a:lnSpc>
                    <a:spcPct val="125000"/>
                  </a:lnSpc>
                  <a:spcBef>
                    <a:spcPts val="0"/>
                  </a:spcBef>
                  <a:buClr>
                    <a:srgbClr val="FF0000"/>
                  </a:buClr>
                  <a:buNone/>
                </a:pPr>
                <a:endParaRPr lang="en-US" altLang="zh-CN" dirty="0"/>
              </a:p>
              <a:p>
                <a:pPr>
                  <a:spcBef>
                    <a:spcPts val="0"/>
                  </a:spcBef>
                  <a:buClr>
                    <a:srgbClr val="FF0000"/>
                  </a:buClr>
                </a:pPr>
                <a:r>
                  <a:rPr lang="en-US" altLang="zh-CN" dirty="0"/>
                  <a:t>where </a:t>
                </a:r>
                <a:r>
                  <a:rPr lang="en-US" altLang="zh-CN" b="1" dirty="0"/>
                  <a:t>z</a:t>
                </a:r>
                <a:r>
                  <a:rPr lang="en-US" altLang="zh-CN" dirty="0"/>
                  <a:t> ~ </a:t>
                </a:r>
                <a:r>
                  <a:rPr lang="en-US" altLang="zh-CN" b="1" i="1" dirty="0"/>
                  <a:t>N</a:t>
                </a:r>
                <a:r>
                  <a:rPr lang="en-US" altLang="zh-CN" dirty="0"/>
                  <a:t>(</a:t>
                </a:r>
                <a:r>
                  <a:rPr lang="en-US" altLang="zh-CN" b="1" i="1" dirty="0"/>
                  <a:t>z; 0, I</a:t>
                </a:r>
                <a:r>
                  <a:rPr lang="en-US" altLang="zh-CN" dirty="0"/>
                  <a:t>) is Gaussian noise. </a:t>
                </a:r>
                <a:r>
                  <a:rPr lang="en-US" altLang="zh-CN" dirty="0">
                    <a:solidFill>
                      <a:srgbClr val="00FF00"/>
                    </a:solidFill>
                  </a:rPr>
                  <a:t>Tipping and Bishop </a:t>
                </a:r>
                <a:r>
                  <a:rPr lang="en-US" altLang="zh-CN" dirty="0"/>
                  <a:t>(</a:t>
                </a:r>
                <a:r>
                  <a:rPr lang="en-US" altLang="zh-CN" dirty="0">
                    <a:solidFill>
                      <a:srgbClr val="00FF00"/>
                    </a:solidFill>
                  </a:rPr>
                  <a:t>1999</a:t>
                </a:r>
                <a:r>
                  <a:rPr lang="en-US" altLang="zh-CN" dirty="0"/>
                  <a:t>) then show an iterative EM algorithm for estimating the parameters </a:t>
                </a:r>
                <a:r>
                  <a:rPr lang="en-US" altLang="zh-CN" b="1" i="1" dirty="0"/>
                  <a:t>W</a:t>
                </a:r>
                <a:r>
                  <a:rPr lang="en-US" altLang="zh-CN" dirty="0"/>
                  <a:t> and </a:t>
                </a:r>
                <a14:m>
                  <m:oMath xmlns:m="http://schemas.openxmlformats.org/officeDocument/2006/math">
                    <m:sSup>
                      <m:sSupPr>
                        <m:ctrlPr>
                          <a:rPr lang="zh-CN" altLang="en-US" i="1">
                            <a:latin typeface="Cambria Math" panose="02040503050406030204" pitchFamily="18" charset="0"/>
                          </a:rPr>
                        </m:ctrlPr>
                      </m:sSupPr>
                      <m:e>
                        <m:r>
                          <a:rPr lang="zh-CN" altLang="en-US" i="1">
                            <a:latin typeface="Cambria Math" panose="02040503050406030204" pitchFamily="18" charset="0"/>
                          </a:rPr>
                          <m:t>𝜎</m:t>
                        </m:r>
                      </m:e>
                      <m:sup>
                        <m:r>
                          <a:rPr lang="zh-CN" altLang="en-US" i="1">
                            <a:latin typeface="Cambria Math" panose="02040503050406030204" pitchFamily="18" charset="0"/>
                          </a:rPr>
                          <m:t>2</m:t>
                        </m:r>
                      </m:sup>
                    </m:sSup>
                  </m:oMath>
                </a14:m>
                <a:r>
                  <a:rPr lang="en-US" altLang="zh-CN" dirty="0"/>
                  <a:t> .</a:t>
                </a:r>
                <a:endParaRPr sz="2600" dirty="0">
                  <a:latin typeface="Times New Roman" pitchFamily="18" charset="0"/>
                  <a:cs typeface="Times New Roman" pitchFamily="18" charset="0"/>
                </a:endParaRPr>
              </a:p>
              <a:p>
                <a:pPr marL="0" lvl="0" indent="0" algn="just">
                  <a:lnSpc>
                    <a:spcPct val="125000"/>
                  </a:lnSpc>
                  <a:spcBef>
                    <a:spcPts val="0"/>
                  </a:spcBef>
                  <a:buClr>
                    <a:srgbClr val="FF0000"/>
                  </a:buClr>
                  <a:buNone/>
                </a:pPr>
                <a:endParaRPr sz="2600" dirty="0">
                  <a:latin typeface="Times New Roman" pitchFamily="18" charset="0"/>
                  <a:cs typeface="Times New Roman"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t="-594" r="-962" b="-2375"/>
                </a:stretch>
              </a:blipFill>
            </p:spPr>
            <p:txBody>
              <a:bodyPr/>
              <a:lstStyle/>
              <a:p>
                <a:r>
                  <a:rPr lang="zh-CN" altLang="en-US">
                    <a:noFill/>
                  </a:rPr>
                  <a:t> </a:t>
                </a:r>
              </a:p>
            </p:txBody>
          </p:sp>
        </mc:Fallback>
      </mc:AlternateContent>
      <p:pic>
        <p:nvPicPr>
          <p:cNvPr id="9" name="图片 8"/>
          <p:cNvPicPr>
            <a:picLocks noChangeAspect="1"/>
          </p:cNvPicPr>
          <p:nvPr/>
        </p:nvPicPr>
        <p:blipFill>
          <a:blip r:embed="rId3"/>
          <a:stretch>
            <a:fillRect/>
          </a:stretch>
        </p:blipFill>
        <p:spPr>
          <a:xfrm>
            <a:off x="734250" y="3065691"/>
            <a:ext cx="9876816" cy="726618"/>
          </a:xfrm>
          <a:prstGeom prst="rect">
            <a:avLst/>
          </a:prstGeom>
        </p:spPr>
      </p:pic>
      <p:pic>
        <p:nvPicPr>
          <p:cNvPr id="11" name="图片 10"/>
          <p:cNvPicPr>
            <a:picLocks noChangeAspect="1"/>
          </p:cNvPicPr>
          <p:nvPr/>
        </p:nvPicPr>
        <p:blipFill rotWithShape="1">
          <a:blip r:embed="rId4"/>
          <a:srcRect t="11454"/>
          <a:stretch/>
        </p:blipFill>
        <p:spPr>
          <a:xfrm>
            <a:off x="90717" y="4439285"/>
            <a:ext cx="10759536" cy="568103"/>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itchFamily="18" charset="0"/>
                <a:cs typeface="Times New Roman" pitchFamily="18" charset="0"/>
                <a:sym typeface="+mn-ea"/>
              </a:rPr>
              <a:t>13.1 </a:t>
            </a:r>
            <a:r>
              <a:rPr lang="en-US" sz="3600" dirty="0">
                <a:latin typeface="Times New Roman" pitchFamily="18" charset="0"/>
                <a:cs typeface="Times New Roman" pitchFamily="18" charset="0"/>
                <a:sym typeface="+mn-ea"/>
              </a:rPr>
              <a:t>Probabilistic PCA and Factor Analysis</a:t>
            </a:r>
            <a:endParaRPr lang="zh-CN" altLang="en-US" sz="3600" dirty="0">
              <a:latin typeface="Times New Roman" pitchFamily="18" charset="0"/>
              <a:cs typeface="Times New Roman" pitchFamily="18" charset="0"/>
            </a:endParaRPr>
          </a:p>
        </p:txBody>
      </p:sp>
      <p:pic>
        <p:nvPicPr>
          <p:cNvPr id="4" name="图片 3" descr="u=1907756794,293736522&amp;fm=21&amp;gp=0.jpg"/>
          <p:cNvPicPr>
            <a:picLocks noChangeAspect="1"/>
          </p:cNvPicPr>
          <p:nvPr/>
        </p:nvPicPr>
        <p:blipFill>
          <a:blip r:embed="rId5"/>
          <a:stretch>
            <a:fillRect/>
          </a:stretch>
        </p:blipFill>
        <p:spPr>
          <a:xfrm>
            <a:off x="10611066" y="5656006"/>
            <a:ext cx="1485468" cy="111918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内容占位符 7">
                <a:extLst>
                  <a:ext uri="{FF2B5EF4-FFF2-40B4-BE49-F238E27FC236}">
                    <a16:creationId xmlns:a16="http://schemas.microsoft.com/office/drawing/2014/main" id="{EA8CB1D6-7556-4A9E-A0AD-0311401EBE7F}"/>
                  </a:ext>
                </a:extLst>
              </p:cNvPr>
              <p:cNvSpPr>
                <a:spLocks noGrp="1"/>
              </p:cNvSpPr>
              <p:nvPr>
                <p:ph idx="1"/>
              </p:nvPr>
            </p:nvSpPr>
            <p:spPr/>
            <p:txBody>
              <a:bodyPr/>
              <a:lstStyle/>
              <a:p>
                <a:r>
                  <a:rPr lang="zh-CN" altLang="en-US" dirty="0"/>
                  <a:t>　　</a:t>
                </a:r>
                <a:r>
                  <a:rPr lang="en-US" altLang="zh-CN" dirty="0"/>
                  <a:t>This </a:t>
                </a:r>
                <a:r>
                  <a:rPr lang="en-US" altLang="zh-CN" i="1" dirty="0"/>
                  <a:t>probabilistic PCA</a:t>
                </a:r>
                <a:r>
                  <a:rPr lang="en-US" altLang="zh-CN" dirty="0"/>
                  <a:t> model takes advantage of the observation that most variations in the data can be captured by the latent variables </a:t>
                </a:r>
                <a:r>
                  <a:rPr lang="en-US" altLang="zh-CN" b="1" i="1" dirty="0"/>
                  <a:t>h</a:t>
                </a:r>
                <a:r>
                  <a:rPr lang="en-US" altLang="zh-CN" dirty="0"/>
                  <a:t>, up to some small residual </a:t>
                </a:r>
                <a:r>
                  <a:rPr lang="en-US" altLang="zh-CN" i="1" dirty="0"/>
                  <a:t>reconstruction error</a:t>
                </a:r>
                <a:r>
                  <a:rPr lang="en-US" altLang="zh-CN" dirty="0"/>
                  <a:t> </a:t>
                </a:r>
                <a14:m>
                  <m:oMath xmlns:m="http://schemas.openxmlformats.org/officeDocument/2006/math">
                    <m:sSup>
                      <m:sSupPr>
                        <m:ctrlPr>
                          <a:rPr lang="zh-CN" altLang="en-US" i="1">
                            <a:latin typeface="Cambria Math" panose="02040503050406030204" pitchFamily="18" charset="0"/>
                          </a:rPr>
                        </m:ctrlPr>
                      </m:sSupPr>
                      <m:e>
                        <m:r>
                          <a:rPr lang="zh-CN" altLang="en-US" i="1">
                            <a:latin typeface="Cambria Math" panose="02040503050406030204" pitchFamily="18" charset="0"/>
                          </a:rPr>
                          <m:t>𝜎</m:t>
                        </m:r>
                      </m:e>
                      <m:sup>
                        <m:r>
                          <a:rPr lang="zh-CN" altLang="en-US" i="1">
                            <a:latin typeface="Cambria Math" panose="02040503050406030204" pitchFamily="18" charset="0"/>
                          </a:rPr>
                          <m:t>2</m:t>
                        </m:r>
                      </m:sup>
                    </m:sSup>
                  </m:oMath>
                </a14:m>
                <a:r>
                  <a:rPr lang="en-US" altLang="zh-CN" dirty="0"/>
                  <a:t>. As shown by </a:t>
                </a:r>
                <a:r>
                  <a:rPr lang="en-US" altLang="zh-CN" dirty="0">
                    <a:solidFill>
                      <a:srgbClr val="00FF00"/>
                    </a:solidFill>
                  </a:rPr>
                  <a:t>Tipping and Bishop </a:t>
                </a:r>
                <a:r>
                  <a:rPr lang="en-US" altLang="zh-CN" dirty="0"/>
                  <a:t>(</a:t>
                </a:r>
                <a:r>
                  <a:rPr lang="en-US" altLang="zh-CN" dirty="0">
                    <a:solidFill>
                      <a:srgbClr val="00FF00"/>
                    </a:solidFill>
                  </a:rPr>
                  <a:t>1999</a:t>
                </a:r>
                <a:r>
                  <a:rPr lang="en-US" altLang="zh-CN" dirty="0"/>
                  <a:t>), probabilistic PCA becomes PCA as σ → 0. In that case, the conditional expected value of </a:t>
                </a:r>
                <a:r>
                  <a:rPr lang="en-US" altLang="zh-CN" b="1" i="1" dirty="0"/>
                  <a:t>h</a:t>
                </a:r>
                <a:r>
                  <a:rPr lang="en-US" altLang="zh-CN" dirty="0"/>
                  <a:t> given </a:t>
                </a:r>
                <a:r>
                  <a:rPr lang="en-US" altLang="zh-CN" b="1" i="1" dirty="0"/>
                  <a:t>x</a:t>
                </a:r>
                <a:r>
                  <a:rPr lang="en-US" altLang="zh-CN" dirty="0"/>
                  <a:t> becomes an orthogonal projection of </a:t>
                </a:r>
                <a:r>
                  <a:rPr lang="en-US" altLang="zh-CN" b="1" i="1" dirty="0"/>
                  <a:t>x</a:t>
                </a:r>
                <a:r>
                  <a:rPr lang="en-US" altLang="zh-CN" dirty="0"/>
                  <a:t> − </a:t>
                </a:r>
                <a:r>
                  <a:rPr lang="en-US" altLang="zh-CN" b="1" i="1" dirty="0"/>
                  <a:t>b</a:t>
                </a:r>
                <a:r>
                  <a:rPr lang="en-US" altLang="zh-CN" dirty="0"/>
                  <a:t> onto the space spanned by the </a:t>
                </a:r>
                <a:r>
                  <a:rPr lang="en-US" altLang="zh-CN" i="1" dirty="0"/>
                  <a:t>d</a:t>
                </a:r>
                <a:r>
                  <a:rPr lang="en-US" altLang="zh-CN" dirty="0"/>
                  <a:t> columns of </a:t>
                </a:r>
                <a:r>
                  <a:rPr lang="en-US" altLang="zh-CN" b="1" i="1" dirty="0"/>
                  <a:t>W</a:t>
                </a:r>
                <a:r>
                  <a:rPr lang="en-US" altLang="zh-CN" dirty="0"/>
                  <a:t>, like in PCA.</a:t>
                </a:r>
              </a:p>
              <a:p>
                <a:endParaRPr lang="en-US" altLang="zh-CN" dirty="0"/>
              </a:p>
              <a:p>
                <a:endParaRPr lang="zh-CN" altLang="en-US" dirty="0"/>
              </a:p>
            </p:txBody>
          </p:sp>
        </mc:Choice>
        <mc:Fallback xmlns="">
          <p:sp>
            <p:nvSpPr>
              <p:cNvPr id="8" name="内容占位符 7">
                <a:extLst>
                  <a:ext uri="{FF2B5EF4-FFF2-40B4-BE49-F238E27FC236}">
                    <a16:creationId xmlns:a16="http://schemas.microsoft.com/office/drawing/2014/main" id="{EA8CB1D6-7556-4A9E-A0AD-0311401EBE7F}"/>
                  </a:ext>
                </a:extLst>
              </p:cNvPr>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sp>
        <p:nvSpPr>
          <p:cNvPr id="2" name="标题 1"/>
          <p:cNvSpPr>
            <a:spLocks noGrp="1"/>
          </p:cNvSpPr>
          <p:nvPr>
            <p:ph type="title"/>
          </p:nvPr>
        </p:nvSpPr>
        <p:spPr/>
        <p:txBody>
          <a:bodyPr>
            <a:normAutofit/>
          </a:bodyPr>
          <a:lstStyle/>
          <a:p>
            <a:r>
              <a:rPr lang="en-US" altLang="zh-CN" sz="3600" dirty="0">
                <a:latin typeface="Times New Roman" pitchFamily="18" charset="0"/>
                <a:cs typeface="Times New Roman" pitchFamily="18" charset="0"/>
                <a:sym typeface="+mn-ea"/>
              </a:rPr>
              <a:t>13.1 </a:t>
            </a:r>
            <a:r>
              <a:rPr lang="en-US" sz="3600" dirty="0">
                <a:latin typeface="Times New Roman" pitchFamily="18" charset="0"/>
                <a:cs typeface="Times New Roman" pitchFamily="18" charset="0"/>
                <a:sym typeface="+mn-ea"/>
              </a:rPr>
              <a:t>Probabilistic PCA and Factor Analysis</a:t>
            </a:r>
            <a:endParaRPr lang="zh-CN" altLang="en-US" sz="3600" dirty="0">
              <a:latin typeface="Times New Roman" pitchFamily="18" charset="0"/>
              <a:cs typeface="Times New Roman" pitchFamily="18" charset="0"/>
            </a:endParaRPr>
          </a:p>
        </p:txBody>
      </p:sp>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itchFamily="18" charset="0"/>
                <a:cs typeface="Times New Roman" pitchFamily="18" charset="0"/>
                <a:sym typeface="+mn-ea"/>
              </a:rPr>
              <a:t>13.1 </a:t>
            </a:r>
            <a:r>
              <a:rPr lang="en-US" sz="3600" dirty="0">
                <a:latin typeface="Times New Roman" pitchFamily="18" charset="0"/>
                <a:cs typeface="Times New Roman" pitchFamily="18" charset="0"/>
                <a:sym typeface="+mn-ea"/>
              </a:rPr>
              <a:t>Probabilistic PCA and Factor Analysis</a:t>
            </a:r>
            <a:endParaRPr lang="zh-CN" altLang="en-US" sz="3600" dirty="0">
              <a:latin typeface="Times New Roman" pitchFamily="18" charset="0"/>
              <a:cs typeface="Times New Roman" pitchFamily="18" charset="0"/>
            </a:endParaRPr>
          </a:p>
        </p:txBody>
      </p:sp>
      <p:sp>
        <p:nvSpPr>
          <p:cNvPr id="3" name="内容占位符 2"/>
          <p:cNvSpPr>
            <a:spLocks noGrp="1"/>
          </p:cNvSpPr>
          <p:nvPr>
            <p:ph idx="1"/>
          </p:nvPr>
        </p:nvSpPr>
        <p:spPr/>
        <p:txBody>
          <a:bodyPr>
            <a:normAutofit/>
          </a:bodyPr>
          <a:lstStyle/>
          <a:p>
            <a:pPr marL="0" lvl="0" indent="0" algn="just" fontAlgn="auto">
              <a:lnSpc>
                <a:spcPct val="125000"/>
              </a:lnSpc>
              <a:spcBef>
                <a:spcPts val="0"/>
              </a:spcBef>
              <a:buClr>
                <a:srgbClr val="FF0000"/>
              </a:buClr>
              <a:buNone/>
            </a:pPr>
            <a:r>
              <a:rPr lang="zh-CN" altLang="en-US" sz="2600" dirty="0">
                <a:latin typeface="Times New Roman" pitchFamily="18" charset="0"/>
                <a:cs typeface="Times New Roman" pitchFamily="18" charset="0"/>
              </a:rPr>
              <a:t>　　</a:t>
            </a:r>
            <a:r>
              <a:rPr lang="en-US" altLang="zh-CN" sz="2600" dirty="0">
                <a:latin typeface="Times New Roman" pitchFamily="18" charset="0"/>
                <a:cs typeface="Times New Roman" pitchFamily="18" charset="0"/>
              </a:rPr>
              <a:t>As σ → 0, the density model defined by probabilistic PCA becomes very sharp around these </a:t>
            </a:r>
            <a:r>
              <a:rPr lang="en-US" altLang="zh-CN" sz="2600" i="1" dirty="0">
                <a:latin typeface="Times New Roman" pitchFamily="18" charset="0"/>
                <a:cs typeface="Times New Roman" pitchFamily="18" charset="0"/>
              </a:rPr>
              <a:t>d </a:t>
            </a:r>
            <a:r>
              <a:rPr lang="en-US" altLang="zh-CN" sz="2600" dirty="0">
                <a:latin typeface="Times New Roman" pitchFamily="18" charset="0"/>
                <a:cs typeface="Times New Roman" pitchFamily="18" charset="0"/>
              </a:rPr>
              <a:t>dimensions spanned by the columns of </a:t>
            </a:r>
            <a:r>
              <a:rPr lang="en-US" altLang="zh-CN" sz="2600" b="1" i="1" dirty="0">
                <a:latin typeface="Times New Roman" pitchFamily="18" charset="0"/>
                <a:cs typeface="Times New Roman" pitchFamily="18" charset="0"/>
              </a:rPr>
              <a:t>W</a:t>
            </a:r>
            <a:r>
              <a:rPr lang="en-US" altLang="zh-CN" sz="2600" dirty="0">
                <a:latin typeface="Times New Roman" pitchFamily="18" charset="0"/>
                <a:cs typeface="Times New Roman" pitchFamily="18" charset="0"/>
              </a:rPr>
              <a:t>. This can make the model assign very low likelihood to the data if the data does not actually cluster near a hyperplane.</a:t>
            </a:r>
          </a:p>
          <a:p>
            <a:pPr marL="0" lvl="0" indent="0" algn="just">
              <a:lnSpc>
                <a:spcPct val="125000"/>
              </a:lnSpc>
              <a:spcBef>
                <a:spcPts val="0"/>
              </a:spcBef>
              <a:buClr>
                <a:srgbClr val="FF0000"/>
              </a:buClr>
              <a:buNone/>
            </a:pPr>
            <a:endParaRPr lang="zh-CN" altLang="en-US" sz="2600" dirty="0">
              <a:latin typeface="Times New Roman" pitchFamily="18" charset="0"/>
              <a:cs typeface="Times New Roman" pitchFamily="18" charset="0"/>
            </a:endParaRPr>
          </a:p>
          <a:p>
            <a:pPr marL="0" lvl="0" indent="0" algn="just">
              <a:lnSpc>
                <a:spcPct val="125000"/>
              </a:lnSpc>
              <a:spcBef>
                <a:spcPts val="0"/>
              </a:spcBef>
              <a:buClr>
                <a:srgbClr val="FF0000"/>
              </a:buClr>
              <a:buNone/>
            </a:pPr>
            <a:endParaRPr lang="en-US" altLang="zh-CN" sz="2600" dirty="0">
              <a:latin typeface="Times New Roman" pitchFamily="18" charset="0"/>
              <a:cs typeface="Times New Roman"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sz="3600" dirty="0">
                <a:latin typeface="Times New Roman" pitchFamily="18" charset="0"/>
                <a:cs typeface="Times New Roman" pitchFamily="18" charset="0"/>
              </a:rPr>
              <a:t>Part III Deep Learning Research</a:t>
            </a:r>
          </a:p>
        </p:txBody>
      </p:sp>
      <p:sp>
        <p:nvSpPr>
          <p:cNvPr id="3" name="内容占位符 2"/>
          <p:cNvSpPr>
            <a:spLocks noGrp="1"/>
          </p:cNvSpPr>
          <p:nvPr>
            <p:ph idx="1"/>
          </p:nvPr>
        </p:nvSpPr>
        <p:spPr/>
        <p:txBody>
          <a:bodyPr>
            <a:normAutofit lnSpcReduction="10000"/>
          </a:bodyPr>
          <a:lstStyle/>
          <a:p>
            <a:pPr marL="0" lvl="0" algn="just" fontAlgn="auto">
              <a:lnSpc>
                <a:spcPct val="125000"/>
              </a:lnSpc>
              <a:spcBef>
                <a:spcPts val="0"/>
              </a:spcBef>
              <a:buClr>
                <a:srgbClr val="FF0000"/>
              </a:buClr>
              <a:buFont typeface="Wingdings" pitchFamily="2" charset="2"/>
              <a:buNone/>
            </a:pPr>
            <a:r>
              <a:rPr lang="zh-CN" altLang="en-US" sz="2600" dirty="0">
                <a:latin typeface="Times New Roman" pitchFamily="18" charset="0"/>
                <a:cs typeface="Times New Roman" pitchFamily="18" charset="0"/>
              </a:rPr>
              <a:t>　　</a:t>
            </a:r>
            <a:r>
              <a:rPr lang="en-US" altLang="zh-CN" sz="2600" dirty="0">
                <a:latin typeface="Times New Roman" pitchFamily="18" charset="0"/>
                <a:cs typeface="Times New Roman" pitchFamily="18" charset="0"/>
              </a:rPr>
              <a:t>This part of the book describes the more ambitious and advanced approaches to deep learning, currently pursued by the research community.</a:t>
            </a:r>
          </a:p>
          <a:p>
            <a:pPr marL="0" lvl="0" algn="just" fontAlgn="auto">
              <a:lnSpc>
                <a:spcPct val="125000"/>
              </a:lnSpc>
              <a:spcBef>
                <a:spcPts val="0"/>
              </a:spcBef>
              <a:buClr>
                <a:srgbClr val="FF0000"/>
              </a:buClr>
              <a:buFont typeface="Wingdings" pitchFamily="2" charset="2"/>
              <a:buNone/>
            </a:pPr>
            <a:r>
              <a:rPr lang="zh-CN" altLang="en-US" sz="2600" dirty="0">
                <a:latin typeface="Times New Roman" pitchFamily="18" charset="0"/>
                <a:cs typeface="Times New Roman" pitchFamily="18" charset="0"/>
              </a:rPr>
              <a:t>　　</a:t>
            </a:r>
            <a:r>
              <a:rPr lang="en-US" altLang="zh-CN" sz="2600" dirty="0">
                <a:latin typeface="Times New Roman" pitchFamily="18" charset="0"/>
                <a:cs typeface="Times New Roman" pitchFamily="18" charset="0"/>
              </a:rPr>
              <a:t>In the previous parts of the book, we have shown how to solve supervised learning problems—how to learn to map one vector to another, given enough examples of the mapping.</a:t>
            </a:r>
          </a:p>
          <a:p>
            <a:pPr marL="0" lvl="0" algn="just" fontAlgn="auto">
              <a:lnSpc>
                <a:spcPct val="125000"/>
              </a:lnSpc>
              <a:spcBef>
                <a:spcPts val="0"/>
              </a:spcBef>
              <a:buClr>
                <a:srgbClr val="FF0000"/>
              </a:buClr>
              <a:buFont typeface="Wingdings" pitchFamily="2" charset="2"/>
              <a:buNone/>
            </a:pPr>
            <a:r>
              <a:rPr lang="zh-CN" altLang="en-US" sz="2600" dirty="0">
                <a:latin typeface="Times New Roman" pitchFamily="18" charset="0"/>
                <a:cs typeface="Times New Roman" pitchFamily="18" charset="0"/>
              </a:rPr>
              <a:t>　　</a:t>
            </a:r>
            <a:r>
              <a:rPr lang="en-US" altLang="zh-CN" sz="2600" dirty="0">
                <a:latin typeface="Times New Roman" pitchFamily="18" charset="0"/>
                <a:cs typeface="Times New Roman" pitchFamily="18" charset="0"/>
              </a:rPr>
              <a:t>Not all problems we might want to solve fall into this category. We may wish to generate new examples, or determine how likely some point is, or handle missing values and take advantage of a large set of unlabeled examples or examples from related tasks. A shortcoming of the current state of the art for industrial applications is that our learning algorithms require large amounts of supervised data to achieve good accuracy.</a:t>
            </a:r>
          </a:p>
        </p:txBody>
      </p:sp>
      <p:pic>
        <p:nvPicPr>
          <p:cNvPr id="4" name="图片 3" descr="u=1907756794,293736522&amp;fm=21&amp;gp=0.jpg"/>
          <p:cNvPicPr>
            <a:picLocks noChangeAspect="1"/>
          </p:cNvPicPr>
          <p:nvPr/>
        </p:nvPicPr>
        <p:blipFill>
          <a:blip r:embed="rId2"/>
          <a:stretch>
            <a:fillRect/>
          </a:stretch>
        </p:blipFill>
        <p:spPr>
          <a:xfrm>
            <a:off x="10611066" y="5732206"/>
            <a:ext cx="1485468" cy="1119188"/>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itchFamily="18" charset="0"/>
                <a:cs typeface="Times New Roman"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z="2400" dirty="0"/>
              <a:t>Acknowledge to: Fangfang </a:t>
            </a:r>
            <a:r>
              <a:rPr lang="en-US" altLang="zh-CN" sz="2400" dirty="0" err="1"/>
              <a:t>Chen</a:t>
            </a:r>
            <a:endParaRPr lang="en-US" altLang="zh-CN" sz="2400" dirty="0"/>
          </a:p>
          <a:p>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r>
              <a:rPr lang="en-US" altLang="zh-CN" sz="2400" dirty="0"/>
              <a:t>Machine Learning Research Group</a:t>
            </a:r>
          </a:p>
          <a:p>
            <a:r>
              <a:rPr lang="en-US" altLang="zh-CN" sz="2400" dirty="0"/>
              <a:t>Ocean University of China</a:t>
            </a:r>
          </a:p>
          <a:p>
            <a:r>
              <a:rPr lang="en-US" altLang="zh-CN" sz="2400" dirty="0"/>
              <a:t>Qingdao, China</a:t>
            </a:r>
          </a:p>
        </p:txBody>
      </p:sp>
      <p:sp>
        <p:nvSpPr>
          <p:cNvPr id="6" name="标题 6"/>
          <p:cNvSpPr txBox="1"/>
          <p:nvPr/>
        </p:nvSpPr>
        <p:spPr>
          <a:xfrm>
            <a:off x="1786455" y="1720644"/>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itchFamily="18" charset="0"/>
                <a:ea typeface="+mj-ea"/>
                <a:cs typeface="Times New Roman" pitchFamily="18" charset="0"/>
              </a:defRPr>
            </a:lvl1pPr>
          </a:lstStyle>
          <a:p>
            <a:r>
              <a:rPr lang="en-US" sz="3600" dirty="0"/>
              <a:t>13.2 Independent Component Analysis (ICA)</a:t>
            </a:r>
          </a:p>
        </p:txBody>
      </p:sp>
      <p:sp>
        <p:nvSpPr>
          <p:cNvPr id="8" name="文本框 7"/>
          <p:cNvSpPr txBox="1"/>
          <p:nvPr/>
        </p:nvSpPr>
        <p:spPr>
          <a:xfrm>
            <a:off x="1526891" y="558169"/>
            <a:ext cx="9138218" cy="762000"/>
          </a:xfrm>
          <a:prstGeom prst="rect">
            <a:avLst/>
          </a:prstGeom>
          <a:noFill/>
        </p:spPr>
        <p:txBody>
          <a:bodyPr wrap="square" rtlCol="0">
            <a:spAutoFit/>
          </a:bodyPr>
          <a:lstStyle/>
          <a:p>
            <a:pPr algn="ctr"/>
            <a:r>
              <a:rPr lang="en-US" altLang="zh-CN" sz="4400" b="1" dirty="0">
                <a:latin typeface="Times New Roman" pitchFamily="18" charset="0"/>
                <a:cs typeface="Times New Roman" pitchFamily="18" charset="0"/>
                <a:sym typeface="+mn-ea"/>
              </a:rPr>
              <a:t>Chapter 13 </a:t>
            </a:r>
            <a:r>
              <a:rPr lang="en-US" sz="4400" b="1" dirty="0">
                <a:latin typeface="Times New Roman" pitchFamily="18" charset="0"/>
                <a:cs typeface="Times New Roman" pitchFamily="18" charset="0"/>
                <a:sym typeface="+mn-ea"/>
              </a:rPr>
              <a:t>Linear Factor Models</a:t>
            </a:r>
            <a:endParaRPr lang="zh-CN" altLang="en-US" sz="4400" b="1" dirty="0">
              <a:latin typeface="Times New Roman" pitchFamily="18" charset="0"/>
              <a:cs typeface="Times New Roman" pitchFamily="18" charset="0"/>
            </a:endParaRP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sz="3600" dirty="0">
                <a:latin typeface="Times New Roman" pitchFamily="18" charset="0"/>
                <a:cs typeface="Times New Roman" pitchFamily="18" charset="0"/>
              </a:rPr>
              <a:t>13.2 Independent Component Analysis (ICA)</a:t>
            </a:r>
          </a:p>
        </p:txBody>
      </p:sp>
      <p:sp>
        <p:nvSpPr>
          <p:cNvPr id="5" name="内容占位符 4"/>
          <p:cNvSpPr>
            <a:spLocks noGrp="1"/>
          </p:cNvSpPr>
          <p:nvPr>
            <p:ph idx="1"/>
          </p:nvPr>
        </p:nvSpPr>
        <p:spPr/>
        <p:txBody>
          <a:bodyPr>
            <a:normAutofit/>
          </a:bodyPr>
          <a:lstStyle/>
          <a:p>
            <a:pPr marL="0" lvl="0" indent="0" algn="just" fontAlgn="auto">
              <a:lnSpc>
                <a:spcPct val="125000"/>
              </a:lnSpc>
              <a:spcBef>
                <a:spcPts val="0"/>
              </a:spcBef>
              <a:buClr>
                <a:srgbClr val="FF0000"/>
              </a:buClr>
              <a:buNone/>
            </a:pPr>
            <a:r>
              <a:rPr lang="en-US" altLang="zh-CN" sz="2600" dirty="0">
                <a:latin typeface="Times New Roman" pitchFamily="18" charset="0"/>
                <a:cs typeface="Times New Roman" pitchFamily="18" charset="0"/>
              </a:rPr>
              <a:t>Independent component analysis (ICA) is among the oldest representation learning</a:t>
            </a:r>
          </a:p>
          <a:p>
            <a:pPr marL="0" lvl="0" indent="0" algn="just" fontAlgn="auto">
              <a:lnSpc>
                <a:spcPct val="125000"/>
              </a:lnSpc>
              <a:spcBef>
                <a:spcPts val="0"/>
              </a:spcBef>
              <a:buClr>
                <a:srgbClr val="FF0000"/>
              </a:buClr>
              <a:buNone/>
            </a:pPr>
            <a:r>
              <a:rPr lang="en-US" altLang="zh-CN" sz="2600" dirty="0">
                <a:latin typeface="Times New Roman" pitchFamily="18" charset="0"/>
                <a:cs typeface="Times New Roman" pitchFamily="18" charset="0"/>
              </a:rPr>
              <a:t>algorithms (</a:t>
            </a:r>
            <a:r>
              <a:rPr lang="en-US" altLang="zh-CN" sz="2600" dirty="0">
                <a:solidFill>
                  <a:srgbClr val="00FF00"/>
                </a:solidFill>
                <a:latin typeface="Times New Roman" pitchFamily="18" charset="0"/>
                <a:cs typeface="Times New Roman" pitchFamily="18" charset="0"/>
              </a:rPr>
              <a:t>Herault and Ans</a:t>
            </a:r>
            <a:r>
              <a:rPr lang="en-US" altLang="zh-CN" sz="2600" dirty="0">
                <a:latin typeface="Times New Roman" pitchFamily="18" charset="0"/>
                <a:cs typeface="Times New Roman" pitchFamily="18" charset="0"/>
              </a:rPr>
              <a:t>, </a:t>
            </a:r>
            <a:r>
              <a:rPr lang="en-US" altLang="zh-CN" sz="2600" dirty="0">
                <a:solidFill>
                  <a:srgbClr val="00FF00"/>
                </a:solidFill>
                <a:latin typeface="Times New Roman" pitchFamily="18" charset="0"/>
                <a:cs typeface="Times New Roman" pitchFamily="18" charset="0"/>
              </a:rPr>
              <a:t>1984</a:t>
            </a:r>
            <a:r>
              <a:rPr lang="en-US" altLang="zh-CN" sz="2600" dirty="0">
                <a:latin typeface="Times New Roman" pitchFamily="18" charset="0"/>
                <a:cs typeface="Times New Roman" pitchFamily="18" charset="0"/>
              </a:rPr>
              <a:t>; </a:t>
            </a:r>
            <a:r>
              <a:rPr lang="en-US" altLang="zh-CN" sz="2600" dirty="0">
                <a:solidFill>
                  <a:srgbClr val="00FF00"/>
                </a:solidFill>
                <a:latin typeface="Times New Roman" pitchFamily="18" charset="0"/>
                <a:cs typeface="Times New Roman" pitchFamily="18" charset="0"/>
              </a:rPr>
              <a:t>Jutten and Herault</a:t>
            </a:r>
            <a:r>
              <a:rPr lang="en-US" altLang="zh-CN" sz="2600" dirty="0">
                <a:latin typeface="Times New Roman" pitchFamily="18" charset="0"/>
                <a:cs typeface="Times New Roman" pitchFamily="18" charset="0"/>
              </a:rPr>
              <a:t>, </a:t>
            </a:r>
            <a:r>
              <a:rPr lang="en-US" altLang="zh-CN" sz="2600" dirty="0">
                <a:solidFill>
                  <a:srgbClr val="00FF00"/>
                </a:solidFill>
                <a:latin typeface="Times New Roman" pitchFamily="18" charset="0"/>
                <a:cs typeface="Times New Roman" pitchFamily="18" charset="0"/>
              </a:rPr>
              <a:t>1991</a:t>
            </a:r>
            <a:r>
              <a:rPr lang="en-US" altLang="zh-CN" sz="2600" dirty="0">
                <a:latin typeface="Times New Roman" pitchFamily="18" charset="0"/>
                <a:cs typeface="Times New Roman" pitchFamily="18" charset="0"/>
              </a:rPr>
              <a:t>; </a:t>
            </a:r>
            <a:r>
              <a:rPr lang="en-US" altLang="zh-CN" sz="2600" dirty="0">
                <a:solidFill>
                  <a:srgbClr val="00FF00"/>
                </a:solidFill>
                <a:latin typeface="Times New Roman" pitchFamily="18" charset="0"/>
                <a:cs typeface="Times New Roman" pitchFamily="18" charset="0"/>
              </a:rPr>
              <a:t>Comon</a:t>
            </a:r>
            <a:r>
              <a:rPr lang="en-US" altLang="zh-CN" sz="2600" dirty="0">
                <a:latin typeface="Times New Roman" pitchFamily="18" charset="0"/>
                <a:cs typeface="Times New Roman" pitchFamily="18" charset="0"/>
              </a:rPr>
              <a:t>, </a:t>
            </a:r>
            <a:r>
              <a:rPr lang="en-US" altLang="zh-CN" sz="2600" dirty="0">
                <a:solidFill>
                  <a:srgbClr val="00FF00"/>
                </a:solidFill>
                <a:latin typeface="Times New Roman" pitchFamily="18" charset="0"/>
                <a:cs typeface="Times New Roman" pitchFamily="18" charset="0"/>
              </a:rPr>
              <a:t>1994</a:t>
            </a:r>
            <a:r>
              <a:rPr lang="en-US" altLang="zh-CN" sz="2600" dirty="0">
                <a:latin typeface="Times New Roman" pitchFamily="18" charset="0"/>
                <a:cs typeface="Times New Roman" pitchFamily="18" charset="0"/>
              </a:rPr>
              <a:t>; </a:t>
            </a:r>
            <a:r>
              <a:rPr lang="en-US" altLang="zh-CN" sz="2600" dirty="0">
                <a:solidFill>
                  <a:srgbClr val="00FF00"/>
                </a:solidFill>
                <a:latin typeface="Times New Roman" pitchFamily="18" charset="0"/>
                <a:cs typeface="Times New Roman" pitchFamily="18" charset="0"/>
              </a:rPr>
              <a:t>Hyvärinen</a:t>
            </a:r>
            <a:r>
              <a:rPr lang="en-US" altLang="zh-CN" sz="2600" dirty="0">
                <a:latin typeface="Times New Roman" pitchFamily="18" charset="0"/>
                <a:cs typeface="Times New Roman" pitchFamily="18" charset="0"/>
              </a:rPr>
              <a:t>, </a:t>
            </a:r>
            <a:r>
              <a:rPr lang="en-US" altLang="zh-CN" sz="2600" dirty="0">
                <a:solidFill>
                  <a:srgbClr val="00FF00"/>
                </a:solidFill>
                <a:latin typeface="Times New Roman" pitchFamily="18" charset="0"/>
                <a:cs typeface="Times New Roman" pitchFamily="18" charset="0"/>
              </a:rPr>
              <a:t>1999</a:t>
            </a:r>
            <a:r>
              <a:rPr lang="en-US" altLang="zh-CN" sz="2600" dirty="0">
                <a:latin typeface="Times New Roman" pitchFamily="18" charset="0"/>
                <a:cs typeface="Times New Roman" pitchFamily="18" charset="0"/>
              </a:rPr>
              <a:t>; </a:t>
            </a:r>
            <a:r>
              <a:rPr lang="en-US" altLang="zh-CN" sz="2600" dirty="0">
                <a:solidFill>
                  <a:srgbClr val="00FF00"/>
                </a:solidFill>
                <a:latin typeface="Times New Roman" pitchFamily="18" charset="0"/>
                <a:cs typeface="Times New Roman" pitchFamily="18" charset="0"/>
              </a:rPr>
              <a:t>Hyvärinen </a:t>
            </a:r>
            <a:r>
              <a:rPr lang="en-US" altLang="zh-CN" sz="2600" i="1" dirty="0">
                <a:solidFill>
                  <a:srgbClr val="00FF00"/>
                </a:solidFill>
                <a:latin typeface="Times New Roman" pitchFamily="18" charset="0"/>
                <a:cs typeface="Times New Roman" pitchFamily="18" charset="0"/>
              </a:rPr>
              <a:t>et al</a:t>
            </a:r>
            <a:r>
              <a:rPr lang="en-US" altLang="zh-CN" sz="2600" dirty="0">
                <a:solidFill>
                  <a:srgbClr val="00B050"/>
                </a:solidFill>
                <a:latin typeface="Times New Roman" pitchFamily="18" charset="0"/>
                <a:cs typeface="Times New Roman" pitchFamily="18" charset="0"/>
              </a:rPr>
              <a:t>.</a:t>
            </a:r>
            <a:r>
              <a:rPr lang="en-US" altLang="zh-CN" sz="2600" dirty="0">
                <a:latin typeface="Times New Roman" pitchFamily="18" charset="0"/>
                <a:cs typeface="Times New Roman" pitchFamily="18" charset="0"/>
              </a:rPr>
              <a:t>, </a:t>
            </a:r>
            <a:r>
              <a:rPr lang="en-US" altLang="zh-CN" sz="2600" dirty="0">
                <a:solidFill>
                  <a:srgbClr val="00FF00"/>
                </a:solidFill>
                <a:latin typeface="Times New Roman" pitchFamily="18" charset="0"/>
                <a:cs typeface="Times New Roman" pitchFamily="18" charset="0"/>
              </a:rPr>
              <a:t>2001a</a:t>
            </a:r>
            <a:r>
              <a:rPr lang="en-US" altLang="zh-CN" sz="2600" dirty="0">
                <a:latin typeface="Times New Roman" pitchFamily="18" charset="0"/>
                <a:cs typeface="Times New Roman" pitchFamily="18" charset="0"/>
              </a:rPr>
              <a:t>; </a:t>
            </a:r>
            <a:r>
              <a:rPr lang="en-US" altLang="zh-CN" sz="2600" dirty="0">
                <a:solidFill>
                  <a:srgbClr val="00FF00"/>
                </a:solidFill>
                <a:latin typeface="Times New Roman" pitchFamily="18" charset="0"/>
                <a:cs typeface="Times New Roman" pitchFamily="18" charset="0"/>
              </a:rPr>
              <a:t>Hinton </a:t>
            </a:r>
            <a:r>
              <a:rPr lang="en-US" altLang="zh-CN" sz="2600" i="1" dirty="0">
                <a:solidFill>
                  <a:srgbClr val="00FF00"/>
                </a:solidFill>
                <a:latin typeface="Times New Roman" pitchFamily="18" charset="0"/>
                <a:cs typeface="Times New Roman" pitchFamily="18" charset="0"/>
              </a:rPr>
              <a:t>et al</a:t>
            </a:r>
            <a:r>
              <a:rPr lang="en-US" altLang="zh-CN" sz="2600" i="1" dirty="0">
                <a:solidFill>
                  <a:srgbClr val="00B050"/>
                </a:solidFill>
                <a:latin typeface="Times New Roman" pitchFamily="18" charset="0"/>
                <a:cs typeface="Times New Roman" pitchFamily="18" charset="0"/>
              </a:rPr>
              <a:t>.</a:t>
            </a:r>
            <a:r>
              <a:rPr lang="en-US" altLang="zh-CN" sz="2600" dirty="0">
                <a:latin typeface="Times New Roman" pitchFamily="18" charset="0"/>
                <a:cs typeface="Times New Roman" pitchFamily="18" charset="0"/>
              </a:rPr>
              <a:t>, </a:t>
            </a:r>
            <a:r>
              <a:rPr lang="en-US" altLang="zh-CN" sz="2600" dirty="0">
                <a:solidFill>
                  <a:srgbClr val="00FF00"/>
                </a:solidFill>
                <a:latin typeface="Times New Roman" pitchFamily="18" charset="0"/>
                <a:cs typeface="Times New Roman" pitchFamily="18" charset="0"/>
              </a:rPr>
              <a:t>2001</a:t>
            </a:r>
            <a:r>
              <a:rPr lang="en-US" altLang="zh-CN" sz="2600" dirty="0">
                <a:latin typeface="Times New Roman" pitchFamily="18" charset="0"/>
                <a:cs typeface="Times New Roman" pitchFamily="18" charset="0"/>
              </a:rPr>
              <a:t>; </a:t>
            </a:r>
            <a:r>
              <a:rPr lang="en-US" altLang="zh-CN" sz="2600" dirty="0">
                <a:solidFill>
                  <a:srgbClr val="00FF00"/>
                </a:solidFill>
                <a:latin typeface="Times New Roman" pitchFamily="18" charset="0"/>
                <a:cs typeface="Times New Roman" pitchFamily="18" charset="0"/>
              </a:rPr>
              <a:t>Teh </a:t>
            </a:r>
            <a:r>
              <a:rPr lang="en-US" altLang="zh-CN" sz="2600" i="1" dirty="0">
                <a:solidFill>
                  <a:srgbClr val="00FF00"/>
                </a:solidFill>
                <a:latin typeface="Times New Roman" pitchFamily="18" charset="0"/>
                <a:cs typeface="Times New Roman" pitchFamily="18" charset="0"/>
              </a:rPr>
              <a:t>et al</a:t>
            </a:r>
            <a:r>
              <a:rPr lang="en-US" altLang="zh-CN" sz="2600" i="1" dirty="0">
                <a:solidFill>
                  <a:srgbClr val="00B050"/>
                </a:solidFill>
                <a:latin typeface="Times New Roman" pitchFamily="18" charset="0"/>
                <a:cs typeface="Times New Roman" pitchFamily="18" charset="0"/>
              </a:rPr>
              <a:t>.</a:t>
            </a:r>
            <a:r>
              <a:rPr lang="en-US" altLang="zh-CN" sz="2600" dirty="0">
                <a:latin typeface="Times New Roman" pitchFamily="18" charset="0"/>
                <a:cs typeface="Times New Roman" pitchFamily="18" charset="0"/>
              </a:rPr>
              <a:t>, </a:t>
            </a:r>
            <a:r>
              <a:rPr lang="en-US" altLang="zh-CN" sz="2600" dirty="0">
                <a:solidFill>
                  <a:srgbClr val="00FF00"/>
                </a:solidFill>
                <a:latin typeface="Times New Roman" pitchFamily="18" charset="0"/>
                <a:cs typeface="Times New Roman" pitchFamily="18" charset="0"/>
              </a:rPr>
              <a:t>2003</a:t>
            </a:r>
            <a:r>
              <a:rPr lang="en-US" altLang="zh-CN" sz="2600" dirty="0">
                <a:latin typeface="Times New Roman" pitchFamily="18" charset="0"/>
                <a:cs typeface="Times New Roman" pitchFamily="18" charset="0"/>
              </a:rPr>
              <a:t>). It is an approach to modeling linear factors that seeks to separate an observed signal into many underlying signals that are scaled and added together to form the observed data. These signals are intended to be fully independent, rather than merely decorrelated from each other.</a:t>
            </a:r>
          </a:p>
          <a:p>
            <a:pPr marL="0" lvl="0" indent="0" algn="just">
              <a:lnSpc>
                <a:spcPct val="125000"/>
              </a:lnSpc>
              <a:spcBef>
                <a:spcPts val="0"/>
              </a:spcBef>
              <a:buClr>
                <a:srgbClr val="FF0000"/>
              </a:buClr>
              <a:buNone/>
            </a:pPr>
            <a:endParaRPr lang="en-US" altLang="zh-CN" sz="1800" dirty="0">
              <a:latin typeface="Times New Roman" pitchFamily="18" charset="0"/>
              <a:cs typeface="Times New Roman" pitchFamily="18" charset="0"/>
            </a:endParaRPr>
          </a:p>
          <a:p>
            <a:pPr lvl="0">
              <a:spcBef>
                <a:spcPts val="0"/>
              </a:spcBef>
              <a:buClr>
                <a:srgbClr val="FF0000"/>
              </a:buClr>
            </a:pPr>
            <a:r>
              <a:rPr lang="en-US" altLang="zh-CN" sz="1800" dirty="0">
                <a:solidFill>
                  <a:srgbClr val="FF0000"/>
                </a:solidFill>
              </a:rPr>
              <a:t>1</a:t>
            </a:r>
            <a:r>
              <a:rPr lang="en-US" altLang="zh-CN" sz="2800" dirty="0"/>
              <a:t> See Sec. </a:t>
            </a:r>
            <a:r>
              <a:rPr lang="en-US" altLang="zh-CN" sz="2800" dirty="0">
                <a:solidFill>
                  <a:srgbClr val="FF0000"/>
                </a:solidFill>
              </a:rPr>
              <a:t>3.8</a:t>
            </a:r>
            <a:r>
              <a:rPr lang="en-US" altLang="zh-CN" sz="2800" dirty="0"/>
              <a:t> for a discussion of the difference between uncorrelated variables and independent variables.</a:t>
            </a:r>
            <a:endParaRPr lang="en-US" altLang="zh-CN" sz="2600" dirty="0">
              <a:latin typeface="Times New Roman" pitchFamily="18" charset="0"/>
              <a:cs typeface="Times New Roman" pitchFamily="18" charset="0"/>
            </a:endParaRPr>
          </a:p>
        </p:txBody>
      </p:sp>
      <p:sp>
        <p:nvSpPr>
          <p:cNvPr id="7" name="文本框 6"/>
          <p:cNvSpPr txBox="1"/>
          <p:nvPr/>
        </p:nvSpPr>
        <p:spPr>
          <a:xfrm>
            <a:off x="4304665" y="4091305"/>
            <a:ext cx="146685" cy="368300"/>
          </a:xfrm>
          <a:prstGeom prst="rect">
            <a:avLst/>
          </a:prstGeom>
          <a:noFill/>
          <a:ln>
            <a:solidFill>
              <a:schemeClr val="bg1"/>
            </a:solidFill>
          </a:ln>
        </p:spPr>
        <p:txBody>
          <a:bodyPr wrap="square" rtlCol="0">
            <a:spAutoFit/>
          </a:bodyPr>
          <a:lstStyle/>
          <a:p>
            <a:r>
              <a:rPr lang="en-US" altLang="zh-CN">
                <a:solidFill>
                  <a:srgbClr val="FF0000"/>
                </a:solidFill>
              </a:rPr>
              <a:t>1</a:t>
            </a:r>
          </a:p>
        </p:txBody>
      </p:sp>
      <p:cxnSp>
        <p:nvCxnSpPr>
          <p:cNvPr id="6" name="直接连接符 5">
            <a:extLst>
              <a:ext uri="{FF2B5EF4-FFF2-40B4-BE49-F238E27FC236}">
                <a16:creationId xmlns:a16="http://schemas.microsoft.com/office/drawing/2014/main" id="{AB4AA62C-D414-4445-B6EB-73C221C54C41}"/>
              </a:ext>
            </a:extLst>
          </p:cNvPr>
          <p:cNvCxnSpPr/>
          <p:nvPr/>
        </p:nvCxnSpPr>
        <p:spPr>
          <a:xfrm>
            <a:off x="387439" y="4897821"/>
            <a:ext cx="11409608" cy="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sz="3600" dirty="0">
                <a:latin typeface="Times New Roman" pitchFamily="18" charset="0"/>
                <a:cs typeface="Times New Roman" pitchFamily="18" charset="0"/>
                <a:sym typeface="+mn-ea"/>
              </a:rPr>
              <a:t>13.2 Independent Component Analysis (ICA)</a:t>
            </a:r>
            <a:endParaRPr lang="zh-CN" altLang="en-US" sz="3600" dirty="0">
              <a:latin typeface="Times New Roman" pitchFamily="18" charset="0"/>
              <a:cs typeface="Times New Roman" pitchFamily="18" charset="0"/>
            </a:endParaRPr>
          </a:p>
        </p:txBody>
      </p:sp>
      <p:sp>
        <p:nvSpPr>
          <p:cNvPr id="3" name="内容占位符 2"/>
          <p:cNvSpPr>
            <a:spLocks noGrp="1"/>
          </p:cNvSpPr>
          <p:nvPr>
            <p:ph idx="1"/>
          </p:nvPr>
        </p:nvSpPr>
        <p:spPr/>
        <p:txBody>
          <a:bodyPr>
            <a:normAutofit/>
          </a:bodyPr>
          <a:lstStyle/>
          <a:p>
            <a:pPr marL="0" lvl="0" indent="0" algn="just" fontAlgn="auto">
              <a:lnSpc>
                <a:spcPct val="125000"/>
              </a:lnSpc>
              <a:spcBef>
                <a:spcPts val="0"/>
              </a:spcBef>
              <a:buClr>
                <a:srgbClr val="FF0000"/>
              </a:buClr>
              <a:buNone/>
            </a:pPr>
            <a:r>
              <a:rPr lang="zh-CN" altLang="en-US" sz="2600" dirty="0">
                <a:latin typeface="Times New Roman" pitchFamily="18" charset="0"/>
                <a:cs typeface="Times New Roman" pitchFamily="18" charset="0"/>
              </a:rPr>
              <a:t>　　</a:t>
            </a:r>
            <a:r>
              <a:rPr lang="en-US" altLang="zh-CN" sz="2600" dirty="0">
                <a:latin typeface="Times New Roman" pitchFamily="18" charset="0"/>
                <a:cs typeface="Times New Roman" pitchFamily="18" charset="0"/>
              </a:rPr>
              <a:t>Many different specific methodologies are referred to as ICA. The variant that is most similar to the other generative models we have described here is a variant (</a:t>
            </a:r>
            <a:r>
              <a:rPr lang="en-US" altLang="zh-CN" sz="2600" dirty="0">
                <a:solidFill>
                  <a:srgbClr val="00FF00"/>
                </a:solidFill>
                <a:latin typeface="Times New Roman" pitchFamily="18" charset="0"/>
                <a:cs typeface="Times New Roman" pitchFamily="18" charset="0"/>
              </a:rPr>
              <a:t>Pham </a:t>
            </a:r>
            <a:r>
              <a:rPr lang="en-US" altLang="zh-CN" sz="2600" i="1" dirty="0">
                <a:solidFill>
                  <a:srgbClr val="00FF00"/>
                </a:solidFill>
                <a:latin typeface="Times New Roman" pitchFamily="18" charset="0"/>
                <a:cs typeface="Times New Roman" pitchFamily="18" charset="0"/>
              </a:rPr>
              <a:t>et al</a:t>
            </a:r>
            <a:r>
              <a:rPr lang="en-US" altLang="zh-CN" sz="2600" i="1" dirty="0">
                <a:solidFill>
                  <a:srgbClr val="00B050"/>
                </a:solidFill>
                <a:latin typeface="Times New Roman" pitchFamily="18" charset="0"/>
                <a:cs typeface="Times New Roman" pitchFamily="18" charset="0"/>
              </a:rPr>
              <a:t>.</a:t>
            </a:r>
            <a:r>
              <a:rPr lang="en-US" altLang="zh-CN" sz="2600" dirty="0">
                <a:latin typeface="Times New Roman" pitchFamily="18" charset="0"/>
                <a:cs typeface="Times New Roman" pitchFamily="18" charset="0"/>
              </a:rPr>
              <a:t>, </a:t>
            </a:r>
            <a:r>
              <a:rPr lang="en-US" altLang="zh-CN" sz="2600" dirty="0">
                <a:solidFill>
                  <a:srgbClr val="00FF00"/>
                </a:solidFill>
                <a:latin typeface="Times New Roman" pitchFamily="18" charset="0"/>
                <a:cs typeface="Times New Roman" pitchFamily="18" charset="0"/>
              </a:rPr>
              <a:t>1992</a:t>
            </a:r>
            <a:r>
              <a:rPr lang="en-US" altLang="zh-CN" sz="2600" dirty="0">
                <a:latin typeface="Times New Roman" pitchFamily="18" charset="0"/>
                <a:cs typeface="Times New Roman" pitchFamily="18" charset="0"/>
              </a:rPr>
              <a:t>) that trains a fully parametric generative model. The prior distribution over the underlying factors, </a:t>
            </a:r>
            <a:r>
              <a:rPr lang="en-US" altLang="zh-CN" sz="2600" i="1" dirty="0">
                <a:latin typeface="Times New Roman" pitchFamily="18" charset="0"/>
                <a:cs typeface="Times New Roman" pitchFamily="18" charset="0"/>
              </a:rPr>
              <a:t>p</a:t>
            </a:r>
            <a:r>
              <a:rPr lang="en-US" altLang="zh-CN" sz="2600" dirty="0">
                <a:latin typeface="Times New Roman" pitchFamily="18" charset="0"/>
                <a:cs typeface="Times New Roman" pitchFamily="18" charset="0"/>
              </a:rPr>
              <a:t>(</a:t>
            </a:r>
            <a:r>
              <a:rPr lang="en-US" altLang="zh-CN" sz="2600" b="1" i="1" dirty="0">
                <a:latin typeface="Times New Roman" pitchFamily="18" charset="0"/>
                <a:cs typeface="Times New Roman" pitchFamily="18" charset="0"/>
              </a:rPr>
              <a:t>h</a:t>
            </a:r>
            <a:r>
              <a:rPr lang="en-US" altLang="zh-CN" sz="2600" dirty="0">
                <a:latin typeface="Times New Roman" pitchFamily="18" charset="0"/>
                <a:cs typeface="Times New Roman" pitchFamily="18" charset="0"/>
              </a:rPr>
              <a:t>), must be fixed ahead of time by the user. The model then deterministically generates</a:t>
            </a:r>
            <a:r>
              <a:rPr lang="en-US" altLang="zh-CN" sz="2600" b="1" i="1" dirty="0">
                <a:latin typeface="Times New Roman" pitchFamily="18" charset="0"/>
                <a:cs typeface="Times New Roman" pitchFamily="18" charset="0"/>
              </a:rPr>
              <a:t> x</a:t>
            </a:r>
            <a:r>
              <a:rPr lang="en-US" altLang="zh-CN" sz="2600" dirty="0">
                <a:latin typeface="Times New Roman" pitchFamily="18" charset="0"/>
                <a:cs typeface="Times New Roman" pitchFamily="18" charset="0"/>
              </a:rPr>
              <a:t> = </a:t>
            </a:r>
            <a:r>
              <a:rPr lang="en-US" altLang="zh-CN" sz="2600" b="1" i="1" dirty="0">
                <a:latin typeface="Times New Roman" pitchFamily="18" charset="0"/>
                <a:cs typeface="Times New Roman" pitchFamily="18" charset="0"/>
              </a:rPr>
              <a:t>Wh</a:t>
            </a:r>
            <a:r>
              <a:rPr lang="en-US" altLang="zh-CN" sz="2600" dirty="0">
                <a:latin typeface="Times New Roman" pitchFamily="18" charset="0"/>
                <a:cs typeface="Times New Roman" pitchFamily="18" charset="0"/>
              </a:rPr>
              <a:t>. We can perform a nonlinear change of variables (using Eq. </a:t>
            </a:r>
            <a:r>
              <a:rPr lang="en-US" altLang="zh-CN" sz="2600" dirty="0">
                <a:solidFill>
                  <a:srgbClr val="FF0000"/>
                </a:solidFill>
                <a:latin typeface="Times New Roman" pitchFamily="18" charset="0"/>
                <a:cs typeface="Times New Roman" pitchFamily="18" charset="0"/>
              </a:rPr>
              <a:t>3.47</a:t>
            </a:r>
            <a:r>
              <a:rPr lang="en-US" altLang="zh-CN" sz="2600" dirty="0">
                <a:latin typeface="Times New Roman" pitchFamily="18" charset="0"/>
                <a:cs typeface="Times New Roman" pitchFamily="18" charset="0"/>
              </a:rPr>
              <a:t>) to determine </a:t>
            </a:r>
            <a:r>
              <a:rPr lang="en-US" altLang="zh-CN" sz="2600" i="1" dirty="0">
                <a:latin typeface="Times New Roman" pitchFamily="18" charset="0"/>
                <a:cs typeface="Times New Roman" pitchFamily="18" charset="0"/>
              </a:rPr>
              <a:t>p</a:t>
            </a:r>
            <a:r>
              <a:rPr lang="en-US" altLang="zh-CN" sz="2600" dirty="0">
                <a:latin typeface="Times New Roman" pitchFamily="18" charset="0"/>
                <a:cs typeface="Times New Roman" pitchFamily="18" charset="0"/>
              </a:rPr>
              <a:t>(</a:t>
            </a:r>
            <a:r>
              <a:rPr lang="en-US" altLang="zh-CN" sz="2600" b="1" i="1" dirty="0">
                <a:latin typeface="Times New Roman" pitchFamily="18" charset="0"/>
                <a:cs typeface="Times New Roman" pitchFamily="18" charset="0"/>
              </a:rPr>
              <a:t>x</a:t>
            </a:r>
            <a:r>
              <a:rPr lang="en-US" altLang="zh-CN" sz="2600" dirty="0">
                <a:latin typeface="Times New Roman" pitchFamily="18" charset="0"/>
                <a:cs typeface="Times New Roman" pitchFamily="18" charset="0"/>
              </a:rPr>
              <a:t>). Learning the model then proceeds as usual, using maximum likelihood.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600" dirty="0">
                <a:latin typeface="Times New Roman" pitchFamily="18" charset="0"/>
                <a:cs typeface="Times New Roman" pitchFamily="18" charset="0"/>
                <a:sym typeface="+mn-ea"/>
              </a:rPr>
              <a:t>13.2 Independent Component Analysis (ICA)</a:t>
            </a:r>
            <a:endParaRPr lang="zh-CN" altLang="en-US" sz="3600" dirty="0">
              <a:latin typeface="Times New Roman" pitchFamily="18" charset="0"/>
              <a:cs typeface="Times New Roman" pitchFamily="18" charset="0"/>
            </a:endParaRPr>
          </a:p>
        </p:txBody>
      </p:sp>
      <p:sp>
        <p:nvSpPr>
          <p:cNvPr id="8" name="内容占位符 7"/>
          <p:cNvSpPr>
            <a:spLocks noGrp="1"/>
          </p:cNvSpPr>
          <p:nvPr>
            <p:ph idx="1"/>
          </p:nvPr>
        </p:nvSpPr>
        <p:spPr/>
        <p:txBody>
          <a:bodyPr>
            <a:normAutofit/>
          </a:bodyPr>
          <a:lstStyle/>
          <a:p>
            <a:pPr marL="0" lvl="0" indent="0" algn="just" fontAlgn="auto">
              <a:lnSpc>
                <a:spcPct val="125000"/>
              </a:lnSpc>
              <a:spcBef>
                <a:spcPts val="0"/>
              </a:spcBef>
              <a:buClr>
                <a:srgbClr val="FF0000"/>
              </a:buClr>
              <a:buNone/>
            </a:pPr>
            <a:r>
              <a:rPr lang="zh-CN" altLang="en-US" sz="2600" dirty="0">
                <a:latin typeface="Times New Roman" pitchFamily="18" charset="0"/>
                <a:cs typeface="Times New Roman" pitchFamily="18" charset="0"/>
              </a:rPr>
              <a:t>　　</a:t>
            </a:r>
            <a:r>
              <a:rPr lang="en-US" altLang="zh-CN" sz="2600" dirty="0">
                <a:latin typeface="Times New Roman" pitchFamily="18" charset="0"/>
                <a:cs typeface="Times New Roman" pitchFamily="18" charset="0"/>
              </a:rPr>
              <a:t>The motivation for this approach is that by choosing </a:t>
            </a:r>
            <a:r>
              <a:rPr lang="en-US" altLang="zh-CN" sz="2600" i="1" dirty="0">
                <a:latin typeface="Times New Roman" pitchFamily="18" charset="0"/>
                <a:cs typeface="Times New Roman" pitchFamily="18" charset="0"/>
              </a:rPr>
              <a:t>p</a:t>
            </a:r>
            <a:r>
              <a:rPr lang="en-US" altLang="zh-CN" sz="2600" dirty="0">
                <a:latin typeface="Times New Roman" pitchFamily="18" charset="0"/>
                <a:cs typeface="Times New Roman" pitchFamily="18" charset="0"/>
              </a:rPr>
              <a:t>(</a:t>
            </a:r>
            <a:r>
              <a:rPr lang="en-US" altLang="zh-CN" sz="2600" b="1" i="1" dirty="0">
                <a:latin typeface="Times New Roman" pitchFamily="18" charset="0"/>
                <a:cs typeface="Times New Roman" pitchFamily="18" charset="0"/>
              </a:rPr>
              <a:t>h</a:t>
            </a:r>
            <a:r>
              <a:rPr lang="en-US" altLang="zh-CN" sz="2600" dirty="0">
                <a:latin typeface="Times New Roman" pitchFamily="18" charset="0"/>
                <a:cs typeface="Times New Roman" pitchFamily="18" charset="0"/>
              </a:rPr>
              <a:t>) to be independent, we can recover underlying factors that are as close as possible to independent. This is commonly used, not to capture high-level abstract causal factors, but to recover low level signals that have been mixed together. In this setting, each training example is one moment in time, each </a:t>
            </a:r>
            <a:r>
              <a:rPr lang="en-US" altLang="zh-CN" sz="2600" i="1" dirty="0">
                <a:latin typeface="Times New Roman" pitchFamily="18" charset="0"/>
                <a:cs typeface="Times New Roman" pitchFamily="18" charset="0"/>
              </a:rPr>
              <a:t>x</a:t>
            </a:r>
            <a:r>
              <a:rPr lang="en-US" altLang="zh-CN" sz="1600" i="1" dirty="0">
                <a:latin typeface="Times New Roman" pitchFamily="18" charset="0"/>
                <a:cs typeface="Times New Roman" pitchFamily="18" charset="0"/>
              </a:rPr>
              <a:t>i</a:t>
            </a:r>
            <a:r>
              <a:rPr lang="en-US" altLang="zh-CN" sz="1800" dirty="0">
                <a:latin typeface="Times New Roman" pitchFamily="18" charset="0"/>
                <a:cs typeface="Times New Roman" pitchFamily="18" charset="0"/>
              </a:rPr>
              <a:t> </a:t>
            </a:r>
            <a:r>
              <a:rPr lang="en-US" altLang="zh-CN" sz="2600" dirty="0">
                <a:latin typeface="Times New Roman" pitchFamily="18" charset="0"/>
                <a:cs typeface="Times New Roman" pitchFamily="18" charset="0"/>
              </a:rPr>
              <a:t>is one sensor’s observation of the mixed signals, and each </a:t>
            </a:r>
            <a:r>
              <a:rPr lang="en-US" altLang="zh-CN" sz="2600" i="1" dirty="0">
                <a:latin typeface="Times New Roman" pitchFamily="18" charset="0"/>
                <a:cs typeface="Times New Roman" pitchFamily="18" charset="0"/>
              </a:rPr>
              <a:t>h</a:t>
            </a:r>
            <a:r>
              <a:rPr lang="en-US" altLang="zh-CN" sz="2000" i="1" dirty="0">
                <a:latin typeface="Times New Roman" pitchFamily="18" charset="0"/>
                <a:cs typeface="Times New Roman" pitchFamily="18" charset="0"/>
              </a:rPr>
              <a:t>i</a:t>
            </a:r>
            <a:r>
              <a:rPr lang="en-US" altLang="zh-CN" sz="2600" dirty="0">
                <a:latin typeface="Times New Roman" pitchFamily="18" charset="0"/>
                <a:cs typeface="Times New Roman" pitchFamily="18" charset="0"/>
              </a:rPr>
              <a:t> </a:t>
            </a:r>
            <a:r>
              <a:rPr lang="en-US" altLang="zh-CN" sz="2600" dirty="0">
                <a:solidFill>
                  <a:schemeClr val="tx1"/>
                </a:solidFill>
                <a:uFillTx/>
                <a:latin typeface="Times New Roman" pitchFamily="18" charset="0"/>
                <a:cs typeface="Times New Roman" pitchFamily="18" charset="0"/>
              </a:rPr>
              <a:t>is one estimate of one of the original signals. For example, we might have </a:t>
            </a:r>
            <a:r>
              <a:rPr lang="en-US" altLang="zh-CN" sz="2600" i="1" dirty="0">
                <a:solidFill>
                  <a:schemeClr val="tx1"/>
                </a:solidFill>
                <a:uFillTx/>
                <a:latin typeface="Times New Roman" pitchFamily="18" charset="0"/>
                <a:cs typeface="Times New Roman" pitchFamily="18" charset="0"/>
              </a:rPr>
              <a:t>n</a:t>
            </a:r>
            <a:r>
              <a:rPr lang="en-US" altLang="zh-CN" sz="2600" dirty="0">
                <a:solidFill>
                  <a:schemeClr val="tx1"/>
                </a:solidFill>
                <a:uFillTx/>
                <a:latin typeface="Times New Roman" pitchFamily="18" charset="0"/>
                <a:cs typeface="Times New Roman" pitchFamily="18" charset="0"/>
              </a:rPr>
              <a:t> people speaking simultaneously. If we have </a:t>
            </a:r>
            <a:r>
              <a:rPr lang="en-US" altLang="zh-CN" sz="2600" i="1" dirty="0">
                <a:solidFill>
                  <a:schemeClr val="tx1"/>
                </a:solidFill>
                <a:uFillTx/>
                <a:latin typeface="Times New Roman" pitchFamily="18" charset="0"/>
                <a:cs typeface="Times New Roman" pitchFamily="18" charset="0"/>
              </a:rPr>
              <a:t>n</a:t>
            </a:r>
            <a:r>
              <a:rPr lang="en-US" altLang="zh-CN" sz="2600" dirty="0">
                <a:solidFill>
                  <a:schemeClr val="tx1"/>
                </a:solidFill>
                <a:uFillTx/>
                <a:latin typeface="Times New Roman" pitchFamily="18" charset="0"/>
                <a:cs typeface="Times New Roman" pitchFamily="18" charset="0"/>
              </a:rPr>
              <a:t> different microphones placed in different locations, ICA can detect the changes in the volume between each speaker as heard by each microphone, and separate the signals so that each </a:t>
            </a:r>
            <a:r>
              <a:rPr lang="en-US" altLang="zh-CN" sz="2600" i="1" dirty="0">
                <a:solidFill>
                  <a:schemeClr val="tx1"/>
                </a:solidFill>
                <a:uFillTx/>
                <a:latin typeface="Times New Roman" pitchFamily="18" charset="0"/>
                <a:cs typeface="Times New Roman" pitchFamily="18" charset="0"/>
              </a:rPr>
              <a:t>h</a:t>
            </a:r>
            <a:r>
              <a:rPr lang="en-US" altLang="zh-CN" sz="2000" i="1" dirty="0">
                <a:solidFill>
                  <a:schemeClr val="tx1"/>
                </a:solidFill>
                <a:uFillTx/>
                <a:latin typeface="Times New Roman" pitchFamily="18" charset="0"/>
                <a:cs typeface="Times New Roman" pitchFamily="18" charset="0"/>
              </a:rPr>
              <a:t>i</a:t>
            </a:r>
            <a:r>
              <a:rPr lang="en-US" altLang="zh-CN" sz="2600" dirty="0">
                <a:solidFill>
                  <a:schemeClr val="tx1"/>
                </a:solidFill>
                <a:uFillTx/>
                <a:latin typeface="Times New Roman" pitchFamily="18" charset="0"/>
                <a:cs typeface="Times New Roman" pitchFamily="18" charset="0"/>
              </a:rPr>
              <a:t> contains only one person speaking clearly.</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600" dirty="0">
                <a:latin typeface="Times New Roman" pitchFamily="18" charset="0"/>
                <a:cs typeface="Times New Roman" pitchFamily="18" charset="0"/>
                <a:sym typeface="+mn-ea"/>
              </a:rPr>
              <a:t>13.2 Independent Component Analysis (ICA)</a:t>
            </a:r>
            <a:endParaRPr lang="zh-CN" altLang="en-US" sz="3600" dirty="0">
              <a:latin typeface="Times New Roman" pitchFamily="18" charset="0"/>
              <a:cs typeface="Times New Roman" pitchFamily="18" charset="0"/>
            </a:endParaRPr>
          </a:p>
        </p:txBody>
      </p:sp>
      <p:sp>
        <p:nvSpPr>
          <p:cNvPr id="3" name="内容占位符 2"/>
          <p:cNvSpPr>
            <a:spLocks noGrp="1"/>
          </p:cNvSpPr>
          <p:nvPr>
            <p:ph idx="1"/>
          </p:nvPr>
        </p:nvSpPr>
        <p:spPr/>
        <p:txBody>
          <a:bodyPr>
            <a:normAutofit/>
          </a:bodyPr>
          <a:lstStyle/>
          <a:p>
            <a:pPr marL="0" lvl="0" indent="0" algn="just" fontAlgn="auto">
              <a:lnSpc>
                <a:spcPct val="125000"/>
              </a:lnSpc>
              <a:spcBef>
                <a:spcPts val="0"/>
              </a:spcBef>
              <a:buClr>
                <a:srgbClr val="FF0000"/>
              </a:buClr>
              <a:buNone/>
            </a:pPr>
            <a:r>
              <a:rPr lang="en-US" altLang="zh-CN" sz="2600">
                <a:latin typeface="Times New Roman" pitchFamily="18" charset="0"/>
                <a:cs typeface="Times New Roman" pitchFamily="18" charset="0"/>
              </a:rPr>
              <a:t>This is commonly used in neuroscience for electroencephalography, a technology for recording electrical signals originating in the brain. Many electrode sensors placed on the subject’s head are used to measure many electrical signals coming from the body. The experimenter is typically only interested in signals from the brain, but signals from the subject’s heart and eyes are strong enough to confound measurements taken at the subject’s scalp. The signals arrive at the electrodes mixed together, so ICA is necessary to separate the electrical signature of the heart from the signals originating in the brain, and to separate signals in different brain regions from each other.</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600" dirty="0">
                <a:latin typeface="Times New Roman" pitchFamily="18" charset="0"/>
                <a:cs typeface="Times New Roman" pitchFamily="18" charset="0"/>
                <a:sym typeface="+mn-ea"/>
              </a:rPr>
              <a:t>13.2 Independent Component Analysis (ICA)</a:t>
            </a:r>
            <a:endParaRPr lang="zh-CN" altLang="en-US" sz="3600" dirty="0">
              <a:latin typeface="Times New Roman" pitchFamily="18" charset="0"/>
              <a:cs typeface="Times New Roman" pitchFamily="18" charset="0"/>
            </a:endParaRPr>
          </a:p>
        </p:txBody>
      </p:sp>
      <p:sp>
        <p:nvSpPr>
          <p:cNvPr id="3" name="内容占位符 2"/>
          <p:cNvSpPr>
            <a:spLocks noGrp="1"/>
          </p:cNvSpPr>
          <p:nvPr>
            <p:ph idx="1"/>
          </p:nvPr>
        </p:nvSpPr>
        <p:spPr/>
        <p:txBody>
          <a:bodyPr>
            <a:normAutofit/>
          </a:bodyPr>
          <a:lstStyle/>
          <a:p>
            <a:pPr marL="0" lvl="0" indent="0" algn="just" fontAlgn="auto">
              <a:lnSpc>
                <a:spcPct val="125000"/>
              </a:lnSpc>
              <a:spcBef>
                <a:spcPts val="0"/>
              </a:spcBef>
              <a:buClr>
                <a:srgbClr val="FF0000"/>
              </a:buClr>
              <a:buNone/>
            </a:pPr>
            <a:r>
              <a:rPr lang="en-US" altLang="zh-CN" sz="2600" dirty="0">
                <a:latin typeface="Times New Roman" pitchFamily="18" charset="0"/>
                <a:cs typeface="Times New Roman" pitchFamily="18" charset="0"/>
              </a:rPr>
              <a:t> </a:t>
            </a:r>
            <a:r>
              <a:rPr lang="zh-CN" altLang="en-US" sz="2600" dirty="0">
                <a:latin typeface="Times New Roman" pitchFamily="18" charset="0"/>
                <a:cs typeface="Times New Roman" pitchFamily="18" charset="0"/>
              </a:rPr>
              <a:t>　　</a:t>
            </a:r>
            <a:r>
              <a:rPr lang="en-US" altLang="zh-CN" sz="2600" dirty="0">
                <a:latin typeface="Times New Roman" pitchFamily="18" charset="0"/>
                <a:cs typeface="Times New Roman" pitchFamily="18" charset="0"/>
              </a:rPr>
              <a:t>As mentioned before, many variants of ICA are possible. Some add some noise in the generation of </a:t>
            </a:r>
            <a:r>
              <a:rPr lang="en-US" altLang="zh-CN" sz="2600" b="1" i="1" dirty="0">
                <a:latin typeface="Times New Roman" pitchFamily="18" charset="0"/>
                <a:cs typeface="Times New Roman" pitchFamily="18" charset="0"/>
              </a:rPr>
              <a:t>x</a:t>
            </a:r>
            <a:r>
              <a:rPr lang="en-US" altLang="zh-CN" sz="2600" dirty="0">
                <a:latin typeface="Times New Roman" pitchFamily="18" charset="0"/>
                <a:cs typeface="Times New Roman" pitchFamily="18" charset="0"/>
              </a:rPr>
              <a:t> rather than using a deterministic decoder. Most do not use the maximum likelihood criterion, but instead aim to make the elements of </a:t>
            </a:r>
            <a:r>
              <a:rPr lang="en-US" altLang="zh-CN" sz="2600" b="1" i="1" dirty="0">
                <a:latin typeface="Times New Roman" pitchFamily="18" charset="0"/>
                <a:cs typeface="Times New Roman" pitchFamily="18" charset="0"/>
              </a:rPr>
              <a:t>h</a:t>
            </a:r>
            <a:r>
              <a:rPr lang="en-US" altLang="zh-CN" sz="2600" dirty="0">
                <a:latin typeface="Times New Roman" pitchFamily="18" charset="0"/>
                <a:cs typeface="Times New Roman" pitchFamily="18" charset="0"/>
              </a:rPr>
              <a:t> = </a:t>
            </a:r>
            <a:r>
              <a:rPr lang="en-US" altLang="zh-CN" sz="2600" b="1" i="1" dirty="0">
                <a:latin typeface="Times New Roman" pitchFamily="18" charset="0"/>
                <a:cs typeface="Times New Roman" pitchFamily="18" charset="0"/>
              </a:rPr>
              <a:t>W  x</a:t>
            </a:r>
            <a:r>
              <a:rPr lang="en-US" altLang="zh-CN" sz="2600" dirty="0">
                <a:latin typeface="Times New Roman" pitchFamily="18" charset="0"/>
                <a:cs typeface="Times New Roman" pitchFamily="18" charset="0"/>
              </a:rPr>
              <a:t> independent from each other. Many criteria that accomplish this goal are possible. Eq. </a:t>
            </a:r>
            <a:r>
              <a:rPr lang="en-US" altLang="zh-CN" sz="2600" dirty="0">
                <a:solidFill>
                  <a:srgbClr val="FF0000"/>
                </a:solidFill>
                <a:latin typeface="Times New Roman" pitchFamily="18" charset="0"/>
                <a:cs typeface="Times New Roman" pitchFamily="18" charset="0"/>
              </a:rPr>
              <a:t>3.47</a:t>
            </a:r>
            <a:r>
              <a:rPr lang="en-US" altLang="zh-CN" sz="2600" dirty="0">
                <a:latin typeface="Times New Roman" pitchFamily="18" charset="0"/>
                <a:cs typeface="Times New Roman" pitchFamily="18" charset="0"/>
              </a:rPr>
              <a:t> requires taking the determinant of </a:t>
            </a:r>
            <a:r>
              <a:rPr lang="en-US" altLang="zh-CN" sz="2600" b="1" i="1" dirty="0">
                <a:latin typeface="Times New Roman" pitchFamily="18" charset="0"/>
                <a:cs typeface="Times New Roman" pitchFamily="18" charset="0"/>
              </a:rPr>
              <a:t>W</a:t>
            </a:r>
            <a:r>
              <a:rPr lang="en-US" altLang="zh-CN" sz="2600" dirty="0">
                <a:latin typeface="Times New Roman" pitchFamily="18" charset="0"/>
                <a:cs typeface="Times New Roman" pitchFamily="18" charset="0"/>
              </a:rPr>
              <a:t>, which can be an expensive and numerically unstable operation. Some variants of ICA avoid this problematic operation by constraining </a:t>
            </a:r>
            <a:r>
              <a:rPr lang="en-US" altLang="zh-CN" sz="2600" b="1" i="1" dirty="0">
                <a:latin typeface="Times New Roman" pitchFamily="18" charset="0"/>
                <a:cs typeface="Times New Roman" pitchFamily="18" charset="0"/>
              </a:rPr>
              <a:t>W</a:t>
            </a:r>
            <a:r>
              <a:rPr lang="en-US" altLang="zh-CN" sz="2600" dirty="0">
                <a:latin typeface="Times New Roman" pitchFamily="18" charset="0"/>
                <a:cs typeface="Times New Roman" pitchFamily="18" charset="0"/>
              </a:rPr>
              <a:t> to be orthonormal.</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5" name="文本框 4"/>
          <p:cNvSpPr txBox="1"/>
          <p:nvPr/>
        </p:nvSpPr>
        <p:spPr>
          <a:xfrm>
            <a:off x="11322685" y="2061845"/>
            <a:ext cx="440690" cy="368300"/>
          </a:xfrm>
          <a:prstGeom prst="rect">
            <a:avLst/>
          </a:prstGeom>
          <a:noFill/>
        </p:spPr>
        <p:txBody>
          <a:bodyPr wrap="square" rtlCol="0">
            <a:spAutoFit/>
          </a:bodyPr>
          <a:lstStyle/>
          <a:p>
            <a:r>
              <a:rPr lang="en-US" altLang="zh-CN"/>
              <a:t>-1</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pPr marL="0" lvl="0" indent="0" algn="just" fontAlgn="auto">
                  <a:lnSpc>
                    <a:spcPct val="125000"/>
                  </a:lnSpc>
                  <a:spcBef>
                    <a:spcPts val="0"/>
                  </a:spcBef>
                  <a:buClr>
                    <a:srgbClr val="FF0000"/>
                  </a:buClr>
                  <a:buNone/>
                </a:pPr>
                <a:r>
                  <a:rPr lang="zh-CN" altLang="en-US" sz="2600" dirty="0">
                    <a:latin typeface="Times New Roman" pitchFamily="18" charset="0"/>
                    <a:cs typeface="Times New Roman" pitchFamily="18" charset="0"/>
                  </a:rPr>
                  <a:t>　　</a:t>
                </a:r>
                <a:r>
                  <a:rPr lang="en-US" altLang="zh-CN" sz="2600" dirty="0">
                    <a:latin typeface="Times New Roman" pitchFamily="18" charset="0"/>
                    <a:cs typeface="Times New Roman" pitchFamily="18" charset="0"/>
                  </a:rPr>
                  <a:t>All variants of ICA require that </a:t>
                </a:r>
                <a:r>
                  <a:rPr lang="en-US" altLang="zh-CN" sz="2600" i="1" dirty="0">
                    <a:latin typeface="Times New Roman" pitchFamily="18" charset="0"/>
                    <a:cs typeface="Times New Roman" pitchFamily="18" charset="0"/>
                  </a:rPr>
                  <a:t>p</a:t>
                </a:r>
                <a:r>
                  <a:rPr lang="en-US" altLang="zh-CN" sz="2600" dirty="0">
                    <a:latin typeface="Times New Roman" pitchFamily="18" charset="0"/>
                    <a:cs typeface="Times New Roman" pitchFamily="18" charset="0"/>
                  </a:rPr>
                  <a:t>(</a:t>
                </a:r>
                <a:r>
                  <a:rPr lang="en-US" altLang="zh-CN" sz="2600" b="1" i="1" dirty="0">
                    <a:latin typeface="Times New Roman" pitchFamily="18" charset="0"/>
                    <a:cs typeface="Times New Roman" pitchFamily="18" charset="0"/>
                  </a:rPr>
                  <a:t>h</a:t>
                </a:r>
                <a:r>
                  <a:rPr lang="en-US" altLang="zh-CN" sz="2600" dirty="0">
                    <a:latin typeface="Times New Roman" pitchFamily="18" charset="0"/>
                    <a:cs typeface="Times New Roman" pitchFamily="18" charset="0"/>
                  </a:rPr>
                  <a:t>) be non-Gaussian. This is because if </a:t>
                </a:r>
                <a:r>
                  <a:rPr lang="en-US" altLang="zh-CN" sz="2600" i="1" dirty="0">
                    <a:latin typeface="Times New Roman" pitchFamily="18" charset="0"/>
                    <a:cs typeface="Times New Roman" pitchFamily="18" charset="0"/>
                  </a:rPr>
                  <a:t>p</a:t>
                </a:r>
                <a:r>
                  <a:rPr lang="en-US" altLang="zh-CN" sz="2600" dirty="0">
                    <a:latin typeface="Times New Roman" pitchFamily="18" charset="0"/>
                    <a:cs typeface="Times New Roman" pitchFamily="18" charset="0"/>
                  </a:rPr>
                  <a:t>(</a:t>
                </a:r>
                <a:r>
                  <a:rPr lang="en-US" altLang="zh-CN" sz="2600" b="1" i="1" dirty="0">
                    <a:latin typeface="Times New Roman" pitchFamily="18" charset="0"/>
                    <a:cs typeface="Times New Roman" pitchFamily="18" charset="0"/>
                  </a:rPr>
                  <a:t>h</a:t>
                </a:r>
                <a:r>
                  <a:rPr lang="en-US" altLang="zh-CN" sz="2600" dirty="0">
                    <a:latin typeface="Times New Roman" pitchFamily="18" charset="0"/>
                    <a:cs typeface="Times New Roman" pitchFamily="18" charset="0"/>
                  </a:rPr>
                  <a:t>) is an independent prior with Gaussian components, then </a:t>
                </a:r>
                <a:r>
                  <a:rPr lang="en-US" altLang="zh-CN" sz="2600" b="1" i="1" dirty="0">
                    <a:latin typeface="Times New Roman" pitchFamily="18" charset="0"/>
                    <a:cs typeface="Times New Roman" pitchFamily="18" charset="0"/>
                  </a:rPr>
                  <a:t>W</a:t>
                </a:r>
                <a:r>
                  <a:rPr lang="en-US" altLang="zh-CN" sz="2600" dirty="0">
                    <a:latin typeface="Times New Roman" pitchFamily="18" charset="0"/>
                    <a:cs typeface="Times New Roman" pitchFamily="18" charset="0"/>
                  </a:rPr>
                  <a:t> is not identifiable. We can obtain the same distribution over </a:t>
                </a:r>
                <a:r>
                  <a:rPr lang="en-US" altLang="zh-CN" sz="2600" i="1" dirty="0">
                    <a:latin typeface="Times New Roman" pitchFamily="18" charset="0"/>
                    <a:cs typeface="Times New Roman" pitchFamily="18" charset="0"/>
                  </a:rPr>
                  <a:t>p</a:t>
                </a:r>
                <a:r>
                  <a:rPr lang="en-US" altLang="zh-CN" sz="2600" dirty="0">
                    <a:latin typeface="Times New Roman" pitchFamily="18" charset="0"/>
                    <a:cs typeface="Times New Roman" pitchFamily="18" charset="0"/>
                  </a:rPr>
                  <a:t>(</a:t>
                </a:r>
                <a:r>
                  <a:rPr lang="en-US" altLang="zh-CN" sz="2600" b="1" i="1" dirty="0">
                    <a:latin typeface="Times New Roman" pitchFamily="18" charset="0"/>
                    <a:cs typeface="Times New Roman" pitchFamily="18" charset="0"/>
                  </a:rPr>
                  <a:t>x</a:t>
                </a:r>
                <a:r>
                  <a:rPr lang="en-US" altLang="zh-CN" sz="2600" dirty="0">
                    <a:latin typeface="Times New Roman" pitchFamily="18" charset="0"/>
                    <a:cs typeface="Times New Roman" pitchFamily="18" charset="0"/>
                  </a:rPr>
                  <a:t>) for many values of </a:t>
                </a:r>
                <a:r>
                  <a:rPr lang="en-US" altLang="zh-CN" sz="2600" b="1" i="1" dirty="0">
                    <a:latin typeface="Times New Roman" pitchFamily="18" charset="0"/>
                    <a:cs typeface="Times New Roman" pitchFamily="18" charset="0"/>
                  </a:rPr>
                  <a:t>W</a:t>
                </a:r>
                <a:r>
                  <a:rPr lang="en-US" altLang="zh-CN" sz="2600" dirty="0">
                    <a:latin typeface="Times New Roman" pitchFamily="18" charset="0"/>
                    <a:cs typeface="Times New Roman" pitchFamily="18" charset="0"/>
                  </a:rPr>
                  <a:t>. This is very different from other linear factor models like probabilistic PCA and factor analysis, that often require </a:t>
                </a:r>
                <a:r>
                  <a:rPr lang="en-US" altLang="zh-CN" sz="2600" i="1" dirty="0">
                    <a:latin typeface="Times New Roman" pitchFamily="18" charset="0"/>
                    <a:cs typeface="Times New Roman" pitchFamily="18" charset="0"/>
                  </a:rPr>
                  <a:t>p</a:t>
                </a:r>
                <a:r>
                  <a:rPr lang="en-US" altLang="zh-CN" sz="2600" dirty="0">
                    <a:latin typeface="Times New Roman" pitchFamily="18" charset="0"/>
                    <a:cs typeface="Times New Roman" pitchFamily="18" charset="0"/>
                  </a:rPr>
                  <a:t>(</a:t>
                </a:r>
                <a:r>
                  <a:rPr lang="en-US" altLang="zh-CN" sz="2600" b="1" i="1" dirty="0">
                    <a:latin typeface="Times New Roman" pitchFamily="18" charset="0"/>
                    <a:cs typeface="Times New Roman" pitchFamily="18" charset="0"/>
                  </a:rPr>
                  <a:t>h</a:t>
                </a:r>
                <a:r>
                  <a:rPr lang="en-US" altLang="zh-CN" sz="2600" dirty="0">
                    <a:latin typeface="Times New Roman" pitchFamily="18" charset="0"/>
                    <a:cs typeface="Times New Roman" pitchFamily="18" charset="0"/>
                  </a:rPr>
                  <a:t>) to be Gaussian in order to make many operations on the model have closed form solutions. In the maximum likelihood approach where the user explicitly specifies the distribution, a typical choice is to use </a:t>
                </a:r>
                <a14:m>
                  <m:oMath xmlns:m="http://schemas.openxmlformats.org/officeDocument/2006/math">
                    <m:r>
                      <a:rPr lang="en-US" altLang="zh-CN" sz="2600" i="1" smtClean="0">
                        <a:latin typeface="Cambria Math" panose="02040503050406030204" pitchFamily="18" charset="0"/>
                      </a:rPr>
                      <m:t>𝑝</m:t>
                    </m:r>
                    <m:d>
                      <m:dPr>
                        <m:ctrlPr>
                          <a:rPr lang="en-US" altLang="zh-CN" sz="2600" i="1" smtClean="0">
                            <a:latin typeface="Cambria Math" panose="02040503050406030204" pitchFamily="18" charset="0"/>
                          </a:rPr>
                        </m:ctrlPr>
                      </m:dPr>
                      <m:e>
                        <m:sSub>
                          <m:sSubPr>
                            <m:ctrlPr>
                              <a:rPr lang="en-US" altLang="zh-CN" sz="2600" i="1" smtClean="0">
                                <a:latin typeface="Cambria Math" panose="02040503050406030204" pitchFamily="18" charset="0"/>
                              </a:rPr>
                            </m:ctrlPr>
                          </m:sSubPr>
                          <m:e>
                            <m:r>
                              <a:rPr lang="en-US" altLang="zh-CN" sz="2600" i="1" smtClean="0">
                                <a:latin typeface="Cambria Math" panose="02040503050406030204" pitchFamily="18" charset="0"/>
                              </a:rPr>
                              <m:t>h</m:t>
                            </m:r>
                          </m:e>
                          <m:sub>
                            <m:r>
                              <a:rPr lang="en-US" altLang="zh-CN" sz="2600" i="1" smtClean="0">
                                <a:latin typeface="Cambria Math" panose="02040503050406030204" pitchFamily="18" charset="0"/>
                              </a:rPr>
                              <m:t>𝑖</m:t>
                            </m:r>
                          </m:sub>
                        </m:sSub>
                      </m:e>
                    </m:d>
                    <m:r>
                      <a:rPr lang="en-US" altLang="zh-CN" sz="2600" i="1" smtClean="0">
                        <a:latin typeface="Cambria Math" panose="02040503050406030204" pitchFamily="18" charset="0"/>
                      </a:rPr>
                      <m:t>=</m:t>
                    </m:r>
                    <m:f>
                      <m:fPr>
                        <m:ctrlPr>
                          <a:rPr lang="en-US" altLang="zh-CN" sz="2600" i="1" smtClean="0">
                            <a:latin typeface="Cambria Math" panose="02040503050406030204" pitchFamily="18" charset="0"/>
                          </a:rPr>
                        </m:ctrlPr>
                      </m:fPr>
                      <m:num>
                        <m:r>
                          <a:rPr lang="en-US" altLang="zh-CN" sz="2600" i="1" smtClean="0">
                            <a:latin typeface="Cambria Math" panose="02040503050406030204" pitchFamily="18" charset="0"/>
                          </a:rPr>
                          <m:t>ⅆ</m:t>
                        </m:r>
                      </m:num>
                      <m:den>
                        <m:r>
                          <a:rPr lang="en-US" altLang="zh-CN" sz="2600" i="1" smtClean="0">
                            <a:latin typeface="Cambria Math" panose="02040503050406030204" pitchFamily="18" charset="0"/>
                          </a:rPr>
                          <m:t>ⅆ</m:t>
                        </m:r>
                        <m:sSub>
                          <m:sSubPr>
                            <m:ctrlPr>
                              <a:rPr lang="en-US" altLang="zh-CN" sz="2600" i="1" smtClean="0">
                                <a:latin typeface="Cambria Math" panose="02040503050406030204" pitchFamily="18" charset="0"/>
                              </a:rPr>
                            </m:ctrlPr>
                          </m:sSubPr>
                          <m:e>
                            <m:r>
                              <a:rPr lang="en-US" altLang="zh-CN" sz="2600" i="1" smtClean="0">
                                <a:latin typeface="Cambria Math" panose="02040503050406030204" pitchFamily="18" charset="0"/>
                              </a:rPr>
                              <m:t>h</m:t>
                            </m:r>
                          </m:e>
                          <m:sub>
                            <m:r>
                              <a:rPr lang="en-US" altLang="zh-CN" sz="2600" i="1" smtClean="0">
                                <a:latin typeface="Cambria Math" panose="02040503050406030204" pitchFamily="18" charset="0"/>
                              </a:rPr>
                              <m:t>𝑖</m:t>
                            </m:r>
                          </m:sub>
                        </m:sSub>
                      </m:den>
                    </m:f>
                    <m:r>
                      <a:rPr lang="en-US" altLang="zh-CN" sz="2600" i="1" smtClean="0">
                        <a:latin typeface="Cambria Math" panose="02040503050406030204" pitchFamily="18" charset="0"/>
                      </a:rPr>
                      <m:t>𝜎</m:t>
                    </m:r>
                    <m:d>
                      <m:dPr>
                        <m:ctrlPr>
                          <a:rPr lang="en-US" altLang="zh-CN" sz="2600" i="1" smtClean="0">
                            <a:latin typeface="Cambria Math" panose="02040503050406030204" pitchFamily="18" charset="0"/>
                          </a:rPr>
                        </m:ctrlPr>
                      </m:dPr>
                      <m:e>
                        <m:sSub>
                          <m:sSubPr>
                            <m:ctrlPr>
                              <a:rPr lang="en-US" altLang="zh-CN" sz="2600" i="1" smtClean="0">
                                <a:latin typeface="Cambria Math" panose="02040503050406030204" pitchFamily="18" charset="0"/>
                              </a:rPr>
                            </m:ctrlPr>
                          </m:sSubPr>
                          <m:e>
                            <m:r>
                              <a:rPr lang="en-US" altLang="zh-CN" sz="2600" i="1" smtClean="0">
                                <a:latin typeface="Cambria Math" panose="02040503050406030204" pitchFamily="18" charset="0"/>
                              </a:rPr>
                              <m:t>h</m:t>
                            </m:r>
                          </m:e>
                          <m:sub>
                            <m:r>
                              <a:rPr lang="en-US" altLang="zh-CN" sz="2600" i="1" smtClean="0">
                                <a:latin typeface="Cambria Math" panose="02040503050406030204" pitchFamily="18" charset="0"/>
                              </a:rPr>
                              <m:t>𝑖</m:t>
                            </m:r>
                          </m:sub>
                        </m:sSub>
                      </m:e>
                    </m:d>
                  </m:oMath>
                </a14:m>
                <a:r>
                  <a:rPr lang="en-US" altLang="zh-CN" sz="2600" dirty="0">
                    <a:latin typeface="Times New Roman" pitchFamily="18" charset="0"/>
                    <a:cs typeface="Times New Roman" pitchFamily="18" charset="0"/>
                  </a:rPr>
                  <a:t>. Typical choices of these non-Gaussian distributions have larger peaks near 0 than does the Gaussian distribution, so we can also see most implementations of ICA as learning sparse features.</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t="-594" r="-962"/>
                </a:stretch>
              </a:blipFill>
            </p:spPr>
            <p:txBody>
              <a:bodyPr/>
              <a:lstStyle/>
              <a:p>
                <a:r>
                  <a:rPr lang="zh-CN" altLang="en-US">
                    <a:noFill/>
                  </a:rPr>
                  <a:t> </a:t>
                </a:r>
              </a:p>
            </p:txBody>
          </p:sp>
        </mc:Fallback>
      </mc:AlternateContent>
      <p:sp>
        <p:nvSpPr>
          <p:cNvPr id="2" name="标题 1"/>
          <p:cNvSpPr>
            <a:spLocks noGrp="1"/>
          </p:cNvSpPr>
          <p:nvPr>
            <p:ph type="title"/>
          </p:nvPr>
        </p:nvSpPr>
        <p:spPr/>
        <p:txBody>
          <a:bodyPr>
            <a:normAutofit/>
          </a:bodyPr>
          <a:lstStyle/>
          <a:p>
            <a:r>
              <a:rPr lang="en-US" sz="3600" dirty="0">
                <a:latin typeface="Times New Roman" pitchFamily="18" charset="0"/>
                <a:cs typeface="Times New Roman" pitchFamily="18" charset="0"/>
                <a:sym typeface="+mn-ea"/>
              </a:rPr>
              <a:t>13.2 Independent Component Analysis (ICA)</a:t>
            </a:r>
            <a:endParaRPr lang="zh-CN" altLang="en-US" sz="3600" dirty="0">
              <a:latin typeface="Times New Roman" pitchFamily="18" charset="0"/>
              <a:cs typeface="Times New Roman" pitchFamily="18" charset="0"/>
            </a:endParaRPr>
          </a:p>
        </p:txBody>
      </p:sp>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itchFamily="18" charset="0"/>
                <a:cs typeface="Times New Roman" pitchFamily="18" charset="0"/>
                <a:sym typeface="+mn-ea"/>
              </a:rPr>
              <a:t>13.2 Independent Component Analysis (ICA)</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lnSpcReduction="10000"/>
          </a:bodyPr>
          <a:lstStyle/>
          <a:p>
            <a:pPr marL="0" lvl="0" indent="0" algn="just" fontAlgn="auto">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Many variants of ICA are not generative models in the sense that we use the phrase. In this book, a generative model either represents </a:t>
            </a:r>
            <a:r>
              <a:rPr lang="en-US" altLang="zh-CN" sz="2600" i="1" dirty="0">
                <a:latin typeface="Times New Roman" pitchFamily="18" charset="0"/>
                <a:cs typeface="Times New Roman" pitchFamily="18" charset="0"/>
              </a:rPr>
              <a:t>p</a:t>
            </a:r>
            <a:r>
              <a:rPr lang="en-US" altLang="zh-CN" sz="2600" dirty="0">
                <a:latin typeface="Times New Roman" panose="02020603050405020304" pitchFamily="18" charset="0"/>
                <a:cs typeface="Times New Roman" panose="02020603050405020304" pitchFamily="18" charset="0"/>
              </a:rPr>
              <a:t>(</a:t>
            </a:r>
            <a:r>
              <a:rPr lang="en-US" altLang="zh-CN" sz="2600" b="1" i="1" dirty="0">
                <a:latin typeface="Times New Roman" pitchFamily="18" charset="0"/>
                <a:cs typeface="Times New Roman" pitchFamily="18" charset="0"/>
              </a:rPr>
              <a:t>x</a:t>
            </a:r>
            <a:r>
              <a:rPr lang="en-US" altLang="zh-CN" sz="2600" dirty="0">
                <a:latin typeface="Times New Roman" panose="02020603050405020304" pitchFamily="18" charset="0"/>
                <a:cs typeface="Times New Roman" panose="02020603050405020304" pitchFamily="18" charset="0"/>
              </a:rPr>
              <a:t>) or can draw samples from it. Many variants of ICA only know how to transform between </a:t>
            </a:r>
            <a:r>
              <a:rPr lang="en-US" altLang="zh-CN" sz="2600" b="1" i="1" dirty="0">
                <a:latin typeface="Times New Roman" pitchFamily="18" charset="0"/>
                <a:cs typeface="Times New Roman" pitchFamily="18" charset="0"/>
              </a:rPr>
              <a:t>x</a:t>
            </a:r>
            <a:r>
              <a:rPr lang="en-US" altLang="zh-CN" sz="2600" dirty="0">
                <a:latin typeface="Times New Roman" panose="02020603050405020304" pitchFamily="18" charset="0"/>
                <a:cs typeface="Times New Roman" panose="02020603050405020304" pitchFamily="18" charset="0"/>
              </a:rPr>
              <a:t> and </a:t>
            </a:r>
            <a:r>
              <a:rPr lang="en-US" altLang="zh-CN" sz="2600" b="1" i="1" dirty="0">
                <a:latin typeface="Times New Roman" pitchFamily="18" charset="0"/>
                <a:cs typeface="Times New Roman" pitchFamily="18" charset="0"/>
              </a:rPr>
              <a:t>h</a:t>
            </a:r>
            <a:r>
              <a:rPr lang="en-US" altLang="zh-CN" sz="2600" dirty="0">
                <a:latin typeface="Times New Roman" panose="02020603050405020304" pitchFamily="18" charset="0"/>
                <a:cs typeface="Times New Roman" panose="02020603050405020304" pitchFamily="18" charset="0"/>
              </a:rPr>
              <a:t>, but do not have any way of representing </a:t>
            </a:r>
            <a:r>
              <a:rPr lang="en-US" altLang="zh-CN" sz="2600" i="1" dirty="0">
                <a:latin typeface="Times New Roman" pitchFamily="18" charset="0"/>
                <a:cs typeface="Times New Roman" pitchFamily="18" charset="0"/>
              </a:rPr>
              <a:t>p</a:t>
            </a:r>
            <a:r>
              <a:rPr lang="en-US" altLang="zh-CN" sz="2600" dirty="0">
                <a:latin typeface="Times New Roman" panose="02020603050405020304" pitchFamily="18" charset="0"/>
                <a:cs typeface="Times New Roman" panose="02020603050405020304" pitchFamily="18" charset="0"/>
              </a:rPr>
              <a:t>(</a:t>
            </a:r>
            <a:r>
              <a:rPr lang="en-US" altLang="zh-CN" sz="2600" b="1" i="1" dirty="0">
                <a:latin typeface="Times New Roman" pitchFamily="18" charset="0"/>
                <a:cs typeface="Times New Roman" pitchFamily="18" charset="0"/>
              </a:rPr>
              <a:t>h</a:t>
            </a:r>
            <a:r>
              <a:rPr lang="en-US" altLang="zh-CN" sz="2600" dirty="0">
                <a:latin typeface="Times New Roman" panose="02020603050405020304" pitchFamily="18" charset="0"/>
                <a:cs typeface="Times New Roman" panose="02020603050405020304" pitchFamily="18" charset="0"/>
              </a:rPr>
              <a:t>), and thus do not impose a distribution over </a:t>
            </a:r>
            <a:r>
              <a:rPr lang="en-US" altLang="zh-CN" sz="2600" i="1" dirty="0">
                <a:latin typeface="Times New Roman" pitchFamily="18" charset="0"/>
                <a:cs typeface="Times New Roman" pitchFamily="18" charset="0"/>
              </a:rPr>
              <a:t>p</a:t>
            </a:r>
            <a:r>
              <a:rPr lang="en-US" altLang="zh-CN" sz="2600" dirty="0">
                <a:latin typeface="Times New Roman" panose="02020603050405020304" pitchFamily="18" charset="0"/>
                <a:cs typeface="Times New Roman" panose="02020603050405020304" pitchFamily="18" charset="0"/>
              </a:rPr>
              <a:t>(</a:t>
            </a:r>
            <a:r>
              <a:rPr lang="en-US" altLang="zh-CN" sz="2600" b="1" i="1" dirty="0">
                <a:latin typeface="Times New Roman" pitchFamily="18" charset="0"/>
                <a:cs typeface="Times New Roman" pitchFamily="18" charset="0"/>
              </a:rPr>
              <a:t>x</a:t>
            </a:r>
            <a:r>
              <a:rPr lang="en-US" altLang="zh-CN" sz="2600" dirty="0">
                <a:latin typeface="Times New Roman" panose="02020603050405020304" pitchFamily="18" charset="0"/>
                <a:cs typeface="Times New Roman" panose="02020603050405020304" pitchFamily="18" charset="0"/>
              </a:rPr>
              <a:t>). For example, many ICA variants aim to increase the sample kurtosis of </a:t>
            </a:r>
            <a:r>
              <a:rPr lang="en-US" altLang="zh-CN" sz="2600" b="1" i="1" dirty="0">
                <a:latin typeface="Times New Roman" pitchFamily="18" charset="0"/>
                <a:cs typeface="Times New Roman" pitchFamily="18" charset="0"/>
              </a:rPr>
              <a:t>h</a:t>
            </a:r>
            <a:r>
              <a:rPr lang="en-US" altLang="zh-CN" sz="2600" dirty="0">
                <a:latin typeface="Times New Roman" panose="02020603050405020304" pitchFamily="18" charset="0"/>
                <a:cs typeface="Times New Roman" panose="02020603050405020304" pitchFamily="18" charset="0"/>
              </a:rPr>
              <a:t> =  </a:t>
            </a:r>
            <a:r>
              <a:rPr lang="en-US" altLang="zh-CN" sz="2600" b="1" i="1" dirty="0">
                <a:latin typeface="Times New Roman" pitchFamily="18" charset="0"/>
                <a:cs typeface="Times New Roman" pitchFamily="18" charset="0"/>
              </a:rPr>
              <a:t>x</a:t>
            </a:r>
            <a:r>
              <a:rPr lang="en-US" altLang="zh-CN" sz="2600" dirty="0">
                <a:latin typeface="Times New Roman" panose="02020603050405020304" pitchFamily="18" charset="0"/>
                <a:cs typeface="Times New Roman" panose="02020603050405020304" pitchFamily="18" charset="0"/>
              </a:rPr>
              <a:t>, because high kurtosis indicates that </a:t>
            </a:r>
            <a:r>
              <a:rPr lang="en-US" altLang="zh-CN" sz="2600" i="1" dirty="0">
                <a:latin typeface="Times New Roman" pitchFamily="18" charset="0"/>
                <a:cs typeface="Times New Roman" pitchFamily="18" charset="0"/>
              </a:rPr>
              <a:t>p</a:t>
            </a:r>
            <a:r>
              <a:rPr lang="en-US" altLang="zh-CN" sz="2600" dirty="0">
                <a:latin typeface="Times New Roman" panose="02020603050405020304" pitchFamily="18" charset="0"/>
                <a:cs typeface="Times New Roman" panose="02020603050405020304" pitchFamily="18" charset="0"/>
              </a:rPr>
              <a:t>(</a:t>
            </a:r>
            <a:r>
              <a:rPr lang="en-US" altLang="zh-CN" sz="2600" b="1" i="1" dirty="0">
                <a:latin typeface="Times New Roman" pitchFamily="18" charset="0"/>
                <a:cs typeface="Times New Roman" pitchFamily="18" charset="0"/>
              </a:rPr>
              <a:t>h </a:t>
            </a:r>
            <a:r>
              <a:rPr lang="en-US" altLang="zh-CN" sz="2600" dirty="0">
                <a:latin typeface="Times New Roman" panose="02020603050405020304" pitchFamily="18" charset="0"/>
                <a:cs typeface="Times New Roman" panose="02020603050405020304" pitchFamily="18" charset="0"/>
              </a:rPr>
              <a:t>) is non-Gaussian, but this is accomplished without explicitly representing </a:t>
            </a:r>
            <a:r>
              <a:rPr lang="en-US" altLang="zh-CN" sz="2600" i="1" dirty="0">
                <a:latin typeface="Times New Roman" pitchFamily="18" charset="0"/>
                <a:cs typeface="Times New Roman" pitchFamily="18" charset="0"/>
              </a:rPr>
              <a:t>p</a:t>
            </a:r>
            <a:r>
              <a:rPr lang="en-US" altLang="zh-CN" sz="2600" dirty="0">
                <a:latin typeface="Times New Roman" panose="02020603050405020304" pitchFamily="18" charset="0"/>
                <a:cs typeface="Times New Roman" panose="02020603050405020304" pitchFamily="18" charset="0"/>
              </a:rPr>
              <a:t>(</a:t>
            </a:r>
            <a:r>
              <a:rPr lang="en-US" altLang="zh-CN" sz="2600" b="1" i="1" dirty="0">
                <a:latin typeface="Times New Roman" pitchFamily="18" charset="0"/>
                <a:cs typeface="Times New Roman" pitchFamily="18" charset="0"/>
              </a:rPr>
              <a:t>h</a:t>
            </a:r>
            <a:r>
              <a:rPr lang="en-US" altLang="zh-CN" sz="2600" dirty="0">
                <a:latin typeface="Times New Roman" panose="02020603050405020304" pitchFamily="18" charset="0"/>
                <a:cs typeface="Times New Roman" panose="02020603050405020304" pitchFamily="18" charset="0"/>
              </a:rPr>
              <a:t>). This is because ICA is more often used as an analysis tool for separating signals, rather than for generating data or estimating its density.</a:t>
            </a:r>
          </a:p>
          <a:p>
            <a:pPr marL="0" lvl="0" indent="0" algn="just" fontAlgn="auto">
              <a:lnSpc>
                <a:spcPct val="125000"/>
              </a:lnSpc>
              <a:spcBef>
                <a:spcPts val="0"/>
              </a:spcBef>
              <a:buClr>
                <a:srgbClr val="FF0000"/>
              </a:buClr>
              <a:buNone/>
            </a:pPr>
            <a:r>
              <a:rPr lang="zh-CN" altLang="en-US" sz="26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Just as PCA can be generalized to the nonlinear autoencoders described in Chapter </a:t>
            </a:r>
            <a:r>
              <a:rPr lang="en-US" altLang="zh-CN" sz="2600" dirty="0">
                <a:solidFill>
                  <a:srgbClr val="FF0000"/>
                </a:solidFill>
                <a:latin typeface="Times New Roman" pitchFamily="18" charset="0"/>
                <a:cs typeface="Times New Roman" pitchFamily="18" charset="0"/>
              </a:rPr>
              <a:t>14</a:t>
            </a:r>
            <a:r>
              <a:rPr lang="en-US" altLang="zh-CN" sz="2600" dirty="0">
                <a:latin typeface="Times New Roman" panose="02020603050405020304" pitchFamily="18" charset="0"/>
                <a:cs typeface="Times New Roman" panose="02020603050405020304" pitchFamily="18" charset="0"/>
              </a:rPr>
              <a:t>, ICA can be generalized to a nonlinear generative model, in which we use a nonlinear function  </a:t>
            </a:r>
            <a:r>
              <a:rPr lang="en-US" altLang="zh-CN" sz="2600" i="1" dirty="0">
                <a:latin typeface="Times New Roman" pitchFamily="18" charset="0"/>
                <a:cs typeface="Times New Roman" pitchFamily="18" charset="0"/>
              </a:rPr>
              <a:t>f  </a:t>
            </a:r>
            <a:r>
              <a:rPr lang="en-US" altLang="zh-CN" sz="2600" dirty="0">
                <a:latin typeface="Times New Roman" pitchFamily="18" charset="0"/>
                <a:cs typeface="Times New Roman" pitchFamily="18" charset="0"/>
              </a:rPr>
              <a:t>to generate the observed data.</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15225832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itchFamily="18" charset="0"/>
                <a:cs typeface="Times New Roman" pitchFamily="18" charset="0"/>
                <a:sym typeface="+mn-ea"/>
              </a:rPr>
              <a:t>13.2 Independent Component Analysis (ICA)</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fontScale="92500"/>
          </a:bodyPr>
          <a:lstStyle/>
          <a:p>
            <a:pPr marL="0" lvl="0" indent="0" algn="just" fontAlgn="auto">
              <a:lnSpc>
                <a:spcPct val="125000"/>
              </a:lnSpc>
              <a:spcBef>
                <a:spcPts val="0"/>
              </a:spcBef>
              <a:buClr>
                <a:srgbClr val="FF0000"/>
              </a:buClr>
              <a:buNone/>
            </a:pPr>
            <a:r>
              <a:rPr lang="en-US" altLang="zh-CN" sz="2600" dirty="0">
                <a:latin typeface="Times New Roman" pitchFamily="18" charset="0"/>
                <a:cs typeface="Times New Roman" pitchFamily="18" charset="0"/>
                <a:sym typeface="+mn-ea"/>
              </a:rPr>
              <a:t>See </a:t>
            </a:r>
            <a:r>
              <a:rPr lang="en-US" altLang="zh-CN" sz="2600" dirty="0" err="1">
                <a:solidFill>
                  <a:srgbClr val="00FF00"/>
                </a:solidFill>
                <a:latin typeface="Times New Roman" pitchFamily="18" charset="0"/>
                <a:cs typeface="Times New Roman" pitchFamily="18" charset="0"/>
                <a:sym typeface="+mn-ea"/>
              </a:rPr>
              <a:t>Hyvärinen</a:t>
            </a:r>
            <a:r>
              <a:rPr lang="en-US" altLang="zh-CN" sz="2600" dirty="0">
                <a:solidFill>
                  <a:srgbClr val="00FF00"/>
                </a:solidFill>
                <a:latin typeface="Times New Roman" pitchFamily="18" charset="0"/>
                <a:cs typeface="Times New Roman" pitchFamily="18" charset="0"/>
                <a:sym typeface="+mn-ea"/>
              </a:rPr>
              <a:t> and </a:t>
            </a:r>
            <a:r>
              <a:rPr lang="en-US" altLang="zh-CN" sz="2600" dirty="0" err="1">
                <a:solidFill>
                  <a:srgbClr val="00FF00"/>
                </a:solidFill>
                <a:latin typeface="Times New Roman" pitchFamily="18" charset="0"/>
                <a:cs typeface="Times New Roman" pitchFamily="18" charset="0"/>
                <a:sym typeface="+mn-ea"/>
              </a:rPr>
              <a:t>Pajunen</a:t>
            </a:r>
            <a:r>
              <a:rPr lang="en-US" altLang="zh-CN" sz="2600" dirty="0">
                <a:solidFill>
                  <a:srgbClr val="00FF00"/>
                </a:solidFill>
                <a:latin typeface="Times New Roman" pitchFamily="18" charset="0"/>
                <a:cs typeface="Times New Roman" pitchFamily="18" charset="0"/>
                <a:sym typeface="+mn-ea"/>
              </a:rPr>
              <a:t> </a:t>
            </a:r>
            <a:r>
              <a:rPr lang="en-US" altLang="zh-CN" sz="2600" dirty="0">
                <a:latin typeface="Times New Roman" pitchFamily="18" charset="0"/>
                <a:cs typeface="Times New Roman" pitchFamily="18" charset="0"/>
                <a:sym typeface="+mn-ea"/>
              </a:rPr>
              <a:t>(</a:t>
            </a:r>
            <a:r>
              <a:rPr lang="en-US" altLang="zh-CN" sz="2600" dirty="0">
                <a:solidFill>
                  <a:srgbClr val="00FF00"/>
                </a:solidFill>
                <a:latin typeface="Times New Roman" pitchFamily="18" charset="0"/>
                <a:cs typeface="Times New Roman" pitchFamily="18" charset="0"/>
                <a:sym typeface="+mn-ea"/>
              </a:rPr>
              <a:t>1999</a:t>
            </a:r>
            <a:r>
              <a:rPr lang="en-US" altLang="zh-CN" sz="2600" dirty="0">
                <a:latin typeface="Times New Roman" pitchFamily="18" charset="0"/>
                <a:cs typeface="Times New Roman" pitchFamily="18" charset="0"/>
                <a:sym typeface="+mn-ea"/>
              </a:rPr>
              <a:t>) for the initial work on nonlinear ICA and its successful use with ensemble learning by </a:t>
            </a:r>
            <a:r>
              <a:rPr lang="en-US" altLang="zh-CN" sz="2600" dirty="0">
                <a:solidFill>
                  <a:srgbClr val="00FF00"/>
                </a:solidFill>
                <a:latin typeface="Times New Roman" pitchFamily="18" charset="0"/>
                <a:cs typeface="Times New Roman" pitchFamily="18" charset="0"/>
                <a:sym typeface="+mn-ea"/>
              </a:rPr>
              <a:t>Roberts and Everson </a:t>
            </a:r>
            <a:r>
              <a:rPr lang="en-US" altLang="zh-CN" sz="2600" dirty="0">
                <a:latin typeface="Times New Roman" pitchFamily="18" charset="0"/>
                <a:cs typeface="Times New Roman" pitchFamily="18" charset="0"/>
                <a:sym typeface="+mn-ea"/>
              </a:rPr>
              <a:t>(</a:t>
            </a:r>
            <a:r>
              <a:rPr lang="en-US" altLang="zh-CN" sz="2600" dirty="0">
                <a:solidFill>
                  <a:srgbClr val="00FF00"/>
                </a:solidFill>
                <a:latin typeface="Times New Roman" pitchFamily="18" charset="0"/>
                <a:cs typeface="Times New Roman" pitchFamily="18" charset="0"/>
                <a:sym typeface="+mn-ea"/>
              </a:rPr>
              <a:t>2001</a:t>
            </a:r>
            <a:r>
              <a:rPr lang="en-US" altLang="zh-CN" sz="2600" dirty="0">
                <a:latin typeface="Times New Roman" pitchFamily="18" charset="0"/>
                <a:cs typeface="Times New Roman" pitchFamily="18" charset="0"/>
                <a:sym typeface="+mn-ea"/>
              </a:rPr>
              <a:t>) and </a:t>
            </a:r>
            <a:r>
              <a:rPr lang="en-US" altLang="zh-CN" sz="2600" dirty="0" err="1">
                <a:solidFill>
                  <a:srgbClr val="00FF00"/>
                </a:solidFill>
                <a:latin typeface="Times New Roman" pitchFamily="18" charset="0"/>
                <a:cs typeface="Times New Roman" pitchFamily="18" charset="0"/>
                <a:sym typeface="+mn-ea"/>
              </a:rPr>
              <a:t>Lappalainen</a:t>
            </a:r>
            <a:r>
              <a:rPr lang="en-US" altLang="zh-CN" sz="2600" dirty="0">
                <a:solidFill>
                  <a:srgbClr val="00FF00"/>
                </a:solidFill>
                <a:latin typeface="Times New Roman" pitchFamily="18" charset="0"/>
                <a:cs typeface="Times New Roman" pitchFamily="18" charset="0"/>
                <a:sym typeface="+mn-ea"/>
              </a:rPr>
              <a:t> </a:t>
            </a:r>
            <a:r>
              <a:rPr lang="en-US" altLang="zh-CN" sz="2600" i="1" dirty="0">
                <a:solidFill>
                  <a:srgbClr val="00FF00"/>
                </a:solidFill>
                <a:latin typeface="Times New Roman" pitchFamily="18" charset="0"/>
                <a:cs typeface="Times New Roman" pitchFamily="18" charset="0"/>
                <a:sym typeface="+mn-ea"/>
              </a:rPr>
              <a:t>et al</a:t>
            </a:r>
            <a:r>
              <a:rPr lang="en-US" altLang="zh-CN" sz="2600" dirty="0">
                <a:solidFill>
                  <a:srgbClr val="00FF00"/>
                </a:solidFill>
                <a:latin typeface="Times New Roman" pitchFamily="18" charset="0"/>
                <a:cs typeface="Times New Roman" pitchFamily="18" charset="0"/>
                <a:sym typeface="+mn-ea"/>
              </a:rPr>
              <a:t>. </a:t>
            </a:r>
            <a:r>
              <a:rPr lang="en-US" altLang="zh-CN" sz="2600" dirty="0">
                <a:latin typeface="Times New Roman" pitchFamily="18" charset="0"/>
                <a:cs typeface="Times New Roman" pitchFamily="18" charset="0"/>
                <a:sym typeface="+mn-ea"/>
              </a:rPr>
              <a:t>(</a:t>
            </a:r>
            <a:r>
              <a:rPr lang="en-US" altLang="zh-CN" sz="2600" dirty="0">
                <a:solidFill>
                  <a:srgbClr val="00FF00"/>
                </a:solidFill>
                <a:latin typeface="Times New Roman" pitchFamily="18" charset="0"/>
                <a:cs typeface="Times New Roman" pitchFamily="18" charset="0"/>
                <a:sym typeface="+mn-ea"/>
              </a:rPr>
              <a:t>2000</a:t>
            </a:r>
            <a:r>
              <a:rPr lang="en-US" altLang="zh-CN" sz="2600" dirty="0">
                <a:latin typeface="Times New Roman" pitchFamily="18" charset="0"/>
                <a:cs typeface="Times New Roman" pitchFamily="18" charset="0"/>
                <a:sym typeface="+mn-ea"/>
              </a:rPr>
              <a:t>). Another nonlinear extension of ICA is the approach of </a:t>
            </a:r>
            <a:r>
              <a:rPr lang="en-US" altLang="zh-CN" sz="2600" i="1" dirty="0">
                <a:latin typeface="Times New Roman" pitchFamily="18" charset="0"/>
                <a:cs typeface="Times New Roman" pitchFamily="18" charset="0"/>
                <a:sym typeface="+mn-ea"/>
              </a:rPr>
              <a:t>nonlinear independent components estimation</a:t>
            </a:r>
            <a:r>
              <a:rPr lang="en-US" altLang="zh-CN" sz="2600" dirty="0">
                <a:latin typeface="Times New Roman" pitchFamily="18" charset="0"/>
                <a:cs typeface="Times New Roman" pitchFamily="18" charset="0"/>
                <a:sym typeface="+mn-ea"/>
              </a:rPr>
              <a:t>, or NICE (</a:t>
            </a:r>
            <a:r>
              <a:rPr lang="en-US" altLang="zh-CN" sz="2600" dirty="0" err="1">
                <a:solidFill>
                  <a:srgbClr val="00FF00"/>
                </a:solidFill>
                <a:latin typeface="Times New Roman" pitchFamily="18" charset="0"/>
                <a:cs typeface="Times New Roman" pitchFamily="18" charset="0"/>
                <a:sym typeface="+mn-ea"/>
              </a:rPr>
              <a:t>Dinh</a:t>
            </a:r>
            <a:r>
              <a:rPr lang="en-US" altLang="zh-CN" sz="2600" dirty="0">
                <a:solidFill>
                  <a:srgbClr val="00FF00"/>
                </a:solidFill>
                <a:latin typeface="Times New Roman" pitchFamily="18" charset="0"/>
                <a:cs typeface="Times New Roman" pitchFamily="18" charset="0"/>
                <a:sym typeface="+mn-ea"/>
              </a:rPr>
              <a:t> </a:t>
            </a:r>
            <a:r>
              <a:rPr lang="en-US" altLang="zh-CN" sz="2600" i="1" dirty="0">
                <a:solidFill>
                  <a:srgbClr val="00FF00"/>
                </a:solidFill>
                <a:latin typeface="Times New Roman" pitchFamily="18" charset="0"/>
                <a:cs typeface="Times New Roman" pitchFamily="18" charset="0"/>
                <a:sym typeface="+mn-ea"/>
              </a:rPr>
              <a:t>et al</a:t>
            </a:r>
            <a:r>
              <a:rPr lang="en-US" altLang="zh-CN" sz="2600" i="1" dirty="0">
                <a:solidFill>
                  <a:srgbClr val="00B050"/>
                </a:solidFill>
                <a:latin typeface="Times New Roman" pitchFamily="18" charset="0"/>
                <a:cs typeface="Times New Roman" pitchFamily="18" charset="0"/>
                <a:sym typeface="+mn-ea"/>
              </a:rPr>
              <a:t>.</a:t>
            </a:r>
            <a:r>
              <a:rPr lang="en-US" altLang="zh-CN" sz="2600" dirty="0">
                <a:latin typeface="Times New Roman" pitchFamily="18" charset="0"/>
                <a:cs typeface="Times New Roman" pitchFamily="18" charset="0"/>
                <a:sym typeface="+mn-ea"/>
              </a:rPr>
              <a:t>,</a:t>
            </a:r>
            <a:r>
              <a:rPr lang="en-US" altLang="zh-CN" sz="2600" dirty="0">
                <a:solidFill>
                  <a:srgbClr val="00B050"/>
                </a:solidFill>
                <a:latin typeface="Times New Roman" pitchFamily="18" charset="0"/>
                <a:cs typeface="Times New Roman" pitchFamily="18" charset="0"/>
                <a:sym typeface="+mn-ea"/>
              </a:rPr>
              <a:t> </a:t>
            </a:r>
            <a:r>
              <a:rPr lang="en-US" altLang="zh-CN" sz="2600" dirty="0">
                <a:solidFill>
                  <a:srgbClr val="00FF00"/>
                </a:solidFill>
                <a:latin typeface="Times New Roman" pitchFamily="18" charset="0"/>
                <a:cs typeface="Times New Roman" pitchFamily="18" charset="0"/>
                <a:sym typeface="+mn-ea"/>
              </a:rPr>
              <a:t>2014</a:t>
            </a:r>
            <a:r>
              <a:rPr lang="en-US" altLang="zh-CN" sz="2600" dirty="0">
                <a:latin typeface="Times New Roman" pitchFamily="18" charset="0"/>
                <a:cs typeface="Times New Roman" pitchFamily="18" charset="0"/>
                <a:sym typeface="+mn-ea"/>
              </a:rPr>
              <a:t>), which stacks a series of invertible transformations (encoder stages) that have the property that the determinant of the Jacobian of each transformation can be computed efficiently. This makes it possible to compute the likelihood exactly and, like ICA, attempts to transform the data into a space where it has a factorized marginal distribution, but is more likely to succeed thanks to the nonlinear encoder. Because the encoder is associated with a decoder that is its perfect inverse, it is straightforward to generate samples from the model (by first sampling from  </a:t>
            </a:r>
            <a:r>
              <a:rPr lang="en-US" altLang="zh-CN" sz="2600" i="1" dirty="0">
                <a:latin typeface="Times New Roman" pitchFamily="18" charset="0"/>
                <a:cs typeface="Times New Roman" pitchFamily="18" charset="0"/>
                <a:sym typeface="+mn-ea"/>
              </a:rPr>
              <a:t>p</a:t>
            </a:r>
            <a:r>
              <a:rPr lang="en-US" altLang="zh-CN" sz="2600" dirty="0">
                <a:latin typeface="Times New Roman" pitchFamily="18" charset="0"/>
                <a:cs typeface="Times New Roman" pitchFamily="18" charset="0"/>
                <a:sym typeface="+mn-ea"/>
              </a:rPr>
              <a:t>(</a:t>
            </a:r>
            <a:r>
              <a:rPr lang="en-US" altLang="zh-CN" sz="2600" b="1" i="1" dirty="0">
                <a:latin typeface="Times New Roman" pitchFamily="18" charset="0"/>
                <a:cs typeface="Times New Roman" pitchFamily="18" charset="0"/>
                <a:sym typeface="+mn-ea"/>
              </a:rPr>
              <a:t>h</a:t>
            </a:r>
            <a:r>
              <a:rPr lang="en-US" altLang="zh-CN" sz="2600" dirty="0">
                <a:latin typeface="Times New Roman" pitchFamily="18" charset="0"/>
                <a:cs typeface="Times New Roman" pitchFamily="18" charset="0"/>
                <a:sym typeface="+mn-ea"/>
              </a:rPr>
              <a:t>) and then applying the decoder).</a:t>
            </a:r>
            <a:endParaRPr lang="en-US" altLang="zh-CN" sz="2600" dirty="0">
              <a:latin typeface="Times New Roman" pitchFamily="18" charset="0"/>
              <a:cs typeface="Times New Roman"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20871349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600" dirty="0">
                <a:latin typeface="Times New Roman" pitchFamily="18" charset="0"/>
                <a:cs typeface="Times New Roman" pitchFamily="18" charset="0"/>
                <a:sym typeface="+mn-ea"/>
              </a:rPr>
              <a:t>13.2 Independent Component Analysis (ICA)</a:t>
            </a:r>
            <a:endParaRPr lang="zh-CN" altLang="en-US" sz="3600" dirty="0">
              <a:latin typeface="Times New Roman" pitchFamily="18" charset="0"/>
              <a:cs typeface="Times New Roman" pitchFamily="18" charset="0"/>
            </a:endParaRPr>
          </a:p>
        </p:txBody>
      </p:sp>
      <p:sp>
        <p:nvSpPr>
          <p:cNvPr id="3" name="内容占位符 2"/>
          <p:cNvSpPr>
            <a:spLocks noGrp="1"/>
          </p:cNvSpPr>
          <p:nvPr>
            <p:ph idx="1"/>
          </p:nvPr>
        </p:nvSpPr>
        <p:spPr/>
        <p:txBody>
          <a:bodyPr>
            <a:normAutofit/>
          </a:bodyPr>
          <a:lstStyle/>
          <a:p>
            <a:pPr marL="0" lvl="0" algn="just" fontAlgn="auto">
              <a:lnSpc>
                <a:spcPct val="125000"/>
              </a:lnSpc>
              <a:spcBef>
                <a:spcPts val="0"/>
              </a:spcBef>
              <a:buClr>
                <a:srgbClr val="FF0000"/>
              </a:buClr>
              <a:buNone/>
            </a:pPr>
            <a:r>
              <a:rPr lang="zh-CN" altLang="en-US" sz="2600" dirty="0">
                <a:latin typeface="Times New Roman" pitchFamily="18" charset="0"/>
                <a:cs typeface="Times New Roman" pitchFamily="18" charset="0"/>
              </a:rPr>
              <a:t>　　</a:t>
            </a:r>
            <a:r>
              <a:rPr lang="en-US" altLang="zh-CN" sz="2600" dirty="0">
                <a:latin typeface="Times New Roman" pitchFamily="18" charset="0"/>
                <a:cs typeface="Times New Roman" pitchFamily="18" charset="0"/>
              </a:rPr>
              <a:t>Another generalization of ICA is to learn groups of features, with statistical dependence allowed within a group but discouraged between groups (</a:t>
            </a:r>
            <a:r>
              <a:rPr lang="en-US" altLang="zh-CN" sz="2600" dirty="0" err="1">
                <a:solidFill>
                  <a:srgbClr val="00FF00"/>
                </a:solidFill>
                <a:latin typeface="Times New Roman" pitchFamily="18" charset="0"/>
                <a:cs typeface="Times New Roman" pitchFamily="18" charset="0"/>
              </a:rPr>
              <a:t>Hyvärinen</a:t>
            </a:r>
            <a:r>
              <a:rPr lang="en-US" altLang="zh-CN" sz="2600" dirty="0">
                <a:solidFill>
                  <a:srgbClr val="00B050"/>
                </a:solidFill>
                <a:latin typeface="Times New Roman" pitchFamily="18" charset="0"/>
                <a:cs typeface="Times New Roman" pitchFamily="18" charset="0"/>
              </a:rPr>
              <a:t> </a:t>
            </a:r>
            <a:r>
              <a:rPr lang="en-US" altLang="zh-CN" sz="2600" dirty="0">
                <a:solidFill>
                  <a:srgbClr val="00FF00"/>
                </a:solidFill>
                <a:latin typeface="Times New Roman" pitchFamily="18" charset="0"/>
                <a:cs typeface="Times New Roman" pitchFamily="18" charset="0"/>
              </a:rPr>
              <a:t>and</a:t>
            </a:r>
            <a:r>
              <a:rPr lang="en-US" altLang="zh-CN" sz="2600" dirty="0">
                <a:solidFill>
                  <a:srgbClr val="00B050"/>
                </a:solidFill>
                <a:latin typeface="Times New Roman" pitchFamily="18" charset="0"/>
                <a:cs typeface="Times New Roman" pitchFamily="18" charset="0"/>
              </a:rPr>
              <a:t> </a:t>
            </a:r>
            <a:r>
              <a:rPr lang="en-US" altLang="zh-CN" sz="2600" dirty="0">
                <a:solidFill>
                  <a:srgbClr val="00FF00"/>
                </a:solidFill>
                <a:latin typeface="Times New Roman" pitchFamily="18" charset="0"/>
                <a:cs typeface="Times New Roman" pitchFamily="18" charset="0"/>
              </a:rPr>
              <a:t>Hoyer</a:t>
            </a:r>
            <a:r>
              <a:rPr lang="en-US" altLang="zh-CN" sz="2600" dirty="0">
                <a:latin typeface="Times New Roman" pitchFamily="18" charset="0"/>
                <a:cs typeface="Times New Roman" pitchFamily="18" charset="0"/>
              </a:rPr>
              <a:t>, </a:t>
            </a:r>
            <a:r>
              <a:rPr lang="en-US" altLang="zh-CN" sz="2600" dirty="0">
                <a:solidFill>
                  <a:srgbClr val="00FF00"/>
                </a:solidFill>
                <a:latin typeface="Times New Roman" pitchFamily="18" charset="0"/>
                <a:cs typeface="Times New Roman" pitchFamily="18" charset="0"/>
              </a:rPr>
              <a:t>1999</a:t>
            </a:r>
            <a:r>
              <a:rPr lang="en-US" altLang="zh-CN" sz="2600" dirty="0">
                <a:latin typeface="Times New Roman" pitchFamily="18" charset="0"/>
                <a:cs typeface="Times New Roman" pitchFamily="18" charset="0"/>
              </a:rPr>
              <a:t>;</a:t>
            </a:r>
            <a:r>
              <a:rPr lang="en-US" altLang="zh-CN" sz="2600" dirty="0">
                <a:solidFill>
                  <a:srgbClr val="00FF00"/>
                </a:solidFill>
                <a:latin typeface="Times New Roman" pitchFamily="18" charset="0"/>
                <a:cs typeface="Times New Roman" pitchFamily="18" charset="0"/>
              </a:rPr>
              <a:t> </a:t>
            </a:r>
            <a:r>
              <a:rPr lang="en-US" altLang="zh-CN" sz="2600" dirty="0" err="1">
                <a:solidFill>
                  <a:srgbClr val="00FF00"/>
                </a:solidFill>
                <a:latin typeface="Times New Roman" pitchFamily="18" charset="0"/>
                <a:cs typeface="Times New Roman" pitchFamily="18" charset="0"/>
              </a:rPr>
              <a:t>Hyvärinen</a:t>
            </a:r>
            <a:r>
              <a:rPr lang="en-US" altLang="zh-CN" sz="2600" dirty="0">
                <a:solidFill>
                  <a:srgbClr val="00FF00"/>
                </a:solidFill>
                <a:latin typeface="Times New Roman" pitchFamily="18" charset="0"/>
                <a:cs typeface="Times New Roman" pitchFamily="18" charset="0"/>
              </a:rPr>
              <a:t> </a:t>
            </a:r>
            <a:r>
              <a:rPr lang="en-US" altLang="zh-CN" sz="2600" i="1" dirty="0">
                <a:solidFill>
                  <a:srgbClr val="00FF00"/>
                </a:solidFill>
                <a:latin typeface="Times New Roman" pitchFamily="18" charset="0"/>
                <a:cs typeface="Times New Roman" pitchFamily="18" charset="0"/>
              </a:rPr>
              <a:t>et al</a:t>
            </a:r>
            <a:r>
              <a:rPr lang="en-US" altLang="zh-CN" sz="2600" dirty="0">
                <a:solidFill>
                  <a:srgbClr val="00B050"/>
                </a:solidFill>
                <a:latin typeface="Times New Roman" pitchFamily="18" charset="0"/>
                <a:cs typeface="Times New Roman" pitchFamily="18" charset="0"/>
              </a:rPr>
              <a:t>.</a:t>
            </a:r>
            <a:r>
              <a:rPr lang="en-US" altLang="zh-CN" sz="2600" dirty="0">
                <a:latin typeface="Times New Roman" pitchFamily="18" charset="0"/>
                <a:cs typeface="Times New Roman" pitchFamily="18" charset="0"/>
              </a:rPr>
              <a:t>, </a:t>
            </a:r>
            <a:r>
              <a:rPr lang="en-US" altLang="zh-CN" sz="2600" dirty="0">
                <a:solidFill>
                  <a:srgbClr val="00FF00"/>
                </a:solidFill>
                <a:latin typeface="Times New Roman" pitchFamily="18" charset="0"/>
                <a:cs typeface="Times New Roman" pitchFamily="18" charset="0"/>
              </a:rPr>
              <a:t>2001b</a:t>
            </a:r>
            <a:r>
              <a:rPr lang="en-US" altLang="zh-CN" sz="2600" dirty="0">
                <a:latin typeface="Times New Roman" pitchFamily="18" charset="0"/>
                <a:cs typeface="Times New Roman" pitchFamily="18" charset="0"/>
              </a:rPr>
              <a:t>). When the groups of related units are chosen to be non-overlapping, this is called </a:t>
            </a:r>
            <a:r>
              <a:rPr lang="en-US" altLang="zh-CN" sz="2600" i="1" dirty="0">
                <a:latin typeface="Times New Roman" pitchFamily="18" charset="0"/>
                <a:cs typeface="Times New Roman" pitchFamily="18" charset="0"/>
              </a:rPr>
              <a:t>independent subspace analysis</a:t>
            </a:r>
            <a:r>
              <a:rPr lang="en-US" altLang="zh-CN" sz="2600" dirty="0">
                <a:latin typeface="Times New Roman" pitchFamily="18" charset="0"/>
                <a:cs typeface="Times New Roman" pitchFamily="18" charset="0"/>
              </a:rPr>
              <a:t>. It is also possible to assign spatial coordinates to each hidden unit and form overlapping groups of spatially neighboring units. This encourages nearby units to learn similar features. When applied to natural images, this </a:t>
            </a:r>
            <a:r>
              <a:rPr lang="en-US" altLang="zh-CN" sz="2600" i="1" dirty="0">
                <a:latin typeface="Times New Roman" pitchFamily="18" charset="0"/>
                <a:cs typeface="Times New Roman" pitchFamily="18" charset="0"/>
              </a:rPr>
              <a:t>topographic ICA</a:t>
            </a:r>
            <a:r>
              <a:rPr lang="en-US" altLang="zh-CN" sz="2600" dirty="0">
                <a:latin typeface="Times New Roman" pitchFamily="18" charset="0"/>
                <a:cs typeface="Times New Roman" pitchFamily="18" charset="0"/>
              </a:rPr>
              <a:t> approach learns Gabor filters, such that neighboring features have similar orientation, location or frequency. Many different phase offsets of similar Gabor functions occur within each region, so that pooling over small regions yields translation invariance.</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sz="3600" dirty="0">
                <a:latin typeface="Times New Roman" pitchFamily="18" charset="0"/>
                <a:cs typeface="Times New Roman" pitchFamily="18" charset="0"/>
              </a:rPr>
              <a:t>Part III Deep Learning Research</a:t>
            </a:r>
          </a:p>
        </p:txBody>
      </p:sp>
      <p:sp>
        <p:nvSpPr>
          <p:cNvPr id="3" name="内容占位符 2"/>
          <p:cNvSpPr>
            <a:spLocks noGrp="1"/>
          </p:cNvSpPr>
          <p:nvPr>
            <p:ph idx="1"/>
          </p:nvPr>
        </p:nvSpPr>
        <p:spPr/>
        <p:txBody>
          <a:bodyPr>
            <a:normAutofit/>
          </a:bodyPr>
          <a:lstStyle/>
          <a:p>
            <a:pPr marL="0" lvl="0" algn="just" fontAlgn="auto">
              <a:lnSpc>
                <a:spcPct val="125000"/>
              </a:lnSpc>
              <a:spcBef>
                <a:spcPts val="0"/>
              </a:spcBef>
              <a:buClr>
                <a:srgbClr val="FF0000"/>
              </a:buClr>
              <a:buFont typeface="Wingdings" pitchFamily="2" charset="2"/>
              <a:buNone/>
            </a:pPr>
            <a:r>
              <a:rPr lang="en-US" altLang="zh-CN" sz="2600" dirty="0">
                <a:latin typeface="Times New Roman" pitchFamily="18" charset="0"/>
                <a:cs typeface="Times New Roman" pitchFamily="18" charset="0"/>
                <a:sym typeface="+mn-ea"/>
              </a:rPr>
              <a:t>In this part of the book, we discuss some of the speculative approaches to reducing the amount of labeled data necessary for existing models to work well and be applicable across a broader range of tasks. Accomplishing these goals usually requires some form of unsupervised or semi-supervised learning.</a:t>
            </a:r>
          </a:p>
          <a:p>
            <a:pPr marL="0" lvl="0" algn="just" fontAlgn="auto">
              <a:lnSpc>
                <a:spcPct val="125000"/>
              </a:lnSpc>
              <a:spcBef>
                <a:spcPts val="0"/>
              </a:spcBef>
              <a:buClr>
                <a:srgbClr val="FF0000"/>
              </a:buClr>
              <a:buFont typeface="Wingdings" pitchFamily="2" charset="2"/>
              <a:buNone/>
            </a:pPr>
            <a:r>
              <a:rPr lang="zh-CN" altLang="en-US" sz="2600" dirty="0">
                <a:latin typeface="Times New Roman" pitchFamily="18" charset="0"/>
                <a:cs typeface="Times New Roman" pitchFamily="18" charset="0"/>
              </a:rPr>
              <a:t>　　</a:t>
            </a:r>
            <a:r>
              <a:rPr lang="en-US" altLang="zh-CN" sz="2600" dirty="0">
                <a:latin typeface="Times New Roman" pitchFamily="18" charset="0"/>
                <a:cs typeface="Times New Roman" pitchFamily="18" charset="0"/>
              </a:rPr>
              <a:t>Many deep learning algorithms have been designed to tackle unsupervised learning problems, but none have truly solved the problem in the same way that deep learning has largely solved the supervised learning problem for a wide variety of tasks. In this part of the book, we describe the existing approaches to unsupervised learning and some of the popular thought about how we can make progress in this field.</a:t>
            </a:r>
          </a:p>
        </p:txBody>
      </p:sp>
      <p:pic>
        <p:nvPicPr>
          <p:cNvPr id="4" name="图片 3" descr="u=1907756794,293736522&amp;fm=21&amp;gp=0.jpg"/>
          <p:cNvPicPr>
            <a:picLocks noChangeAspect="1"/>
          </p:cNvPicPr>
          <p:nvPr/>
        </p:nvPicPr>
        <p:blipFill>
          <a:blip r:embed="rId2"/>
          <a:stretch>
            <a:fillRect/>
          </a:stretch>
        </p:blipFill>
        <p:spPr>
          <a:xfrm>
            <a:off x="10611066" y="5732206"/>
            <a:ext cx="1485468" cy="1119188"/>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itchFamily="18" charset="0"/>
                <a:cs typeface="Times New Roman"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z="2400" dirty="0"/>
              <a:t>Acknowledge to: </a:t>
            </a:r>
            <a:r>
              <a:rPr lang="en-US" altLang="zh-CN" sz="2400" dirty="0" err="1"/>
              <a:t>Fangfang Chen</a:t>
            </a:r>
            <a:endParaRPr lang="en-US" altLang="zh-CN" sz="2400" dirty="0"/>
          </a:p>
          <a:p>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r>
              <a:rPr lang="en-US" altLang="zh-CN" sz="2400" dirty="0"/>
              <a:t>Machine Learning Research Group</a:t>
            </a:r>
          </a:p>
          <a:p>
            <a:r>
              <a:rPr lang="en-US" altLang="zh-CN" sz="2400" dirty="0"/>
              <a:t>Ocean University of China</a:t>
            </a:r>
          </a:p>
          <a:p>
            <a:r>
              <a:rPr lang="en-US" altLang="zh-CN" sz="2400" dirty="0"/>
              <a:t>Qingdao, China</a:t>
            </a:r>
          </a:p>
        </p:txBody>
      </p:sp>
      <p:sp>
        <p:nvSpPr>
          <p:cNvPr id="6" name="标题 6"/>
          <p:cNvSpPr txBox="1"/>
          <p:nvPr/>
        </p:nvSpPr>
        <p:spPr>
          <a:xfrm>
            <a:off x="1786455" y="1720644"/>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itchFamily="18" charset="0"/>
                <a:ea typeface="+mj-ea"/>
                <a:cs typeface="Times New Roman" pitchFamily="18" charset="0"/>
              </a:defRPr>
            </a:lvl1pPr>
          </a:lstStyle>
          <a:p>
            <a:r>
              <a:rPr lang="en-US" altLang="zh-CN" sz="3600" dirty="0"/>
              <a:t>13.3 Slow Feature Analysis</a:t>
            </a:r>
          </a:p>
        </p:txBody>
      </p:sp>
      <p:sp>
        <p:nvSpPr>
          <p:cNvPr id="8" name="文本框 7"/>
          <p:cNvSpPr txBox="1"/>
          <p:nvPr/>
        </p:nvSpPr>
        <p:spPr>
          <a:xfrm>
            <a:off x="1707488" y="558169"/>
            <a:ext cx="9138218" cy="762000"/>
          </a:xfrm>
          <a:prstGeom prst="rect">
            <a:avLst/>
          </a:prstGeom>
          <a:noFill/>
        </p:spPr>
        <p:txBody>
          <a:bodyPr wrap="square" rtlCol="0">
            <a:spAutoFit/>
          </a:bodyPr>
          <a:lstStyle/>
          <a:p>
            <a:pPr algn="ctr"/>
            <a:r>
              <a:rPr lang="en-US" altLang="zh-CN" sz="4400" b="1" dirty="0">
                <a:latin typeface="Times New Roman" pitchFamily="18" charset="0"/>
                <a:cs typeface="Times New Roman" pitchFamily="18" charset="0"/>
                <a:sym typeface="+mn-ea"/>
              </a:rPr>
              <a:t>Chapter 13 </a:t>
            </a:r>
            <a:r>
              <a:rPr lang="en-US" sz="4400" b="1" dirty="0">
                <a:latin typeface="Times New Roman" pitchFamily="18" charset="0"/>
                <a:cs typeface="Times New Roman" pitchFamily="18" charset="0"/>
                <a:sym typeface="+mn-ea"/>
              </a:rPr>
              <a:t>Linear Factor Models</a:t>
            </a:r>
            <a:endParaRPr lang="zh-CN" altLang="en-US" sz="4400" b="1" dirty="0">
              <a:latin typeface="Times New Roman" pitchFamily="18" charset="0"/>
              <a:cs typeface="Times New Roman" pitchFamily="18" charset="0"/>
            </a:endParaRP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itchFamily="18" charset="0"/>
                <a:cs typeface="Times New Roman" pitchFamily="18" charset="0"/>
              </a:rPr>
              <a:t>13.3 Slow Feature Analysis</a:t>
            </a:r>
            <a:endParaRPr lang="zh-CN" altLang="en-US" sz="3600" dirty="0">
              <a:latin typeface="Times New Roman" pitchFamily="18" charset="0"/>
              <a:cs typeface="Times New Roman" pitchFamily="18" charset="0"/>
            </a:endParaRPr>
          </a:p>
        </p:txBody>
      </p:sp>
      <p:sp>
        <p:nvSpPr>
          <p:cNvPr id="3" name="内容占位符 2"/>
          <p:cNvSpPr>
            <a:spLocks noGrp="1"/>
          </p:cNvSpPr>
          <p:nvPr>
            <p:ph idx="1"/>
          </p:nvPr>
        </p:nvSpPr>
        <p:spPr/>
        <p:txBody>
          <a:bodyPr>
            <a:normAutofit fontScale="92500"/>
          </a:bodyPr>
          <a:lstStyle/>
          <a:p>
            <a:pPr marL="0" lvl="0" indent="0" algn="just" fontAlgn="auto">
              <a:lnSpc>
                <a:spcPct val="125000"/>
              </a:lnSpc>
              <a:spcBef>
                <a:spcPts val="0"/>
              </a:spcBef>
              <a:buClr>
                <a:srgbClr val="FF0000"/>
              </a:buClr>
              <a:buNone/>
            </a:pPr>
            <a:r>
              <a:rPr lang="en-US" altLang="zh-CN" sz="2600" i="1" dirty="0">
                <a:latin typeface="Times New Roman" pitchFamily="18" charset="0"/>
                <a:cs typeface="Times New Roman" pitchFamily="18" charset="0"/>
              </a:rPr>
              <a:t>Slow feature analysis</a:t>
            </a:r>
            <a:r>
              <a:rPr lang="en-US" altLang="zh-CN" sz="2600" dirty="0">
                <a:latin typeface="Times New Roman" pitchFamily="18" charset="0"/>
                <a:cs typeface="Times New Roman" pitchFamily="18" charset="0"/>
              </a:rPr>
              <a:t> (SFA) is a linear factor model that uses information from time signals to learn invariant features (</a:t>
            </a:r>
            <a:r>
              <a:rPr lang="en-US" altLang="zh-CN" sz="2600" dirty="0" err="1">
                <a:solidFill>
                  <a:srgbClr val="00FF00"/>
                </a:solidFill>
                <a:latin typeface="Times New Roman" pitchFamily="18" charset="0"/>
                <a:cs typeface="Times New Roman" pitchFamily="18" charset="0"/>
              </a:rPr>
              <a:t>Wiskott</a:t>
            </a:r>
            <a:r>
              <a:rPr lang="en-US" altLang="zh-CN" sz="2600" dirty="0">
                <a:solidFill>
                  <a:srgbClr val="00FF00"/>
                </a:solidFill>
                <a:latin typeface="Times New Roman" pitchFamily="18" charset="0"/>
                <a:cs typeface="Times New Roman" pitchFamily="18" charset="0"/>
              </a:rPr>
              <a:t> and </a:t>
            </a:r>
            <a:r>
              <a:rPr lang="en-US" altLang="zh-CN" sz="2600" dirty="0" err="1">
                <a:solidFill>
                  <a:srgbClr val="00FF00"/>
                </a:solidFill>
                <a:latin typeface="Times New Roman" pitchFamily="18" charset="0"/>
                <a:cs typeface="Times New Roman" pitchFamily="18" charset="0"/>
              </a:rPr>
              <a:t>Sejnowski</a:t>
            </a:r>
            <a:r>
              <a:rPr lang="en-US" altLang="zh-CN" sz="2600" dirty="0">
                <a:latin typeface="Times New Roman" pitchFamily="18" charset="0"/>
                <a:cs typeface="Times New Roman" pitchFamily="18" charset="0"/>
              </a:rPr>
              <a:t>, </a:t>
            </a:r>
            <a:r>
              <a:rPr lang="en-US" altLang="zh-CN" sz="2600" dirty="0">
                <a:solidFill>
                  <a:srgbClr val="00FF00"/>
                </a:solidFill>
                <a:latin typeface="Times New Roman" pitchFamily="18" charset="0"/>
                <a:cs typeface="Times New Roman" pitchFamily="18" charset="0"/>
              </a:rPr>
              <a:t>2002</a:t>
            </a:r>
            <a:r>
              <a:rPr lang="en-US" altLang="zh-CN" sz="2600" dirty="0">
                <a:latin typeface="Times New Roman" pitchFamily="18" charset="0"/>
                <a:cs typeface="Times New Roman" pitchFamily="18" charset="0"/>
              </a:rPr>
              <a:t>).</a:t>
            </a:r>
          </a:p>
          <a:p>
            <a:pPr marL="0" lvl="0" indent="0" algn="just" fontAlgn="auto">
              <a:lnSpc>
                <a:spcPct val="125000"/>
              </a:lnSpc>
              <a:spcBef>
                <a:spcPts val="0"/>
              </a:spcBef>
              <a:buClr>
                <a:srgbClr val="FF0000"/>
              </a:buClr>
              <a:buNone/>
            </a:pPr>
            <a:r>
              <a:rPr lang="zh-CN" altLang="en-US" sz="2600" dirty="0">
                <a:latin typeface="Times New Roman" pitchFamily="18" charset="0"/>
                <a:cs typeface="Times New Roman" pitchFamily="18" charset="0"/>
              </a:rPr>
              <a:t>　　</a:t>
            </a:r>
            <a:r>
              <a:rPr lang="en-US" altLang="zh-CN" sz="2600" dirty="0">
                <a:latin typeface="Times New Roman" pitchFamily="18" charset="0"/>
                <a:cs typeface="Times New Roman" pitchFamily="18" charset="0"/>
              </a:rPr>
              <a:t>Slow feature analysis is motivated by a general principle called the slowness principle. The idea is that the important characteristics of scenes change very slowly compared to the individual measurements that make up a description of a scene. For example, in computer vision, individual pixel values can change very rapidly. If a zebra moves from left to right across the image, an individual pixel will rapidly change from black to white and back again as the zebra’s stripes pass over the pixel. By comparison, the feature indicating whether a zebra is in the image will not change at all, and the feature describing the zebra’s position will change slowly. We therefore may wish to regularize our model to learn features that change slowly over time.</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38237190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lnSpcReduction="10000"/>
              </a:bodyPr>
              <a:lstStyle/>
              <a:p>
                <a:pPr marL="0" lvl="0" indent="0" algn="just">
                  <a:lnSpc>
                    <a:spcPct val="125000"/>
                  </a:lnSpc>
                  <a:spcBef>
                    <a:spcPts val="0"/>
                  </a:spcBef>
                  <a:buClr>
                    <a:srgbClr val="FF0000"/>
                  </a:buClr>
                  <a:buNone/>
                </a:pPr>
                <a:r>
                  <a:rPr lang="zh-CN" altLang="en-US" sz="2600" dirty="0">
                    <a:latin typeface="Times New Roman" pitchFamily="18" charset="0"/>
                    <a:cs typeface="Times New Roman" pitchFamily="18" charset="0"/>
                  </a:rPr>
                  <a:t>　　</a:t>
                </a:r>
                <a:r>
                  <a:rPr lang="en-US" altLang="zh-CN" sz="2600" dirty="0">
                    <a:latin typeface="Times New Roman" pitchFamily="18" charset="0"/>
                    <a:cs typeface="Times New Roman" pitchFamily="18" charset="0"/>
                  </a:rPr>
                  <a:t>The slowness principle predates slow feature analysis and has been applied to a wide variety of models (</a:t>
                </a:r>
                <a:r>
                  <a:rPr lang="en-US" altLang="zh-CN" sz="2600" dirty="0">
                    <a:solidFill>
                      <a:srgbClr val="00FF00"/>
                    </a:solidFill>
                    <a:latin typeface="Times New Roman" pitchFamily="18" charset="0"/>
                    <a:cs typeface="Times New Roman" pitchFamily="18" charset="0"/>
                  </a:rPr>
                  <a:t>Hinton</a:t>
                </a:r>
                <a:r>
                  <a:rPr lang="en-US" altLang="zh-CN" sz="2600" dirty="0">
                    <a:latin typeface="Times New Roman" pitchFamily="18" charset="0"/>
                    <a:cs typeface="Times New Roman" pitchFamily="18" charset="0"/>
                  </a:rPr>
                  <a:t>, </a:t>
                </a:r>
                <a:r>
                  <a:rPr lang="en-US" altLang="zh-CN" sz="2600" dirty="0">
                    <a:solidFill>
                      <a:srgbClr val="00FF00"/>
                    </a:solidFill>
                    <a:latin typeface="Times New Roman" pitchFamily="18" charset="0"/>
                    <a:cs typeface="Times New Roman" pitchFamily="18" charset="0"/>
                  </a:rPr>
                  <a:t>1989</a:t>
                </a:r>
                <a:r>
                  <a:rPr lang="en-US" altLang="zh-CN" sz="2600" dirty="0">
                    <a:latin typeface="Times New Roman" pitchFamily="18" charset="0"/>
                    <a:cs typeface="Times New Roman" pitchFamily="18" charset="0"/>
                  </a:rPr>
                  <a:t>; </a:t>
                </a:r>
                <a:r>
                  <a:rPr lang="en-US" altLang="zh-CN" sz="2600" dirty="0">
                    <a:solidFill>
                      <a:srgbClr val="00FF00"/>
                    </a:solidFill>
                    <a:latin typeface="Times New Roman" pitchFamily="18" charset="0"/>
                    <a:cs typeface="Times New Roman" pitchFamily="18" charset="0"/>
                  </a:rPr>
                  <a:t>Földiák</a:t>
                </a:r>
                <a:r>
                  <a:rPr lang="en-US" altLang="zh-CN" sz="2600" dirty="0">
                    <a:latin typeface="Times New Roman" pitchFamily="18" charset="0"/>
                    <a:cs typeface="Times New Roman" pitchFamily="18" charset="0"/>
                  </a:rPr>
                  <a:t>, </a:t>
                </a:r>
                <a:r>
                  <a:rPr lang="en-US" altLang="zh-CN" sz="2600" dirty="0">
                    <a:solidFill>
                      <a:srgbClr val="00FF00"/>
                    </a:solidFill>
                    <a:latin typeface="Times New Roman" pitchFamily="18" charset="0"/>
                    <a:cs typeface="Times New Roman" pitchFamily="18" charset="0"/>
                  </a:rPr>
                  <a:t>1989</a:t>
                </a:r>
                <a:r>
                  <a:rPr lang="en-US" altLang="zh-CN" sz="2600" dirty="0">
                    <a:latin typeface="Times New Roman" pitchFamily="18" charset="0"/>
                    <a:cs typeface="Times New Roman" pitchFamily="18" charset="0"/>
                  </a:rPr>
                  <a:t>; </a:t>
                </a:r>
                <a:r>
                  <a:rPr lang="en-US" altLang="zh-CN" sz="2600" dirty="0">
                    <a:solidFill>
                      <a:srgbClr val="00FF00"/>
                    </a:solidFill>
                    <a:latin typeface="Times New Roman" pitchFamily="18" charset="0"/>
                    <a:cs typeface="Times New Roman" pitchFamily="18" charset="0"/>
                  </a:rPr>
                  <a:t>Mobahi</a:t>
                </a:r>
                <a:r>
                  <a:rPr lang="en-US" altLang="zh-CN" sz="2600" dirty="0">
                    <a:solidFill>
                      <a:srgbClr val="00B050"/>
                    </a:solidFill>
                    <a:latin typeface="Times New Roman" pitchFamily="18" charset="0"/>
                    <a:cs typeface="Times New Roman" pitchFamily="18" charset="0"/>
                  </a:rPr>
                  <a:t> </a:t>
                </a:r>
                <a:r>
                  <a:rPr lang="en-US" altLang="zh-CN" sz="2600" i="1" dirty="0">
                    <a:solidFill>
                      <a:srgbClr val="00FF00"/>
                    </a:solidFill>
                    <a:latin typeface="Times New Roman" pitchFamily="18" charset="0"/>
                    <a:cs typeface="Times New Roman" pitchFamily="18" charset="0"/>
                  </a:rPr>
                  <a:t>et</a:t>
                </a:r>
                <a:r>
                  <a:rPr lang="en-US" altLang="zh-CN" sz="2600" i="1" dirty="0">
                    <a:solidFill>
                      <a:srgbClr val="00B050"/>
                    </a:solidFill>
                    <a:latin typeface="Times New Roman" pitchFamily="18" charset="0"/>
                    <a:cs typeface="Times New Roman" pitchFamily="18" charset="0"/>
                  </a:rPr>
                  <a:t> </a:t>
                </a:r>
                <a:r>
                  <a:rPr lang="en-US" altLang="zh-CN" sz="2600" i="1" dirty="0">
                    <a:solidFill>
                      <a:srgbClr val="00FF00"/>
                    </a:solidFill>
                    <a:latin typeface="Times New Roman" pitchFamily="18" charset="0"/>
                    <a:cs typeface="Times New Roman" pitchFamily="18" charset="0"/>
                  </a:rPr>
                  <a:t>al</a:t>
                </a:r>
                <a:r>
                  <a:rPr lang="en-US" altLang="zh-CN" sz="2600" dirty="0">
                    <a:solidFill>
                      <a:srgbClr val="00B050"/>
                    </a:solidFill>
                    <a:latin typeface="Times New Roman" pitchFamily="18" charset="0"/>
                    <a:cs typeface="Times New Roman" pitchFamily="18" charset="0"/>
                  </a:rPr>
                  <a:t>.</a:t>
                </a:r>
                <a:r>
                  <a:rPr lang="en-US" altLang="zh-CN" sz="2600" dirty="0">
                    <a:latin typeface="Times New Roman" pitchFamily="18" charset="0"/>
                    <a:cs typeface="Times New Roman" pitchFamily="18" charset="0"/>
                  </a:rPr>
                  <a:t>, </a:t>
                </a:r>
                <a:r>
                  <a:rPr lang="en-US" altLang="zh-CN" sz="2600" dirty="0">
                    <a:solidFill>
                      <a:srgbClr val="00FF00"/>
                    </a:solidFill>
                    <a:latin typeface="Times New Roman" pitchFamily="18" charset="0"/>
                    <a:cs typeface="Times New Roman" pitchFamily="18" charset="0"/>
                  </a:rPr>
                  <a:t>2009</a:t>
                </a:r>
                <a:r>
                  <a:rPr lang="en-US" altLang="zh-CN" sz="2600" dirty="0">
                    <a:latin typeface="Times New Roman" pitchFamily="18" charset="0"/>
                    <a:cs typeface="Times New Roman" pitchFamily="18" charset="0"/>
                  </a:rPr>
                  <a:t>;</a:t>
                </a:r>
                <a:r>
                  <a:rPr lang="en-US" altLang="zh-CN" sz="2600" dirty="0">
                    <a:solidFill>
                      <a:srgbClr val="00B050"/>
                    </a:solidFill>
                    <a:latin typeface="Times New Roman" pitchFamily="18" charset="0"/>
                    <a:cs typeface="Times New Roman" pitchFamily="18" charset="0"/>
                  </a:rPr>
                  <a:t> </a:t>
                </a:r>
                <a:r>
                  <a:rPr lang="en-US" altLang="zh-CN" sz="2600" dirty="0">
                    <a:solidFill>
                      <a:srgbClr val="00FF00"/>
                    </a:solidFill>
                    <a:latin typeface="Times New Roman" pitchFamily="18" charset="0"/>
                    <a:cs typeface="Times New Roman" pitchFamily="18" charset="0"/>
                  </a:rPr>
                  <a:t>Bergstra</a:t>
                </a:r>
                <a:r>
                  <a:rPr lang="en-US" altLang="zh-CN" sz="2600" dirty="0">
                    <a:latin typeface="Times New Roman" pitchFamily="18" charset="0"/>
                    <a:cs typeface="Times New Roman" pitchFamily="18" charset="0"/>
                  </a:rPr>
                  <a:t> </a:t>
                </a:r>
                <a:r>
                  <a:rPr lang="en-US" altLang="zh-CN" sz="2600" dirty="0">
                    <a:solidFill>
                      <a:srgbClr val="00FF00"/>
                    </a:solidFill>
                    <a:latin typeface="Times New Roman" pitchFamily="18" charset="0"/>
                    <a:cs typeface="Times New Roman" pitchFamily="18" charset="0"/>
                  </a:rPr>
                  <a:t>and</a:t>
                </a:r>
                <a:r>
                  <a:rPr lang="en-US" altLang="zh-CN" sz="2600" dirty="0">
                    <a:solidFill>
                      <a:srgbClr val="00B050"/>
                    </a:solidFill>
                    <a:latin typeface="Times New Roman" pitchFamily="18" charset="0"/>
                    <a:cs typeface="Times New Roman" pitchFamily="18" charset="0"/>
                  </a:rPr>
                  <a:t> </a:t>
                </a:r>
                <a:r>
                  <a:rPr lang="en-US" altLang="zh-CN" sz="2600" dirty="0">
                    <a:solidFill>
                      <a:srgbClr val="00FF00"/>
                    </a:solidFill>
                    <a:latin typeface="Times New Roman" pitchFamily="18" charset="0"/>
                    <a:cs typeface="Times New Roman" pitchFamily="18" charset="0"/>
                  </a:rPr>
                  <a:t>Bengio</a:t>
                </a:r>
                <a:r>
                  <a:rPr lang="en-US" altLang="zh-CN" sz="2600" dirty="0">
                    <a:latin typeface="Times New Roman" pitchFamily="18" charset="0"/>
                    <a:cs typeface="Times New Roman" pitchFamily="18" charset="0"/>
                  </a:rPr>
                  <a:t>, </a:t>
                </a:r>
                <a:r>
                  <a:rPr lang="en-US" altLang="zh-CN" sz="2600" dirty="0">
                    <a:solidFill>
                      <a:srgbClr val="00FF00"/>
                    </a:solidFill>
                    <a:latin typeface="Times New Roman" pitchFamily="18" charset="0"/>
                    <a:cs typeface="Times New Roman" pitchFamily="18" charset="0"/>
                  </a:rPr>
                  <a:t>2009</a:t>
                </a:r>
                <a:r>
                  <a:rPr lang="en-US" altLang="zh-CN" sz="2600" dirty="0">
                    <a:latin typeface="Times New Roman" pitchFamily="18" charset="0"/>
                    <a:cs typeface="Times New Roman" pitchFamily="18" charset="0"/>
                  </a:rPr>
                  <a:t>). In general, we can apply the slowness principle to any differentiable model trained with gradient descent. The slowness principle may be introduced by adding a term to the cost function of the form</a:t>
                </a:r>
              </a:p>
              <a:p>
                <a:pPr marL="0" lvl="0" indent="0" algn="just">
                  <a:lnSpc>
                    <a:spcPct val="125000"/>
                  </a:lnSpc>
                  <a:spcBef>
                    <a:spcPts val="0"/>
                  </a:spcBef>
                  <a:buClr>
                    <a:srgbClr val="FF0000"/>
                  </a:buClr>
                  <a:buNone/>
                </a:pPr>
                <a:endParaRPr lang="en-US" altLang="zh-CN" sz="2600" dirty="0">
                  <a:latin typeface="Times New Roman" pitchFamily="18" charset="0"/>
                  <a:cs typeface="Times New Roman" pitchFamily="18" charset="0"/>
                </a:endParaRPr>
              </a:p>
              <a:p>
                <a:pPr marL="0" lvl="0" indent="0" algn="just">
                  <a:lnSpc>
                    <a:spcPct val="125000"/>
                  </a:lnSpc>
                  <a:spcBef>
                    <a:spcPts val="0"/>
                  </a:spcBef>
                  <a:buClr>
                    <a:srgbClr val="FF0000"/>
                  </a:buClr>
                  <a:buNone/>
                </a:pPr>
                <a:endParaRPr lang="en-US" altLang="zh-CN" sz="2600" dirty="0">
                  <a:latin typeface="Times New Roman" pitchFamily="18" charset="0"/>
                  <a:cs typeface="Times New Roman" pitchFamily="18" charset="0"/>
                </a:endParaRPr>
              </a:p>
              <a:p>
                <a:pPr>
                  <a:spcBef>
                    <a:spcPts val="0"/>
                  </a:spcBef>
                  <a:buClr>
                    <a:srgbClr val="FF0000"/>
                  </a:buClr>
                </a:pPr>
                <a:r>
                  <a:rPr lang="en-US" altLang="zh-CN" dirty="0"/>
                  <a:t>where </a:t>
                </a:r>
                <a:r>
                  <a:rPr lang="en-US" altLang="zh-CN" dirty="0">
                    <a:latin typeface="Arial Unicode MS" panose="020B0604020202020204" pitchFamily="34" charset="-122"/>
                    <a:ea typeface="Arial Unicode MS" panose="020B0604020202020204" pitchFamily="34" charset="-122"/>
                    <a:cs typeface="Arial Unicode MS" panose="020B0604020202020204" pitchFamily="34" charset="-122"/>
                  </a:rPr>
                  <a:t>λ</a:t>
                </a:r>
                <a:r>
                  <a:rPr lang="en-US" altLang="zh-CN" dirty="0"/>
                  <a:t> is a hyperparameter determining the strength of the slowness regularization term, </a:t>
                </a:r>
                <a:r>
                  <a:rPr lang="en-US" altLang="zh-CN" i="1" dirty="0"/>
                  <a:t>t</a:t>
                </a:r>
                <a:r>
                  <a:rPr lang="en-US" altLang="zh-CN" dirty="0"/>
                  <a:t> is the index into a time sequence of examples,  </a:t>
                </a:r>
                <a:r>
                  <a:rPr lang="en-US" altLang="zh-CN" i="1" dirty="0"/>
                  <a:t>f</a:t>
                </a:r>
                <a:r>
                  <a:rPr lang="en-US" altLang="zh-CN" dirty="0"/>
                  <a:t>  is the feature extractor to be regularized, and </a:t>
                </a:r>
                <a:r>
                  <a:rPr lang="en-US" altLang="zh-CN" i="1" dirty="0"/>
                  <a:t>L</a:t>
                </a:r>
                <a:r>
                  <a:rPr lang="en-US" altLang="zh-CN" dirty="0"/>
                  <a:t> is a loss function measuring the distance between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b="1" i="1">
                                <a:latin typeface="Cambria Math" panose="02040503050406030204" pitchFamily="18" charset="0"/>
                              </a:rPr>
                              <m:t>𝒙</m:t>
                            </m:r>
                          </m:e>
                          <m:sup>
                            <m:d>
                              <m:dPr>
                                <m:ctrlPr>
                                  <a:rPr lang="en-US" altLang="zh-CN" i="1">
                                    <a:latin typeface="Cambria Math" panose="02040503050406030204" pitchFamily="18" charset="0"/>
                                  </a:rPr>
                                </m:ctrlPr>
                              </m:dPr>
                              <m:e>
                                <m:r>
                                  <a:rPr lang="en-US" altLang="zh-CN" i="1">
                                    <a:latin typeface="Cambria Math" panose="02040503050406030204" pitchFamily="18" charset="0"/>
                                  </a:rPr>
                                  <m:t>𝑡</m:t>
                                </m:r>
                              </m:e>
                            </m:d>
                          </m:sup>
                        </m:sSup>
                      </m:e>
                    </m:d>
                  </m:oMath>
                </a14:m>
                <a:r>
                  <a:rPr lang="en-US" altLang="zh-CN" dirty="0"/>
                  <a:t> and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b="1" i="1">
                                <a:latin typeface="Cambria Math" panose="02040503050406030204" pitchFamily="18" charset="0"/>
                              </a:rPr>
                              <m:t>𝒙</m:t>
                            </m:r>
                          </m:e>
                          <m:sup>
                            <m:d>
                              <m:dPr>
                                <m:ctrlPr>
                                  <a:rPr lang="en-US" altLang="zh-CN" i="1">
                                    <a:latin typeface="Cambria Math" panose="02040503050406030204" pitchFamily="18" charset="0"/>
                                  </a:rPr>
                                </m:ctrlPr>
                              </m:dPr>
                              <m:e>
                                <m:r>
                                  <a:rPr lang="en-US" altLang="zh-CN" i="1">
                                    <a:latin typeface="Cambria Math" panose="02040503050406030204" pitchFamily="18" charset="0"/>
                                  </a:rPr>
                                  <m:t>𝑡</m:t>
                                </m:r>
                                <m:r>
                                  <a:rPr lang="en-US" altLang="zh-CN" i="1">
                                    <a:latin typeface="Cambria Math" panose="02040503050406030204" pitchFamily="18" charset="0"/>
                                  </a:rPr>
                                  <m:t>+</m:t>
                                </m:r>
                                <m:r>
                                  <a:rPr lang="en-US" altLang="zh-CN" i="1">
                                    <a:latin typeface="Cambria Math" panose="02040503050406030204" pitchFamily="18" charset="0"/>
                                  </a:rPr>
                                  <m:t>1</m:t>
                                </m:r>
                              </m:e>
                            </m:d>
                          </m:sup>
                        </m:sSup>
                      </m:e>
                    </m:d>
                  </m:oMath>
                </a14:m>
                <a:r>
                  <a:rPr lang="en-US" altLang="zh-CN" dirty="0"/>
                  <a:t> .  A common choice for</a:t>
                </a:r>
                <a:r>
                  <a:rPr lang="en-US" altLang="zh-CN" i="1" dirty="0"/>
                  <a:t> L</a:t>
                </a:r>
                <a:r>
                  <a:rPr lang="en-US" altLang="zh-CN" dirty="0"/>
                  <a:t> is the mean squared difference.</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855" t="-475" r="-802"/>
                </a:stretch>
              </a:blipFill>
            </p:spPr>
            <p:txBody>
              <a:bodyPr/>
              <a:lstStyle/>
              <a:p>
                <a:r>
                  <a:rPr lang="zh-CN" altLang="en-US">
                    <a:noFill/>
                  </a:rPr>
                  <a:t> </a:t>
                </a:r>
              </a:p>
            </p:txBody>
          </p:sp>
        </mc:Fallback>
      </mc:AlternateContent>
      <p:pic>
        <p:nvPicPr>
          <p:cNvPr id="5" name="图片 4"/>
          <p:cNvPicPr>
            <a:picLocks noChangeAspect="1"/>
          </p:cNvPicPr>
          <p:nvPr/>
        </p:nvPicPr>
        <p:blipFill>
          <a:blip r:embed="rId3"/>
          <a:stretch>
            <a:fillRect/>
          </a:stretch>
        </p:blipFill>
        <p:spPr>
          <a:xfrm>
            <a:off x="1445751" y="3212883"/>
            <a:ext cx="9005570" cy="794385"/>
          </a:xfrm>
          <a:prstGeom prst="rect">
            <a:avLst/>
          </a:prstGeom>
        </p:spPr>
      </p:pic>
      <p:pic>
        <p:nvPicPr>
          <p:cNvPr id="4" name="图片 3" descr="u=1907756794,293736522&amp;fm=21&amp;gp=0.jpg"/>
          <p:cNvPicPr>
            <a:picLocks noChangeAspect="1"/>
          </p:cNvPicPr>
          <p:nvPr/>
        </p:nvPicPr>
        <p:blipFill>
          <a:blip r:embed="rId4"/>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sz="3600" dirty="0">
                <a:latin typeface="Times New Roman" pitchFamily="18" charset="0"/>
                <a:cs typeface="Times New Roman" pitchFamily="18" charset="0"/>
                <a:sym typeface="+mn-ea"/>
              </a:rPr>
              <a:t>13.3 Slow Feature Analysis</a:t>
            </a:r>
            <a:endParaRPr lang="zh-CN" altLang="en-US" sz="3600" dirty="0">
              <a:latin typeface="Times New Roman" pitchFamily="18" charset="0"/>
              <a:cs typeface="Times New Roman" pitchFamily="18" charset="0"/>
            </a:endParaRPr>
          </a:p>
        </p:txBody>
      </p:sp>
    </p:spTree>
    <p:extLst>
      <p:ext uri="{BB962C8B-B14F-4D97-AF65-F5344CB8AC3E}">
        <p14:creationId xmlns:p14="http://schemas.microsoft.com/office/powerpoint/2010/main" val="10197980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itchFamily="18" charset="0"/>
                <a:cs typeface="Times New Roman" pitchFamily="18" charset="0"/>
              </a:rPr>
              <a:t>13.3 Slow Feature Analysis</a:t>
            </a:r>
            <a:endParaRPr lang="zh-CN" altLang="en-US" sz="3600" dirty="0">
              <a:latin typeface="Times New Roman" pitchFamily="18" charset="0"/>
              <a:cs typeface="Times New Roman" pitchFamily="18" charset="0"/>
            </a:endParaRP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zh-CN" altLang="en-US" sz="2600" dirty="0">
                <a:latin typeface="Times New Roman" pitchFamily="18" charset="0"/>
                <a:cs typeface="Times New Roman" pitchFamily="18" charset="0"/>
              </a:rPr>
              <a:t>　　</a:t>
            </a:r>
            <a:r>
              <a:rPr lang="en-US" altLang="zh-CN" sz="2600" dirty="0">
                <a:latin typeface="Times New Roman" pitchFamily="18" charset="0"/>
                <a:cs typeface="Times New Roman" pitchFamily="18" charset="0"/>
              </a:rPr>
              <a:t>Slow feature analysis is a particularly efficient application of the slowness principle. It is efficient because it is applied to a linear feature extractor, and can thus be trained in closed form. Like some variants of ICA, SFA is not quite a generative model per se, in the sense that it defines a linear map between input space and feature space but does not define a prior over feature space and thus does not impose a distribution </a:t>
            </a:r>
            <a:r>
              <a:rPr lang="en-US" altLang="zh-CN" sz="2600" i="1" dirty="0">
                <a:latin typeface="Times New Roman" pitchFamily="18" charset="0"/>
                <a:cs typeface="Times New Roman" pitchFamily="18" charset="0"/>
              </a:rPr>
              <a:t>p</a:t>
            </a:r>
            <a:r>
              <a:rPr lang="en-US" altLang="zh-CN" sz="2600" dirty="0">
                <a:latin typeface="Times New Roman" pitchFamily="18" charset="0"/>
                <a:cs typeface="Times New Roman" pitchFamily="18" charset="0"/>
              </a:rPr>
              <a:t>(</a:t>
            </a:r>
            <a:r>
              <a:rPr lang="en-US" altLang="zh-CN" sz="2600" b="1" i="1" dirty="0">
                <a:latin typeface="Times New Roman" pitchFamily="18" charset="0"/>
                <a:cs typeface="Times New Roman" pitchFamily="18" charset="0"/>
              </a:rPr>
              <a:t>x</a:t>
            </a:r>
            <a:r>
              <a:rPr lang="en-US" altLang="zh-CN" sz="2600" dirty="0">
                <a:latin typeface="Times New Roman" pitchFamily="18" charset="0"/>
                <a:cs typeface="Times New Roman" pitchFamily="18" charset="0"/>
              </a:rPr>
              <a:t>) on input space.</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42244139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zh-CN" altLang="en-US" sz="2600" dirty="0">
                <a:latin typeface="Times New Roman" pitchFamily="18" charset="0"/>
                <a:cs typeface="Times New Roman" pitchFamily="18" charset="0"/>
              </a:rPr>
              <a:t>　　</a:t>
            </a:r>
            <a:r>
              <a:rPr lang="en-US" altLang="zh-CN" sz="2600" dirty="0">
                <a:latin typeface="Times New Roman" pitchFamily="18" charset="0"/>
                <a:cs typeface="Times New Roman" pitchFamily="18" charset="0"/>
              </a:rPr>
              <a:t>The SFA algorithm (</a:t>
            </a:r>
            <a:r>
              <a:rPr lang="en-US" altLang="zh-CN" sz="2600" dirty="0">
                <a:solidFill>
                  <a:srgbClr val="00FF00"/>
                </a:solidFill>
                <a:latin typeface="Times New Roman" pitchFamily="18" charset="0"/>
                <a:cs typeface="Times New Roman" pitchFamily="18" charset="0"/>
              </a:rPr>
              <a:t>Wiskott</a:t>
            </a:r>
            <a:r>
              <a:rPr lang="en-US" altLang="zh-CN" sz="2600" dirty="0">
                <a:solidFill>
                  <a:srgbClr val="00B050"/>
                </a:solidFill>
                <a:latin typeface="Times New Roman" pitchFamily="18" charset="0"/>
                <a:cs typeface="Times New Roman" pitchFamily="18" charset="0"/>
              </a:rPr>
              <a:t> </a:t>
            </a:r>
            <a:r>
              <a:rPr lang="en-US" altLang="zh-CN" sz="2600" dirty="0">
                <a:solidFill>
                  <a:srgbClr val="00FF00"/>
                </a:solidFill>
                <a:latin typeface="Times New Roman" pitchFamily="18" charset="0"/>
                <a:cs typeface="Times New Roman" pitchFamily="18" charset="0"/>
              </a:rPr>
              <a:t>and</a:t>
            </a:r>
            <a:r>
              <a:rPr lang="en-US" altLang="zh-CN" sz="2600" dirty="0">
                <a:solidFill>
                  <a:srgbClr val="00B050"/>
                </a:solidFill>
                <a:latin typeface="Times New Roman" pitchFamily="18" charset="0"/>
                <a:cs typeface="Times New Roman" pitchFamily="18" charset="0"/>
              </a:rPr>
              <a:t> </a:t>
            </a:r>
            <a:r>
              <a:rPr lang="en-US" altLang="zh-CN" sz="2600" dirty="0">
                <a:solidFill>
                  <a:srgbClr val="00FF00"/>
                </a:solidFill>
                <a:latin typeface="Times New Roman" pitchFamily="18" charset="0"/>
                <a:cs typeface="Times New Roman" pitchFamily="18" charset="0"/>
              </a:rPr>
              <a:t>Sejnowski</a:t>
            </a:r>
            <a:r>
              <a:rPr lang="en-US" altLang="zh-CN" sz="2600" dirty="0">
                <a:latin typeface="Times New Roman" pitchFamily="18" charset="0"/>
                <a:cs typeface="Times New Roman" pitchFamily="18" charset="0"/>
              </a:rPr>
              <a:t>, </a:t>
            </a:r>
            <a:r>
              <a:rPr lang="en-US" altLang="zh-CN" sz="2600" dirty="0">
                <a:solidFill>
                  <a:srgbClr val="00FF00"/>
                </a:solidFill>
                <a:latin typeface="Times New Roman" pitchFamily="18" charset="0"/>
                <a:cs typeface="Times New Roman" pitchFamily="18" charset="0"/>
              </a:rPr>
              <a:t>2002</a:t>
            </a:r>
            <a:r>
              <a:rPr lang="en-US" altLang="zh-CN" sz="2600" dirty="0">
                <a:latin typeface="Times New Roman" pitchFamily="18" charset="0"/>
                <a:cs typeface="Times New Roman" pitchFamily="18" charset="0"/>
              </a:rPr>
              <a:t>) consists of defining  </a:t>
            </a:r>
            <a:r>
              <a:rPr lang="en-US" altLang="zh-CN" sz="2600" i="1" dirty="0">
                <a:latin typeface="Times New Roman" pitchFamily="18" charset="0"/>
                <a:cs typeface="Times New Roman" pitchFamily="18" charset="0"/>
              </a:rPr>
              <a:t>f </a:t>
            </a:r>
            <a:r>
              <a:rPr lang="en-US" altLang="zh-CN" sz="2600" dirty="0">
                <a:latin typeface="Times New Roman" pitchFamily="18" charset="0"/>
                <a:cs typeface="Times New Roman" pitchFamily="18" charset="0"/>
              </a:rPr>
              <a:t>(</a:t>
            </a:r>
            <a:r>
              <a:rPr lang="en-US" altLang="zh-CN" sz="2600" b="1" i="1" dirty="0">
                <a:latin typeface="Times New Roman" pitchFamily="18" charset="0"/>
                <a:cs typeface="Times New Roman" pitchFamily="18" charset="0"/>
              </a:rPr>
              <a:t>x</a:t>
            </a:r>
            <a:r>
              <a:rPr lang="en-US" altLang="zh-CN" sz="2600" dirty="0">
                <a:latin typeface="Times New Roman" pitchFamily="18" charset="0"/>
                <a:cs typeface="Times New Roman" pitchFamily="18" charset="0"/>
              </a:rPr>
              <a:t>;</a:t>
            </a:r>
            <a:r>
              <a:rPr lang="en-US" altLang="zh-CN" sz="2600" b="1" i="1" dirty="0">
                <a:latin typeface="Times New Roman" pitchFamily="18" charset="0"/>
                <a:cs typeface="Times New Roman" pitchFamily="18" charset="0"/>
              </a:rPr>
              <a:t>θ</a:t>
            </a:r>
            <a:r>
              <a:rPr lang="en-US" altLang="zh-CN" sz="2600" dirty="0">
                <a:latin typeface="Times New Roman" pitchFamily="18" charset="0"/>
                <a:cs typeface="Times New Roman" pitchFamily="18" charset="0"/>
              </a:rPr>
              <a:t>)</a:t>
            </a:r>
          </a:p>
          <a:p>
            <a:pPr marL="0" lvl="0" indent="0" algn="just">
              <a:lnSpc>
                <a:spcPct val="125000"/>
              </a:lnSpc>
              <a:spcBef>
                <a:spcPts val="0"/>
              </a:spcBef>
              <a:buClr>
                <a:srgbClr val="FF0000"/>
              </a:buClr>
              <a:buNone/>
            </a:pPr>
            <a:r>
              <a:rPr lang="en-US" altLang="zh-CN" sz="2600" dirty="0">
                <a:latin typeface="Times New Roman" pitchFamily="18" charset="0"/>
                <a:cs typeface="Times New Roman" pitchFamily="18" charset="0"/>
              </a:rPr>
              <a:t>to be a linear transformation, and solving the optimization problem</a:t>
            </a:r>
          </a:p>
          <a:p>
            <a:pPr marL="0" lvl="0" indent="0" algn="just">
              <a:lnSpc>
                <a:spcPct val="125000"/>
              </a:lnSpc>
              <a:spcBef>
                <a:spcPts val="0"/>
              </a:spcBef>
              <a:buClr>
                <a:srgbClr val="FF0000"/>
              </a:buClr>
              <a:buNone/>
            </a:pPr>
            <a:endParaRPr lang="en-US" altLang="zh-CN" sz="2600" dirty="0">
              <a:latin typeface="Times New Roman" pitchFamily="18" charset="0"/>
              <a:cs typeface="Times New Roman" pitchFamily="18" charset="0"/>
            </a:endParaRPr>
          </a:p>
          <a:p>
            <a:pPr marL="0" lvl="0" indent="0" algn="just">
              <a:lnSpc>
                <a:spcPct val="125000"/>
              </a:lnSpc>
              <a:spcBef>
                <a:spcPts val="0"/>
              </a:spcBef>
              <a:buClr>
                <a:srgbClr val="FF0000"/>
              </a:buClr>
              <a:buNone/>
            </a:pPr>
            <a:endParaRPr lang="en-US" altLang="zh-CN" sz="2600" dirty="0">
              <a:latin typeface="Times New Roman" pitchFamily="18" charset="0"/>
              <a:cs typeface="Times New Roman" pitchFamily="18" charset="0"/>
            </a:endParaRPr>
          </a:p>
          <a:p>
            <a:pPr marL="0" lvl="0" indent="0" algn="just">
              <a:lnSpc>
                <a:spcPct val="125000"/>
              </a:lnSpc>
              <a:spcBef>
                <a:spcPts val="0"/>
              </a:spcBef>
              <a:buClr>
                <a:srgbClr val="FF0000"/>
              </a:buClr>
              <a:buNone/>
            </a:pPr>
            <a:r>
              <a:rPr lang="en-US" altLang="zh-CN" sz="2600" dirty="0">
                <a:latin typeface="Times New Roman" pitchFamily="18" charset="0"/>
                <a:cs typeface="Times New Roman" pitchFamily="18" charset="0"/>
              </a:rPr>
              <a:t>subject to the constraints</a:t>
            </a:r>
          </a:p>
          <a:p>
            <a:pPr marL="0" lvl="0" indent="0" algn="just">
              <a:lnSpc>
                <a:spcPct val="125000"/>
              </a:lnSpc>
              <a:spcBef>
                <a:spcPts val="0"/>
              </a:spcBef>
              <a:buClr>
                <a:srgbClr val="FF0000"/>
              </a:buClr>
              <a:buNone/>
            </a:pPr>
            <a:endParaRPr lang="en-US" altLang="zh-CN" sz="2600" dirty="0">
              <a:latin typeface="Times New Roman" pitchFamily="18" charset="0"/>
              <a:cs typeface="Times New Roman" pitchFamily="18" charset="0"/>
            </a:endParaRPr>
          </a:p>
          <a:p>
            <a:pPr marL="0" lvl="0" indent="0" algn="just">
              <a:lnSpc>
                <a:spcPct val="125000"/>
              </a:lnSpc>
              <a:spcBef>
                <a:spcPts val="0"/>
              </a:spcBef>
              <a:buClr>
                <a:srgbClr val="FF0000"/>
              </a:buClr>
              <a:buNone/>
            </a:pPr>
            <a:r>
              <a:rPr lang="en-US" altLang="zh-CN" sz="2600" dirty="0">
                <a:latin typeface="Times New Roman" pitchFamily="18" charset="0"/>
                <a:cs typeface="Times New Roman" pitchFamily="18" charset="0"/>
              </a:rPr>
              <a:t>and</a:t>
            </a:r>
          </a:p>
          <a:p>
            <a:pPr marL="0" lvl="0" indent="0" algn="just">
              <a:lnSpc>
                <a:spcPct val="125000"/>
              </a:lnSpc>
              <a:spcBef>
                <a:spcPts val="0"/>
              </a:spcBef>
              <a:buClr>
                <a:srgbClr val="FF0000"/>
              </a:buClr>
              <a:buNone/>
            </a:pPr>
            <a:endParaRPr lang="en-US" altLang="zh-CN" sz="2600" dirty="0">
              <a:latin typeface="Times New Roman" pitchFamily="18" charset="0"/>
              <a:cs typeface="Times New Roman" pitchFamily="18" charset="0"/>
            </a:endParaRPr>
          </a:p>
          <a:p>
            <a:pPr marL="0" lvl="0" indent="0" algn="just">
              <a:lnSpc>
                <a:spcPct val="125000"/>
              </a:lnSpc>
              <a:spcBef>
                <a:spcPts val="0"/>
              </a:spcBef>
              <a:buClr>
                <a:srgbClr val="FF0000"/>
              </a:buClr>
              <a:buNone/>
            </a:pPr>
            <a:endParaRPr lang="en-US" altLang="zh-CN" sz="2600" dirty="0">
              <a:latin typeface="Times New Roman" pitchFamily="18" charset="0"/>
              <a:cs typeface="Times New Roman" pitchFamily="18" charset="0"/>
            </a:endParaRPr>
          </a:p>
          <a:p>
            <a:pPr marL="0" lvl="0" indent="0" algn="just">
              <a:lnSpc>
                <a:spcPct val="125000"/>
              </a:lnSpc>
              <a:spcBef>
                <a:spcPts val="0"/>
              </a:spcBef>
              <a:buClr>
                <a:srgbClr val="FF0000"/>
              </a:buClr>
              <a:buNone/>
            </a:pPr>
            <a:endParaRPr lang="en-US" altLang="zh-CN" sz="2600" dirty="0">
              <a:latin typeface="Times New Roman" pitchFamily="18" charset="0"/>
              <a:cs typeface="Times New Roman" pitchFamily="18" charset="0"/>
            </a:endParaRPr>
          </a:p>
        </p:txBody>
      </p:sp>
      <p:pic>
        <p:nvPicPr>
          <p:cNvPr id="5" name="图片 4"/>
          <p:cNvPicPr>
            <a:picLocks noChangeAspect="1"/>
          </p:cNvPicPr>
          <p:nvPr/>
        </p:nvPicPr>
        <p:blipFill>
          <a:blip r:embed="rId2"/>
          <a:stretch>
            <a:fillRect/>
          </a:stretch>
        </p:blipFill>
        <p:spPr>
          <a:xfrm>
            <a:off x="608965" y="2177415"/>
            <a:ext cx="10490835" cy="874395"/>
          </a:xfrm>
          <a:prstGeom prst="rect">
            <a:avLst/>
          </a:prstGeom>
        </p:spPr>
      </p:pic>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sz="3600" dirty="0">
                <a:latin typeface="Times New Roman" pitchFamily="18" charset="0"/>
                <a:cs typeface="Times New Roman" pitchFamily="18" charset="0"/>
                <a:sym typeface="+mn-ea"/>
              </a:rPr>
              <a:t>13.3 Slow Feature Analysis</a:t>
            </a:r>
            <a:endParaRPr lang="zh-CN" altLang="en-US" sz="3600" dirty="0">
              <a:latin typeface="Times New Roman" pitchFamily="18" charset="0"/>
              <a:cs typeface="Times New Roman" pitchFamily="18" charset="0"/>
            </a:endParaRPr>
          </a:p>
        </p:txBody>
      </p:sp>
      <p:pic>
        <p:nvPicPr>
          <p:cNvPr id="7" name="图片 6">
            <a:extLst>
              <a:ext uri="{FF2B5EF4-FFF2-40B4-BE49-F238E27FC236}">
                <a16:creationId xmlns:a16="http://schemas.microsoft.com/office/drawing/2014/main" id="{85406E43-3670-4CA7-9487-F047FE04A651}"/>
              </a:ext>
            </a:extLst>
          </p:cNvPr>
          <p:cNvPicPr>
            <a:picLocks noChangeAspect="1"/>
          </p:cNvPicPr>
          <p:nvPr/>
        </p:nvPicPr>
        <p:blipFill>
          <a:blip r:embed="rId4"/>
          <a:stretch>
            <a:fillRect/>
          </a:stretch>
        </p:blipFill>
        <p:spPr>
          <a:xfrm>
            <a:off x="4551050" y="3585884"/>
            <a:ext cx="6060016" cy="535101"/>
          </a:xfrm>
          <a:prstGeom prst="rect">
            <a:avLst/>
          </a:prstGeom>
        </p:spPr>
      </p:pic>
      <p:pic>
        <p:nvPicPr>
          <p:cNvPr id="9" name="图片 8">
            <a:extLst>
              <a:ext uri="{FF2B5EF4-FFF2-40B4-BE49-F238E27FC236}">
                <a16:creationId xmlns:a16="http://schemas.microsoft.com/office/drawing/2014/main" id="{BA7DCF65-48CE-42C2-8CF4-9F8F4ED521FD}"/>
              </a:ext>
            </a:extLst>
          </p:cNvPr>
          <p:cNvPicPr>
            <a:picLocks noChangeAspect="1"/>
          </p:cNvPicPr>
          <p:nvPr/>
        </p:nvPicPr>
        <p:blipFill>
          <a:blip r:embed="rId5"/>
          <a:stretch>
            <a:fillRect/>
          </a:stretch>
        </p:blipFill>
        <p:spPr>
          <a:xfrm>
            <a:off x="4479984" y="4607996"/>
            <a:ext cx="6202147" cy="560998"/>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stretch>
            <a:fillRect/>
          </a:stretch>
        </p:blipFill>
        <p:spPr>
          <a:xfrm>
            <a:off x="967740" y="4783455"/>
            <a:ext cx="9921240" cy="673100"/>
          </a:xfrm>
          <a:prstGeom prst="rect">
            <a:avLst/>
          </a:prstGeom>
        </p:spPr>
      </p:pic>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sz="3600" dirty="0">
                <a:latin typeface="Times New Roman" pitchFamily="18" charset="0"/>
                <a:cs typeface="Times New Roman" pitchFamily="18" charset="0"/>
                <a:sym typeface="+mn-ea"/>
              </a:rPr>
              <a:t>13.3 Slow Feature Analysis</a:t>
            </a:r>
            <a:endParaRPr lang="zh-CN" altLang="en-US" sz="3600" dirty="0">
              <a:latin typeface="Times New Roman" pitchFamily="18" charset="0"/>
              <a:cs typeface="Times New Roman" pitchFamily="18" charset="0"/>
            </a:endParaRPr>
          </a:p>
        </p:txBody>
      </p:sp>
      <p:sp>
        <p:nvSpPr>
          <p:cNvPr id="3" name="内容占位符 2"/>
          <p:cNvSpPr>
            <a:spLocks noGrp="1"/>
          </p:cNvSpPr>
          <p:nvPr>
            <p:ph idx="1"/>
          </p:nvPr>
        </p:nvSpPr>
        <p:spPr/>
        <p:txBody>
          <a:bodyPr>
            <a:normAutofit/>
          </a:bodyPr>
          <a:lstStyle/>
          <a:p>
            <a:pPr marL="0" lvl="0" indent="0" algn="just" fontAlgn="auto">
              <a:lnSpc>
                <a:spcPct val="125000"/>
              </a:lnSpc>
              <a:spcBef>
                <a:spcPts val="0"/>
              </a:spcBef>
              <a:buClr>
                <a:srgbClr val="FF0000"/>
              </a:buClr>
              <a:buNone/>
            </a:pPr>
            <a:r>
              <a:rPr lang="en-US" altLang="zh-CN" sz="2600" dirty="0">
                <a:latin typeface="Times New Roman" pitchFamily="18" charset="0"/>
                <a:cs typeface="Times New Roman" pitchFamily="18" charset="0"/>
              </a:rPr>
              <a:t>The constraint that the learned feature have zero mean is necessary to make the problem have a unique solution; otherwise we could add a constant to all feature values and obtain a different solution with equal value of the slowness objective. The constraint that the features have unit variance is necessary to prevent the pathological solution where all features collapse to 0. Like PCA, the SFA features are ordered, with the first feature being the slowest. To learn multiple features, we must also add the constraint</a:t>
            </a:r>
          </a:p>
          <a:p>
            <a:pPr marL="0" lvl="0" indent="0" algn="just" fontAlgn="auto">
              <a:lnSpc>
                <a:spcPct val="125000"/>
              </a:lnSpc>
              <a:spcBef>
                <a:spcPts val="0"/>
              </a:spcBef>
              <a:buClr>
                <a:srgbClr val="FF0000"/>
              </a:buClr>
              <a:buNone/>
            </a:pPr>
            <a:endParaRPr lang="en-US" altLang="zh-CN" sz="2600" dirty="0">
              <a:latin typeface="Times New Roman" pitchFamily="18" charset="0"/>
              <a:cs typeface="Times New Roman" pitchFamily="18" charset="0"/>
            </a:endParaRPr>
          </a:p>
          <a:p>
            <a:pPr marL="0" lvl="0" indent="0" algn="just">
              <a:lnSpc>
                <a:spcPct val="125000"/>
              </a:lnSpc>
              <a:spcBef>
                <a:spcPts val="0"/>
              </a:spcBef>
              <a:buClr>
                <a:srgbClr val="FF0000"/>
              </a:buClr>
              <a:buNone/>
            </a:pPr>
            <a:endParaRPr lang="en-US" altLang="zh-CN" sz="2600" dirty="0">
              <a:latin typeface="Times New Roman" pitchFamily="18" charset="0"/>
              <a:cs typeface="Times New Roman" pitchFamily="18" charset="0"/>
            </a:endParaRPr>
          </a:p>
          <a:p>
            <a:pPr marL="0" lvl="0" indent="0" algn="just">
              <a:lnSpc>
                <a:spcPct val="125000"/>
              </a:lnSpc>
              <a:spcBef>
                <a:spcPts val="0"/>
              </a:spcBef>
              <a:buClr>
                <a:srgbClr val="FF0000"/>
              </a:buClr>
              <a:buNone/>
            </a:pPr>
            <a:endParaRPr lang="en-US" altLang="zh-CN" sz="2600" dirty="0">
              <a:latin typeface="Times New Roman" pitchFamily="18" charset="0"/>
              <a:cs typeface="Times New Roman" pitchFamily="18" charset="0"/>
            </a:endParaRPr>
          </a:p>
          <a:p>
            <a:pPr marL="0" lvl="0" indent="0" algn="just">
              <a:lnSpc>
                <a:spcPct val="125000"/>
              </a:lnSpc>
              <a:spcBef>
                <a:spcPts val="0"/>
              </a:spcBef>
              <a:buClr>
                <a:srgbClr val="FF0000"/>
              </a:buClr>
              <a:buNone/>
            </a:pPr>
            <a:endParaRPr lang="en-US" altLang="zh-CN" sz="2600" dirty="0">
              <a:latin typeface="Times New Roman" pitchFamily="18" charset="0"/>
              <a:cs typeface="Times New Roman"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itchFamily="18" charset="0"/>
                <a:cs typeface="Times New Roman" pitchFamily="18" charset="0"/>
              </a:rPr>
              <a:t>13.3 Slow Feature Analysis</a:t>
            </a:r>
            <a:endParaRPr lang="zh-CN" altLang="en-US" sz="3600"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marL="0" lvl="0" indent="0" algn="just" fontAlgn="auto">
                  <a:lnSpc>
                    <a:spcPct val="125000"/>
                  </a:lnSpc>
                  <a:spcBef>
                    <a:spcPts val="0"/>
                  </a:spcBef>
                  <a:buClr>
                    <a:srgbClr val="FF0000"/>
                  </a:buClr>
                  <a:buNone/>
                </a:pPr>
                <a:r>
                  <a:rPr lang="en-US" altLang="zh-CN" sz="2600" dirty="0">
                    <a:latin typeface="Times New Roman" pitchFamily="18" charset="0"/>
                    <a:cs typeface="Times New Roman" pitchFamily="18" charset="0"/>
                  </a:rPr>
                  <a:t>This specifies that the learned features must be linearly decorrelated from each other. Without this constraint, all of the learned features would simply capture the one slowest signal. One could imagine using other mechanisms, such as minimizing reconstruction error, to force the features to diversify, but this decorrelation mechanism admits a simple solution due to the linearity of SFA features. The SFA problem may be solved in closed form by a linear algebra package.</a:t>
                </a:r>
              </a:p>
              <a:p>
                <a:pPr lvl="0">
                  <a:spcBef>
                    <a:spcPts val="0"/>
                  </a:spcBef>
                  <a:buClr>
                    <a:srgbClr val="FF0000"/>
                  </a:buClr>
                </a:pPr>
                <a:r>
                  <a:rPr lang="zh-CN" altLang="en-US" sz="2600" dirty="0">
                    <a:latin typeface="Times New Roman" pitchFamily="18" charset="0"/>
                    <a:cs typeface="Times New Roman" pitchFamily="18" charset="0"/>
                  </a:rPr>
                  <a:t>　　</a:t>
                </a:r>
                <a:r>
                  <a:rPr lang="en-US" altLang="zh-CN" sz="2600" dirty="0">
                    <a:latin typeface="Times New Roman" pitchFamily="18" charset="0"/>
                    <a:cs typeface="Times New Roman" pitchFamily="18" charset="0"/>
                  </a:rPr>
                  <a:t>SFA is typically used to learn nonlinear features by applying a nonlinear basis expansion to </a:t>
                </a:r>
                <a:r>
                  <a:rPr lang="en-US" altLang="zh-CN" sz="2600" b="1" i="1" dirty="0">
                    <a:latin typeface="Times New Roman" pitchFamily="18" charset="0"/>
                    <a:cs typeface="Times New Roman" pitchFamily="18" charset="0"/>
                  </a:rPr>
                  <a:t>x</a:t>
                </a:r>
                <a:r>
                  <a:rPr lang="en-US" altLang="zh-CN" sz="2600" dirty="0">
                    <a:latin typeface="Times New Roman" pitchFamily="18" charset="0"/>
                    <a:cs typeface="Times New Roman" pitchFamily="18" charset="0"/>
                  </a:rPr>
                  <a:t> before running SFA. For example, it is common to replace </a:t>
                </a:r>
                <a:r>
                  <a:rPr lang="en-US" altLang="zh-CN" sz="2600" b="1" i="1" dirty="0">
                    <a:latin typeface="Times New Roman" pitchFamily="18" charset="0"/>
                    <a:cs typeface="Times New Roman" pitchFamily="18" charset="0"/>
                  </a:rPr>
                  <a:t>x</a:t>
                </a:r>
                <a:r>
                  <a:rPr lang="en-US" altLang="zh-CN" sz="2600" dirty="0">
                    <a:latin typeface="Times New Roman" pitchFamily="18" charset="0"/>
                    <a:cs typeface="Times New Roman" pitchFamily="18" charset="0"/>
                  </a:rPr>
                  <a:t> by the quadratic basis expansion, a vector containing elements</a:t>
                </a:r>
                <a14:m>
                  <m:oMath xmlns:m="http://schemas.openxmlformats.org/officeDocument/2006/math">
                    <m:sSub>
                      <m:sSubPr>
                        <m:ctrlPr>
                          <a:rPr lang="en-US" altLang="zh-CN" sz="2600" i="1" smtClean="0">
                            <a:latin typeface="Cambria Math" panose="02040503050406030204" pitchFamily="18" charset="0"/>
                            <a:cs typeface="Times New Roman" pitchFamily="18" charset="0"/>
                          </a:rPr>
                        </m:ctrlPr>
                      </m:sSubPr>
                      <m:e>
                        <m:r>
                          <a:rPr lang="en-US" altLang="zh-CN" sz="2600" b="0" i="1" smtClean="0">
                            <a:latin typeface="Cambria Math" panose="02040503050406030204" pitchFamily="18" charset="0"/>
                            <a:cs typeface="Times New Roman" pitchFamily="18" charset="0"/>
                          </a:rPr>
                          <m:t> </m:t>
                        </m:r>
                        <m:r>
                          <a:rPr lang="en-US" altLang="zh-CN" sz="2600" b="0" i="1" smtClean="0">
                            <a:latin typeface="Cambria Math" panose="02040503050406030204" pitchFamily="18" charset="0"/>
                            <a:cs typeface="Times New Roman" pitchFamily="18" charset="0"/>
                          </a:rPr>
                          <m:t>𝑥</m:t>
                        </m:r>
                      </m:e>
                      <m:sub>
                        <m:r>
                          <a:rPr lang="en-US" altLang="zh-CN" sz="2600" b="0" i="1" smtClean="0">
                            <a:latin typeface="Cambria Math" panose="02040503050406030204" pitchFamily="18" charset="0"/>
                            <a:cs typeface="Times New Roman" pitchFamily="18" charset="0"/>
                          </a:rPr>
                          <m:t>𝑖</m:t>
                        </m:r>
                      </m:sub>
                    </m:sSub>
                  </m:oMath>
                </a14:m>
                <a:r>
                  <a:rPr lang="en-US" altLang="zh-CN" sz="2600" dirty="0">
                    <a:latin typeface="Times New Roman" pitchFamily="18" charset="0"/>
                    <a:cs typeface="Times New Roman" pitchFamily="18" charset="0"/>
                  </a:rPr>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𝑗</m:t>
                        </m:r>
                      </m:sub>
                    </m:sSub>
                  </m:oMath>
                </a14:m>
                <a:r>
                  <a:rPr lang="en-US" altLang="zh-CN" sz="2600" dirty="0">
                    <a:latin typeface="Times New Roman" pitchFamily="18" charset="0"/>
                    <a:cs typeface="Times New Roman" pitchFamily="18" charset="0"/>
                  </a:rPr>
                  <a:t> for all </a:t>
                </a:r>
                <a:r>
                  <a:rPr lang="en-US" altLang="zh-CN" sz="2600" i="1" dirty="0" err="1">
                    <a:latin typeface="Times New Roman" pitchFamily="18" charset="0"/>
                    <a:cs typeface="Times New Roman" pitchFamily="18" charset="0"/>
                  </a:rPr>
                  <a:t>i</a:t>
                </a:r>
                <a:r>
                  <a:rPr lang="en-US" altLang="zh-CN" sz="2600" dirty="0">
                    <a:latin typeface="Times New Roman" pitchFamily="18" charset="0"/>
                    <a:cs typeface="Times New Roman" pitchFamily="18" charset="0"/>
                  </a:rPr>
                  <a:t> and</a:t>
                </a:r>
                <a:r>
                  <a:rPr lang="en-US" altLang="zh-CN" sz="2600" i="1" dirty="0">
                    <a:latin typeface="Times New Roman" pitchFamily="18" charset="0"/>
                    <a:cs typeface="Times New Roman" pitchFamily="18" charset="0"/>
                  </a:rPr>
                  <a:t> j</a:t>
                </a:r>
                <a:r>
                  <a:rPr lang="en-US" altLang="zh-CN" sz="2600" dirty="0">
                    <a:latin typeface="Times New Roman" pitchFamily="18" charset="0"/>
                    <a:cs typeface="Times New Roman" pitchFamily="18" charset="0"/>
                  </a:rPr>
                  <a:t>. </a:t>
                </a:r>
              </a:p>
              <a:p>
                <a:pPr marL="0" lvl="0" indent="0" algn="just">
                  <a:lnSpc>
                    <a:spcPct val="125000"/>
                  </a:lnSpc>
                  <a:spcBef>
                    <a:spcPts val="0"/>
                  </a:spcBef>
                  <a:buClr>
                    <a:srgbClr val="FF0000"/>
                  </a:buClr>
                  <a:buNone/>
                </a:pPr>
                <a:endParaRPr lang="en-US" altLang="zh-CN" sz="2600" dirty="0">
                  <a:latin typeface="Times New Roman" pitchFamily="18" charset="0"/>
                  <a:cs typeface="Times New Roman" pitchFamily="18" charset="0"/>
                </a:endParaRPr>
              </a:p>
              <a:p>
                <a:pPr marL="0" lvl="0" indent="0" algn="just">
                  <a:lnSpc>
                    <a:spcPct val="125000"/>
                  </a:lnSpc>
                  <a:spcBef>
                    <a:spcPts val="0"/>
                  </a:spcBef>
                  <a:buClr>
                    <a:srgbClr val="FF0000"/>
                  </a:buClr>
                  <a:buNone/>
                </a:pPr>
                <a:endParaRPr lang="en-US" altLang="zh-CN" sz="2600" dirty="0">
                  <a:latin typeface="Times New Roman" pitchFamily="18" charset="0"/>
                  <a:cs typeface="Times New Roman" pitchFamily="18" charset="0"/>
                </a:endParaRPr>
              </a:p>
              <a:p>
                <a:pPr marL="0" lvl="0" indent="0" algn="just">
                  <a:lnSpc>
                    <a:spcPct val="125000"/>
                  </a:lnSpc>
                  <a:spcBef>
                    <a:spcPts val="0"/>
                  </a:spcBef>
                  <a:buClr>
                    <a:srgbClr val="FF0000"/>
                  </a:buClr>
                  <a:buNone/>
                </a:pPr>
                <a:endParaRPr lang="en-US" altLang="zh-CN" sz="2600" dirty="0">
                  <a:latin typeface="Times New Roman" pitchFamily="18" charset="0"/>
                  <a:cs typeface="Times New Roman"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2753430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itchFamily="18" charset="0"/>
                <a:cs typeface="Times New Roman" pitchFamily="18" charset="0"/>
              </a:rPr>
              <a:t>13.3 Slow Feature Analysis</a:t>
            </a:r>
            <a:endParaRPr lang="zh-CN" altLang="en-US" sz="3600" dirty="0">
              <a:latin typeface="Times New Roman" pitchFamily="18" charset="0"/>
              <a:cs typeface="Times New Roman" pitchFamily="18" charset="0"/>
            </a:endParaRPr>
          </a:p>
        </p:txBody>
      </p:sp>
      <p:sp>
        <p:nvSpPr>
          <p:cNvPr id="3" name="内容占位符 2"/>
          <p:cNvSpPr>
            <a:spLocks noGrp="1"/>
          </p:cNvSpPr>
          <p:nvPr>
            <p:ph idx="1"/>
          </p:nvPr>
        </p:nvSpPr>
        <p:spPr/>
        <p:txBody>
          <a:bodyPr>
            <a:normAutofit lnSpcReduction="10000"/>
          </a:bodyPr>
          <a:lstStyle/>
          <a:p>
            <a:pPr marL="0" lvl="0" indent="0" algn="just" fontAlgn="auto">
              <a:lnSpc>
                <a:spcPct val="125000"/>
              </a:lnSpc>
              <a:spcBef>
                <a:spcPts val="0"/>
              </a:spcBef>
              <a:buClr>
                <a:srgbClr val="FF0000"/>
              </a:buClr>
              <a:buNone/>
            </a:pPr>
            <a:r>
              <a:rPr lang="en-US" altLang="zh-CN" sz="2600" dirty="0">
                <a:latin typeface="Times New Roman" pitchFamily="18" charset="0"/>
                <a:cs typeface="Times New Roman" pitchFamily="18" charset="0"/>
              </a:rPr>
              <a:t>Linear SFA modules may then be composed to learn deep nonlinear slow feature extractors by repeatedly learning a linear SFA feature extractor, applying a nonlinear basis expansion to its output, and then learning another linear SFA feature extractor on top of that expansion.</a:t>
            </a:r>
          </a:p>
          <a:p>
            <a:pPr marL="0" lvl="0" indent="0" algn="just" fontAlgn="auto">
              <a:lnSpc>
                <a:spcPct val="125000"/>
              </a:lnSpc>
              <a:spcBef>
                <a:spcPts val="0"/>
              </a:spcBef>
              <a:buClr>
                <a:srgbClr val="FF0000"/>
              </a:buClr>
              <a:buNone/>
            </a:pPr>
            <a:r>
              <a:rPr lang="zh-CN" altLang="en-US" sz="2600" dirty="0">
                <a:latin typeface="Times New Roman" pitchFamily="18" charset="0"/>
                <a:cs typeface="Times New Roman" pitchFamily="18" charset="0"/>
              </a:rPr>
              <a:t>　　</a:t>
            </a:r>
            <a:r>
              <a:rPr lang="en-US" altLang="zh-CN" sz="2600" dirty="0">
                <a:latin typeface="Times New Roman" pitchFamily="18" charset="0"/>
                <a:cs typeface="Times New Roman" pitchFamily="18" charset="0"/>
              </a:rPr>
              <a:t>When trained on small spatial patches of videos of natural scenes, SFA with quadratic basis expansions learns features that share many characteristics with those of complex cells in V1 cortex (</a:t>
            </a:r>
            <a:r>
              <a:rPr lang="en-US" altLang="zh-CN" sz="2600" dirty="0" err="1">
                <a:solidFill>
                  <a:srgbClr val="00FF00"/>
                </a:solidFill>
                <a:latin typeface="Times New Roman" pitchFamily="18" charset="0"/>
                <a:cs typeface="Times New Roman" pitchFamily="18" charset="0"/>
              </a:rPr>
              <a:t>Berkes</a:t>
            </a:r>
            <a:r>
              <a:rPr lang="en-US" altLang="zh-CN" sz="2600" dirty="0">
                <a:solidFill>
                  <a:srgbClr val="00FF00"/>
                </a:solidFill>
                <a:latin typeface="Times New Roman" pitchFamily="18" charset="0"/>
                <a:cs typeface="Times New Roman" pitchFamily="18" charset="0"/>
              </a:rPr>
              <a:t> and </a:t>
            </a:r>
            <a:r>
              <a:rPr lang="en-US" altLang="zh-CN" sz="2600" dirty="0" err="1">
                <a:solidFill>
                  <a:srgbClr val="00FF00"/>
                </a:solidFill>
                <a:latin typeface="Times New Roman" pitchFamily="18" charset="0"/>
                <a:cs typeface="Times New Roman" pitchFamily="18" charset="0"/>
              </a:rPr>
              <a:t>Wiskott</a:t>
            </a:r>
            <a:r>
              <a:rPr lang="en-US" altLang="zh-CN" sz="2600" dirty="0">
                <a:latin typeface="Times New Roman" pitchFamily="18" charset="0"/>
                <a:cs typeface="Times New Roman" pitchFamily="18" charset="0"/>
              </a:rPr>
              <a:t>, </a:t>
            </a:r>
            <a:r>
              <a:rPr lang="en-US" altLang="zh-CN" sz="2600" dirty="0">
                <a:solidFill>
                  <a:srgbClr val="00FF00"/>
                </a:solidFill>
                <a:latin typeface="Times New Roman" pitchFamily="18" charset="0"/>
                <a:cs typeface="Times New Roman" pitchFamily="18" charset="0"/>
              </a:rPr>
              <a:t>2005</a:t>
            </a:r>
            <a:r>
              <a:rPr lang="en-US" altLang="zh-CN" sz="2600" dirty="0">
                <a:latin typeface="Times New Roman" pitchFamily="18" charset="0"/>
                <a:cs typeface="Times New Roman" pitchFamily="18" charset="0"/>
              </a:rPr>
              <a:t>). When trained on videos of random motion within 3-D computer rendered environments, deep SFA learns features that share many characteristics with the features represented by neurons in rat brains that are used for navigation (</a:t>
            </a:r>
            <a:r>
              <a:rPr lang="en-US" altLang="zh-CN" sz="2600" dirty="0" err="1">
                <a:solidFill>
                  <a:srgbClr val="00FF00"/>
                </a:solidFill>
                <a:latin typeface="Times New Roman" pitchFamily="18" charset="0"/>
                <a:cs typeface="Times New Roman" pitchFamily="18" charset="0"/>
              </a:rPr>
              <a:t>Franzius</a:t>
            </a:r>
            <a:r>
              <a:rPr lang="en-US" altLang="zh-CN" sz="2600" dirty="0">
                <a:solidFill>
                  <a:srgbClr val="00B050"/>
                </a:solidFill>
                <a:latin typeface="Times New Roman" pitchFamily="18" charset="0"/>
                <a:cs typeface="Times New Roman" pitchFamily="18" charset="0"/>
              </a:rPr>
              <a:t> </a:t>
            </a:r>
            <a:r>
              <a:rPr lang="en-US" altLang="zh-CN" sz="2600" i="1" dirty="0">
                <a:solidFill>
                  <a:srgbClr val="00FF00"/>
                </a:solidFill>
                <a:latin typeface="Times New Roman" pitchFamily="18" charset="0"/>
                <a:cs typeface="Times New Roman" pitchFamily="18" charset="0"/>
              </a:rPr>
              <a:t>et al</a:t>
            </a:r>
            <a:r>
              <a:rPr lang="en-US" altLang="zh-CN" sz="2600" dirty="0">
                <a:solidFill>
                  <a:srgbClr val="00B050"/>
                </a:solidFill>
                <a:latin typeface="Times New Roman" pitchFamily="18" charset="0"/>
                <a:cs typeface="Times New Roman" pitchFamily="18" charset="0"/>
              </a:rPr>
              <a:t>.</a:t>
            </a:r>
            <a:r>
              <a:rPr lang="en-US" altLang="zh-CN" sz="2600" dirty="0">
                <a:latin typeface="Times New Roman" pitchFamily="18" charset="0"/>
                <a:cs typeface="Times New Roman" pitchFamily="18" charset="0"/>
              </a:rPr>
              <a:t>, </a:t>
            </a:r>
            <a:r>
              <a:rPr lang="en-US" altLang="zh-CN" sz="2600" dirty="0">
                <a:solidFill>
                  <a:srgbClr val="00FF00"/>
                </a:solidFill>
                <a:latin typeface="Times New Roman" pitchFamily="18" charset="0"/>
                <a:cs typeface="Times New Roman" pitchFamily="18" charset="0"/>
              </a:rPr>
              <a:t>2007</a:t>
            </a:r>
            <a:r>
              <a:rPr lang="en-US" altLang="zh-CN" sz="2600" dirty="0">
                <a:latin typeface="Times New Roman" pitchFamily="18" charset="0"/>
                <a:cs typeface="Times New Roman" pitchFamily="18" charset="0"/>
              </a:rPr>
              <a:t>). SFA thus seems to be a reasonably biologically plausible model.</a:t>
            </a:r>
          </a:p>
          <a:p>
            <a:pPr marL="0" lvl="0" indent="0" algn="just">
              <a:lnSpc>
                <a:spcPct val="125000"/>
              </a:lnSpc>
              <a:spcBef>
                <a:spcPts val="0"/>
              </a:spcBef>
              <a:buClr>
                <a:srgbClr val="FF0000"/>
              </a:buClr>
              <a:buNone/>
            </a:pPr>
            <a:endParaRPr lang="en-US" altLang="zh-CN" sz="2600" dirty="0">
              <a:latin typeface="Times New Roman" pitchFamily="18" charset="0"/>
              <a:cs typeface="Times New Roman" pitchFamily="18" charset="0"/>
            </a:endParaRPr>
          </a:p>
          <a:p>
            <a:pPr marL="0" lvl="0" indent="0" algn="just">
              <a:lnSpc>
                <a:spcPct val="125000"/>
              </a:lnSpc>
              <a:spcBef>
                <a:spcPts val="0"/>
              </a:spcBef>
              <a:buClr>
                <a:srgbClr val="FF0000"/>
              </a:buClr>
              <a:buNone/>
            </a:pPr>
            <a:endParaRPr lang="en-US" altLang="zh-CN" sz="2600" dirty="0">
              <a:latin typeface="Times New Roman" pitchFamily="18" charset="0"/>
              <a:cs typeface="Times New Roman"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39952977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itchFamily="18" charset="0"/>
                <a:cs typeface="Times New Roman" pitchFamily="18" charset="0"/>
              </a:rPr>
              <a:t>13.3 Slow Feature Analysis</a:t>
            </a:r>
            <a:endParaRPr lang="zh-CN" altLang="en-US" sz="3600" dirty="0">
              <a:latin typeface="Times New Roman" pitchFamily="18" charset="0"/>
              <a:cs typeface="Times New Roman" pitchFamily="18" charset="0"/>
            </a:endParaRPr>
          </a:p>
        </p:txBody>
      </p:sp>
      <p:sp>
        <p:nvSpPr>
          <p:cNvPr id="3" name="内容占位符 2"/>
          <p:cNvSpPr>
            <a:spLocks noGrp="1"/>
          </p:cNvSpPr>
          <p:nvPr>
            <p:ph idx="1"/>
          </p:nvPr>
        </p:nvSpPr>
        <p:spPr/>
        <p:txBody>
          <a:bodyPr>
            <a:normAutofit/>
          </a:bodyPr>
          <a:lstStyle/>
          <a:p>
            <a:pPr marL="0" lvl="0" indent="0" algn="just" fontAlgn="auto">
              <a:lnSpc>
                <a:spcPct val="125000"/>
              </a:lnSpc>
              <a:spcBef>
                <a:spcPts val="0"/>
              </a:spcBef>
              <a:buClr>
                <a:srgbClr val="FF0000"/>
              </a:buClr>
              <a:buNone/>
            </a:pPr>
            <a:r>
              <a:rPr lang="zh-CN" altLang="en-US" sz="2600" dirty="0">
                <a:latin typeface="Times New Roman" pitchFamily="18" charset="0"/>
                <a:cs typeface="Times New Roman" pitchFamily="18" charset="0"/>
              </a:rPr>
              <a:t>　　</a:t>
            </a:r>
            <a:r>
              <a:rPr lang="en-US" altLang="zh-CN" sz="2600" dirty="0">
                <a:latin typeface="Times New Roman" pitchFamily="18" charset="0"/>
                <a:cs typeface="Times New Roman" pitchFamily="18" charset="0"/>
              </a:rPr>
              <a:t>A major advantage of SFA is that it is possibly to theoretically predict which features SFA will learn, even in the deep, nonlinear setting. To make such theoretical predictions, one must know about the dynamics of the environment in terms of configuration space (e.g., in the case of random motion in the 3-D rendered environment, the theoretical analysis proceeds from knowledge of the probability distribution over position and velocity of the camera). Given the knowledge of how the underlying factors actually change, it is possible to analytically solve for the optimal functions expressing these factors. In practice, experiments with deep SFA applied to simulated data seem to recover the theoretically predicted functions.</a:t>
            </a:r>
          </a:p>
          <a:p>
            <a:pPr marL="0" lvl="0" indent="0" algn="just">
              <a:lnSpc>
                <a:spcPct val="125000"/>
              </a:lnSpc>
              <a:spcBef>
                <a:spcPts val="0"/>
              </a:spcBef>
              <a:buClr>
                <a:srgbClr val="FF0000"/>
              </a:buClr>
              <a:buNone/>
            </a:pPr>
            <a:endParaRPr lang="en-US" altLang="zh-CN" sz="2600" dirty="0">
              <a:latin typeface="Times New Roman" pitchFamily="18" charset="0"/>
              <a:cs typeface="Times New Roman" pitchFamily="18" charset="0"/>
            </a:endParaRPr>
          </a:p>
          <a:p>
            <a:pPr marL="0" lvl="0" indent="0" algn="just">
              <a:lnSpc>
                <a:spcPct val="125000"/>
              </a:lnSpc>
              <a:spcBef>
                <a:spcPts val="0"/>
              </a:spcBef>
              <a:buClr>
                <a:srgbClr val="FF0000"/>
              </a:buClr>
              <a:buNone/>
            </a:pPr>
            <a:endParaRPr lang="en-US" altLang="zh-CN" sz="2600" dirty="0">
              <a:latin typeface="Times New Roman" pitchFamily="18" charset="0"/>
              <a:cs typeface="Times New Roman"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31962526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itchFamily="18" charset="0"/>
                <a:cs typeface="Times New Roman" pitchFamily="18" charset="0"/>
              </a:rPr>
              <a:t>13.3 Slow Feature Analysis</a:t>
            </a:r>
            <a:endParaRPr lang="zh-CN" altLang="en-US" sz="3600" dirty="0">
              <a:latin typeface="Times New Roman" pitchFamily="18" charset="0"/>
              <a:cs typeface="Times New Roman" pitchFamily="18" charset="0"/>
            </a:endParaRPr>
          </a:p>
        </p:txBody>
      </p:sp>
      <p:sp>
        <p:nvSpPr>
          <p:cNvPr id="3" name="内容占位符 2"/>
          <p:cNvSpPr>
            <a:spLocks noGrp="1"/>
          </p:cNvSpPr>
          <p:nvPr>
            <p:ph idx="1"/>
          </p:nvPr>
        </p:nvSpPr>
        <p:spPr/>
        <p:txBody>
          <a:bodyPr>
            <a:normAutofit/>
          </a:bodyPr>
          <a:lstStyle/>
          <a:p>
            <a:pPr marL="0" lvl="0" indent="0" algn="just" fontAlgn="auto">
              <a:lnSpc>
                <a:spcPct val="125000"/>
              </a:lnSpc>
              <a:spcBef>
                <a:spcPts val="0"/>
              </a:spcBef>
              <a:buClr>
                <a:srgbClr val="FF0000"/>
              </a:buClr>
              <a:buNone/>
            </a:pPr>
            <a:r>
              <a:rPr lang="en-US" altLang="zh-CN" sz="2600" dirty="0">
                <a:latin typeface="Times New Roman" pitchFamily="18" charset="0"/>
                <a:cs typeface="Times New Roman" pitchFamily="18" charset="0"/>
              </a:rPr>
              <a:t>This is in comparison to other learning algorithms where the cost function depends highly on specific pixel values, making it much more difficult to determine what features the model will learn.</a:t>
            </a:r>
          </a:p>
          <a:p>
            <a:pPr marL="0" lvl="0" indent="0" algn="just" fontAlgn="auto">
              <a:lnSpc>
                <a:spcPct val="125000"/>
              </a:lnSpc>
              <a:spcBef>
                <a:spcPts val="0"/>
              </a:spcBef>
              <a:buClr>
                <a:srgbClr val="FF0000"/>
              </a:buClr>
              <a:buNone/>
            </a:pPr>
            <a:r>
              <a:rPr lang="zh-CN" altLang="en-US" sz="2600" dirty="0">
                <a:latin typeface="Times New Roman" pitchFamily="18" charset="0"/>
                <a:cs typeface="Times New Roman" pitchFamily="18" charset="0"/>
              </a:rPr>
              <a:t>　　</a:t>
            </a:r>
            <a:r>
              <a:rPr lang="en-US" altLang="zh-CN" sz="2600" dirty="0">
                <a:latin typeface="Times New Roman" pitchFamily="18" charset="0"/>
                <a:cs typeface="Times New Roman" pitchFamily="18" charset="0"/>
              </a:rPr>
              <a:t>Deep SFA has also been used to learn features for object recognition and pose estimation (</a:t>
            </a:r>
            <a:r>
              <a:rPr lang="en-US" altLang="zh-CN" sz="2600" dirty="0" err="1">
                <a:solidFill>
                  <a:srgbClr val="00FF00"/>
                </a:solidFill>
                <a:latin typeface="Times New Roman" pitchFamily="18" charset="0"/>
                <a:cs typeface="Times New Roman" pitchFamily="18" charset="0"/>
              </a:rPr>
              <a:t>Franzius</a:t>
            </a:r>
            <a:r>
              <a:rPr lang="en-US" altLang="zh-CN" sz="2600" dirty="0">
                <a:solidFill>
                  <a:srgbClr val="00FF00"/>
                </a:solidFill>
                <a:latin typeface="Times New Roman" pitchFamily="18" charset="0"/>
                <a:cs typeface="Times New Roman" pitchFamily="18" charset="0"/>
              </a:rPr>
              <a:t> </a:t>
            </a:r>
            <a:r>
              <a:rPr lang="en-US" altLang="zh-CN" sz="2600" i="1" dirty="0">
                <a:solidFill>
                  <a:srgbClr val="00FF00"/>
                </a:solidFill>
                <a:latin typeface="Times New Roman" pitchFamily="18" charset="0"/>
                <a:cs typeface="Times New Roman" pitchFamily="18" charset="0"/>
              </a:rPr>
              <a:t>et al</a:t>
            </a:r>
            <a:r>
              <a:rPr lang="en-US" altLang="zh-CN" sz="2600" i="1" dirty="0">
                <a:solidFill>
                  <a:srgbClr val="00B050"/>
                </a:solidFill>
                <a:latin typeface="Times New Roman" pitchFamily="18" charset="0"/>
                <a:cs typeface="Times New Roman" pitchFamily="18" charset="0"/>
              </a:rPr>
              <a:t>.</a:t>
            </a:r>
            <a:r>
              <a:rPr lang="en-US" altLang="zh-CN" sz="2600" dirty="0">
                <a:latin typeface="Times New Roman" pitchFamily="18" charset="0"/>
                <a:cs typeface="Times New Roman" pitchFamily="18" charset="0"/>
              </a:rPr>
              <a:t>, </a:t>
            </a:r>
            <a:r>
              <a:rPr lang="en-US" altLang="zh-CN" sz="2600" dirty="0">
                <a:solidFill>
                  <a:srgbClr val="00FF00"/>
                </a:solidFill>
                <a:latin typeface="Times New Roman" pitchFamily="18" charset="0"/>
                <a:cs typeface="Times New Roman" pitchFamily="18" charset="0"/>
              </a:rPr>
              <a:t>2008</a:t>
            </a:r>
            <a:r>
              <a:rPr lang="en-US" altLang="zh-CN" sz="2600" dirty="0">
                <a:latin typeface="Times New Roman" pitchFamily="18" charset="0"/>
                <a:cs typeface="Times New Roman" pitchFamily="18" charset="0"/>
              </a:rPr>
              <a:t>). So far, the slowness principle has not become the basis for any state of the art applications. It is unclear what factor has limited its performance. We speculate that perhaps the slowness prior is too strong, and that, rather than imposing a prior that features should be approximately constant, it would be better to impose a prior that features should be easy to predict from one time step to the next.</a:t>
            </a:r>
          </a:p>
          <a:p>
            <a:pPr marL="0" lvl="0" indent="0" algn="just">
              <a:lnSpc>
                <a:spcPct val="125000"/>
              </a:lnSpc>
              <a:spcBef>
                <a:spcPts val="0"/>
              </a:spcBef>
              <a:buClr>
                <a:srgbClr val="FF0000"/>
              </a:buClr>
              <a:buNone/>
            </a:pPr>
            <a:endParaRPr lang="en-US" altLang="zh-CN" sz="2600" dirty="0">
              <a:latin typeface="Times New Roman" pitchFamily="18" charset="0"/>
              <a:cs typeface="Times New Roman"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876399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sz="3600" dirty="0">
                <a:latin typeface="Times New Roman" pitchFamily="18" charset="0"/>
                <a:cs typeface="Times New Roman" pitchFamily="18" charset="0"/>
              </a:rPr>
              <a:t>Part III Deep Learning Research</a:t>
            </a:r>
          </a:p>
        </p:txBody>
      </p:sp>
      <p:sp>
        <p:nvSpPr>
          <p:cNvPr id="3" name="内容占位符 2"/>
          <p:cNvSpPr>
            <a:spLocks noGrp="1"/>
          </p:cNvSpPr>
          <p:nvPr>
            <p:ph idx="1"/>
          </p:nvPr>
        </p:nvSpPr>
        <p:spPr/>
        <p:txBody>
          <a:bodyPr>
            <a:normAutofit lnSpcReduction="10000"/>
          </a:bodyPr>
          <a:lstStyle/>
          <a:p>
            <a:pPr marL="0" lvl="0" algn="just" fontAlgn="auto">
              <a:lnSpc>
                <a:spcPct val="125000"/>
              </a:lnSpc>
              <a:spcBef>
                <a:spcPts val="0"/>
              </a:spcBef>
              <a:buClr>
                <a:srgbClr val="FF0000"/>
              </a:buClr>
              <a:buFont typeface="Wingdings" pitchFamily="2" charset="2"/>
              <a:buNone/>
            </a:pPr>
            <a:r>
              <a:rPr lang="zh-CN" altLang="en-US" sz="2600" dirty="0">
                <a:latin typeface="Times New Roman" pitchFamily="18" charset="0"/>
                <a:cs typeface="Times New Roman" pitchFamily="18" charset="0"/>
                <a:sym typeface="+mn-ea"/>
              </a:rPr>
              <a:t>　　</a:t>
            </a:r>
            <a:r>
              <a:rPr lang="en-US" altLang="zh-CN" sz="2600" dirty="0">
                <a:latin typeface="Times New Roman" pitchFamily="18" charset="0"/>
                <a:cs typeface="Times New Roman" pitchFamily="18" charset="0"/>
                <a:sym typeface="+mn-ea"/>
              </a:rPr>
              <a:t>A central cause of the difficulties with unsupervised learning is the high dimensionality of the random variables being modeled. This brings two distinct challenges: a statistical challenge and a computational challenge. The </a:t>
            </a:r>
            <a:r>
              <a:rPr lang="en-US" altLang="zh-CN" sz="2600" i="1" dirty="0">
                <a:latin typeface="Times New Roman" pitchFamily="18" charset="0"/>
                <a:cs typeface="Times New Roman" pitchFamily="18" charset="0"/>
                <a:sym typeface="+mn-ea"/>
              </a:rPr>
              <a:t>statistical challenge</a:t>
            </a:r>
            <a:r>
              <a:rPr lang="en-US" altLang="zh-CN" sz="2600" dirty="0">
                <a:latin typeface="Times New Roman" pitchFamily="18" charset="0"/>
                <a:cs typeface="Times New Roman" pitchFamily="18" charset="0"/>
                <a:sym typeface="+mn-ea"/>
              </a:rPr>
              <a:t> regards generalization: the number of configurations we may want to distinguish can grow exponentially with the number of dimensions of interest, and this quickly becomes much larger than the number of examples one can possibly have (or use with bounded computational resources). The </a:t>
            </a:r>
            <a:r>
              <a:rPr lang="en-US" altLang="zh-CN" sz="2600" i="1" dirty="0">
                <a:latin typeface="Times New Roman" pitchFamily="18" charset="0"/>
                <a:cs typeface="Times New Roman" pitchFamily="18" charset="0"/>
                <a:sym typeface="+mn-ea"/>
              </a:rPr>
              <a:t>computational challenge </a:t>
            </a:r>
            <a:r>
              <a:rPr lang="en-US" altLang="zh-CN" sz="2600" dirty="0">
                <a:latin typeface="Times New Roman" pitchFamily="18" charset="0"/>
                <a:cs typeface="Times New Roman" pitchFamily="18" charset="0"/>
                <a:sym typeface="+mn-ea"/>
              </a:rPr>
              <a:t>associated with high-dimensional distributions arises because many algorithms for learning or using a trained model (especially those based on estimating an explicit probability function) involve intractable computations that grow exponentially with the number of dimensions.</a:t>
            </a:r>
          </a:p>
        </p:txBody>
      </p:sp>
      <p:pic>
        <p:nvPicPr>
          <p:cNvPr id="4" name="图片 3" descr="u=1907756794,293736522&amp;fm=21&amp;gp=0.jpg"/>
          <p:cNvPicPr>
            <a:picLocks noChangeAspect="1"/>
          </p:cNvPicPr>
          <p:nvPr/>
        </p:nvPicPr>
        <p:blipFill>
          <a:blip r:embed="rId2"/>
          <a:stretch>
            <a:fillRect/>
          </a:stretch>
        </p:blipFill>
        <p:spPr>
          <a:xfrm>
            <a:off x="10611066" y="5732206"/>
            <a:ext cx="1485468" cy="1119188"/>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itchFamily="18" charset="0"/>
                <a:cs typeface="Times New Roman" pitchFamily="18" charset="0"/>
              </a:rPr>
              <a:t>13.3 Slow Feature Analysis</a:t>
            </a:r>
            <a:endParaRPr lang="zh-CN" altLang="en-US" sz="3600" dirty="0">
              <a:latin typeface="Times New Roman" pitchFamily="18" charset="0"/>
              <a:cs typeface="Times New Roman" pitchFamily="18" charset="0"/>
            </a:endParaRPr>
          </a:p>
        </p:txBody>
      </p:sp>
      <p:sp>
        <p:nvSpPr>
          <p:cNvPr id="3" name="内容占位符 2"/>
          <p:cNvSpPr>
            <a:spLocks noGrp="1"/>
          </p:cNvSpPr>
          <p:nvPr>
            <p:ph idx="1"/>
          </p:nvPr>
        </p:nvSpPr>
        <p:spPr/>
        <p:txBody>
          <a:bodyPr>
            <a:normAutofit/>
          </a:bodyPr>
          <a:lstStyle/>
          <a:p>
            <a:pPr marL="0" lvl="0" indent="0" algn="just" fontAlgn="auto">
              <a:lnSpc>
                <a:spcPct val="125000"/>
              </a:lnSpc>
              <a:spcBef>
                <a:spcPts val="0"/>
              </a:spcBef>
              <a:buClr>
                <a:srgbClr val="FF0000"/>
              </a:buClr>
              <a:buNone/>
            </a:pPr>
            <a:r>
              <a:rPr lang="en-US" altLang="zh-CN" sz="2600" dirty="0">
                <a:latin typeface="Times New Roman" pitchFamily="18" charset="0"/>
                <a:cs typeface="Times New Roman" pitchFamily="18" charset="0"/>
              </a:rPr>
              <a:t>The position of an object is a useful feature regardless of whether the object’s velocity is high or low, but the slowness principle encourages the model to ignore the position of objects that have high velocity.</a:t>
            </a:r>
          </a:p>
          <a:p>
            <a:pPr marL="0" lvl="0" indent="0" algn="just">
              <a:lnSpc>
                <a:spcPct val="125000"/>
              </a:lnSpc>
              <a:spcBef>
                <a:spcPts val="0"/>
              </a:spcBef>
              <a:buClr>
                <a:srgbClr val="FF0000"/>
              </a:buClr>
              <a:buNone/>
            </a:pPr>
            <a:endParaRPr lang="en-US" altLang="zh-CN" sz="2600" dirty="0">
              <a:latin typeface="Times New Roman" pitchFamily="18" charset="0"/>
              <a:cs typeface="Times New Roman"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28715147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itchFamily="18" charset="0"/>
                <a:cs typeface="Times New Roman"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z="2400" dirty="0"/>
              <a:t>Acknowledge to: </a:t>
            </a:r>
            <a:r>
              <a:rPr lang="en-US" altLang="zh-CN" sz="2400" dirty="0" err="1"/>
              <a:t>Fangfang Chen</a:t>
            </a:r>
            <a:endParaRPr lang="en-US" altLang="zh-CN" sz="2400" dirty="0"/>
          </a:p>
          <a:p>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r>
              <a:rPr lang="en-US" altLang="zh-CN" sz="2400" dirty="0"/>
              <a:t>Machine Learning Research Group</a:t>
            </a:r>
          </a:p>
          <a:p>
            <a:r>
              <a:rPr lang="en-US" altLang="zh-CN" sz="2400" dirty="0"/>
              <a:t>Ocean University of China</a:t>
            </a:r>
          </a:p>
          <a:p>
            <a:r>
              <a:rPr lang="en-US" altLang="zh-CN" sz="2400" dirty="0"/>
              <a:t>Qingdao, China</a:t>
            </a:r>
          </a:p>
        </p:txBody>
      </p:sp>
      <p:sp>
        <p:nvSpPr>
          <p:cNvPr id="6" name="标题 6"/>
          <p:cNvSpPr txBox="1"/>
          <p:nvPr/>
        </p:nvSpPr>
        <p:spPr>
          <a:xfrm>
            <a:off x="1786455" y="1720644"/>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itchFamily="18" charset="0"/>
                <a:ea typeface="+mj-ea"/>
                <a:cs typeface="Times New Roman" pitchFamily="18" charset="0"/>
              </a:defRPr>
            </a:lvl1pPr>
          </a:lstStyle>
          <a:p>
            <a:r>
              <a:rPr lang="en-US" altLang="zh-CN" sz="3600" dirty="0"/>
              <a:t>13.4 </a:t>
            </a:r>
            <a:r>
              <a:rPr lang="en-US" sz="3600" dirty="0"/>
              <a:t>Spar</a:t>
            </a:r>
            <a:r>
              <a:rPr lang="en-US" altLang="zh-CN" sz="3600" dirty="0"/>
              <a:t>s</a:t>
            </a:r>
            <a:r>
              <a:rPr lang="en-US" sz="3600" dirty="0"/>
              <a:t>e Coding</a:t>
            </a:r>
          </a:p>
        </p:txBody>
      </p:sp>
      <p:sp>
        <p:nvSpPr>
          <p:cNvPr id="8" name="文本框 7"/>
          <p:cNvSpPr txBox="1"/>
          <p:nvPr/>
        </p:nvSpPr>
        <p:spPr>
          <a:xfrm>
            <a:off x="1707488" y="558169"/>
            <a:ext cx="9138218" cy="762000"/>
          </a:xfrm>
          <a:prstGeom prst="rect">
            <a:avLst/>
          </a:prstGeom>
          <a:noFill/>
        </p:spPr>
        <p:txBody>
          <a:bodyPr wrap="square" rtlCol="0">
            <a:spAutoFit/>
          </a:bodyPr>
          <a:lstStyle/>
          <a:p>
            <a:pPr algn="ctr"/>
            <a:r>
              <a:rPr lang="en-US" altLang="zh-CN" sz="4400" b="1" dirty="0">
                <a:latin typeface="Times New Roman" pitchFamily="18" charset="0"/>
                <a:cs typeface="Times New Roman" pitchFamily="18" charset="0"/>
                <a:sym typeface="+mn-ea"/>
              </a:rPr>
              <a:t>Chapter 13 </a:t>
            </a:r>
            <a:r>
              <a:rPr lang="en-US" sz="4400" b="1" dirty="0">
                <a:latin typeface="Times New Roman" pitchFamily="18" charset="0"/>
                <a:cs typeface="Times New Roman" pitchFamily="18" charset="0"/>
                <a:sym typeface="+mn-ea"/>
              </a:rPr>
              <a:t>Linear Factor Models</a:t>
            </a:r>
            <a:endParaRPr lang="zh-CN" altLang="en-US" sz="4400" b="1" dirty="0">
              <a:latin typeface="Times New Roman" pitchFamily="18" charset="0"/>
              <a:cs typeface="Times New Roman" pitchFamily="18" charset="0"/>
            </a:endParaRP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1852295" y="5967730"/>
            <a:ext cx="7964805" cy="684530"/>
          </a:xfrm>
          <a:prstGeom prst="rect">
            <a:avLst/>
          </a:prstGeom>
        </p:spPr>
      </p:pic>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sz="3600" dirty="0">
                <a:latin typeface="Times New Roman" pitchFamily="18" charset="0"/>
                <a:cs typeface="Times New Roman" pitchFamily="18" charset="0"/>
              </a:rPr>
              <a:t>13.4 Spar</a:t>
            </a:r>
            <a:r>
              <a:rPr lang="en-US" altLang="zh-CN" sz="3600" dirty="0">
                <a:latin typeface="Times New Roman" pitchFamily="18" charset="0"/>
                <a:cs typeface="Times New Roman" pitchFamily="18" charset="0"/>
              </a:rPr>
              <a:t>s</a:t>
            </a:r>
            <a:r>
              <a:rPr lang="en-US" sz="3600" dirty="0">
                <a:latin typeface="Times New Roman" pitchFamily="18" charset="0"/>
                <a:cs typeface="Times New Roman" pitchFamily="18" charset="0"/>
              </a:rPr>
              <a:t>e Coding</a:t>
            </a:r>
          </a:p>
        </p:txBody>
      </p:sp>
      <p:sp>
        <p:nvSpPr>
          <p:cNvPr id="3" name="内容占位符 2"/>
          <p:cNvSpPr>
            <a:spLocks noGrp="1"/>
          </p:cNvSpPr>
          <p:nvPr>
            <p:ph idx="1"/>
          </p:nvPr>
        </p:nvSpPr>
        <p:spPr/>
        <p:txBody>
          <a:bodyPr>
            <a:normAutofit/>
          </a:bodyPr>
          <a:lstStyle/>
          <a:p>
            <a:pPr marL="0" lvl="0" indent="0" algn="just" fontAlgn="auto">
              <a:lnSpc>
                <a:spcPct val="125000"/>
              </a:lnSpc>
              <a:spcBef>
                <a:spcPts val="0"/>
              </a:spcBef>
              <a:buClr>
                <a:srgbClr val="FF0000"/>
              </a:buClr>
              <a:buNone/>
            </a:pPr>
            <a:r>
              <a:rPr lang="en-US" altLang="zh-CN" sz="2600" i="1" dirty="0">
                <a:latin typeface="Times New Roman" pitchFamily="18" charset="0"/>
                <a:cs typeface="Times New Roman" pitchFamily="18" charset="0"/>
              </a:rPr>
              <a:t>Sparse coding</a:t>
            </a:r>
            <a:r>
              <a:rPr lang="en-US" altLang="zh-CN" sz="2600" dirty="0">
                <a:latin typeface="Times New Roman" pitchFamily="18" charset="0"/>
                <a:cs typeface="Times New Roman" pitchFamily="18" charset="0"/>
              </a:rPr>
              <a:t> (</a:t>
            </a:r>
            <a:r>
              <a:rPr lang="en-US" altLang="zh-CN" sz="2600" dirty="0">
                <a:solidFill>
                  <a:srgbClr val="00FF00"/>
                </a:solidFill>
                <a:latin typeface="Times New Roman" pitchFamily="18" charset="0"/>
                <a:cs typeface="Times New Roman" pitchFamily="18" charset="0"/>
              </a:rPr>
              <a:t>Olshausen</a:t>
            </a:r>
            <a:r>
              <a:rPr lang="en-US" altLang="zh-CN" sz="2600" dirty="0">
                <a:solidFill>
                  <a:srgbClr val="00B050"/>
                </a:solidFill>
                <a:latin typeface="Times New Roman" pitchFamily="18" charset="0"/>
                <a:cs typeface="Times New Roman" pitchFamily="18" charset="0"/>
              </a:rPr>
              <a:t> </a:t>
            </a:r>
            <a:r>
              <a:rPr lang="en-US" altLang="zh-CN" sz="2600" dirty="0">
                <a:solidFill>
                  <a:srgbClr val="00FF00"/>
                </a:solidFill>
                <a:latin typeface="Times New Roman" pitchFamily="18" charset="0"/>
                <a:cs typeface="Times New Roman" pitchFamily="18" charset="0"/>
              </a:rPr>
              <a:t>and Field</a:t>
            </a:r>
            <a:r>
              <a:rPr lang="en-US" altLang="zh-CN" sz="2600" dirty="0">
                <a:latin typeface="Times New Roman" pitchFamily="18" charset="0"/>
                <a:cs typeface="Times New Roman" pitchFamily="18" charset="0"/>
              </a:rPr>
              <a:t>, </a:t>
            </a:r>
            <a:r>
              <a:rPr lang="en-US" altLang="zh-CN" sz="2600" dirty="0">
                <a:solidFill>
                  <a:srgbClr val="00FF00"/>
                </a:solidFill>
                <a:latin typeface="Times New Roman" pitchFamily="18" charset="0"/>
                <a:cs typeface="Times New Roman" pitchFamily="18" charset="0"/>
              </a:rPr>
              <a:t>1996</a:t>
            </a:r>
            <a:r>
              <a:rPr lang="en-US" altLang="zh-CN" sz="2600" dirty="0">
                <a:latin typeface="Times New Roman" pitchFamily="18" charset="0"/>
                <a:cs typeface="Times New Roman" pitchFamily="18" charset="0"/>
              </a:rPr>
              <a:t>) is a linear factor model that has been heavily studied as an unsupervised feature learning and feature extraction mechanism. Strictly speaking, the term “sparse coding” refers to the process of inferring the value of </a:t>
            </a:r>
            <a:r>
              <a:rPr lang="en-US" altLang="zh-CN" sz="2600" b="1" i="1" dirty="0">
                <a:latin typeface="Times New Roman" pitchFamily="18" charset="0"/>
                <a:cs typeface="Times New Roman" pitchFamily="18" charset="0"/>
              </a:rPr>
              <a:t>h</a:t>
            </a:r>
            <a:r>
              <a:rPr lang="en-US" altLang="zh-CN" sz="2600" dirty="0">
                <a:latin typeface="Times New Roman" pitchFamily="18" charset="0"/>
                <a:cs typeface="Times New Roman" pitchFamily="18" charset="0"/>
              </a:rPr>
              <a:t> in this model, while “sparse modeling” refers to the process of designing and learning the model, but the term “sparse coding” is often used to refer to both.</a:t>
            </a:r>
          </a:p>
          <a:p>
            <a:pPr marL="0" lvl="0" indent="0" algn="just" fontAlgn="auto">
              <a:lnSpc>
                <a:spcPct val="125000"/>
              </a:lnSpc>
              <a:spcBef>
                <a:spcPts val="0"/>
              </a:spcBef>
              <a:buClr>
                <a:srgbClr val="FF0000"/>
              </a:buClr>
              <a:buNone/>
            </a:pPr>
            <a:r>
              <a:rPr lang="zh-CN" altLang="en-US" sz="2600" dirty="0">
                <a:latin typeface="Times New Roman" pitchFamily="18" charset="0"/>
                <a:cs typeface="Times New Roman" pitchFamily="18" charset="0"/>
              </a:rPr>
              <a:t>　　</a:t>
            </a:r>
            <a:r>
              <a:rPr lang="en-US" altLang="zh-CN" sz="2600" dirty="0">
                <a:latin typeface="Times New Roman" pitchFamily="18" charset="0"/>
                <a:cs typeface="Times New Roman" pitchFamily="18" charset="0"/>
              </a:rPr>
              <a:t>Like most other linear factor models, it uses a linear decoder plus noise to obtain reconstructions of </a:t>
            </a:r>
            <a:r>
              <a:rPr lang="en-US" altLang="zh-CN" sz="2600" b="1" i="1" dirty="0">
                <a:latin typeface="Times New Roman" pitchFamily="18" charset="0"/>
                <a:cs typeface="Times New Roman" pitchFamily="18" charset="0"/>
              </a:rPr>
              <a:t>x</a:t>
            </a:r>
            <a:r>
              <a:rPr lang="en-US" altLang="zh-CN" sz="2600" dirty="0">
                <a:latin typeface="Times New Roman" pitchFamily="18" charset="0"/>
                <a:cs typeface="Times New Roman" pitchFamily="18" charset="0"/>
              </a:rPr>
              <a:t>, as specified in Eq. </a:t>
            </a:r>
            <a:r>
              <a:rPr lang="en-US" altLang="zh-CN" sz="2600" dirty="0">
                <a:solidFill>
                  <a:srgbClr val="FF0000"/>
                </a:solidFill>
                <a:latin typeface="Times New Roman" pitchFamily="18" charset="0"/>
                <a:cs typeface="Times New Roman" pitchFamily="18" charset="0"/>
              </a:rPr>
              <a:t>13.2</a:t>
            </a:r>
            <a:r>
              <a:rPr lang="en-US" altLang="zh-CN" sz="2600" dirty="0">
                <a:latin typeface="Times New Roman" pitchFamily="18" charset="0"/>
                <a:cs typeface="Times New Roman" pitchFamily="18" charset="0"/>
              </a:rPr>
              <a:t>. More specifically, sparse coding models typically assume that the linear factors have Gaussian noise with isotropic precision </a:t>
            </a:r>
            <a:r>
              <a:rPr lang="en-US" altLang="zh-CN" sz="2600" i="1" dirty="0">
                <a:latin typeface="Times New Roman" pitchFamily="18" charset="0"/>
                <a:cs typeface="Times New Roman" pitchFamily="18" charset="0"/>
              </a:rPr>
              <a:t>β</a:t>
            </a:r>
            <a:r>
              <a:rPr lang="en-US" altLang="zh-CN" sz="2600" dirty="0">
                <a:latin typeface="Times New Roman" pitchFamily="18" charset="0"/>
                <a:cs typeface="Times New Roman" pitchFamily="18" charset="0"/>
              </a:rPr>
              <a:t>:</a:t>
            </a:r>
          </a:p>
          <a:p>
            <a:pPr marL="0" lvl="0" indent="0" algn="just" fontAlgn="auto">
              <a:lnSpc>
                <a:spcPct val="125000"/>
              </a:lnSpc>
              <a:spcBef>
                <a:spcPts val="0"/>
              </a:spcBef>
              <a:buClr>
                <a:srgbClr val="FF0000"/>
              </a:buClr>
              <a:buNone/>
            </a:pPr>
            <a:endParaRPr lang="en-US" altLang="zh-CN" sz="2600" dirty="0">
              <a:latin typeface="Times New Roman" pitchFamily="18" charset="0"/>
              <a:cs typeface="Times New Roman"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stretch>
            <a:fillRect/>
          </a:stretch>
        </p:blipFill>
        <p:spPr>
          <a:xfrm>
            <a:off x="2331720" y="4937125"/>
            <a:ext cx="8712200" cy="1011555"/>
          </a:xfrm>
          <a:prstGeom prst="rect">
            <a:avLst/>
          </a:prstGeom>
        </p:spPr>
      </p:pic>
      <p:pic>
        <p:nvPicPr>
          <p:cNvPr id="6" name="图片 5"/>
          <p:cNvPicPr>
            <a:picLocks noChangeAspect="1"/>
          </p:cNvPicPr>
          <p:nvPr/>
        </p:nvPicPr>
        <p:blipFill>
          <a:blip r:embed="rId3"/>
          <a:stretch>
            <a:fillRect/>
          </a:stretch>
        </p:blipFill>
        <p:spPr>
          <a:xfrm>
            <a:off x="755015" y="3141345"/>
            <a:ext cx="10459085" cy="795020"/>
          </a:xfrm>
          <a:prstGeom prst="rect">
            <a:avLst/>
          </a:prstGeom>
        </p:spPr>
      </p:pic>
      <p:pic>
        <p:nvPicPr>
          <p:cNvPr id="4" name="图片 3" descr="u=1907756794,293736522&amp;fm=21&amp;gp=0.jpg"/>
          <p:cNvPicPr>
            <a:picLocks noChangeAspect="1"/>
          </p:cNvPicPr>
          <p:nvPr/>
        </p:nvPicPr>
        <p:blipFill>
          <a:blip r:embed="rId4"/>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sz="3600" dirty="0">
                <a:latin typeface="Times New Roman" pitchFamily="18" charset="0"/>
                <a:cs typeface="Times New Roman" pitchFamily="18" charset="0"/>
              </a:rPr>
              <a:t>13.4 Spar</a:t>
            </a:r>
            <a:r>
              <a:rPr lang="en-US" altLang="zh-CN" sz="3600" dirty="0">
                <a:latin typeface="Times New Roman" pitchFamily="18" charset="0"/>
                <a:cs typeface="Times New Roman" pitchFamily="18" charset="0"/>
              </a:rPr>
              <a:t>s</a:t>
            </a:r>
            <a:r>
              <a:rPr lang="en-US" sz="3600" dirty="0">
                <a:latin typeface="Times New Roman" pitchFamily="18" charset="0"/>
                <a:cs typeface="Times New Roman" pitchFamily="18" charset="0"/>
              </a:rPr>
              <a:t>e Coding </a:t>
            </a:r>
          </a:p>
        </p:txBody>
      </p:sp>
      <p:sp>
        <p:nvSpPr>
          <p:cNvPr id="3" name="内容占位符 2"/>
          <p:cNvSpPr>
            <a:spLocks noGrp="1"/>
          </p:cNvSpPr>
          <p:nvPr>
            <p:ph idx="1"/>
          </p:nvPr>
        </p:nvSpPr>
        <p:spPr/>
        <p:txBody>
          <a:bodyPr>
            <a:normAutofit/>
          </a:bodyPr>
          <a:lstStyle/>
          <a:p>
            <a:pPr marL="0" lvl="0" indent="0" algn="just" fontAlgn="auto">
              <a:lnSpc>
                <a:spcPct val="125000"/>
              </a:lnSpc>
              <a:spcBef>
                <a:spcPts val="0"/>
              </a:spcBef>
              <a:buClr>
                <a:srgbClr val="FF0000"/>
              </a:buClr>
              <a:buNone/>
            </a:pPr>
            <a:r>
              <a:rPr lang="en-US" altLang="zh-CN" sz="2600" dirty="0">
                <a:latin typeface="Times New Roman" pitchFamily="18" charset="0"/>
                <a:cs typeface="Times New Roman" pitchFamily="18" charset="0"/>
              </a:rPr>
              <a:t>      The distribution </a:t>
            </a:r>
            <a:r>
              <a:rPr lang="en-US" altLang="zh-CN" sz="2600" i="1" dirty="0">
                <a:latin typeface="Times New Roman" pitchFamily="18" charset="0"/>
                <a:cs typeface="Times New Roman" pitchFamily="18" charset="0"/>
              </a:rPr>
              <a:t>p</a:t>
            </a:r>
            <a:r>
              <a:rPr lang="en-US" altLang="zh-CN" sz="2600" dirty="0">
                <a:latin typeface="Times New Roman" pitchFamily="18" charset="0"/>
                <a:cs typeface="Times New Roman" pitchFamily="18" charset="0"/>
              </a:rPr>
              <a:t>(</a:t>
            </a:r>
            <a:r>
              <a:rPr lang="en-US" altLang="zh-CN" sz="2600" b="1" i="1" dirty="0">
                <a:latin typeface="Times New Roman" pitchFamily="18" charset="0"/>
                <a:cs typeface="Times New Roman" pitchFamily="18" charset="0"/>
              </a:rPr>
              <a:t>h</a:t>
            </a:r>
            <a:r>
              <a:rPr lang="en-US" altLang="zh-CN" sz="2600" dirty="0">
                <a:latin typeface="Times New Roman" pitchFamily="18" charset="0"/>
                <a:cs typeface="Times New Roman" pitchFamily="18" charset="0"/>
              </a:rPr>
              <a:t>) is chosen to be one with sharp peaks near 0 (</a:t>
            </a:r>
            <a:r>
              <a:rPr lang="en-US" altLang="zh-CN" sz="2600" dirty="0" err="1">
                <a:solidFill>
                  <a:srgbClr val="00FF00"/>
                </a:solidFill>
                <a:latin typeface="Times New Roman" pitchFamily="18" charset="0"/>
                <a:cs typeface="Times New Roman" pitchFamily="18" charset="0"/>
              </a:rPr>
              <a:t>Olshausen</a:t>
            </a:r>
            <a:r>
              <a:rPr lang="en-US" altLang="zh-CN" sz="2600" dirty="0">
                <a:solidFill>
                  <a:srgbClr val="00FF00"/>
                </a:solidFill>
                <a:latin typeface="Times New Roman" pitchFamily="18" charset="0"/>
                <a:cs typeface="Times New Roman" pitchFamily="18" charset="0"/>
              </a:rPr>
              <a:t> and Field</a:t>
            </a:r>
            <a:r>
              <a:rPr lang="en-US" altLang="zh-CN" sz="2600" dirty="0">
                <a:latin typeface="Times New Roman" pitchFamily="18" charset="0"/>
                <a:cs typeface="Times New Roman" pitchFamily="18" charset="0"/>
              </a:rPr>
              <a:t>, </a:t>
            </a:r>
            <a:r>
              <a:rPr lang="en-US" altLang="zh-CN" sz="2600" dirty="0">
                <a:solidFill>
                  <a:srgbClr val="00FF00"/>
                </a:solidFill>
                <a:latin typeface="Times New Roman" pitchFamily="18" charset="0"/>
                <a:cs typeface="Times New Roman" pitchFamily="18" charset="0"/>
              </a:rPr>
              <a:t>1996</a:t>
            </a:r>
            <a:r>
              <a:rPr lang="en-US" altLang="zh-CN" sz="2600" dirty="0">
                <a:latin typeface="Times New Roman" pitchFamily="18" charset="0"/>
                <a:cs typeface="Times New Roman" pitchFamily="18" charset="0"/>
              </a:rPr>
              <a:t>). Common choices include factorized Laplace, Cauchy or factorized Student-</a:t>
            </a:r>
            <a:r>
              <a:rPr lang="en-US" altLang="zh-CN" sz="2600" i="1" dirty="0">
                <a:latin typeface="Times New Roman" pitchFamily="18" charset="0"/>
                <a:cs typeface="Times New Roman" pitchFamily="18" charset="0"/>
              </a:rPr>
              <a:t>t </a:t>
            </a:r>
            <a:r>
              <a:rPr lang="en-US" altLang="zh-CN" sz="2600" dirty="0">
                <a:latin typeface="Times New Roman" pitchFamily="18" charset="0"/>
                <a:cs typeface="Times New Roman" pitchFamily="18" charset="0"/>
              </a:rPr>
              <a:t>distributions. For example, the Laplace prior parametrized in terms of the sparsity penalty coefficient </a:t>
            </a:r>
            <a:r>
              <a:rPr lang="en-US" altLang="zh-CN" sz="2600" dirty="0">
                <a:latin typeface="Arial Unicode MS" panose="020B0604020202020204" pitchFamily="34" charset="-122"/>
                <a:ea typeface="Arial Unicode MS" panose="020B0604020202020204" pitchFamily="34" charset="-122"/>
                <a:cs typeface="Arial Unicode MS" panose="020B0604020202020204" pitchFamily="34" charset="-122"/>
              </a:rPr>
              <a:t>λ</a:t>
            </a:r>
            <a:r>
              <a:rPr lang="en-US" altLang="zh-CN" sz="2600" dirty="0">
                <a:latin typeface="华文中宋" charset="0"/>
                <a:ea typeface="华文中宋" charset="0"/>
                <a:cs typeface="Times New Roman" pitchFamily="18" charset="0"/>
              </a:rPr>
              <a:t> </a:t>
            </a:r>
            <a:r>
              <a:rPr lang="en-US" altLang="zh-CN" sz="2600" dirty="0">
                <a:latin typeface="Times New Roman" pitchFamily="18" charset="0"/>
                <a:cs typeface="Times New Roman" pitchFamily="18" charset="0"/>
              </a:rPr>
              <a:t>is given by</a:t>
            </a:r>
          </a:p>
          <a:p>
            <a:pPr marL="0" lvl="0" indent="0" algn="just" fontAlgn="auto">
              <a:lnSpc>
                <a:spcPct val="125000"/>
              </a:lnSpc>
              <a:spcBef>
                <a:spcPts val="0"/>
              </a:spcBef>
              <a:buClr>
                <a:srgbClr val="FF0000"/>
              </a:buClr>
              <a:buNone/>
            </a:pPr>
            <a:endParaRPr lang="en-US" altLang="zh-CN" sz="2600" dirty="0">
              <a:latin typeface="Times New Roman" pitchFamily="18" charset="0"/>
              <a:cs typeface="Times New Roman" pitchFamily="18" charset="0"/>
            </a:endParaRPr>
          </a:p>
          <a:p>
            <a:pPr marL="0" lvl="0" indent="0" algn="just" fontAlgn="auto">
              <a:lnSpc>
                <a:spcPct val="125000"/>
              </a:lnSpc>
              <a:spcBef>
                <a:spcPts val="0"/>
              </a:spcBef>
              <a:buClr>
                <a:srgbClr val="FF0000"/>
              </a:buClr>
              <a:buNone/>
            </a:pPr>
            <a:endParaRPr lang="en-US" altLang="zh-CN" sz="2600" dirty="0">
              <a:latin typeface="Times New Roman" pitchFamily="18" charset="0"/>
              <a:cs typeface="Times New Roman" pitchFamily="18" charset="0"/>
            </a:endParaRPr>
          </a:p>
          <a:p>
            <a:pPr marL="0" lvl="0" indent="0" algn="just" fontAlgn="auto">
              <a:lnSpc>
                <a:spcPct val="125000"/>
              </a:lnSpc>
              <a:spcBef>
                <a:spcPts val="0"/>
              </a:spcBef>
              <a:buClr>
                <a:srgbClr val="FF0000"/>
              </a:buClr>
              <a:buNone/>
            </a:pPr>
            <a:r>
              <a:rPr lang="en-US" altLang="zh-CN" sz="2600" dirty="0">
                <a:latin typeface="Times New Roman" pitchFamily="18" charset="0"/>
                <a:cs typeface="Times New Roman" pitchFamily="18" charset="0"/>
              </a:rPr>
              <a:t>and the Student-</a:t>
            </a:r>
            <a:r>
              <a:rPr lang="en-US" altLang="zh-CN" sz="2600" i="1" dirty="0">
                <a:latin typeface="Times New Roman" pitchFamily="18" charset="0"/>
                <a:cs typeface="Times New Roman" pitchFamily="18" charset="0"/>
              </a:rPr>
              <a:t>t</a:t>
            </a:r>
            <a:r>
              <a:rPr lang="en-US" altLang="zh-CN" sz="2600" dirty="0">
                <a:latin typeface="Times New Roman" pitchFamily="18" charset="0"/>
                <a:cs typeface="Times New Roman" pitchFamily="18" charset="0"/>
              </a:rPr>
              <a:t> prior by</a:t>
            </a:r>
          </a:p>
          <a:p>
            <a:pPr marL="0" lvl="0" indent="0" algn="just" fontAlgn="auto">
              <a:lnSpc>
                <a:spcPct val="125000"/>
              </a:lnSpc>
              <a:spcBef>
                <a:spcPts val="0"/>
              </a:spcBef>
              <a:buClr>
                <a:srgbClr val="FF0000"/>
              </a:buClr>
              <a:buNone/>
            </a:pPr>
            <a:endParaRPr lang="en-US" altLang="zh-CN" sz="2600" dirty="0">
              <a:latin typeface="Times New Roman" pitchFamily="18" charset="0"/>
              <a:cs typeface="Times New Roman" pitchFamily="18" charset="0"/>
            </a:endParaRPr>
          </a:p>
          <a:p>
            <a:pPr marL="0" lvl="0" indent="0" algn="just" fontAlgn="auto">
              <a:lnSpc>
                <a:spcPct val="125000"/>
              </a:lnSpc>
              <a:spcBef>
                <a:spcPts val="0"/>
              </a:spcBef>
              <a:buClr>
                <a:srgbClr val="FF0000"/>
              </a:buClr>
              <a:buNone/>
            </a:pPr>
            <a:endParaRPr lang="en-US" altLang="zh-CN" sz="2600" dirty="0">
              <a:latin typeface="Times New Roman" pitchFamily="18" charset="0"/>
              <a:cs typeface="Times New Roman" pitchFamily="18" charset="0"/>
            </a:endParaRPr>
          </a:p>
          <a:p>
            <a:pPr marL="0" lvl="0" indent="0" algn="just" fontAlgn="auto">
              <a:lnSpc>
                <a:spcPct val="125000"/>
              </a:lnSpc>
              <a:spcBef>
                <a:spcPts val="0"/>
              </a:spcBef>
              <a:buClr>
                <a:srgbClr val="FF0000"/>
              </a:buClr>
              <a:buNone/>
            </a:pPr>
            <a:endParaRPr lang="en-US" altLang="zh-CN" sz="2600" dirty="0">
              <a:latin typeface="Times New Roman" pitchFamily="18" charset="0"/>
              <a:cs typeface="Times New Roman" pitchFamily="18" charset="0"/>
            </a:endParaRPr>
          </a:p>
          <a:p>
            <a:pPr marL="0" lvl="0" indent="0" algn="just" fontAlgn="auto">
              <a:lnSpc>
                <a:spcPct val="125000"/>
              </a:lnSpc>
              <a:spcBef>
                <a:spcPts val="0"/>
              </a:spcBef>
              <a:buClr>
                <a:srgbClr val="FF0000"/>
              </a:buClr>
              <a:buNone/>
            </a:pPr>
            <a:endParaRPr lang="en-US" altLang="zh-CN" sz="2600" dirty="0">
              <a:latin typeface="Times New Roman" pitchFamily="18" charset="0"/>
              <a:cs typeface="Times New Roman"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987425" y="5678805"/>
            <a:ext cx="9482455" cy="661670"/>
          </a:xfrm>
          <a:prstGeom prst="rect">
            <a:avLst/>
          </a:prstGeom>
        </p:spPr>
      </p:pic>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sz="3600" dirty="0">
                <a:latin typeface="Times New Roman" pitchFamily="18" charset="0"/>
                <a:cs typeface="Times New Roman" pitchFamily="18" charset="0"/>
              </a:rPr>
              <a:t>13.4 Spar</a:t>
            </a:r>
            <a:r>
              <a:rPr lang="en-US" altLang="zh-CN" sz="3600" dirty="0">
                <a:latin typeface="Times New Roman" pitchFamily="18" charset="0"/>
                <a:cs typeface="Times New Roman" pitchFamily="18" charset="0"/>
              </a:rPr>
              <a:t>s</a:t>
            </a:r>
            <a:r>
              <a:rPr lang="en-US" sz="3600" dirty="0">
                <a:latin typeface="Times New Roman" pitchFamily="18" charset="0"/>
                <a:cs typeface="Times New Roman" pitchFamily="18" charset="0"/>
              </a:rPr>
              <a:t>e Coding </a:t>
            </a:r>
          </a:p>
        </p:txBody>
      </p:sp>
      <p:sp>
        <p:nvSpPr>
          <p:cNvPr id="3" name="内容占位符 2"/>
          <p:cNvSpPr>
            <a:spLocks noGrp="1"/>
          </p:cNvSpPr>
          <p:nvPr>
            <p:ph idx="1"/>
          </p:nvPr>
        </p:nvSpPr>
        <p:spPr/>
        <p:txBody>
          <a:bodyPr>
            <a:normAutofit/>
          </a:bodyPr>
          <a:lstStyle/>
          <a:p>
            <a:pPr marL="0" lvl="0" indent="0" algn="just" fontAlgn="auto">
              <a:lnSpc>
                <a:spcPct val="125000"/>
              </a:lnSpc>
              <a:spcBef>
                <a:spcPts val="0"/>
              </a:spcBef>
              <a:buClr>
                <a:srgbClr val="FF0000"/>
              </a:buClr>
              <a:buNone/>
            </a:pPr>
            <a:r>
              <a:rPr lang="zh-CN" altLang="en-US" sz="2600" dirty="0">
                <a:latin typeface="Times New Roman" pitchFamily="18" charset="0"/>
                <a:cs typeface="Times New Roman" pitchFamily="18" charset="0"/>
              </a:rPr>
              <a:t>　　</a:t>
            </a:r>
            <a:r>
              <a:rPr lang="en-US" altLang="zh-CN" sz="2600" dirty="0">
                <a:latin typeface="Times New Roman" pitchFamily="18" charset="0"/>
                <a:cs typeface="Times New Roman" pitchFamily="18" charset="0"/>
              </a:rPr>
              <a:t>Training sparse coding with maximum likelihood is intractable. Instead, the training alternates between encoding the data and training the decoder to better reconstruct the data given the encoding. This approach will be justified further as a principled approximation to maximum likelihood later, in Sec. </a:t>
            </a:r>
            <a:r>
              <a:rPr lang="en-US" altLang="zh-CN" sz="2600" dirty="0">
                <a:solidFill>
                  <a:srgbClr val="FF0000"/>
                </a:solidFill>
                <a:latin typeface="Times New Roman" pitchFamily="18" charset="0"/>
                <a:cs typeface="Times New Roman" pitchFamily="18" charset="0"/>
              </a:rPr>
              <a:t>19.3</a:t>
            </a:r>
            <a:r>
              <a:rPr lang="en-US" altLang="zh-CN" sz="2600" dirty="0">
                <a:latin typeface="Times New Roman" pitchFamily="18" charset="0"/>
                <a:cs typeface="Times New Roman" pitchFamily="18" charset="0"/>
              </a:rPr>
              <a:t>.</a:t>
            </a:r>
          </a:p>
          <a:p>
            <a:pPr marL="0" lvl="0" indent="0" algn="just" fontAlgn="auto">
              <a:lnSpc>
                <a:spcPct val="125000"/>
              </a:lnSpc>
              <a:spcBef>
                <a:spcPts val="0"/>
              </a:spcBef>
              <a:buClr>
                <a:srgbClr val="FF0000"/>
              </a:buClr>
              <a:buNone/>
            </a:pPr>
            <a:r>
              <a:rPr lang="zh-CN" altLang="en-US" sz="2600" dirty="0">
                <a:latin typeface="Times New Roman" pitchFamily="18" charset="0"/>
                <a:cs typeface="Times New Roman" pitchFamily="18" charset="0"/>
              </a:rPr>
              <a:t>　　</a:t>
            </a:r>
            <a:r>
              <a:rPr lang="en-US" altLang="zh-CN" sz="2600" dirty="0">
                <a:latin typeface="Times New Roman" pitchFamily="18" charset="0"/>
                <a:cs typeface="Times New Roman" pitchFamily="18" charset="0"/>
              </a:rPr>
              <a:t>For models such as PCA, we have seen the use of a parametric encoder function that predicts </a:t>
            </a:r>
            <a:r>
              <a:rPr lang="en-US" altLang="zh-CN" sz="2600" b="1" i="1" dirty="0">
                <a:latin typeface="Times New Roman" pitchFamily="18" charset="0"/>
                <a:cs typeface="Times New Roman" pitchFamily="18" charset="0"/>
              </a:rPr>
              <a:t>h </a:t>
            </a:r>
            <a:r>
              <a:rPr lang="en-US" altLang="zh-CN" sz="2600" dirty="0">
                <a:latin typeface="Times New Roman" pitchFamily="18" charset="0"/>
                <a:cs typeface="Times New Roman" pitchFamily="18" charset="0"/>
              </a:rPr>
              <a:t>and consists only of multiplication by a weight matrix. The encoder that we use with sparse coding is not a parametric encoder. Instead, the encoder is an optimization algorithm, that solves an optimization problem in which we seek the single most likely code value:</a:t>
            </a:r>
          </a:p>
          <a:p>
            <a:pPr marL="0" lvl="0" indent="0" algn="just" fontAlgn="auto">
              <a:lnSpc>
                <a:spcPct val="125000"/>
              </a:lnSpc>
              <a:spcBef>
                <a:spcPts val="0"/>
              </a:spcBef>
              <a:buClr>
                <a:srgbClr val="FF0000"/>
              </a:buClr>
              <a:buNone/>
            </a:pPr>
            <a:endParaRPr lang="en-US" altLang="zh-CN" sz="2600" dirty="0">
              <a:latin typeface="Times New Roman" pitchFamily="18" charset="0"/>
              <a:cs typeface="Times New Roman" pitchFamily="18" charset="0"/>
            </a:endParaRPr>
          </a:p>
          <a:p>
            <a:pPr marL="0" lvl="0" indent="0" algn="just" fontAlgn="auto">
              <a:lnSpc>
                <a:spcPct val="125000"/>
              </a:lnSpc>
              <a:spcBef>
                <a:spcPts val="0"/>
              </a:spcBef>
              <a:buClr>
                <a:srgbClr val="FF0000"/>
              </a:buClr>
              <a:buNone/>
            </a:pPr>
            <a:endParaRPr lang="en-US" altLang="zh-CN" sz="2600" dirty="0">
              <a:latin typeface="Times New Roman" pitchFamily="18" charset="0"/>
              <a:cs typeface="Times New Roman" pitchFamily="18" charset="0"/>
            </a:endParaRPr>
          </a:p>
          <a:p>
            <a:pPr marL="0" lvl="0" indent="0" algn="just" fontAlgn="auto">
              <a:lnSpc>
                <a:spcPct val="125000"/>
              </a:lnSpc>
              <a:spcBef>
                <a:spcPts val="0"/>
              </a:spcBef>
              <a:buClr>
                <a:srgbClr val="FF0000"/>
              </a:buClr>
              <a:buNone/>
            </a:pPr>
            <a:endParaRPr lang="en-US" altLang="zh-CN" sz="2600" dirty="0">
              <a:latin typeface="Times New Roman" pitchFamily="18" charset="0"/>
              <a:cs typeface="Times New Roman" pitchFamily="18" charset="0"/>
            </a:endParaRPr>
          </a:p>
          <a:p>
            <a:pPr marL="0" lvl="0" indent="0" algn="just" fontAlgn="auto">
              <a:lnSpc>
                <a:spcPct val="125000"/>
              </a:lnSpc>
              <a:spcBef>
                <a:spcPts val="0"/>
              </a:spcBef>
              <a:buClr>
                <a:srgbClr val="FF0000"/>
              </a:buClr>
              <a:buNone/>
            </a:pPr>
            <a:endParaRPr lang="en-US" altLang="zh-CN" sz="2600" dirty="0">
              <a:latin typeface="Times New Roman" pitchFamily="18" charset="0"/>
              <a:cs typeface="Times New Roman"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pPr marL="0" lvl="0" indent="0" algn="just" fontAlgn="auto">
              <a:lnSpc>
                <a:spcPct val="125000"/>
              </a:lnSpc>
              <a:spcBef>
                <a:spcPts val="0"/>
              </a:spcBef>
              <a:buClr>
                <a:srgbClr val="FF0000"/>
              </a:buClr>
              <a:buNone/>
            </a:pPr>
            <a:r>
              <a:rPr lang="en-US" altLang="zh-CN" sz="2600" dirty="0">
                <a:latin typeface="Times New Roman" pitchFamily="18" charset="0"/>
                <a:cs typeface="Times New Roman" pitchFamily="18" charset="0"/>
              </a:rPr>
              <a:t>When combined with Eq.</a:t>
            </a:r>
            <a:r>
              <a:rPr lang="en-US" altLang="zh-CN" sz="2600" dirty="0">
                <a:solidFill>
                  <a:srgbClr val="FF0000"/>
                </a:solidFill>
                <a:latin typeface="Times New Roman" pitchFamily="18" charset="0"/>
                <a:cs typeface="Times New Roman" pitchFamily="18" charset="0"/>
              </a:rPr>
              <a:t> 13.13</a:t>
            </a:r>
            <a:r>
              <a:rPr lang="en-US" altLang="zh-CN" sz="2600" dirty="0">
                <a:latin typeface="Times New Roman" pitchFamily="18" charset="0"/>
                <a:cs typeface="Times New Roman" pitchFamily="18" charset="0"/>
              </a:rPr>
              <a:t> and Eq. </a:t>
            </a:r>
            <a:r>
              <a:rPr lang="en-US" altLang="zh-CN" sz="2600" dirty="0">
                <a:solidFill>
                  <a:srgbClr val="FF0000"/>
                </a:solidFill>
                <a:latin typeface="Times New Roman" pitchFamily="18" charset="0"/>
                <a:cs typeface="Times New Roman" pitchFamily="18" charset="0"/>
              </a:rPr>
              <a:t>13.12</a:t>
            </a:r>
            <a:r>
              <a:rPr lang="en-US" altLang="zh-CN" sz="2600" dirty="0">
                <a:latin typeface="Times New Roman" pitchFamily="18" charset="0"/>
                <a:cs typeface="Times New Roman" pitchFamily="18" charset="0"/>
              </a:rPr>
              <a:t>, this yields the following optimization problem:</a:t>
            </a:r>
          </a:p>
          <a:p>
            <a:pPr marL="0" lvl="0" indent="0" algn="just" fontAlgn="auto">
              <a:lnSpc>
                <a:spcPct val="125000"/>
              </a:lnSpc>
              <a:spcBef>
                <a:spcPts val="0"/>
              </a:spcBef>
              <a:buClr>
                <a:srgbClr val="FF0000"/>
              </a:buClr>
              <a:buNone/>
            </a:pPr>
            <a:endParaRPr lang="en-US" altLang="zh-CN" sz="2600" dirty="0">
              <a:latin typeface="Times New Roman" pitchFamily="18" charset="0"/>
              <a:cs typeface="Times New Roman" pitchFamily="18" charset="0"/>
            </a:endParaRPr>
          </a:p>
          <a:p>
            <a:pPr marL="0" lvl="0" indent="0" algn="just" fontAlgn="auto">
              <a:lnSpc>
                <a:spcPct val="125000"/>
              </a:lnSpc>
              <a:spcBef>
                <a:spcPts val="0"/>
              </a:spcBef>
              <a:buClr>
                <a:srgbClr val="FF0000"/>
              </a:buClr>
              <a:buNone/>
            </a:pPr>
            <a:endParaRPr lang="en-US" altLang="zh-CN" sz="2600" dirty="0">
              <a:latin typeface="Times New Roman" pitchFamily="18" charset="0"/>
              <a:cs typeface="Times New Roman" pitchFamily="18" charset="0"/>
            </a:endParaRPr>
          </a:p>
          <a:p>
            <a:pPr marL="0" lvl="0" indent="0" algn="just" fontAlgn="auto">
              <a:lnSpc>
                <a:spcPct val="125000"/>
              </a:lnSpc>
              <a:spcBef>
                <a:spcPts val="0"/>
              </a:spcBef>
              <a:buClr>
                <a:srgbClr val="FF0000"/>
              </a:buClr>
              <a:buNone/>
            </a:pPr>
            <a:endParaRPr lang="en-US" altLang="zh-CN" sz="2600" dirty="0">
              <a:latin typeface="Times New Roman" pitchFamily="18" charset="0"/>
              <a:cs typeface="Times New Roman" pitchFamily="18" charset="0"/>
            </a:endParaRPr>
          </a:p>
          <a:p>
            <a:pPr marL="0" lvl="0" indent="0" algn="just" fontAlgn="auto">
              <a:lnSpc>
                <a:spcPct val="125000"/>
              </a:lnSpc>
              <a:spcBef>
                <a:spcPts val="0"/>
              </a:spcBef>
              <a:buClr>
                <a:srgbClr val="FF0000"/>
              </a:buClr>
              <a:buNone/>
            </a:pPr>
            <a:endParaRPr lang="en-US" altLang="zh-CN" sz="2600" dirty="0">
              <a:latin typeface="Times New Roman" pitchFamily="18" charset="0"/>
              <a:cs typeface="Times New Roman" pitchFamily="18" charset="0"/>
            </a:endParaRPr>
          </a:p>
          <a:p>
            <a:pPr marL="0" lvl="0" indent="0" algn="just" fontAlgn="auto">
              <a:lnSpc>
                <a:spcPct val="125000"/>
              </a:lnSpc>
              <a:spcBef>
                <a:spcPts val="0"/>
              </a:spcBef>
              <a:buClr>
                <a:srgbClr val="FF0000"/>
              </a:buClr>
              <a:buNone/>
            </a:pPr>
            <a:endParaRPr lang="en-US" altLang="zh-CN" sz="2600" dirty="0">
              <a:latin typeface="Times New Roman" pitchFamily="18" charset="0"/>
              <a:cs typeface="Times New Roman" pitchFamily="18" charset="0"/>
            </a:endParaRPr>
          </a:p>
          <a:p>
            <a:pPr marL="0" lvl="0" indent="0" algn="just" fontAlgn="auto">
              <a:lnSpc>
                <a:spcPct val="125000"/>
              </a:lnSpc>
              <a:spcBef>
                <a:spcPts val="0"/>
              </a:spcBef>
              <a:buClr>
                <a:srgbClr val="FF0000"/>
              </a:buClr>
              <a:buNone/>
            </a:pPr>
            <a:r>
              <a:rPr lang="en-US" altLang="zh-CN" sz="2600" dirty="0">
                <a:latin typeface="Times New Roman" pitchFamily="18" charset="0"/>
                <a:cs typeface="Times New Roman" pitchFamily="18" charset="0"/>
              </a:rPr>
              <a:t>where we have dropped terms not depending on </a:t>
            </a:r>
            <a:r>
              <a:rPr lang="en-US" altLang="zh-CN" sz="2600" b="1" i="1" dirty="0">
                <a:latin typeface="Times New Roman" pitchFamily="18" charset="0"/>
                <a:cs typeface="Times New Roman" pitchFamily="18" charset="0"/>
              </a:rPr>
              <a:t>h</a:t>
            </a:r>
            <a:r>
              <a:rPr lang="en-US" altLang="zh-CN" sz="2600" dirty="0">
                <a:latin typeface="Times New Roman" pitchFamily="18" charset="0"/>
                <a:cs typeface="Times New Roman" pitchFamily="18" charset="0"/>
              </a:rPr>
              <a:t> and divided by positive scaling</a:t>
            </a:r>
          </a:p>
          <a:p>
            <a:pPr marL="0" lvl="0" indent="0" algn="just" fontAlgn="auto">
              <a:lnSpc>
                <a:spcPct val="125000"/>
              </a:lnSpc>
              <a:spcBef>
                <a:spcPts val="0"/>
              </a:spcBef>
              <a:buClr>
                <a:srgbClr val="FF0000"/>
              </a:buClr>
              <a:buNone/>
            </a:pPr>
            <a:r>
              <a:rPr lang="en-US" altLang="zh-CN" sz="2600" dirty="0">
                <a:latin typeface="Times New Roman" pitchFamily="18" charset="0"/>
                <a:cs typeface="Times New Roman" pitchFamily="18" charset="0"/>
              </a:rPr>
              <a:t>factors to simplify the equation.</a:t>
            </a:r>
          </a:p>
          <a:p>
            <a:pPr marL="0" lvl="0" indent="0" algn="just" fontAlgn="auto">
              <a:lnSpc>
                <a:spcPct val="125000"/>
              </a:lnSpc>
              <a:spcBef>
                <a:spcPts val="0"/>
              </a:spcBef>
              <a:buClr>
                <a:srgbClr val="FF0000"/>
              </a:buClr>
              <a:buNone/>
            </a:pPr>
            <a:r>
              <a:rPr lang="zh-CN" altLang="en-US" sz="2600" dirty="0">
                <a:latin typeface="Times New Roman" pitchFamily="18" charset="0"/>
                <a:cs typeface="Times New Roman" pitchFamily="18" charset="0"/>
              </a:rPr>
              <a:t>　　</a:t>
            </a:r>
            <a:r>
              <a:rPr lang="en-US" altLang="zh-CN" sz="2600" dirty="0">
                <a:latin typeface="Times New Roman" pitchFamily="18" charset="0"/>
                <a:cs typeface="Times New Roman" pitchFamily="18" charset="0"/>
              </a:rPr>
              <a:t>Due to the imposition of an     norm on </a:t>
            </a:r>
            <a:r>
              <a:rPr lang="en-US" altLang="zh-CN" sz="2600" b="1" i="1" dirty="0">
                <a:latin typeface="Times New Roman" pitchFamily="18" charset="0"/>
                <a:cs typeface="Times New Roman" pitchFamily="18" charset="0"/>
              </a:rPr>
              <a:t>h</a:t>
            </a:r>
            <a:r>
              <a:rPr lang="en-US" altLang="zh-CN" sz="2600" dirty="0">
                <a:latin typeface="Times New Roman" pitchFamily="18" charset="0"/>
                <a:cs typeface="Times New Roman" pitchFamily="18" charset="0"/>
              </a:rPr>
              <a:t>, that this procedure will yield a</a:t>
            </a:r>
          </a:p>
          <a:p>
            <a:pPr marL="0" lvl="0" indent="0" algn="just" fontAlgn="auto">
              <a:lnSpc>
                <a:spcPct val="125000"/>
              </a:lnSpc>
              <a:spcBef>
                <a:spcPts val="0"/>
              </a:spcBef>
              <a:buClr>
                <a:srgbClr val="FF0000"/>
              </a:buClr>
              <a:buNone/>
            </a:pPr>
            <a:r>
              <a:rPr lang="en-US" altLang="zh-CN" sz="2600" dirty="0">
                <a:latin typeface="Times New Roman" pitchFamily="18" charset="0"/>
                <a:cs typeface="Times New Roman" pitchFamily="18" charset="0"/>
              </a:rPr>
              <a:t>sparse  </a:t>
            </a:r>
            <a:r>
              <a:rPr lang="en-US" altLang="zh-CN" sz="2600" b="1" i="1" dirty="0">
                <a:latin typeface="Times New Roman" pitchFamily="18" charset="0"/>
                <a:cs typeface="Times New Roman" pitchFamily="18" charset="0"/>
              </a:rPr>
              <a:t>h </a:t>
            </a:r>
            <a:r>
              <a:rPr lang="en-US" altLang="zh-CN" sz="2600" dirty="0">
                <a:latin typeface="Times New Roman" pitchFamily="18" charset="0"/>
                <a:cs typeface="Times New Roman" pitchFamily="18" charset="0"/>
              </a:rPr>
              <a:t>   (See Sec. </a:t>
            </a:r>
            <a:r>
              <a:rPr lang="en-US" altLang="zh-CN" sz="2600" dirty="0">
                <a:solidFill>
                  <a:srgbClr val="FF0000"/>
                </a:solidFill>
                <a:latin typeface="Times New Roman" pitchFamily="18" charset="0"/>
                <a:cs typeface="Times New Roman" pitchFamily="18" charset="0"/>
              </a:rPr>
              <a:t>7.1.2</a:t>
            </a:r>
            <a:r>
              <a:rPr lang="en-US" altLang="zh-CN" sz="2600" dirty="0">
                <a:latin typeface="Times New Roman" pitchFamily="18" charset="0"/>
                <a:cs typeface="Times New Roman" pitchFamily="18" charset="0"/>
              </a:rPr>
              <a:t>).</a:t>
            </a:r>
          </a:p>
          <a:p>
            <a:pPr marL="0" lvl="0" indent="0" algn="just" fontAlgn="auto">
              <a:lnSpc>
                <a:spcPct val="125000"/>
              </a:lnSpc>
              <a:spcBef>
                <a:spcPts val="0"/>
              </a:spcBef>
              <a:buClr>
                <a:srgbClr val="FF0000"/>
              </a:buClr>
              <a:buNone/>
            </a:pPr>
            <a:endParaRPr lang="en-US" altLang="zh-CN" sz="2600" dirty="0">
              <a:latin typeface="Times New Roman" pitchFamily="18" charset="0"/>
              <a:cs typeface="Times New Roman" pitchFamily="18" charset="0"/>
            </a:endParaRPr>
          </a:p>
          <a:p>
            <a:pPr marL="0" lvl="0" indent="0" algn="just" fontAlgn="auto">
              <a:lnSpc>
                <a:spcPct val="125000"/>
              </a:lnSpc>
              <a:spcBef>
                <a:spcPts val="0"/>
              </a:spcBef>
              <a:buClr>
                <a:srgbClr val="FF0000"/>
              </a:buClr>
              <a:buNone/>
            </a:pPr>
            <a:endParaRPr lang="en-US" altLang="zh-CN" sz="2600" dirty="0">
              <a:latin typeface="Times New Roman" pitchFamily="18" charset="0"/>
              <a:cs typeface="Times New Roman" pitchFamily="18" charset="0"/>
            </a:endParaRPr>
          </a:p>
          <a:p>
            <a:pPr marL="0" lvl="0" indent="0" algn="just" fontAlgn="auto">
              <a:lnSpc>
                <a:spcPct val="125000"/>
              </a:lnSpc>
              <a:spcBef>
                <a:spcPts val="0"/>
              </a:spcBef>
              <a:buClr>
                <a:srgbClr val="FF0000"/>
              </a:buClr>
              <a:buNone/>
            </a:pPr>
            <a:endParaRPr lang="en-US" altLang="zh-CN" sz="2600" dirty="0">
              <a:latin typeface="Times New Roman" pitchFamily="18" charset="0"/>
              <a:cs typeface="Times New Roman" pitchFamily="18" charset="0"/>
            </a:endParaRPr>
          </a:p>
        </p:txBody>
      </p:sp>
      <p:graphicFrame>
        <p:nvGraphicFramePr>
          <p:cNvPr id="13" name="对象 12">
            <a:hlinkClick r:id="" action="ppaction://ole?verb=0"/>
          </p:cNvPr>
          <p:cNvGraphicFramePr>
            <a:graphicFrameLocks noChangeAspect="1"/>
          </p:cNvGraphicFramePr>
          <p:nvPr>
            <p:extLst>
              <p:ext uri="{D42A27DB-BD31-4B8C-83A1-F6EECF244321}">
                <p14:modId xmlns:p14="http://schemas.microsoft.com/office/powerpoint/2010/main" val="2637225366"/>
              </p:ext>
            </p:extLst>
          </p:nvPr>
        </p:nvGraphicFramePr>
        <p:xfrm>
          <a:off x="4826674" y="5178541"/>
          <a:ext cx="304800" cy="377190"/>
        </p:xfrm>
        <a:graphic>
          <a:graphicData uri="http://schemas.openxmlformats.org/presentationml/2006/ole">
            <mc:AlternateContent xmlns:mc="http://schemas.openxmlformats.org/markup-compatibility/2006">
              <mc:Choice xmlns:v="urn:schemas-microsoft-com:vml" Requires="v">
                <p:oleObj spid="_x0000_s153714" r:id="rId3" imgW="215900" imgH="266700" progId="Equation.KSEE3">
                  <p:embed/>
                </p:oleObj>
              </mc:Choice>
              <mc:Fallback>
                <p:oleObj r:id="rId3" imgW="215900" imgH="266700" progId="Equation.KSEE3">
                  <p:embed/>
                  <p:pic>
                    <p:nvPicPr>
                      <p:cNvPr id="13" name="对象 12">
                        <a:hlinkClick r:id="" action="ppaction://ole?verb=0"/>
                      </p:cNvPr>
                      <p:cNvPicPr/>
                      <p:nvPr/>
                    </p:nvPicPr>
                    <p:blipFill>
                      <a:blip r:embed="rId4"/>
                      <a:stretch>
                        <a:fillRect/>
                      </a:stretch>
                    </p:blipFill>
                    <p:spPr>
                      <a:xfrm>
                        <a:off x="4826674" y="5178541"/>
                        <a:ext cx="304800" cy="377190"/>
                      </a:xfrm>
                      <a:prstGeom prst="rect">
                        <a:avLst/>
                      </a:prstGeom>
                    </p:spPr>
                  </p:pic>
                </p:oleObj>
              </mc:Fallback>
            </mc:AlternateContent>
          </a:graphicData>
        </a:graphic>
      </p:graphicFrame>
      <p:graphicFrame>
        <p:nvGraphicFramePr>
          <p:cNvPr id="5" name="对象 4">
            <a:hlinkClick r:id="" action="ppaction://ole?verb=0"/>
          </p:cNvPr>
          <p:cNvGraphicFramePr>
            <a:graphicFrameLocks noChangeAspect="1"/>
          </p:cNvGraphicFramePr>
          <p:nvPr/>
        </p:nvGraphicFramePr>
        <p:xfrm>
          <a:off x="1624164" y="5638598"/>
          <a:ext cx="281940" cy="352425"/>
        </p:xfrm>
        <a:graphic>
          <a:graphicData uri="http://schemas.openxmlformats.org/presentationml/2006/ole">
            <mc:AlternateContent xmlns:mc="http://schemas.openxmlformats.org/markup-compatibility/2006">
              <mc:Choice xmlns:v="urn:schemas-microsoft-com:vml" Requires="v">
                <p:oleObj spid="_x0000_s153715" r:id="rId5" imgW="101600" imgH="127000" progId="Equation.KSEE3">
                  <p:embed/>
                </p:oleObj>
              </mc:Choice>
              <mc:Fallback>
                <p:oleObj r:id="rId5" imgW="101600" imgH="127000" progId="Equation.KSEE3">
                  <p:embed/>
                  <p:pic>
                    <p:nvPicPr>
                      <p:cNvPr id="5" name="对象 4">
                        <a:hlinkClick r:id="" action="ppaction://ole?verb=0"/>
                      </p:cNvPr>
                      <p:cNvPicPr/>
                      <p:nvPr/>
                    </p:nvPicPr>
                    <p:blipFill>
                      <a:blip r:embed="rId6"/>
                      <a:stretch>
                        <a:fillRect/>
                      </a:stretch>
                    </p:blipFill>
                    <p:spPr>
                      <a:xfrm>
                        <a:off x="1624164" y="5638598"/>
                        <a:ext cx="281940" cy="352425"/>
                      </a:xfrm>
                      <a:prstGeom prst="rect">
                        <a:avLst/>
                      </a:prstGeom>
                    </p:spPr>
                  </p:pic>
                </p:oleObj>
              </mc:Fallback>
            </mc:AlternateContent>
          </a:graphicData>
        </a:graphic>
      </p:graphicFrame>
      <p:pic>
        <p:nvPicPr>
          <p:cNvPr id="6" name="图片 5"/>
          <p:cNvPicPr>
            <a:picLocks noChangeAspect="1"/>
          </p:cNvPicPr>
          <p:nvPr/>
        </p:nvPicPr>
        <p:blipFill>
          <a:blip r:embed="rId7"/>
          <a:stretch>
            <a:fillRect/>
          </a:stretch>
        </p:blipFill>
        <p:spPr>
          <a:xfrm>
            <a:off x="626745" y="2162810"/>
            <a:ext cx="10299065" cy="668655"/>
          </a:xfrm>
          <a:prstGeom prst="rect">
            <a:avLst/>
          </a:prstGeom>
        </p:spPr>
      </p:pic>
      <p:pic>
        <p:nvPicPr>
          <p:cNvPr id="7" name="图片 6"/>
          <p:cNvPicPr>
            <a:picLocks noChangeAspect="1"/>
          </p:cNvPicPr>
          <p:nvPr/>
        </p:nvPicPr>
        <p:blipFill>
          <a:blip r:embed="rId8"/>
          <a:stretch>
            <a:fillRect/>
          </a:stretch>
        </p:blipFill>
        <p:spPr>
          <a:xfrm>
            <a:off x="393065" y="2955925"/>
            <a:ext cx="10360025" cy="645795"/>
          </a:xfrm>
          <a:prstGeom prst="rect">
            <a:avLst/>
          </a:prstGeom>
        </p:spPr>
      </p:pic>
      <p:pic>
        <p:nvPicPr>
          <p:cNvPr id="8" name="图片 7"/>
          <p:cNvPicPr>
            <a:picLocks noChangeAspect="1"/>
          </p:cNvPicPr>
          <p:nvPr/>
        </p:nvPicPr>
        <p:blipFill>
          <a:blip r:embed="rId9"/>
          <a:stretch>
            <a:fillRect/>
          </a:stretch>
        </p:blipFill>
        <p:spPr>
          <a:xfrm>
            <a:off x="325120" y="3767455"/>
            <a:ext cx="10448290" cy="632460"/>
          </a:xfrm>
          <a:prstGeom prst="rect">
            <a:avLst/>
          </a:prstGeom>
        </p:spPr>
      </p:pic>
      <p:pic>
        <p:nvPicPr>
          <p:cNvPr id="4" name="图片 3" descr="u=1907756794,293736522&amp;fm=21&amp;gp=0.jpg"/>
          <p:cNvPicPr>
            <a:picLocks noChangeAspect="1"/>
          </p:cNvPicPr>
          <p:nvPr/>
        </p:nvPicPr>
        <p:blipFill>
          <a:blip r:embed="rId10"/>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sz="3600" dirty="0">
                <a:latin typeface="Times New Roman" pitchFamily="18" charset="0"/>
                <a:cs typeface="Times New Roman" pitchFamily="18" charset="0"/>
              </a:rPr>
              <a:t>13.4 Spar</a:t>
            </a:r>
            <a:r>
              <a:rPr lang="en-US" altLang="zh-CN" sz="3600" dirty="0">
                <a:latin typeface="Times New Roman" pitchFamily="18" charset="0"/>
                <a:cs typeface="Times New Roman" pitchFamily="18" charset="0"/>
              </a:rPr>
              <a:t>s</a:t>
            </a:r>
            <a:r>
              <a:rPr lang="en-US" sz="3600" dirty="0">
                <a:latin typeface="Times New Roman" pitchFamily="18" charset="0"/>
                <a:cs typeface="Times New Roman" pitchFamily="18" charset="0"/>
              </a:rPr>
              <a:t>e Coding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sz="3600" dirty="0">
                <a:latin typeface="Times New Roman" pitchFamily="18" charset="0"/>
                <a:cs typeface="Times New Roman" pitchFamily="18" charset="0"/>
              </a:rPr>
              <a:t>13.4 Sparse Coding </a:t>
            </a:r>
          </a:p>
        </p:txBody>
      </p:sp>
      <p:sp>
        <p:nvSpPr>
          <p:cNvPr id="3" name="内容占位符 2"/>
          <p:cNvSpPr>
            <a:spLocks noGrp="1"/>
          </p:cNvSpPr>
          <p:nvPr>
            <p:ph idx="1"/>
          </p:nvPr>
        </p:nvSpPr>
        <p:spPr/>
        <p:txBody>
          <a:bodyPr>
            <a:normAutofit/>
          </a:bodyPr>
          <a:lstStyle/>
          <a:p>
            <a:pPr marL="0" lvl="0" indent="0" algn="just" fontAlgn="auto">
              <a:lnSpc>
                <a:spcPct val="125000"/>
              </a:lnSpc>
              <a:spcBef>
                <a:spcPts val="0"/>
              </a:spcBef>
              <a:buClr>
                <a:srgbClr val="FF0000"/>
              </a:buClr>
              <a:buNone/>
            </a:pPr>
            <a:r>
              <a:rPr lang="zh-CN" altLang="en-US" sz="2600" dirty="0">
                <a:latin typeface="Times New Roman" pitchFamily="18" charset="0"/>
                <a:cs typeface="Times New Roman" pitchFamily="18" charset="0"/>
              </a:rPr>
              <a:t>　　</a:t>
            </a:r>
            <a:r>
              <a:rPr lang="en-US" altLang="zh-CN" sz="2600" dirty="0">
                <a:latin typeface="Times New Roman" pitchFamily="18" charset="0"/>
                <a:cs typeface="Times New Roman" pitchFamily="18" charset="0"/>
              </a:rPr>
              <a:t>To train the model rather than just perform inference, we alternate between minimization with respect to</a:t>
            </a:r>
            <a:r>
              <a:rPr lang="en-US" altLang="zh-CN" sz="2600" b="1" i="1" dirty="0">
                <a:latin typeface="Times New Roman" pitchFamily="18" charset="0"/>
                <a:cs typeface="Times New Roman" pitchFamily="18" charset="0"/>
              </a:rPr>
              <a:t> h</a:t>
            </a:r>
            <a:r>
              <a:rPr lang="en-US" altLang="zh-CN" sz="2600" dirty="0">
                <a:latin typeface="Times New Roman" pitchFamily="18" charset="0"/>
                <a:cs typeface="Times New Roman" pitchFamily="18" charset="0"/>
              </a:rPr>
              <a:t> and minimization with respect to </a:t>
            </a:r>
            <a:r>
              <a:rPr lang="en-US" altLang="zh-CN" sz="2600" b="1" i="1" dirty="0">
                <a:latin typeface="Times New Roman" pitchFamily="18" charset="0"/>
                <a:cs typeface="Times New Roman" pitchFamily="18" charset="0"/>
              </a:rPr>
              <a:t>W</a:t>
            </a:r>
            <a:r>
              <a:rPr lang="en-US" altLang="zh-CN" sz="2600" dirty="0">
                <a:latin typeface="Times New Roman" pitchFamily="18" charset="0"/>
                <a:cs typeface="Times New Roman" pitchFamily="18" charset="0"/>
              </a:rPr>
              <a:t>. In this presentation, we treat </a:t>
            </a:r>
            <a:r>
              <a:rPr lang="en-US" altLang="zh-CN" sz="2600" i="1" dirty="0">
                <a:latin typeface="Times New Roman" pitchFamily="18" charset="0"/>
                <a:cs typeface="Times New Roman" pitchFamily="18" charset="0"/>
              </a:rPr>
              <a:t>β</a:t>
            </a:r>
            <a:r>
              <a:rPr lang="en-US" altLang="zh-CN" sz="2600" dirty="0">
                <a:latin typeface="Times New Roman" pitchFamily="18" charset="0"/>
                <a:cs typeface="Times New Roman" pitchFamily="18" charset="0"/>
              </a:rPr>
              <a:t> as a hyperparameter. Typically it is set to 1 because its role in this optimization problem is shared with </a:t>
            </a:r>
            <a:r>
              <a:rPr lang="en-US" altLang="zh-CN" sz="2600" dirty="0">
                <a:latin typeface="Times New Roman" pitchFamily="18" charset="0"/>
                <a:cs typeface="+mn-ea"/>
              </a:rPr>
              <a:t>λ</a:t>
            </a:r>
            <a:r>
              <a:rPr lang="en-US" altLang="zh-CN" sz="2600" dirty="0">
                <a:latin typeface="Times New Roman" pitchFamily="18" charset="0"/>
                <a:cs typeface="Times New Roman" pitchFamily="18" charset="0"/>
              </a:rPr>
              <a:t> and there is no need for both hyperparameters. In principle, we could also treat </a:t>
            </a:r>
            <a:r>
              <a:rPr lang="en-US" altLang="zh-CN" sz="2600" i="1" dirty="0">
                <a:latin typeface="Times New Roman" pitchFamily="18" charset="0"/>
                <a:cs typeface="Times New Roman" pitchFamily="18" charset="0"/>
              </a:rPr>
              <a:t>β</a:t>
            </a:r>
            <a:r>
              <a:rPr lang="en-US" altLang="zh-CN" sz="2600" dirty="0">
                <a:latin typeface="Times New Roman" pitchFamily="18" charset="0"/>
                <a:cs typeface="Times New Roman" pitchFamily="18" charset="0"/>
              </a:rPr>
              <a:t> as a parameter of the model and learn it. Our presentation here has discarded some terms that do not depend on </a:t>
            </a:r>
            <a:r>
              <a:rPr lang="en-US" altLang="zh-CN" sz="2600" b="1" i="1" dirty="0">
                <a:latin typeface="Times New Roman" pitchFamily="18" charset="0"/>
                <a:cs typeface="Times New Roman" pitchFamily="18" charset="0"/>
              </a:rPr>
              <a:t>h</a:t>
            </a:r>
            <a:r>
              <a:rPr lang="en-US" altLang="zh-CN" sz="2600" dirty="0">
                <a:latin typeface="Times New Roman" pitchFamily="18" charset="0"/>
                <a:cs typeface="Times New Roman" pitchFamily="18" charset="0"/>
              </a:rPr>
              <a:t> but do depend on </a:t>
            </a:r>
            <a:r>
              <a:rPr lang="en-US" altLang="zh-CN" sz="2600" i="1" dirty="0">
                <a:latin typeface="Times New Roman" pitchFamily="18" charset="0"/>
                <a:cs typeface="Times New Roman" pitchFamily="18" charset="0"/>
              </a:rPr>
              <a:t>β</a:t>
            </a:r>
            <a:r>
              <a:rPr lang="en-US" altLang="zh-CN" sz="2600" dirty="0">
                <a:latin typeface="Times New Roman" pitchFamily="18" charset="0"/>
                <a:cs typeface="Times New Roman" pitchFamily="18" charset="0"/>
              </a:rPr>
              <a:t>. To learn </a:t>
            </a:r>
            <a:r>
              <a:rPr lang="en-US" altLang="zh-CN" sz="2600" i="1" dirty="0">
                <a:latin typeface="Times New Roman" pitchFamily="18" charset="0"/>
                <a:cs typeface="Times New Roman" pitchFamily="18" charset="0"/>
              </a:rPr>
              <a:t>β</a:t>
            </a:r>
            <a:r>
              <a:rPr lang="en-US" altLang="zh-CN" sz="2600" dirty="0">
                <a:latin typeface="Times New Roman" pitchFamily="18" charset="0"/>
                <a:cs typeface="Times New Roman" pitchFamily="18" charset="0"/>
              </a:rPr>
              <a:t>, these terms must be included, or </a:t>
            </a:r>
            <a:r>
              <a:rPr lang="en-US" altLang="zh-CN" sz="2600" i="1" dirty="0">
                <a:latin typeface="Times New Roman" pitchFamily="18" charset="0"/>
                <a:cs typeface="Times New Roman" pitchFamily="18" charset="0"/>
              </a:rPr>
              <a:t>β</a:t>
            </a:r>
            <a:r>
              <a:rPr lang="en-US" altLang="zh-CN" sz="2600" dirty="0">
                <a:latin typeface="Times New Roman" pitchFamily="18" charset="0"/>
                <a:cs typeface="Times New Roman" pitchFamily="18" charset="0"/>
              </a:rPr>
              <a:t> will collapse to 0.</a:t>
            </a:r>
          </a:p>
          <a:p>
            <a:pPr marL="0" lvl="0" indent="0" algn="just" fontAlgn="auto">
              <a:lnSpc>
                <a:spcPct val="125000"/>
              </a:lnSpc>
              <a:spcBef>
                <a:spcPts val="0"/>
              </a:spcBef>
              <a:buClr>
                <a:srgbClr val="FF0000"/>
              </a:buClr>
              <a:buNone/>
            </a:pPr>
            <a:r>
              <a:rPr lang="zh-CN" altLang="en-US" sz="2600" dirty="0">
                <a:latin typeface="Times New Roman" pitchFamily="18" charset="0"/>
                <a:cs typeface="Times New Roman" pitchFamily="18" charset="0"/>
              </a:rPr>
              <a:t>　　</a:t>
            </a:r>
            <a:r>
              <a:rPr lang="en-US" altLang="zh-CN" sz="2600" dirty="0">
                <a:latin typeface="Times New Roman" pitchFamily="18" charset="0"/>
                <a:cs typeface="Times New Roman" pitchFamily="18" charset="0"/>
              </a:rPr>
              <a:t>Not all approaches to sparse coding explicitly build a </a:t>
            </a:r>
            <a:r>
              <a:rPr lang="en-US" altLang="zh-CN" sz="2600" i="1" dirty="0">
                <a:latin typeface="Times New Roman" pitchFamily="18" charset="0"/>
                <a:cs typeface="Times New Roman" pitchFamily="18" charset="0"/>
              </a:rPr>
              <a:t>p</a:t>
            </a:r>
            <a:r>
              <a:rPr lang="en-US" altLang="zh-CN" sz="2600" dirty="0">
                <a:latin typeface="Times New Roman" pitchFamily="18" charset="0"/>
                <a:cs typeface="Times New Roman" pitchFamily="18" charset="0"/>
              </a:rPr>
              <a:t>(</a:t>
            </a:r>
            <a:r>
              <a:rPr lang="en-US" altLang="zh-CN" sz="2600" b="1" i="1" dirty="0">
                <a:latin typeface="Times New Roman" pitchFamily="18" charset="0"/>
                <a:cs typeface="Times New Roman" pitchFamily="18" charset="0"/>
              </a:rPr>
              <a:t>h</a:t>
            </a:r>
            <a:r>
              <a:rPr lang="en-US" altLang="zh-CN" sz="2600" dirty="0">
                <a:latin typeface="Times New Roman" pitchFamily="18" charset="0"/>
                <a:cs typeface="Times New Roman" pitchFamily="18" charset="0"/>
              </a:rPr>
              <a:t>) and a </a:t>
            </a:r>
            <a:r>
              <a:rPr lang="en-US" altLang="zh-CN" sz="2600" i="1" dirty="0">
                <a:latin typeface="Times New Roman" pitchFamily="18" charset="0"/>
                <a:cs typeface="Times New Roman" pitchFamily="18" charset="0"/>
              </a:rPr>
              <a:t>p</a:t>
            </a:r>
            <a:r>
              <a:rPr lang="en-US" altLang="zh-CN" sz="2600" dirty="0">
                <a:latin typeface="Times New Roman" pitchFamily="18" charset="0"/>
                <a:cs typeface="Times New Roman" pitchFamily="18" charset="0"/>
              </a:rPr>
              <a:t>(</a:t>
            </a:r>
            <a:r>
              <a:rPr lang="en-US" altLang="zh-CN" sz="2600" b="1" i="1" dirty="0">
                <a:latin typeface="Times New Roman" pitchFamily="18" charset="0"/>
                <a:cs typeface="Times New Roman" pitchFamily="18" charset="0"/>
              </a:rPr>
              <a:t>x</a:t>
            </a:r>
            <a:r>
              <a:rPr lang="en-US" altLang="zh-CN" sz="2600" dirty="0">
                <a:latin typeface="Times New Roman" pitchFamily="18" charset="0"/>
                <a:cs typeface="Times New Roman" pitchFamily="18" charset="0"/>
              </a:rPr>
              <a:t> | </a:t>
            </a:r>
            <a:r>
              <a:rPr lang="en-US" altLang="zh-CN" sz="2600" b="1" i="1" dirty="0">
                <a:latin typeface="Times New Roman" pitchFamily="18" charset="0"/>
                <a:cs typeface="Times New Roman" pitchFamily="18" charset="0"/>
              </a:rPr>
              <a:t>h</a:t>
            </a:r>
            <a:r>
              <a:rPr lang="en-US" altLang="zh-CN" sz="2600" dirty="0">
                <a:latin typeface="Times New Roman" pitchFamily="18" charset="0"/>
                <a:cs typeface="Times New Roman" pitchFamily="18" charset="0"/>
              </a:rPr>
              <a:t>). Often we are just interested in learning a dictionary of features with activation values that will often be zero when extracted using this inference procedure.</a:t>
            </a:r>
          </a:p>
          <a:p>
            <a:pPr marL="0" lvl="0" indent="0" algn="just" fontAlgn="auto">
              <a:lnSpc>
                <a:spcPct val="125000"/>
              </a:lnSpc>
              <a:spcBef>
                <a:spcPts val="0"/>
              </a:spcBef>
              <a:buClr>
                <a:srgbClr val="FF0000"/>
              </a:buClr>
              <a:buNone/>
            </a:pPr>
            <a:endParaRPr lang="en-US" altLang="zh-CN" sz="2600" dirty="0">
              <a:latin typeface="Times New Roman" pitchFamily="18" charset="0"/>
              <a:cs typeface="Times New Roman" pitchFamily="18" charset="0"/>
            </a:endParaRPr>
          </a:p>
          <a:p>
            <a:pPr marL="0" lvl="0" indent="0" algn="just" fontAlgn="auto">
              <a:lnSpc>
                <a:spcPct val="125000"/>
              </a:lnSpc>
              <a:spcBef>
                <a:spcPts val="0"/>
              </a:spcBef>
              <a:buClr>
                <a:srgbClr val="FF0000"/>
              </a:buClr>
              <a:buNone/>
            </a:pPr>
            <a:endParaRPr lang="en-US" altLang="zh-CN" sz="2600" dirty="0">
              <a:latin typeface="Times New Roman" pitchFamily="18" charset="0"/>
              <a:cs typeface="Times New Roman" pitchFamily="18" charset="0"/>
            </a:endParaRPr>
          </a:p>
          <a:p>
            <a:pPr marL="0" lvl="0" indent="0" algn="just" fontAlgn="auto">
              <a:lnSpc>
                <a:spcPct val="125000"/>
              </a:lnSpc>
              <a:spcBef>
                <a:spcPts val="0"/>
              </a:spcBef>
              <a:buClr>
                <a:srgbClr val="FF0000"/>
              </a:buClr>
              <a:buNone/>
            </a:pPr>
            <a:endParaRPr lang="en-US" altLang="zh-CN" sz="2600" dirty="0">
              <a:latin typeface="Times New Roman" pitchFamily="18" charset="0"/>
              <a:cs typeface="Times New Roman"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sz="3600" dirty="0">
                <a:latin typeface="Times New Roman" pitchFamily="18" charset="0"/>
                <a:cs typeface="Times New Roman" pitchFamily="18" charset="0"/>
              </a:rPr>
              <a:t>13.4 Sparse Coding </a:t>
            </a:r>
          </a:p>
        </p:txBody>
      </p:sp>
      <p:sp>
        <p:nvSpPr>
          <p:cNvPr id="3" name="内容占位符 2"/>
          <p:cNvSpPr>
            <a:spLocks noGrp="1"/>
          </p:cNvSpPr>
          <p:nvPr>
            <p:ph idx="1"/>
          </p:nvPr>
        </p:nvSpPr>
        <p:spPr/>
        <p:txBody>
          <a:bodyPr>
            <a:normAutofit/>
          </a:bodyPr>
          <a:lstStyle/>
          <a:p>
            <a:pPr marL="0" lvl="0" indent="0" algn="just" fontAlgn="auto">
              <a:lnSpc>
                <a:spcPct val="125000"/>
              </a:lnSpc>
              <a:spcBef>
                <a:spcPts val="0"/>
              </a:spcBef>
              <a:buClr>
                <a:srgbClr val="FF0000"/>
              </a:buClr>
              <a:buNone/>
            </a:pPr>
            <a:r>
              <a:rPr lang="zh-CN" altLang="en-US" sz="2600" dirty="0">
                <a:latin typeface="Times New Roman" pitchFamily="18" charset="0"/>
                <a:cs typeface="Times New Roman" pitchFamily="18" charset="0"/>
              </a:rPr>
              <a:t>　　</a:t>
            </a:r>
            <a:r>
              <a:rPr lang="en-US" altLang="zh-CN" sz="2600" dirty="0">
                <a:latin typeface="Times New Roman" pitchFamily="18" charset="0"/>
                <a:cs typeface="Times New Roman" pitchFamily="18" charset="0"/>
              </a:rPr>
              <a:t>If we sample </a:t>
            </a:r>
            <a:r>
              <a:rPr lang="en-US" altLang="zh-CN" sz="2600" b="1" i="1" dirty="0">
                <a:latin typeface="Times New Roman" pitchFamily="18" charset="0"/>
                <a:cs typeface="Times New Roman" pitchFamily="18" charset="0"/>
              </a:rPr>
              <a:t>h</a:t>
            </a:r>
            <a:r>
              <a:rPr lang="en-US" altLang="zh-CN" sz="2600" dirty="0">
                <a:latin typeface="Times New Roman" pitchFamily="18" charset="0"/>
                <a:cs typeface="Times New Roman" pitchFamily="18" charset="0"/>
              </a:rPr>
              <a:t> from a Laplace prior, it is in fact a zero probability event for an element of </a:t>
            </a:r>
            <a:r>
              <a:rPr lang="en-US" altLang="zh-CN" sz="2600" b="1" i="1" dirty="0">
                <a:latin typeface="Times New Roman" pitchFamily="18" charset="0"/>
                <a:cs typeface="Times New Roman" pitchFamily="18" charset="0"/>
              </a:rPr>
              <a:t>h </a:t>
            </a:r>
            <a:r>
              <a:rPr lang="en-US" altLang="zh-CN" sz="2600" dirty="0">
                <a:latin typeface="Times New Roman" pitchFamily="18" charset="0"/>
                <a:cs typeface="Times New Roman" pitchFamily="18" charset="0"/>
              </a:rPr>
              <a:t>to actually be zero. The generative model itself is not especially sparse, only the feature extractor is. </a:t>
            </a:r>
            <a:r>
              <a:rPr lang="en-US" altLang="zh-CN" sz="2600" dirty="0">
                <a:solidFill>
                  <a:srgbClr val="00FF00"/>
                </a:solidFill>
                <a:latin typeface="Times New Roman" pitchFamily="18" charset="0"/>
                <a:cs typeface="Times New Roman" pitchFamily="18" charset="0"/>
              </a:rPr>
              <a:t>Goodfellow </a:t>
            </a:r>
            <a:r>
              <a:rPr lang="en-US" altLang="zh-CN" sz="2600" i="1" dirty="0">
                <a:solidFill>
                  <a:srgbClr val="00FF00"/>
                </a:solidFill>
                <a:latin typeface="Times New Roman" pitchFamily="18" charset="0"/>
                <a:cs typeface="Times New Roman" pitchFamily="18" charset="0"/>
              </a:rPr>
              <a:t>et al</a:t>
            </a:r>
            <a:r>
              <a:rPr lang="en-US" altLang="zh-CN" sz="2600" dirty="0">
                <a:solidFill>
                  <a:srgbClr val="00FF00"/>
                </a:solidFill>
                <a:latin typeface="Times New Roman" pitchFamily="18" charset="0"/>
                <a:cs typeface="Times New Roman" pitchFamily="18" charset="0"/>
              </a:rPr>
              <a:t>.</a:t>
            </a:r>
            <a:r>
              <a:rPr lang="en-US" altLang="zh-CN" sz="2600" dirty="0">
                <a:latin typeface="Times New Roman" pitchFamily="18" charset="0"/>
                <a:cs typeface="Times New Roman" pitchFamily="18" charset="0"/>
              </a:rPr>
              <a:t> (</a:t>
            </a:r>
            <a:r>
              <a:rPr lang="en-US" altLang="zh-CN" sz="2600" dirty="0">
                <a:solidFill>
                  <a:srgbClr val="00FF00"/>
                </a:solidFill>
                <a:latin typeface="Times New Roman" pitchFamily="18" charset="0"/>
                <a:cs typeface="Times New Roman" pitchFamily="18" charset="0"/>
              </a:rPr>
              <a:t>2013d</a:t>
            </a:r>
            <a:r>
              <a:rPr lang="en-US" altLang="zh-CN" sz="2600" dirty="0">
                <a:latin typeface="Times New Roman" pitchFamily="18" charset="0"/>
                <a:cs typeface="Times New Roman" pitchFamily="18" charset="0"/>
              </a:rPr>
              <a:t>) describe approximate inference in a different model family, the spike and slab sparse coding model, for which samples from the prior usually contain true zeros.</a:t>
            </a:r>
          </a:p>
          <a:p>
            <a:pPr marL="0" lvl="0" indent="0" algn="just" fontAlgn="auto">
              <a:lnSpc>
                <a:spcPct val="125000"/>
              </a:lnSpc>
              <a:spcBef>
                <a:spcPts val="0"/>
              </a:spcBef>
              <a:buClr>
                <a:srgbClr val="FF0000"/>
              </a:buClr>
              <a:buNone/>
            </a:pPr>
            <a:r>
              <a:rPr lang="zh-CN" altLang="en-US" sz="2600" dirty="0">
                <a:latin typeface="Times New Roman" pitchFamily="18" charset="0"/>
                <a:cs typeface="Times New Roman" pitchFamily="18" charset="0"/>
              </a:rPr>
              <a:t>　　</a:t>
            </a:r>
            <a:r>
              <a:rPr lang="en-US" altLang="zh-CN" sz="2600" dirty="0">
                <a:latin typeface="Times New Roman" pitchFamily="18" charset="0"/>
                <a:cs typeface="Times New Roman" pitchFamily="18" charset="0"/>
              </a:rPr>
              <a:t>The sparse coding approach combined with the use of the non-parametric encoder can in principle minimize the combination of reconstruction error and log-prior better than any specific parametric encoder. Another advantage is that there is no generalization error to the encoder. A parametric encoder must learn how to map </a:t>
            </a:r>
            <a:r>
              <a:rPr lang="en-US" altLang="zh-CN" sz="2600" b="1" i="1" dirty="0">
                <a:latin typeface="Times New Roman" pitchFamily="18" charset="0"/>
                <a:cs typeface="Times New Roman" pitchFamily="18" charset="0"/>
              </a:rPr>
              <a:t>x</a:t>
            </a:r>
            <a:r>
              <a:rPr lang="en-US" altLang="zh-CN" sz="2600" dirty="0">
                <a:latin typeface="Times New Roman" pitchFamily="18" charset="0"/>
                <a:cs typeface="Times New Roman" pitchFamily="18" charset="0"/>
              </a:rPr>
              <a:t> to </a:t>
            </a:r>
            <a:r>
              <a:rPr lang="en-US" altLang="zh-CN" sz="2600" b="1" i="1" dirty="0">
                <a:latin typeface="Times New Roman" pitchFamily="18" charset="0"/>
                <a:cs typeface="Times New Roman" pitchFamily="18" charset="0"/>
              </a:rPr>
              <a:t>h</a:t>
            </a:r>
            <a:r>
              <a:rPr lang="en-US" altLang="zh-CN" sz="2600" dirty="0">
                <a:latin typeface="Times New Roman" pitchFamily="18" charset="0"/>
                <a:cs typeface="Times New Roman" pitchFamily="18" charset="0"/>
              </a:rPr>
              <a:t> in a way that generalizes.</a:t>
            </a:r>
          </a:p>
          <a:p>
            <a:pPr marL="0" lvl="0" indent="0" algn="just" fontAlgn="auto">
              <a:lnSpc>
                <a:spcPct val="125000"/>
              </a:lnSpc>
              <a:spcBef>
                <a:spcPts val="0"/>
              </a:spcBef>
              <a:buClr>
                <a:srgbClr val="FF0000"/>
              </a:buClr>
              <a:buNone/>
            </a:pPr>
            <a:endParaRPr lang="en-US" altLang="zh-CN" sz="2600" dirty="0">
              <a:latin typeface="Times New Roman" pitchFamily="18" charset="0"/>
              <a:cs typeface="Times New Roman" pitchFamily="18" charset="0"/>
            </a:endParaRPr>
          </a:p>
          <a:p>
            <a:pPr marL="0" lvl="0" indent="0" algn="just" fontAlgn="auto">
              <a:lnSpc>
                <a:spcPct val="125000"/>
              </a:lnSpc>
              <a:spcBef>
                <a:spcPts val="0"/>
              </a:spcBef>
              <a:buClr>
                <a:srgbClr val="FF0000"/>
              </a:buClr>
              <a:buNone/>
            </a:pPr>
            <a:endParaRPr lang="en-US" altLang="zh-CN" sz="2600" dirty="0">
              <a:latin typeface="Times New Roman" pitchFamily="18" charset="0"/>
              <a:cs typeface="Times New Roman" pitchFamily="18" charset="0"/>
            </a:endParaRPr>
          </a:p>
          <a:p>
            <a:pPr marL="0" lvl="0" indent="0" algn="just" fontAlgn="auto">
              <a:lnSpc>
                <a:spcPct val="125000"/>
              </a:lnSpc>
              <a:spcBef>
                <a:spcPts val="0"/>
              </a:spcBef>
              <a:buClr>
                <a:srgbClr val="FF0000"/>
              </a:buClr>
              <a:buNone/>
            </a:pPr>
            <a:endParaRPr lang="en-US" altLang="zh-CN" sz="2600" dirty="0">
              <a:latin typeface="Times New Roman" pitchFamily="18" charset="0"/>
              <a:cs typeface="Times New Roman"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sz="3600" dirty="0">
                <a:latin typeface="Times New Roman" pitchFamily="18" charset="0"/>
                <a:cs typeface="Times New Roman" pitchFamily="18" charset="0"/>
              </a:rPr>
              <a:t>13.4 Sparse Coding </a:t>
            </a:r>
          </a:p>
        </p:txBody>
      </p:sp>
      <p:sp>
        <p:nvSpPr>
          <p:cNvPr id="3" name="内容占位符 2"/>
          <p:cNvSpPr>
            <a:spLocks noGrp="1"/>
          </p:cNvSpPr>
          <p:nvPr>
            <p:ph idx="1"/>
          </p:nvPr>
        </p:nvSpPr>
        <p:spPr/>
        <p:txBody>
          <a:bodyPr>
            <a:normAutofit lnSpcReduction="10000"/>
          </a:bodyPr>
          <a:lstStyle/>
          <a:p>
            <a:pPr marL="0" lvl="0" indent="0" algn="just" fontAlgn="auto">
              <a:lnSpc>
                <a:spcPct val="125000"/>
              </a:lnSpc>
              <a:spcBef>
                <a:spcPts val="0"/>
              </a:spcBef>
              <a:buClr>
                <a:srgbClr val="FF0000"/>
              </a:buClr>
              <a:buNone/>
            </a:pPr>
            <a:r>
              <a:rPr lang="en-US" altLang="zh-CN" sz="2600" dirty="0">
                <a:latin typeface="Times New Roman" pitchFamily="18" charset="0"/>
                <a:cs typeface="Times New Roman" pitchFamily="18" charset="0"/>
              </a:rPr>
              <a:t>For unusual</a:t>
            </a:r>
            <a:r>
              <a:rPr lang="en-US" altLang="zh-CN" sz="2600" b="1" i="1" dirty="0">
                <a:latin typeface="Times New Roman" pitchFamily="18" charset="0"/>
                <a:cs typeface="Times New Roman" pitchFamily="18" charset="0"/>
              </a:rPr>
              <a:t> x</a:t>
            </a:r>
            <a:r>
              <a:rPr lang="en-US" altLang="zh-CN" sz="2600" dirty="0">
                <a:latin typeface="Times New Roman" pitchFamily="18" charset="0"/>
                <a:cs typeface="Times New Roman" pitchFamily="18" charset="0"/>
              </a:rPr>
              <a:t> that do not resemble the training data, a learned, parametric encoder may fail to find an </a:t>
            </a:r>
            <a:r>
              <a:rPr lang="en-US" altLang="zh-CN" sz="2600" b="1" i="1" dirty="0">
                <a:latin typeface="Times New Roman" pitchFamily="18" charset="0"/>
                <a:cs typeface="Times New Roman" pitchFamily="18" charset="0"/>
              </a:rPr>
              <a:t>h</a:t>
            </a:r>
            <a:r>
              <a:rPr lang="en-US" altLang="zh-CN" sz="2600" dirty="0">
                <a:latin typeface="Times New Roman" pitchFamily="18" charset="0"/>
                <a:cs typeface="Times New Roman" pitchFamily="18" charset="0"/>
              </a:rPr>
              <a:t> that results in accurate reconstruction or a sparse code. For the vast majority of formulations of sparse coding models, where the inference problem is convex, the optimization procedure will always find the optimal code (unless degenerate cases such as replicated weight vectors occur). Obviously, the sparsity and reconstruction costs can still rise on unfamiliar points, but this is due to generalization error in the decoder weights, rather than generalization error in the encoder.The lack of generalization error in sparse coding’s optimization-based encoding process may result in better generalization when sparse coding is used as a feature extractor for a classifier than when a parametric function is used to predict the code.</a:t>
            </a:r>
          </a:p>
          <a:p>
            <a:pPr marL="0" lvl="0" indent="0" algn="just" fontAlgn="auto">
              <a:lnSpc>
                <a:spcPct val="125000"/>
              </a:lnSpc>
              <a:spcBef>
                <a:spcPts val="0"/>
              </a:spcBef>
              <a:buClr>
                <a:srgbClr val="FF0000"/>
              </a:buClr>
              <a:buNone/>
            </a:pPr>
            <a:endParaRPr lang="en-US" altLang="zh-CN" sz="2600" dirty="0">
              <a:latin typeface="Times New Roman" pitchFamily="18" charset="0"/>
              <a:cs typeface="Times New Roman" pitchFamily="18" charset="0"/>
            </a:endParaRPr>
          </a:p>
          <a:p>
            <a:pPr marL="0" lvl="0" indent="0" algn="just" fontAlgn="auto">
              <a:lnSpc>
                <a:spcPct val="125000"/>
              </a:lnSpc>
              <a:spcBef>
                <a:spcPts val="0"/>
              </a:spcBef>
              <a:buClr>
                <a:srgbClr val="FF0000"/>
              </a:buClr>
              <a:buNone/>
            </a:pPr>
            <a:endParaRPr lang="en-US" altLang="zh-CN" sz="2600" dirty="0">
              <a:latin typeface="Times New Roman" pitchFamily="18" charset="0"/>
              <a:cs typeface="Times New Roman" pitchFamily="18" charset="0"/>
            </a:endParaRPr>
          </a:p>
          <a:p>
            <a:pPr marL="0" lvl="0" indent="0" algn="just" fontAlgn="auto">
              <a:lnSpc>
                <a:spcPct val="125000"/>
              </a:lnSpc>
              <a:spcBef>
                <a:spcPts val="0"/>
              </a:spcBef>
              <a:buClr>
                <a:srgbClr val="FF0000"/>
              </a:buClr>
              <a:buNone/>
            </a:pPr>
            <a:endParaRPr lang="en-US" altLang="zh-CN" sz="2600" dirty="0">
              <a:latin typeface="Times New Roman" pitchFamily="18" charset="0"/>
              <a:cs typeface="Times New Roman"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sz="3600" dirty="0">
                <a:latin typeface="Times New Roman" pitchFamily="18" charset="0"/>
                <a:cs typeface="Times New Roman" pitchFamily="18" charset="0"/>
              </a:rPr>
              <a:t>13.4 Sparse Coding </a:t>
            </a:r>
          </a:p>
        </p:txBody>
      </p:sp>
      <p:sp>
        <p:nvSpPr>
          <p:cNvPr id="3" name="内容占位符 2"/>
          <p:cNvSpPr>
            <a:spLocks noGrp="1"/>
          </p:cNvSpPr>
          <p:nvPr>
            <p:ph idx="1"/>
          </p:nvPr>
        </p:nvSpPr>
        <p:spPr/>
        <p:txBody>
          <a:bodyPr>
            <a:normAutofit/>
          </a:bodyPr>
          <a:lstStyle/>
          <a:p>
            <a:pPr marL="0" lvl="0" indent="0" algn="just" fontAlgn="auto">
              <a:lnSpc>
                <a:spcPct val="125000"/>
              </a:lnSpc>
              <a:spcBef>
                <a:spcPts val="0"/>
              </a:spcBef>
              <a:buClr>
                <a:srgbClr val="FF0000"/>
              </a:buClr>
              <a:buNone/>
            </a:pPr>
            <a:r>
              <a:rPr lang="en-US" altLang="zh-CN" sz="2600" dirty="0">
                <a:solidFill>
                  <a:srgbClr val="00FF00"/>
                </a:solidFill>
                <a:latin typeface="Times New Roman" pitchFamily="18" charset="0"/>
                <a:cs typeface="Times New Roman" pitchFamily="18" charset="0"/>
              </a:rPr>
              <a:t>Coates and Ng </a:t>
            </a:r>
            <a:r>
              <a:rPr lang="en-US" altLang="zh-CN" sz="2600" dirty="0">
                <a:latin typeface="Times New Roman" pitchFamily="18" charset="0"/>
                <a:cs typeface="Times New Roman" pitchFamily="18" charset="0"/>
              </a:rPr>
              <a:t>(</a:t>
            </a:r>
            <a:r>
              <a:rPr lang="en-US" altLang="zh-CN" sz="2600" dirty="0">
                <a:solidFill>
                  <a:srgbClr val="00FF00"/>
                </a:solidFill>
                <a:latin typeface="Times New Roman" pitchFamily="18" charset="0"/>
                <a:cs typeface="Times New Roman" pitchFamily="18" charset="0"/>
              </a:rPr>
              <a:t>2011</a:t>
            </a:r>
            <a:r>
              <a:rPr lang="en-US" altLang="zh-CN" sz="2600" dirty="0">
                <a:latin typeface="Times New Roman" pitchFamily="18" charset="0"/>
                <a:cs typeface="Times New Roman" pitchFamily="18" charset="0"/>
              </a:rPr>
              <a:t>) demonstrated that sparse coding features generalize better for</a:t>
            </a:r>
          </a:p>
          <a:p>
            <a:pPr marL="0" lvl="0" indent="0" algn="just" fontAlgn="auto">
              <a:lnSpc>
                <a:spcPct val="125000"/>
              </a:lnSpc>
              <a:spcBef>
                <a:spcPts val="0"/>
              </a:spcBef>
              <a:buClr>
                <a:srgbClr val="FF0000"/>
              </a:buClr>
              <a:buNone/>
            </a:pPr>
            <a:r>
              <a:rPr lang="en-US" altLang="zh-CN" sz="2600" dirty="0">
                <a:latin typeface="Times New Roman" pitchFamily="18" charset="0"/>
                <a:cs typeface="Times New Roman" pitchFamily="18" charset="0"/>
              </a:rPr>
              <a:t>object recognition tasks than the features of a related model based on a parametric encoder, the linear-sigmoid autoencoder. Inspired by their work, </a:t>
            </a:r>
            <a:r>
              <a:rPr lang="en-US" altLang="zh-CN" sz="2600" dirty="0">
                <a:solidFill>
                  <a:srgbClr val="00FF00"/>
                </a:solidFill>
                <a:latin typeface="Times New Roman" pitchFamily="18" charset="0"/>
                <a:cs typeface="Times New Roman" pitchFamily="18" charset="0"/>
              </a:rPr>
              <a:t>Goodfellow </a:t>
            </a:r>
            <a:r>
              <a:rPr lang="en-US" altLang="zh-CN" sz="2600" i="1" dirty="0">
                <a:solidFill>
                  <a:srgbClr val="00FF00"/>
                </a:solidFill>
                <a:latin typeface="Times New Roman" pitchFamily="18" charset="0"/>
                <a:cs typeface="Times New Roman" pitchFamily="18" charset="0"/>
              </a:rPr>
              <a:t>et al.</a:t>
            </a:r>
            <a:r>
              <a:rPr lang="en-US" altLang="zh-CN" sz="2600" dirty="0">
                <a:solidFill>
                  <a:srgbClr val="00FF00"/>
                </a:solidFill>
                <a:latin typeface="Times New Roman" pitchFamily="18" charset="0"/>
                <a:cs typeface="Times New Roman" pitchFamily="18" charset="0"/>
              </a:rPr>
              <a:t> </a:t>
            </a:r>
            <a:r>
              <a:rPr lang="en-US" altLang="zh-CN" sz="2600" dirty="0">
                <a:latin typeface="Times New Roman" pitchFamily="18" charset="0"/>
                <a:cs typeface="Times New Roman" pitchFamily="18" charset="0"/>
              </a:rPr>
              <a:t>(</a:t>
            </a:r>
            <a:r>
              <a:rPr lang="en-US" altLang="zh-CN" sz="2600" dirty="0">
                <a:solidFill>
                  <a:srgbClr val="00FF00"/>
                </a:solidFill>
                <a:latin typeface="Times New Roman" pitchFamily="18" charset="0"/>
                <a:cs typeface="Times New Roman" pitchFamily="18" charset="0"/>
              </a:rPr>
              <a:t>2013d</a:t>
            </a:r>
            <a:r>
              <a:rPr lang="en-US" altLang="zh-CN" sz="2600" dirty="0">
                <a:latin typeface="Times New Roman" pitchFamily="18" charset="0"/>
                <a:cs typeface="Times New Roman" pitchFamily="18" charset="0"/>
              </a:rPr>
              <a:t>) showed that a variant of sparse coding generalizes better than other feature extractors in the regime where extremely few labels are available (twenty or fewer labels per class). </a:t>
            </a:r>
          </a:p>
          <a:p>
            <a:pPr marL="0" lvl="0" indent="0" algn="just" fontAlgn="auto">
              <a:lnSpc>
                <a:spcPct val="125000"/>
              </a:lnSpc>
              <a:spcBef>
                <a:spcPts val="0"/>
              </a:spcBef>
              <a:buClr>
                <a:srgbClr val="FF0000"/>
              </a:buClr>
              <a:buNone/>
            </a:pPr>
            <a:endParaRPr lang="en-US" altLang="zh-CN" sz="2600" dirty="0">
              <a:latin typeface="Times New Roman" pitchFamily="18" charset="0"/>
              <a:cs typeface="Times New Roman" pitchFamily="18" charset="0"/>
            </a:endParaRPr>
          </a:p>
          <a:p>
            <a:pPr marL="0" lvl="0" indent="0" algn="just" fontAlgn="auto">
              <a:lnSpc>
                <a:spcPct val="125000"/>
              </a:lnSpc>
              <a:spcBef>
                <a:spcPts val="0"/>
              </a:spcBef>
              <a:buClr>
                <a:srgbClr val="FF0000"/>
              </a:buClr>
              <a:buNone/>
            </a:pPr>
            <a:endParaRPr lang="en-US" altLang="zh-CN" sz="2600" dirty="0">
              <a:latin typeface="Times New Roman" pitchFamily="18" charset="0"/>
              <a:cs typeface="Times New Roman" pitchFamily="18" charset="0"/>
            </a:endParaRPr>
          </a:p>
          <a:p>
            <a:pPr marL="0" lvl="0" indent="0" algn="just" fontAlgn="auto">
              <a:lnSpc>
                <a:spcPct val="125000"/>
              </a:lnSpc>
              <a:spcBef>
                <a:spcPts val="0"/>
              </a:spcBef>
              <a:buClr>
                <a:srgbClr val="FF0000"/>
              </a:buClr>
              <a:buNone/>
            </a:pPr>
            <a:endParaRPr lang="en-US" altLang="zh-CN" sz="26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sz="3600" dirty="0">
                <a:latin typeface="Times New Roman" pitchFamily="18" charset="0"/>
                <a:cs typeface="Times New Roman" pitchFamily="18" charset="0"/>
              </a:rPr>
              <a:t>Part III Deep Learning Research</a:t>
            </a:r>
          </a:p>
        </p:txBody>
      </p:sp>
      <p:sp>
        <p:nvSpPr>
          <p:cNvPr id="3" name="内容占位符 2"/>
          <p:cNvSpPr>
            <a:spLocks noGrp="1"/>
          </p:cNvSpPr>
          <p:nvPr>
            <p:ph idx="1"/>
          </p:nvPr>
        </p:nvSpPr>
        <p:spPr/>
        <p:txBody>
          <a:bodyPr>
            <a:normAutofit/>
          </a:bodyPr>
          <a:lstStyle/>
          <a:p>
            <a:pPr marL="0" lvl="0" algn="just" fontAlgn="auto">
              <a:lnSpc>
                <a:spcPct val="125000"/>
              </a:lnSpc>
              <a:spcBef>
                <a:spcPts val="0"/>
              </a:spcBef>
              <a:buClr>
                <a:srgbClr val="FF0000"/>
              </a:buClr>
              <a:buFont typeface="Wingdings" pitchFamily="2" charset="2"/>
              <a:buNone/>
            </a:pPr>
            <a:r>
              <a:rPr lang="zh-CN" altLang="en-US" sz="2600" dirty="0">
                <a:latin typeface="Times New Roman" pitchFamily="18" charset="0"/>
                <a:cs typeface="Times New Roman" pitchFamily="18" charset="0"/>
                <a:sym typeface="+mn-ea"/>
              </a:rPr>
              <a:t>　　</a:t>
            </a:r>
            <a:r>
              <a:rPr lang="en-US" altLang="zh-CN" sz="2600" dirty="0">
                <a:latin typeface="Times New Roman" pitchFamily="18" charset="0"/>
                <a:cs typeface="Times New Roman" pitchFamily="18" charset="0"/>
                <a:sym typeface="+mn-ea"/>
              </a:rPr>
              <a:t>With probabilistic models, this computational challenge arises from the need to perform intractable inference or simply from the need to normalize the distribution.</a:t>
            </a:r>
          </a:p>
          <a:p>
            <a:pPr marL="0" lvl="0" algn="just" fontAlgn="auto">
              <a:lnSpc>
                <a:spcPct val="125000"/>
              </a:lnSpc>
              <a:spcBef>
                <a:spcPts val="0"/>
              </a:spcBef>
              <a:buClr>
                <a:srgbClr val="FF0000"/>
              </a:buClr>
              <a:buFont typeface="Wingdings" pitchFamily="2" charset="2"/>
              <a:buNone/>
            </a:pPr>
            <a:r>
              <a:rPr lang="zh-CN" altLang="en-US" sz="2600" b="1" dirty="0">
                <a:latin typeface="Times New Roman" pitchFamily="18" charset="0"/>
                <a:cs typeface="Times New Roman" pitchFamily="18" charset="0"/>
                <a:sym typeface="+mn-ea"/>
              </a:rPr>
              <a:t>　　</a:t>
            </a:r>
            <a:r>
              <a:rPr lang="en-US" altLang="zh-CN" sz="2600" b="1" dirty="0">
                <a:latin typeface="Times New Roman" pitchFamily="18" charset="0"/>
                <a:cs typeface="Times New Roman" pitchFamily="18" charset="0"/>
                <a:sym typeface="+mn-ea"/>
              </a:rPr>
              <a:t>• </a:t>
            </a:r>
            <a:r>
              <a:rPr lang="en-US" altLang="zh-CN" sz="2600" i="1" dirty="0">
                <a:latin typeface="Times New Roman" pitchFamily="18" charset="0"/>
                <a:cs typeface="Times New Roman" pitchFamily="18" charset="0"/>
                <a:sym typeface="+mn-ea"/>
              </a:rPr>
              <a:t>Intractable inference</a:t>
            </a:r>
            <a:r>
              <a:rPr lang="en-US" altLang="zh-CN" sz="2600" dirty="0">
                <a:latin typeface="Times New Roman" pitchFamily="18" charset="0"/>
                <a:cs typeface="Times New Roman" pitchFamily="18" charset="0"/>
                <a:sym typeface="+mn-ea"/>
              </a:rPr>
              <a:t>: inference is discussed mostly in chapter </a:t>
            </a:r>
            <a:r>
              <a:rPr lang="en-US" altLang="zh-CN" sz="2600" dirty="0">
                <a:solidFill>
                  <a:srgbClr val="FF0000"/>
                </a:solidFill>
                <a:latin typeface="Times New Roman" pitchFamily="18" charset="0"/>
                <a:cs typeface="Times New Roman" pitchFamily="18" charset="0"/>
                <a:sym typeface="+mn-ea"/>
              </a:rPr>
              <a:t>19</a:t>
            </a:r>
            <a:r>
              <a:rPr lang="en-US" altLang="zh-CN" sz="2600" dirty="0">
                <a:latin typeface="Times New Roman" pitchFamily="18" charset="0"/>
                <a:cs typeface="Times New Roman" pitchFamily="18" charset="0"/>
                <a:sym typeface="+mn-ea"/>
              </a:rPr>
              <a:t>. It regards     the question of guessing the probable values of some variables a, given other variables b, with respect to a model that captures the joint distribution between a, b and c. In order to even compute such conditional probabilities one needs to sum over the values of the variables c, as well as compute a normalization constant which sums over the values of a and c.</a:t>
            </a:r>
          </a:p>
        </p:txBody>
      </p:sp>
      <p:pic>
        <p:nvPicPr>
          <p:cNvPr id="4" name="图片 3" descr="u=1907756794,293736522&amp;fm=21&amp;gp=0.jpg"/>
          <p:cNvPicPr>
            <a:picLocks noChangeAspect="1"/>
          </p:cNvPicPr>
          <p:nvPr/>
        </p:nvPicPr>
        <p:blipFill>
          <a:blip r:embed="rId2"/>
          <a:stretch>
            <a:fillRect/>
          </a:stretch>
        </p:blipFill>
        <p:spPr>
          <a:xfrm>
            <a:off x="10611066" y="5732206"/>
            <a:ext cx="1485468" cy="1119188"/>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sz="3600" dirty="0">
                <a:latin typeface="Times New Roman" pitchFamily="18" charset="0"/>
                <a:cs typeface="Times New Roman" pitchFamily="18" charset="0"/>
              </a:rPr>
              <a:t>13.4 Sparse Coding </a:t>
            </a:r>
          </a:p>
        </p:txBody>
      </p:sp>
      <p:sp>
        <p:nvSpPr>
          <p:cNvPr id="3" name="内容占位符 2"/>
          <p:cNvSpPr>
            <a:spLocks noGrp="1"/>
          </p:cNvSpPr>
          <p:nvPr>
            <p:ph idx="1"/>
          </p:nvPr>
        </p:nvSpPr>
        <p:spPr/>
        <p:txBody>
          <a:bodyPr>
            <a:normAutofit/>
          </a:bodyPr>
          <a:lstStyle/>
          <a:p>
            <a:pPr marL="0" lvl="0" indent="0" algn="just" fontAlgn="auto">
              <a:lnSpc>
                <a:spcPct val="125000"/>
              </a:lnSpc>
              <a:spcBef>
                <a:spcPts val="0"/>
              </a:spcBef>
              <a:buClr>
                <a:srgbClr val="FF0000"/>
              </a:buClr>
              <a:buNone/>
            </a:pPr>
            <a:r>
              <a:rPr lang="en-US" altLang="zh-CN" sz="2600" dirty="0">
                <a:latin typeface="Times New Roman" pitchFamily="18" charset="0"/>
                <a:cs typeface="Times New Roman" pitchFamily="18" charset="0"/>
              </a:rPr>
              <a:t>    </a:t>
            </a:r>
            <a:r>
              <a:rPr lang="zh-CN" altLang="en-US" sz="2600" dirty="0">
                <a:latin typeface="Times New Roman" pitchFamily="18" charset="0"/>
                <a:cs typeface="Times New Roman" pitchFamily="18" charset="0"/>
              </a:rPr>
              <a:t>　</a:t>
            </a:r>
            <a:r>
              <a:rPr lang="en-US" altLang="zh-CN" sz="2600" dirty="0">
                <a:latin typeface="Times New Roman" pitchFamily="18" charset="0"/>
                <a:cs typeface="Times New Roman" pitchFamily="18" charset="0"/>
              </a:rPr>
              <a:t>The primary disadvantage of the non-parametric encoder is that it requires greater time to compute</a:t>
            </a:r>
            <a:r>
              <a:rPr lang="en-US" altLang="zh-CN" sz="2600" b="1" i="1" dirty="0">
                <a:latin typeface="Times New Roman" pitchFamily="18" charset="0"/>
                <a:cs typeface="Times New Roman" pitchFamily="18" charset="0"/>
              </a:rPr>
              <a:t> h</a:t>
            </a:r>
            <a:r>
              <a:rPr lang="en-US" altLang="zh-CN" sz="2600" dirty="0">
                <a:latin typeface="Times New Roman" pitchFamily="18" charset="0"/>
                <a:cs typeface="Times New Roman" pitchFamily="18" charset="0"/>
              </a:rPr>
              <a:t> given </a:t>
            </a:r>
            <a:r>
              <a:rPr lang="en-US" altLang="zh-CN" sz="2600" b="1" i="1" dirty="0">
                <a:latin typeface="Times New Roman" pitchFamily="18" charset="0"/>
                <a:cs typeface="Times New Roman" pitchFamily="18" charset="0"/>
              </a:rPr>
              <a:t>x</a:t>
            </a:r>
            <a:r>
              <a:rPr lang="en-US" altLang="zh-CN" sz="2600" dirty="0">
                <a:latin typeface="Times New Roman" pitchFamily="18" charset="0"/>
                <a:cs typeface="Times New Roman" pitchFamily="18" charset="0"/>
              </a:rPr>
              <a:t> because the non-parametric approach requires running an iterative algorithm. The parametric autoencoder approach, developed in Chapter </a:t>
            </a:r>
            <a:r>
              <a:rPr lang="en-US" altLang="zh-CN" sz="2600" dirty="0">
                <a:solidFill>
                  <a:srgbClr val="FF0000"/>
                </a:solidFill>
                <a:latin typeface="Times New Roman" pitchFamily="18" charset="0"/>
                <a:cs typeface="Times New Roman" pitchFamily="18" charset="0"/>
              </a:rPr>
              <a:t>14</a:t>
            </a:r>
            <a:r>
              <a:rPr lang="en-US" altLang="zh-CN" sz="2600" dirty="0">
                <a:latin typeface="Times New Roman" pitchFamily="18" charset="0"/>
                <a:cs typeface="Times New Roman" pitchFamily="18" charset="0"/>
              </a:rPr>
              <a:t>, uses only a fixed number of layers, often only one. Another disadvantage is that it is not straight-forward to back-propagate through the non-parametric encoder, which makes it difficult to pretrain a sparse coding model with an unsupervised criterion and then fine-tune it using a supervised criterion. Modified versions of sparse coding that permit approximate derivatives do exist but are not widely used (</a:t>
            </a:r>
            <a:r>
              <a:rPr lang="en-US" altLang="zh-CN" sz="2600" dirty="0">
                <a:solidFill>
                  <a:srgbClr val="00FF00"/>
                </a:solidFill>
                <a:latin typeface="Times New Roman" pitchFamily="18" charset="0"/>
                <a:cs typeface="Times New Roman" pitchFamily="18" charset="0"/>
              </a:rPr>
              <a:t>Bagnell and Bradley</a:t>
            </a:r>
            <a:r>
              <a:rPr lang="en-US" altLang="zh-CN" sz="2600" dirty="0">
                <a:latin typeface="Times New Roman" pitchFamily="18" charset="0"/>
                <a:cs typeface="Times New Roman" pitchFamily="18" charset="0"/>
              </a:rPr>
              <a:t>, </a:t>
            </a:r>
            <a:r>
              <a:rPr lang="en-US" altLang="zh-CN" sz="2600" dirty="0">
                <a:solidFill>
                  <a:srgbClr val="00FF00"/>
                </a:solidFill>
                <a:latin typeface="Times New Roman" pitchFamily="18" charset="0"/>
                <a:cs typeface="Times New Roman" pitchFamily="18" charset="0"/>
              </a:rPr>
              <a:t>2009</a:t>
            </a:r>
            <a:r>
              <a:rPr lang="en-US" altLang="zh-CN" sz="2600" dirty="0">
                <a:latin typeface="Times New Roman" pitchFamily="18" charset="0"/>
                <a:cs typeface="Times New Roman" pitchFamily="18" charset="0"/>
              </a:rPr>
              <a:t>).</a:t>
            </a:r>
          </a:p>
          <a:p>
            <a:pPr marL="0" lvl="0" indent="0" algn="just" fontAlgn="auto">
              <a:lnSpc>
                <a:spcPct val="125000"/>
              </a:lnSpc>
              <a:spcBef>
                <a:spcPts val="0"/>
              </a:spcBef>
              <a:buClr>
                <a:srgbClr val="FF0000"/>
              </a:buClr>
              <a:buNone/>
            </a:pPr>
            <a:endParaRPr lang="en-US" altLang="zh-CN" sz="2600" dirty="0">
              <a:latin typeface="Times New Roman" pitchFamily="18" charset="0"/>
              <a:cs typeface="Times New Roman" pitchFamily="18" charset="0"/>
            </a:endParaRPr>
          </a:p>
          <a:p>
            <a:pPr marL="0" lvl="0" indent="0" algn="just" fontAlgn="auto">
              <a:lnSpc>
                <a:spcPct val="125000"/>
              </a:lnSpc>
              <a:spcBef>
                <a:spcPts val="0"/>
              </a:spcBef>
              <a:buClr>
                <a:srgbClr val="FF0000"/>
              </a:buClr>
              <a:buNone/>
            </a:pPr>
            <a:endParaRPr lang="en-US" altLang="zh-CN" sz="2600" dirty="0">
              <a:latin typeface="Times New Roman" pitchFamily="18" charset="0"/>
              <a:cs typeface="Times New Roman" pitchFamily="18" charset="0"/>
            </a:endParaRPr>
          </a:p>
          <a:p>
            <a:pPr marL="0" lvl="0" indent="0" algn="just" fontAlgn="auto">
              <a:lnSpc>
                <a:spcPct val="125000"/>
              </a:lnSpc>
              <a:spcBef>
                <a:spcPts val="0"/>
              </a:spcBef>
              <a:buClr>
                <a:srgbClr val="FF0000"/>
              </a:buClr>
              <a:buNone/>
            </a:pPr>
            <a:endParaRPr lang="en-US" altLang="zh-CN" sz="2600" dirty="0">
              <a:latin typeface="Times New Roman" pitchFamily="18" charset="0"/>
              <a:cs typeface="Times New Roman"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sz="3600" dirty="0">
                <a:latin typeface="Times New Roman" pitchFamily="18" charset="0"/>
                <a:cs typeface="Times New Roman" pitchFamily="18" charset="0"/>
              </a:rPr>
              <a:t>13.4 Sparse Coding </a:t>
            </a:r>
          </a:p>
        </p:txBody>
      </p:sp>
      <p:sp>
        <p:nvSpPr>
          <p:cNvPr id="3" name="内容占位符 2"/>
          <p:cNvSpPr>
            <a:spLocks noGrp="1"/>
          </p:cNvSpPr>
          <p:nvPr>
            <p:ph idx="1"/>
          </p:nvPr>
        </p:nvSpPr>
        <p:spPr/>
        <p:txBody>
          <a:bodyPr>
            <a:normAutofit/>
          </a:bodyPr>
          <a:lstStyle/>
          <a:p>
            <a:pPr marL="0" lvl="0" indent="0" algn="just" fontAlgn="auto">
              <a:lnSpc>
                <a:spcPct val="125000"/>
              </a:lnSpc>
              <a:spcBef>
                <a:spcPts val="0"/>
              </a:spcBef>
              <a:buClr>
                <a:srgbClr val="FF0000"/>
              </a:buClr>
              <a:buNone/>
            </a:pPr>
            <a:r>
              <a:rPr lang="en-US" altLang="zh-CN" sz="2600" dirty="0">
                <a:latin typeface="Times New Roman" pitchFamily="18" charset="0"/>
                <a:cs typeface="Times New Roman" pitchFamily="18" charset="0"/>
              </a:rPr>
              <a:t>    </a:t>
            </a:r>
            <a:r>
              <a:rPr lang="zh-CN" altLang="en-US" sz="2600" dirty="0">
                <a:latin typeface="Times New Roman" pitchFamily="18" charset="0"/>
                <a:cs typeface="Times New Roman" pitchFamily="18" charset="0"/>
              </a:rPr>
              <a:t>　</a:t>
            </a:r>
            <a:r>
              <a:rPr lang="en-US" altLang="zh-CN" sz="2600" dirty="0">
                <a:latin typeface="Times New Roman" pitchFamily="18" charset="0"/>
                <a:cs typeface="Times New Roman" pitchFamily="18" charset="0"/>
              </a:rPr>
              <a:t>Sparse coding, like other linear factor models, often produces poor samples, as shown in Fig. </a:t>
            </a:r>
            <a:r>
              <a:rPr lang="en-US" altLang="zh-CN" sz="2600" dirty="0">
                <a:solidFill>
                  <a:srgbClr val="FF0000"/>
                </a:solidFill>
                <a:latin typeface="Times New Roman" pitchFamily="18" charset="0"/>
                <a:cs typeface="Times New Roman" pitchFamily="18" charset="0"/>
              </a:rPr>
              <a:t>13.2</a:t>
            </a:r>
            <a:r>
              <a:rPr lang="en-US" altLang="zh-CN" sz="2600" dirty="0">
                <a:latin typeface="Times New Roman" pitchFamily="18" charset="0"/>
                <a:cs typeface="Times New Roman" pitchFamily="18" charset="0"/>
              </a:rPr>
              <a:t>. This happens even when the model is able to reconstruct the data well and provide useful features for a classifier. The reason is that each individual feature may be learned well, but the factorial prior on the hidden code results in the model including random subsets of all of the features in each generated sample. This motivates the development of deeper models that can impose a non-factorial distribution on the deepest code layer, as well as the development of more sophisticated shallow models.</a:t>
            </a:r>
          </a:p>
          <a:p>
            <a:pPr marL="0" lvl="0" indent="0" algn="just" fontAlgn="auto">
              <a:lnSpc>
                <a:spcPct val="125000"/>
              </a:lnSpc>
              <a:spcBef>
                <a:spcPts val="0"/>
              </a:spcBef>
              <a:buClr>
                <a:srgbClr val="FF0000"/>
              </a:buClr>
              <a:buNone/>
            </a:pPr>
            <a:endParaRPr lang="en-US" altLang="zh-CN" sz="2600" dirty="0">
              <a:latin typeface="Times New Roman" pitchFamily="18" charset="0"/>
              <a:cs typeface="Times New Roman" pitchFamily="18" charset="0"/>
            </a:endParaRPr>
          </a:p>
          <a:p>
            <a:pPr marL="0" lvl="0" indent="0" algn="just" fontAlgn="auto">
              <a:lnSpc>
                <a:spcPct val="125000"/>
              </a:lnSpc>
              <a:spcBef>
                <a:spcPts val="0"/>
              </a:spcBef>
              <a:buClr>
                <a:srgbClr val="FF0000"/>
              </a:buClr>
              <a:buNone/>
            </a:pPr>
            <a:endParaRPr lang="en-US" altLang="zh-CN" sz="2600" dirty="0">
              <a:latin typeface="Times New Roman" pitchFamily="18" charset="0"/>
              <a:cs typeface="Times New Roman" pitchFamily="18" charset="0"/>
            </a:endParaRPr>
          </a:p>
          <a:p>
            <a:pPr marL="0" lvl="0" indent="0" algn="just" fontAlgn="auto">
              <a:lnSpc>
                <a:spcPct val="125000"/>
              </a:lnSpc>
              <a:spcBef>
                <a:spcPts val="0"/>
              </a:spcBef>
              <a:buClr>
                <a:srgbClr val="FF0000"/>
              </a:buClr>
              <a:buNone/>
            </a:pPr>
            <a:endParaRPr lang="en-US" altLang="zh-CN" sz="2600" dirty="0">
              <a:latin typeface="Times New Roman" pitchFamily="18" charset="0"/>
              <a:cs typeface="Times New Roman"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187343" y="1738924"/>
            <a:ext cx="5782945" cy="2947035"/>
          </a:xfrm>
          <a:prstGeom prst="rect">
            <a:avLst/>
          </a:prstGeom>
        </p:spPr>
      </p:pic>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sz="3600" dirty="0">
                <a:latin typeface="Times New Roman" pitchFamily="18" charset="0"/>
                <a:cs typeface="Times New Roman" pitchFamily="18" charset="0"/>
              </a:rPr>
              <a:t>13.4 Sparse Coding </a:t>
            </a:r>
          </a:p>
        </p:txBody>
      </p:sp>
      <p:sp>
        <p:nvSpPr>
          <p:cNvPr id="3" name="内容占位符 2"/>
          <p:cNvSpPr>
            <a:spLocks noGrp="1"/>
          </p:cNvSpPr>
          <p:nvPr>
            <p:ph idx="1"/>
          </p:nvPr>
        </p:nvSpPr>
        <p:spPr/>
        <p:txBody>
          <a:bodyPr>
            <a:normAutofit/>
          </a:bodyPr>
          <a:lstStyle/>
          <a:p>
            <a:pPr marL="0" lvl="0" indent="0" algn="just" fontAlgn="auto">
              <a:lnSpc>
                <a:spcPct val="125000"/>
              </a:lnSpc>
              <a:spcBef>
                <a:spcPts val="0"/>
              </a:spcBef>
              <a:buClr>
                <a:srgbClr val="FF0000"/>
              </a:buClr>
              <a:buNone/>
            </a:pPr>
            <a:endParaRPr lang="en-US" altLang="zh-CN" sz="2600" dirty="0">
              <a:latin typeface="Times New Roman" pitchFamily="18" charset="0"/>
              <a:cs typeface="Times New Roman" pitchFamily="18" charset="0"/>
            </a:endParaRPr>
          </a:p>
          <a:p>
            <a:pPr marL="0" lvl="0" indent="0" algn="just" fontAlgn="auto">
              <a:lnSpc>
                <a:spcPct val="125000"/>
              </a:lnSpc>
              <a:spcBef>
                <a:spcPts val="0"/>
              </a:spcBef>
              <a:buClr>
                <a:srgbClr val="FF0000"/>
              </a:buClr>
              <a:buNone/>
            </a:pPr>
            <a:endParaRPr lang="en-US" altLang="zh-CN" sz="2600" dirty="0">
              <a:latin typeface="Times New Roman" pitchFamily="18" charset="0"/>
              <a:cs typeface="Times New Roman" pitchFamily="18" charset="0"/>
            </a:endParaRPr>
          </a:p>
          <a:p>
            <a:pPr marL="0" lvl="0" indent="0" algn="just" fontAlgn="auto">
              <a:lnSpc>
                <a:spcPct val="125000"/>
              </a:lnSpc>
              <a:spcBef>
                <a:spcPts val="0"/>
              </a:spcBef>
              <a:buClr>
                <a:srgbClr val="FF0000"/>
              </a:buClr>
              <a:buNone/>
            </a:pPr>
            <a:endParaRPr lang="en-US" altLang="zh-CN" sz="2600" dirty="0">
              <a:latin typeface="Times New Roman" pitchFamily="18" charset="0"/>
              <a:cs typeface="Times New Roman" pitchFamily="18" charset="0"/>
            </a:endParaRPr>
          </a:p>
          <a:p>
            <a:pPr marL="0" lvl="0" indent="0" algn="just" fontAlgn="auto">
              <a:lnSpc>
                <a:spcPct val="125000"/>
              </a:lnSpc>
              <a:spcBef>
                <a:spcPts val="0"/>
              </a:spcBef>
              <a:buClr>
                <a:srgbClr val="FF0000"/>
              </a:buClr>
              <a:buNone/>
            </a:pPr>
            <a:endParaRPr lang="en-US" altLang="zh-CN" sz="2600" dirty="0">
              <a:latin typeface="Times New Roman" pitchFamily="18" charset="0"/>
              <a:cs typeface="Times New Roman" pitchFamily="18" charset="0"/>
            </a:endParaRPr>
          </a:p>
        </p:txBody>
      </p:sp>
      <p:sp>
        <p:nvSpPr>
          <p:cNvPr id="6" name="文本框 5"/>
          <p:cNvSpPr txBox="1"/>
          <p:nvPr/>
        </p:nvSpPr>
        <p:spPr>
          <a:xfrm>
            <a:off x="6159500" y="640080"/>
            <a:ext cx="5826760" cy="5806440"/>
          </a:xfrm>
          <a:prstGeom prst="rect">
            <a:avLst/>
          </a:prstGeom>
          <a:noFill/>
        </p:spPr>
        <p:txBody>
          <a:bodyPr wrap="square" rtlCol="0">
            <a:spAutoFit/>
          </a:bodyPr>
          <a:lstStyle/>
          <a:p>
            <a:pPr algn="just" fontAlgn="auto">
              <a:lnSpc>
                <a:spcPct val="125000"/>
              </a:lnSpc>
            </a:pPr>
            <a:r>
              <a:rPr lang="en-US" altLang="zh-CN" sz="2000" dirty="0">
                <a:latin typeface="Times New Roman" pitchFamily="18" charset="0"/>
                <a:cs typeface="Times New Roman" pitchFamily="18" charset="0"/>
              </a:rPr>
              <a:t>Figure 13.2: Example samples and weights from a spike and slab sparse coding model trained on the MNIST dataset. (</a:t>
            </a:r>
            <a:r>
              <a:rPr lang="en-US" altLang="zh-CN" sz="2000" i="1" dirty="0">
                <a:latin typeface="Times New Roman" pitchFamily="18" charset="0"/>
                <a:cs typeface="Times New Roman" pitchFamily="18" charset="0"/>
              </a:rPr>
              <a:t>Left</a:t>
            </a:r>
            <a:r>
              <a:rPr lang="en-US" altLang="zh-CN" sz="2000" dirty="0">
                <a:latin typeface="Times New Roman" pitchFamily="18" charset="0"/>
                <a:cs typeface="Times New Roman" pitchFamily="18" charset="0"/>
              </a:rPr>
              <a:t>) The samples from the model do not resemble the training examples. At first glance, one might assume the model is poorly fit. (</a:t>
            </a:r>
            <a:r>
              <a:rPr lang="en-US" altLang="zh-CN" sz="2000" i="1" dirty="0">
                <a:latin typeface="Times New Roman" pitchFamily="18" charset="0"/>
                <a:cs typeface="Times New Roman" pitchFamily="18" charset="0"/>
              </a:rPr>
              <a:t>Right</a:t>
            </a:r>
            <a:r>
              <a:rPr lang="en-US" altLang="zh-CN" sz="2000" dirty="0">
                <a:latin typeface="Times New Roman" pitchFamily="18" charset="0"/>
                <a:cs typeface="Times New Roman" pitchFamily="18" charset="0"/>
              </a:rPr>
              <a:t>) The weight vectors of the model have learned to represent penstrokes and sometimes complete digits. The model has thus learned useful features. The problem is that the factorial prior over features results in random subsets of features being combined. Few such subsets are appropriate to form a recognizable MNIST digit. This motivates the development of generative models that have more powerful distributions over their latent codes. Figure reproduced with permission from </a:t>
            </a:r>
            <a:r>
              <a:rPr lang="en-US" altLang="zh-CN" sz="2000" dirty="0">
                <a:solidFill>
                  <a:srgbClr val="00FF00"/>
                </a:solidFill>
                <a:latin typeface="Times New Roman" pitchFamily="18" charset="0"/>
                <a:cs typeface="Times New Roman" pitchFamily="18" charset="0"/>
              </a:rPr>
              <a:t>Goodfellow</a:t>
            </a:r>
            <a:r>
              <a:rPr lang="en-US" altLang="zh-CN" sz="2000" dirty="0">
                <a:solidFill>
                  <a:srgbClr val="00B050"/>
                </a:solidFill>
                <a:latin typeface="Times New Roman" pitchFamily="18" charset="0"/>
                <a:cs typeface="Times New Roman" pitchFamily="18" charset="0"/>
              </a:rPr>
              <a:t> </a:t>
            </a:r>
            <a:r>
              <a:rPr lang="en-US" altLang="zh-CN" sz="2000" i="1" dirty="0">
                <a:solidFill>
                  <a:srgbClr val="00FF00"/>
                </a:solidFill>
                <a:latin typeface="Times New Roman" pitchFamily="18" charset="0"/>
                <a:cs typeface="Times New Roman" pitchFamily="18" charset="0"/>
              </a:rPr>
              <a:t>et al.</a:t>
            </a:r>
            <a:r>
              <a:rPr lang="en-US" altLang="zh-CN" sz="2000" dirty="0">
                <a:solidFill>
                  <a:srgbClr val="00FF00"/>
                </a:solidFill>
                <a:latin typeface="Times New Roman" pitchFamily="18" charset="0"/>
                <a:cs typeface="Times New Roman" pitchFamily="18" charset="0"/>
              </a:rPr>
              <a:t> </a:t>
            </a:r>
            <a:r>
              <a:rPr lang="en-US" altLang="zh-CN" sz="2000" dirty="0">
                <a:latin typeface="Times New Roman" pitchFamily="18" charset="0"/>
                <a:cs typeface="Times New Roman" pitchFamily="18" charset="0"/>
              </a:rPr>
              <a:t>(</a:t>
            </a:r>
            <a:r>
              <a:rPr lang="en-US" altLang="zh-CN" sz="2000" dirty="0">
                <a:solidFill>
                  <a:srgbClr val="00FF00"/>
                </a:solidFill>
                <a:latin typeface="Times New Roman" pitchFamily="18" charset="0"/>
                <a:cs typeface="Times New Roman" pitchFamily="18" charset="0"/>
              </a:rPr>
              <a:t>2013d</a:t>
            </a:r>
            <a:r>
              <a:rPr lang="en-US" altLang="zh-CN" sz="2000" dirty="0">
                <a:latin typeface="Times New Roman" pitchFamily="18" charset="0"/>
                <a:cs typeface="Times New Roman" pitchFamily="18" charset="0"/>
              </a:rPr>
              <a: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itchFamily="18" charset="0"/>
                <a:cs typeface="Times New Roman"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z="2400" dirty="0"/>
              <a:t>Acknowledge to: </a:t>
            </a:r>
            <a:r>
              <a:rPr lang="en-US" altLang="zh-CN" sz="2400" dirty="0" err="1"/>
              <a:t>Fangfang Chen</a:t>
            </a:r>
            <a:endParaRPr lang="en-US" altLang="zh-CN" sz="2400" dirty="0"/>
          </a:p>
          <a:p>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r>
              <a:rPr lang="en-US" altLang="zh-CN" sz="2400" dirty="0"/>
              <a:t>Machine Learning Research Group</a:t>
            </a:r>
          </a:p>
          <a:p>
            <a:r>
              <a:rPr lang="en-US" altLang="zh-CN" sz="2400" dirty="0"/>
              <a:t>Ocean University of China</a:t>
            </a:r>
          </a:p>
          <a:p>
            <a:r>
              <a:rPr lang="en-US" altLang="zh-CN" sz="2400" dirty="0"/>
              <a:t>Qingdao, China</a:t>
            </a:r>
          </a:p>
        </p:txBody>
      </p:sp>
      <p:sp>
        <p:nvSpPr>
          <p:cNvPr id="6" name="标题 6"/>
          <p:cNvSpPr txBox="1"/>
          <p:nvPr/>
        </p:nvSpPr>
        <p:spPr>
          <a:xfrm>
            <a:off x="1786455" y="1720644"/>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itchFamily="18" charset="0"/>
                <a:ea typeface="+mj-ea"/>
                <a:cs typeface="Times New Roman" pitchFamily="18" charset="0"/>
              </a:defRPr>
            </a:lvl1pPr>
          </a:lstStyle>
          <a:p>
            <a:r>
              <a:rPr lang="en-US" altLang="zh-CN" sz="3600" dirty="0"/>
              <a:t>13.3 Slow Feature Analysis</a:t>
            </a:r>
          </a:p>
        </p:txBody>
      </p:sp>
      <p:sp>
        <p:nvSpPr>
          <p:cNvPr id="8" name="文本框 7"/>
          <p:cNvSpPr txBox="1"/>
          <p:nvPr/>
        </p:nvSpPr>
        <p:spPr>
          <a:xfrm>
            <a:off x="1707488" y="558169"/>
            <a:ext cx="9138218" cy="762000"/>
          </a:xfrm>
          <a:prstGeom prst="rect">
            <a:avLst/>
          </a:prstGeom>
          <a:noFill/>
        </p:spPr>
        <p:txBody>
          <a:bodyPr wrap="square" rtlCol="0">
            <a:spAutoFit/>
          </a:bodyPr>
          <a:lstStyle/>
          <a:p>
            <a:pPr algn="ctr"/>
            <a:r>
              <a:rPr lang="en-US" altLang="zh-CN" sz="4400" b="1" dirty="0">
                <a:latin typeface="Times New Roman" pitchFamily="18" charset="0"/>
                <a:cs typeface="Times New Roman" pitchFamily="18" charset="0"/>
                <a:sym typeface="+mn-ea"/>
              </a:rPr>
              <a:t>Chapter 13 </a:t>
            </a:r>
            <a:r>
              <a:rPr lang="en-US" sz="4400" b="1" dirty="0">
                <a:latin typeface="Times New Roman" pitchFamily="18" charset="0"/>
                <a:cs typeface="Times New Roman" pitchFamily="18" charset="0"/>
                <a:sym typeface="+mn-ea"/>
              </a:rPr>
              <a:t>Linear Factor Models</a:t>
            </a:r>
            <a:endParaRPr lang="zh-CN" altLang="en-US" sz="4400" b="1" dirty="0">
              <a:latin typeface="Times New Roman" pitchFamily="18" charset="0"/>
              <a:cs typeface="Times New Roman" pitchFamily="18" charset="0"/>
            </a:endParaRP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sz="3600" dirty="0">
                <a:latin typeface="Times New Roman" pitchFamily="18" charset="0"/>
                <a:cs typeface="Times New Roman" pitchFamily="18" charset="0"/>
              </a:rPr>
              <a:t>13.5 Manifold Interpretaton of PCA</a:t>
            </a: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itchFamily="18" charset="0"/>
                <a:cs typeface="Times New Roman" pitchFamily="18" charset="0"/>
              </a:rPr>
              <a:t>Linear factor models including PCA and factor analysis can be interpreted as learning a manifold (</a:t>
            </a:r>
            <a:r>
              <a:rPr lang="en-US" altLang="zh-CN" sz="2600" dirty="0">
                <a:solidFill>
                  <a:srgbClr val="00FF00"/>
                </a:solidFill>
                <a:latin typeface="Times New Roman" pitchFamily="18" charset="0"/>
                <a:cs typeface="Times New Roman" pitchFamily="18" charset="0"/>
              </a:rPr>
              <a:t>Hinton </a:t>
            </a:r>
            <a:r>
              <a:rPr lang="en-US" altLang="zh-CN" sz="2600" i="1" dirty="0">
                <a:solidFill>
                  <a:srgbClr val="00FF00"/>
                </a:solidFill>
                <a:latin typeface="Times New Roman" pitchFamily="18" charset="0"/>
                <a:cs typeface="Times New Roman" pitchFamily="18" charset="0"/>
              </a:rPr>
              <a:t>et al</a:t>
            </a:r>
            <a:r>
              <a:rPr lang="en-US" altLang="zh-CN" sz="2600" dirty="0">
                <a:solidFill>
                  <a:srgbClr val="00B050"/>
                </a:solidFill>
                <a:latin typeface="Times New Roman" pitchFamily="18" charset="0"/>
                <a:cs typeface="Times New Roman" pitchFamily="18" charset="0"/>
              </a:rPr>
              <a:t>.</a:t>
            </a:r>
            <a:r>
              <a:rPr lang="en-US" altLang="zh-CN" sz="2600" dirty="0">
                <a:latin typeface="Times New Roman" pitchFamily="18" charset="0"/>
                <a:cs typeface="Times New Roman" pitchFamily="18" charset="0"/>
              </a:rPr>
              <a:t>, </a:t>
            </a:r>
            <a:r>
              <a:rPr lang="en-US" altLang="zh-CN" sz="2600" dirty="0">
                <a:solidFill>
                  <a:srgbClr val="00FF00"/>
                </a:solidFill>
                <a:latin typeface="Times New Roman" pitchFamily="18" charset="0"/>
                <a:cs typeface="Times New Roman" pitchFamily="18" charset="0"/>
              </a:rPr>
              <a:t>1997</a:t>
            </a:r>
            <a:r>
              <a:rPr lang="en-US" altLang="zh-CN" sz="2600" dirty="0">
                <a:latin typeface="Times New Roman" pitchFamily="18" charset="0"/>
                <a:cs typeface="Times New Roman" pitchFamily="18" charset="0"/>
              </a:rPr>
              <a:t>). We can view probabilistic PCA as defining a thin pancake-shaped region of high probability—a Gaussian distribution that is very narrow along some axes, just as a pancake is very flat along its vertical axis, but is elongated along other axes, just as a pancake is wide along its horizontal axes. This is illustrated in Fig. </a:t>
            </a:r>
            <a:r>
              <a:rPr lang="en-US" altLang="zh-CN" sz="2600" dirty="0">
                <a:solidFill>
                  <a:srgbClr val="FF0000"/>
                </a:solidFill>
                <a:latin typeface="Times New Roman" pitchFamily="18" charset="0"/>
                <a:cs typeface="Times New Roman" pitchFamily="18" charset="0"/>
              </a:rPr>
              <a:t>13.3</a:t>
            </a:r>
            <a:r>
              <a:rPr lang="en-US" altLang="zh-CN" sz="2600" dirty="0">
                <a:latin typeface="Times New Roman" pitchFamily="18" charset="0"/>
                <a:cs typeface="Times New Roman" pitchFamily="18" charset="0"/>
              </a:rPr>
              <a:t>. PCA can be interpreted as aligning this pancake with a linear manifold in a higher-dimensional space. This interpretation applies not just to traditional PCA but also to any linear autoencoder that learns matrices </a:t>
            </a:r>
            <a:r>
              <a:rPr lang="en-US" altLang="zh-CN" sz="2600" b="1" i="1" dirty="0">
                <a:latin typeface="Times New Roman" pitchFamily="18" charset="0"/>
                <a:cs typeface="Times New Roman" pitchFamily="18" charset="0"/>
              </a:rPr>
              <a:t>W</a:t>
            </a:r>
            <a:r>
              <a:rPr lang="en-US" altLang="zh-CN" sz="2600" dirty="0">
                <a:latin typeface="Times New Roman" pitchFamily="18" charset="0"/>
                <a:cs typeface="Times New Roman" pitchFamily="18" charset="0"/>
              </a:rPr>
              <a:t> and </a:t>
            </a:r>
            <a:r>
              <a:rPr lang="en-US" altLang="zh-CN" sz="2600" b="1" i="1" dirty="0">
                <a:latin typeface="Times New Roman" pitchFamily="18" charset="0"/>
                <a:cs typeface="Times New Roman" pitchFamily="18" charset="0"/>
              </a:rPr>
              <a:t>V</a:t>
            </a:r>
            <a:r>
              <a:rPr lang="en-US" altLang="zh-CN" sz="2600" dirty="0">
                <a:latin typeface="Times New Roman" pitchFamily="18" charset="0"/>
                <a:cs typeface="Times New Roman" pitchFamily="18" charset="0"/>
              </a:rPr>
              <a:t> with the goal of making the reconstruction of </a:t>
            </a:r>
            <a:r>
              <a:rPr lang="en-US" altLang="zh-CN" sz="2600" b="1" i="1" dirty="0">
                <a:latin typeface="Times New Roman" pitchFamily="18" charset="0"/>
                <a:cs typeface="Times New Roman" pitchFamily="18" charset="0"/>
              </a:rPr>
              <a:t>x</a:t>
            </a:r>
            <a:r>
              <a:rPr lang="en-US" altLang="zh-CN" sz="2600" dirty="0">
                <a:latin typeface="Times New Roman" pitchFamily="18" charset="0"/>
                <a:cs typeface="Times New Roman" pitchFamily="18" charset="0"/>
              </a:rPr>
              <a:t> lie as close to </a:t>
            </a:r>
            <a:r>
              <a:rPr lang="en-US" altLang="zh-CN" sz="2600" b="1" i="1" dirty="0">
                <a:latin typeface="Times New Roman" pitchFamily="18" charset="0"/>
                <a:cs typeface="Times New Roman" pitchFamily="18" charset="0"/>
              </a:rPr>
              <a:t>x</a:t>
            </a:r>
            <a:r>
              <a:rPr lang="en-US" altLang="zh-CN" sz="2600" dirty="0">
                <a:latin typeface="Times New Roman" pitchFamily="18" charset="0"/>
                <a:cs typeface="Times New Roman" pitchFamily="18" charset="0"/>
              </a:rPr>
              <a:t> as possible,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907415" y="3326765"/>
            <a:ext cx="9911080" cy="503555"/>
          </a:xfrm>
          <a:prstGeom prst="rect">
            <a:avLst/>
          </a:prstGeom>
        </p:spPr>
      </p:pic>
      <p:pic>
        <p:nvPicPr>
          <p:cNvPr id="5" name="图片 4"/>
          <p:cNvPicPr>
            <a:picLocks noChangeAspect="1"/>
          </p:cNvPicPr>
          <p:nvPr/>
        </p:nvPicPr>
        <p:blipFill>
          <a:blip r:embed="rId3"/>
          <a:stretch>
            <a:fillRect/>
          </a:stretch>
        </p:blipFill>
        <p:spPr>
          <a:xfrm>
            <a:off x="730250" y="1608455"/>
            <a:ext cx="9691370" cy="450215"/>
          </a:xfrm>
          <a:prstGeom prst="rect">
            <a:avLst/>
          </a:prstGeom>
        </p:spPr>
      </p:pic>
      <p:pic>
        <p:nvPicPr>
          <p:cNvPr id="4" name="图片 3" descr="u=1907756794,293736522&amp;fm=21&amp;gp=0.jpg"/>
          <p:cNvPicPr>
            <a:picLocks noChangeAspect="1"/>
          </p:cNvPicPr>
          <p:nvPr/>
        </p:nvPicPr>
        <p:blipFill>
          <a:blip r:embed="rId4"/>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sz="3600" dirty="0">
                <a:latin typeface="Times New Roman" pitchFamily="18" charset="0"/>
                <a:cs typeface="Times New Roman" pitchFamily="18" charset="0"/>
              </a:rPr>
              <a:t>13.5 Manifold Interpretaton of PCA</a:t>
            </a: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zh-CN" altLang="en-US" sz="2600" dirty="0">
                <a:latin typeface="Times New Roman" pitchFamily="18" charset="0"/>
                <a:cs typeface="Times New Roman" pitchFamily="18" charset="0"/>
              </a:rPr>
              <a:t>　　</a:t>
            </a:r>
            <a:r>
              <a:rPr lang="en-US" altLang="zh-CN" sz="2600" dirty="0">
                <a:latin typeface="Times New Roman" pitchFamily="18" charset="0"/>
                <a:cs typeface="Times New Roman" pitchFamily="18" charset="0"/>
              </a:rPr>
              <a:t>Let the encoder be</a:t>
            </a:r>
          </a:p>
          <a:p>
            <a:pPr marL="0" lvl="0" indent="0" algn="just">
              <a:lnSpc>
                <a:spcPct val="125000"/>
              </a:lnSpc>
              <a:spcBef>
                <a:spcPts val="0"/>
              </a:spcBef>
              <a:buClr>
                <a:srgbClr val="FF0000"/>
              </a:buClr>
              <a:buNone/>
            </a:pPr>
            <a:endParaRPr lang="en-US" altLang="zh-CN" sz="2600" dirty="0">
              <a:latin typeface="Times New Roman" pitchFamily="18" charset="0"/>
              <a:cs typeface="Times New Roman" pitchFamily="18" charset="0"/>
            </a:endParaRPr>
          </a:p>
          <a:p>
            <a:pPr marL="0" lvl="0" indent="0" algn="just">
              <a:lnSpc>
                <a:spcPct val="125000"/>
              </a:lnSpc>
              <a:spcBef>
                <a:spcPts val="0"/>
              </a:spcBef>
              <a:buClr>
                <a:srgbClr val="FF0000"/>
              </a:buClr>
              <a:buNone/>
            </a:pPr>
            <a:r>
              <a:rPr lang="en-US" altLang="zh-CN" sz="2600" dirty="0">
                <a:latin typeface="Times New Roman" pitchFamily="18" charset="0"/>
                <a:cs typeface="Times New Roman" pitchFamily="18" charset="0"/>
              </a:rPr>
              <a:t>The encoder computes a low-dimensional representation of </a:t>
            </a:r>
            <a:r>
              <a:rPr lang="en-US" altLang="zh-CN" sz="2600" i="1" dirty="0">
                <a:latin typeface="Times New Roman" pitchFamily="18" charset="0"/>
                <a:cs typeface="Times New Roman" pitchFamily="18" charset="0"/>
              </a:rPr>
              <a:t>h</a:t>
            </a:r>
            <a:r>
              <a:rPr lang="en-US" altLang="zh-CN" sz="2600" dirty="0">
                <a:latin typeface="Times New Roman" pitchFamily="18" charset="0"/>
                <a:cs typeface="Times New Roman" pitchFamily="18" charset="0"/>
              </a:rPr>
              <a:t>. With the autoencoder</a:t>
            </a:r>
          </a:p>
          <a:p>
            <a:pPr marL="0" lvl="0" indent="0" algn="just">
              <a:lnSpc>
                <a:spcPct val="125000"/>
              </a:lnSpc>
              <a:spcBef>
                <a:spcPts val="0"/>
              </a:spcBef>
              <a:buClr>
                <a:srgbClr val="FF0000"/>
              </a:buClr>
              <a:buNone/>
            </a:pPr>
            <a:r>
              <a:rPr lang="en-US" altLang="zh-CN" sz="2600" dirty="0">
                <a:latin typeface="Times New Roman" pitchFamily="18" charset="0"/>
                <a:cs typeface="Times New Roman" pitchFamily="18" charset="0"/>
              </a:rPr>
              <a:t>view, we have a decoder computing the reconstruction</a:t>
            </a:r>
          </a:p>
          <a:p>
            <a:pPr marL="0" lvl="0" indent="0" algn="just">
              <a:lnSpc>
                <a:spcPct val="125000"/>
              </a:lnSpc>
              <a:spcBef>
                <a:spcPts val="0"/>
              </a:spcBef>
              <a:buClr>
                <a:srgbClr val="FF0000"/>
              </a:buClr>
              <a:buNone/>
            </a:pPr>
            <a:endParaRPr lang="en-US" altLang="zh-CN" sz="2600" dirty="0">
              <a:latin typeface="Times New Roman" pitchFamily="18" charset="0"/>
              <a:cs typeface="Times New Roman" pitchFamily="18" charset="0"/>
            </a:endParaRPr>
          </a:p>
          <a:p>
            <a:pPr marL="0" lvl="0" indent="0" algn="just">
              <a:lnSpc>
                <a:spcPct val="125000"/>
              </a:lnSpc>
              <a:spcBef>
                <a:spcPts val="0"/>
              </a:spcBef>
              <a:buClr>
                <a:srgbClr val="FF0000"/>
              </a:buClr>
              <a:buNone/>
            </a:pPr>
            <a:endParaRPr lang="en-US" altLang="zh-CN" sz="2600" dirty="0">
              <a:latin typeface="Times New Roman" pitchFamily="18" charset="0"/>
              <a:cs typeface="Times New Roman"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stretch>
            <a:fillRect/>
          </a:stretch>
        </p:blipFill>
        <p:spPr>
          <a:xfrm>
            <a:off x="285750" y="1359535"/>
            <a:ext cx="5523865" cy="3790315"/>
          </a:xfrm>
          <a:prstGeom prst="rect">
            <a:avLst/>
          </a:prstGeom>
        </p:spPr>
      </p:pic>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sz="3600" dirty="0">
                <a:latin typeface="Times New Roman" pitchFamily="18" charset="0"/>
                <a:cs typeface="Times New Roman" pitchFamily="18" charset="0"/>
              </a:rPr>
              <a:t>13.5 Manifold Interpretaton of PCA</a:t>
            </a:r>
          </a:p>
        </p:txBody>
      </p:sp>
      <p:sp>
        <p:nvSpPr>
          <p:cNvPr id="8" name="文本框 7"/>
          <p:cNvSpPr txBox="1"/>
          <p:nvPr/>
        </p:nvSpPr>
        <p:spPr>
          <a:xfrm>
            <a:off x="6237605" y="1193800"/>
            <a:ext cx="4769485" cy="4679486"/>
          </a:xfrm>
          <a:prstGeom prst="rect">
            <a:avLst/>
          </a:prstGeom>
          <a:noFill/>
        </p:spPr>
        <p:txBody>
          <a:bodyPr wrap="square" rtlCol="0">
            <a:spAutoFit/>
          </a:bodyPr>
          <a:lstStyle/>
          <a:p>
            <a:pPr marL="0" lvl="0" indent="0" algn="just" fontAlgn="auto">
              <a:lnSpc>
                <a:spcPct val="125000"/>
              </a:lnSpc>
              <a:spcBef>
                <a:spcPts val="0"/>
              </a:spcBef>
              <a:buClr>
                <a:srgbClr val="FF0000"/>
              </a:buClr>
              <a:buNone/>
            </a:pPr>
            <a:r>
              <a:rPr lang="en-US" altLang="zh-CN" sz="2000" dirty="0">
                <a:latin typeface="Times New Roman" pitchFamily="18" charset="0"/>
                <a:cs typeface="Times New Roman" pitchFamily="18" charset="0"/>
                <a:sym typeface="+mn-ea"/>
              </a:rPr>
              <a:t>Figure 13.3: Flat Gaussian capturing probability concentration near a low-dimensional manifold. The figure shows the upper half of the “pancake” above the “manifold plane” which goes through its middle. The variance in the direction orthogonal to the manifold is very small (arrow pointing out of plane) and can be considered like “noise,” while the other variances are large (arrows in the plane) and correspond to “signal,” and a coordinate system for the reduced-dimension data.</a:t>
            </a:r>
            <a:endParaRPr lang="zh-CN" altLang="en-US" sz="20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9" name="内容占位符 8">
            <a:extLst>
              <a:ext uri="{FF2B5EF4-FFF2-40B4-BE49-F238E27FC236}">
                <a16:creationId xmlns:a16="http://schemas.microsoft.com/office/drawing/2014/main" id="{ED0D43A0-7BB3-409F-9D75-0E6A3D909C90}"/>
              </a:ext>
            </a:extLst>
          </p:cNvPr>
          <p:cNvSpPr>
            <a:spLocks noGrp="1"/>
          </p:cNvSpPr>
          <p:nvPr>
            <p:ph idx="1"/>
          </p:nvPr>
        </p:nvSpPr>
        <p:spPr/>
        <p:txBody>
          <a:bodyPr/>
          <a:lstStyle/>
          <a:p>
            <a:pPr lvl="0">
              <a:spcBef>
                <a:spcPts val="0"/>
              </a:spcBef>
              <a:buClr>
                <a:srgbClr val="FF0000"/>
              </a:buClr>
            </a:pPr>
            <a:r>
              <a:rPr lang="zh-CN" altLang="en-US" dirty="0"/>
              <a:t>　　</a:t>
            </a:r>
            <a:r>
              <a:rPr lang="en-US" altLang="zh-CN" dirty="0"/>
              <a:t>The choices of linear encoder and decoder that minimize reconstruction error</a:t>
            </a:r>
          </a:p>
          <a:p>
            <a:pPr lvl="0">
              <a:spcBef>
                <a:spcPts val="0"/>
              </a:spcBef>
              <a:buClr>
                <a:srgbClr val="FF0000"/>
              </a:buClr>
            </a:pPr>
            <a:endParaRPr lang="en-US" altLang="zh-CN" dirty="0"/>
          </a:p>
          <a:p>
            <a:pPr lvl="0">
              <a:spcBef>
                <a:spcPts val="0"/>
              </a:spcBef>
              <a:buClr>
                <a:srgbClr val="FF0000"/>
              </a:buClr>
            </a:pPr>
            <a:endParaRPr lang="en-US" altLang="zh-CN" dirty="0"/>
          </a:p>
          <a:p>
            <a:pPr lvl="0">
              <a:spcBef>
                <a:spcPts val="0"/>
              </a:spcBef>
              <a:buClr>
                <a:srgbClr val="FF0000"/>
              </a:buClr>
            </a:pPr>
            <a:r>
              <a:rPr lang="en-US" altLang="zh-CN" dirty="0"/>
              <a:t>correspond to </a:t>
            </a:r>
            <a:r>
              <a:rPr lang="en-US" altLang="zh-CN" b="1" i="1" dirty="0"/>
              <a:t>V</a:t>
            </a:r>
            <a:r>
              <a:rPr lang="en-US" altLang="zh-CN" dirty="0"/>
              <a:t> = </a:t>
            </a:r>
            <a:r>
              <a:rPr lang="en-US" altLang="zh-CN" b="1" i="1" dirty="0"/>
              <a:t>W</a:t>
            </a:r>
            <a:r>
              <a:rPr lang="en-US" altLang="zh-CN" dirty="0"/>
              <a:t>,                        and the columns of </a:t>
            </a:r>
            <a:r>
              <a:rPr lang="en-US" altLang="zh-CN" b="1" i="1" dirty="0"/>
              <a:t>W</a:t>
            </a:r>
            <a:r>
              <a:rPr lang="en-US" altLang="zh-CN" dirty="0"/>
              <a:t> form an orthonormal basis which spans the same subspace as the principal eigenvectors of the covariance matrix</a:t>
            </a:r>
          </a:p>
          <a:p>
            <a:pPr lvl="0">
              <a:spcBef>
                <a:spcPts val="0"/>
              </a:spcBef>
              <a:buClr>
                <a:srgbClr val="FF0000"/>
              </a:buClr>
            </a:pPr>
            <a:endParaRPr lang="en-US" altLang="zh-CN" dirty="0"/>
          </a:p>
          <a:p>
            <a:pPr lvl="0">
              <a:spcBef>
                <a:spcPts val="0"/>
              </a:spcBef>
              <a:buClr>
                <a:srgbClr val="FF0000"/>
              </a:buClr>
            </a:pPr>
            <a:endParaRPr lang="en-US" altLang="zh-CN" dirty="0"/>
          </a:p>
          <a:p>
            <a:pPr lvl="0">
              <a:spcBef>
                <a:spcPts val="0"/>
              </a:spcBef>
              <a:buClr>
                <a:srgbClr val="FF0000"/>
              </a:buClr>
            </a:pPr>
            <a:r>
              <a:rPr lang="en-US" altLang="zh-CN" dirty="0"/>
              <a:t>In the case of PCA, the columns of </a:t>
            </a:r>
            <a:r>
              <a:rPr lang="en-US" altLang="zh-CN" b="1" i="1" dirty="0"/>
              <a:t>W</a:t>
            </a:r>
            <a:r>
              <a:rPr lang="en-US" altLang="zh-CN" dirty="0"/>
              <a:t> are these eigenvectors, ordered by the magnitude of the corresponding eigenvalues (which are all real and non-negative).</a:t>
            </a:r>
          </a:p>
          <a:p>
            <a:pPr lvl="0">
              <a:spcBef>
                <a:spcPts val="0"/>
              </a:spcBef>
              <a:buClr>
                <a:srgbClr val="FF0000"/>
              </a:buClr>
            </a:pPr>
            <a:endParaRPr lang="en-US" altLang="zh-CN" dirty="0"/>
          </a:p>
          <a:p>
            <a:pPr lvl="0">
              <a:spcBef>
                <a:spcPts val="0"/>
              </a:spcBef>
              <a:buClr>
                <a:srgbClr val="FF0000"/>
              </a:buClr>
            </a:pPr>
            <a:endParaRPr lang="zh-CN" altLang="en-US" dirty="0"/>
          </a:p>
          <a:p>
            <a:endParaRPr lang="zh-CN" altLang="en-US" dirty="0"/>
          </a:p>
        </p:txBody>
      </p:sp>
      <p:pic>
        <p:nvPicPr>
          <p:cNvPr id="5" name="图片 4"/>
          <p:cNvPicPr>
            <a:picLocks noChangeAspect="1"/>
          </p:cNvPicPr>
          <p:nvPr/>
        </p:nvPicPr>
        <p:blipFill>
          <a:blip r:embed="rId3"/>
          <a:stretch>
            <a:fillRect/>
          </a:stretch>
        </p:blipFill>
        <p:spPr>
          <a:xfrm>
            <a:off x="1252220" y="4384675"/>
            <a:ext cx="9763125" cy="687070"/>
          </a:xfrm>
          <a:prstGeom prst="rect">
            <a:avLst/>
          </a:prstGeom>
        </p:spPr>
      </p:pic>
      <p:pic>
        <p:nvPicPr>
          <p:cNvPr id="3" name="图片 2"/>
          <p:cNvPicPr>
            <a:picLocks noChangeAspect="1"/>
          </p:cNvPicPr>
          <p:nvPr/>
        </p:nvPicPr>
        <p:blipFill>
          <a:blip r:embed="rId4"/>
          <a:stretch>
            <a:fillRect/>
          </a:stretch>
        </p:blipFill>
        <p:spPr>
          <a:xfrm>
            <a:off x="372745" y="1917065"/>
            <a:ext cx="10504805" cy="610870"/>
          </a:xfrm>
          <a:prstGeom prst="rect">
            <a:avLst/>
          </a:prstGeom>
        </p:spPr>
      </p:pic>
      <p:sp>
        <p:nvSpPr>
          <p:cNvPr id="2" name="标题 1"/>
          <p:cNvSpPr>
            <a:spLocks noGrp="1"/>
          </p:cNvSpPr>
          <p:nvPr>
            <p:ph type="title"/>
          </p:nvPr>
        </p:nvSpPr>
        <p:spPr/>
        <p:txBody>
          <a:bodyPr>
            <a:normAutofit/>
          </a:bodyPr>
          <a:lstStyle/>
          <a:p>
            <a:r>
              <a:rPr lang="en-US" sz="3600" dirty="0">
                <a:latin typeface="Times New Roman" pitchFamily="18" charset="0"/>
                <a:cs typeface="Times New Roman" pitchFamily="18" charset="0"/>
              </a:rPr>
              <a:t>13.5 Manifold Interpretaton of PCA</a:t>
            </a:r>
          </a:p>
        </p:txBody>
      </p:sp>
      <p:pic>
        <p:nvPicPr>
          <p:cNvPr id="7" name="图片 6">
            <a:extLst>
              <a:ext uri="{FF2B5EF4-FFF2-40B4-BE49-F238E27FC236}">
                <a16:creationId xmlns:a16="http://schemas.microsoft.com/office/drawing/2014/main" id="{FF287322-FFD7-4A12-AA72-0FD43532C380}"/>
              </a:ext>
            </a:extLst>
          </p:cNvPr>
          <p:cNvPicPr>
            <a:picLocks noChangeAspect="1"/>
          </p:cNvPicPr>
          <p:nvPr/>
        </p:nvPicPr>
        <p:blipFill>
          <a:blip r:embed="rId5"/>
          <a:stretch>
            <a:fillRect/>
          </a:stretch>
        </p:blipFill>
        <p:spPr>
          <a:xfrm>
            <a:off x="3625248" y="2624581"/>
            <a:ext cx="1999899" cy="404938"/>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8">
            <a:extLst>
              <a:ext uri="{FF2B5EF4-FFF2-40B4-BE49-F238E27FC236}">
                <a16:creationId xmlns:a16="http://schemas.microsoft.com/office/drawing/2014/main" id="{EF927C14-E5BF-4A3E-B8DD-8CCB7B15DF3E}"/>
              </a:ext>
            </a:extLst>
          </p:cNvPr>
          <p:cNvSpPr>
            <a:spLocks noGrp="1"/>
          </p:cNvSpPr>
          <p:nvPr>
            <p:ph idx="1"/>
          </p:nvPr>
        </p:nvSpPr>
        <p:spPr/>
        <p:txBody>
          <a:bodyPr/>
          <a:lstStyle/>
          <a:p>
            <a:pPr lvl="0">
              <a:spcBef>
                <a:spcPts val="0"/>
              </a:spcBef>
              <a:buClr>
                <a:srgbClr val="FF0000"/>
              </a:buClr>
            </a:pPr>
            <a:r>
              <a:rPr lang="zh-CN" altLang="en-US" dirty="0"/>
              <a:t>　　</a:t>
            </a:r>
            <a:r>
              <a:rPr lang="en-US" altLang="zh-CN" dirty="0"/>
              <a:t>One can also show that eigenvalue </a:t>
            </a:r>
            <a:r>
              <a:rPr lang="en-US" altLang="zh-CN" dirty="0">
                <a:latin typeface="Arial Unicode MS" panose="020B0604020202020204" pitchFamily="34" charset="-122"/>
                <a:ea typeface="Arial Unicode MS" panose="020B0604020202020204" pitchFamily="34" charset="-122"/>
                <a:cs typeface="Arial Unicode MS" panose="020B0604020202020204" pitchFamily="34" charset="-122"/>
              </a:rPr>
              <a:t>λ</a:t>
            </a:r>
            <a:r>
              <a:rPr lang="en-US" altLang="zh-CN" dirty="0"/>
              <a:t>   of </a:t>
            </a:r>
            <a:r>
              <a:rPr lang="en-US" altLang="zh-CN" b="1" i="1" dirty="0"/>
              <a:t>C</a:t>
            </a:r>
            <a:r>
              <a:rPr lang="en-US" altLang="zh-CN" dirty="0"/>
              <a:t> corresponds to the variance of </a:t>
            </a:r>
            <a:r>
              <a:rPr lang="en-US" altLang="zh-CN" b="1" i="1" dirty="0"/>
              <a:t>x</a:t>
            </a:r>
            <a:r>
              <a:rPr lang="en-US" altLang="zh-CN" dirty="0"/>
              <a:t> in the direction of eigenvector     . If             and               with d &lt; D, then the optimal reconstruction error (choosing </a:t>
            </a:r>
            <a:r>
              <a:rPr lang="en-US" altLang="zh-CN" b="1" i="1" dirty="0"/>
              <a:t>µ</a:t>
            </a:r>
            <a:r>
              <a:rPr lang="en-US" altLang="zh-CN" dirty="0"/>
              <a:t>, </a:t>
            </a:r>
            <a:r>
              <a:rPr lang="en-US" altLang="zh-CN" b="1" i="1" dirty="0"/>
              <a:t>b</a:t>
            </a:r>
            <a:r>
              <a:rPr lang="en-US" altLang="zh-CN" dirty="0"/>
              <a:t>, </a:t>
            </a:r>
            <a:r>
              <a:rPr lang="en-US" altLang="zh-CN" b="1" i="1" dirty="0"/>
              <a:t>V</a:t>
            </a:r>
            <a:r>
              <a:rPr lang="en-US" altLang="zh-CN" dirty="0"/>
              <a:t> and </a:t>
            </a:r>
            <a:r>
              <a:rPr lang="en-US" altLang="zh-CN" b="1" i="1" dirty="0"/>
              <a:t>W </a:t>
            </a:r>
            <a:r>
              <a:rPr lang="en-US" altLang="zh-CN" dirty="0"/>
              <a:t>as above) is  </a:t>
            </a:r>
          </a:p>
          <a:p>
            <a:pPr lvl="0">
              <a:spcBef>
                <a:spcPts val="0"/>
              </a:spcBef>
              <a:buClr>
                <a:srgbClr val="FF0000"/>
              </a:buClr>
            </a:pPr>
            <a:endParaRPr lang="en-US" altLang="zh-CN" dirty="0"/>
          </a:p>
          <a:p>
            <a:pPr lvl="0">
              <a:spcBef>
                <a:spcPts val="0"/>
              </a:spcBef>
              <a:buClr>
                <a:srgbClr val="FF0000"/>
              </a:buClr>
            </a:pPr>
            <a:endParaRPr lang="en-US" altLang="zh-CN" dirty="0"/>
          </a:p>
          <a:p>
            <a:pPr lvl="0">
              <a:spcBef>
                <a:spcPts val="0"/>
              </a:spcBef>
              <a:buClr>
                <a:srgbClr val="FF0000"/>
              </a:buClr>
            </a:pPr>
            <a:endParaRPr lang="en-US" altLang="zh-CN" dirty="0"/>
          </a:p>
          <a:p>
            <a:pPr lvl="0">
              <a:spcBef>
                <a:spcPts val="0"/>
              </a:spcBef>
              <a:buClr>
                <a:srgbClr val="FF0000"/>
              </a:buClr>
            </a:pPr>
            <a:r>
              <a:rPr lang="en-US" altLang="zh-CN" dirty="0"/>
              <a:t>Hence, if the covariance has rank </a:t>
            </a:r>
            <a:r>
              <a:rPr lang="en-US" altLang="zh-CN" i="1" dirty="0"/>
              <a:t>d</a:t>
            </a:r>
            <a:r>
              <a:rPr lang="en-US" altLang="zh-CN" dirty="0"/>
              <a:t>, the eigenvalues </a:t>
            </a:r>
            <a:r>
              <a:rPr lang="en-US" altLang="zh-CN" dirty="0">
                <a:latin typeface="Arial Unicode MS" panose="020B0604020202020204" pitchFamily="34" charset="-122"/>
                <a:ea typeface="Arial Unicode MS" panose="020B0604020202020204" pitchFamily="34" charset="-122"/>
                <a:cs typeface="Arial Unicode MS" panose="020B0604020202020204" pitchFamily="34" charset="-122"/>
              </a:rPr>
              <a:t>λ</a:t>
            </a:r>
            <a:r>
              <a:rPr lang="en-US" altLang="zh-CN" dirty="0"/>
              <a:t>   </a:t>
            </a:r>
            <a:r>
              <a:rPr lang="en-US" altLang="zh-CN" dirty="0">
                <a:latin typeface="Arial" panose="020B0604020202020204" pitchFamily="34" charset="0"/>
                <a:cs typeface="Arial" panose="020B0604020202020204" pitchFamily="34" charset="0"/>
              </a:rPr>
              <a:t>to λ</a:t>
            </a:r>
            <a:r>
              <a:rPr lang="en-US" altLang="zh-CN" dirty="0"/>
              <a:t>   are 0 and reconstruction error is 0.</a:t>
            </a:r>
          </a:p>
          <a:p>
            <a:pPr lvl="0">
              <a:spcBef>
                <a:spcPts val="0"/>
              </a:spcBef>
              <a:buClr>
                <a:srgbClr val="FF0000"/>
              </a:buClr>
            </a:pPr>
            <a:endParaRPr lang="en-US" altLang="zh-CN" dirty="0"/>
          </a:p>
          <a:p>
            <a:pPr lvl="0">
              <a:spcBef>
                <a:spcPts val="0"/>
              </a:spcBef>
              <a:buClr>
                <a:srgbClr val="FF0000"/>
              </a:buClr>
            </a:pPr>
            <a:endParaRPr lang="zh-CN" altLang="en-US" dirty="0"/>
          </a:p>
          <a:p>
            <a:endParaRPr lang="zh-CN" altLang="en-US" dirty="0"/>
          </a:p>
        </p:txBody>
      </p:sp>
      <p:pic>
        <p:nvPicPr>
          <p:cNvPr id="6" name="图片 5"/>
          <p:cNvPicPr>
            <a:picLocks noChangeAspect="1"/>
          </p:cNvPicPr>
          <p:nvPr/>
        </p:nvPicPr>
        <p:blipFill>
          <a:blip r:embed="rId3"/>
          <a:stretch>
            <a:fillRect/>
          </a:stretch>
        </p:blipFill>
        <p:spPr>
          <a:xfrm>
            <a:off x="1180465" y="2886710"/>
            <a:ext cx="10002520" cy="1037590"/>
          </a:xfrm>
          <a:prstGeom prst="rect">
            <a:avLst/>
          </a:prstGeom>
        </p:spPr>
      </p:pic>
      <p:graphicFrame>
        <p:nvGraphicFramePr>
          <p:cNvPr id="20" name="对象 19">
            <a:hlinkClick r:id="" action="ppaction://ole?verb=0"/>
          </p:cNvPr>
          <p:cNvGraphicFramePr>
            <a:graphicFrameLocks noChangeAspect="1"/>
          </p:cNvGraphicFramePr>
          <p:nvPr>
            <p:extLst>
              <p:ext uri="{D42A27DB-BD31-4B8C-83A1-F6EECF244321}">
                <p14:modId xmlns:p14="http://schemas.microsoft.com/office/powerpoint/2010/main" val="939398445"/>
              </p:ext>
            </p:extLst>
          </p:nvPr>
        </p:nvGraphicFramePr>
        <p:xfrm>
          <a:off x="4237964" y="1602550"/>
          <a:ext cx="405130" cy="469265"/>
        </p:xfrm>
        <a:graphic>
          <a:graphicData uri="http://schemas.openxmlformats.org/presentationml/2006/ole">
            <mc:AlternateContent xmlns:mc="http://schemas.openxmlformats.org/markup-compatibility/2006">
              <mc:Choice xmlns:v="urn:schemas-microsoft-com:vml" Requires="v">
                <p:oleObj spid="_x0000_s154850" r:id="rId4" imgW="241300" imgH="279400" progId="Equation.KSEE3">
                  <p:embed/>
                </p:oleObj>
              </mc:Choice>
              <mc:Fallback>
                <p:oleObj r:id="rId4" imgW="241300" imgH="279400" progId="Equation.KSEE3">
                  <p:embed/>
                  <p:pic>
                    <p:nvPicPr>
                      <p:cNvPr id="20" name="对象 19">
                        <a:hlinkClick r:id="" action="ppaction://ole?verb=0"/>
                      </p:cNvPr>
                      <p:cNvPicPr/>
                      <p:nvPr/>
                    </p:nvPicPr>
                    <p:blipFill>
                      <a:blip r:embed="rId5"/>
                      <a:stretch>
                        <a:fillRect/>
                      </a:stretch>
                    </p:blipFill>
                    <p:spPr>
                      <a:xfrm>
                        <a:off x="4237964" y="1602550"/>
                        <a:ext cx="405130" cy="469265"/>
                      </a:xfrm>
                      <a:prstGeom prst="rect">
                        <a:avLst/>
                      </a:prstGeom>
                    </p:spPr>
                  </p:pic>
                </p:oleObj>
              </mc:Fallback>
            </mc:AlternateContent>
          </a:graphicData>
        </a:graphic>
      </p:graphicFrame>
      <p:pic>
        <p:nvPicPr>
          <p:cNvPr id="5" name="图片 4"/>
          <p:cNvPicPr>
            <a:picLocks noChangeAspect="1"/>
          </p:cNvPicPr>
          <p:nvPr/>
        </p:nvPicPr>
        <p:blipFill>
          <a:blip r:embed="rId6"/>
          <a:stretch>
            <a:fillRect/>
          </a:stretch>
        </p:blipFill>
        <p:spPr>
          <a:xfrm>
            <a:off x="6831605" y="1712602"/>
            <a:ext cx="999490" cy="355600"/>
          </a:xfrm>
          <a:prstGeom prst="rect">
            <a:avLst/>
          </a:prstGeom>
        </p:spPr>
      </p:pic>
      <p:pic>
        <p:nvPicPr>
          <p:cNvPr id="3" name="图片 2"/>
          <p:cNvPicPr>
            <a:picLocks noChangeAspect="1"/>
          </p:cNvPicPr>
          <p:nvPr/>
        </p:nvPicPr>
        <p:blipFill>
          <a:blip r:embed="rId7"/>
          <a:stretch>
            <a:fillRect/>
          </a:stretch>
        </p:blipFill>
        <p:spPr>
          <a:xfrm>
            <a:off x="5001096" y="1692621"/>
            <a:ext cx="1006475" cy="346710"/>
          </a:xfrm>
          <a:prstGeom prst="rect">
            <a:avLst/>
          </a:prstGeom>
        </p:spPr>
      </p:pic>
      <p:pic>
        <p:nvPicPr>
          <p:cNvPr id="4" name="图片 3" descr="u=1907756794,293736522&amp;fm=21&amp;gp=0.jpg"/>
          <p:cNvPicPr>
            <a:picLocks noChangeAspect="1"/>
          </p:cNvPicPr>
          <p:nvPr/>
        </p:nvPicPr>
        <p:blipFill>
          <a:blip r:embed="rId8"/>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sz="3600" dirty="0">
                <a:latin typeface="Times New Roman" pitchFamily="18" charset="0"/>
                <a:cs typeface="Times New Roman" pitchFamily="18" charset="0"/>
              </a:rPr>
              <a:t>13.5 Manifold Interpretaton of PCA</a:t>
            </a:r>
          </a:p>
        </p:txBody>
      </p:sp>
      <p:graphicFrame>
        <p:nvGraphicFramePr>
          <p:cNvPr id="19" name="对象 18">
            <a:hlinkClick r:id="" action="ppaction://ole?verb=0"/>
          </p:cNvPr>
          <p:cNvGraphicFramePr>
            <a:graphicFrameLocks noChangeAspect="1"/>
          </p:cNvGraphicFramePr>
          <p:nvPr>
            <p:extLst>
              <p:ext uri="{D42A27DB-BD31-4B8C-83A1-F6EECF244321}">
                <p14:modId xmlns:p14="http://schemas.microsoft.com/office/powerpoint/2010/main" val="2725338338"/>
              </p:ext>
            </p:extLst>
          </p:nvPr>
        </p:nvGraphicFramePr>
        <p:xfrm>
          <a:off x="6026714" y="1100548"/>
          <a:ext cx="279400" cy="538480"/>
        </p:xfrm>
        <a:graphic>
          <a:graphicData uri="http://schemas.openxmlformats.org/presentationml/2006/ole">
            <mc:AlternateContent xmlns:mc="http://schemas.openxmlformats.org/markup-compatibility/2006">
              <mc:Choice xmlns:v="urn:schemas-microsoft-com:vml" Requires="v">
                <p:oleObj spid="_x0000_s154851" r:id="rId9" imgW="76200" imgH="228600" progId="Equation.KSEE3">
                  <p:embed/>
                </p:oleObj>
              </mc:Choice>
              <mc:Fallback>
                <p:oleObj r:id="rId9" imgW="76200" imgH="228600" progId="Equation.KSEE3">
                  <p:embed/>
                  <p:pic>
                    <p:nvPicPr>
                      <p:cNvPr id="19" name="对象 18">
                        <a:hlinkClick r:id="" action="ppaction://ole?verb=0"/>
                      </p:cNvPr>
                      <p:cNvPicPr/>
                      <p:nvPr/>
                    </p:nvPicPr>
                    <p:blipFill>
                      <a:blip r:embed="rId10"/>
                      <a:stretch>
                        <a:fillRect/>
                      </a:stretch>
                    </p:blipFill>
                    <p:spPr>
                      <a:xfrm>
                        <a:off x="6026714" y="1100548"/>
                        <a:ext cx="279400" cy="538480"/>
                      </a:xfrm>
                      <a:prstGeom prst="rect">
                        <a:avLst/>
                      </a:prstGeom>
                    </p:spPr>
                  </p:pic>
                </p:oleObj>
              </mc:Fallback>
            </mc:AlternateContent>
          </a:graphicData>
        </a:graphic>
      </p:graphicFrame>
      <p:graphicFrame>
        <p:nvGraphicFramePr>
          <p:cNvPr id="21" name="对象 20">
            <a:hlinkClick r:id="" action="ppaction://ole?verb=0"/>
          </p:cNvPr>
          <p:cNvGraphicFramePr>
            <a:graphicFrameLocks noChangeAspect="1"/>
          </p:cNvGraphicFramePr>
          <p:nvPr>
            <p:extLst>
              <p:ext uri="{D42A27DB-BD31-4B8C-83A1-F6EECF244321}">
                <p14:modId xmlns:p14="http://schemas.microsoft.com/office/powerpoint/2010/main" val="1116977245"/>
              </p:ext>
            </p:extLst>
          </p:nvPr>
        </p:nvGraphicFramePr>
        <p:xfrm>
          <a:off x="8520823" y="4107142"/>
          <a:ext cx="394970" cy="551180"/>
        </p:xfrm>
        <a:graphic>
          <a:graphicData uri="http://schemas.openxmlformats.org/presentationml/2006/ole">
            <mc:AlternateContent xmlns:mc="http://schemas.openxmlformats.org/markup-compatibility/2006">
              <mc:Choice xmlns:v="urn:schemas-microsoft-com:vml" Requires="v">
                <p:oleObj spid="_x0000_s154852" r:id="rId11" imgW="190500" imgH="228600" progId="Equation.KSEE3">
                  <p:embed/>
                </p:oleObj>
              </mc:Choice>
              <mc:Fallback>
                <p:oleObj r:id="rId11" imgW="190500" imgH="228600" progId="Equation.KSEE3">
                  <p:embed/>
                  <p:pic>
                    <p:nvPicPr>
                      <p:cNvPr id="21" name="对象 20">
                        <a:hlinkClick r:id="" action="ppaction://ole?verb=0"/>
                      </p:cNvPr>
                      <p:cNvPicPr/>
                      <p:nvPr/>
                    </p:nvPicPr>
                    <p:blipFill>
                      <a:blip r:embed="rId12"/>
                      <a:stretch>
                        <a:fillRect/>
                      </a:stretch>
                    </p:blipFill>
                    <p:spPr>
                      <a:xfrm>
                        <a:off x="8520823" y="4107142"/>
                        <a:ext cx="394970" cy="551180"/>
                      </a:xfrm>
                      <a:prstGeom prst="rect">
                        <a:avLst/>
                      </a:prstGeom>
                    </p:spPr>
                  </p:pic>
                </p:oleObj>
              </mc:Fallback>
            </mc:AlternateContent>
          </a:graphicData>
        </a:graphic>
      </p:graphicFrame>
      <p:graphicFrame>
        <p:nvGraphicFramePr>
          <p:cNvPr id="22" name="对象 21">
            <a:hlinkClick r:id="" action="ppaction://ole?verb=0"/>
          </p:cNvPr>
          <p:cNvGraphicFramePr>
            <a:graphicFrameLocks noChangeAspect="1"/>
          </p:cNvGraphicFramePr>
          <p:nvPr>
            <p:extLst>
              <p:ext uri="{D42A27DB-BD31-4B8C-83A1-F6EECF244321}">
                <p14:modId xmlns:p14="http://schemas.microsoft.com/office/powerpoint/2010/main" val="3237925411"/>
              </p:ext>
            </p:extLst>
          </p:nvPr>
        </p:nvGraphicFramePr>
        <p:xfrm>
          <a:off x="9669433" y="4116569"/>
          <a:ext cx="483235" cy="476250"/>
        </p:xfrm>
        <a:graphic>
          <a:graphicData uri="http://schemas.openxmlformats.org/presentationml/2006/ole">
            <mc:AlternateContent xmlns:mc="http://schemas.openxmlformats.org/markup-compatibility/2006">
              <mc:Choice xmlns:v="urn:schemas-microsoft-com:vml" Requires="v">
                <p:oleObj spid="_x0000_s154853" r:id="rId13" imgW="114300" imgH="215900" progId="Equation.KSEE3">
                  <p:embed/>
                </p:oleObj>
              </mc:Choice>
              <mc:Fallback>
                <p:oleObj r:id="rId13" imgW="114300" imgH="215900" progId="Equation.KSEE3">
                  <p:embed/>
                  <p:pic>
                    <p:nvPicPr>
                      <p:cNvPr id="22" name="对象 21">
                        <a:hlinkClick r:id="" action="ppaction://ole?verb=0"/>
                      </p:cNvPr>
                      <p:cNvPicPr/>
                      <p:nvPr/>
                    </p:nvPicPr>
                    <p:blipFill>
                      <a:blip r:embed="rId14"/>
                      <a:stretch>
                        <a:fillRect/>
                      </a:stretch>
                    </p:blipFill>
                    <p:spPr>
                      <a:xfrm>
                        <a:off x="9669433" y="4116569"/>
                        <a:ext cx="483235" cy="476250"/>
                      </a:xfrm>
                      <a:prstGeom prst="rect">
                        <a:avLst/>
                      </a:prstGeom>
                    </p:spPr>
                  </p:pic>
                </p:oleObj>
              </mc:Fallback>
            </mc:AlternateContent>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sz="3600" dirty="0">
                <a:latin typeface="Times New Roman" pitchFamily="18" charset="0"/>
                <a:cs typeface="Times New Roman" pitchFamily="18" charset="0"/>
              </a:rPr>
              <a:t>13.5 Manifold Interpretaton of PCA</a:t>
            </a:r>
          </a:p>
        </p:txBody>
      </p:sp>
      <p:sp>
        <p:nvSpPr>
          <p:cNvPr id="6" name="内容占位符 5">
            <a:extLst>
              <a:ext uri="{FF2B5EF4-FFF2-40B4-BE49-F238E27FC236}">
                <a16:creationId xmlns:a16="http://schemas.microsoft.com/office/drawing/2014/main" id="{6EF36F25-581B-493C-99A2-66438E546249}"/>
              </a:ext>
            </a:extLst>
          </p:cNvPr>
          <p:cNvSpPr>
            <a:spLocks noGrp="1"/>
          </p:cNvSpPr>
          <p:nvPr>
            <p:ph idx="1"/>
          </p:nvPr>
        </p:nvSpPr>
        <p:spPr/>
        <p:txBody>
          <a:bodyPr/>
          <a:lstStyle/>
          <a:p>
            <a:r>
              <a:rPr lang="en-US" altLang="zh-CN" dirty="0">
                <a:sym typeface="+mn-ea"/>
              </a:rPr>
              <a:t>Furthermore, one can also show that the above solution can be obtained by maximizing the variances of the elements of </a:t>
            </a:r>
            <a:r>
              <a:rPr lang="en-US" altLang="zh-CN" b="1" i="1" dirty="0">
                <a:sym typeface="+mn-ea"/>
              </a:rPr>
              <a:t>h</a:t>
            </a:r>
            <a:r>
              <a:rPr lang="en-US" altLang="zh-CN" dirty="0">
                <a:sym typeface="+mn-ea"/>
              </a:rPr>
              <a:t>, under orthonormal </a:t>
            </a:r>
            <a:r>
              <a:rPr lang="en-US" altLang="zh-CN" b="1" i="1" dirty="0">
                <a:sym typeface="+mn-ea"/>
              </a:rPr>
              <a:t>W</a:t>
            </a:r>
            <a:r>
              <a:rPr lang="en-US" altLang="zh-CN" dirty="0">
                <a:sym typeface="+mn-ea"/>
              </a:rPr>
              <a:t>, instead of minimizing reconstruction error.</a:t>
            </a:r>
            <a:endParaRPr lang="en-US" altLang="zh-CN" dirty="0"/>
          </a:p>
          <a:p>
            <a:pPr>
              <a:spcBef>
                <a:spcPts val="0"/>
              </a:spcBef>
            </a:pPr>
            <a:r>
              <a:rPr lang="en-US" altLang="zh-CN" dirty="0">
                <a:sym typeface="+mn-ea"/>
              </a:rPr>
              <a:t>      Linear factor models are some of the simplest generative models and some of the simplest models that learn a representation of data. Much as linear classifiers and linear regression models may be extended to deep feedforward networks, these linear factor models may be extended to autoencoder networks and deep probabilistic models that perform the same tasks but with a much more powerful and flexible model family.</a:t>
            </a:r>
            <a:endParaRPr lang="en-US" altLang="zh-C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sz="3600" dirty="0">
                <a:latin typeface="Times New Roman" pitchFamily="18" charset="0"/>
                <a:cs typeface="Times New Roman" pitchFamily="18" charset="0"/>
              </a:rPr>
              <a:t>Part III Deep Learning Research</a:t>
            </a:r>
          </a:p>
        </p:txBody>
      </p:sp>
      <p:sp>
        <p:nvSpPr>
          <p:cNvPr id="3" name="内容占位符 2"/>
          <p:cNvSpPr>
            <a:spLocks noGrp="1"/>
          </p:cNvSpPr>
          <p:nvPr>
            <p:ph idx="1"/>
          </p:nvPr>
        </p:nvSpPr>
        <p:spPr/>
        <p:txBody>
          <a:bodyPr>
            <a:normAutofit lnSpcReduction="10000"/>
          </a:bodyPr>
          <a:lstStyle/>
          <a:p>
            <a:pPr marL="0" lvl="0" algn="just" fontAlgn="auto">
              <a:lnSpc>
                <a:spcPct val="125000"/>
              </a:lnSpc>
              <a:spcBef>
                <a:spcPts val="0"/>
              </a:spcBef>
              <a:buClr>
                <a:srgbClr val="FF0000"/>
              </a:buClr>
              <a:buFont typeface="Wingdings" pitchFamily="2" charset="2"/>
              <a:buNone/>
            </a:pPr>
            <a:r>
              <a:rPr lang="en-US" altLang="zh-CN" sz="2600" dirty="0">
                <a:latin typeface="Times New Roman" pitchFamily="18" charset="0"/>
                <a:cs typeface="Times New Roman" pitchFamily="18" charset="0"/>
                <a:sym typeface="+mn-ea"/>
              </a:rPr>
              <a:t> </a:t>
            </a:r>
            <a:r>
              <a:rPr lang="zh-CN" altLang="en-US" sz="2600" dirty="0">
                <a:latin typeface="Times New Roman" pitchFamily="18" charset="0"/>
                <a:cs typeface="Times New Roman" pitchFamily="18" charset="0"/>
                <a:sym typeface="+mn-ea"/>
              </a:rPr>
              <a:t>　　</a:t>
            </a:r>
            <a:r>
              <a:rPr lang="en-US" altLang="zh-CN" sz="2600" dirty="0">
                <a:latin typeface="Times New Roman" pitchFamily="18" charset="0"/>
                <a:cs typeface="Times New Roman" pitchFamily="18" charset="0"/>
                <a:sym typeface="+mn-ea"/>
              </a:rPr>
              <a:t>• </a:t>
            </a:r>
            <a:r>
              <a:rPr lang="en-US" altLang="zh-CN" sz="2600" b="1" dirty="0">
                <a:latin typeface="Times New Roman" pitchFamily="18" charset="0"/>
                <a:cs typeface="Times New Roman" pitchFamily="18" charset="0"/>
                <a:sym typeface="+mn-ea"/>
              </a:rPr>
              <a:t>Intractable normalization constants</a:t>
            </a:r>
            <a:r>
              <a:rPr lang="en-US" altLang="zh-CN" sz="2600" dirty="0">
                <a:latin typeface="Times New Roman" pitchFamily="18" charset="0"/>
                <a:cs typeface="Times New Roman" pitchFamily="18" charset="0"/>
                <a:sym typeface="+mn-ea"/>
              </a:rPr>
              <a:t> (</a:t>
            </a:r>
            <a:r>
              <a:rPr lang="en-US" altLang="zh-CN" sz="2600" b="1" dirty="0">
                <a:latin typeface="Times New Roman" pitchFamily="18" charset="0"/>
                <a:cs typeface="Times New Roman" pitchFamily="18" charset="0"/>
                <a:sym typeface="+mn-ea"/>
              </a:rPr>
              <a:t>the partition function</a:t>
            </a:r>
            <a:r>
              <a:rPr lang="en-US" altLang="zh-CN" sz="2600" dirty="0">
                <a:latin typeface="Times New Roman" pitchFamily="18" charset="0"/>
                <a:cs typeface="Times New Roman" pitchFamily="18" charset="0"/>
                <a:sym typeface="+mn-ea"/>
              </a:rPr>
              <a:t>): the partition function is discussed mostly in Chapter </a:t>
            </a:r>
            <a:r>
              <a:rPr lang="en-US" altLang="zh-CN" sz="2600" dirty="0">
                <a:solidFill>
                  <a:srgbClr val="FF0000"/>
                </a:solidFill>
                <a:latin typeface="Times New Roman" pitchFamily="18" charset="0"/>
                <a:cs typeface="Times New Roman" pitchFamily="18" charset="0"/>
                <a:sym typeface="+mn-ea"/>
              </a:rPr>
              <a:t>18</a:t>
            </a:r>
            <a:r>
              <a:rPr lang="en-US" altLang="zh-CN" sz="2600" dirty="0">
                <a:latin typeface="Times New Roman" pitchFamily="18" charset="0"/>
                <a:cs typeface="Times New Roman" pitchFamily="18" charset="0"/>
                <a:sym typeface="+mn-ea"/>
              </a:rPr>
              <a:t>. Normalizing constants of probability functions come up in inference (above) as well as in learning. Many probabilistic models involve such a normalizing constant. Unfortunately, learning such a model often requires computing the gradient of the logarithm of the partition function with respect to the model parameters. That computation is generally as intractable as computing the partition function itself. Monte Carlo Markov chain (MCMC) methods (Chapter </a:t>
            </a:r>
            <a:r>
              <a:rPr lang="en-US" altLang="zh-CN" sz="2600" dirty="0">
                <a:solidFill>
                  <a:srgbClr val="FF0000"/>
                </a:solidFill>
                <a:latin typeface="Times New Roman" pitchFamily="18" charset="0"/>
                <a:cs typeface="Times New Roman" pitchFamily="18" charset="0"/>
                <a:sym typeface="+mn-ea"/>
              </a:rPr>
              <a:t>17</a:t>
            </a:r>
            <a:r>
              <a:rPr lang="en-US" altLang="zh-CN" sz="2600" dirty="0">
                <a:latin typeface="Times New Roman" pitchFamily="18" charset="0"/>
                <a:cs typeface="Times New Roman" pitchFamily="18" charset="0"/>
                <a:sym typeface="+mn-ea"/>
              </a:rPr>
              <a:t>) are often used to deal with the partition function (computing it or its gradient). Unfortunately, MCMC methods suffer when the modes of the model distribution are numerous and well-separated, especially in high-dimensional spaces (Sec. </a:t>
            </a:r>
            <a:r>
              <a:rPr lang="en-US" altLang="zh-CN" sz="2600" dirty="0">
                <a:solidFill>
                  <a:srgbClr val="FF0000"/>
                </a:solidFill>
                <a:latin typeface="Times New Roman" pitchFamily="18" charset="0"/>
                <a:cs typeface="Times New Roman" pitchFamily="18" charset="0"/>
                <a:sym typeface="+mn-ea"/>
              </a:rPr>
              <a:t>17.5</a:t>
            </a:r>
            <a:r>
              <a:rPr lang="en-US" altLang="zh-CN" sz="2600" dirty="0">
                <a:latin typeface="Times New Roman" pitchFamily="18" charset="0"/>
                <a:cs typeface="Times New Roman" pitchFamily="18" charset="0"/>
                <a:sym typeface="+mn-ea"/>
              </a:rPr>
              <a:t>).</a:t>
            </a:r>
          </a:p>
        </p:txBody>
      </p:sp>
      <p:pic>
        <p:nvPicPr>
          <p:cNvPr id="4" name="图片 3" descr="u=1907756794,293736522&amp;fm=21&amp;gp=0.jpg"/>
          <p:cNvPicPr>
            <a:picLocks noChangeAspect="1"/>
          </p:cNvPicPr>
          <p:nvPr/>
        </p:nvPicPr>
        <p:blipFill>
          <a:blip r:embed="rId2"/>
          <a:stretch>
            <a:fillRect/>
          </a:stretch>
        </p:blipFill>
        <p:spPr>
          <a:xfrm>
            <a:off x="10611066" y="5732206"/>
            <a:ext cx="1485468" cy="1119188"/>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References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a:bodyPr>
          <a:lstStyle/>
          <a:p>
            <a:pPr marL="0" lvl="0" algn="just">
              <a:lnSpc>
                <a:spcPct val="125000"/>
              </a:lnSpc>
              <a:spcBef>
                <a:spcPts val="0"/>
              </a:spcBef>
              <a:buClr>
                <a:srgbClr val="FF0000"/>
              </a:buClr>
              <a:buFont typeface="Wingdings" panose="05000000000000000000" pitchFamily="2" charset="2"/>
              <a:buChar char="p"/>
            </a:pPr>
            <a:r>
              <a:rPr lang="en-US" altLang="zh-CN" sz="2400" dirty="0"/>
              <a:t> </a:t>
            </a:r>
            <a:r>
              <a:rPr lang="en-US" altLang="zh-CN" sz="2400" dirty="0">
                <a:latin typeface="Times New Roman" panose="02020603050405020304" pitchFamily="18" charset="0"/>
                <a:cs typeface="Times New Roman" panose="02020603050405020304" pitchFamily="18" charset="0"/>
              </a:rPr>
              <a:t>Ian </a:t>
            </a:r>
            <a:r>
              <a:rPr lang="en-US" altLang="zh-CN" sz="2400" dirty="0" err="1">
                <a:latin typeface="Times New Roman" panose="02020603050405020304" pitchFamily="18" charset="0"/>
                <a:cs typeface="Times New Roman" panose="02020603050405020304" pitchFamily="18" charset="0"/>
              </a:rPr>
              <a:t>Goodfellow</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Yoshua</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Bengio</a:t>
            </a:r>
            <a:r>
              <a:rPr lang="en-US" altLang="zh-CN" sz="2400" dirty="0">
                <a:latin typeface="Times New Roman" panose="02020603050405020304" pitchFamily="18" charset="0"/>
                <a:cs typeface="Times New Roman" panose="02020603050405020304" pitchFamily="18" charset="0"/>
              </a:rPr>
              <a:t> and Aaron </a:t>
            </a:r>
            <a:r>
              <a:rPr lang="en-US" altLang="zh-CN" sz="2400" dirty="0" err="1">
                <a:latin typeface="Times New Roman" panose="02020603050405020304" pitchFamily="18" charset="0"/>
                <a:cs typeface="Times New Roman" panose="02020603050405020304" pitchFamily="18" charset="0"/>
              </a:rPr>
              <a:t>Courville</a:t>
            </a:r>
            <a:r>
              <a:rPr lang="en-US" altLang="zh-CN" sz="2400" dirty="0">
                <a:latin typeface="Times New Roman" panose="02020603050405020304" pitchFamily="18" charset="0"/>
                <a:cs typeface="Times New Roman" panose="02020603050405020304" pitchFamily="18" charset="0"/>
              </a:rPr>
              <a:t>. Deep Learning, MIT Press, 2016. http://www.deeplearningbook.org.</a:t>
            </a:r>
          </a:p>
          <a:p>
            <a:pPr marL="0" lvl="0" algn="just">
              <a:lnSpc>
                <a:spcPct val="125000"/>
              </a:lnSpc>
              <a:spcBef>
                <a:spcPts val="0"/>
              </a:spcBef>
              <a:buClr>
                <a:srgbClr val="FF0000"/>
              </a:buClr>
              <a:buFont typeface="Wingdings" panose="05000000000000000000" pitchFamily="2" charset="2"/>
              <a:buChar char="p"/>
            </a:pPr>
            <a:r>
              <a:rPr lang="en-US" altLang="zh-CN" sz="2400" dirty="0">
                <a:latin typeface="Times New Roman" panose="02020603050405020304" pitchFamily="18" charset="0"/>
                <a:cs typeface="Times New Roman" panose="02020603050405020304" pitchFamily="18" charset="0"/>
              </a:rPr>
              <a:t> Guoqiang Zhong, Xiao Ling, Li-Na Wang: From shallow feature learning to deep learning: Benefits from the Width and Depth of Deep Architectures. Wiley </a:t>
            </a:r>
            <a:r>
              <a:rPr lang="en-US" altLang="zh-CN" sz="2400" dirty="0" err="1">
                <a:latin typeface="Times New Roman" panose="02020603050405020304" pitchFamily="18" charset="0"/>
                <a:cs typeface="Times New Roman" panose="02020603050405020304" pitchFamily="18" charset="0"/>
              </a:rPr>
              <a:t>Interdiscip</a:t>
            </a:r>
            <a:r>
              <a:rPr lang="en-US" altLang="zh-CN" sz="2400" dirty="0">
                <a:latin typeface="Times New Roman" panose="02020603050405020304" pitchFamily="18" charset="0"/>
                <a:cs typeface="Times New Roman" panose="02020603050405020304" pitchFamily="18" charset="0"/>
              </a:rPr>
              <a:t>. Rev. Data Min. </a:t>
            </a:r>
            <a:r>
              <a:rPr lang="en-US" altLang="zh-CN" sz="2400" dirty="0" err="1">
                <a:latin typeface="Times New Roman" panose="02020603050405020304" pitchFamily="18" charset="0"/>
                <a:cs typeface="Times New Roman" panose="02020603050405020304" pitchFamily="18" charset="0"/>
              </a:rPr>
              <a:t>Knowl</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Discov</a:t>
            </a:r>
            <a:r>
              <a:rPr lang="en-US" altLang="zh-CN" sz="2400" dirty="0">
                <a:latin typeface="Times New Roman" panose="02020603050405020304" pitchFamily="18" charset="0"/>
                <a:cs typeface="Times New Roman" panose="02020603050405020304" pitchFamily="18" charset="0"/>
              </a:rPr>
              <a:t>. 9(1), 2019.</a:t>
            </a:r>
          </a:p>
          <a:p>
            <a:pPr marL="0" lvl="0" algn="just">
              <a:lnSpc>
                <a:spcPct val="125000"/>
              </a:lnSpc>
              <a:spcBef>
                <a:spcPts val="0"/>
              </a:spcBef>
              <a:buClr>
                <a:srgbClr val="FF0000"/>
              </a:buClr>
              <a:buFont typeface="Wingdings" panose="05000000000000000000" pitchFamily="2" charset="2"/>
              <a:buChar char="p"/>
            </a:pPr>
            <a:r>
              <a:rPr lang="en-US" altLang="zh-CN" sz="2400" dirty="0">
                <a:latin typeface="Times New Roman" panose="02020603050405020304" pitchFamily="18" charset="0"/>
                <a:cs typeface="Times New Roman" panose="02020603050405020304" pitchFamily="18" charset="0"/>
              </a:rPr>
              <a:t> Guoqiang Zhong, Li-Na Wang, Xiao Ling, </a:t>
            </a:r>
            <a:r>
              <a:rPr lang="en-US" altLang="zh-CN" sz="2400" dirty="0" err="1">
                <a:latin typeface="Times New Roman" panose="02020603050405020304" pitchFamily="18" charset="0"/>
                <a:cs typeface="Times New Roman" panose="02020603050405020304" pitchFamily="18" charset="0"/>
              </a:rPr>
              <a:t>Junyu</a:t>
            </a:r>
            <a:r>
              <a:rPr lang="en-US" altLang="zh-CN" sz="2400" dirty="0">
                <a:latin typeface="Times New Roman" panose="02020603050405020304" pitchFamily="18" charset="0"/>
                <a:cs typeface="Times New Roman" panose="02020603050405020304" pitchFamily="18" charset="0"/>
              </a:rPr>
              <a:t> Dong: An Overview on Data Representation Learning: From Traditional Feature Learning to Recent Deep Learning. The Journal of Finance and Data Science 2(4): 265-278, 2016.</a:t>
            </a:r>
          </a:p>
        </p:txBody>
      </p:sp>
      <p:pic>
        <p:nvPicPr>
          <p:cNvPr id="4" name="图片 3" descr="u=1907756794,293736522&amp;fm=21&amp;gp=0.jpg"/>
          <p:cNvPicPr>
            <a:picLocks noChangeAspect="1"/>
          </p:cNvPicPr>
          <p:nvPr/>
        </p:nvPicPr>
        <p:blipFill>
          <a:blip r:embed="rId2"/>
          <a:stretch>
            <a:fillRect/>
          </a:stretch>
        </p:blipFill>
        <p:spPr>
          <a:xfrm>
            <a:off x="10611066" y="5643127"/>
            <a:ext cx="1485468" cy="1119188"/>
          </a:xfrm>
          <a:prstGeom prst="rect">
            <a:avLst/>
          </a:prstGeom>
        </p:spPr>
      </p:pic>
    </p:spTree>
    <p:extLst>
      <p:ext uri="{BB962C8B-B14F-4D97-AF65-F5344CB8AC3E}">
        <p14:creationId xmlns:p14="http://schemas.microsoft.com/office/powerpoint/2010/main" val="420829266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43127"/>
            <a:ext cx="1485468" cy="1119188"/>
          </a:xfrm>
          <a:prstGeom prst="rect">
            <a:avLst/>
          </a:prstGeom>
        </p:spPr>
      </p:pic>
      <p:sp>
        <p:nvSpPr>
          <p:cNvPr id="5" name="文本框 4"/>
          <p:cNvSpPr txBox="1"/>
          <p:nvPr/>
        </p:nvSpPr>
        <p:spPr>
          <a:xfrm>
            <a:off x="284891" y="5416844"/>
            <a:ext cx="10005329" cy="1200329"/>
          </a:xfrm>
          <a:prstGeom prst="rect">
            <a:avLst/>
          </a:prstGeom>
          <a:noFill/>
        </p:spPr>
        <p:txBody>
          <a:bodyPr wrap="square" rtlCol="0">
            <a:spAutoFit/>
          </a:bodyPr>
          <a:lstStyle/>
          <a:p>
            <a:pPr algn="just"/>
            <a:r>
              <a:rPr lang="en-US" altLang="zh-CN" dirty="0">
                <a:latin typeface="Times New Roman" pitchFamily="18" charset="0"/>
                <a:cs typeface="Times New Roman" pitchFamily="18" charset="0"/>
              </a:rPr>
              <a:t>The </a:t>
            </a:r>
            <a:r>
              <a:rPr lang="en-US" altLang="zh-CN" dirty="0" err="1">
                <a:latin typeface="Times New Roman" pitchFamily="18" charset="0"/>
                <a:cs typeface="Times New Roman" pitchFamily="18" charset="0"/>
              </a:rPr>
              <a:t>ebooks</a:t>
            </a:r>
            <a:r>
              <a:rPr lang="en-US" altLang="zh-CN" dirty="0">
                <a:latin typeface="Times New Roman" pitchFamily="18" charset="0"/>
                <a:cs typeface="Times New Roman" pitchFamily="18" charset="0"/>
              </a:rPr>
              <a:t>, papers and materials referred for these slides are downloaded from the Internet. If any of them infringe your rights, please let’s know via email address </a:t>
            </a:r>
            <a:r>
              <a:rPr lang="en-US" altLang="zh-CN" dirty="0">
                <a:latin typeface="Times New Roman" pitchFamily="18" charset="0"/>
                <a:cs typeface="Times New Roman" pitchFamily="18" charset="0"/>
                <a:hlinkClick r:id="rId3"/>
              </a:rPr>
              <a:t>gqzhong@ouc.edu.cn</a:t>
            </a:r>
            <a:r>
              <a:rPr lang="en-US" altLang="zh-CN" dirty="0">
                <a:latin typeface="Times New Roman" pitchFamily="18" charset="0"/>
                <a:cs typeface="Times New Roman" pitchFamily="18" charset="0"/>
              </a:rPr>
              <a:t>. If</a:t>
            </a:r>
            <a:r>
              <a:rPr lang="en-US" altLang="zh-CN" baseline="0" dirty="0">
                <a:latin typeface="Times New Roman" pitchFamily="18" charset="0"/>
                <a:cs typeface="Times New Roman" pitchFamily="18" charset="0"/>
              </a:rPr>
              <a:t> it is true, w</a:t>
            </a:r>
            <a:r>
              <a:rPr lang="en-US" altLang="zh-CN" dirty="0">
                <a:latin typeface="Times New Roman" pitchFamily="18" charset="0"/>
                <a:cs typeface="Times New Roman" pitchFamily="18" charset="0"/>
              </a:rPr>
              <a:t>e will delete the corresponding content immediately. These slides can be freely utilized for teaching and research. For commercial usage, please let’s know first via the same email as above.</a:t>
            </a:r>
            <a:r>
              <a:rPr lang="en-US" altLang="zh-CN" dirty="0"/>
              <a:t>  </a:t>
            </a:r>
            <a:endParaRPr lang="zh-CN" altLang="en-US" dirty="0"/>
          </a:p>
        </p:txBody>
      </p:sp>
      <p:sp>
        <p:nvSpPr>
          <p:cNvPr id="6" name="矩形 5"/>
          <p:cNvSpPr/>
          <p:nvPr/>
        </p:nvSpPr>
        <p:spPr>
          <a:xfrm>
            <a:off x="4739326" y="2411295"/>
            <a:ext cx="3039614" cy="830997"/>
          </a:xfrm>
          <a:prstGeom prst="rect">
            <a:avLst/>
          </a:prstGeom>
          <a:noFill/>
        </p:spPr>
        <p:txBody>
          <a:bodyPr wrap="none" lIns="91440" tIns="45720" rIns="91440" bIns="45720">
            <a:spAutoFit/>
          </a:bodyPr>
          <a:lstStyle/>
          <a:p>
            <a:pPr algn="ctr"/>
            <a:r>
              <a:rPr lang="en-US" altLang="zh-CN" sz="4800" b="0" cap="none" spc="0" dirty="0">
                <a:ln w="0"/>
                <a:solidFill>
                  <a:schemeClr val="accent1"/>
                </a:solidFill>
                <a:effectLst>
                  <a:outerShdw blurRad="38100" dist="25400" dir="5400000" algn="ctr" rotWithShape="0">
                    <a:srgbClr val="6E747A">
                      <a:alpha val="43000"/>
                    </a:srgbClr>
                  </a:outerShdw>
                </a:effectLst>
                <a:latin typeface="Times New Roman" pitchFamily="18" charset="0"/>
                <a:cs typeface="Times New Roman" pitchFamily="18" charset="0"/>
              </a:rPr>
              <a:t>Thank you!</a:t>
            </a:r>
            <a:endParaRPr lang="zh-CN" altLang="en-US" sz="4800" b="0" cap="none" spc="0" dirty="0">
              <a:ln w="0"/>
              <a:solidFill>
                <a:schemeClr val="accent1"/>
              </a:solidFill>
              <a:effectLst>
                <a:outerShdw blurRad="38100" dist="25400" dir="5400000" algn="ctr" rotWithShape="0">
                  <a:srgbClr val="6E747A">
                    <a:alpha val="43000"/>
                  </a:srgbClr>
                </a:outerShdw>
              </a:effectLst>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sz="3600" dirty="0">
                <a:latin typeface="Times New Roman" pitchFamily="18" charset="0"/>
                <a:cs typeface="Times New Roman" pitchFamily="18" charset="0"/>
              </a:rPr>
              <a:t>Part III Deep Learning Research</a:t>
            </a:r>
          </a:p>
        </p:txBody>
      </p:sp>
      <p:sp>
        <p:nvSpPr>
          <p:cNvPr id="3" name="内容占位符 2"/>
          <p:cNvSpPr>
            <a:spLocks noGrp="1"/>
          </p:cNvSpPr>
          <p:nvPr>
            <p:ph idx="1"/>
          </p:nvPr>
        </p:nvSpPr>
        <p:spPr/>
        <p:txBody>
          <a:bodyPr>
            <a:normAutofit/>
          </a:bodyPr>
          <a:lstStyle/>
          <a:p>
            <a:pPr marL="0" lvl="0" algn="just" fontAlgn="auto">
              <a:lnSpc>
                <a:spcPct val="125000"/>
              </a:lnSpc>
              <a:spcBef>
                <a:spcPts val="0"/>
              </a:spcBef>
              <a:buClr>
                <a:srgbClr val="FF0000"/>
              </a:buClr>
              <a:buFont typeface="Wingdings" pitchFamily="2" charset="2"/>
              <a:buNone/>
            </a:pPr>
            <a:r>
              <a:rPr lang="zh-CN" altLang="en-US" sz="2600" dirty="0">
                <a:latin typeface="Times New Roman" pitchFamily="18" charset="0"/>
                <a:cs typeface="Times New Roman" pitchFamily="18" charset="0"/>
                <a:sym typeface="+mn-ea"/>
              </a:rPr>
              <a:t>　　</a:t>
            </a:r>
            <a:r>
              <a:rPr lang="en-US" altLang="zh-CN" sz="2600" dirty="0">
                <a:latin typeface="Times New Roman" pitchFamily="18" charset="0"/>
                <a:cs typeface="Times New Roman" pitchFamily="18" charset="0"/>
                <a:sym typeface="+mn-ea"/>
              </a:rPr>
              <a:t>One way to confront these intractable computations is to approximate them, and many approaches have been proposed as discussed in this third part of the book. Another interesting way, also discussed here, would be to avoid these intractable computations altogether by design, and methods that do not require such computations are thus very appealing. Several generative models have been proposed in recent years, with that motivation. A wide variety of contemporary approaches to generative modeling are discussed in Chapter </a:t>
            </a:r>
            <a:r>
              <a:rPr lang="en-US" altLang="zh-CN" sz="2600" dirty="0">
                <a:solidFill>
                  <a:srgbClr val="FF0000"/>
                </a:solidFill>
                <a:latin typeface="Times New Roman" pitchFamily="18" charset="0"/>
                <a:cs typeface="Times New Roman" pitchFamily="18" charset="0"/>
                <a:sym typeface="+mn-ea"/>
              </a:rPr>
              <a:t>20</a:t>
            </a:r>
            <a:r>
              <a:rPr lang="en-US" altLang="zh-CN" sz="2600" dirty="0">
                <a:latin typeface="Times New Roman" pitchFamily="18" charset="0"/>
                <a:cs typeface="Times New Roman" pitchFamily="18" charset="0"/>
                <a:sym typeface="+mn-ea"/>
              </a:rPr>
              <a:t>.</a:t>
            </a:r>
          </a:p>
          <a:p>
            <a:pPr marL="0" lvl="0" algn="just" fontAlgn="auto">
              <a:lnSpc>
                <a:spcPct val="125000"/>
              </a:lnSpc>
              <a:spcBef>
                <a:spcPts val="0"/>
              </a:spcBef>
              <a:buClr>
                <a:srgbClr val="FF0000"/>
              </a:buClr>
              <a:buFont typeface="Wingdings" pitchFamily="2" charset="2"/>
              <a:buNone/>
            </a:pPr>
            <a:r>
              <a:rPr lang="zh-CN" altLang="en-US" sz="2600" dirty="0">
                <a:latin typeface="Times New Roman" pitchFamily="18" charset="0"/>
                <a:cs typeface="Times New Roman" pitchFamily="18" charset="0"/>
                <a:sym typeface="+mn-ea"/>
              </a:rPr>
              <a:t>　　</a:t>
            </a:r>
            <a:r>
              <a:rPr lang="en-US" altLang="zh-CN" sz="2600" dirty="0">
                <a:latin typeface="Times New Roman" pitchFamily="18" charset="0"/>
                <a:cs typeface="Times New Roman" pitchFamily="18" charset="0"/>
                <a:sym typeface="+mn-ea"/>
              </a:rPr>
              <a:t>Part </a:t>
            </a:r>
            <a:r>
              <a:rPr lang="en-US" altLang="zh-CN" sz="2600" dirty="0">
                <a:solidFill>
                  <a:srgbClr val="FF0000"/>
                </a:solidFill>
                <a:latin typeface="Times New Roman" pitchFamily="18" charset="0"/>
                <a:cs typeface="Times New Roman" pitchFamily="18" charset="0"/>
                <a:sym typeface="+mn-ea"/>
              </a:rPr>
              <a:t>III</a:t>
            </a:r>
            <a:r>
              <a:rPr lang="en-US" altLang="zh-CN" sz="2600" dirty="0">
                <a:latin typeface="Times New Roman" pitchFamily="18" charset="0"/>
                <a:cs typeface="Times New Roman" pitchFamily="18" charset="0"/>
                <a:sym typeface="+mn-ea"/>
              </a:rPr>
              <a:t> is the most important for a researcher—someone who wants to understand the breadth of perspectives that have been brought to the field of deep</a:t>
            </a:r>
          </a:p>
          <a:p>
            <a:pPr marL="0" lvl="0" algn="just" fontAlgn="auto">
              <a:lnSpc>
                <a:spcPct val="125000"/>
              </a:lnSpc>
              <a:spcBef>
                <a:spcPts val="0"/>
              </a:spcBef>
              <a:buClr>
                <a:srgbClr val="FF0000"/>
              </a:buClr>
              <a:buFont typeface="Wingdings" pitchFamily="2" charset="2"/>
              <a:buNone/>
            </a:pPr>
            <a:r>
              <a:rPr lang="en-US" altLang="zh-CN" sz="2600" dirty="0">
                <a:latin typeface="Times New Roman" pitchFamily="18" charset="0"/>
                <a:cs typeface="Times New Roman" pitchFamily="18" charset="0"/>
                <a:sym typeface="+mn-ea"/>
              </a:rPr>
              <a:t>learning, and push the field forward towards true artificial intelligence.</a:t>
            </a:r>
          </a:p>
        </p:txBody>
      </p:sp>
      <p:pic>
        <p:nvPicPr>
          <p:cNvPr id="4" name="图片 3" descr="u=1907756794,293736522&amp;fm=21&amp;gp=0.jpg"/>
          <p:cNvPicPr>
            <a:picLocks noChangeAspect="1"/>
          </p:cNvPicPr>
          <p:nvPr/>
        </p:nvPicPr>
        <p:blipFill>
          <a:blip r:embed="rId2"/>
          <a:stretch>
            <a:fillRect/>
          </a:stretch>
        </p:blipFill>
        <p:spPr>
          <a:xfrm>
            <a:off x="10611066" y="5732206"/>
            <a:ext cx="1485468" cy="111918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30428" y="3664486"/>
            <a:ext cx="8460589" cy="2434107"/>
          </a:xfrm>
        </p:spPr>
        <p:txBody>
          <a:bodyPr>
            <a:noAutofit/>
          </a:bodyPr>
          <a:lstStyle>
            <a:lvl1pPr marL="0" indent="0" algn="ctr">
              <a:buNone/>
              <a:defRPr sz="1600">
                <a:solidFill>
                  <a:schemeClr val="tx1"/>
                </a:solidFill>
                <a:latin typeface="Times New Roman" pitchFamily="18" charset="0"/>
                <a:cs typeface="Times New Roman"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z="2400" dirty="0"/>
              <a:t>Acknowledge to: </a:t>
            </a:r>
            <a:r>
              <a:rPr lang="en-US" altLang="zh-CN" sz="2400" dirty="0" err="1"/>
              <a:t>Fangfang Chen</a:t>
            </a:r>
            <a:endParaRPr lang="en-US" altLang="zh-CN" sz="2400" dirty="0"/>
          </a:p>
          <a:p>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r>
              <a:rPr lang="en-US" altLang="zh-CN" sz="2400" dirty="0"/>
              <a:t>Machine Learning Research Group</a:t>
            </a:r>
          </a:p>
          <a:p>
            <a:r>
              <a:rPr lang="en-US" altLang="zh-CN" sz="2400" dirty="0"/>
              <a:t>Ocean University of China</a:t>
            </a:r>
          </a:p>
          <a:p>
            <a:r>
              <a:rPr lang="en-US" altLang="zh-CN" sz="2400" dirty="0"/>
              <a:t>Qingdao, China</a:t>
            </a:r>
          </a:p>
        </p:txBody>
      </p:sp>
      <p:sp>
        <p:nvSpPr>
          <p:cNvPr id="6" name="标题 6"/>
          <p:cNvSpPr txBox="1"/>
          <p:nvPr/>
        </p:nvSpPr>
        <p:spPr>
          <a:xfrm>
            <a:off x="1769945" y="17117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itchFamily="18" charset="0"/>
                <a:ea typeface="+mj-ea"/>
                <a:cs typeface="Times New Roman" pitchFamily="18" charset="0"/>
              </a:defRPr>
            </a:lvl1pPr>
          </a:lstStyle>
          <a:p>
            <a:r>
              <a:rPr lang="en-US" altLang="zh-CN" sz="3600" dirty="0"/>
              <a:t>13 Linear Factor Models</a:t>
            </a:r>
            <a:endParaRPr lang="en-US" sz="3600" dirty="0"/>
          </a:p>
        </p:txBody>
      </p:sp>
      <p:sp>
        <p:nvSpPr>
          <p:cNvPr id="8" name="文本框 7"/>
          <p:cNvSpPr txBox="1"/>
          <p:nvPr/>
        </p:nvSpPr>
        <p:spPr>
          <a:xfrm>
            <a:off x="1526891" y="544852"/>
            <a:ext cx="9138218" cy="762000"/>
          </a:xfrm>
          <a:prstGeom prst="rect">
            <a:avLst/>
          </a:prstGeom>
          <a:noFill/>
        </p:spPr>
        <p:txBody>
          <a:bodyPr wrap="square" rtlCol="0">
            <a:spAutoFit/>
          </a:bodyPr>
          <a:lstStyle/>
          <a:p>
            <a:pPr algn="ctr"/>
            <a:r>
              <a:rPr lang="en-US" altLang="zh-CN" sz="4400" b="1" dirty="0">
                <a:latin typeface="Times New Roman" pitchFamily="18" charset="0"/>
                <a:cs typeface="Times New Roman" pitchFamily="18" charset="0"/>
              </a:rPr>
              <a:t>Chapter 13 </a:t>
            </a:r>
            <a:r>
              <a:rPr lang="en-US" sz="4400" b="1" dirty="0">
                <a:latin typeface="Times New Roman" pitchFamily="18" charset="0"/>
                <a:cs typeface="Times New Roman" pitchFamily="18" charset="0"/>
              </a:rPr>
              <a:t>Linear Factor Models </a:t>
            </a: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extLst>
      <p:ext uri="{BB962C8B-B14F-4D97-AF65-F5344CB8AC3E}">
        <p14:creationId xmlns:p14="http://schemas.microsoft.com/office/powerpoint/2010/main" val="1817360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3600" b="1" dirty="0">
                <a:latin typeface="Times New Roman" pitchFamily="18" charset="0"/>
                <a:cs typeface="Times New Roman" pitchFamily="18" charset="0"/>
              </a:rPr>
              <a:t>Chapter 13 </a:t>
            </a:r>
            <a:r>
              <a:rPr lang="en-US" sz="3600" b="1" dirty="0">
                <a:latin typeface="Times New Roman" pitchFamily="18" charset="0"/>
                <a:cs typeface="Times New Roman" pitchFamily="18" charset="0"/>
              </a:rPr>
              <a:t>Linear Factor Models</a:t>
            </a: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Font typeface="Wingdings" pitchFamily="2" charset="2"/>
              <a:buChar char="p"/>
            </a:pPr>
            <a:r>
              <a:rPr lang="en-US" altLang="zh-CN" sz="2800" dirty="0"/>
              <a:t> </a:t>
            </a:r>
            <a:r>
              <a:rPr lang="en-US" altLang="zh-CN" sz="2800" dirty="0">
                <a:latin typeface="Times New Roman" pitchFamily="18" charset="0"/>
                <a:cs typeface="Times New Roman" pitchFamily="18" charset="0"/>
              </a:rPr>
              <a:t>13.1 Probabilistic PCA and Factor Analysis</a:t>
            </a:r>
          </a:p>
          <a:p>
            <a:pPr marL="0" lvl="0" indent="0" algn="just">
              <a:lnSpc>
                <a:spcPct val="125000"/>
              </a:lnSpc>
              <a:spcBef>
                <a:spcPts val="0"/>
              </a:spcBef>
              <a:buClr>
                <a:srgbClr val="FF0000"/>
              </a:buClr>
              <a:buFont typeface="Wingdings" pitchFamily="2" charset="2"/>
              <a:buChar char="p"/>
            </a:pPr>
            <a:r>
              <a:rPr lang="en-US" altLang="zh-CN" sz="2800" dirty="0">
                <a:latin typeface="Times New Roman" pitchFamily="18" charset="0"/>
                <a:cs typeface="Times New Roman" pitchFamily="18" charset="0"/>
              </a:rPr>
              <a:t> 13.2 Independent Component Analysis (ICA)</a:t>
            </a:r>
          </a:p>
          <a:p>
            <a:pPr marL="0" lvl="0" indent="0" algn="just">
              <a:lnSpc>
                <a:spcPct val="125000"/>
              </a:lnSpc>
              <a:spcBef>
                <a:spcPts val="0"/>
              </a:spcBef>
              <a:buClr>
                <a:srgbClr val="FF0000"/>
              </a:buClr>
              <a:buFont typeface="Wingdings" pitchFamily="2" charset="2"/>
              <a:buChar char="p"/>
            </a:pPr>
            <a:r>
              <a:rPr lang="en-US" altLang="zh-CN" sz="2800" dirty="0">
                <a:latin typeface="Times New Roman" pitchFamily="18" charset="0"/>
                <a:cs typeface="Times New Roman" pitchFamily="18" charset="0"/>
              </a:rPr>
              <a:t> 13.3 Slow Feature Analysis</a:t>
            </a:r>
          </a:p>
          <a:p>
            <a:pPr marL="0" lvl="0" indent="0" algn="just">
              <a:lnSpc>
                <a:spcPct val="125000"/>
              </a:lnSpc>
              <a:spcBef>
                <a:spcPts val="0"/>
              </a:spcBef>
              <a:buClr>
                <a:srgbClr val="FF0000"/>
              </a:buClr>
              <a:buFont typeface="Wingdings" pitchFamily="2" charset="2"/>
              <a:buChar char="p"/>
            </a:pPr>
            <a:r>
              <a:rPr lang="en-US" altLang="zh-CN" sz="2800" dirty="0">
                <a:latin typeface="Times New Roman" pitchFamily="18" charset="0"/>
                <a:cs typeface="Times New Roman" pitchFamily="18" charset="0"/>
              </a:rPr>
              <a:t> 13.4 Sparse Coding</a:t>
            </a:r>
          </a:p>
          <a:p>
            <a:pPr marL="0" lvl="0" indent="0" algn="just">
              <a:lnSpc>
                <a:spcPct val="125000"/>
              </a:lnSpc>
              <a:spcBef>
                <a:spcPts val="0"/>
              </a:spcBef>
              <a:buClr>
                <a:srgbClr val="FF0000"/>
              </a:buClr>
              <a:buFont typeface="Wingdings" pitchFamily="2" charset="2"/>
              <a:buChar char="p"/>
            </a:pPr>
            <a:r>
              <a:rPr lang="en-US" altLang="zh-CN" sz="2800" dirty="0">
                <a:latin typeface="Times New Roman" pitchFamily="18" charset="0"/>
                <a:cs typeface="Times New Roman" pitchFamily="18" charset="0"/>
              </a:rPr>
              <a:t> 13.5 Manifold Interpretation of PCA</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4555</TotalTime>
  <Words>6466</Words>
  <Application>Microsoft Office PowerPoint</Application>
  <PresentationFormat>宽屏</PresentationFormat>
  <Paragraphs>262</Paragraphs>
  <Slides>61</Slides>
  <Notes>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61</vt:i4>
      </vt:variant>
    </vt:vector>
  </HeadingPairs>
  <TitlesOfParts>
    <vt:vector size="70" baseType="lpstr">
      <vt:lpstr>Arial Unicode MS</vt:lpstr>
      <vt:lpstr>等线</vt:lpstr>
      <vt:lpstr>华文中宋</vt:lpstr>
      <vt:lpstr>Arial</vt:lpstr>
      <vt:lpstr>Cambria Math</vt:lpstr>
      <vt:lpstr>Times New Roman</vt:lpstr>
      <vt:lpstr>Wingdings</vt:lpstr>
      <vt:lpstr>Office 主题​​</vt:lpstr>
      <vt:lpstr>Equation.KSEE3</vt:lpstr>
      <vt:lpstr>PowerPoint 演示文稿</vt:lpstr>
      <vt:lpstr>Part III Deep Learning Research</vt:lpstr>
      <vt:lpstr>Part III Deep Learning Research</vt:lpstr>
      <vt:lpstr>Part III Deep Learning Research</vt:lpstr>
      <vt:lpstr>Part III Deep Learning Research</vt:lpstr>
      <vt:lpstr>Part III Deep Learning Research</vt:lpstr>
      <vt:lpstr>Part III Deep Learning Research</vt:lpstr>
      <vt:lpstr>PowerPoint 演示文稿</vt:lpstr>
      <vt:lpstr>Chapter 13 Linear Factor Models</vt:lpstr>
      <vt:lpstr>13 Linear Factor Models</vt:lpstr>
      <vt:lpstr>13 Linear Factor Models</vt:lpstr>
      <vt:lpstr>13 Linear Factor Models</vt:lpstr>
      <vt:lpstr>13 Linear Factor Models</vt:lpstr>
      <vt:lpstr>PowerPoint 演示文稿</vt:lpstr>
      <vt:lpstr>13.1 Probabilistic PCA and Factor Analysis</vt:lpstr>
      <vt:lpstr>13.1 Probabilistic PCA and Factor Analysis</vt:lpstr>
      <vt:lpstr>13.1 Probabilistic PCA and Factor Analysis</vt:lpstr>
      <vt:lpstr>13.1 Probabilistic PCA and Factor Analysis</vt:lpstr>
      <vt:lpstr>13.1 Probabilistic PCA and Factor Analysis</vt:lpstr>
      <vt:lpstr>PowerPoint 演示文稿</vt:lpstr>
      <vt:lpstr>13.2 Independent Component Analysis (ICA)</vt:lpstr>
      <vt:lpstr>13.2 Independent Component Analysis (ICA)</vt:lpstr>
      <vt:lpstr>13.2 Independent Component Analysis (ICA)</vt:lpstr>
      <vt:lpstr>13.2 Independent Component Analysis (ICA)</vt:lpstr>
      <vt:lpstr>13.2 Independent Component Analysis (ICA)</vt:lpstr>
      <vt:lpstr>13.2 Independent Component Analysis (ICA)</vt:lpstr>
      <vt:lpstr>13.2 Independent Component Analysis (ICA)</vt:lpstr>
      <vt:lpstr>13.2 Independent Component Analysis (ICA)</vt:lpstr>
      <vt:lpstr>13.2 Independent Component Analysis (ICA)</vt:lpstr>
      <vt:lpstr>PowerPoint 演示文稿</vt:lpstr>
      <vt:lpstr>13.3 Slow Feature Analysis</vt:lpstr>
      <vt:lpstr>13.3 Slow Feature Analysis</vt:lpstr>
      <vt:lpstr>13.3 Slow Feature Analysis</vt:lpstr>
      <vt:lpstr>13.3 Slow Feature Analysis</vt:lpstr>
      <vt:lpstr>13.3 Slow Feature Analysis</vt:lpstr>
      <vt:lpstr>13.3 Slow Feature Analysis</vt:lpstr>
      <vt:lpstr>13.3 Slow Feature Analysis</vt:lpstr>
      <vt:lpstr>13.3 Slow Feature Analysis</vt:lpstr>
      <vt:lpstr>13.3 Slow Feature Analysis</vt:lpstr>
      <vt:lpstr>13.3 Slow Feature Analysis</vt:lpstr>
      <vt:lpstr>PowerPoint 演示文稿</vt:lpstr>
      <vt:lpstr>13.4 Sparse Coding</vt:lpstr>
      <vt:lpstr>13.4 Sparse Coding </vt:lpstr>
      <vt:lpstr>13.4 Sparse Coding </vt:lpstr>
      <vt:lpstr>13.4 Sparse Coding </vt:lpstr>
      <vt:lpstr>13.4 Sparse Coding </vt:lpstr>
      <vt:lpstr>13.4 Sparse Coding </vt:lpstr>
      <vt:lpstr>13.4 Sparse Coding </vt:lpstr>
      <vt:lpstr>13.4 Sparse Coding </vt:lpstr>
      <vt:lpstr>13.4 Sparse Coding </vt:lpstr>
      <vt:lpstr>13.4 Sparse Coding </vt:lpstr>
      <vt:lpstr>13.4 Sparse Coding </vt:lpstr>
      <vt:lpstr>PowerPoint 演示文稿</vt:lpstr>
      <vt:lpstr>13.5 Manifold Interpretaton of PCA</vt:lpstr>
      <vt:lpstr>13.5 Manifold Interpretaton of PCA</vt:lpstr>
      <vt:lpstr>13.5 Manifold Interpretaton of PCA</vt:lpstr>
      <vt:lpstr>13.5 Manifold Interpretaton of PCA</vt:lpstr>
      <vt:lpstr>13.5 Manifold Interpretaton of PCA</vt:lpstr>
      <vt:lpstr>13.5 Manifold Interpretaton of PCA</vt:lpstr>
      <vt:lpstr>References</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dc:title>
  <dc:creator>牛 召阳</dc:creator>
  <cp:lastModifiedBy>牛 召阳</cp:lastModifiedBy>
  <cp:revision>290</cp:revision>
  <dcterms:created xsi:type="dcterms:W3CDTF">2020-05-05T12:56:26Z</dcterms:created>
  <dcterms:modified xsi:type="dcterms:W3CDTF">2020-06-03T13:13:26Z</dcterms:modified>
</cp:coreProperties>
</file>