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1964" r:id="rId2"/>
    <p:sldId id="1963" r:id="rId3"/>
    <p:sldId id="1965" r:id="rId4"/>
    <p:sldId id="1966" r:id="rId5"/>
    <p:sldId id="1967" r:id="rId6"/>
    <p:sldId id="1968" r:id="rId7"/>
    <p:sldId id="1969" r:id="rId8"/>
    <p:sldId id="1970" r:id="rId9"/>
    <p:sldId id="1971" r:id="rId10"/>
    <p:sldId id="1972" r:id="rId11"/>
    <p:sldId id="1973" r:id="rId12"/>
    <p:sldId id="1974" r:id="rId13"/>
    <p:sldId id="1975" r:id="rId14"/>
    <p:sldId id="1976" r:id="rId15"/>
    <p:sldId id="1977" r:id="rId16"/>
    <p:sldId id="1978" r:id="rId17"/>
    <p:sldId id="1979" r:id="rId18"/>
    <p:sldId id="1980" r:id="rId19"/>
    <p:sldId id="1981" r:id="rId20"/>
    <p:sldId id="1982" r:id="rId21"/>
    <p:sldId id="1983" r:id="rId22"/>
    <p:sldId id="1984" r:id="rId23"/>
    <p:sldId id="1985" r:id="rId24"/>
    <p:sldId id="4564" r:id="rId25"/>
    <p:sldId id="1986" r:id="rId26"/>
    <p:sldId id="1987" r:id="rId27"/>
    <p:sldId id="1988" r:id="rId28"/>
    <p:sldId id="1989" r:id="rId29"/>
    <p:sldId id="1990" r:id="rId30"/>
    <p:sldId id="2977" r:id="rId31"/>
    <p:sldId id="1991" r:id="rId32"/>
    <p:sldId id="1993" r:id="rId33"/>
    <p:sldId id="1994" r:id="rId34"/>
    <p:sldId id="1995" r:id="rId35"/>
    <p:sldId id="1996" r:id="rId36"/>
    <p:sldId id="1997" r:id="rId37"/>
    <p:sldId id="1998" r:id="rId38"/>
    <p:sldId id="1999" r:id="rId39"/>
    <p:sldId id="2978" r:id="rId40"/>
    <p:sldId id="2001" r:id="rId41"/>
    <p:sldId id="2000" r:id="rId42"/>
    <p:sldId id="2002" r:id="rId43"/>
    <p:sldId id="2003" r:id="rId44"/>
    <p:sldId id="2979" r:id="rId45"/>
    <p:sldId id="2004" r:id="rId46"/>
    <p:sldId id="2005" r:id="rId47"/>
    <p:sldId id="2006" r:id="rId48"/>
    <p:sldId id="2007" r:id="rId49"/>
    <p:sldId id="2008" r:id="rId50"/>
    <p:sldId id="2009" r:id="rId51"/>
    <p:sldId id="2010" r:id="rId52"/>
    <p:sldId id="2011" r:id="rId53"/>
    <p:sldId id="2012" r:id="rId54"/>
    <p:sldId id="2013" r:id="rId55"/>
    <p:sldId id="2014" r:id="rId56"/>
    <p:sldId id="2015" r:id="rId57"/>
    <p:sldId id="2016" r:id="rId58"/>
    <p:sldId id="2017" r:id="rId59"/>
    <p:sldId id="2980" r:id="rId60"/>
    <p:sldId id="2018" r:id="rId61"/>
    <p:sldId id="2019" r:id="rId62"/>
    <p:sldId id="2981" r:id="rId63"/>
    <p:sldId id="2020" r:id="rId64"/>
    <p:sldId id="2021" r:id="rId65"/>
    <p:sldId id="2022" r:id="rId66"/>
    <p:sldId id="2023" r:id="rId67"/>
    <p:sldId id="2024" r:id="rId68"/>
    <p:sldId id="2025" r:id="rId69"/>
    <p:sldId id="2026" r:id="rId70"/>
    <p:sldId id="2027" r:id="rId71"/>
    <p:sldId id="2028" r:id="rId72"/>
    <p:sldId id="2029" r:id="rId73"/>
    <p:sldId id="2030" r:id="rId74"/>
    <p:sldId id="2031" r:id="rId75"/>
    <p:sldId id="2032" r:id="rId76"/>
    <p:sldId id="2033" r:id="rId77"/>
    <p:sldId id="2034" r:id="rId78"/>
    <p:sldId id="2035" r:id="rId79"/>
    <p:sldId id="2036" r:id="rId80"/>
    <p:sldId id="2037" r:id="rId81"/>
    <p:sldId id="2038" r:id="rId82"/>
    <p:sldId id="2039" r:id="rId83"/>
    <p:sldId id="2040" r:id="rId84"/>
    <p:sldId id="2041" r:id="rId85"/>
    <p:sldId id="2042" r:id="rId86"/>
    <p:sldId id="2043" r:id="rId87"/>
    <p:sldId id="2044" r:id="rId88"/>
    <p:sldId id="2748" r:id="rId89"/>
    <p:sldId id="2749"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54792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8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83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Meidong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7090" y="165080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 Autoencoders</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a:latin typeface="Times New Roman" panose="02020603050405020304" pitchFamily="18" charset="0"/>
                <a:cs typeface="Times New Roman" panose="02020603050405020304" pitchFamily="18" charset="0"/>
                <a:sym typeface="+mn-ea"/>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14.1 Undercomplete Autoencoders</a:t>
            </a: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Autoencoders with nonlinear encoder functions </a:t>
            </a:r>
            <a:r>
              <a:rPr sz="2600" b="1" i="1" dirty="0">
                <a:latin typeface="Times New Roman" panose="02020603050405020304" pitchFamily="18" charset="0"/>
                <a:cs typeface="Times New Roman" panose="02020603050405020304" pitchFamily="18" charset="0"/>
              </a:rPr>
              <a:t>f </a:t>
            </a:r>
            <a:r>
              <a:rPr sz="2600" dirty="0">
                <a:latin typeface="Times New Roman" panose="02020603050405020304" pitchFamily="18" charset="0"/>
                <a:cs typeface="Times New Roman" panose="02020603050405020304" pitchFamily="18" charset="0"/>
              </a:rPr>
              <a:t>and nonlinear decoder functions </a:t>
            </a:r>
            <a:r>
              <a:rPr sz="2600" b="1" i="1" dirty="0">
                <a:latin typeface="Times New Roman" panose="02020603050405020304" pitchFamily="18" charset="0"/>
                <a:cs typeface="Times New Roman" panose="02020603050405020304" pitchFamily="18" charset="0"/>
              </a:rPr>
              <a:t>g</a:t>
            </a:r>
            <a:r>
              <a:rPr sz="2600" dirty="0">
                <a:latin typeface="Times New Roman" panose="02020603050405020304" pitchFamily="18" charset="0"/>
                <a:cs typeface="Times New Roman" panose="02020603050405020304" pitchFamily="18" charset="0"/>
              </a:rPr>
              <a:t> can thus learn a more powerful nonlinear generalization of PCA. Unfortunately, if the encoder and decoder are allowed too much capacity, the autoencoder can learn to perform the copying task without extracting useful information about the distribution of the data. Theoretically, one could imagine that an autoencoder with a one-dimensional code but a very powerful nonlinear encoder could learn to represent each training example x</a:t>
            </a:r>
            <a:r>
              <a:rPr sz="2600" baseline="30000" dirty="0">
                <a:latin typeface="Times New Roman" panose="02020603050405020304" pitchFamily="18" charset="0"/>
                <a:cs typeface="Times New Roman" panose="02020603050405020304" pitchFamily="18" charset="0"/>
              </a:rPr>
              <a:t>(</a:t>
            </a:r>
            <a:r>
              <a:rPr sz="2600" i="1" baseline="30000" dirty="0">
                <a:latin typeface="Times New Roman" panose="02020603050405020304" pitchFamily="18" charset="0"/>
                <a:cs typeface="Times New Roman" panose="02020603050405020304" pitchFamily="18" charset="0"/>
              </a:rPr>
              <a:t>i</a:t>
            </a:r>
            <a:r>
              <a:rPr sz="2600" baseline="30000" dirty="0">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with the code</a:t>
            </a:r>
            <a:r>
              <a:rPr sz="2600" b="1" i="1"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i</a:t>
            </a:r>
            <a:r>
              <a:rPr sz="2600" dirty="0">
                <a:latin typeface="Times New Roman" panose="02020603050405020304" pitchFamily="18" charset="0"/>
                <a:cs typeface="Times New Roman" panose="02020603050405020304" pitchFamily="18" charset="0"/>
              </a:rPr>
              <a:t>. The decoder could learn to map these integer indices back to the values of specific training examples. This specific scenario does not occur in practice, but it illustrates clearly that an autoencoder trained to perform the copying task can fail to learn anything useful about the dataset if the capacity of the autoencoder is allowed to become too great.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Meidong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6455" y="165080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14.2 </a:t>
            </a:r>
            <a:r>
              <a:rPr lang="en-US" altLang="zh-CN" sz="3600" dirty="0">
                <a:sym typeface="+mn-ea"/>
              </a:rPr>
              <a:t>Regularized Autoencoders</a:t>
            </a:r>
            <a:endParaRPr lang="en-US" altLang="zh-CN"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a:latin typeface="Times New Roman" panose="02020603050405020304" pitchFamily="18" charset="0"/>
                <a:cs typeface="Times New Roman" panose="02020603050405020304" pitchFamily="18" charset="0"/>
                <a:sym typeface="+mn-ea"/>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14.2 Regularized Autoencoders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Undercomplete autoencoders, with code dimension less than the input dimension, can learn the most salient features of the data distribution. We have seen that these autoencoders fail to learn anything useful if the encoder and decoder are given too much capacity. </a:t>
            </a: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similar problem occurs if the hidden code is allowed to have dimension equal to the input, and in the </a:t>
            </a:r>
            <a:r>
              <a:rPr lang="en-US" sz="2600" i="1" dirty="0">
                <a:latin typeface="Times New Roman" panose="02020603050405020304" pitchFamily="18" charset="0"/>
                <a:cs typeface="Times New Roman" panose="02020603050405020304" pitchFamily="18" charset="0"/>
              </a:rPr>
              <a:t>overcomplete</a:t>
            </a:r>
            <a:r>
              <a:rPr lang="en-US" sz="2600" dirty="0">
                <a:latin typeface="Times New Roman" panose="02020603050405020304" pitchFamily="18" charset="0"/>
                <a:cs typeface="Times New Roman" panose="02020603050405020304" pitchFamily="18" charset="0"/>
              </a:rPr>
              <a:t> case in which the hidden code has dimension greater than the input. In these cases, even a linear encoder and linear decoder can learn to copy the input to the output without learning anything useful about the data distribution.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14.2 Regularized Autoencoders</a:t>
            </a: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Ideally, one could train any architecture of autoencoder successfully, choosing the code dimension and the capacity of the encoder and decoder based on the complexity of distribution to be modeled. Regularized autoencoders provide the ability to do so. Rather than limiting the model capacity by keeping the encoder and decoder shallow and the code size small, regularized autoencoders use a loss function that encourages the model to have other properties besides the ability to copy its input to its output. These other properties include sparsity of the representation, smallness of the derivative of the representation, and robustness to noise or to missing inputs. A regularized autoencoder can be nonlinear and overcomplete but still learn something useful about the data distribution even if the model capacity is great enough to learn a trivial identity function.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14.2 Regularized Autoencoders</a:t>
            </a:r>
          </a:p>
        </p:txBody>
      </p:sp>
      <p:sp>
        <p:nvSpPr>
          <p:cNvPr id="3" name="内容占位符 2"/>
          <p:cNvSpPr>
            <a:spLocks noGrp="1"/>
          </p:cNvSpPr>
          <p:nvPr>
            <p:ph idx="1"/>
          </p:nvPr>
        </p:nvSpPr>
        <p:spPr>
          <a:xfrm>
            <a:off x="387439" y="1043189"/>
            <a:ext cx="11409609" cy="5133774"/>
          </a:xfrm>
        </p:spPr>
        <p:txBody>
          <a:bodyPr>
            <a:normAutofit lnSpcReduction="10000"/>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sym typeface="+mn-ea"/>
              </a:rPr>
              <a:t>In addition to the methods described here which are most naturally interpreted as regularized autoencoders, nearly any generative model with latent variables and equipped with an inference procedure (for computing latent representations given input) may be viewed as a particular form of autoencoder. Two generative modeling approaches that emphasize this connection with autoencoders are the descendants of the Helmholtz machine (</a:t>
            </a:r>
            <a:r>
              <a:rPr sz="2600" dirty="0">
                <a:solidFill>
                  <a:srgbClr val="00FF00"/>
                </a:solidFill>
                <a:latin typeface="Times New Roman" panose="02020603050405020304" pitchFamily="18" charset="0"/>
                <a:cs typeface="Times New Roman" panose="02020603050405020304" pitchFamily="18" charset="0"/>
                <a:sym typeface="+mn-ea"/>
              </a:rPr>
              <a:t>Hinton </a:t>
            </a:r>
            <a:r>
              <a:rPr sz="2600" i="1" dirty="0">
                <a:solidFill>
                  <a:srgbClr val="00FF00"/>
                </a:solidFill>
                <a:latin typeface="Times New Roman" panose="02020603050405020304" pitchFamily="18" charset="0"/>
                <a:cs typeface="Times New Roman" panose="02020603050405020304" pitchFamily="18" charset="0"/>
                <a:sym typeface="+mn-ea"/>
              </a:rPr>
              <a:t>et al</a:t>
            </a:r>
            <a:r>
              <a:rPr sz="2600" dirty="0">
                <a:solidFill>
                  <a:srgbClr val="00FF00"/>
                </a:solidFill>
                <a:latin typeface="Times New Roman" panose="02020603050405020304" pitchFamily="18" charset="0"/>
                <a:cs typeface="Times New Roman" panose="02020603050405020304" pitchFamily="18" charset="0"/>
                <a:sym typeface="+mn-ea"/>
              </a:rPr>
              <a:t>.</a:t>
            </a:r>
            <a:r>
              <a:rPr sz="2600" dirty="0">
                <a:latin typeface="Times New Roman" panose="02020603050405020304" pitchFamily="18" charset="0"/>
                <a:cs typeface="Times New Roman" panose="02020603050405020304" pitchFamily="18" charset="0"/>
                <a:sym typeface="+mn-ea"/>
              </a:rPr>
              <a:t>,</a:t>
            </a:r>
            <a:r>
              <a:rPr sz="2600" dirty="0">
                <a:solidFill>
                  <a:srgbClr val="00FF00"/>
                </a:solidFill>
                <a:latin typeface="Times New Roman" panose="02020603050405020304" pitchFamily="18" charset="0"/>
                <a:cs typeface="Times New Roman" panose="02020603050405020304" pitchFamily="18" charset="0"/>
                <a:sym typeface="+mn-ea"/>
              </a:rPr>
              <a:t> 1995b</a:t>
            </a:r>
            <a:r>
              <a:rPr sz="2600" dirty="0">
                <a:latin typeface="Times New Roman" panose="02020603050405020304" pitchFamily="18" charset="0"/>
                <a:cs typeface="Times New Roman" panose="02020603050405020304" pitchFamily="18" charset="0"/>
                <a:sym typeface="+mn-ea"/>
              </a:rPr>
              <a:t>), such as the variational autoencoder (Sec.</a:t>
            </a:r>
            <a:r>
              <a:rPr sz="2600" dirty="0">
                <a:solidFill>
                  <a:srgbClr val="FF0000"/>
                </a:solidFill>
                <a:latin typeface="Times New Roman" panose="02020603050405020304" pitchFamily="18" charset="0"/>
                <a:cs typeface="Times New Roman" panose="02020603050405020304" pitchFamily="18" charset="0"/>
                <a:sym typeface="+mn-ea"/>
              </a:rPr>
              <a:t> 20.10.3</a:t>
            </a:r>
            <a:r>
              <a:rPr sz="2600" dirty="0">
                <a:latin typeface="Times New Roman" panose="02020603050405020304" pitchFamily="18" charset="0"/>
                <a:cs typeface="Times New Roman" panose="02020603050405020304" pitchFamily="18" charset="0"/>
                <a:sym typeface="+mn-ea"/>
              </a:rPr>
              <a:t>) and the generative stochastic networks (Sec. </a:t>
            </a:r>
            <a:r>
              <a:rPr sz="2600" dirty="0">
                <a:solidFill>
                  <a:srgbClr val="FF0000"/>
                </a:solidFill>
                <a:latin typeface="Times New Roman" panose="02020603050405020304" pitchFamily="18" charset="0"/>
                <a:cs typeface="Times New Roman" panose="02020603050405020304" pitchFamily="18" charset="0"/>
                <a:sym typeface="+mn-ea"/>
              </a:rPr>
              <a:t>20.12</a:t>
            </a:r>
            <a:r>
              <a:rPr sz="2600" dirty="0">
                <a:latin typeface="Times New Roman" panose="02020603050405020304" pitchFamily="18" charset="0"/>
                <a:cs typeface="Times New Roman" panose="02020603050405020304" pitchFamily="18" charset="0"/>
                <a:sym typeface="+mn-ea"/>
              </a:rPr>
              <a:t>). These models naturally learn high-capacity, overcomplete encodings of the input and do not require regularization for these encodings to be useful. Their encodings are naturally useful because the models were trained to approximately maximize the probability of the training data rather than to copy the input to the output.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 sparse autoencoder is simply an autoencoder whose training criterion involves a sparsity penalty Ω(h) on the code layer h, in addition to the reconstruction error:</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L(</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 Ω</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h</a:t>
            </a:r>
            <a:r>
              <a:rPr lang="en-US" sz="2600" dirty="0">
                <a:latin typeface="Times New Roman" panose="02020603050405020304" pitchFamily="18" charset="0"/>
                <a:cs typeface="Times New Roman" panose="02020603050405020304" pitchFamily="18" charset="0"/>
              </a:rPr>
              <a:t>)					(14.2)</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where </a:t>
            </a:r>
            <a:r>
              <a:rPr lang="en-US" sz="2600" i="1" dirty="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h</a:t>
            </a:r>
            <a:r>
              <a:rPr lang="en-US" sz="2600" dirty="0">
                <a:latin typeface="Times New Roman" panose="02020603050405020304" pitchFamily="18" charset="0"/>
                <a:cs typeface="Times New Roman" panose="02020603050405020304" pitchFamily="18" charset="0"/>
              </a:rPr>
              <a:t>) is the decoder output and typically we have h = </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the encoder output.</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Sparse autoencoders are typically used to learn features for another task such as classification. An autoencoder that has been regularized to be sparse must respond to unique statistical features of the dataset it has been trained on, rather than simply acting as an identity function. In this way, training to perform the copying task with a sparsity penalty can yield a model that has learned useful features as a byproduct.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We can think of the penalty Ω(</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simply as a regularizer term added to a feedforward network whose primary task is to copy the input to the output (unsupervised learning objective) and possibly also perform some supervised task (with a supervised learning objective) that depends on these sparse features. Unlike other regularizers such as weight decay, there is not a straightforward Bayesian interpretation to this regularizer. As described in Sec. </a:t>
            </a:r>
            <a:r>
              <a:rPr sz="2600" dirty="0">
                <a:solidFill>
                  <a:srgbClr val="FF0000"/>
                </a:solidFill>
                <a:latin typeface="Times New Roman" panose="02020603050405020304" pitchFamily="18" charset="0"/>
                <a:cs typeface="Times New Roman" panose="02020603050405020304" pitchFamily="18" charset="0"/>
              </a:rPr>
              <a:t>5.6.1</a:t>
            </a:r>
            <a:r>
              <a:rPr sz="2600" dirty="0">
                <a:latin typeface="Times New Roman" panose="02020603050405020304" pitchFamily="18" charset="0"/>
                <a:cs typeface="Times New Roman" panose="02020603050405020304" pitchFamily="18" charset="0"/>
              </a:rPr>
              <a:t>, training with weight decay and other regularization penalties can be interpreted as a MAP approximation to Bayesian inference, with the added regularizing penalty corresponding to a prior probability distribution over the model parameters.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439" y="1033029"/>
            <a:ext cx="11409609" cy="5133774"/>
          </a:xfrm>
        </p:spPr>
        <p:txBody>
          <a:bodyPr>
            <a:normAutofit fontScale="92500" lnSpcReduction="20000"/>
          </a:bodyPr>
          <a:lstStyle/>
          <a:p>
            <a:pPr lvl="0">
              <a:spcBef>
                <a:spcPts val="0"/>
              </a:spcBef>
              <a:buClr>
                <a:srgbClr val="FF0000"/>
              </a:buClr>
            </a:pPr>
            <a:r>
              <a:rPr lang="en-US" altLang="zh-CN" dirty="0"/>
              <a:t>In this view, regularized maximum likelihood corresponds to maximizing </a:t>
            </a:r>
            <a:r>
              <a:rPr lang="en-US" altLang="zh-CN" i="1" dirty="0"/>
              <a:t>p</a:t>
            </a:r>
            <a:r>
              <a:rPr lang="en-US" altLang="zh-CN" dirty="0"/>
              <a:t>(</a:t>
            </a:r>
            <a:r>
              <a:rPr lang="en-US" altLang="zh-CN" b="1" i="1" dirty="0"/>
              <a:t>θ </a:t>
            </a:r>
            <a:r>
              <a:rPr lang="en-US" altLang="zh-CN" dirty="0"/>
              <a:t>| </a:t>
            </a:r>
            <a:r>
              <a:rPr lang="en-US" altLang="zh-CN" b="1" i="1" dirty="0"/>
              <a:t>x</a:t>
            </a:r>
            <a:r>
              <a:rPr lang="en-US" altLang="zh-CN" dirty="0"/>
              <a:t>), </a:t>
            </a:r>
            <a:r>
              <a:rPr sz="2600" dirty="0">
                <a:latin typeface="Times New Roman" panose="02020603050405020304" pitchFamily="18" charset="0"/>
                <a:cs typeface="Times New Roman" panose="02020603050405020304" pitchFamily="18" charset="0"/>
              </a:rPr>
              <a:t>which is equivalent to maximizing log </a:t>
            </a:r>
            <a:r>
              <a:rPr sz="2600" i="1" dirty="0">
                <a:latin typeface="Times New Roman" panose="02020603050405020304" pitchFamily="18" charset="0"/>
                <a:cs typeface="Times New Roman" panose="02020603050405020304" pitchFamily="18" charset="0"/>
              </a:rPr>
              <a:t>p</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θ</a:t>
            </a:r>
            <a:r>
              <a:rPr sz="2600" dirty="0">
                <a:latin typeface="Times New Roman" panose="02020603050405020304" pitchFamily="18" charset="0"/>
                <a:cs typeface="Times New Roman" panose="02020603050405020304" pitchFamily="18" charset="0"/>
              </a:rPr>
              <a:t>) + log </a:t>
            </a:r>
            <a:r>
              <a:rPr sz="2600" i="1" dirty="0">
                <a:latin typeface="Times New Roman" panose="02020603050405020304" pitchFamily="18" charset="0"/>
                <a:cs typeface="Times New Roman" panose="02020603050405020304" pitchFamily="18" charset="0"/>
              </a:rPr>
              <a:t>p</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θ</a:t>
            </a:r>
            <a:r>
              <a:rPr sz="2600" dirty="0">
                <a:latin typeface="Times New Roman" panose="02020603050405020304" pitchFamily="18" charset="0"/>
                <a:cs typeface="Times New Roman" panose="02020603050405020304" pitchFamily="18" charset="0"/>
              </a:rPr>
              <a:t>). The log </a:t>
            </a:r>
            <a:r>
              <a:rPr sz="2600" i="1" dirty="0">
                <a:latin typeface="Times New Roman" panose="02020603050405020304" pitchFamily="18" charset="0"/>
                <a:cs typeface="Times New Roman" panose="02020603050405020304" pitchFamily="18" charset="0"/>
              </a:rPr>
              <a:t>p</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θ</a:t>
            </a:r>
            <a:r>
              <a:rPr sz="2600" dirty="0">
                <a:latin typeface="Times New Roman" panose="02020603050405020304" pitchFamily="18" charset="0"/>
                <a:cs typeface="Times New Roman" panose="02020603050405020304" pitchFamily="18" charset="0"/>
              </a:rPr>
              <a:t>) term is the usual data log-likelihood term and the log p(</a:t>
            </a:r>
            <a:r>
              <a:rPr sz="2600" b="1" i="1" dirty="0">
                <a:latin typeface="Times New Roman" panose="02020603050405020304" pitchFamily="18" charset="0"/>
                <a:cs typeface="Times New Roman" panose="02020603050405020304" pitchFamily="18" charset="0"/>
              </a:rPr>
              <a:t>θ</a:t>
            </a:r>
            <a:r>
              <a:rPr sz="2600" dirty="0">
                <a:latin typeface="Times New Roman" panose="02020603050405020304" pitchFamily="18" charset="0"/>
                <a:cs typeface="Times New Roman" panose="02020603050405020304" pitchFamily="18" charset="0"/>
              </a:rPr>
              <a:t>) term, the log-prior over parameters, incorporates the preference over particular values of θ. This view was described in Sec. </a:t>
            </a:r>
            <a:r>
              <a:rPr sz="2600" dirty="0">
                <a:solidFill>
                  <a:srgbClr val="FF0000"/>
                </a:solidFill>
                <a:latin typeface="Times New Roman" panose="02020603050405020304" pitchFamily="18" charset="0"/>
                <a:cs typeface="Times New Roman" panose="02020603050405020304" pitchFamily="18" charset="0"/>
              </a:rPr>
              <a:t>5.6</a:t>
            </a:r>
            <a:r>
              <a:rPr sz="2600" dirty="0">
                <a:latin typeface="Times New Roman" panose="02020603050405020304" pitchFamily="18" charset="0"/>
                <a:cs typeface="Times New Roman" panose="02020603050405020304" pitchFamily="18" charset="0"/>
              </a:rPr>
              <a:t>. Regularized autoencoders defy such an interpretation because the regularizer depends on the data and is therefore by definition not a prior in the formal sense of the word. We can still think of these regularization terms as implicitly expressing a preference over functions.</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Rather than thinking of the sparsity penalty as a regularizer for the copying task, we can think of the entire sparse autoencoder framework as approximating maximum likelihood training of a generative model that has latent variables. Suppose we have a model with visible variables </a:t>
            </a:r>
            <a:r>
              <a:rPr lang="en-US" sz="2600" b="1" i="1" dirty="0">
                <a:latin typeface="Times New Roman" panose="02020603050405020304" pitchFamily="18" charset="0"/>
                <a:cs typeface="Times New Roman" panose="02020603050405020304" pitchFamily="18" charset="0"/>
              </a:rPr>
              <a:t>x </a:t>
            </a:r>
            <a:r>
              <a:rPr lang="en-US" sz="2600" dirty="0">
                <a:latin typeface="Times New Roman" panose="02020603050405020304" pitchFamily="18" charset="0"/>
                <a:cs typeface="Times New Roman" panose="02020603050405020304" pitchFamily="18" charset="0"/>
              </a:rPr>
              <a:t>and latent variables</a:t>
            </a:r>
            <a:r>
              <a:rPr lang="en-US" sz="2600" b="1" i="1" dirty="0">
                <a:latin typeface="Times New Roman" panose="02020603050405020304" pitchFamily="18" charset="0"/>
                <a:cs typeface="Times New Roman" panose="02020603050405020304" pitchFamily="18" charset="0"/>
              </a:rPr>
              <a:t> h</a:t>
            </a:r>
            <a:r>
              <a:rPr lang="en-US" sz="2600" dirty="0">
                <a:latin typeface="Times New Roman" panose="02020603050405020304" pitchFamily="18" charset="0"/>
                <a:cs typeface="Times New Roman" panose="02020603050405020304" pitchFamily="18" charset="0"/>
              </a:rPr>
              <a:t>, with an explicit joint distribution pmodel(</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h</a:t>
            </a: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p</a:t>
            </a:r>
            <a:r>
              <a:rPr lang="en-US" sz="2600" baseline="-25000" dirty="0">
                <a:latin typeface="Times New Roman" panose="02020603050405020304" pitchFamily="18" charset="0"/>
                <a:cs typeface="Times New Roman" panose="02020603050405020304" pitchFamily="18" charset="0"/>
              </a:rPr>
              <a:t>model</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h</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p</a:t>
            </a:r>
            <a:r>
              <a:rPr lang="en-US" sz="2600" baseline="-25000" dirty="0">
                <a:latin typeface="Times New Roman" panose="02020603050405020304" pitchFamily="18" charset="0"/>
                <a:cs typeface="Times New Roman" panose="02020603050405020304" pitchFamily="18" charset="0"/>
              </a:rPr>
              <a:t>model</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 h</a:t>
            </a:r>
            <a:r>
              <a:rPr lang="en-US"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439" y="1033029"/>
            <a:ext cx="11409609" cy="5133774"/>
          </a:xfrm>
        </p:spPr>
        <p:txBody>
          <a:bodyPr>
            <a:normAutofit fontScale="92500" lnSpcReduction="2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We refer to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as the model’s prior distribution over the latent variables, representing the model’s beliefs prior to seeing</a:t>
            </a:r>
            <a:r>
              <a:rPr sz="2600" b="1"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 This is different from the way we have previously used the word “prior,” to refer to the distribution </a:t>
            </a:r>
            <a:r>
              <a:rPr sz="2600" i="1" dirty="0">
                <a:latin typeface="Times New Roman" panose="02020603050405020304" pitchFamily="18" charset="0"/>
                <a:cs typeface="Times New Roman" panose="02020603050405020304" pitchFamily="18" charset="0"/>
              </a:rPr>
              <a:t>p</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θ</a:t>
            </a:r>
            <a:r>
              <a:rPr sz="2600" dirty="0">
                <a:latin typeface="Times New Roman" panose="02020603050405020304" pitchFamily="18" charset="0"/>
                <a:cs typeface="Times New Roman" panose="02020603050405020304" pitchFamily="18" charset="0"/>
              </a:rPr>
              <a:t>) encoding our beliefs about the model’s parameters before we have seen the training data. The log-likelihood can be decomposed as</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We can think of the autoencoder as approximating this sum with a point estimate for just one highly likely value for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This is similar to the sparse coding generative model (Sec. </a:t>
            </a:r>
            <a:r>
              <a:rPr sz="2600" dirty="0">
                <a:solidFill>
                  <a:srgbClr val="FF0000"/>
                </a:solidFill>
                <a:latin typeface="Times New Roman" panose="02020603050405020304" pitchFamily="18" charset="0"/>
                <a:cs typeface="Times New Roman" panose="02020603050405020304" pitchFamily="18" charset="0"/>
              </a:rPr>
              <a:t>13.4</a:t>
            </a:r>
            <a:r>
              <a:rPr sz="2600" dirty="0">
                <a:latin typeface="Times New Roman" panose="02020603050405020304" pitchFamily="18" charset="0"/>
                <a:cs typeface="Times New Roman" panose="02020603050405020304" pitchFamily="18" charset="0"/>
              </a:rPr>
              <a:t>), but with </a:t>
            </a:r>
            <a:r>
              <a:rPr sz="2600" b="1" i="1" dirty="0">
                <a:latin typeface="Times New Roman" panose="02020603050405020304" pitchFamily="18" charset="0"/>
                <a:cs typeface="Times New Roman" panose="02020603050405020304" pitchFamily="18" charset="0"/>
              </a:rPr>
              <a:t>h </a:t>
            </a:r>
            <a:r>
              <a:rPr sz="2600" dirty="0">
                <a:latin typeface="Times New Roman" panose="02020603050405020304" pitchFamily="18" charset="0"/>
                <a:cs typeface="Times New Roman" panose="02020603050405020304" pitchFamily="18" charset="0"/>
              </a:rPr>
              <a:t>being the output of the parametric encoder rather than the result of an optimization that infers the most likely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443355" y="3197860"/>
            <a:ext cx="9814560" cy="12471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From this point of view, with this chosen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we are maximizing</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log pmodel(h) term can be sparsity-inducing. For example, the Laplace prior,</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corresponds to an absolute value sparsity penalty. </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1012825" y="1906905"/>
            <a:ext cx="10158730" cy="775970"/>
          </a:xfrm>
          <a:prstGeom prst="rect">
            <a:avLst/>
          </a:prstGeom>
        </p:spPr>
      </p:pic>
      <p:pic>
        <p:nvPicPr>
          <p:cNvPr id="7" name="图片 6"/>
          <p:cNvPicPr>
            <a:picLocks noChangeAspect="1"/>
          </p:cNvPicPr>
          <p:nvPr/>
        </p:nvPicPr>
        <p:blipFill>
          <a:blip r:embed="rId4"/>
          <a:stretch>
            <a:fillRect/>
          </a:stretch>
        </p:blipFill>
        <p:spPr>
          <a:xfrm>
            <a:off x="531584" y="3857726"/>
            <a:ext cx="10371455" cy="1102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14 Autoencoders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600" dirty="0"/>
              <a:t> </a:t>
            </a:r>
            <a:r>
              <a:rPr lang="en-US" altLang="zh-CN" sz="2600" dirty="0">
                <a:latin typeface="Times New Roman" panose="02020603050405020304" pitchFamily="18" charset="0"/>
                <a:cs typeface="Times New Roman" panose="02020603050405020304" pitchFamily="18" charset="0"/>
              </a:rPr>
              <a:t>14.1 Undercomplete Autoencoders </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14.2 Regularized Autoencoders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14.3 Representational Power, Layer Size and Depth</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14.4 Stochastic Encoders and Decoders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14.5 Denoising Autoencoders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14.6 Learning Manifolds with Autoencoders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14.7 Contractive Autoencoders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14.8 Predictive Sparse Decomposition</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14.9 Applications of Autoencoders</a:t>
            </a:r>
          </a:p>
          <a:p>
            <a:pPr marL="0" lvl="0" indent="0" algn="just">
              <a:lnSpc>
                <a:spcPct val="125000"/>
              </a:lnSpc>
              <a:spcBef>
                <a:spcPts val="0"/>
              </a:spcBef>
              <a:buClr>
                <a:srgbClr val="FF0000"/>
              </a:buClr>
              <a:buFont typeface="Wingdings" panose="05000000000000000000" pitchFamily="2" charset="2"/>
              <a:buNone/>
            </a:pPr>
            <a:endParaRPr 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350" y="1033145"/>
            <a:ext cx="11409680" cy="4934585"/>
          </a:xfrm>
        </p:spPr>
        <p:txBody>
          <a:bodyPr>
            <a:normAutofit lnSpcReduction="10000"/>
          </a:bodyPr>
          <a:lstStyle/>
          <a:p>
            <a:pPr lvl="0">
              <a:spcBef>
                <a:spcPts val="0"/>
              </a:spcBef>
              <a:buClr>
                <a:srgbClr val="FF0000"/>
              </a:buClr>
            </a:pPr>
            <a:r>
              <a:rPr lang="en-US" altLang="zh-CN" dirty="0"/>
              <a:t>Expressing the log-prior as an absolute value penalty, we obtain</a:t>
            </a:r>
            <a:r>
              <a:rPr lang="zh-CN" altLang="en-US" dirty="0"/>
              <a:t>，</a:t>
            </a: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where the constant term depends only on λ and not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We typically treat λ as a hyperparameter and discard the constant term since it does not affect the parameter learning. Other priors such as the Student-t prior can also induce sparsity. From this point of view of sparsity as resulting from the effect of 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on approximate maximum likelihood learning, the sparsity penalty is not a regularization term at all.</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828800" y="1870710"/>
            <a:ext cx="8526145" cy="14935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It is just a consequence of the model’s distribution over its latent variables. This view provides a different motivation for training an autoencoder: it is a way of approximately training a generative model. It also provides a different reason for why the features learned by the autoencoder are useful: they describe the latent variables that explain the input.</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Early work on sparse autoencoders (</a:t>
            </a:r>
            <a:r>
              <a:rPr sz="2600" dirty="0">
                <a:solidFill>
                  <a:srgbClr val="00FF00"/>
                </a:solidFill>
                <a:latin typeface="Times New Roman" panose="02020603050405020304" pitchFamily="18" charset="0"/>
                <a:cs typeface="Times New Roman" panose="02020603050405020304" pitchFamily="18" charset="0"/>
              </a:rPr>
              <a:t>Ranzato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 2007a</a:t>
            </a:r>
            <a:r>
              <a:rPr sz="2600" dirty="0">
                <a:solidFill>
                  <a:schemeClr val="tx1"/>
                </a:solidFill>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 2008</a:t>
            </a:r>
            <a:r>
              <a:rPr sz="2600" dirty="0">
                <a:latin typeface="Times New Roman" panose="02020603050405020304" pitchFamily="18" charset="0"/>
                <a:cs typeface="Times New Roman" panose="02020603050405020304" pitchFamily="18" charset="0"/>
              </a:rPr>
              <a:t>) explored various forms of sparsity and proposed a connection between the sparsity penalty and the log Z term that arises when applying maximum likelihood to an undirected probabilistic model </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265401" y="5099974"/>
            <a:ext cx="1839595" cy="3962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14.2.1 Sparse Autoencoders </a:t>
            </a:r>
          </a:p>
        </p:txBody>
      </p:sp>
      <p:sp>
        <p:nvSpPr>
          <p:cNvPr id="3" name="内容占位符 2"/>
          <p:cNvSpPr>
            <a:spLocks noGrp="1"/>
          </p:cNvSpPr>
          <p:nvPr>
            <p:ph idx="1"/>
          </p:nvPr>
        </p:nvSpPr>
        <p:spPr>
          <a:xfrm>
            <a:off x="387439" y="1033029"/>
            <a:ext cx="11409609" cy="5133774"/>
          </a:xfrm>
        </p:spPr>
        <p:txBody>
          <a:bodyPr>
            <a:normAutofit fontScale="925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The idea is that minimizing log Z prevents a probabilistic model from having high probability everywhere, and imposing sparsity on an autoencoder prevents the autoencoder from having low reconstruction error everywhere. In this case, the connection is on the level of an intuitive understanding of a general mechanism rather than a mathematical correspondence. The interpretation of the sparsity penalty as corresponding to log 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in a directed model 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is more mathematically straightforward.</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One way to achieve actual zeros in</a:t>
            </a:r>
            <a:r>
              <a:rPr sz="2600" b="1" i="1" dirty="0">
                <a:latin typeface="Times New Roman" panose="02020603050405020304" pitchFamily="18" charset="0"/>
                <a:cs typeface="Times New Roman" panose="02020603050405020304" pitchFamily="18" charset="0"/>
              </a:rPr>
              <a:t> h</a:t>
            </a:r>
            <a:r>
              <a:rPr sz="2600" dirty="0">
                <a:latin typeface="Times New Roman" panose="02020603050405020304" pitchFamily="18" charset="0"/>
                <a:cs typeface="Times New Roman" panose="02020603050405020304" pitchFamily="18" charset="0"/>
              </a:rPr>
              <a:t> for sparse (and denoising) autoencoders was introduced in </a:t>
            </a:r>
            <a:r>
              <a:rPr sz="2600" dirty="0">
                <a:solidFill>
                  <a:srgbClr val="00FF00"/>
                </a:solidFill>
                <a:latin typeface="Times New Roman" panose="02020603050405020304" pitchFamily="18" charset="0"/>
                <a:cs typeface="Times New Roman" panose="02020603050405020304" pitchFamily="18" charset="0"/>
              </a:rPr>
              <a:t>Glorot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t>
            </a:r>
            <a:r>
              <a:rPr sz="2600" dirty="0">
                <a:solidFill>
                  <a:srgbClr val="00FF00"/>
                </a:solidFill>
                <a:latin typeface="Times New Roman" panose="02020603050405020304" pitchFamily="18" charset="0"/>
                <a:cs typeface="Times New Roman" panose="02020603050405020304" pitchFamily="18" charset="0"/>
              </a:rPr>
              <a:t>2011b</a:t>
            </a:r>
            <a:r>
              <a:rPr sz="2600" dirty="0">
                <a:latin typeface="Times New Roman" panose="02020603050405020304" pitchFamily="18" charset="0"/>
                <a:cs typeface="Times New Roman" panose="02020603050405020304" pitchFamily="18" charset="0"/>
              </a:rPr>
              <a:t>). The idea is to use rectified linear units to produce the code layer. With a prior that actually pushes the representations to zero (like the absolute value penalty), one can thus indirectly control the average number of zeros in the representation.</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14.2.2 Denoising Autoencoders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Rather than adding a penalty Ω to the cost function, we can obtain an autoencoder that learns something useful by changing the reconstruction error term of the cost function.</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Traditionally, autoencoders minimize some function.</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L(</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(14.8)</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where</a:t>
            </a:r>
            <a:r>
              <a:rPr sz="2600" i="1" dirty="0">
                <a:latin typeface="Times New Roman" panose="02020603050405020304" pitchFamily="18" charset="0"/>
                <a:cs typeface="Times New Roman" panose="02020603050405020304" pitchFamily="18" charset="0"/>
              </a:rPr>
              <a:t> L </a:t>
            </a:r>
            <a:r>
              <a:rPr sz="2600" dirty="0">
                <a:latin typeface="Times New Roman" panose="02020603050405020304" pitchFamily="18" charset="0"/>
                <a:cs typeface="Times New Roman" panose="02020603050405020304" pitchFamily="18" charset="0"/>
              </a:rPr>
              <a:t>is a loss function penalizing </a:t>
            </a:r>
            <a:r>
              <a:rPr sz="2600" i="1" dirty="0">
                <a:latin typeface="Times New Roman" panose="02020603050405020304" pitchFamily="18" charset="0"/>
                <a:cs typeface="Times New Roman" panose="02020603050405020304" pitchFamily="18" charset="0"/>
              </a:rPr>
              <a:t>g</a:t>
            </a:r>
            <a:r>
              <a:rPr sz="2600" dirty="0">
                <a:latin typeface="Times New Roman" panose="02020603050405020304" pitchFamily="18" charset="0"/>
                <a:cs typeface="Times New Roman" panose="02020603050405020304" pitchFamily="18" charset="0"/>
              </a:rPr>
              <a:t>(</a:t>
            </a:r>
            <a:r>
              <a:rPr sz="2600"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for being dissimilar from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such as the </a:t>
            </a:r>
            <a:r>
              <a:rPr sz="2600" i="1" dirty="0">
                <a:latin typeface="Times New Roman" panose="02020603050405020304" pitchFamily="18" charset="0"/>
                <a:cs typeface="Times New Roman" panose="02020603050405020304" pitchFamily="18" charset="0"/>
              </a:rPr>
              <a:t>L</a:t>
            </a:r>
            <a:r>
              <a:rPr sz="2600" baseline="30000" dirty="0">
                <a:latin typeface="Times New Roman" panose="02020603050405020304" pitchFamily="18" charset="0"/>
                <a:cs typeface="Times New Roman" panose="02020603050405020304" pitchFamily="18" charset="0"/>
              </a:rPr>
              <a:t>2</a:t>
            </a:r>
            <a:r>
              <a:rPr sz="2600" dirty="0">
                <a:latin typeface="Times New Roman" panose="02020603050405020304" pitchFamily="18" charset="0"/>
                <a:cs typeface="Times New Roman" panose="02020603050405020304" pitchFamily="18" charset="0"/>
              </a:rPr>
              <a:t> norm of their difference. This encourages  </a:t>
            </a:r>
            <a:r>
              <a:rPr sz="2600" i="1" dirty="0">
                <a:latin typeface="Times New Roman" panose="02020603050405020304" pitchFamily="18" charset="0"/>
                <a:cs typeface="Times New Roman" panose="02020603050405020304" pitchFamily="18" charset="0"/>
              </a:rPr>
              <a:t>g</a:t>
            </a:r>
            <a:r>
              <a:rPr sz="2600" dirty="0">
                <a:latin typeface="Times New Roman" panose="02020603050405020304" pitchFamily="18" charset="0"/>
                <a:cs typeface="Times New Roman" panose="02020603050405020304" pitchFamily="18" charset="0"/>
              </a:rPr>
              <a:t> ◦ </a:t>
            </a:r>
            <a:r>
              <a:rPr sz="2600" i="1" dirty="0">
                <a:latin typeface="Times New Roman" panose="02020603050405020304" pitchFamily="18" charset="0"/>
                <a:cs typeface="Times New Roman" panose="02020603050405020304" pitchFamily="18" charset="0"/>
              </a:rPr>
              <a:t>f  </a:t>
            </a:r>
            <a:r>
              <a:rPr sz="2600" dirty="0">
                <a:latin typeface="Times New Roman" panose="02020603050405020304" pitchFamily="18" charset="0"/>
                <a:cs typeface="Times New Roman" panose="02020603050405020304" pitchFamily="18" charset="0"/>
              </a:rPr>
              <a:t>to learn to be merely an identity function if they have the capacity to do so.</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 </a:t>
            </a:r>
            <a:r>
              <a:rPr sz="2600" i="1" dirty="0">
                <a:latin typeface="Times New Roman" panose="02020603050405020304" pitchFamily="18" charset="0"/>
                <a:cs typeface="Times New Roman" panose="02020603050405020304" pitchFamily="18" charset="0"/>
              </a:rPr>
              <a:t>denoising autoencoder </a:t>
            </a:r>
            <a:r>
              <a:rPr sz="2600" dirty="0">
                <a:latin typeface="Times New Roman" panose="02020603050405020304" pitchFamily="18" charset="0"/>
                <a:cs typeface="Times New Roman" panose="02020603050405020304" pitchFamily="18" charset="0"/>
              </a:rPr>
              <a:t>or DAE instead minimizes</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2903035" y="5559653"/>
            <a:ext cx="7408545" cy="8083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14.2.2 Denoising Autoencoders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 </a:t>
            </a:r>
            <a:r>
              <a:rPr sz="2600" i="1" dirty="0">
                <a:latin typeface="Times New Roman" panose="02020603050405020304" pitchFamily="18" charset="0"/>
                <a:cs typeface="Times New Roman" panose="02020603050405020304" pitchFamily="18" charset="0"/>
              </a:rPr>
              <a:t>denoising autoencoder </a:t>
            </a:r>
            <a:r>
              <a:rPr sz="2600" dirty="0">
                <a:latin typeface="Times New Roman" panose="02020603050405020304" pitchFamily="18" charset="0"/>
                <a:cs typeface="Times New Roman" panose="02020603050405020304" pitchFamily="18" charset="0"/>
              </a:rPr>
              <a:t>or DAE instead minimizes</a:t>
            </a: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dirty="0" err="1"/>
              <a:t>where</a:t>
            </a:r>
            <a:r>
              <a:rPr lang="en-US" altLang="zh-CN" dirty="0" err="1">
                <a:sym typeface="Symbol" panose="05050102010706020507" charset="0"/>
              </a:rPr>
              <a:t></a:t>
            </a:r>
            <a:r>
              <a:rPr lang="en-US" altLang="zh-CN" b="1" i="1" dirty="0" err="1"/>
              <a:t>x</a:t>
            </a:r>
            <a:r>
              <a:rPr lang="en-US" altLang="zh-CN" dirty="0"/>
              <a:t>  is a copy of </a:t>
            </a:r>
            <a:r>
              <a:rPr lang="en-US" altLang="zh-CN" b="1" i="1" dirty="0"/>
              <a:t>x</a:t>
            </a:r>
            <a:r>
              <a:rPr lang="en-US" altLang="zh-CN" dirty="0"/>
              <a:t> that has been corrupted by some form of noise. Denoising autoencoders must therefore undo this corruption rather than simply copying their input.</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2827620" y="1647529"/>
            <a:ext cx="7408545" cy="808355"/>
          </a:xfrm>
          <a:prstGeom prst="rect">
            <a:avLst/>
          </a:prstGeom>
        </p:spPr>
      </p:pic>
    </p:spTree>
    <p:extLst>
      <p:ext uri="{BB962C8B-B14F-4D97-AF65-F5344CB8AC3E}">
        <p14:creationId xmlns:p14="http://schemas.microsoft.com/office/powerpoint/2010/main" val="2714415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14.2.2 Denoising Autoencoders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Denoising training forces</a:t>
            </a:r>
            <a:r>
              <a:rPr lang="en-US" altLang="zh-CN" sz="2600" i="1" dirty="0">
                <a:latin typeface="Times New Roman" panose="02020603050405020304" pitchFamily="18" charset="0"/>
                <a:cs typeface="Times New Roman" panose="02020603050405020304" pitchFamily="18" charset="0"/>
              </a:rPr>
              <a:t>  f</a:t>
            </a:r>
            <a:r>
              <a:rPr lang="en-US" altLang="zh-CN" sz="2600" dirty="0">
                <a:latin typeface="Times New Roman" panose="02020603050405020304" pitchFamily="18" charset="0"/>
                <a:cs typeface="Times New Roman" panose="02020603050405020304" pitchFamily="18" charset="0"/>
              </a:rPr>
              <a:t>  and</a:t>
            </a:r>
            <a:r>
              <a:rPr lang="en-US" altLang="zh-CN" sz="2600" i="1" dirty="0">
                <a:latin typeface="Times New Roman" panose="02020603050405020304" pitchFamily="18" charset="0"/>
                <a:cs typeface="Times New Roman" panose="02020603050405020304" pitchFamily="18" charset="0"/>
              </a:rPr>
              <a:t>  g</a:t>
            </a:r>
            <a:r>
              <a:rPr lang="en-US" altLang="zh-CN" sz="2600" dirty="0">
                <a:latin typeface="Times New Roman" panose="02020603050405020304" pitchFamily="18" charset="0"/>
                <a:cs typeface="Times New Roman" panose="02020603050405020304" pitchFamily="18" charset="0"/>
              </a:rPr>
              <a:t>  to implicitly learn the structure of </a:t>
            </a:r>
            <a:r>
              <a:rPr lang="en-US" altLang="zh-CN" sz="2600" i="1" dirty="0" err="1">
                <a:latin typeface="Times New Roman" panose="02020603050405020304" pitchFamily="18" charset="0"/>
                <a:cs typeface="Times New Roman" panose="02020603050405020304" pitchFamily="18" charset="0"/>
              </a:rPr>
              <a:t>p</a:t>
            </a:r>
            <a:r>
              <a:rPr lang="en-US" altLang="zh-CN" sz="2600" baseline="-25000" dirty="0" err="1">
                <a:latin typeface="Times New Roman" panose="02020603050405020304" pitchFamily="18" charset="0"/>
                <a:cs typeface="Times New Roman" panose="02020603050405020304" pitchFamily="18" charset="0"/>
              </a:rPr>
              <a:t>data</a:t>
            </a:r>
            <a:r>
              <a:rPr lang="en-US" altLang="zh-CN" sz="2600" dirty="0">
                <a:latin typeface="Times New Roman" panose="02020603050405020304" pitchFamily="18" charset="0"/>
                <a:cs typeface="Times New Roman" panose="02020603050405020304" pitchFamily="18" charset="0"/>
              </a:rPr>
              <a:t>(x), as shown by</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Alain and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B050"/>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and </a:t>
            </a:r>
            <a:r>
              <a:rPr lang="en-US" altLang="zh-CN" sz="2600" dirty="0" err="1">
                <a:solidFill>
                  <a:srgbClr val="00FF00"/>
                </a:solidFill>
                <a:latin typeface="Times New Roman" panose="02020603050405020304" pitchFamily="18" charset="0"/>
                <a:cs typeface="Times New Roman" panose="02020603050405020304" pitchFamily="18" charset="0"/>
              </a:rPr>
              <a:t>Bengio</a:t>
            </a:r>
            <a:r>
              <a:rPr lang="en-US" altLang="zh-CN" sz="2600" dirty="0">
                <a:solidFill>
                  <a:srgbClr val="00FF00"/>
                </a:solidFill>
                <a:latin typeface="Times New Roman" panose="02020603050405020304" pitchFamily="18" charset="0"/>
                <a:cs typeface="Times New Roman" panose="02020603050405020304" pitchFamily="18" charset="0"/>
              </a:rPr>
              <a:t> </a:t>
            </a:r>
            <a:r>
              <a:rPr lang="en-US" altLang="zh-CN" sz="2600" i="1" dirty="0">
                <a:solidFill>
                  <a:srgbClr val="00FF00"/>
                </a:solidFill>
                <a:latin typeface="Times New Roman" panose="02020603050405020304" pitchFamily="18" charset="0"/>
                <a:cs typeface="Times New Roman" panose="02020603050405020304" pitchFamily="18" charset="0"/>
              </a:rPr>
              <a:t>et al</a:t>
            </a:r>
            <a:r>
              <a:rPr lang="en-US" altLang="zh-CN" sz="2600" dirty="0">
                <a:solidFill>
                  <a:srgbClr val="00FF00"/>
                </a:solidFill>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0FF00"/>
                </a:solidFill>
                <a:latin typeface="Times New Roman" panose="02020603050405020304" pitchFamily="18" charset="0"/>
                <a:cs typeface="Times New Roman" panose="02020603050405020304" pitchFamily="18" charset="0"/>
              </a:rPr>
              <a:t>2013c</a:t>
            </a:r>
            <a:r>
              <a:rPr lang="en-US" altLang="zh-CN" sz="2600" dirty="0">
                <a:latin typeface="Times New Roman" panose="02020603050405020304" pitchFamily="18" charset="0"/>
                <a:cs typeface="Times New Roman" panose="02020603050405020304" pitchFamily="18" charset="0"/>
              </a:rPr>
              <a:t>). Denoising autoencoders thus provide yet another example of how useful properties can emerge as a byproduct of minimizing reconstruction error. They are also an example of how overcomplete, high-capacity models may be used as autoencoders so long as care is taken to prevent them from learning the identity function. Denoising autoencoders are presented in more detail in Sec.</a:t>
            </a:r>
            <a:r>
              <a:rPr lang="en-US" altLang="zh-CN" sz="2600" dirty="0">
                <a:solidFill>
                  <a:srgbClr val="FF0000"/>
                </a:solidFill>
                <a:latin typeface="Times New Roman" panose="02020603050405020304" pitchFamily="18" charset="0"/>
                <a:cs typeface="Times New Roman" panose="02020603050405020304" pitchFamily="18" charset="0"/>
              </a:rPr>
              <a:t> 14.5</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14.2.3 Regularizing by Penalizing Derivatives </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Another strategy for regularizing an autoencoder is to use a penalty Ω as in sparse autoencoders,</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g</a:t>
            </a:r>
            <a:r>
              <a:rPr sz="2600" dirty="0">
                <a:latin typeface="Times New Roman" panose="02020603050405020304" pitchFamily="18" charset="0"/>
                <a:cs typeface="Times New Roman" panose="02020603050405020304" pitchFamily="18" charset="0"/>
              </a:rPr>
              <a:t>(</a:t>
            </a:r>
            <a:r>
              <a:rPr sz="2600"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 Ω</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(14.10)</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but with a different form of </a:t>
            </a:r>
            <a:r>
              <a:rPr sz="2600" i="1" dirty="0">
                <a:latin typeface="Times New Roman" panose="02020603050405020304" pitchFamily="18" charset="0"/>
                <a:cs typeface="Times New Roman" panose="02020603050405020304" pitchFamily="18" charset="0"/>
              </a:rPr>
              <a:t>Ω</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This forces the model to learn a function that does not change much when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changes slightly. Because this penalty is applied only at training examples, it forces the autoencoder to learn features that capture information about the training distribution.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a:blip r:embed="rId3"/>
          <a:stretch>
            <a:fillRect/>
          </a:stretch>
        </p:blipFill>
        <p:spPr>
          <a:xfrm>
            <a:off x="2994660" y="2991802"/>
            <a:ext cx="9101455" cy="11191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14.2.3 Regularizing by Penalizing Derivatives </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An autoencoder regularized in this way is called a </a:t>
            </a:r>
            <a:r>
              <a:rPr sz="2600" i="1" dirty="0">
                <a:latin typeface="Times New Roman" panose="02020603050405020304" pitchFamily="18" charset="0"/>
                <a:cs typeface="Times New Roman" panose="02020603050405020304" pitchFamily="18" charset="0"/>
              </a:rPr>
              <a:t>contractive autoencoder</a:t>
            </a:r>
            <a:r>
              <a:rPr sz="2600" dirty="0">
                <a:latin typeface="Times New Roman" panose="02020603050405020304" pitchFamily="18" charset="0"/>
                <a:cs typeface="Times New Roman" panose="02020603050405020304" pitchFamily="18" charset="0"/>
              </a:rPr>
              <a:t> or CAE. This approach has theoretical connections to denoising autoencoders, manifold learning and probabilistic modeling. The CAE is described in more detail in Sec. </a:t>
            </a:r>
            <a:r>
              <a:rPr sz="2600" dirty="0">
                <a:solidFill>
                  <a:srgbClr val="FF0000"/>
                </a:solidFill>
                <a:latin typeface="Times New Roman" panose="02020603050405020304" pitchFamily="18" charset="0"/>
                <a:cs typeface="Times New Roman" panose="02020603050405020304" pitchFamily="18" charset="0"/>
              </a:rPr>
              <a:t>14.7</a:t>
            </a:r>
            <a:r>
              <a:rPr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Meidong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254125" y="2036445"/>
            <a:ext cx="9685020" cy="763270"/>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14.3 </a:t>
            </a:r>
            <a:r>
              <a:rPr lang="en-US" altLang="zh-CN" sz="3600" dirty="0">
                <a:sym typeface="+mn-ea"/>
              </a:rPr>
              <a:t>Representational Power, Layer Size and Depth</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a:latin typeface="Times New Roman" panose="02020603050405020304" pitchFamily="18" charset="0"/>
                <a:cs typeface="Times New Roman" panose="02020603050405020304" pitchFamily="18" charset="0"/>
                <a:sym typeface="+mn-ea"/>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14.3 Representational Power, Layer Size and Depth</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Autoencoders are often trained with only a single layer encoder and a single layer decoder. However, this is not a requirement. In fact, using deep encoders and decoders offers many advantages.</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Recall from Sec. </a:t>
            </a:r>
            <a:r>
              <a:rPr sz="2600" dirty="0">
                <a:solidFill>
                  <a:srgbClr val="FF0000"/>
                </a:solidFill>
                <a:latin typeface="Times New Roman" panose="02020603050405020304" pitchFamily="18" charset="0"/>
                <a:cs typeface="Times New Roman" panose="02020603050405020304" pitchFamily="18" charset="0"/>
              </a:rPr>
              <a:t>6.4.1</a:t>
            </a:r>
            <a:r>
              <a:rPr sz="2600" dirty="0">
                <a:latin typeface="Times New Roman" panose="02020603050405020304" pitchFamily="18" charset="0"/>
                <a:cs typeface="Times New Roman" panose="02020603050405020304" pitchFamily="18" charset="0"/>
              </a:rPr>
              <a:t> that there are many advantages to depth in a feedforward network. Because autoencoders are feedforward networks, these advantages also apply to autoencoders. Moreover, the encoder is itself a feedforward network as is the decoder, so each of these components of the autoencoder can individually benefit from depth.</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 </a:t>
            </a:r>
            <a:r>
              <a:rPr lang="en-US" altLang="zh-CN" sz="3600" dirty="0">
                <a:latin typeface="Times New Roman" panose="02020603050405020304" pitchFamily="18" charset="0"/>
                <a:cs typeface="Times New Roman" panose="02020603050405020304" pitchFamily="18" charset="0"/>
                <a:sym typeface="+mn-ea"/>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91249" y="1021599"/>
            <a:ext cx="11409609" cy="5133774"/>
          </a:xfrm>
        </p:spPr>
        <p:txBody>
          <a:bodyPr>
            <a:normAutofit lnSpcReduction="10000"/>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a:t>
            </a:r>
            <a:r>
              <a:rPr lang="en-US" altLang="zh-CN" sz="2600" i="1" dirty="0">
                <a:solidFill>
                  <a:schemeClr val="tx1"/>
                </a:solidFill>
                <a:uFillTx/>
                <a:latin typeface="Times New Roman" panose="02020603050405020304" pitchFamily="18" charset="0"/>
                <a:cs typeface="Times New Roman" panose="02020603050405020304" pitchFamily="18" charset="0"/>
              </a:rPr>
              <a:t> autoencoder</a:t>
            </a:r>
            <a:r>
              <a:rPr lang="en-US" altLang="zh-CN" sz="2600" dirty="0">
                <a:latin typeface="Times New Roman" panose="02020603050405020304" pitchFamily="18" charset="0"/>
                <a:cs typeface="Times New Roman" panose="02020603050405020304" pitchFamily="18" charset="0"/>
              </a:rPr>
              <a:t> is a neural network that is trained to attempt to copy its input to its output. Internally, it has a hidden layer</a:t>
            </a:r>
            <a:r>
              <a:rPr lang="en-US" altLang="zh-CN" sz="2600" b="1" i="1" dirty="0">
                <a:solidFill>
                  <a:schemeClr val="tx1"/>
                </a:solidFill>
                <a:uFillTx/>
                <a:latin typeface="Times New Roman" panose="02020603050405020304" pitchFamily="18" charset="0"/>
                <a:cs typeface="Times New Roman" panose="02020603050405020304" pitchFamily="18" charset="0"/>
              </a:rPr>
              <a:t> h</a:t>
            </a:r>
            <a:r>
              <a:rPr lang="en-US" altLang="zh-CN" sz="2600" dirty="0">
                <a:latin typeface="Times New Roman" panose="02020603050405020304" pitchFamily="18" charset="0"/>
                <a:cs typeface="Times New Roman" panose="02020603050405020304" pitchFamily="18" charset="0"/>
              </a:rPr>
              <a:t> that describes a </a:t>
            </a:r>
            <a:r>
              <a:rPr lang="en-US" altLang="zh-CN" sz="2600" i="1" dirty="0">
                <a:latin typeface="Times New Roman" panose="02020603050405020304" pitchFamily="18" charset="0"/>
                <a:cs typeface="Times New Roman" panose="02020603050405020304" pitchFamily="18" charset="0"/>
              </a:rPr>
              <a:t>code</a:t>
            </a:r>
            <a:r>
              <a:rPr lang="en-US" altLang="zh-CN" sz="2600" dirty="0">
                <a:latin typeface="Times New Roman" panose="02020603050405020304" pitchFamily="18" charset="0"/>
                <a:cs typeface="Times New Roman" panose="02020603050405020304" pitchFamily="18" charset="0"/>
              </a:rPr>
              <a:t> used to represent the input. The network may be viewed as consisting of two parts: an encoder function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 decoder that produces a reconstruction </a:t>
            </a:r>
            <a:r>
              <a:rPr lang="en-US" altLang="zh-CN" sz="2600" b="1" i="1" dirty="0">
                <a:latin typeface="Times New Roman" panose="02020603050405020304" pitchFamily="18" charset="0"/>
                <a:cs typeface="Times New Roman" panose="02020603050405020304" pitchFamily="18" charset="0"/>
              </a:rPr>
              <a:t>r</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This architecture is presented in Fig. 14.1. If an autoencoder succeeds in simply learning to set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everywhere, then it is not especially useful. Instead, autoencoders are designed to be unable to learn to copy perfectly. Usually they are restricted in ways that allow them to copy only approximately, and to copy only input that resembles the training data. Because the model is forced to prioritize which aspects of the input should be copied, it often learns useful properties of the data.</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59A8082-2C01-474B-8BFD-374E9427CAA6}"/>
              </a:ext>
            </a:extLst>
          </p:cNvPr>
          <p:cNvSpPr>
            <a:spLocks noGrp="1"/>
          </p:cNvSpPr>
          <p:nvPr>
            <p:ph type="title"/>
          </p:nvPr>
        </p:nvSpPr>
        <p:spPr/>
        <p:txBody>
          <a:bodyPr/>
          <a:lstStyle/>
          <a:p>
            <a:r>
              <a:rPr lang="en-US" altLang="zh-CN" dirty="0">
                <a:sym typeface="+mn-ea"/>
              </a:rPr>
              <a:t>14.3 Representational Power, Layer Size and Depth</a:t>
            </a:r>
            <a:endParaRPr lang="zh-CN" altLang="en-US" dirty="0"/>
          </a:p>
        </p:txBody>
      </p:sp>
      <p:sp>
        <p:nvSpPr>
          <p:cNvPr id="6" name="内容占位符 5">
            <a:extLst>
              <a:ext uri="{FF2B5EF4-FFF2-40B4-BE49-F238E27FC236}">
                <a16:creationId xmlns:a16="http://schemas.microsoft.com/office/drawing/2014/main" id="{0E1DCD79-9BA2-4560-9A6F-F2B7AC9CA386}"/>
              </a:ext>
            </a:extLst>
          </p:cNvPr>
          <p:cNvSpPr>
            <a:spLocks noGrp="1"/>
          </p:cNvSpPr>
          <p:nvPr>
            <p:ph idx="1"/>
          </p:nvPr>
        </p:nvSpPr>
        <p:spPr/>
        <p:txBody>
          <a:bodyPr>
            <a:normAutofit/>
          </a:bodyPr>
          <a:lstStyle/>
          <a:p>
            <a:r>
              <a:rPr lang="en-US" altLang="zh-CN" dirty="0"/>
              <a:t>        One major advantage of non-trivial depth is that the universal approximator theorem guarantees that a feedforward neural network with at least one hidden layer can represent an approximation of any function (within a broad class) to an arbitrary degree of accuracy, provided that it has enough hidden units. This means that an autoencoder with a single hidden layer is able to represent the identity function along the domain of the data arbitrarily well. However, the mapping from input to code is shallow. This means that we are not able to enforce arbitrary constraints, such as that the code should be sparse. A deep autoencoder, with at least one additional hidden layer inside the encoder itself, can approximate any mapping from input to code arbitrarily well, given enough hidden units.</a:t>
            </a:r>
            <a:endParaRPr lang="zh-CN" altLang="en-US" dirty="0"/>
          </a:p>
        </p:txBody>
      </p:sp>
      <p:pic>
        <p:nvPicPr>
          <p:cNvPr id="4" name="图片 3" descr="u=1907756794,293736522&amp;fm=21&amp;gp=0.jpg">
            <a:extLst>
              <a:ext uri="{FF2B5EF4-FFF2-40B4-BE49-F238E27FC236}">
                <a16:creationId xmlns:a16="http://schemas.microsoft.com/office/drawing/2014/main" id="{87804AEC-E556-4B7F-B4D1-26BE3B9D7B99}"/>
              </a:ext>
            </a:extLst>
          </p:cNvPr>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269110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14.3 Representational Power, Layer Size and Depth</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Depth can exponentially reduce the computational cost of representing some functions. Depth can also exponentially decrease the amount of training data needed to learn some functions. See Sec. </a:t>
            </a:r>
            <a:r>
              <a:rPr sz="2600" dirty="0">
                <a:solidFill>
                  <a:srgbClr val="FF0000"/>
                </a:solidFill>
                <a:latin typeface="Times New Roman" panose="02020603050405020304" pitchFamily="18" charset="0"/>
                <a:cs typeface="Times New Roman" panose="02020603050405020304" pitchFamily="18" charset="0"/>
              </a:rPr>
              <a:t>6.4.1</a:t>
            </a:r>
            <a:r>
              <a:rPr sz="2600" dirty="0">
                <a:latin typeface="Times New Roman" panose="02020603050405020304" pitchFamily="18" charset="0"/>
                <a:cs typeface="Times New Roman" panose="02020603050405020304" pitchFamily="18" charset="0"/>
              </a:rPr>
              <a:t> for a review of the advantages of depth in feedforward networks.</a:t>
            </a:r>
            <a:endParaRPr lang="en-US" altLang="zh-CN" sz="2600" dirty="0">
              <a:latin typeface="Times New Roman" panose="02020603050405020304" pitchFamily="18" charset="0"/>
              <a:cs typeface="Times New Roman" panose="02020603050405020304" pitchFamily="18" charset="0"/>
            </a:endParaRPr>
          </a:p>
          <a:p>
            <a:pPr>
              <a:spcBef>
                <a:spcPts val="0"/>
              </a:spcBef>
              <a:buClr>
                <a:srgbClr val="FF0000"/>
              </a:buClr>
            </a:pPr>
            <a:r>
              <a:rPr lang="zh-CN" altLang="en-US" dirty="0"/>
              <a:t>　　</a:t>
            </a:r>
            <a:r>
              <a:rPr lang="en-US" altLang="zh-CN" dirty="0"/>
              <a:t>Experimentally, deep autoencoders yield much better compression than corresponding shallow or linear autoencoders (</a:t>
            </a:r>
            <a:r>
              <a:rPr lang="en-US" altLang="zh-CN" dirty="0">
                <a:solidFill>
                  <a:srgbClr val="00FF00"/>
                </a:solidFill>
              </a:rPr>
              <a:t>Hinton and </a:t>
            </a:r>
            <a:r>
              <a:rPr lang="en-US" altLang="zh-CN" dirty="0" err="1">
                <a:solidFill>
                  <a:srgbClr val="00FF00"/>
                </a:solidFill>
              </a:rPr>
              <a:t>Salakhutdinov</a:t>
            </a:r>
            <a:r>
              <a:rPr lang="en-US" altLang="zh-CN" dirty="0"/>
              <a:t>,</a:t>
            </a:r>
            <a:r>
              <a:rPr lang="en-US" altLang="zh-CN" dirty="0">
                <a:solidFill>
                  <a:srgbClr val="00B050"/>
                </a:solidFill>
              </a:rPr>
              <a:t> </a:t>
            </a:r>
            <a:r>
              <a:rPr lang="en-US" altLang="zh-CN" dirty="0">
                <a:solidFill>
                  <a:srgbClr val="00FF00"/>
                </a:solidFill>
              </a:rPr>
              <a:t>2006</a:t>
            </a:r>
            <a:r>
              <a:rPr lang="en-US" altLang="zh-CN" dirty="0"/>
              <a:t>). </a:t>
            </a:r>
          </a:p>
          <a:p>
            <a:pPr>
              <a:spcBef>
                <a:spcPts val="0"/>
              </a:spcBef>
              <a:buClr>
                <a:srgbClr val="FF0000"/>
              </a:buClr>
            </a:pPr>
            <a:r>
              <a:rPr lang="zh-CN" altLang="en-US" dirty="0"/>
              <a:t>　　</a:t>
            </a:r>
            <a:r>
              <a:rPr lang="en-US" altLang="zh-CN" dirty="0"/>
              <a:t>A common strategy for training a deep autoencoder is to greedily pretrain the deep architecture by training a stack of shallow autoencoders, so we often encounter shallow autoencoders, even when the ultimate goal is to train a deep autoencoder.</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Meidong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254125" y="2036445"/>
            <a:ext cx="9685020" cy="763270"/>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14.4 </a:t>
            </a:r>
            <a:r>
              <a:rPr lang="en-US" altLang="zh-CN" sz="3600" dirty="0">
                <a:sym typeface="+mn-ea"/>
              </a:rPr>
              <a:t>Stochastic Encoders and Decoders</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a:latin typeface="Times New Roman" panose="02020603050405020304" pitchFamily="18" charset="0"/>
                <a:cs typeface="Times New Roman" panose="02020603050405020304" pitchFamily="18" charset="0"/>
                <a:sym typeface="+mn-ea"/>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14.4 Stochastic Encoders and Decoders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Autoencoders are just feedforward networks. The same loss functions and output unit types that can be used for traditional feedforward networks are also used for autoencoders.</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As described in Sec. </a:t>
            </a:r>
            <a:r>
              <a:rPr sz="2600" dirty="0">
                <a:solidFill>
                  <a:srgbClr val="FF0000"/>
                </a:solidFill>
                <a:latin typeface="Times New Roman" panose="02020603050405020304" pitchFamily="18" charset="0"/>
                <a:cs typeface="Times New Roman" panose="02020603050405020304" pitchFamily="18" charset="0"/>
              </a:rPr>
              <a:t>6.2.2.4</a:t>
            </a:r>
            <a:r>
              <a:rPr sz="2600" dirty="0">
                <a:latin typeface="Times New Roman" panose="02020603050405020304" pitchFamily="18" charset="0"/>
                <a:cs typeface="Times New Roman" panose="02020603050405020304" pitchFamily="18" charset="0"/>
              </a:rPr>
              <a:t>, a general strategy for designing the output units and the loss function of a feedforward network is to define an output distribution </a:t>
            </a:r>
          </a:p>
          <a:p>
            <a:pPr marL="0" lvl="0" indent="0" algn="just">
              <a:lnSpc>
                <a:spcPct val="125000"/>
              </a:lnSpc>
              <a:spcBef>
                <a:spcPts val="0"/>
              </a:spcBef>
              <a:buClr>
                <a:srgbClr val="FF0000"/>
              </a:buClr>
              <a:buNone/>
            </a:pPr>
            <a:r>
              <a:rPr sz="2600" i="1" dirty="0">
                <a:latin typeface="Times New Roman" panose="02020603050405020304" pitchFamily="18" charset="0"/>
                <a:cs typeface="Times New Roman" panose="02020603050405020304" pitchFamily="18" charset="0"/>
              </a:rPr>
              <a:t>p</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y</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and minimize the negative log-likelihood − log </a:t>
            </a:r>
            <a:r>
              <a:rPr sz="2600" i="1" dirty="0">
                <a:latin typeface="Times New Roman" panose="02020603050405020304" pitchFamily="18" charset="0"/>
                <a:cs typeface="Times New Roman" panose="02020603050405020304" pitchFamily="18" charset="0"/>
              </a:rPr>
              <a:t>p</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y</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 In that setting, </a:t>
            </a:r>
            <a:r>
              <a:rPr sz="2600" b="1" i="1" dirty="0">
                <a:latin typeface="Times New Roman" panose="02020603050405020304" pitchFamily="18" charset="0"/>
                <a:cs typeface="Times New Roman" panose="02020603050405020304" pitchFamily="18" charset="0"/>
              </a:rPr>
              <a:t>y</a:t>
            </a:r>
            <a:r>
              <a:rPr sz="2600" dirty="0">
                <a:latin typeface="Times New Roman" panose="02020603050405020304" pitchFamily="18" charset="0"/>
                <a:cs typeface="Times New Roman" panose="02020603050405020304" pitchFamily="18" charset="0"/>
              </a:rPr>
              <a:t> was a vector of targets, such as class labels.</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the case of an autoencoder, xis now the target as well as the input. However, we can still apply the same machinery as before. Given a hidden code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we may think of the decoder as providing a conditional distribution </a:t>
            </a:r>
            <a:r>
              <a:rPr lang="en-US" altLang="zh-CN" sz="2600" i="1" dirty="0">
                <a:latin typeface="Times New Roman" panose="02020603050405020304" pitchFamily="18" charset="0"/>
                <a:cs typeface="Times New Roman" panose="02020603050405020304" pitchFamily="18" charset="0"/>
              </a:rPr>
              <a:t>p</a:t>
            </a:r>
            <a:r>
              <a:rPr lang="en-US" altLang="zh-CN" sz="2600" baseline="-25000" dirty="0">
                <a:latin typeface="Times New Roman" panose="02020603050405020304" pitchFamily="18" charset="0"/>
                <a:cs typeface="Times New Roman" panose="02020603050405020304" pitchFamily="18" charset="0"/>
              </a:rPr>
              <a:t>decoder</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14.4 Stochastic Encoders and Decoders</a:t>
            </a:r>
          </a:p>
        </p:txBody>
      </p:sp>
      <p:sp>
        <p:nvSpPr>
          <p:cNvPr id="3" name="内容占位符 2"/>
          <p:cNvSpPr>
            <a:spLocks noGrp="1"/>
          </p:cNvSpPr>
          <p:nvPr>
            <p:ph idx="1"/>
          </p:nvPr>
        </p:nvSpPr>
        <p:spPr>
          <a:xfrm>
            <a:off x="387439" y="1033029"/>
            <a:ext cx="11409609" cy="5133774"/>
          </a:xfrm>
        </p:spPr>
        <p:txBody>
          <a:bodyPr>
            <a:normAutofit lnSpcReduction="10000"/>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We may then train the autoencoder by minimizing − log p</a:t>
            </a:r>
            <a:r>
              <a:rPr sz="2600" baseline="-25000" dirty="0">
                <a:latin typeface="Times New Roman" panose="02020603050405020304" pitchFamily="18" charset="0"/>
                <a:cs typeface="Times New Roman" panose="02020603050405020304" pitchFamily="18" charset="0"/>
              </a:rPr>
              <a:t>decoder</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 h</a:t>
            </a:r>
            <a:r>
              <a:rPr sz="2600" dirty="0">
                <a:latin typeface="Times New Roman" panose="02020603050405020304" pitchFamily="18" charset="0"/>
                <a:cs typeface="Times New Roman" panose="02020603050405020304" pitchFamily="18" charset="0"/>
              </a:rPr>
              <a:t>). The exact form of this loss function will change depending on the form of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decoder</a:t>
            </a:r>
            <a:r>
              <a:rPr sz="2600" dirty="0">
                <a:latin typeface="Times New Roman" panose="02020603050405020304" pitchFamily="18" charset="0"/>
                <a:cs typeface="Times New Roman" panose="02020603050405020304" pitchFamily="18" charset="0"/>
              </a:rPr>
              <a:t> . As with traditional feedforward networks, we usually use linear output units to parametrize the mean of a Gaussian distribution if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is real-valued. In that case, the negative log-likelihood yields a mean squared error criterion. Similarly, binary</a:t>
            </a:r>
            <a:r>
              <a:rPr sz="2600" b="1"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 values correspond to a Bernoulli distribution whose parameters are given by a sigmoid output unit, discrete</a:t>
            </a:r>
            <a:r>
              <a:rPr sz="2600" b="1"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 values correspond to a softmax distribution, and so on.</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Typically, the output variables are treated as being conditionally independent given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so that this probability distribution is inexpensive to evaluate, but some techniques such as mixture density outputs allow tractable modeling of outputs with correlations.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14.4 Stochastic Encoders and Decoders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87350" y="1734820"/>
            <a:ext cx="3663950" cy="1818640"/>
          </a:xfrm>
          <a:prstGeom prst="rect">
            <a:avLst/>
          </a:prstGeom>
        </p:spPr>
      </p:pic>
      <p:sp>
        <p:nvSpPr>
          <p:cNvPr id="6" name="内容占位符 2"/>
          <p:cNvSpPr>
            <a:spLocks noGrp="1"/>
          </p:cNvSpPr>
          <p:nvPr/>
        </p:nvSpPr>
        <p:spPr>
          <a:xfrm>
            <a:off x="387350" y="4593590"/>
            <a:ext cx="11409680" cy="15735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sym typeface="+mn-ea"/>
              </a:rPr>
              <a:t>To make a more radical departure from the feedforward networks we have seen previously, we can also generalize the notion of an </a:t>
            </a:r>
            <a:r>
              <a:rPr sz="2600" i="1" dirty="0">
                <a:latin typeface="Times New Roman" panose="02020603050405020304" pitchFamily="18" charset="0"/>
                <a:cs typeface="Times New Roman" panose="02020603050405020304" pitchFamily="18" charset="0"/>
                <a:sym typeface="+mn-ea"/>
              </a:rPr>
              <a:t>encoding function</a:t>
            </a:r>
            <a:r>
              <a:rPr sz="2600" dirty="0">
                <a:latin typeface="Times New Roman" panose="02020603050405020304" pitchFamily="18" charset="0"/>
                <a:cs typeface="Times New Roman" panose="02020603050405020304" pitchFamily="18" charset="0"/>
                <a:sym typeface="+mn-ea"/>
              </a:rPr>
              <a:t> </a:t>
            </a:r>
            <a:r>
              <a:rPr sz="2600" i="1" dirty="0">
                <a:latin typeface="Times New Roman" panose="02020603050405020304" pitchFamily="18" charset="0"/>
                <a:cs typeface="Times New Roman" panose="02020603050405020304" pitchFamily="18" charset="0"/>
                <a:sym typeface="+mn-ea"/>
              </a:rPr>
              <a:t>f</a:t>
            </a:r>
            <a:r>
              <a:rPr sz="2600" dirty="0">
                <a:latin typeface="Times New Roman" panose="02020603050405020304" pitchFamily="18" charset="0"/>
                <a:cs typeface="Times New Roman" panose="02020603050405020304" pitchFamily="18" charset="0"/>
                <a:sym typeface="+mn-ea"/>
              </a:rPr>
              <a:t>(</a:t>
            </a:r>
            <a:r>
              <a:rPr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to an </a:t>
            </a:r>
            <a:r>
              <a:rPr sz="2600" i="1" dirty="0">
                <a:latin typeface="Times New Roman" panose="02020603050405020304" pitchFamily="18" charset="0"/>
                <a:cs typeface="Times New Roman" panose="02020603050405020304" pitchFamily="18" charset="0"/>
                <a:sym typeface="+mn-ea"/>
              </a:rPr>
              <a:t>encoding distribution</a:t>
            </a:r>
            <a:r>
              <a:rPr sz="2600" dirty="0">
                <a:latin typeface="Times New Roman" panose="02020603050405020304" pitchFamily="18" charset="0"/>
                <a:cs typeface="Times New Roman" panose="02020603050405020304" pitchFamily="18" charset="0"/>
                <a:sym typeface="+mn-ea"/>
              </a:rPr>
              <a:t> </a:t>
            </a:r>
            <a:r>
              <a:rPr sz="2600" i="1" dirty="0">
                <a:latin typeface="Times New Roman" panose="02020603050405020304" pitchFamily="18" charset="0"/>
                <a:cs typeface="Times New Roman" panose="02020603050405020304" pitchFamily="18" charset="0"/>
                <a:sym typeface="+mn-ea"/>
              </a:rPr>
              <a:t>p</a:t>
            </a:r>
            <a:r>
              <a:rPr sz="2600" baseline="-25000" dirty="0">
                <a:latin typeface="Times New Roman" panose="02020603050405020304" pitchFamily="18" charset="0"/>
                <a:cs typeface="Times New Roman" panose="02020603050405020304" pitchFamily="18" charset="0"/>
                <a:sym typeface="+mn-ea"/>
              </a:rPr>
              <a:t>encoder</a:t>
            </a:r>
            <a:r>
              <a:rPr sz="2600" dirty="0">
                <a:latin typeface="Times New Roman" panose="02020603050405020304" pitchFamily="18" charset="0"/>
                <a:cs typeface="Times New Roman" panose="02020603050405020304" pitchFamily="18" charset="0"/>
                <a:sym typeface="+mn-ea"/>
              </a:rPr>
              <a:t> (h | x), as illustrated in Fig. </a:t>
            </a:r>
            <a:r>
              <a:rPr sz="2600" dirty="0">
                <a:solidFill>
                  <a:srgbClr val="FF0000"/>
                </a:solidFill>
                <a:latin typeface="Times New Roman" panose="02020603050405020304" pitchFamily="18" charset="0"/>
                <a:cs typeface="Times New Roman" panose="02020603050405020304" pitchFamily="18" charset="0"/>
                <a:sym typeface="+mn-ea"/>
              </a:rPr>
              <a:t>14.2</a:t>
            </a:r>
            <a:r>
              <a:rPr sz="2600" dirty="0">
                <a:latin typeface="Times New Roman" panose="02020603050405020304" pitchFamily="18" charset="0"/>
                <a:cs typeface="Times New Roman" panose="02020603050405020304" pitchFamily="18" charset="0"/>
                <a:sym typeface="+mn-ea"/>
              </a:rPr>
              <a:t>.</a:t>
            </a: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sp>
        <p:nvSpPr>
          <p:cNvPr id="7" name="内容占位符 2"/>
          <p:cNvSpPr>
            <a:spLocks noGrp="1"/>
          </p:cNvSpPr>
          <p:nvPr/>
        </p:nvSpPr>
        <p:spPr>
          <a:xfrm>
            <a:off x="3905885" y="1197610"/>
            <a:ext cx="7412990" cy="3194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sym typeface="+mn-ea"/>
              </a:rPr>
              <a:t>Figure 14.2: The structure of a stochastic autoencoder, in which both the encoder and the decoder are not simple functions but instead involve some noise injection, meaning that their output can be seen as sampled from a distribution, p</a:t>
            </a:r>
            <a:r>
              <a:rPr sz="2600" baseline="-25000" dirty="0">
                <a:latin typeface="Times New Roman" panose="02020603050405020304" pitchFamily="18" charset="0"/>
                <a:cs typeface="Times New Roman" panose="02020603050405020304" pitchFamily="18" charset="0"/>
                <a:sym typeface="+mn-ea"/>
              </a:rPr>
              <a:t>encoder</a:t>
            </a:r>
            <a:r>
              <a:rPr sz="2600" dirty="0">
                <a:latin typeface="Times New Roman" panose="02020603050405020304" pitchFamily="18" charset="0"/>
                <a:cs typeface="Times New Roman" panose="02020603050405020304" pitchFamily="18" charset="0"/>
                <a:sym typeface="+mn-ea"/>
              </a:rPr>
              <a:t> (</a:t>
            </a:r>
            <a:r>
              <a:rPr sz="2600" b="1" i="1" dirty="0">
                <a:latin typeface="Times New Roman" panose="02020603050405020304" pitchFamily="18" charset="0"/>
                <a:cs typeface="Times New Roman" panose="02020603050405020304" pitchFamily="18" charset="0"/>
                <a:sym typeface="+mn-ea"/>
              </a:rPr>
              <a:t>h</a:t>
            </a:r>
            <a:r>
              <a:rPr sz="2600" dirty="0">
                <a:latin typeface="Times New Roman" panose="02020603050405020304" pitchFamily="18" charset="0"/>
                <a:cs typeface="Times New Roman" panose="02020603050405020304" pitchFamily="18" charset="0"/>
                <a:sym typeface="+mn-ea"/>
              </a:rPr>
              <a:t> | </a:t>
            </a:r>
            <a:r>
              <a:rPr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for the encoder and </a:t>
            </a:r>
            <a:r>
              <a:rPr sz="2600" i="1" dirty="0">
                <a:latin typeface="Times New Roman" panose="02020603050405020304" pitchFamily="18" charset="0"/>
                <a:cs typeface="Times New Roman" panose="02020603050405020304" pitchFamily="18" charset="0"/>
                <a:sym typeface="+mn-ea"/>
              </a:rPr>
              <a:t>p</a:t>
            </a:r>
            <a:r>
              <a:rPr sz="2600" baseline="-25000" dirty="0">
                <a:latin typeface="Times New Roman" panose="02020603050405020304" pitchFamily="18" charset="0"/>
                <a:cs typeface="Times New Roman" panose="02020603050405020304" pitchFamily="18" charset="0"/>
                <a:sym typeface="+mn-ea"/>
              </a:rPr>
              <a:t>decoder</a:t>
            </a:r>
            <a:r>
              <a:rPr sz="2600" dirty="0">
                <a:latin typeface="Times New Roman" panose="02020603050405020304" pitchFamily="18" charset="0"/>
                <a:cs typeface="Times New Roman" panose="02020603050405020304" pitchFamily="18" charset="0"/>
                <a:sym typeface="+mn-ea"/>
              </a:rPr>
              <a:t>(</a:t>
            </a:r>
            <a:r>
              <a:rPr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 </a:t>
            </a:r>
            <a:r>
              <a:rPr sz="2600" b="1" i="1" dirty="0">
                <a:latin typeface="Times New Roman" panose="02020603050405020304" pitchFamily="18" charset="0"/>
                <a:cs typeface="Times New Roman" panose="02020603050405020304" pitchFamily="18" charset="0"/>
                <a:sym typeface="+mn-ea"/>
              </a:rPr>
              <a:t>h</a:t>
            </a:r>
            <a:r>
              <a:rPr sz="2600" dirty="0">
                <a:latin typeface="Times New Roman" panose="02020603050405020304" pitchFamily="18" charset="0"/>
                <a:cs typeface="Times New Roman" panose="02020603050405020304" pitchFamily="18" charset="0"/>
                <a:sym typeface="+mn-ea"/>
              </a:rPr>
              <a:t>) for the decoder.</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14.4 Stochastic Encoders and Decoders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Any latent variable model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 defines a stochastic encoder</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encoder</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(14.12)</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and a stochastic decoder</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decoder</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a:t>
            </a:r>
            <a:r>
              <a:rPr sz="2600" i="1" dirty="0">
                <a:latin typeface="Times New Roman" panose="02020603050405020304" pitchFamily="18" charset="0"/>
                <a:cs typeface="Times New Roman" panose="02020603050405020304" pitchFamily="18" charset="0"/>
              </a:rPr>
              <a:t> 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(14.13)</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In general, the encoder and decoder distributions are not necessarily conditional distributions compatible with a unique joint distribution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model</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Alain </a:t>
            </a:r>
            <a:r>
              <a:rPr sz="2600" i="1" dirty="0">
                <a:solidFill>
                  <a:srgbClr val="00FF00"/>
                </a:solidFill>
                <a:latin typeface="Times New Roman" panose="02020603050405020304" pitchFamily="18" charset="0"/>
                <a:cs typeface="Times New Roman" panose="02020603050405020304" pitchFamily="18" charset="0"/>
              </a:rPr>
              <a:t>et al</a:t>
            </a:r>
            <a:r>
              <a:rPr sz="2600" dirty="0">
                <a:solidFill>
                  <a:srgbClr val="00FF00"/>
                </a:solidFill>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2015</a:t>
            </a:r>
            <a:r>
              <a:rPr sz="2600" dirty="0">
                <a:latin typeface="Times New Roman" panose="02020603050405020304" pitchFamily="18" charset="0"/>
                <a:cs typeface="Times New Roman" panose="02020603050405020304" pitchFamily="18" charset="0"/>
              </a:rPr>
              <a:t>) showed that training the encoder and decoder as a denoising autoencoder will tend to make them compatible asymptotically (with enough capacity and examples).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Meidong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254125" y="2036445"/>
            <a:ext cx="9685020" cy="763270"/>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14.5 </a:t>
            </a:r>
            <a:r>
              <a:rPr lang="en-US" altLang="zh-CN" sz="3600" dirty="0">
                <a:sym typeface="+mn-ea"/>
              </a:rPr>
              <a:t>Denoising Autoencoders</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a:latin typeface="Times New Roman" panose="02020603050405020304" pitchFamily="18" charset="0"/>
                <a:cs typeface="Times New Roman" panose="02020603050405020304" pitchFamily="18" charset="0"/>
                <a:sym typeface="+mn-ea"/>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14.5 Denoising Autoencoders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 </a:t>
            </a:r>
            <a:r>
              <a:rPr sz="2600" i="1" dirty="0">
                <a:latin typeface="Times New Roman" panose="02020603050405020304" pitchFamily="18" charset="0"/>
                <a:cs typeface="Times New Roman" panose="02020603050405020304" pitchFamily="18" charset="0"/>
              </a:rPr>
              <a:t>denoising autoencoder</a:t>
            </a:r>
            <a:r>
              <a:rPr sz="2600" dirty="0">
                <a:latin typeface="Times New Roman" panose="02020603050405020304" pitchFamily="18" charset="0"/>
                <a:cs typeface="Times New Roman" panose="02020603050405020304" pitchFamily="18" charset="0"/>
              </a:rPr>
              <a:t> (DAE) is an autoencoder that receives a corrupted data point as input and is trained to predict the original, uncorrupted data point as its output. </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14.5 Denoising Autoencoders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 DAE training procedure is illustrated in Fig. </a:t>
            </a:r>
            <a:r>
              <a:rPr sz="2600" dirty="0">
                <a:solidFill>
                  <a:srgbClr val="FF0000"/>
                </a:solidFill>
                <a:latin typeface="Times New Roman" panose="02020603050405020304" pitchFamily="18" charset="0"/>
                <a:cs typeface="Times New Roman" panose="02020603050405020304" pitchFamily="18" charset="0"/>
              </a:rPr>
              <a:t>14.3</a:t>
            </a:r>
            <a:r>
              <a:rPr sz="2600" dirty="0">
                <a:latin typeface="Times New Roman" panose="02020603050405020304" pitchFamily="18" charset="0"/>
                <a:cs typeface="Times New Roman" panose="02020603050405020304" pitchFamily="18" charset="0"/>
              </a:rPr>
              <a:t>. We introduce a corruption process </a:t>
            </a:r>
            <a:r>
              <a:rPr sz="2600" b="1" i="1" dirty="0">
                <a:latin typeface="Times New Roman" panose="02020603050405020304" pitchFamily="18" charset="0"/>
                <a:cs typeface="Times New Roman" panose="02020603050405020304" pitchFamily="18" charset="0"/>
              </a:rPr>
              <a:t>C</a:t>
            </a:r>
            <a:r>
              <a:rPr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sym typeface="Symbol" panose="05050102010706020507"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which represents a conditional distribution over  </a:t>
            </a:r>
            <a:r>
              <a:rPr sz="2600" dirty="0">
                <a:latin typeface="Times New Roman" panose="02020603050405020304" pitchFamily="18" charset="0"/>
                <a:cs typeface="Times New Roman" panose="02020603050405020304" pitchFamily="18" charset="0"/>
                <a:sym typeface="+mn-ea"/>
              </a:rPr>
              <a:t>corrupted samples</a:t>
            </a:r>
            <a:r>
              <a:rPr sz="2600" dirty="0">
                <a:latin typeface="Times New Roman" panose="02020603050405020304" pitchFamily="18" charset="0"/>
                <a:cs typeface="Times New Roman" panose="02020603050405020304" pitchFamily="18" charset="0"/>
                <a:sym typeface="Symbol" panose="05050102010706020507" charset="0"/>
              </a:rPr>
              <a:t></a:t>
            </a:r>
            <a:r>
              <a:rPr lang="en-US"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,given a data sample </a:t>
            </a:r>
            <a:r>
              <a:rPr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The autoencoder then learns a </a:t>
            </a:r>
            <a:r>
              <a:rPr sz="2600" i="1" dirty="0">
                <a:latin typeface="Times New Roman" panose="02020603050405020304" pitchFamily="18" charset="0"/>
                <a:cs typeface="Times New Roman" panose="02020603050405020304" pitchFamily="18" charset="0"/>
                <a:sym typeface="+mn-ea"/>
              </a:rPr>
              <a:t>reconstruction distribution</a:t>
            </a:r>
            <a:r>
              <a:rPr sz="2600" dirty="0">
                <a:latin typeface="Times New Roman" panose="02020603050405020304" pitchFamily="18" charset="0"/>
                <a:cs typeface="Times New Roman" panose="02020603050405020304" pitchFamily="18" charset="0"/>
                <a:sym typeface="+mn-ea"/>
              </a:rPr>
              <a:t>  </a:t>
            </a:r>
            <a:r>
              <a:rPr sz="2600" i="1" dirty="0">
                <a:latin typeface="Times New Roman" panose="02020603050405020304" pitchFamily="18" charset="0"/>
                <a:cs typeface="Times New Roman" panose="02020603050405020304" pitchFamily="18" charset="0"/>
                <a:sym typeface="+mn-ea"/>
              </a:rPr>
              <a:t>p</a:t>
            </a:r>
            <a:r>
              <a:rPr sz="2600" baseline="-25000" dirty="0">
                <a:latin typeface="Times New Roman" panose="02020603050405020304" pitchFamily="18" charset="0"/>
                <a:cs typeface="Times New Roman" panose="02020603050405020304" pitchFamily="18" charset="0"/>
                <a:sym typeface="+mn-ea"/>
              </a:rPr>
              <a:t>reconstruct</a:t>
            </a:r>
            <a:r>
              <a:rPr sz="2600" dirty="0">
                <a:latin typeface="Times New Roman" panose="02020603050405020304" pitchFamily="18" charset="0"/>
                <a:cs typeface="Times New Roman" panose="02020603050405020304" pitchFamily="18" charset="0"/>
                <a:sym typeface="+mn-ea"/>
              </a:rPr>
              <a:t>( </a:t>
            </a:r>
            <a:r>
              <a:rPr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a:t>
            </a:r>
            <a:r>
              <a:rPr sz="2600" dirty="0">
                <a:latin typeface="Times New Roman" panose="02020603050405020304" pitchFamily="18" charset="0"/>
                <a:cs typeface="Times New Roman" panose="02020603050405020304" pitchFamily="18" charset="0"/>
                <a:sym typeface="Symbol" panose="05050102010706020507" charset="0"/>
              </a:rPr>
              <a:t></a:t>
            </a:r>
            <a:r>
              <a:rPr lang="en-US"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  estimated from training pairs (</a:t>
            </a:r>
            <a:r>
              <a:rPr sz="2600" b="1" i="1" dirty="0" err="1">
                <a:latin typeface="Times New Roman" panose="02020603050405020304" pitchFamily="18" charset="0"/>
                <a:cs typeface="Times New Roman" panose="02020603050405020304" pitchFamily="18" charset="0"/>
                <a:sym typeface="+mn-ea"/>
              </a:rPr>
              <a:t>x</a:t>
            </a:r>
            <a:r>
              <a:rPr sz="2600" dirty="0" err="1">
                <a:latin typeface="Times New Roman" panose="02020603050405020304" pitchFamily="18" charset="0"/>
                <a:cs typeface="Times New Roman" panose="02020603050405020304" pitchFamily="18" charset="0"/>
                <a:sym typeface="+mn-ea"/>
              </a:rPr>
              <a:t>,</a:t>
            </a:r>
            <a:r>
              <a:rPr sz="2600" dirty="0" err="1">
                <a:latin typeface="Times New Roman" panose="02020603050405020304" pitchFamily="18" charset="0"/>
                <a:cs typeface="Times New Roman" panose="02020603050405020304" pitchFamily="18" charset="0"/>
                <a:sym typeface="Symbol" panose="05050102010706020507" charset="0"/>
              </a:rPr>
              <a:t></a:t>
            </a:r>
            <a:r>
              <a:rPr lang="en-US" sz="2600" b="1" i="1" dirty="0" err="1">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sym typeface="+mn-ea"/>
              </a:rPr>
              <a:t>), as follows:</a:t>
            </a:r>
            <a:endParaRPr sz="2600" dirty="0">
              <a:latin typeface="Times New Roman" panose="02020603050405020304" pitchFamily="18" charset="0"/>
              <a:cs typeface="Times New Roman" panose="02020603050405020304" pitchFamily="18" charset="0"/>
            </a:endParaRPr>
          </a:p>
          <a:p>
            <a:pPr marL="514350" lvl="0" indent="-514350">
              <a:spcBef>
                <a:spcPts val="0"/>
              </a:spcBef>
              <a:buFont typeface="+mj-lt"/>
              <a:buAutoNum type="arabicPeriod"/>
            </a:pPr>
            <a:r>
              <a:rPr lang="en-US" altLang="zh-CN" dirty="0"/>
              <a:t>Sample a training example</a:t>
            </a:r>
            <a:r>
              <a:rPr lang="en-US" altLang="zh-CN" b="1" i="1" dirty="0"/>
              <a:t> x</a:t>
            </a:r>
            <a:r>
              <a:rPr lang="en-US" altLang="zh-CN" dirty="0"/>
              <a:t> from the training data. </a:t>
            </a:r>
          </a:p>
          <a:p>
            <a:pPr marL="514350" lvl="0" indent="-514350">
              <a:spcBef>
                <a:spcPts val="0"/>
              </a:spcBef>
              <a:buFont typeface="+mj-lt"/>
              <a:buAutoNum type="arabicPeriod"/>
            </a:pPr>
            <a:r>
              <a:rPr lang="en-US" altLang="zh-CN" dirty="0"/>
              <a:t>Sample a corrupted version </a:t>
            </a:r>
            <a:r>
              <a:rPr lang="en-US" altLang="zh-CN" dirty="0">
                <a:sym typeface="Symbol" panose="05050102010706020507" charset="0"/>
              </a:rPr>
              <a:t></a:t>
            </a:r>
            <a:r>
              <a:rPr lang="en-US" altLang="zh-CN" b="1" i="1" dirty="0">
                <a:sym typeface="+mn-ea"/>
              </a:rPr>
              <a:t>x</a:t>
            </a:r>
            <a:r>
              <a:rPr lang="en-US" altLang="zh-CN" dirty="0"/>
              <a:t>  from </a:t>
            </a:r>
            <a:r>
              <a:rPr lang="en-US" altLang="zh-CN" b="1" i="1" dirty="0"/>
              <a:t>C</a:t>
            </a:r>
            <a:r>
              <a:rPr lang="en-US" altLang="zh-CN" dirty="0"/>
              <a:t>(</a:t>
            </a:r>
            <a:r>
              <a:rPr lang="en-US" altLang="zh-CN" dirty="0">
                <a:sym typeface="Symbol" panose="05050102010706020507" charset="0"/>
              </a:rPr>
              <a:t></a:t>
            </a:r>
            <a:r>
              <a:rPr lang="en-US" altLang="zh-CN" b="1" i="1" dirty="0">
                <a:sym typeface="+mn-ea"/>
              </a:rPr>
              <a:t>x</a:t>
            </a:r>
            <a:r>
              <a:rPr lang="en-US" altLang="zh-CN" dirty="0"/>
              <a:t>  | x = </a:t>
            </a:r>
            <a:r>
              <a:rPr lang="en-US" altLang="zh-CN" b="1" i="1" dirty="0"/>
              <a:t>x</a:t>
            </a:r>
            <a:r>
              <a:rPr lang="en-US" altLang="zh-CN" dirty="0"/>
              <a:t>).</a:t>
            </a:r>
          </a:p>
          <a:p>
            <a:pPr marL="514350" lvl="0" indent="-514350">
              <a:spcBef>
                <a:spcPts val="0"/>
              </a:spcBef>
              <a:buFont typeface="+mj-lt"/>
              <a:buAutoNum type="arabicPeriod"/>
            </a:pPr>
            <a:r>
              <a:rPr lang="en-US" altLang="zh-CN" dirty="0"/>
              <a:t>Use(</a:t>
            </a:r>
            <a:r>
              <a:rPr lang="en-US" altLang="zh-CN" b="1" i="1" dirty="0" err="1"/>
              <a:t>x</a:t>
            </a:r>
            <a:r>
              <a:rPr lang="en-US" altLang="zh-CN" dirty="0" err="1"/>
              <a:t>,</a:t>
            </a:r>
            <a:r>
              <a:rPr lang="en-US" altLang="zh-CN" dirty="0" err="1">
                <a:sym typeface="Symbol" panose="05050102010706020507" charset="0"/>
              </a:rPr>
              <a:t></a:t>
            </a:r>
            <a:r>
              <a:rPr lang="en-US" altLang="zh-CN" b="1" i="1" dirty="0" err="1">
                <a:sym typeface="+mn-ea"/>
              </a:rPr>
              <a:t>x</a:t>
            </a:r>
            <a:r>
              <a:rPr lang="en-US" altLang="zh-CN" dirty="0"/>
              <a:t>) as a training example for estimating the autoencoder reconstruction distribution  </a:t>
            </a:r>
            <a:r>
              <a:rPr lang="en-US" altLang="zh-CN" i="1" dirty="0"/>
              <a:t>p </a:t>
            </a:r>
            <a:r>
              <a:rPr lang="en-US" altLang="zh-CN" baseline="-25000" dirty="0"/>
              <a:t>reconstruct</a:t>
            </a:r>
            <a:r>
              <a:rPr lang="en-US" altLang="zh-CN" dirty="0"/>
              <a:t>( </a:t>
            </a:r>
            <a:r>
              <a:rPr lang="en-US" altLang="zh-CN" b="1" i="1" dirty="0"/>
              <a:t>x</a:t>
            </a:r>
            <a:r>
              <a:rPr lang="en-US" altLang="zh-CN" dirty="0"/>
              <a:t> |</a:t>
            </a:r>
            <a:r>
              <a:rPr lang="en-US" altLang="zh-CN" dirty="0">
                <a:sym typeface="Symbol" panose="05050102010706020507" charset="0"/>
              </a:rPr>
              <a:t></a:t>
            </a:r>
            <a:r>
              <a:rPr lang="en-US" altLang="zh-CN" b="1" i="1" dirty="0">
                <a:sym typeface="+mn-ea"/>
              </a:rPr>
              <a:t>x</a:t>
            </a:r>
            <a:r>
              <a:rPr lang="en-US" altLang="zh-CN" dirty="0"/>
              <a:t>  ) =  </a:t>
            </a:r>
            <a:r>
              <a:rPr lang="en-US" altLang="zh-CN" i="1" dirty="0"/>
              <a:t>p </a:t>
            </a:r>
            <a:r>
              <a:rPr lang="en-US" altLang="zh-CN" baseline="-25000" dirty="0"/>
              <a:t>decoder</a:t>
            </a:r>
            <a:r>
              <a:rPr lang="en-US" altLang="zh-CN" dirty="0"/>
              <a:t> (</a:t>
            </a:r>
            <a:r>
              <a:rPr lang="en-US" altLang="zh-CN" b="1" i="1" dirty="0"/>
              <a:t>x</a:t>
            </a:r>
            <a:r>
              <a:rPr lang="en-US" altLang="zh-CN" dirty="0"/>
              <a:t> | </a:t>
            </a:r>
            <a:r>
              <a:rPr lang="en-US" altLang="zh-CN" b="1" i="1" dirty="0"/>
              <a:t>h</a:t>
            </a:r>
            <a:r>
              <a:rPr lang="en-US" altLang="zh-CN" dirty="0"/>
              <a:t>) with </a:t>
            </a:r>
            <a:r>
              <a:rPr lang="en-US" altLang="zh-CN" b="1" i="1" dirty="0"/>
              <a:t>h</a:t>
            </a:r>
            <a:r>
              <a:rPr lang="en-US" altLang="zh-CN" dirty="0"/>
              <a:t> the output of encoder </a:t>
            </a:r>
            <a:r>
              <a:rPr lang="en-US" altLang="zh-CN" i="1" dirty="0"/>
              <a:t>f </a:t>
            </a:r>
            <a:r>
              <a:rPr lang="en-US" altLang="zh-CN" dirty="0"/>
              <a:t>(</a:t>
            </a:r>
            <a:r>
              <a:rPr lang="en-US" altLang="zh-CN" dirty="0">
                <a:sym typeface="Symbol" panose="05050102010706020507" charset="0"/>
              </a:rPr>
              <a:t></a:t>
            </a:r>
            <a:r>
              <a:rPr lang="en-US" altLang="zh-CN" b="1" i="1" dirty="0">
                <a:sym typeface="+mn-ea"/>
              </a:rPr>
              <a:t>x</a:t>
            </a:r>
            <a:r>
              <a:rPr lang="en-US" altLang="zh-CN" dirty="0">
                <a:sym typeface="+mn-ea"/>
              </a:rPr>
              <a:t> </a:t>
            </a:r>
            <a:r>
              <a:rPr lang="en-US" altLang="zh-CN" dirty="0"/>
              <a:t>) and</a:t>
            </a:r>
            <a:r>
              <a:rPr lang="en-US" altLang="zh-CN" i="1" dirty="0"/>
              <a:t> </a:t>
            </a:r>
            <a:r>
              <a:rPr lang="en-US" altLang="zh-CN" i="1" dirty="0" err="1"/>
              <a:t>p</a:t>
            </a:r>
            <a:r>
              <a:rPr lang="en-US" altLang="zh-CN" baseline="-25000" dirty="0" err="1"/>
              <a:t>decoder</a:t>
            </a:r>
            <a:r>
              <a:rPr lang="en-US" altLang="zh-CN" dirty="0"/>
              <a:t>  typically defined by a decoder </a:t>
            </a:r>
            <a:r>
              <a:rPr lang="en-US" altLang="zh-CN" i="1" dirty="0"/>
              <a:t>g</a:t>
            </a:r>
            <a:r>
              <a:rPr lang="en-US" altLang="zh-CN" dirty="0"/>
              <a:t>(</a:t>
            </a:r>
            <a:r>
              <a:rPr lang="en-US" altLang="zh-CN" b="1" i="1" dirty="0"/>
              <a:t>h</a:t>
            </a:r>
            <a:r>
              <a:rPr lang="en-US" altLang="zh-CN" dirty="0"/>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859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 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99873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Modern autoencoders have generalized the idea of an encoder and a decoder beyond deterministic functions to stochastic mappings</a:t>
            </a:r>
            <a:r>
              <a:rPr sz="2600" b="1" i="1" dirty="0">
                <a:latin typeface="Times New Roman" panose="02020603050405020304" pitchFamily="18" charset="0"/>
                <a:cs typeface="Times New Roman" panose="02020603050405020304" pitchFamily="18" charset="0"/>
              </a:rPr>
              <a:t> p</a:t>
            </a:r>
            <a:r>
              <a:rPr sz="2600" baseline="-25000" dirty="0">
                <a:latin typeface="Times New Roman" panose="02020603050405020304" pitchFamily="18" charset="0"/>
                <a:cs typeface="Times New Roman" panose="02020603050405020304" pitchFamily="18" charset="0"/>
              </a:rPr>
              <a:t>encoder</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and </a:t>
            </a:r>
            <a:r>
              <a:rPr sz="2600" b="1"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decoder</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x | h</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 idea of autoencoders has been part of the historical landscape of neural networks for decades (</a:t>
            </a:r>
            <a:r>
              <a:rPr sz="2600" dirty="0">
                <a:solidFill>
                  <a:srgbClr val="00FF00"/>
                </a:solidFill>
                <a:uFillTx/>
                <a:latin typeface="Times New Roman" panose="02020603050405020304" pitchFamily="18" charset="0"/>
                <a:cs typeface="Times New Roman" panose="02020603050405020304" pitchFamily="18" charset="0"/>
              </a:rPr>
              <a:t>LeCun</a:t>
            </a:r>
            <a:r>
              <a:rPr sz="2600" dirty="0">
                <a:uFillTx/>
                <a:latin typeface="Times New Roman" panose="02020603050405020304" pitchFamily="18" charset="0"/>
                <a:cs typeface="Times New Roman" panose="02020603050405020304" pitchFamily="18" charset="0"/>
              </a:rPr>
              <a:t>,</a:t>
            </a:r>
            <a:r>
              <a:rPr sz="2600" dirty="0">
                <a:solidFill>
                  <a:srgbClr val="00FF00"/>
                </a:solidFill>
                <a:uFillTx/>
                <a:latin typeface="Times New Roman" panose="02020603050405020304" pitchFamily="18" charset="0"/>
                <a:cs typeface="Times New Roman" panose="02020603050405020304" pitchFamily="18" charset="0"/>
              </a:rPr>
              <a:t> 1987</a:t>
            </a:r>
            <a:r>
              <a:rPr sz="2600" dirty="0">
                <a:uFillTx/>
                <a:latin typeface="Times New Roman" panose="02020603050405020304" pitchFamily="18" charset="0"/>
                <a:cs typeface="Times New Roman" panose="02020603050405020304" pitchFamily="18" charset="0"/>
              </a:rPr>
              <a:t>;</a:t>
            </a:r>
            <a:r>
              <a:rPr sz="2600" dirty="0">
                <a:solidFill>
                  <a:srgbClr val="00FF00"/>
                </a:solidFill>
                <a:uFillTx/>
                <a:latin typeface="Times New Roman" panose="02020603050405020304" pitchFamily="18" charset="0"/>
                <a:cs typeface="Times New Roman" panose="02020603050405020304" pitchFamily="18" charset="0"/>
              </a:rPr>
              <a:t> Bourlard and Kamp</a:t>
            </a:r>
            <a:r>
              <a:rPr sz="2600" dirty="0">
                <a:uFillTx/>
                <a:latin typeface="Times New Roman" panose="02020603050405020304" pitchFamily="18" charset="0"/>
                <a:cs typeface="Times New Roman" panose="02020603050405020304" pitchFamily="18" charset="0"/>
              </a:rPr>
              <a:t>, </a:t>
            </a:r>
            <a:r>
              <a:rPr sz="2600" dirty="0">
                <a:solidFill>
                  <a:srgbClr val="00FF00"/>
                </a:solidFill>
                <a:uFillTx/>
                <a:latin typeface="Times New Roman" panose="02020603050405020304" pitchFamily="18" charset="0"/>
                <a:cs typeface="Times New Roman" panose="02020603050405020304" pitchFamily="18" charset="0"/>
              </a:rPr>
              <a:t>1988</a:t>
            </a:r>
            <a:r>
              <a:rPr sz="2600" dirty="0">
                <a:uFillTx/>
                <a:latin typeface="Times New Roman" panose="02020603050405020304" pitchFamily="18" charset="0"/>
                <a:cs typeface="Times New Roman" panose="02020603050405020304" pitchFamily="18" charset="0"/>
              </a:rPr>
              <a:t>; </a:t>
            </a:r>
            <a:r>
              <a:rPr sz="2600" dirty="0">
                <a:solidFill>
                  <a:srgbClr val="00FF00"/>
                </a:solidFill>
                <a:uFillTx/>
                <a:latin typeface="Times New Roman" panose="02020603050405020304" pitchFamily="18" charset="0"/>
                <a:cs typeface="Times New Roman" panose="02020603050405020304" pitchFamily="18" charset="0"/>
              </a:rPr>
              <a:t>Hinton and Zemel</a:t>
            </a:r>
            <a:r>
              <a:rPr sz="2600" dirty="0">
                <a:uFillTx/>
                <a:latin typeface="Times New Roman" panose="02020603050405020304" pitchFamily="18" charset="0"/>
                <a:cs typeface="Times New Roman" panose="02020603050405020304" pitchFamily="18" charset="0"/>
              </a:rPr>
              <a:t>,</a:t>
            </a:r>
            <a:r>
              <a:rPr sz="2600" dirty="0">
                <a:solidFill>
                  <a:srgbClr val="00FF00"/>
                </a:solidFill>
                <a:uFillTx/>
                <a:latin typeface="Times New Roman" panose="02020603050405020304" pitchFamily="18" charset="0"/>
                <a:cs typeface="Times New Roman" panose="02020603050405020304" pitchFamily="18" charset="0"/>
              </a:rPr>
              <a:t> 1994</a:t>
            </a:r>
            <a:r>
              <a:rPr sz="2600" dirty="0">
                <a:latin typeface="Times New Roman" panose="02020603050405020304" pitchFamily="18" charset="0"/>
                <a:cs typeface="Times New Roman" panose="02020603050405020304" pitchFamily="18" charset="0"/>
              </a:rPr>
              <a:t>). Traditionally, autoencoders were used for dimensionality reduction or feature learning. Recently, theoretical connections between autoencoders and latent variable models have brought autoencoders to the forefront of generative modeling, as we will see in Chapter </a:t>
            </a:r>
            <a:r>
              <a:rPr sz="2600" dirty="0">
                <a:solidFill>
                  <a:srgbClr val="FF0000"/>
                </a:solidFill>
                <a:latin typeface="Times New Roman" panose="02020603050405020304" pitchFamily="18" charset="0"/>
                <a:cs typeface="Times New Roman" panose="02020603050405020304" pitchFamily="18" charset="0"/>
              </a:rPr>
              <a:t>20</a:t>
            </a:r>
            <a:r>
              <a:rPr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14.5 Denoising Autoencoders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Typically we can simply perform gradient-based approximate minimization (such as minibatch gradient descent) on the negative log-likelihood − log</a:t>
            </a:r>
            <a:r>
              <a:rPr sz="2600" i="1" dirty="0">
                <a:latin typeface="Times New Roman" panose="02020603050405020304" pitchFamily="18" charset="0"/>
                <a:cs typeface="Times New Roman" panose="02020603050405020304" pitchFamily="18" charset="0"/>
              </a:rPr>
              <a:t> p</a:t>
            </a:r>
            <a:r>
              <a:rPr sz="2600" baseline="-25000" dirty="0">
                <a:latin typeface="Times New Roman" panose="02020603050405020304" pitchFamily="18" charset="0"/>
                <a:cs typeface="Times New Roman" panose="02020603050405020304" pitchFamily="18" charset="0"/>
              </a:rPr>
              <a:t>decoder</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So long as the encoder is deterministic, the denoising autoencoder is a feedforward network and may be trained with exactly the same techniques as any other feedforward network.</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14.5 Denoising Autoencoders</a:t>
            </a:r>
          </a:p>
        </p:txBody>
      </p:sp>
      <p:sp>
        <p:nvSpPr>
          <p:cNvPr id="3" name="内容占位符 2"/>
          <p:cNvSpPr>
            <a:spLocks noGrp="1"/>
          </p:cNvSpPr>
          <p:nvPr>
            <p:ph idx="1"/>
          </p:nvPr>
        </p:nvSpPr>
        <p:spPr>
          <a:xfrm>
            <a:off x="3307080" y="1174750"/>
            <a:ext cx="8324850" cy="5193665"/>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Figure 14.3: The computational graph of the cost function for a denoising autoencoder, which is trained to reconstruct the clean data point </a:t>
            </a:r>
            <a:r>
              <a:rPr sz="2600" b="1" i="1" dirty="0">
                <a:latin typeface="Times New Roman" panose="02020603050405020304" pitchFamily="18" charset="0"/>
                <a:cs typeface="Times New Roman" panose="02020603050405020304" pitchFamily="18" charset="0"/>
              </a:rPr>
              <a:t>x </a:t>
            </a:r>
            <a:r>
              <a:rPr sz="2600" dirty="0">
                <a:latin typeface="Times New Roman" panose="02020603050405020304" pitchFamily="18" charset="0"/>
                <a:cs typeface="Times New Roman" panose="02020603050405020304" pitchFamily="18" charset="0"/>
              </a:rPr>
              <a:t>from its corrupted </a:t>
            </a:r>
            <a:r>
              <a:rPr sz="2600" dirty="0" err="1">
                <a:latin typeface="Times New Roman" panose="02020603050405020304" pitchFamily="18" charset="0"/>
                <a:cs typeface="Times New Roman" panose="02020603050405020304" pitchFamily="18" charset="0"/>
              </a:rPr>
              <a:t>version</a:t>
            </a:r>
            <a:r>
              <a:rPr sz="2600" dirty="0" err="1">
                <a:latin typeface="Times New Roman" panose="02020603050405020304" pitchFamily="18" charset="0"/>
                <a:cs typeface="Times New Roman" panose="02020603050405020304" pitchFamily="18" charset="0"/>
                <a:sym typeface="Symbol" panose="05050102010706020507" charset="0"/>
              </a:rPr>
              <a:t></a:t>
            </a:r>
            <a:r>
              <a:rPr lang="en-US" sz="2600" b="1" i="1" dirty="0" err="1">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rPr>
              <a:t>.  This is accomplished by minimizing the loss </a:t>
            </a:r>
            <a:r>
              <a:rPr sz="2600" i="1" dirty="0">
                <a:latin typeface="Times New Roman" panose="02020603050405020304" pitchFamily="18" charset="0"/>
                <a:cs typeface="Times New Roman" panose="02020603050405020304" pitchFamily="18" charset="0"/>
              </a:rPr>
              <a:t>L</a:t>
            </a:r>
            <a:r>
              <a:rPr sz="2600" dirty="0">
                <a:latin typeface="Times New Roman" panose="02020603050405020304" pitchFamily="18" charset="0"/>
                <a:cs typeface="Times New Roman" panose="02020603050405020304" pitchFamily="18" charset="0"/>
              </a:rPr>
              <a:t> =  − log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decoder</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 h</a:t>
            </a:r>
            <a:r>
              <a:rPr sz="2600" dirty="0">
                <a:latin typeface="Times New Roman" panose="02020603050405020304" pitchFamily="18" charset="0"/>
                <a:cs typeface="Times New Roman" panose="02020603050405020304" pitchFamily="18" charset="0"/>
              </a:rPr>
              <a:t> =   </a:t>
            </a:r>
            <a:r>
              <a:rPr sz="2600"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sym typeface="Symbol" panose="05050102010706020507" charset="0"/>
              </a:rPr>
              <a:t></a:t>
            </a:r>
            <a:r>
              <a:rPr lang="en-US"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rPr>
              <a:t> )), where</a:t>
            </a:r>
            <a:r>
              <a:rPr sz="2600" dirty="0">
                <a:latin typeface="Times New Roman" panose="02020603050405020304" pitchFamily="18" charset="0"/>
                <a:cs typeface="Times New Roman" panose="02020603050405020304" pitchFamily="18" charset="0"/>
                <a:sym typeface="Symbol" panose="05050102010706020507" charset="0"/>
              </a:rPr>
              <a:t></a:t>
            </a:r>
            <a:r>
              <a:rPr lang="en-US" sz="2600"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rPr>
              <a:t>  is a corrupted version of the data example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obtained through a given corruption process </a:t>
            </a:r>
            <a:r>
              <a:rPr sz="2600" b="1" i="1" dirty="0">
                <a:latin typeface="Times New Roman" panose="02020603050405020304" pitchFamily="18" charset="0"/>
                <a:cs typeface="Times New Roman" panose="02020603050405020304" pitchFamily="18" charset="0"/>
              </a:rPr>
              <a:t>C</a:t>
            </a:r>
            <a:r>
              <a:rPr sz="2600" dirty="0">
                <a:latin typeface="Times New Roman" panose="02020603050405020304" pitchFamily="18" charset="0"/>
                <a:cs typeface="Times New Roman" panose="02020603050405020304" pitchFamily="18" charset="0"/>
              </a:rPr>
              <a:t>(</a:t>
            </a:r>
            <a:r>
              <a:rPr sz="2600" b="1" dirty="0">
                <a:latin typeface="Times New Roman" panose="02020603050405020304" pitchFamily="18" charset="0"/>
                <a:cs typeface="Times New Roman" panose="02020603050405020304" pitchFamily="18" charset="0"/>
                <a:sym typeface="Symbol" panose="05050102010706020507" charset="0"/>
              </a:rPr>
              <a:t></a:t>
            </a:r>
            <a:r>
              <a:rPr lang="en-US" sz="2600" b="1" i="1" dirty="0">
                <a:latin typeface="Times New Roman" panose="02020603050405020304" pitchFamily="18" charset="0"/>
                <a:cs typeface="Times New Roman" panose="02020603050405020304" pitchFamily="18" charset="0"/>
                <a:sym typeface="+mn-ea"/>
              </a:rPr>
              <a:t>x</a:t>
            </a:r>
            <a:r>
              <a:rPr sz="2600" dirty="0">
                <a:latin typeface="Times New Roman" panose="02020603050405020304" pitchFamily="18" charset="0"/>
                <a:cs typeface="Times New Roman" panose="02020603050405020304" pitchFamily="18" charset="0"/>
              </a:rPr>
              <a:t>  |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Typically the distribution </a:t>
            </a:r>
            <a:r>
              <a:rPr sz="2600" i="1" dirty="0">
                <a:latin typeface="Times New Roman" panose="02020603050405020304" pitchFamily="18" charset="0"/>
                <a:cs typeface="Times New Roman" panose="02020603050405020304" pitchFamily="18" charset="0"/>
              </a:rPr>
              <a:t>p</a:t>
            </a:r>
            <a:r>
              <a:rPr sz="2600" baseline="-25000" dirty="0">
                <a:latin typeface="Times New Roman" panose="02020603050405020304" pitchFamily="18" charset="0"/>
                <a:cs typeface="Times New Roman" panose="02020603050405020304" pitchFamily="18" charset="0"/>
              </a:rPr>
              <a:t>decoder</a:t>
            </a:r>
            <a:r>
              <a:rPr sz="2600" dirty="0">
                <a:latin typeface="Times New Roman" panose="02020603050405020304" pitchFamily="18" charset="0"/>
                <a:cs typeface="Times New Roman" panose="02020603050405020304" pitchFamily="18" charset="0"/>
              </a:rPr>
              <a:t> is a factorial distribution whose mean parameters are emitted by a feedforward network </a:t>
            </a:r>
            <a:r>
              <a:rPr sz="2600" i="1" dirty="0">
                <a:latin typeface="Times New Roman" panose="02020603050405020304" pitchFamily="18" charset="0"/>
                <a:cs typeface="Times New Roman" panose="02020603050405020304" pitchFamily="18" charset="0"/>
              </a:rPr>
              <a:t>g</a:t>
            </a:r>
            <a:r>
              <a:rPr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530421" y="5666166"/>
            <a:ext cx="1485468" cy="1119188"/>
          </a:xfrm>
          <a:prstGeom prst="rect">
            <a:avLst/>
          </a:prstGeom>
        </p:spPr>
      </p:pic>
      <p:pic>
        <p:nvPicPr>
          <p:cNvPr id="16" name="图片 15"/>
          <p:cNvPicPr>
            <a:picLocks noChangeAspect="1"/>
          </p:cNvPicPr>
          <p:nvPr/>
        </p:nvPicPr>
        <p:blipFill>
          <a:blip r:embed="rId3"/>
          <a:stretch>
            <a:fillRect/>
          </a:stretch>
        </p:blipFill>
        <p:spPr>
          <a:xfrm>
            <a:off x="560070" y="1873250"/>
            <a:ext cx="2430780" cy="27508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14.5 Denoising Autoencoders</a:t>
            </a:r>
          </a:p>
        </p:txBody>
      </p:sp>
      <p:sp>
        <p:nvSpPr>
          <p:cNvPr id="3" name="内容占位符 2"/>
          <p:cNvSpPr>
            <a:spLocks noGrp="1"/>
          </p:cNvSpPr>
          <p:nvPr>
            <p:ph idx="1"/>
          </p:nvPr>
        </p:nvSpPr>
        <p:spPr>
          <a:xfrm>
            <a:off x="387439" y="103302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We can therefore view the DAE as performing stochastic gradient descent on the following expectation:</a:t>
            </a: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where               is the training distribution.</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a:blip r:embed="rId3"/>
          <a:stretch>
            <a:fillRect/>
          </a:stretch>
        </p:blipFill>
        <p:spPr>
          <a:xfrm>
            <a:off x="1391285" y="3098901"/>
            <a:ext cx="1013460" cy="501015"/>
          </a:xfrm>
          <a:prstGeom prst="rect">
            <a:avLst/>
          </a:prstGeom>
        </p:spPr>
      </p:pic>
      <p:pic>
        <p:nvPicPr>
          <p:cNvPr id="5" name="图片 4">
            <a:extLst>
              <a:ext uri="{FF2B5EF4-FFF2-40B4-BE49-F238E27FC236}">
                <a16:creationId xmlns:a16="http://schemas.microsoft.com/office/drawing/2014/main" id="{21EBC2F2-889C-410B-8F87-72A7AAFA8141}"/>
              </a:ext>
            </a:extLst>
          </p:cNvPr>
          <p:cNvPicPr>
            <a:picLocks noChangeAspect="1"/>
          </p:cNvPicPr>
          <p:nvPr/>
        </p:nvPicPr>
        <p:blipFill>
          <a:blip r:embed="rId4"/>
          <a:stretch>
            <a:fillRect/>
          </a:stretch>
        </p:blipFill>
        <p:spPr>
          <a:xfrm>
            <a:off x="1582343" y="2261610"/>
            <a:ext cx="8725656" cy="51058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14.5 Denoising Autoencoders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350" y="1022985"/>
                <a:ext cx="11409680" cy="5133975"/>
              </a:xfrm>
            </p:spPr>
            <p:txBody>
              <a:bodyPr>
                <a:normAutofit fontScale="90000"/>
              </a:bodyPr>
              <a:lstStyle/>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dirty="0">
                    <a:latin typeface="Times New Roman" panose="02020603050405020304" pitchFamily="18" charset="0"/>
                    <a:cs typeface="Times New Roman" panose="02020603050405020304" pitchFamily="18" charset="0"/>
                  </a:rPr>
                  <a:t>Figure 14.4: A denoising autoencoder is trained to map a corrupted data point </a:t>
                </a:r>
                <a14:m>
                  <m:oMath xmlns:m="http://schemas.openxmlformats.org/officeDocument/2006/math">
                    <m:acc>
                      <m:accPr>
                        <m:chr m:val="̃"/>
                        <m:ctrlPr>
                          <a:rPr lang="ar-AE" altLang="zh-CN" i="1" smtClean="0">
                            <a:latin typeface="Cambria Math" panose="02040503050406030204" pitchFamily="18" charset="0"/>
                          </a:rPr>
                        </m:ctrlPr>
                      </m:accPr>
                      <m:e>
                        <m:r>
                          <a:rPr lang="zh-CN" altLang="ar-AE" b="1" i="1" smtClean="0">
                            <a:latin typeface="Cambria Math" panose="02040503050406030204" pitchFamily="18" charset="0"/>
                          </a:rPr>
                          <m:t>𝒙</m:t>
                        </m:r>
                      </m:e>
                    </m:acc>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back to the original data point </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We illustrate training examples </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as red crosses lying near a low-dimensional manifold illustrated with the bold black line. We illustrate the corruption process  </a:t>
                </a:r>
                <a14:m>
                  <m:oMath xmlns:m="http://schemas.openxmlformats.org/officeDocument/2006/math">
                    <m:r>
                      <a:rPr lang="zh-CN" altLang="en-US" i="1" smtClean="0">
                        <a:latin typeface="Cambria Math" panose="02040503050406030204" pitchFamily="18" charset="0"/>
                      </a:rPr>
                      <m:t>𝐶</m:t>
                    </m:r>
                    <m:d>
                      <m:dPr>
                        <m:ctrlPr>
                          <a:rPr lang="ar-AE" altLang="zh-CN" i="1" smtClean="0">
                            <a:latin typeface="Cambria Math" panose="02040503050406030204" pitchFamily="18" charset="0"/>
                          </a:rPr>
                        </m:ctrlPr>
                      </m:dPr>
                      <m:e>
                        <m:d>
                          <m:dPr>
                            <m:begChr m:val=""/>
                            <m:endChr m:val="|"/>
                            <m:ctrlPr>
                              <a:rPr lang="ar-AE" altLang="zh-CN" i="1" smtClean="0">
                                <a:latin typeface="Cambria Math" panose="02040503050406030204" pitchFamily="18" charset="0"/>
                              </a:rPr>
                            </m:ctrlPr>
                          </m:dPr>
                          <m:e>
                            <m:acc>
                              <m:accPr>
                                <m:chr m:val="̃"/>
                                <m:ctrlPr>
                                  <a:rPr lang="ar-AE" altLang="zh-CN" i="1" smtClean="0">
                                    <a:latin typeface="Cambria Math" panose="02040503050406030204" pitchFamily="18" charset="0"/>
                                  </a:rPr>
                                </m:ctrlPr>
                              </m:accPr>
                              <m:e>
                                <m:r>
                                  <a:rPr lang="zh-CN" altLang="ar-AE" i="1" smtClean="0">
                                    <a:latin typeface="Cambria Math" panose="02040503050406030204" pitchFamily="18" charset="0"/>
                                  </a:rPr>
                                  <m:t>𝑥</m:t>
                                </m:r>
                              </m:e>
                            </m:acc>
                            <m:r>
                              <a:rPr lang="ar-AE" altLang="zh-CN" b="0" i="1" smtClean="0">
                                <a:latin typeface="Cambria Math" panose="02040503050406030204" pitchFamily="18" charset="0"/>
                              </a:rPr>
                              <m:t> </m:t>
                            </m:r>
                          </m:e>
                        </m:d>
                        <m:r>
                          <a:rPr lang="en-US" altLang="zh-CN" b="0" i="1" smtClean="0">
                            <a:latin typeface="Cambria Math" panose="02040503050406030204" pitchFamily="18" charset="0"/>
                          </a:rPr>
                          <m:t> </m:t>
                        </m:r>
                        <m:r>
                          <a:rPr lang="zh-CN" altLang="ar-AE" i="1" smtClean="0">
                            <a:latin typeface="Cambria Math" panose="02040503050406030204" pitchFamily="18" charset="0"/>
                          </a:rPr>
                          <m:t>𝑥</m:t>
                        </m:r>
                      </m:e>
                    </m:d>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a gray circle of equiprobable corruptions. A gray arrow demonstrates how one training example is transformed into one sample from this corruption process.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350" y="1022985"/>
                <a:ext cx="11409680" cy="5133975"/>
              </a:xfrm>
              <a:blipFill>
                <a:blip r:embed="rId2"/>
                <a:stretch>
                  <a:fillRect l="-802" r="-802" b="-3444"/>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1" name="图片 10">
            <a:extLst>
              <a:ext uri="{FF2B5EF4-FFF2-40B4-BE49-F238E27FC236}">
                <a16:creationId xmlns:a16="http://schemas.microsoft.com/office/drawing/2014/main" id="{8D46602C-9BFC-47F4-AA1B-78A4C523B5DE}"/>
              </a:ext>
            </a:extLst>
          </p:cNvPr>
          <p:cNvPicPr>
            <a:picLocks noChangeAspect="1"/>
          </p:cNvPicPr>
          <p:nvPr/>
        </p:nvPicPr>
        <p:blipFill>
          <a:blip r:embed="rId4"/>
          <a:stretch>
            <a:fillRect/>
          </a:stretch>
        </p:blipFill>
        <p:spPr>
          <a:xfrm>
            <a:off x="3207500" y="862885"/>
            <a:ext cx="4875478" cy="258674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14.5 Denoising Autoencoders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350" y="1022985"/>
                <a:ext cx="11409680" cy="5133975"/>
              </a:xfrm>
            </p:spPr>
            <p:txBody>
              <a:bodyPr>
                <a:normAutofit fontScale="82500" lnSpcReduction="10000"/>
              </a:bodyPr>
              <a:lstStyle/>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lvl="0">
                  <a:spcBef>
                    <a:spcPts val="0"/>
                  </a:spcBef>
                  <a:buClr>
                    <a:srgbClr val="FF0000"/>
                  </a:buClr>
                </a:pPr>
                <a:r>
                  <a:rPr lang="en-US" dirty="0">
                    <a:latin typeface="Times New Roman" panose="02020603050405020304" pitchFamily="18" charset="0"/>
                    <a:cs typeface="Times New Roman" panose="02020603050405020304" pitchFamily="18" charset="0"/>
                  </a:rPr>
                  <a:t>Figure 14.4: When the denoising autoencoder is trained to minimize the average of squared errors </a:t>
                </a:r>
                <a14:m>
                  <m:oMath xmlns:m="http://schemas.openxmlformats.org/officeDocument/2006/math">
                    <m:sSup>
                      <m:sSupPr>
                        <m:ctrlPr>
                          <a:rPr lang="ar-AE" altLang="zh-CN" i="1" smtClean="0">
                            <a:latin typeface="Cambria Math" panose="02040503050406030204" pitchFamily="18" charset="0"/>
                          </a:rPr>
                        </m:ctrlPr>
                      </m:sSupPr>
                      <m:e>
                        <m:d>
                          <m:dPr>
                            <m:begChr m:val="‖"/>
                            <m:endChr m:val="‖"/>
                            <m:ctrlPr>
                              <a:rPr lang="ar-AE" altLang="zh-CN" i="1" smtClean="0">
                                <a:latin typeface="Cambria Math" panose="02040503050406030204" pitchFamily="18" charset="0"/>
                              </a:rPr>
                            </m:ctrlPr>
                          </m:dPr>
                          <m:e>
                            <m:r>
                              <a:rPr lang="zh-CN" altLang="ar-AE" i="1" smtClean="0">
                                <a:latin typeface="Cambria Math" panose="02040503050406030204" pitchFamily="18" charset="0"/>
                              </a:rPr>
                              <m:t>𝑔</m:t>
                            </m:r>
                            <m:d>
                              <m:dPr>
                                <m:ctrlPr>
                                  <a:rPr lang="ar-AE" altLang="zh-CN" i="1" smtClean="0">
                                    <a:latin typeface="Cambria Math" panose="02040503050406030204" pitchFamily="18" charset="0"/>
                                  </a:rPr>
                                </m:ctrlPr>
                              </m:dPr>
                              <m:e>
                                <m:r>
                                  <a:rPr lang="zh-CN" altLang="ar-AE" i="1" smtClean="0">
                                    <a:latin typeface="Cambria Math" panose="02040503050406030204" pitchFamily="18" charset="0"/>
                                  </a:rPr>
                                  <m:t>𝑓</m:t>
                                </m:r>
                                <m:d>
                                  <m:dPr>
                                    <m:ctrlPr>
                                      <a:rPr lang="ar-AE" altLang="zh-CN" i="1" smtClean="0">
                                        <a:latin typeface="Cambria Math" panose="02040503050406030204" pitchFamily="18" charset="0"/>
                                      </a:rPr>
                                    </m:ctrlPr>
                                  </m:dPr>
                                  <m:e>
                                    <m:acc>
                                      <m:accPr>
                                        <m:chr m:val="̃"/>
                                        <m:ctrlPr>
                                          <a:rPr lang="ar-AE" altLang="zh-CN" i="1" smtClean="0">
                                            <a:latin typeface="Cambria Math" panose="02040503050406030204" pitchFamily="18" charset="0"/>
                                          </a:rPr>
                                        </m:ctrlPr>
                                      </m:accPr>
                                      <m:e>
                                        <m:r>
                                          <a:rPr lang="zh-CN" altLang="ar-AE" b="1" i="1" smtClean="0">
                                            <a:latin typeface="Cambria Math" panose="02040503050406030204" pitchFamily="18" charset="0"/>
                                          </a:rPr>
                                          <m:t>𝒙</m:t>
                                        </m:r>
                                      </m:e>
                                    </m:acc>
                                  </m:e>
                                </m:d>
                              </m:e>
                            </m:d>
                            <m:r>
                              <a:rPr lang="ar-AE" altLang="zh-CN" i="1" smtClean="0">
                                <a:latin typeface="Cambria Math" panose="02040503050406030204" pitchFamily="18" charset="0"/>
                              </a:rPr>
                              <m:t>−</m:t>
                            </m:r>
                            <m:r>
                              <a:rPr lang="zh-CN" altLang="ar-AE" b="1" i="1" smtClean="0">
                                <a:latin typeface="Cambria Math" panose="02040503050406030204" pitchFamily="18" charset="0"/>
                              </a:rPr>
                              <m:t>𝒙</m:t>
                            </m:r>
                          </m:e>
                        </m:d>
                      </m:e>
                      <m:sup>
                        <m:r>
                          <a:rPr lang="ar-AE" altLang="zh-CN" i="1" smtClean="0">
                            <a:latin typeface="Cambria Math" panose="02040503050406030204" pitchFamily="18" charset="0"/>
                          </a:rPr>
                          <m:t>2</m:t>
                        </m:r>
                      </m:sup>
                    </m:sSup>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reconstruction </a:t>
                </a:r>
                <a14:m>
                  <m:oMath xmlns:m="http://schemas.openxmlformats.org/officeDocument/2006/math">
                    <m:r>
                      <a:rPr lang="zh-CN" altLang="en-US" i="1" smtClean="0">
                        <a:latin typeface="Cambria Math" panose="02040503050406030204" pitchFamily="18" charset="0"/>
                      </a:rPr>
                      <m:t>𝑔</m:t>
                    </m:r>
                    <m:d>
                      <m:dPr>
                        <m:ctrlPr>
                          <a:rPr lang="ar-AE" altLang="zh-CN" i="1" smtClean="0">
                            <a:latin typeface="Cambria Math" panose="02040503050406030204" pitchFamily="18" charset="0"/>
                          </a:rPr>
                        </m:ctrlPr>
                      </m:dPr>
                      <m:e>
                        <m:r>
                          <a:rPr lang="zh-CN" altLang="ar-AE" i="1" smtClean="0">
                            <a:latin typeface="Cambria Math" panose="02040503050406030204" pitchFamily="18" charset="0"/>
                          </a:rPr>
                          <m:t>𝑓</m:t>
                        </m:r>
                        <m:d>
                          <m:dPr>
                            <m:ctrlPr>
                              <a:rPr lang="ar-AE" altLang="zh-CN" i="1" smtClean="0">
                                <a:latin typeface="Cambria Math" panose="02040503050406030204" pitchFamily="18" charset="0"/>
                              </a:rPr>
                            </m:ctrlPr>
                          </m:dPr>
                          <m:e>
                            <m:acc>
                              <m:accPr>
                                <m:chr m:val="̃"/>
                                <m:ctrlPr>
                                  <a:rPr lang="ar-AE" altLang="zh-CN" i="1" smtClean="0">
                                    <a:latin typeface="Cambria Math" panose="02040503050406030204" pitchFamily="18" charset="0"/>
                                  </a:rPr>
                                </m:ctrlPr>
                              </m:accPr>
                              <m:e>
                                <m:r>
                                  <a:rPr lang="zh-CN" altLang="ar-AE" b="1" i="1" smtClean="0">
                                    <a:latin typeface="Cambria Math" panose="02040503050406030204" pitchFamily="18" charset="0"/>
                                  </a:rPr>
                                  <m:t>𝒙</m:t>
                                </m:r>
                              </m:e>
                            </m:acc>
                          </m:e>
                        </m:d>
                      </m:e>
                    </m:d>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estimates                                          The vector </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zh-CN" altLang="en-US" i="1" smtClean="0">
                        <a:latin typeface="Cambria Math" panose="02040503050406030204" pitchFamily="18" charset="0"/>
                      </a:rPr>
                      <m:t>𝑔</m:t>
                    </m:r>
                    <m:d>
                      <m:dPr>
                        <m:ctrlPr>
                          <a:rPr lang="ar-AE" altLang="zh-CN" i="1" smtClean="0">
                            <a:latin typeface="Cambria Math" panose="02040503050406030204" pitchFamily="18" charset="0"/>
                          </a:rPr>
                        </m:ctrlPr>
                      </m:dPr>
                      <m:e>
                        <m:r>
                          <a:rPr lang="zh-CN" altLang="ar-AE" i="1" smtClean="0">
                            <a:latin typeface="Cambria Math" panose="02040503050406030204" pitchFamily="18" charset="0"/>
                          </a:rPr>
                          <m:t>𝑓</m:t>
                        </m:r>
                        <m:d>
                          <m:dPr>
                            <m:ctrlPr>
                              <a:rPr lang="ar-AE" altLang="zh-CN" i="1" smtClean="0">
                                <a:latin typeface="Cambria Math" panose="02040503050406030204" pitchFamily="18" charset="0"/>
                              </a:rPr>
                            </m:ctrlPr>
                          </m:dPr>
                          <m:e>
                            <m:acc>
                              <m:accPr>
                                <m:chr m:val="̃"/>
                                <m:ctrlPr>
                                  <a:rPr lang="ar-AE" altLang="zh-CN" i="1" smtClean="0">
                                    <a:latin typeface="Cambria Math" panose="02040503050406030204" pitchFamily="18" charset="0"/>
                                  </a:rPr>
                                </m:ctrlPr>
                              </m:accPr>
                              <m:e>
                                <m:r>
                                  <a:rPr lang="zh-CN" altLang="ar-AE" b="1" i="1" smtClean="0">
                                    <a:latin typeface="Cambria Math" panose="02040503050406030204" pitchFamily="18" charset="0"/>
                                  </a:rPr>
                                  <m:t>𝒙</m:t>
                                </m:r>
                              </m:e>
                            </m:acc>
                          </m:e>
                        </m:d>
                      </m:e>
                    </m:d>
                    <m:r>
                      <a:rPr lang="ar-AE" altLang="zh-CN" i="1" smtClean="0">
                        <a:latin typeface="Cambria Math" panose="02040503050406030204" pitchFamily="18" charset="0"/>
                      </a:rPr>
                      <m:t>−</m:t>
                    </m:r>
                    <m:acc>
                      <m:accPr>
                        <m:chr m:val="̃"/>
                        <m:ctrlPr>
                          <a:rPr lang="ar-AE" altLang="zh-CN" i="1" smtClean="0">
                            <a:latin typeface="Cambria Math" panose="02040503050406030204" pitchFamily="18" charset="0"/>
                          </a:rPr>
                        </m:ctrlPr>
                      </m:accPr>
                      <m:e>
                        <m:r>
                          <a:rPr lang="zh-CN" altLang="ar-AE" b="1" i="1" smtClean="0">
                            <a:latin typeface="Cambria Math" panose="02040503050406030204" pitchFamily="18" charset="0"/>
                          </a:rPr>
                          <m:t>𝒙</m:t>
                        </m:r>
                      </m:e>
                    </m:acc>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points approximately towards the nearest point on the manifold, since</a:t>
                </a:r>
                <a:r>
                  <a:rPr lang="en-US" altLang="zh-CN" dirty="0"/>
                  <a:t> </a:t>
                </a:r>
                <a14:m>
                  <m:oMath xmlns:m="http://schemas.openxmlformats.org/officeDocument/2006/math">
                    <m:r>
                      <a:rPr lang="zh-CN" altLang="en-US" i="1">
                        <a:latin typeface="Cambria Math" panose="02040503050406030204" pitchFamily="18" charset="0"/>
                      </a:rPr>
                      <m:t>𝑔</m:t>
                    </m:r>
                    <m:d>
                      <m:dPr>
                        <m:ctrlPr>
                          <a:rPr lang="ar-AE" altLang="zh-CN" i="1">
                            <a:latin typeface="Cambria Math" panose="02040503050406030204" pitchFamily="18" charset="0"/>
                          </a:rPr>
                        </m:ctrlPr>
                      </m:dPr>
                      <m:e>
                        <m:r>
                          <a:rPr lang="zh-CN" altLang="ar-AE" i="1">
                            <a:latin typeface="Cambria Math" panose="02040503050406030204" pitchFamily="18" charset="0"/>
                          </a:rPr>
                          <m:t>𝑓</m:t>
                        </m:r>
                        <m:d>
                          <m:dPr>
                            <m:ctrlPr>
                              <a:rPr lang="ar-AE" altLang="zh-CN" i="1">
                                <a:latin typeface="Cambria Math" panose="02040503050406030204" pitchFamily="18" charset="0"/>
                              </a:rPr>
                            </m:ctrlPr>
                          </m:dPr>
                          <m:e>
                            <m:acc>
                              <m:accPr>
                                <m:chr m:val="̃"/>
                                <m:ctrlPr>
                                  <a:rPr lang="ar-AE" altLang="zh-CN" i="1">
                                    <a:latin typeface="Cambria Math" panose="02040503050406030204" pitchFamily="18" charset="0"/>
                                  </a:rPr>
                                </m:ctrlPr>
                              </m:accPr>
                              <m:e>
                                <m:r>
                                  <a:rPr lang="zh-CN" altLang="ar-AE" b="1" i="1">
                                    <a:latin typeface="Cambria Math" panose="02040503050406030204" pitchFamily="18" charset="0"/>
                                  </a:rPr>
                                  <m:t>𝒙</m:t>
                                </m:r>
                              </m:e>
                            </m:acc>
                          </m:e>
                        </m:d>
                      </m:e>
                    </m:d>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estimates the center of mass of the clean points </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which could have given rise to </a:t>
                </a:r>
                <a14:m>
                  <m:oMath xmlns:m="http://schemas.openxmlformats.org/officeDocument/2006/math">
                    <m:acc>
                      <m:accPr>
                        <m:chr m:val="̃"/>
                        <m:ctrlPr>
                          <a:rPr lang="ar-AE" altLang="zh-CN" i="1">
                            <a:latin typeface="Cambria Math" panose="02040503050406030204" pitchFamily="18" charset="0"/>
                          </a:rPr>
                        </m:ctrlPr>
                      </m:accPr>
                      <m:e>
                        <m:r>
                          <a:rPr lang="zh-CN" altLang="ar-AE" b="1" i="1">
                            <a:latin typeface="Cambria Math" panose="02040503050406030204" pitchFamily="18" charset="0"/>
                          </a:rPr>
                          <m:t>𝒙</m:t>
                        </m:r>
                      </m:e>
                    </m:acc>
                    <m:r>
                      <a:rPr lang="ar-AE" altLang="zh-CN" b="1" i="1">
                        <a:latin typeface="Cambria Math" panose="02040503050406030204" pitchFamily="18" charset="0"/>
                      </a:rPr>
                      <m:t> </m:t>
                    </m:r>
                  </m:oMath>
                </a14:m>
                <a:r>
                  <a:rPr lang="ar-AE"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rPr>
                  <a:t>The autoencoder thus learns a vector field </a:t>
                </a:r>
                <a:r>
                  <a:rPr lang="en-US" i="1"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indicated by the green arrows. This vector field estimates the score </a:t>
                </a:r>
                <a14:m>
                  <m:oMath xmlns:m="http://schemas.openxmlformats.org/officeDocument/2006/math">
                    <m:sSub>
                      <m:sSubPr>
                        <m:ctrlPr>
                          <a:rPr lang="ar-AE" altLang="zh-CN" i="1" smtClean="0">
                            <a:latin typeface="Cambria Math" panose="02040503050406030204" pitchFamily="18" charset="0"/>
                          </a:rPr>
                        </m:ctrlPr>
                      </m:sSubPr>
                      <m:e>
                        <m:r>
                          <a:rPr lang="ar-AE" altLang="zh-CN" i="1" smtClean="0">
                            <a:latin typeface="Cambria Math" panose="02040503050406030204" pitchFamily="18" charset="0"/>
                          </a:rPr>
                          <m:t>𝛻</m:t>
                        </m:r>
                      </m:e>
                      <m:sub>
                        <m:r>
                          <a:rPr lang="zh-CN" altLang="ar-AE" i="1" smtClean="0">
                            <a:latin typeface="Cambria Math" panose="02040503050406030204" pitchFamily="18" charset="0"/>
                          </a:rPr>
                          <m:t>𝑥</m:t>
                        </m:r>
                      </m:sub>
                    </m:sSub>
                    <m:func>
                      <m:funcPr>
                        <m:ctrlPr>
                          <a:rPr lang="ar-AE" altLang="zh-CN" i="1" smtClean="0">
                            <a:latin typeface="Cambria Math" panose="02040503050406030204" pitchFamily="18" charset="0"/>
                          </a:rPr>
                        </m:ctrlPr>
                      </m:funcPr>
                      <m:fName>
                        <m:r>
                          <m:rPr>
                            <m:sty m:val="p"/>
                          </m:rPr>
                          <a:rPr lang="en-US" altLang="zh-CN" i="1" smtClean="0">
                            <a:latin typeface="Cambria Math" panose="02040503050406030204" pitchFamily="18" charset="0"/>
                          </a:rPr>
                          <m:t>log</m:t>
                        </m:r>
                      </m:fName>
                      <m:e>
                        <m:sSub>
                          <m:sSubPr>
                            <m:ctrlPr>
                              <a:rPr lang="ar-AE" altLang="zh-CN" i="1" smtClean="0">
                                <a:latin typeface="Cambria Math" panose="02040503050406030204" pitchFamily="18" charset="0"/>
                              </a:rPr>
                            </m:ctrlPr>
                          </m:sSubPr>
                          <m:e>
                            <m:r>
                              <a:rPr lang="zh-CN" altLang="ar-AE" i="1" smtClean="0">
                                <a:latin typeface="Cambria Math" panose="02040503050406030204" pitchFamily="18" charset="0"/>
                              </a:rPr>
                              <m:t>𝑝</m:t>
                            </m:r>
                          </m:e>
                          <m:sub>
                            <m:r>
                              <a:rPr lang="zh-CN" altLang="ar-AE" i="1" smtClean="0">
                                <a:latin typeface="Cambria Math" panose="02040503050406030204" pitchFamily="18" charset="0"/>
                              </a:rPr>
                              <m:t>𝑑</m:t>
                            </m:r>
                            <m:r>
                              <a:rPr lang="zh-CN" altLang="ar-AE" b="0" i="1" smtClean="0">
                                <a:latin typeface="Cambria Math" panose="02040503050406030204" pitchFamily="18" charset="0"/>
                              </a:rPr>
                              <m:t>𝑎</m:t>
                            </m:r>
                            <m:r>
                              <a:rPr lang="zh-CN" altLang="ar-AE" i="1" smtClean="0">
                                <a:latin typeface="Cambria Math" panose="02040503050406030204" pitchFamily="18" charset="0"/>
                              </a:rPr>
                              <m:t>𝑡𝑎</m:t>
                            </m:r>
                          </m:sub>
                        </m:sSub>
                        <m:d>
                          <m:dPr>
                            <m:ctrlPr>
                              <a:rPr lang="ar-AE" altLang="zh-CN" i="1" smtClean="0">
                                <a:latin typeface="Cambria Math" panose="02040503050406030204" pitchFamily="18" charset="0"/>
                              </a:rPr>
                            </m:ctrlPr>
                          </m:dPr>
                          <m:e>
                            <m:r>
                              <a:rPr lang="zh-CN" altLang="ar-AE" b="1" i="1" smtClean="0">
                                <a:latin typeface="Cambria Math" panose="02040503050406030204" pitchFamily="18" charset="0"/>
                              </a:rPr>
                              <m:t>𝒙</m:t>
                            </m:r>
                          </m:e>
                        </m:d>
                      </m:e>
                    </m:func>
                  </m:oMath>
                </a14:m>
                <a:r>
                  <a:rPr lang="ar-AE"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up to a multiplicative factor that is the average root mean square reconstruction error.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350" y="1022985"/>
                <a:ext cx="11409680" cy="5133975"/>
              </a:xfrm>
              <a:blipFill>
                <a:blip r:embed="rId2"/>
                <a:stretch>
                  <a:fillRect l="-641" r="-69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7" name="图片 6">
            <a:extLst>
              <a:ext uri="{FF2B5EF4-FFF2-40B4-BE49-F238E27FC236}">
                <a16:creationId xmlns:a16="http://schemas.microsoft.com/office/drawing/2014/main" id="{185F5727-3056-4053-B677-2C69D6857A14}"/>
              </a:ext>
            </a:extLst>
          </p:cNvPr>
          <p:cNvPicPr>
            <a:picLocks noChangeAspect="1"/>
          </p:cNvPicPr>
          <p:nvPr/>
        </p:nvPicPr>
        <p:blipFill>
          <a:blip r:embed="rId4"/>
          <a:stretch>
            <a:fillRect/>
          </a:stretch>
        </p:blipFill>
        <p:spPr>
          <a:xfrm>
            <a:off x="3207500" y="862885"/>
            <a:ext cx="4875478" cy="2586745"/>
          </a:xfrm>
          <a:prstGeom prst="rect">
            <a:avLst/>
          </a:prstGeom>
        </p:spPr>
      </p:pic>
      <p:pic>
        <p:nvPicPr>
          <p:cNvPr id="5" name="图片 4">
            <a:extLst>
              <a:ext uri="{FF2B5EF4-FFF2-40B4-BE49-F238E27FC236}">
                <a16:creationId xmlns:a16="http://schemas.microsoft.com/office/drawing/2014/main" id="{A16180FD-203F-479D-A016-8B00E8D3D042}"/>
              </a:ext>
            </a:extLst>
          </p:cNvPr>
          <p:cNvPicPr>
            <a:picLocks noChangeAspect="1"/>
          </p:cNvPicPr>
          <p:nvPr/>
        </p:nvPicPr>
        <p:blipFill>
          <a:blip r:embed="rId5"/>
          <a:stretch>
            <a:fillRect/>
          </a:stretch>
        </p:blipFill>
        <p:spPr>
          <a:xfrm>
            <a:off x="6564813" y="4097502"/>
            <a:ext cx="2841990" cy="351949"/>
          </a:xfrm>
          <a:prstGeom prst="rect">
            <a:avLst/>
          </a:prstGeom>
        </p:spPr>
      </p:pic>
    </p:spTree>
    <p:extLst>
      <p:ext uri="{BB962C8B-B14F-4D97-AF65-F5344CB8AC3E}">
        <p14:creationId xmlns:p14="http://schemas.microsoft.com/office/powerpoint/2010/main" val="683219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 Estimating the Score</a:t>
            </a:r>
          </a:p>
        </p:txBody>
      </p:sp>
      <p:sp>
        <p:nvSpPr>
          <p:cNvPr id="3" name="内容占位符 2"/>
          <p:cNvSpPr>
            <a:spLocks noGrp="1"/>
          </p:cNvSpPr>
          <p:nvPr>
            <p:ph idx="1"/>
          </p:nvPr>
        </p:nvSpPr>
        <p:spPr>
          <a:xfrm>
            <a:off x="387439" y="1022869"/>
            <a:ext cx="11409609" cy="5133774"/>
          </a:xfrm>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Score matching (</a:t>
            </a:r>
            <a:r>
              <a:rPr lang="en-US" sz="2600" dirty="0">
                <a:solidFill>
                  <a:srgbClr val="00FF00"/>
                </a:solidFill>
                <a:latin typeface="Times New Roman" panose="02020603050405020304" pitchFamily="18" charset="0"/>
                <a:cs typeface="Times New Roman" panose="02020603050405020304" pitchFamily="18" charset="0"/>
              </a:rPr>
              <a:t>Hyvärinen</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2005</a:t>
            </a:r>
            <a:r>
              <a:rPr lang="en-US" sz="2600" dirty="0">
                <a:latin typeface="Times New Roman" panose="02020603050405020304" pitchFamily="18" charset="0"/>
                <a:cs typeface="Times New Roman" panose="02020603050405020304" pitchFamily="18" charset="0"/>
              </a:rPr>
              <a:t>) is an alternative to maximum likelihood. It provides a consistent estimator of probability distributions based on encouraging the model to have the same score as the data distribution at every training point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In this context, the score is a particular gradient field:</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Score matching is discussed further in Sec.</a:t>
            </a:r>
            <a:r>
              <a:rPr lang="en-US" sz="2600" dirty="0">
                <a:solidFill>
                  <a:srgbClr val="FF0000"/>
                </a:solidFill>
                <a:latin typeface="Times New Roman" panose="02020603050405020304" pitchFamily="18" charset="0"/>
                <a:cs typeface="Times New Roman" panose="02020603050405020304" pitchFamily="18" charset="0"/>
              </a:rPr>
              <a:t> 18.4</a:t>
            </a:r>
            <a:r>
              <a:rPr lang="en-US" sz="2600" dirty="0">
                <a:latin typeface="Times New Roman" panose="02020603050405020304" pitchFamily="18" charset="0"/>
                <a:cs typeface="Times New Roman" panose="02020603050405020304" pitchFamily="18" charset="0"/>
              </a:rPr>
              <a:t>. For the present discussion regarding autoencoders, it is sufficient to understand that learning the gradient field of log  </a:t>
            </a:r>
            <a:r>
              <a:rPr lang="en-US" sz="2600" i="1" dirty="0">
                <a:latin typeface="Times New Roman" panose="02020603050405020304" pitchFamily="18" charset="0"/>
                <a:cs typeface="Times New Roman" panose="02020603050405020304" pitchFamily="18" charset="0"/>
              </a:rPr>
              <a:t>p</a:t>
            </a:r>
            <a:r>
              <a:rPr lang="en-US" sz="2600" baseline="-25000" dirty="0">
                <a:latin typeface="Times New Roman" panose="02020603050405020304" pitchFamily="18" charset="0"/>
                <a:cs typeface="Times New Roman" panose="02020603050405020304" pitchFamily="18" charset="0"/>
              </a:rPr>
              <a:t>data</a:t>
            </a:r>
            <a:r>
              <a:rPr lang="en-US" sz="2600" dirty="0">
                <a:latin typeface="Times New Roman" panose="02020603050405020304" pitchFamily="18" charset="0"/>
                <a:cs typeface="Times New Roman" panose="02020603050405020304" pitchFamily="18" charset="0"/>
              </a:rPr>
              <a:t> is one way to learn the structure of  </a:t>
            </a:r>
            <a:r>
              <a:rPr lang="en-US" sz="2600" i="1" dirty="0">
                <a:latin typeface="Times New Roman" panose="02020603050405020304" pitchFamily="18" charset="0"/>
                <a:cs typeface="Times New Roman" panose="02020603050405020304" pitchFamily="18" charset="0"/>
              </a:rPr>
              <a:t>p</a:t>
            </a:r>
            <a:r>
              <a:rPr lang="en-US" sz="2600" baseline="-25000" dirty="0">
                <a:latin typeface="Times New Roman" panose="02020603050405020304" pitchFamily="18" charset="0"/>
                <a:cs typeface="Times New Roman" panose="02020603050405020304" pitchFamily="18" charset="0"/>
              </a:rPr>
              <a:t>data</a:t>
            </a:r>
            <a:r>
              <a:rPr lang="en-US" sz="2600" dirty="0">
                <a:latin typeface="Times New Roman" panose="02020603050405020304" pitchFamily="18" charset="0"/>
                <a:cs typeface="Times New Roman" panose="02020603050405020304" pitchFamily="18" charset="0"/>
              </a:rPr>
              <a:t> itself.	</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512820" y="3171190"/>
            <a:ext cx="8355330" cy="8375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 Estimating the Score</a:t>
            </a:r>
          </a:p>
        </p:txBody>
      </p:sp>
      <p:sp>
        <p:nvSpPr>
          <p:cNvPr id="3" name="内容占位符 2"/>
          <p:cNvSpPr>
            <a:spLocks noGrp="1"/>
          </p:cNvSpPr>
          <p:nvPr>
            <p:ph idx="1"/>
          </p:nvPr>
        </p:nvSpPr>
        <p:spPr>
          <a:xfrm>
            <a:off x="387439" y="1022869"/>
            <a:ext cx="11409609" cy="5133774"/>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very  important  property  of  DAEs  is  that  their  training  criterion  (with conditionally Gaussian </a:t>
            </a:r>
            <a:r>
              <a:rPr lang="en-US" sz="2600" i="1" dirty="0">
                <a:latin typeface="Times New Roman" panose="02020603050405020304" pitchFamily="18" charset="0"/>
                <a:cs typeface="Times New Roman" panose="02020603050405020304" pitchFamily="18" charset="0"/>
              </a:rPr>
              <a:t>p</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h</a:t>
            </a:r>
            <a:r>
              <a:rPr lang="en-US" sz="2600" dirty="0">
                <a:latin typeface="Times New Roman" panose="02020603050405020304" pitchFamily="18" charset="0"/>
                <a:cs typeface="Times New Roman" panose="02020603050405020304" pitchFamily="18" charset="0"/>
              </a:rPr>
              <a:t>)) makes the autoencoder learn a vector field (</a:t>
            </a:r>
            <a:r>
              <a:rPr lang="en-US" sz="2600" i="1" dirty="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that estimates the score of the data distribution. This is illustrated in Fig. </a:t>
            </a:r>
            <a:r>
              <a:rPr lang="en-US" sz="2600" dirty="0">
                <a:solidFill>
                  <a:srgbClr val="FF0000"/>
                </a:solidFill>
                <a:latin typeface="Times New Roman" panose="02020603050405020304" pitchFamily="18" charset="0"/>
                <a:cs typeface="Times New Roman" panose="02020603050405020304" pitchFamily="18" charset="0"/>
              </a:rPr>
              <a:t>14.4</a:t>
            </a:r>
            <a:r>
              <a:rPr lang="en-US" sz="2600" dirty="0">
                <a:latin typeface="Times New Roman" panose="02020603050405020304" pitchFamily="18" charset="0"/>
                <a:cs typeface="Times New Roman" panose="02020603050405020304" pitchFamily="18" charset="0"/>
              </a:rPr>
              <a:t>.	</a:t>
            </a:r>
          </a:p>
          <a:p>
            <a:pPr lvl="0">
              <a:spcBef>
                <a:spcPts val="0"/>
              </a:spcBef>
              <a:buClr>
                <a:srgbClr val="FF0000"/>
              </a:buClr>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Denoising training of a specific kind of autoencoder (sigmoidal hidden units, linear reconstruction units) using Gaussian noise and mean squared error as the reconstruction cost is equivalent (</a:t>
            </a:r>
            <a:r>
              <a:rPr lang="en-US" sz="2600" dirty="0">
                <a:solidFill>
                  <a:srgbClr val="00FF00"/>
                </a:solidFill>
                <a:latin typeface="Times New Roman" panose="02020603050405020304" pitchFamily="18" charset="0"/>
                <a:cs typeface="Times New Roman" panose="02020603050405020304" pitchFamily="18" charset="0"/>
              </a:rPr>
              <a:t>Vincent</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2011</a:t>
            </a:r>
            <a:r>
              <a:rPr lang="en-US" sz="2600" dirty="0">
                <a:latin typeface="Times New Roman" panose="02020603050405020304" pitchFamily="18" charset="0"/>
                <a:cs typeface="Times New Roman" panose="02020603050405020304" pitchFamily="18" charset="0"/>
              </a:rPr>
              <a:t>) to training a specific kind of undirected probabilistic model called an RBM with Gaussian visible units. This kind of model will be described in detail in Sec. </a:t>
            </a:r>
            <a:r>
              <a:rPr lang="en-US" sz="2600" dirty="0">
                <a:solidFill>
                  <a:srgbClr val="FF0000"/>
                </a:solidFill>
                <a:latin typeface="Times New Roman" panose="02020603050405020304" pitchFamily="18" charset="0"/>
                <a:cs typeface="Times New Roman" panose="02020603050405020304" pitchFamily="18" charset="0"/>
              </a:rPr>
              <a:t>20.5.1</a:t>
            </a:r>
            <a:r>
              <a:rPr lang="en-US" sz="2600" dirty="0">
                <a:latin typeface="Times New Roman" panose="02020603050405020304" pitchFamily="18" charset="0"/>
                <a:cs typeface="Times New Roman" panose="02020603050405020304" pitchFamily="18" charset="0"/>
              </a:rPr>
              <a:t>; </a:t>
            </a:r>
            <a:r>
              <a:rPr lang="en-US" altLang="zh-CN" dirty="0"/>
              <a:t>for the present discussion it suffices to know that it is a model that provides an explicit </a:t>
            </a:r>
            <a:r>
              <a:rPr lang="en-US" altLang="zh-CN" i="1" dirty="0" err="1"/>
              <a:t>p</a:t>
            </a:r>
            <a:r>
              <a:rPr lang="en-US" altLang="zh-CN" baseline="-25000" dirty="0" err="1"/>
              <a:t>model</a:t>
            </a:r>
            <a:r>
              <a:rPr lang="en-US" altLang="zh-CN" dirty="0"/>
              <a:t>(</a:t>
            </a:r>
            <a:r>
              <a:rPr lang="en-US" altLang="zh-CN" b="1" i="1" dirty="0" err="1"/>
              <a:t>x</a:t>
            </a:r>
            <a:r>
              <a:rPr lang="en-US" altLang="zh-CN" dirty="0" err="1"/>
              <a:t>;</a:t>
            </a:r>
            <a:r>
              <a:rPr lang="en-US" altLang="zh-CN" b="1" i="1" dirty="0" err="1"/>
              <a:t>θ</a:t>
            </a:r>
            <a:r>
              <a:rPr lang="en-US" altLang="zh-CN" dirty="0"/>
              <a:t>). </a:t>
            </a: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 Estimating the Score</a:t>
            </a:r>
          </a:p>
        </p:txBody>
      </p:sp>
      <p:sp>
        <p:nvSpPr>
          <p:cNvPr id="3" name="内容占位符 2"/>
          <p:cNvSpPr>
            <a:spLocks noGrp="1"/>
          </p:cNvSpPr>
          <p:nvPr>
            <p:ph idx="1"/>
          </p:nvPr>
        </p:nvSpPr>
        <p:spPr>
          <a:xfrm>
            <a:off x="387439" y="1022869"/>
            <a:ext cx="11409609" cy="5133774"/>
          </a:xfrm>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When the RBM is trained using </a:t>
            </a:r>
            <a:r>
              <a:rPr lang="en-US" sz="2600" i="1" dirty="0">
                <a:latin typeface="Times New Roman" panose="02020603050405020304" pitchFamily="18" charset="0"/>
                <a:cs typeface="Times New Roman" panose="02020603050405020304" pitchFamily="18" charset="0"/>
              </a:rPr>
              <a:t>denoising score matching</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Kingma and LeCun</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2010</a:t>
            </a:r>
            <a:r>
              <a:rPr lang="en-US" sz="2600" dirty="0">
                <a:latin typeface="Times New Roman" panose="02020603050405020304" pitchFamily="18" charset="0"/>
                <a:cs typeface="Times New Roman" panose="02020603050405020304" pitchFamily="18" charset="0"/>
              </a:rPr>
              <a:t>), its learning algorithm is equivalent to denoising training in the corresponding autoencoder. With a fixed noise level, regularized score matching is not a consistent estimator; it instead recovers a blurred version of the distribution. However, if the noise level is chosen to approach 0 when the number of examples approaches infinity, then consistency is recovered. Denoising score matching is discussed in more detail in Sec.</a:t>
            </a:r>
            <a:r>
              <a:rPr lang="en-US" sz="2600" dirty="0">
                <a:solidFill>
                  <a:srgbClr val="FF0000"/>
                </a:solidFill>
                <a:latin typeface="Times New Roman" panose="02020603050405020304" pitchFamily="18" charset="0"/>
                <a:cs typeface="Times New Roman" panose="02020603050405020304" pitchFamily="18" charset="0"/>
              </a:rPr>
              <a:t> 18.5</a:t>
            </a:r>
            <a:r>
              <a:rPr lang="en-US"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 Estimating the Score</a:t>
            </a:r>
          </a:p>
        </p:txBody>
      </p:sp>
      <p:sp>
        <p:nvSpPr>
          <p:cNvPr id="3" name="内容占位符 2"/>
          <p:cNvSpPr>
            <a:spLocks noGrp="1"/>
          </p:cNvSpPr>
          <p:nvPr>
            <p:ph idx="1"/>
          </p:nvPr>
        </p:nvSpPr>
        <p:spPr>
          <a:xfrm>
            <a:off x="387439" y="1022869"/>
            <a:ext cx="11409609" cy="5133774"/>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Other connections between autoencoders and RBMs exist. Score matching applied to RBMs yields a cost function that is identical to reconstruction error combined with a regularization term similar to the contractive penalty of the CAE (</a:t>
            </a:r>
            <a:r>
              <a:rPr lang="en-US" sz="2600" dirty="0">
                <a:solidFill>
                  <a:srgbClr val="00FF00"/>
                </a:solidFill>
                <a:latin typeface="Times New Roman" panose="02020603050405020304" pitchFamily="18" charset="0"/>
                <a:cs typeface="Times New Roman" panose="02020603050405020304" pitchFamily="18" charset="0"/>
              </a:rPr>
              <a:t>Swersky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solidFill>
                  <a:srgbClr val="00FF00"/>
                </a:solidFill>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2011</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Bengio and Delalleau</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2009</a:t>
            </a:r>
            <a:r>
              <a:rPr lang="en-US" sz="2600" dirty="0">
                <a:latin typeface="Times New Roman" panose="02020603050405020304" pitchFamily="18" charset="0"/>
                <a:cs typeface="Times New Roman" panose="02020603050405020304" pitchFamily="18" charset="0"/>
              </a:rPr>
              <a:t>) showed that an autoen- coder gradient provides an approximation to contrastive divergence training of RBMs.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For continuous-valued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the denoising criterion with Gaussian corruption and reconstruction distribution yields an estimator of the score that is applicable to general encoder and decoder parametrizations (</a:t>
            </a:r>
            <a:r>
              <a:rPr lang="en-US" sz="2600" dirty="0">
                <a:solidFill>
                  <a:srgbClr val="00FF00"/>
                </a:solidFill>
                <a:latin typeface="Times New Roman" panose="02020603050405020304" pitchFamily="18" charset="0"/>
                <a:cs typeface="Times New Roman" panose="02020603050405020304" pitchFamily="18" charset="0"/>
              </a:rPr>
              <a:t>Alain and Bengio</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2013</a:t>
            </a:r>
            <a:r>
              <a:rPr lang="en-US"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 Estimating the Score</a:t>
            </a:r>
          </a:p>
        </p:txBody>
      </p:sp>
      <p:sp>
        <p:nvSpPr>
          <p:cNvPr id="3" name="内容占位符 2"/>
          <p:cNvSpPr>
            <a:spLocks noGrp="1"/>
          </p:cNvSpPr>
          <p:nvPr>
            <p:ph idx="1"/>
          </p:nvPr>
        </p:nvSpPr>
        <p:spPr>
          <a:xfrm>
            <a:off x="387439" y="1022869"/>
            <a:ext cx="11409609" cy="5133774"/>
          </a:xfrm>
        </p:spPr>
        <p:txBody>
          <a:bodyPr>
            <a:normAutofit/>
          </a:bodyPr>
          <a:lstStyle/>
          <a:p>
            <a:pPr lvl="0">
              <a:spcBef>
                <a:spcPts val="0"/>
              </a:spcBef>
              <a:buClr>
                <a:srgbClr val="FF0000"/>
              </a:buClr>
            </a:pPr>
            <a:r>
              <a:rPr lang="en-US" altLang="zh-CN" dirty="0"/>
              <a:t>This means a generic encoder-decoder architecture may be made to estimate the score by </a:t>
            </a:r>
            <a:r>
              <a:rPr lang="en-US" sz="2600" dirty="0">
                <a:latin typeface="Times New Roman" panose="02020603050405020304" pitchFamily="18" charset="0"/>
                <a:cs typeface="Times New Roman" panose="02020603050405020304" pitchFamily="18" charset="0"/>
                <a:sym typeface="+mn-ea"/>
              </a:rPr>
              <a:t>training with the squared error criterion</a:t>
            </a:r>
            <a:r>
              <a:rPr lang="en-US"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 </a:t>
            </a:r>
            <a:r>
              <a:rPr lang="en-US" sz="2600" i="1" dirty="0">
                <a:latin typeface="Times New Roman" panose="02020603050405020304" pitchFamily="18" charset="0"/>
                <a:cs typeface="Times New Roman" panose="02020603050405020304" pitchFamily="18" charset="0"/>
              </a:rPr>
              <a:t>g </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f</a:t>
            </a:r>
            <a:r>
              <a:rPr lang="en-US" sz="2600" i="1" dirty="0">
                <a:latin typeface="Times New Roman" panose="02020603050405020304" pitchFamily="18" charset="0"/>
                <a:cs typeface="Times New Roman" panose="02020603050405020304" pitchFamily="18" charset="0"/>
                <a:sym typeface="Symbol" panose="05050102010706020507" charset="0"/>
              </a:rPr>
              <a:t></a:t>
            </a:r>
            <a:r>
              <a:rPr lang="en-US" sz="2600" dirty="0">
                <a:latin typeface="Times New Roman" panose="02020603050405020304" pitchFamily="18" charset="0"/>
                <a:cs typeface="Times New Roman" panose="02020603050405020304" pitchFamily="18" charset="0"/>
              </a:rPr>
              <a:t>(x)) −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baseline="30000" dirty="0">
                <a:latin typeface="Times New Roman" panose="02020603050405020304" pitchFamily="18" charset="0"/>
                <a:cs typeface="Times New Roman" panose="02020603050405020304" pitchFamily="18" charset="0"/>
              </a:rPr>
              <a:t>2</a:t>
            </a:r>
            <a:r>
              <a:rPr lang="en-US" sz="2600" dirty="0">
                <a:latin typeface="Times New Roman" panose="02020603050405020304" pitchFamily="18" charset="0"/>
                <a:cs typeface="Times New Roman" panose="02020603050405020304" pitchFamily="18" charset="0"/>
              </a:rPr>
              <a:t>                                                 (14.16)</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and corruption</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sym typeface="+mn-ea"/>
            </a:endParaRP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sym typeface="+mn-ea"/>
              </a:rPr>
              <a:t>with noise variance σ</a:t>
            </a:r>
            <a:r>
              <a:rPr lang="en-US" sz="2600" baseline="30000" dirty="0">
                <a:latin typeface="Times New Roman" panose="02020603050405020304" pitchFamily="18" charset="0"/>
                <a:cs typeface="Times New Roman" panose="02020603050405020304" pitchFamily="18" charset="0"/>
                <a:sym typeface="+mn-ea"/>
              </a:rPr>
              <a:t>2</a:t>
            </a:r>
            <a:r>
              <a:rPr lang="en-US" sz="2600" dirty="0">
                <a:latin typeface="Times New Roman" panose="02020603050405020304" pitchFamily="18" charset="0"/>
                <a:cs typeface="Times New Roman" panose="02020603050405020304" pitchFamily="18" charset="0"/>
                <a:sym typeface="+mn-ea"/>
              </a:rPr>
              <a:t>. See Fig. </a:t>
            </a:r>
            <a:r>
              <a:rPr lang="en-US" sz="2600" dirty="0">
                <a:solidFill>
                  <a:srgbClr val="FF0000"/>
                </a:solidFill>
                <a:latin typeface="Times New Roman" panose="02020603050405020304" pitchFamily="18" charset="0"/>
                <a:cs typeface="Times New Roman" panose="02020603050405020304" pitchFamily="18" charset="0"/>
                <a:sym typeface="+mn-ea"/>
              </a:rPr>
              <a:t>14.5</a:t>
            </a:r>
            <a:r>
              <a:rPr lang="en-US" sz="2600" dirty="0">
                <a:latin typeface="Times New Roman" panose="02020603050405020304" pitchFamily="18" charset="0"/>
                <a:cs typeface="Times New Roman" panose="02020603050405020304" pitchFamily="18" charset="0"/>
                <a:sym typeface="+mn-ea"/>
              </a:rPr>
              <a:t> for an illustration of how this works.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3689166" y="3220498"/>
            <a:ext cx="7750810" cy="5873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 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Autoencoders may be thought of as being a special case of feedforward networks, and may be trained with all of the same techniques, typically minibatch gradient descent following gradients computed by back-propagation. Unlike general feedforward networks, autoencoders may also be trained using </a:t>
            </a:r>
            <a:r>
              <a:rPr sz="2600" i="1" dirty="0">
                <a:latin typeface="Times New Roman" panose="02020603050405020304" pitchFamily="18" charset="0"/>
                <a:cs typeface="Times New Roman" panose="02020603050405020304" pitchFamily="18" charset="0"/>
              </a:rPr>
              <a:t>recirculation</a:t>
            </a:r>
            <a:r>
              <a:rPr sz="2600" dirty="0">
                <a:latin typeface="Times New Roman" panose="02020603050405020304" pitchFamily="18" charset="0"/>
                <a:cs typeface="Times New Roman" panose="02020603050405020304" pitchFamily="18" charset="0"/>
              </a:rPr>
              <a:t> (</a:t>
            </a:r>
            <a:r>
              <a:rPr sz="2600" dirty="0">
                <a:solidFill>
                  <a:srgbClr val="00FF00"/>
                </a:solidFill>
                <a:latin typeface="Times New Roman" panose="02020603050405020304" pitchFamily="18" charset="0"/>
                <a:cs typeface="Times New Roman" panose="02020603050405020304" pitchFamily="18" charset="0"/>
              </a:rPr>
              <a:t>Hinton and McClelland, 1988</a:t>
            </a:r>
            <a:r>
              <a:rPr sz="2600" dirty="0">
                <a:latin typeface="Times New Roman" panose="02020603050405020304" pitchFamily="18" charset="0"/>
                <a:cs typeface="Times New Roman" panose="02020603050405020304" pitchFamily="18" charset="0"/>
              </a:rPr>
              <a:t>), a learning algorithm based on comparing the activations of the network on the original input to the activations on the reconstructed input. Recirculation is regarded as more biologically plausible than back-propagation, but is rarely used for machine learning applications.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 Estimating the Score</a:t>
            </a:r>
          </a:p>
        </p:txBody>
      </p:sp>
      <p:sp>
        <p:nvSpPr>
          <p:cNvPr id="3" name="内容占位符 2"/>
          <p:cNvSpPr>
            <a:spLocks noGrp="1"/>
          </p:cNvSpPr>
          <p:nvPr>
            <p:ph idx="1"/>
          </p:nvPr>
        </p:nvSpPr>
        <p:spPr>
          <a:xfrm>
            <a:off x="4349115" y="1192530"/>
            <a:ext cx="7239000" cy="4473575"/>
          </a:xfrm>
        </p:spPr>
        <p:txBody>
          <a:bodyPr>
            <a:normAutofit fontScale="67500" lnSpcReduction="2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Figure 14.5: Vector field learned by a denoising autoencoder around a 1-D curved manifold near which the data concentrates in a 2-D space. Each arrow is proportional to the reconstruction minus input vector of the autoencoder and points towards higher probability according to the implicitly estimated probability distribution. The vector field has zeros at both maxima of the estimated density function (on the data manifolds) and at minima of that density function. For example, </a:t>
            </a:r>
            <a:r>
              <a:rPr lang="en-US" sz="2600" dirty="0">
                <a:latin typeface="Times New Roman" panose="02020603050405020304" pitchFamily="18" charset="0"/>
                <a:cs typeface="Times New Roman" panose="02020603050405020304" pitchFamily="18" charset="0"/>
                <a:sym typeface="+mn-ea"/>
              </a:rPr>
              <a:t>the spiral arm forms a one-dimensional manifold of local maxima that are connected to each other. Local minima appear near the middle of the gap between two arms. When the norm of reconstruction error (shown by the length of the arrows) is large, it means that probability can be significantly increased by moving in the direction of the arrow, and that is mostly the case in places of low probability. The autoencoder maps these low probability points to higher probability reconstructions.Where probability is maximal, the arrows shrink because the reconstruction becomes more accurate.</a:t>
            </a:r>
            <a:endParaRPr lang="en-US" sz="26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649605" y="2458085"/>
            <a:ext cx="3441700" cy="241744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 Estimating the Score</a:t>
            </a:r>
          </a:p>
        </p:txBody>
      </p:sp>
      <p:sp>
        <p:nvSpPr>
          <p:cNvPr id="3" name="内容占位符 2"/>
          <p:cNvSpPr>
            <a:spLocks noGrp="1"/>
          </p:cNvSpPr>
          <p:nvPr>
            <p:ph idx="1"/>
          </p:nvPr>
        </p:nvSpPr>
        <p:spPr>
          <a:xfrm>
            <a:off x="387439" y="1022869"/>
            <a:ext cx="11409609" cy="5133774"/>
          </a:xfrm>
        </p:spPr>
        <p:txBody>
          <a:bodyPr>
            <a:normAutofit lnSpcReduction="10000"/>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 general, there is no guarantee that the reconstruction </a:t>
            </a:r>
            <a:r>
              <a:rPr lang="en-US" sz="2600" i="1" dirty="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minus the input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corresponds to the gradient of any function, let alone to the score. That is why the early results (</a:t>
            </a:r>
            <a:r>
              <a:rPr lang="en-US" sz="2600" dirty="0">
                <a:solidFill>
                  <a:srgbClr val="00FF00"/>
                </a:solidFill>
                <a:latin typeface="Times New Roman" panose="02020603050405020304" pitchFamily="18" charset="0"/>
                <a:cs typeface="Times New Roman" panose="02020603050405020304" pitchFamily="18" charset="0"/>
              </a:rPr>
              <a:t>Vincent</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2011</a:t>
            </a:r>
            <a:r>
              <a:rPr lang="en-US" sz="2600" dirty="0">
                <a:latin typeface="Times New Roman" panose="02020603050405020304" pitchFamily="18" charset="0"/>
                <a:cs typeface="Times New Roman" panose="02020603050405020304" pitchFamily="18" charset="0"/>
              </a:rPr>
              <a:t>) are specialized to particular parametrizations where </a:t>
            </a:r>
            <a:r>
              <a:rPr lang="en-US" sz="2600" i="1" dirty="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may be obtained by taking the derivative of another function. </a:t>
            </a:r>
            <a:r>
              <a:rPr lang="en-US" sz="2600" dirty="0">
                <a:solidFill>
                  <a:srgbClr val="00FF00"/>
                </a:solidFill>
                <a:latin typeface="Times New Roman" panose="02020603050405020304" pitchFamily="18" charset="0"/>
                <a:cs typeface="Times New Roman" panose="02020603050405020304" pitchFamily="18" charset="0"/>
              </a:rPr>
              <a:t>Kamyshanska and Memisevic</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2015</a:t>
            </a:r>
            <a:r>
              <a:rPr lang="en-US" sz="2600" dirty="0">
                <a:latin typeface="Times New Roman" panose="02020603050405020304" pitchFamily="18" charset="0"/>
                <a:cs typeface="Times New Roman" panose="02020603050405020304" pitchFamily="18" charset="0"/>
              </a:rPr>
              <a:t>) generalized the results of </a:t>
            </a:r>
            <a:r>
              <a:rPr lang="en-US" sz="2600" dirty="0">
                <a:solidFill>
                  <a:srgbClr val="00FF00"/>
                </a:solidFill>
                <a:latin typeface="Times New Roman" panose="02020603050405020304" pitchFamily="18" charset="0"/>
                <a:cs typeface="Times New Roman" panose="02020603050405020304" pitchFamily="18" charset="0"/>
              </a:rPr>
              <a:t>Vincent</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2011</a:t>
            </a:r>
            <a:r>
              <a:rPr lang="en-US" sz="2600" dirty="0">
                <a:latin typeface="Times New Roman" panose="02020603050405020304" pitchFamily="18" charset="0"/>
                <a:cs typeface="Times New Roman" panose="02020603050405020304" pitchFamily="18" charset="0"/>
              </a:rPr>
              <a:t>) by identifying a family of shallow autoencoders such that </a:t>
            </a:r>
            <a:r>
              <a:rPr lang="en-US" sz="2600" i="1" dirty="0">
                <a:latin typeface="Times New Roman" panose="02020603050405020304" pitchFamily="18" charset="0"/>
                <a:cs typeface="Times New Roman" panose="02020603050405020304" pitchFamily="18" charset="0"/>
              </a:rPr>
              <a:t>g</a:t>
            </a:r>
            <a:r>
              <a:rPr lang="en-US" sz="2600" dirty="0">
                <a:latin typeface="Times New Roman" panose="02020603050405020304" pitchFamily="18" charset="0"/>
                <a:cs typeface="Times New Roman" panose="02020603050405020304" pitchFamily="18" charset="0"/>
              </a:rPr>
              <a:t>(</a:t>
            </a:r>
            <a:r>
              <a:rPr lang="en-US" sz="2600" i="1" dirty="0">
                <a:latin typeface="Times New Roman" panose="02020603050405020304" pitchFamily="18" charset="0"/>
                <a:cs typeface="Times New Roman" panose="02020603050405020304" pitchFamily="18" charset="0"/>
              </a:rPr>
              <a:t>f</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a:t>
            </a:r>
            <a:r>
              <a:rPr lang="en-US" sz="2600" b="1"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corresponds to a score for all members of the family.</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So far we have described only how the denoising autoencoder learns to represent a probability distribution. More generally, one may want to use the autoencoder as a generative model and draw samples from this distribution. This will be described later, in Sec.</a:t>
            </a:r>
            <a:r>
              <a:rPr lang="en-US" sz="2600" dirty="0">
                <a:solidFill>
                  <a:srgbClr val="FF0000"/>
                </a:solidFill>
                <a:latin typeface="Times New Roman" panose="02020603050405020304" pitchFamily="18" charset="0"/>
                <a:cs typeface="Times New Roman" panose="02020603050405020304" pitchFamily="18" charset="0"/>
              </a:rPr>
              <a:t> 20.11</a:t>
            </a:r>
            <a:r>
              <a:rPr lang="en-US" sz="26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14.5.1.1 Historical Perspective</a:t>
            </a:r>
          </a:p>
        </p:txBody>
      </p:sp>
      <p:sp>
        <p:nvSpPr>
          <p:cNvPr id="3" name="内容占位符 2"/>
          <p:cNvSpPr>
            <a:spLocks noGrp="1"/>
          </p:cNvSpPr>
          <p:nvPr>
            <p:ph idx="1"/>
          </p:nvPr>
        </p:nvSpPr>
        <p:spPr>
          <a:xfrm>
            <a:off x="387439" y="1022869"/>
            <a:ext cx="11409609" cy="5133774"/>
          </a:xfrm>
        </p:spPr>
        <p:txBody>
          <a:bodyPr>
            <a:normAutofit lnSpcReduction="10000"/>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idea of using MLPs for denoising dates back to the work of </a:t>
            </a:r>
            <a:r>
              <a:rPr lang="en-US" sz="2600" dirty="0">
                <a:solidFill>
                  <a:srgbClr val="00FF00"/>
                </a:solidFill>
                <a:latin typeface="Times New Roman" panose="02020603050405020304" pitchFamily="18" charset="0"/>
                <a:cs typeface="Times New Roman" panose="02020603050405020304" pitchFamily="18" charset="0"/>
              </a:rPr>
              <a:t>LeCun</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1987</a:t>
            </a:r>
            <a:r>
              <a:rPr lang="en-US" sz="2600" dirty="0">
                <a:latin typeface="Times New Roman" panose="02020603050405020304" pitchFamily="18" charset="0"/>
                <a:cs typeface="Times New Roman" panose="02020603050405020304" pitchFamily="18" charset="0"/>
              </a:rPr>
              <a:t>) and </a:t>
            </a:r>
            <a:r>
              <a:rPr lang="en-US" sz="2600" dirty="0">
                <a:solidFill>
                  <a:srgbClr val="00FF00"/>
                </a:solidFill>
                <a:latin typeface="Times New Roman" panose="02020603050405020304" pitchFamily="18" charset="0"/>
                <a:cs typeface="Times New Roman" panose="02020603050405020304" pitchFamily="18" charset="0"/>
              </a:rPr>
              <a:t>Gallinari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solidFill>
                  <a:srgbClr val="00FF00"/>
                </a:solidFill>
                <a:latin typeface="Times New Roman" panose="02020603050405020304" pitchFamily="18" charset="0"/>
                <a:cs typeface="Times New Roman" panose="02020603050405020304" pitchFamily="18" charset="0"/>
              </a:rPr>
              <a:t>.</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1987</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Behnke</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2001</a:t>
            </a:r>
            <a:r>
              <a:rPr lang="en-US" sz="2600" dirty="0">
                <a:latin typeface="Times New Roman" panose="02020603050405020304" pitchFamily="18" charset="0"/>
                <a:cs typeface="Times New Roman" panose="02020603050405020304" pitchFamily="18" charset="0"/>
              </a:rPr>
              <a:t>) also used recurrent networks to denoise images. Denoising autoencoders are, in some sense, just MLPs trained to denoise. However, the name “denoising autoencoder” refers to a model that is intended not merely to learn to denoise its input but to learn a good internal representation as a side effect of learning to denoise. This idea came much later (</a:t>
            </a:r>
            <a:r>
              <a:rPr lang="en-US" sz="2600" dirty="0">
                <a:solidFill>
                  <a:srgbClr val="00FF00"/>
                </a:solidFill>
                <a:latin typeface="Times New Roman" panose="02020603050405020304" pitchFamily="18" charset="0"/>
                <a:cs typeface="Times New Roman" panose="02020603050405020304" pitchFamily="18" charset="0"/>
              </a:rPr>
              <a:t>Vincent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solidFill>
                  <a:srgbClr val="00FF00"/>
                </a:solidFill>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2008</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2010</a:t>
            </a:r>
            <a:r>
              <a:rPr lang="en-US" sz="2600" dirty="0">
                <a:latin typeface="Times New Roman" panose="02020603050405020304" pitchFamily="18" charset="0"/>
                <a:cs typeface="Times New Roman" panose="02020603050405020304" pitchFamily="18" charset="0"/>
              </a:rPr>
              <a:t>). The learned representation may then be used to pretrain a deeper unsupervised network or a supervised network. Like sparse autoencoders, sparse coding, contractive autoencoders and other regularized autoencoders, the motivation for DAEs was to allow the learning of a very high-capacity encoder while preventing the encoder and decoder from learning a useless identity function.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fontScale="90000"/>
          </a:bodyPr>
          <a:lstStyle/>
          <a:p>
            <a:pPr lvl="0" algn="just">
              <a:lnSpc>
                <a:spcPct val="125000"/>
              </a:lnSpc>
              <a:spcBef>
                <a:spcPts val="0"/>
              </a:spcBef>
              <a:buClr>
                <a:srgbClr val="FF0000"/>
              </a:buClr>
            </a:pPr>
            <a:r>
              <a:rPr lang="en-US" altLang="zh-CN" sz="3600" dirty="0">
                <a:latin typeface="Times New Roman" panose="02020603050405020304" pitchFamily="18" charset="0"/>
                <a:cs typeface="Times New Roman" panose="02020603050405020304" pitchFamily="18" charset="0"/>
              </a:rPr>
              <a:t>14.5.1.1 Historical Perspective</a:t>
            </a:r>
          </a:p>
        </p:txBody>
      </p:sp>
      <p:sp>
        <p:nvSpPr>
          <p:cNvPr id="3" name="内容占位符 2"/>
          <p:cNvSpPr>
            <a:spLocks noGrp="1"/>
          </p:cNvSpPr>
          <p:nvPr>
            <p:ph idx="1"/>
          </p:nvPr>
        </p:nvSpPr>
        <p:spPr>
          <a:xfrm>
            <a:off x="387439" y="1022869"/>
            <a:ext cx="11409609" cy="5133774"/>
          </a:xfrm>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Prior to the introduction of the modern DAE, </a:t>
            </a:r>
            <a:r>
              <a:rPr lang="en-US" sz="2600" dirty="0">
                <a:solidFill>
                  <a:srgbClr val="00FF00"/>
                </a:solidFill>
                <a:latin typeface="Times New Roman" panose="02020603050405020304" pitchFamily="18" charset="0"/>
                <a:cs typeface="Times New Roman" panose="02020603050405020304" pitchFamily="18" charset="0"/>
              </a:rPr>
              <a:t>Inayoshi and Kurita</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2005</a:t>
            </a:r>
            <a:r>
              <a:rPr lang="en-US" sz="2600" dirty="0">
                <a:latin typeface="Times New Roman" panose="02020603050405020304" pitchFamily="18" charset="0"/>
                <a:cs typeface="Times New Roman" panose="02020603050405020304" pitchFamily="18" charset="0"/>
              </a:rPr>
              <a:t>) explored some of the same goals with some of the same methods. Their approach minimizes reconstruction error in addition to a supervised objective while injecting noise in the hidden layer of a supervised MLP, with the objective to improve generalization by introducing the reconstruction error and the injected noise. However, their method was based on a linear encoder and could not learn function families as powerful as can the modern DAE.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Meidong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254125" y="2036445"/>
            <a:ext cx="9685020" cy="763270"/>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14.6 </a:t>
            </a:r>
            <a:r>
              <a:rPr lang="en-US" altLang="zh-CN" sz="3600" dirty="0">
                <a:sym typeface="+mn-ea"/>
              </a:rPr>
              <a:t>Learning Manifolds with Autoencoders</a:t>
            </a:r>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a:latin typeface="Times New Roman" panose="02020603050405020304" pitchFamily="18" charset="0"/>
                <a:cs typeface="Times New Roman" panose="02020603050405020304" pitchFamily="18" charset="0"/>
                <a:sym typeface="+mn-ea"/>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Like many other machine learning algorithms, autoencoders exploit the idea that data concentrates around a low-dimensional manifold or a small set of such manifolds, as described in Sec. </a:t>
            </a:r>
            <a:r>
              <a:rPr lang="en-US" sz="2600" dirty="0">
                <a:solidFill>
                  <a:srgbClr val="FF0000"/>
                </a:solidFill>
                <a:latin typeface="Times New Roman" panose="02020603050405020304" pitchFamily="18" charset="0"/>
                <a:cs typeface="Times New Roman" panose="02020603050405020304" pitchFamily="18" charset="0"/>
              </a:rPr>
              <a:t>5.11.3</a:t>
            </a:r>
            <a:r>
              <a:rPr lang="en-US" sz="2600" dirty="0">
                <a:latin typeface="Times New Roman" panose="02020603050405020304" pitchFamily="18" charset="0"/>
                <a:cs typeface="Times New Roman" panose="02020603050405020304" pitchFamily="18" charset="0"/>
              </a:rPr>
              <a:t>. Some machine learning algorithms exploit this idea only insofar as that they learn a function that behaves correctly on the manifold but may have unusual behavior if given an input that is off the manifold.Autoencoders take this idea further and aim to learn the structure of the manifold.</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understand how autoencoders do this, we must present some important characteristics of manifolds.</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rmAutofit lnSpcReduction="10000"/>
          </a:bodyPr>
          <a:lstStyle/>
          <a:p>
            <a:pPr lvl="0">
              <a:spcBef>
                <a:spcPts val="0"/>
              </a:spcBef>
              <a:buClr>
                <a:srgbClr val="FF0000"/>
              </a:buClr>
            </a:pPr>
            <a:r>
              <a:rPr lang="zh-CN" altLang="en-US" dirty="0"/>
              <a:t>　　</a:t>
            </a:r>
            <a:r>
              <a:rPr lang="en-US" altLang="zh-CN" dirty="0"/>
              <a:t>An important characterization of a manifold is the set of its tangent planes. At a point x on a d-dimensional manifold, the tangent plane is given by d basis vectors that span the local directions of variation allowed on the manifold. </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As illustrated in Fig. </a:t>
            </a:r>
            <a:r>
              <a:rPr lang="en-US" sz="2600" dirty="0">
                <a:solidFill>
                  <a:srgbClr val="FF0000"/>
                </a:solidFill>
                <a:latin typeface="Times New Roman" panose="02020603050405020304" pitchFamily="18" charset="0"/>
                <a:cs typeface="Times New Roman" panose="02020603050405020304" pitchFamily="18" charset="0"/>
              </a:rPr>
              <a:t>14.6</a:t>
            </a:r>
            <a:r>
              <a:rPr lang="en-US" sz="2600" dirty="0">
                <a:latin typeface="Times New Roman" panose="02020603050405020304" pitchFamily="18" charset="0"/>
                <a:cs typeface="Times New Roman" panose="02020603050405020304" pitchFamily="18" charset="0"/>
              </a:rPr>
              <a:t>, these local directions specify how one can change x infinitesimally while staying on the manifold.</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All autoencoder training procedures involve a compromise between two forces:</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1. Learning a representation h of a training example x such that x can be 		    approximately recovered from h through a decoder. The fact that x is 	  	    drawn from the training data is crucial, because it means the autoencoder 		    need not successfully reconstruct inputs that are not probable under the  	   	    data generating distribution.</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2. Satisfying the constraint or regularization penalty. This can be an architec- 	    tural constraint that limits the capacity of the autoencoder, or it can be a 	            	    regularization term added to the reconstruction cost. These techniques 		    generally prefer solutions that are less sensitive to the input.</a:t>
            </a:r>
          </a:p>
          <a:p>
            <a:pPr marL="0" lvl="0" indent="0" algn="just">
              <a:lnSpc>
                <a:spcPct val="125000"/>
              </a:lnSpc>
              <a:spcBef>
                <a:spcPts val="0"/>
              </a:spcBef>
              <a:buClr>
                <a:srgbClr val="FF0000"/>
              </a:buClr>
              <a:buNone/>
            </a:pPr>
            <a:endParaRPr lang="en-US"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Clearly, neither force alone would be useful—copying the input to the output is not useful on its own, nor is ignoring the input. Instead, the two forces together are useful because they force the hidden representation to capture information about the structure of the data generating distribution. The important principle is that the autoencoder can afford to represent</a:t>
            </a:r>
            <a:r>
              <a:rPr lang="en-US" sz="2600" i="1" dirty="0">
                <a:latin typeface="Times New Roman" panose="02020603050405020304" pitchFamily="18" charset="0"/>
                <a:cs typeface="Times New Roman" panose="02020603050405020304" pitchFamily="18" charset="0"/>
              </a:rPr>
              <a:t> only the variations that are needed to reconstruct training examples</a:t>
            </a:r>
            <a:r>
              <a:rPr lang="en-US"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sz="2500" dirty="0">
                <a:latin typeface="Times New Roman" panose="02020603050405020304" pitchFamily="18" charset="0"/>
                <a:cs typeface="Times New Roman" panose="02020603050405020304" pitchFamily="18" charset="0"/>
              </a:rPr>
              <a:t>If the data generating distribution concentrates near a low-dimensional manifold, this yields representations that implicitly capture a local coordinate system for this manifold: only the variations tangent to the manifold around </a:t>
            </a:r>
            <a:r>
              <a:rPr lang="en-US" sz="2500" b="1" i="1" dirty="0">
                <a:latin typeface="Times New Roman" panose="02020603050405020304" pitchFamily="18" charset="0"/>
                <a:cs typeface="Times New Roman" panose="02020603050405020304" pitchFamily="18" charset="0"/>
              </a:rPr>
              <a:t>x</a:t>
            </a:r>
            <a:r>
              <a:rPr lang="en-US" sz="2500" dirty="0">
                <a:latin typeface="Times New Roman" panose="02020603050405020304" pitchFamily="18" charset="0"/>
                <a:cs typeface="Times New Roman" panose="02020603050405020304" pitchFamily="18" charset="0"/>
              </a:rPr>
              <a:t> need to correspond to changes in </a:t>
            </a:r>
            <a:r>
              <a:rPr lang="en-US" sz="2500" b="1" i="1" dirty="0">
                <a:latin typeface="Times New Roman" panose="02020603050405020304" pitchFamily="18" charset="0"/>
                <a:cs typeface="Times New Roman" panose="02020603050405020304" pitchFamily="18" charset="0"/>
              </a:rPr>
              <a:t>h</a:t>
            </a:r>
            <a:r>
              <a:rPr lang="en-US" sz="2500" dirty="0">
                <a:latin typeface="Times New Roman" panose="02020603050405020304" pitchFamily="18" charset="0"/>
                <a:cs typeface="Times New Roman" panose="02020603050405020304" pitchFamily="18" charset="0"/>
              </a:rPr>
              <a:t> = </a:t>
            </a:r>
            <a:r>
              <a:rPr lang="en-US" sz="2500" i="1" dirty="0">
                <a:latin typeface="Times New Roman" panose="02020603050405020304" pitchFamily="18" charset="0"/>
                <a:cs typeface="Times New Roman" panose="02020603050405020304" pitchFamily="18" charset="0"/>
              </a:rPr>
              <a:t>f</a:t>
            </a:r>
            <a:r>
              <a:rPr lang="en-US" sz="2500" dirty="0">
                <a:latin typeface="Times New Roman" panose="02020603050405020304" pitchFamily="18" charset="0"/>
                <a:cs typeface="Times New Roman" panose="02020603050405020304" pitchFamily="18" charset="0"/>
              </a:rPr>
              <a:t> (</a:t>
            </a:r>
            <a:r>
              <a:rPr lang="en-US" sz="2500" b="1" i="1" dirty="0">
                <a:latin typeface="Times New Roman" panose="02020603050405020304" pitchFamily="18" charset="0"/>
                <a:cs typeface="Times New Roman" panose="02020603050405020304" pitchFamily="18" charset="0"/>
              </a:rPr>
              <a:t>x</a:t>
            </a:r>
            <a:r>
              <a:rPr lang="en-US" sz="2500" dirty="0">
                <a:latin typeface="Times New Roman" panose="02020603050405020304" pitchFamily="18" charset="0"/>
                <a:cs typeface="Times New Roman" panose="02020603050405020304" pitchFamily="18" charset="0"/>
              </a:rPr>
              <a:t>). Hence the encoder learns a mapping from the input space xto a representation space, a mapping that is only sensitive to changes along the manifold directions, but that is insensitive to changes orthogonal to the manifold.</a:t>
            </a:r>
          </a:p>
          <a:p>
            <a:pPr marL="0" lvl="0" indent="0" algn="just">
              <a:lnSpc>
                <a:spcPct val="125000"/>
              </a:lnSpc>
              <a:spcBef>
                <a:spcPts val="0"/>
              </a:spcBef>
              <a:buClr>
                <a:srgbClr val="FF0000"/>
              </a:buClr>
              <a:buNone/>
            </a:pPr>
            <a:r>
              <a:rPr lang="zh-CN" altLang="en-US"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 one-dimensional example is illustrated in Fig. </a:t>
            </a:r>
            <a:r>
              <a:rPr lang="en-US" sz="2500" dirty="0">
                <a:solidFill>
                  <a:srgbClr val="FF0000"/>
                </a:solidFill>
                <a:latin typeface="Times New Roman" panose="02020603050405020304" pitchFamily="18" charset="0"/>
                <a:cs typeface="Times New Roman" panose="02020603050405020304" pitchFamily="18" charset="0"/>
              </a:rPr>
              <a:t>14.7</a:t>
            </a:r>
            <a:r>
              <a:rPr lang="en-US" sz="2500" dirty="0">
                <a:latin typeface="Times New Roman" panose="02020603050405020304" pitchFamily="18" charset="0"/>
                <a:cs typeface="Times New Roman" panose="02020603050405020304" pitchFamily="18" charset="0"/>
              </a:rPr>
              <a:t>, showing that by making the reconstruction function insensitive to perturbations of the input around the data points we recover the manifold structure.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43E26-EBC4-4D6C-AAB9-51E6E42E003A}"/>
              </a:ext>
            </a:extLst>
          </p:cNvPr>
          <p:cNvSpPr>
            <a:spLocks noGrp="1"/>
          </p:cNvSpPr>
          <p:nvPr>
            <p:ph type="title"/>
          </p:nvPr>
        </p:nvSpPr>
        <p:spPr/>
        <p:txBody>
          <a:bodyPr/>
          <a:lstStyle/>
          <a:p>
            <a:r>
              <a:rPr lang="en-US" altLang="zh-CN" dirty="0">
                <a:sym typeface="+mn-ea"/>
              </a:rPr>
              <a:t>14.6 Learning Manifolds with Autoencoders</a:t>
            </a:r>
            <a:endParaRPr lang="zh-CN" altLang="en-US" dirty="0"/>
          </a:p>
        </p:txBody>
      </p:sp>
      <p:sp>
        <p:nvSpPr>
          <p:cNvPr id="3" name="内容占位符 2">
            <a:extLst>
              <a:ext uri="{FF2B5EF4-FFF2-40B4-BE49-F238E27FC236}">
                <a16:creationId xmlns:a16="http://schemas.microsoft.com/office/drawing/2014/main" id="{320BB3B6-D32A-428A-97D7-887FC2920110}"/>
              </a:ext>
            </a:extLst>
          </p:cNvPr>
          <p:cNvSpPr>
            <a:spLocks noGrp="1"/>
          </p:cNvSpPr>
          <p:nvPr>
            <p:ph idx="1"/>
          </p:nvPr>
        </p:nvSpPr>
        <p:spPr/>
        <p:txBody>
          <a:bodyPr/>
          <a:lstStyle/>
          <a:p>
            <a:pPr lvl="0">
              <a:spcBef>
                <a:spcPts val="0"/>
              </a:spcBef>
              <a:buClr>
                <a:srgbClr val="FF0000"/>
              </a:buClr>
            </a:pPr>
            <a:r>
              <a:rPr lang="zh-CN" altLang="en-US" sz="2800" dirty="0"/>
              <a:t>　　</a:t>
            </a:r>
            <a:r>
              <a:rPr lang="en-US" altLang="zh-CN" sz="2800" dirty="0"/>
              <a:t>To understand why autoencoders are useful for manifold learning, it is instructive to compare them to other approaches. What is most commonly learned to characterize a manifold is a </a:t>
            </a:r>
            <a:r>
              <a:rPr lang="en-US" altLang="zh-CN" sz="2800" i="1" dirty="0"/>
              <a:t>representation</a:t>
            </a:r>
            <a:r>
              <a:rPr lang="en-US" altLang="zh-CN" sz="2800" dirty="0"/>
              <a:t> of the data points on (or near) the manifold. </a:t>
            </a:r>
          </a:p>
        </p:txBody>
      </p:sp>
    </p:spTree>
    <p:extLst>
      <p:ext uri="{BB962C8B-B14F-4D97-AF65-F5344CB8AC3E}">
        <p14:creationId xmlns:p14="http://schemas.microsoft.com/office/powerpoint/2010/main" val="356240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 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5175315" y="1868170"/>
            <a:ext cx="6362000" cy="3122295"/>
          </a:xfrm>
        </p:spPr>
        <p:txBody>
          <a:bodyPr>
            <a:normAutofit/>
          </a:bodyPr>
          <a:lstStyle/>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Figure 14.1: The general structure an autoencoder, mapping an input</a:t>
            </a:r>
            <a:r>
              <a:rPr sz="2600" b="1"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 to an output (called reconstruction) </a:t>
            </a:r>
            <a:r>
              <a:rPr sz="2600" b="1" i="1" dirty="0">
                <a:latin typeface="Times New Roman" panose="02020603050405020304" pitchFamily="18" charset="0"/>
                <a:cs typeface="Times New Roman" panose="02020603050405020304" pitchFamily="18" charset="0"/>
              </a:rPr>
              <a:t>r</a:t>
            </a:r>
            <a:r>
              <a:rPr sz="2600" dirty="0">
                <a:latin typeface="Times New Roman" panose="02020603050405020304" pitchFamily="18" charset="0"/>
                <a:cs typeface="Times New Roman" panose="02020603050405020304" pitchFamily="18" charset="0"/>
              </a:rPr>
              <a:t> through an internal representation or code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The autoencoder has two components: the encoder</a:t>
            </a:r>
            <a:r>
              <a:rPr sz="2600" b="1" i="1" dirty="0">
                <a:latin typeface="Times New Roman" panose="02020603050405020304" pitchFamily="18" charset="0"/>
                <a:cs typeface="Times New Roman" panose="02020603050405020304" pitchFamily="18" charset="0"/>
              </a:rPr>
              <a:t> f </a:t>
            </a:r>
            <a:r>
              <a:rPr sz="2600" dirty="0">
                <a:latin typeface="Times New Roman" panose="02020603050405020304" pitchFamily="18" charset="0"/>
                <a:cs typeface="Times New Roman" panose="02020603050405020304" pitchFamily="18" charset="0"/>
              </a:rPr>
              <a:t>(mapping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to</a:t>
            </a:r>
            <a:r>
              <a:rPr sz="2600" b="1" i="1" dirty="0">
                <a:latin typeface="Times New Roman" panose="02020603050405020304" pitchFamily="18" charset="0"/>
                <a:cs typeface="Times New Roman" panose="02020603050405020304" pitchFamily="18" charset="0"/>
              </a:rPr>
              <a:t> h</a:t>
            </a:r>
            <a:r>
              <a:rPr sz="2600" dirty="0">
                <a:latin typeface="Times New Roman" panose="02020603050405020304" pitchFamily="18" charset="0"/>
                <a:cs typeface="Times New Roman" panose="02020603050405020304" pitchFamily="18" charset="0"/>
              </a:rPr>
              <a:t>) and the decoder</a:t>
            </a:r>
            <a:r>
              <a:rPr sz="2600" b="1" i="1" dirty="0">
                <a:latin typeface="Times New Roman" panose="02020603050405020304" pitchFamily="18" charset="0"/>
                <a:cs typeface="Times New Roman" panose="02020603050405020304" pitchFamily="18" charset="0"/>
              </a:rPr>
              <a:t> g</a:t>
            </a:r>
            <a:r>
              <a:rPr sz="2600" dirty="0">
                <a:latin typeface="Times New Roman" panose="02020603050405020304" pitchFamily="18" charset="0"/>
                <a:cs typeface="Times New Roman" panose="02020603050405020304" pitchFamily="18" charset="0"/>
              </a:rPr>
              <a:t> (mapping</a:t>
            </a:r>
            <a:r>
              <a:rPr sz="2600" b="1" i="1" dirty="0">
                <a:latin typeface="Times New Roman" panose="02020603050405020304" pitchFamily="18" charset="0"/>
                <a:cs typeface="Times New Roman" panose="02020603050405020304" pitchFamily="18" charset="0"/>
              </a:rPr>
              <a:t> h</a:t>
            </a:r>
            <a:r>
              <a:rPr sz="2600" dirty="0">
                <a:latin typeface="Times New Roman" panose="02020603050405020304" pitchFamily="18" charset="0"/>
                <a:cs typeface="Times New Roman" panose="02020603050405020304" pitchFamily="18" charset="0"/>
              </a:rPr>
              <a:t> to</a:t>
            </a:r>
            <a:r>
              <a:rPr sz="2600" b="1" i="1" dirty="0">
                <a:latin typeface="Times New Roman" panose="02020603050405020304" pitchFamily="18" charset="0"/>
                <a:cs typeface="Times New Roman" panose="02020603050405020304" pitchFamily="18" charset="0"/>
              </a:rPr>
              <a:t> r</a:t>
            </a:r>
            <a:r>
              <a:rPr sz="2600" dirty="0">
                <a:latin typeface="Times New Roman" panose="02020603050405020304" pitchFamily="18" charset="0"/>
                <a:cs typeface="Times New Roman" panose="02020603050405020304" pitchFamily="18" charset="0"/>
              </a:rPr>
              <a: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descr="图片1"/>
          <p:cNvPicPr>
            <a:picLocks noChangeAspect="1"/>
          </p:cNvPicPr>
          <p:nvPr/>
        </p:nvPicPr>
        <p:blipFill rotWithShape="1">
          <a:blip r:embed="rId3"/>
          <a:srcRect b="837"/>
          <a:stretch/>
        </p:blipFill>
        <p:spPr>
          <a:xfrm>
            <a:off x="828426" y="2160719"/>
            <a:ext cx="3526757" cy="2536562"/>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a:xfrm>
            <a:off x="3129699" y="1043189"/>
            <a:ext cx="8667349" cy="5133774"/>
          </a:xfrm>
        </p:spPr>
        <p:txBody>
          <a:bodyPr>
            <a:normAutofit fontScale="77500" lnSpcReduction="2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Figure 14.6: An illustration of the concept of a tangent hyperplane. Here we create a one-dimensional manifold in 784-dimensional space. We take an MNIST image with 784 pixels and transform it by translating it vertically. The amount of vertical translation defines a coordinate along a one-dimensional manifold that traces out a curved path through image space. This plot shows a few points along this manifold. For visualization, we have projected the manifold into two dimensional space using PCA. An n-dimensional manifold has an n-dimensional tangent plane at every point. This tangent plane touches the manifold exactly at that point and is oriented parallel to the surface at that point. It defines the space of directions in which it is possible to move while remaining on the manifold. This one-dimensional manifold has a single tangent line. We indicate an example tangent line at one point, with an image showing how this tangent direction appears in image space. Gray pixels indicate pixels that do not change as we move along the tangent line, white pixels indicate pixels that brighten, and black pixels indicate pixels that darken.</a:t>
            </a:r>
          </a:p>
        </p:txBody>
      </p:sp>
      <p:pic>
        <p:nvPicPr>
          <p:cNvPr id="5" name="图片 4"/>
          <p:cNvPicPr>
            <a:picLocks noChangeAspect="1"/>
          </p:cNvPicPr>
          <p:nvPr/>
        </p:nvPicPr>
        <p:blipFill>
          <a:blip r:embed="rId3"/>
          <a:stretch>
            <a:fillRect/>
          </a:stretch>
        </p:blipFill>
        <p:spPr>
          <a:xfrm>
            <a:off x="20104" y="2318335"/>
            <a:ext cx="3109595" cy="273494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endParaRPr 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sz="2200" dirty="0"/>
          </a:p>
          <a:p>
            <a:pPr marL="0" lvl="0" indent="0" algn="just">
              <a:lnSpc>
                <a:spcPct val="125000"/>
              </a:lnSpc>
              <a:spcBef>
                <a:spcPts val="0"/>
              </a:spcBef>
              <a:buClr>
                <a:srgbClr val="FF0000"/>
              </a:buClr>
              <a:buNone/>
            </a:pPr>
            <a:endParaRPr 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sz="2200" dirty="0"/>
          </a:p>
          <a:p>
            <a:pPr marL="0" lvl="0" indent="0" algn="just">
              <a:lnSpc>
                <a:spcPct val="125000"/>
              </a:lnSpc>
              <a:spcBef>
                <a:spcPts val="0"/>
              </a:spcBef>
              <a:buClr>
                <a:srgbClr val="FF0000"/>
              </a:buClr>
              <a:buNone/>
            </a:pPr>
            <a:endParaRPr 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sz="2200" dirty="0">
                <a:latin typeface="Times New Roman" panose="02020603050405020304" pitchFamily="18" charset="0"/>
                <a:cs typeface="Times New Roman" panose="02020603050405020304" pitchFamily="18" charset="0"/>
              </a:rPr>
              <a:t>Figure 14.7: If the autoencoder learns a reconstruction function that is invariant to small perturbations near the data points, it captures the manifold structure of the data. Here the manifold structure is a collection of 0-dimensional manifolds. The dashed diagonal line indicates the identity function target for reconstruction. The optimal reconstruction function crosses the identity function wherever there is a data point. The horizontal arrows at the bottom of the plot indicate the r(x) − x reconstruction direction vector at the base of the arrow, in input space, always pointing towards the nearest “manifold” (a single datapoint, in the 1-D case). </a:t>
            </a:r>
          </a:p>
        </p:txBody>
      </p:sp>
      <p:pic>
        <p:nvPicPr>
          <p:cNvPr id="7" name="图片 6"/>
          <p:cNvPicPr>
            <a:picLocks noChangeAspect="1"/>
          </p:cNvPicPr>
          <p:nvPr/>
        </p:nvPicPr>
        <p:blipFill>
          <a:blip r:embed="rId3"/>
          <a:stretch>
            <a:fillRect/>
          </a:stretch>
        </p:blipFill>
        <p:spPr>
          <a:xfrm>
            <a:off x="2771038" y="947726"/>
            <a:ext cx="6642410" cy="233912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endParaRPr 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sz="2200" dirty="0"/>
          </a:p>
          <a:p>
            <a:pPr marL="0" lvl="0" indent="0" algn="just">
              <a:lnSpc>
                <a:spcPct val="125000"/>
              </a:lnSpc>
              <a:spcBef>
                <a:spcPts val="0"/>
              </a:spcBef>
              <a:buClr>
                <a:srgbClr val="FF0000"/>
              </a:buClr>
              <a:buNone/>
            </a:pPr>
            <a:endParaRPr 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sz="2200" dirty="0"/>
          </a:p>
          <a:p>
            <a:pPr marL="0" lvl="0" indent="0" algn="just">
              <a:lnSpc>
                <a:spcPct val="125000"/>
              </a:lnSpc>
              <a:spcBef>
                <a:spcPts val="0"/>
              </a:spcBef>
              <a:buClr>
                <a:srgbClr val="FF0000"/>
              </a:buClr>
              <a:buNone/>
            </a:pPr>
            <a:endParaRPr lang="en-US" sz="22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sz="2200" dirty="0">
                <a:latin typeface="Times New Roman" panose="02020603050405020304" pitchFamily="18" charset="0"/>
                <a:cs typeface="Times New Roman" panose="02020603050405020304" pitchFamily="18" charset="0"/>
              </a:rPr>
              <a:t>Figure 14.7: The denoising autoencoder explicitly tries to make the derivative of the reconstruction function r(x) small around the data points. The contractive autoencoder does the same for the encoder. Although the derivative of r(x) is asked to be small around the data points, it can be large between the data points. The space between the data points corresponds to the region between the manifolds, where the reconstruction function must have a large derivative in order to map corrupted points back onto the manifold.</a:t>
            </a:r>
          </a:p>
        </p:txBody>
      </p:sp>
      <p:pic>
        <p:nvPicPr>
          <p:cNvPr id="7" name="图片 6"/>
          <p:cNvPicPr>
            <a:picLocks noChangeAspect="1"/>
          </p:cNvPicPr>
          <p:nvPr/>
        </p:nvPicPr>
        <p:blipFill>
          <a:blip r:embed="rId3"/>
          <a:stretch>
            <a:fillRect/>
          </a:stretch>
        </p:blipFill>
        <p:spPr>
          <a:xfrm>
            <a:off x="2771038" y="928873"/>
            <a:ext cx="6642410" cy="2339121"/>
          </a:xfrm>
          <a:prstGeom prst="rect">
            <a:avLst/>
          </a:prstGeom>
        </p:spPr>
      </p:pic>
    </p:spTree>
    <p:extLst>
      <p:ext uri="{BB962C8B-B14F-4D97-AF65-F5344CB8AC3E}">
        <p14:creationId xmlns:p14="http://schemas.microsoft.com/office/powerpoint/2010/main" val="30677411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Such a representation for a particular example is also called its em- bedding. It is typically given by a low-dimensional vector, with less dimensions than the “ambient” space of which the manifold is a low-dimensional subset. Some algorithms (non-parametric manifold learning algorithms, discussed below) directly learn an embedding for each training example, while others learn a more general mapping, sometimes called an encoder, or representation function, that maps any point in the ambient space (the input space) to its embedding.</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Manifold learning has mostly focused on unsupervised learning procedures that attempt to capture these manifolds. Most of the initial machine learning research on learning nonlinear manifolds has focused on non-parametric methods based on the </a:t>
            </a:r>
            <a:r>
              <a:rPr lang="en-US" sz="2600" i="1" dirty="0">
                <a:latin typeface="Times New Roman" panose="02020603050405020304" pitchFamily="18" charset="0"/>
                <a:cs typeface="Times New Roman" panose="02020603050405020304" pitchFamily="18" charset="0"/>
              </a:rPr>
              <a:t>nearest-neighbor graph</a:t>
            </a:r>
            <a:r>
              <a:rPr lang="en-US"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rmAutofit lnSpcReduction="100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This graph has one node per training example and edges connecting near neighbors to each other. These methods (</a:t>
            </a:r>
            <a:r>
              <a:rPr lang="en-US" sz="2600" dirty="0">
                <a:solidFill>
                  <a:srgbClr val="00FF00"/>
                </a:solidFill>
                <a:latin typeface="Times New Roman" panose="02020603050405020304" pitchFamily="18" charset="0"/>
                <a:cs typeface="Times New Roman" panose="02020603050405020304" pitchFamily="18" charset="0"/>
              </a:rPr>
              <a:t>Schölkopf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1998</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Roweis and Saul</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2000</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Tenenbaum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2000</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Brand</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2003</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Belkin and Niyogi</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2003</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Donoho and Grimes</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2003</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Weinberger and Saul</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2004</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Hinton and Roweis</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2003</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van der Maaten and Hinton</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2008</a:t>
            </a:r>
            <a:r>
              <a:rPr lang="en-US" sz="2600" dirty="0">
                <a:latin typeface="Times New Roman" panose="02020603050405020304" pitchFamily="18" charset="0"/>
                <a:cs typeface="Times New Roman" panose="02020603050405020304" pitchFamily="18" charset="0"/>
              </a:rPr>
              <a:t>) associate each of nodes with a tangent plane that spans the directions of variations associated with the difference vectors between the example and its neighbors, as illustrated in Fig. </a:t>
            </a:r>
            <a:r>
              <a:rPr lang="en-US" sz="2600" dirty="0">
                <a:solidFill>
                  <a:srgbClr val="FF0000"/>
                </a:solidFill>
                <a:latin typeface="Times New Roman" panose="02020603050405020304" pitchFamily="18" charset="0"/>
                <a:cs typeface="Times New Roman" panose="02020603050405020304" pitchFamily="18" charset="0"/>
              </a:rPr>
              <a:t>14.8</a:t>
            </a:r>
            <a:r>
              <a:rPr lang="en-US" sz="2600" dirty="0">
                <a:latin typeface="Times New Roman" panose="02020603050405020304" pitchFamily="18" charset="0"/>
                <a:cs typeface="Times New Roman" panose="02020603050405020304" pitchFamily="18" charset="0"/>
              </a:rPr>
              <a:t>.</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 global coordinate system can then be obtained through an optimization or solving a linear system. Fig. </a:t>
            </a:r>
            <a:r>
              <a:rPr lang="en-US" sz="2600" dirty="0">
                <a:solidFill>
                  <a:srgbClr val="FF0000"/>
                </a:solidFill>
                <a:latin typeface="Times New Roman" panose="02020603050405020304" pitchFamily="18" charset="0"/>
                <a:cs typeface="Times New Roman" panose="02020603050405020304" pitchFamily="18" charset="0"/>
              </a:rPr>
              <a:t>14.9</a:t>
            </a:r>
            <a:r>
              <a:rPr lang="en-US" sz="2600" dirty="0">
                <a:latin typeface="Times New Roman" panose="02020603050405020304" pitchFamily="18" charset="0"/>
                <a:cs typeface="Times New Roman" panose="02020603050405020304" pitchFamily="18" charset="0"/>
              </a:rPr>
              <a:t> illustrates how a manifold can be tiled by a large number of locally linear Gaussian-like patches (or “pancakes,” because the Gaussians are flat in the tangent directions).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7" name="内容占位符 6"/>
          <p:cNvSpPr>
            <a:spLocks noGrp="1"/>
          </p:cNvSpPr>
          <p:nvPr>
            <p:ph idx="1"/>
          </p:nvPr>
        </p:nvSpPr>
        <p:spPr>
          <a:xfrm>
            <a:off x="3295650" y="1043189"/>
            <a:ext cx="8501398" cy="5133774"/>
          </a:xfrm>
        </p:spPr>
        <p:txBody>
          <a:bodyPr>
            <a:normAutofit fontScale="925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Figure 14.8: Non-parametric manifold learning procedures build a nearest neighbor graph whose nodes are training examples and arcs connect nearest neighbors. Various procedures can thus obtain the tangent plane associated with a neighborhood of the graph as well as a coordinate system that associates each training example with a real-valued vector position, or </a:t>
            </a:r>
            <a:r>
              <a:rPr lang="en-US" sz="2600" i="1" dirty="0">
                <a:latin typeface="Times New Roman" panose="02020603050405020304" pitchFamily="18" charset="0"/>
                <a:cs typeface="Times New Roman" panose="02020603050405020304" pitchFamily="18" charset="0"/>
              </a:rPr>
              <a:t>embedding</a:t>
            </a:r>
            <a:r>
              <a:rPr lang="en-US" sz="2600" dirty="0">
                <a:latin typeface="Times New Roman" panose="02020603050405020304" pitchFamily="18" charset="0"/>
                <a:cs typeface="Times New Roman" panose="02020603050405020304" pitchFamily="18" charset="0"/>
              </a:rPr>
              <a:t>. It is possible to generalize such a representation to new examples by a form of interpolation. So long as the number of examples is large enough to cover the curvature and twists of the manifold, these approaches work well. Images from the QMUL Multiview Face Dataset (</a:t>
            </a:r>
            <a:r>
              <a:rPr lang="en-US" sz="2600" dirty="0">
                <a:solidFill>
                  <a:srgbClr val="00FF00"/>
                </a:solidFill>
                <a:latin typeface="Times New Roman" panose="02020603050405020304" pitchFamily="18" charset="0"/>
                <a:cs typeface="Times New Roman" panose="02020603050405020304" pitchFamily="18" charset="0"/>
              </a:rPr>
              <a:t>Gong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solidFill>
                  <a:srgbClr val="00FF00"/>
                </a:solidFill>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2000</a:t>
            </a:r>
            <a:r>
              <a:rPr lang="en-US" sz="2600" dirty="0">
                <a:latin typeface="Times New Roman" panose="02020603050405020304" pitchFamily="18" charset="0"/>
                <a:cs typeface="Times New Roman" panose="02020603050405020304" pitchFamily="18" charset="0"/>
              </a:rPr>
              <a:t>).</a:t>
            </a:r>
          </a:p>
        </p:txBody>
      </p:sp>
      <p:pic>
        <p:nvPicPr>
          <p:cNvPr id="6" name="图片 5"/>
          <p:cNvPicPr>
            <a:picLocks noChangeAspect="1"/>
          </p:cNvPicPr>
          <p:nvPr/>
        </p:nvPicPr>
        <p:blipFill>
          <a:blip r:embed="rId3"/>
          <a:stretch>
            <a:fillRect/>
          </a:stretch>
        </p:blipFill>
        <p:spPr>
          <a:xfrm>
            <a:off x="387350" y="2277745"/>
            <a:ext cx="2908300" cy="23031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However, there is a fundamental difficulty with such local non-parametric approaches to manifold learning, raised in</a:t>
            </a:r>
            <a:r>
              <a:rPr lang="en-US" sz="2600" dirty="0">
                <a:solidFill>
                  <a:srgbClr val="00B050"/>
                </a:solidFill>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Bengio and Monperrus</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2005</a:t>
            </a:r>
            <a:r>
              <a:rPr lang="en-US" sz="2600" dirty="0">
                <a:latin typeface="Times New Roman" panose="02020603050405020304" pitchFamily="18" charset="0"/>
                <a:cs typeface="Times New Roman" panose="02020603050405020304" pitchFamily="18" charset="0"/>
              </a:rPr>
              <a:t>): if the manifolds are not very smooth (they have many peaks and troughs and twists), one may need a very large number of training examples to cover each one of these variations, with no chance to generalize to unseen variations. Indeed, these methods can only generalize the shape of the manifold by interpolating between neighboring examples. Unfortunately, the manifolds involved in AI problems can have very complicated structure that can be difficult to capture from only local interpolation. Consider for example the manifold resulting from translation shown in Fig. </a:t>
            </a:r>
            <a:r>
              <a:rPr lang="en-US" sz="2600" dirty="0">
                <a:solidFill>
                  <a:srgbClr val="FF0000"/>
                </a:solidFill>
                <a:latin typeface="Times New Roman" panose="02020603050405020304" pitchFamily="18" charset="0"/>
                <a:cs typeface="Times New Roman" panose="02020603050405020304" pitchFamily="18" charset="0"/>
              </a:rPr>
              <a:t>14.6</a:t>
            </a:r>
            <a:r>
              <a:rPr lang="en-US" sz="2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7" name="内容占位符 6"/>
          <p:cNvSpPr>
            <a:spLocks noGrp="1"/>
          </p:cNvSpPr>
          <p:nvPr>
            <p:ph idx="1"/>
          </p:nvPr>
        </p:nvSpPr>
        <p:spPr>
          <a:xfrm>
            <a:off x="3874416" y="1043189"/>
            <a:ext cx="7922632" cy="5133774"/>
          </a:xfrm>
        </p:spPr>
        <p:txBody>
          <a:bodyPr>
            <a:normAutofit fontScale="92500"/>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Figure 14.9: If the tangent planes (see Fig. </a:t>
            </a:r>
            <a:r>
              <a:rPr lang="en-US" sz="2600" dirty="0">
                <a:solidFill>
                  <a:srgbClr val="FF0000"/>
                </a:solidFill>
                <a:latin typeface="Times New Roman" panose="02020603050405020304" pitchFamily="18" charset="0"/>
                <a:cs typeface="Times New Roman" panose="02020603050405020304" pitchFamily="18" charset="0"/>
              </a:rPr>
              <a:t>14.6</a:t>
            </a:r>
            <a:r>
              <a:rPr lang="en-US" sz="2600" dirty="0">
                <a:latin typeface="Times New Roman" panose="02020603050405020304" pitchFamily="18" charset="0"/>
                <a:cs typeface="Times New Roman" panose="02020603050405020304" pitchFamily="18" charset="0"/>
              </a:rPr>
              <a:t>) at each location are known, then they can be tiled to form a global coordinate system or a density function. Each local patch can be thought of as a local Euclidean coordinate system or as a locally flat Gaussian, or “pancake”, with a very small variance in the directions orthogonal to the pancake and a very large variance in the directions defining the coordinate system on the pancake. A mixture of these Gaussians provides an estimated density function, as in the manifold Parzen window algorithm (</a:t>
            </a:r>
            <a:r>
              <a:rPr lang="en-US" sz="2600" dirty="0">
                <a:solidFill>
                  <a:srgbClr val="00FF00"/>
                </a:solidFill>
                <a:latin typeface="Times New Roman" panose="02020603050405020304" pitchFamily="18" charset="0"/>
                <a:cs typeface="Times New Roman" panose="02020603050405020304" pitchFamily="18" charset="0"/>
              </a:rPr>
              <a:t>Vincent and Bengio</a:t>
            </a:r>
            <a:r>
              <a:rPr lang="en-US" sz="2600" dirty="0">
                <a:latin typeface="Times New Roman" panose="02020603050405020304" pitchFamily="18" charset="0"/>
                <a:cs typeface="Times New Roman" panose="02020603050405020304" pitchFamily="18" charset="0"/>
              </a:rPr>
              <a:t>, </a:t>
            </a:r>
            <a:r>
              <a:rPr lang="en-US" sz="2600" dirty="0">
                <a:solidFill>
                  <a:srgbClr val="00FF00"/>
                </a:solidFill>
                <a:latin typeface="Times New Roman" panose="02020603050405020304" pitchFamily="18" charset="0"/>
                <a:cs typeface="Times New Roman" panose="02020603050405020304" pitchFamily="18" charset="0"/>
              </a:rPr>
              <a:t>2003</a:t>
            </a:r>
            <a:r>
              <a:rPr lang="en-US" sz="2600" dirty="0">
                <a:latin typeface="Times New Roman" panose="02020603050405020304" pitchFamily="18" charset="0"/>
                <a:cs typeface="Times New Roman" panose="02020603050405020304" pitchFamily="18" charset="0"/>
              </a:rPr>
              <a:t>) or its non-local neural-net based variant (</a:t>
            </a:r>
            <a:r>
              <a:rPr lang="en-US" sz="2600" dirty="0">
                <a:solidFill>
                  <a:srgbClr val="00FF00"/>
                </a:solidFill>
                <a:latin typeface="Times New Roman" panose="02020603050405020304" pitchFamily="18" charset="0"/>
                <a:cs typeface="Times New Roman" panose="02020603050405020304" pitchFamily="18" charset="0"/>
              </a:rPr>
              <a:t>Bengio </a:t>
            </a:r>
            <a:r>
              <a:rPr lang="en-US" sz="2600" i="1" dirty="0">
                <a:solidFill>
                  <a:srgbClr val="00FF00"/>
                </a:solidFill>
                <a:latin typeface="Times New Roman" panose="02020603050405020304" pitchFamily="18" charset="0"/>
                <a:cs typeface="Times New Roman" panose="02020603050405020304" pitchFamily="18" charset="0"/>
              </a:rPr>
              <a:t>et al</a:t>
            </a:r>
            <a:r>
              <a:rPr lang="en-US" sz="2600" dirty="0">
                <a:solidFill>
                  <a:srgbClr val="00FF00"/>
                </a:solidFill>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a:t>
            </a:r>
            <a:r>
              <a:rPr lang="en-US" sz="2600" dirty="0">
                <a:solidFill>
                  <a:srgbClr val="00FF00"/>
                </a:solidFill>
                <a:latin typeface="Times New Roman" panose="02020603050405020304" pitchFamily="18" charset="0"/>
                <a:cs typeface="Times New Roman" panose="02020603050405020304" pitchFamily="18" charset="0"/>
              </a:rPr>
              <a:t> 2006c</a:t>
            </a:r>
            <a:r>
              <a:rPr lang="en-US" sz="2600" dirty="0">
                <a:latin typeface="Times New Roman" panose="02020603050405020304" pitchFamily="18" charset="0"/>
                <a:cs typeface="Times New Roman" panose="02020603050405020304" pitchFamily="18" charset="0"/>
              </a:rPr>
              <a:t>).</a:t>
            </a:r>
          </a:p>
        </p:txBody>
      </p:sp>
      <p:pic>
        <p:nvPicPr>
          <p:cNvPr id="3" name="图片 2"/>
          <p:cNvPicPr>
            <a:picLocks noChangeAspect="1"/>
          </p:cNvPicPr>
          <p:nvPr/>
        </p:nvPicPr>
        <p:blipFill>
          <a:blip r:embed="rId3"/>
          <a:stretch>
            <a:fillRect/>
          </a:stretch>
        </p:blipFill>
        <p:spPr>
          <a:xfrm>
            <a:off x="296545" y="2393315"/>
            <a:ext cx="3493030" cy="289941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14.6 Learning Manifolds with Autoencoders</a:t>
            </a: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If we watch just one coordinate within the input vector, x</a:t>
            </a:r>
            <a:r>
              <a:rPr lang="en-US" sz="2600" baseline="-25000" dirty="0">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as the image is translated, we will observe that one coordinate encounters a peak or a trough in its value once for every peak or trough in brightness in the image. In other words, the complexity of the patterns of brightness in an underlying image template drives the complexity of the manifolds that are generated by performing simple image transformations. This motivates the use of distributed representations and deep learning for capturing manifold structure.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cstate="print"/>
          <a:stretch>
            <a:fillRect/>
          </a:stretch>
        </p:blipFill>
        <p:spPr>
          <a:xfrm>
            <a:off x="10912016" y="5592056"/>
            <a:ext cx="1225368" cy="1214428"/>
          </a:xfrm>
          <a:prstGeom prst="rect">
            <a:avLst/>
          </a:prstGeom>
        </p:spPr>
      </p:pic>
      <p:sp>
        <p:nvSpPr>
          <p:cNvPr id="5" name="副标题 2"/>
          <p:cNvSpPr>
            <a:spLocks noGrp="1"/>
          </p:cNvSpPr>
          <p:nvPr>
            <p:ph type="subTitle" idx="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Xirong</a:t>
            </a:r>
            <a:r>
              <a:rPr lang="en-US" altLang="zh-CN" sz="2400" dirty="0"/>
              <a:t> Lu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14.7 Contractive </a:t>
            </a:r>
            <a:r>
              <a:rPr lang="en-US" altLang="zh-CN" sz="3600" dirty="0" err="1"/>
              <a:t>Autoencoders</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err="1">
                <a:latin typeface="Times New Roman" panose="02020603050405020304" pitchFamily="18" charset="0"/>
                <a:cs typeface="Times New Roman" panose="02020603050405020304" pitchFamily="18" charset="0"/>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91191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Meidong Wang</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p:nvPr/>
        </p:nvSpPr>
        <p:spPr>
          <a:xfrm>
            <a:off x="1787090" y="165080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14.1 </a:t>
            </a:r>
            <a:r>
              <a:rPr lang="en-US" altLang="zh-CN" sz="3600" dirty="0">
                <a:sym typeface="+mn-ea"/>
              </a:rPr>
              <a:t>Undercomplete Autoencoders</a:t>
            </a:r>
            <a:endParaRPr lang="en-US" altLang="zh-CN" sz="3600" dirty="0"/>
          </a:p>
        </p:txBody>
      </p:sp>
      <p:sp>
        <p:nvSpPr>
          <p:cNvPr id="8" name="文本框 7"/>
          <p:cNvSpPr txBox="1"/>
          <p:nvPr/>
        </p:nvSpPr>
        <p:spPr>
          <a:xfrm>
            <a:off x="1526891" y="544852"/>
            <a:ext cx="9138218" cy="768350"/>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a:latin typeface="Times New Roman" panose="02020603050405020304" pitchFamily="18" charset="0"/>
                <a:cs typeface="Times New Roman" panose="02020603050405020304" pitchFamily="18" charset="0"/>
                <a:sym typeface="+mn-ea"/>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contractive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Rifai</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b</a:t>
            </a:r>
            <a:r>
              <a:rPr lang="en-US" altLang="zh-CN" sz="2600" dirty="0">
                <a:latin typeface="Times New Roman" panose="02020603050405020304" pitchFamily="18" charset="0"/>
                <a:cs typeface="Times New Roman" panose="02020603050405020304" pitchFamily="18" charset="0"/>
              </a:rPr>
              <a:t>) introduces an explicit </a:t>
            </a:r>
            <a:r>
              <a:rPr lang="en-US" altLang="zh-CN" sz="2600" dirty="0" err="1">
                <a:latin typeface="Times New Roman" panose="02020603050405020304" pitchFamily="18" charset="0"/>
                <a:cs typeface="Times New Roman" panose="02020603050405020304" pitchFamily="18" charset="0"/>
              </a:rPr>
              <a:t>regularizer</a:t>
            </a:r>
            <a:r>
              <a:rPr lang="en-US" altLang="zh-CN" sz="2600" dirty="0">
                <a:latin typeface="Times New Roman" panose="02020603050405020304" pitchFamily="18" charset="0"/>
                <a:cs typeface="Times New Roman" panose="02020603050405020304" pitchFamily="18" charset="0"/>
              </a:rPr>
              <a:t> on the code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f</a:t>
            </a:r>
            <a:r>
              <a:rPr lang="en-US" altLang="zh-CN" sz="2600" b="1"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encouraging the derivatives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to be as small as possible:</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penalty Ω(</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is the squared </a:t>
            </a:r>
            <a:r>
              <a:rPr lang="en-US" altLang="zh-CN" sz="2600" dirty="0" err="1">
                <a:latin typeface="Times New Roman" panose="02020603050405020304" pitchFamily="18" charset="0"/>
                <a:cs typeface="Times New Roman" panose="02020603050405020304" pitchFamily="18" charset="0"/>
              </a:rPr>
              <a:t>Frobenius</a:t>
            </a:r>
            <a:r>
              <a:rPr lang="en-US" altLang="zh-CN" sz="2600" dirty="0">
                <a:latin typeface="Times New Roman" panose="02020603050405020304" pitchFamily="18" charset="0"/>
                <a:cs typeface="Times New Roman" panose="02020603050405020304" pitchFamily="18" charset="0"/>
              </a:rPr>
              <a:t> norm (sum of squared elements) of the </a:t>
            </a:r>
            <a:r>
              <a:rPr lang="en-US" altLang="zh-CN" sz="2600" dirty="0" err="1">
                <a:latin typeface="Times New Roman" panose="02020603050405020304" pitchFamily="18" charset="0"/>
                <a:cs typeface="Times New Roman" panose="02020603050405020304" pitchFamily="18" charset="0"/>
              </a:rPr>
              <a:t>Jacobian</a:t>
            </a:r>
            <a:r>
              <a:rPr lang="en-US" altLang="zh-CN" sz="2600" dirty="0">
                <a:latin typeface="Times New Roman" panose="02020603050405020304" pitchFamily="18" charset="0"/>
                <a:cs typeface="Times New Roman" panose="02020603050405020304" pitchFamily="18" charset="0"/>
              </a:rPr>
              <a:t> matrix of partial derivatives associated with the encoder function.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There is a connection between the denoising autoencoder and the contractive autoencoder: </a:t>
            </a:r>
            <a:r>
              <a:rPr lang="en-US" altLang="zh-CN" sz="2600" dirty="0">
                <a:solidFill>
                  <a:srgbClr val="00FF00"/>
                </a:solidFill>
                <a:latin typeface="Times New Roman" panose="02020603050405020304" pitchFamily="18" charset="0"/>
                <a:cs typeface="Times New Roman" panose="02020603050405020304" pitchFamily="18" charset="0"/>
              </a:rPr>
              <a:t>Alain</a:t>
            </a:r>
            <a:r>
              <a:rPr lang="en-US" altLang="zh-CN" sz="2600" dirty="0">
                <a:solidFill>
                  <a:srgbClr val="0AF60A"/>
                </a:solidFill>
                <a:latin typeface="Times New Roman" panose="02020603050405020304" pitchFamily="18" charset="0"/>
                <a:cs typeface="Times New Roman" panose="02020603050405020304" pitchFamily="18" charset="0"/>
              </a:rPr>
              <a:t> and </a:t>
            </a:r>
            <a:r>
              <a:rPr lang="en-US" altLang="zh-CN" sz="2600" dirty="0" err="1">
                <a:solidFill>
                  <a:srgbClr val="0AF60A"/>
                </a:solidFill>
                <a:latin typeface="Times New Roman" panose="02020603050405020304" pitchFamily="18" charset="0"/>
                <a:cs typeface="Times New Roman" panose="02020603050405020304" pitchFamily="18" charset="0"/>
              </a:rPr>
              <a:t>Bengio</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2013</a:t>
            </a:r>
            <a:r>
              <a:rPr lang="en-US" altLang="zh-CN" sz="2600" dirty="0">
                <a:latin typeface="Times New Roman" panose="02020603050405020304" pitchFamily="18" charset="0"/>
                <a:cs typeface="Times New Roman" panose="02020603050405020304" pitchFamily="18" charset="0"/>
              </a:rPr>
              <a:t>) showed that in the limit of small Gaussian input noise, the denoising reconstruction error is equivalent to a contractive penalty on the reconstruction function that maps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a:t>
            </a:r>
            <a:r>
              <a:rPr lang="en-US" altLang="zh-CN" sz="2600" b="1" i="1" dirty="0">
                <a:latin typeface="Times New Roman" panose="02020603050405020304" pitchFamily="18" charset="0"/>
                <a:cs typeface="Times New Roman" panose="02020603050405020304" pitchFamily="18" charset="0"/>
              </a:rPr>
              <a:t>r</a:t>
            </a:r>
            <a:r>
              <a:rPr lang="en-US" altLang="zh-CN" sz="2600" dirty="0">
                <a:latin typeface="Times New Roman" panose="02020603050405020304" pitchFamily="18" charset="0"/>
                <a:cs typeface="Times New Roman" panose="02020603050405020304" pitchFamily="18" charset="0"/>
              </a:rPr>
              <a:t> = </a:t>
            </a:r>
            <a:r>
              <a:rPr lang="en-US" altLang="zh-CN" sz="2600"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4117733" y="2224309"/>
            <a:ext cx="6668455" cy="861438"/>
          </a:xfrm>
          <a:prstGeom prst="rect">
            <a:avLst/>
          </a:prstGeom>
          <a:noFill/>
          <a:ln w="9525">
            <a:noFill/>
            <a:miter lim="800000"/>
            <a:headEnd/>
            <a:tailEnd/>
          </a:ln>
        </p:spPr>
      </p:pic>
    </p:spTree>
    <p:extLst>
      <p:ext uri="{BB962C8B-B14F-4D97-AF65-F5344CB8AC3E}">
        <p14:creationId xmlns:p14="http://schemas.microsoft.com/office/powerpoint/2010/main" val="246360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In other words, denoising </a:t>
            </a:r>
            <a:r>
              <a:rPr lang="en-US" altLang="zh-CN" sz="2600" dirty="0">
                <a:latin typeface="Times New Roman" panose="02020603050405020304" pitchFamily="18" charset="0"/>
                <a:cs typeface="Times New Roman" panose="02020603050405020304" pitchFamily="18" charset="0"/>
              </a:rPr>
              <a:t>autoencoders make the reconstruction function resist small but ﬁnite-sized perturbations of the input, while contractive autoencoders make the feature extraction function resist inﬁnitesimal perturbations of the input. When using the </a:t>
            </a:r>
            <a:r>
              <a:rPr lang="en-US" altLang="zh-CN" sz="2600" dirty="0" err="1">
                <a:latin typeface="Times New Roman" panose="02020603050405020304" pitchFamily="18" charset="0"/>
                <a:cs typeface="Times New Roman" panose="02020603050405020304" pitchFamily="18" charset="0"/>
              </a:rPr>
              <a:t>Jacobian</a:t>
            </a:r>
            <a:r>
              <a:rPr lang="en-US" altLang="zh-CN" sz="2600" dirty="0">
                <a:latin typeface="Times New Roman" panose="02020603050405020304" pitchFamily="18" charset="0"/>
                <a:cs typeface="Times New Roman" panose="02020603050405020304" pitchFamily="18" charset="0"/>
              </a:rPr>
              <a:t>-based contractive penalty to </a:t>
            </a:r>
            <a:r>
              <a:rPr lang="en-US" altLang="zh-CN" sz="2600" dirty="0" err="1">
                <a:latin typeface="Times New Roman" panose="02020603050405020304" pitchFamily="18" charset="0"/>
                <a:cs typeface="Times New Roman" panose="02020603050405020304" pitchFamily="18" charset="0"/>
              </a:rPr>
              <a:t>pretrain</a:t>
            </a:r>
            <a:r>
              <a:rPr lang="en-US" altLang="zh-CN" sz="2600" dirty="0">
                <a:latin typeface="Times New Roman" panose="02020603050405020304" pitchFamily="18" charset="0"/>
                <a:cs typeface="Times New Roman" panose="02020603050405020304" pitchFamily="18" charset="0"/>
              </a:rPr>
              <a:t> features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for use with a </a:t>
            </a:r>
            <a:r>
              <a:rPr lang="en-US" altLang="zh-CN" sz="2600" dirty="0" err="1">
                <a:latin typeface="Times New Roman" panose="02020603050405020304" pitchFamily="18" charset="0"/>
                <a:cs typeface="Times New Roman" panose="02020603050405020304" pitchFamily="18" charset="0"/>
              </a:rPr>
              <a:t>classiﬁer</a:t>
            </a:r>
            <a:r>
              <a:rPr lang="en-US" altLang="zh-CN" sz="2600" dirty="0">
                <a:latin typeface="Times New Roman" panose="02020603050405020304" pitchFamily="18" charset="0"/>
                <a:cs typeface="Times New Roman" panose="02020603050405020304" pitchFamily="18" charset="0"/>
              </a:rPr>
              <a:t>, the best </a:t>
            </a:r>
            <a:r>
              <a:rPr lang="en-US" altLang="zh-CN" sz="2600" dirty="0" err="1">
                <a:latin typeface="Times New Roman" panose="02020603050405020304" pitchFamily="18" charset="0"/>
                <a:cs typeface="Times New Roman" panose="02020603050405020304" pitchFamily="18" charset="0"/>
              </a:rPr>
              <a:t>classiﬁcation</a:t>
            </a:r>
            <a:r>
              <a:rPr lang="en-US" altLang="zh-CN" sz="2600" dirty="0">
                <a:latin typeface="Times New Roman" panose="02020603050405020304" pitchFamily="18" charset="0"/>
                <a:cs typeface="Times New Roman" panose="02020603050405020304" pitchFamily="18" charset="0"/>
              </a:rPr>
              <a:t> accuracy usually results from applying the contractive penalty to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rather than to </a:t>
            </a:r>
            <a:r>
              <a:rPr lang="en-US" altLang="zh-CN" sz="2600"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 contractive penalty on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also has close connections to score matching, as discussed in Sec. </a:t>
            </a:r>
            <a:r>
              <a:rPr lang="en-US" altLang="zh-CN" sz="2600" dirty="0">
                <a:solidFill>
                  <a:srgbClr val="FF0000"/>
                </a:solidFill>
                <a:latin typeface="Times New Roman" panose="02020603050405020304" pitchFamily="18" charset="0"/>
                <a:cs typeface="Times New Roman" panose="02020603050405020304" pitchFamily="18" charset="0"/>
              </a:rPr>
              <a:t>14.5.1</a:t>
            </a:r>
            <a:r>
              <a:rPr lang="en-US" altLang="zh-CN" sz="2600" dirty="0">
                <a:latin typeface="Times New Roman" panose="02020603050405020304" pitchFamily="18" charset="0"/>
                <a:cs typeface="Times New Roman" panose="02020603050405020304" pitchFamily="18" charset="0"/>
              </a:rPr>
              <a:t>. </a:t>
            </a:r>
          </a:p>
          <a:p>
            <a:pPr lvl="0">
              <a:spcBef>
                <a:spcPts val="0"/>
              </a:spcBef>
              <a:buClr>
                <a:srgbClr val="FF0000"/>
              </a:buClr>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 name </a:t>
            </a:r>
            <a:r>
              <a:rPr lang="en-US" altLang="zh-CN" sz="2600" i="1" dirty="0">
                <a:latin typeface="Times New Roman" panose="02020603050405020304" pitchFamily="18" charset="0"/>
                <a:cs typeface="Times New Roman" panose="02020603050405020304" pitchFamily="18" charset="0"/>
              </a:rPr>
              <a:t>contractive</a:t>
            </a:r>
            <a:r>
              <a:rPr lang="en-US" altLang="zh-CN" sz="2600" dirty="0">
                <a:latin typeface="Times New Roman" panose="02020603050405020304" pitchFamily="18" charset="0"/>
                <a:cs typeface="Times New Roman" panose="02020603050405020304" pitchFamily="18" charset="0"/>
              </a:rPr>
              <a:t> arises from the way that the CAE warps space. Speciﬁcally, because the CAE is trained to resist perturbations of its input, it is encouraged to map a neighborhood of input points to a smaller </a:t>
            </a:r>
            <a:r>
              <a:rPr lang="en-US" altLang="zh-CN" dirty="0"/>
              <a:t>neighborhood of output points. </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4706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can think of this as contracting the input neighborhood to a smaller output neighborhood.</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clarify, the CAE is contractive only locally—all perturbations of a training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are mapped near to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Globally, two </a:t>
            </a:r>
            <a:r>
              <a:rPr lang="en-US" altLang="zh-CN" sz="2600" dirty="0" err="1">
                <a:latin typeface="Times New Roman" panose="02020603050405020304" pitchFamily="18" charset="0"/>
                <a:cs typeface="Times New Roman" panose="02020603050405020304" pitchFamily="18" charset="0"/>
              </a:rPr>
              <a:t>diﬀerent</a:t>
            </a:r>
            <a:r>
              <a:rPr lang="en-US" altLang="zh-CN" sz="2600" dirty="0">
                <a:latin typeface="Times New Roman" panose="02020603050405020304" pitchFamily="18" charset="0"/>
                <a:cs typeface="Times New Roman" panose="02020603050405020304" pitchFamily="18" charset="0"/>
              </a:rPr>
              <a:t> points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may be mapped to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points that are farther apart than the original points. It is plausible that f be expanding in-between or far from the data manifolds (see for example what happens in the 1-D toy example of Fig. </a:t>
            </a:r>
            <a:r>
              <a:rPr lang="en-US" altLang="zh-CN" sz="2600" dirty="0">
                <a:solidFill>
                  <a:srgbClr val="FF0000"/>
                </a:solidFill>
                <a:latin typeface="Times New Roman" panose="02020603050405020304" pitchFamily="18" charset="0"/>
                <a:cs typeface="Times New Roman" panose="02020603050405020304" pitchFamily="18" charset="0"/>
              </a:rPr>
              <a:t>14.7</a:t>
            </a:r>
            <a:r>
              <a:rPr lang="en-US" altLang="zh-CN" sz="2600" dirty="0">
                <a:latin typeface="Times New Roman" panose="02020603050405020304" pitchFamily="18" charset="0"/>
                <a:cs typeface="Times New Roman" panose="02020603050405020304" pitchFamily="18" charset="0"/>
              </a:rPr>
              <a:t>). When the Ω(</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penalty is applied to </a:t>
            </a:r>
            <a:r>
              <a:rPr lang="en-US" altLang="zh-CN" sz="2600" dirty="0" err="1">
                <a:latin typeface="Times New Roman" panose="02020603050405020304" pitchFamily="18" charset="0"/>
                <a:cs typeface="Times New Roman" panose="02020603050405020304" pitchFamily="18" charset="0"/>
              </a:rPr>
              <a:t>sigmoidal</a:t>
            </a:r>
            <a:r>
              <a:rPr lang="en-US" altLang="zh-CN" sz="2600" dirty="0">
                <a:latin typeface="Times New Roman" panose="02020603050405020304" pitchFamily="18" charset="0"/>
                <a:cs typeface="Times New Roman" panose="02020603050405020304" pitchFamily="18" charset="0"/>
              </a:rPr>
              <a:t> units, one easy way to shrink the </a:t>
            </a:r>
            <a:r>
              <a:rPr lang="en-US" altLang="zh-CN" sz="2600" dirty="0" err="1">
                <a:latin typeface="Times New Roman" panose="02020603050405020304" pitchFamily="18" charset="0"/>
                <a:cs typeface="Times New Roman" panose="02020603050405020304" pitchFamily="18" charset="0"/>
              </a:rPr>
              <a:t>Jacobian</a:t>
            </a:r>
            <a:r>
              <a:rPr lang="en-US" altLang="zh-CN" sz="2600" dirty="0">
                <a:latin typeface="Times New Roman" panose="02020603050405020304" pitchFamily="18" charset="0"/>
                <a:cs typeface="Times New Roman" panose="02020603050405020304" pitchFamily="18" charset="0"/>
              </a:rPr>
              <a:t> is to make the sigmoid units saturate to 0 or 1. This encourages the CAE to encode input points with extreme values of the sigmoid that may be interpreted as a binary code.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0553030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It also ensures that the CAE will spread its code values throughout most of the hypercube that its </a:t>
            </a:r>
            <a:r>
              <a:rPr lang="en-US" altLang="zh-CN" sz="2600" dirty="0" err="1">
                <a:latin typeface="Times New Roman" panose="02020603050405020304" pitchFamily="18" charset="0"/>
                <a:cs typeface="Times New Roman" panose="02020603050405020304" pitchFamily="18" charset="0"/>
              </a:rPr>
              <a:t>sigmoidal</a:t>
            </a:r>
            <a:r>
              <a:rPr lang="en-US" altLang="zh-CN" sz="2600" dirty="0">
                <a:latin typeface="Times New Roman" panose="02020603050405020304" pitchFamily="18" charset="0"/>
                <a:cs typeface="Times New Roman" panose="02020603050405020304" pitchFamily="18" charset="0"/>
              </a:rPr>
              <a:t> hidden units can span.</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We can think of the Jacobian matrix </a:t>
            </a:r>
            <a:r>
              <a:rPr lang="en-US" altLang="zh-CN" sz="2600" b="1"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at a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as approximating the nonlinear encoder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as being a linear operator. This allows us to use the word “contractive” more formally. In the theory of linear operators, a linear operator is said to be contractive if the norm of </a:t>
            </a:r>
            <a:r>
              <a:rPr lang="en-US" altLang="zh-CN" sz="2600" b="1" i="1" dirty="0" err="1">
                <a:latin typeface="Times New Roman" panose="02020603050405020304" pitchFamily="18" charset="0"/>
                <a:cs typeface="Times New Roman" panose="02020603050405020304" pitchFamily="18" charset="0"/>
              </a:rPr>
              <a:t>Jx</a:t>
            </a:r>
            <a:r>
              <a:rPr lang="en-US" altLang="zh-CN" sz="2600" dirty="0">
                <a:latin typeface="Times New Roman" panose="02020603050405020304" pitchFamily="18" charset="0"/>
                <a:cs typeface="Times New Roman" panose="02020603050405020304" pitchFamily="18" charset="0"/>
              </a:rPr>
              <a:t> remains less than or equal to 1 for all unit-norm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 other words, </a:t>
            </a:r>
            <a:r>
              <a:rPr lang="en-US" altLang="zh-CN" sz="2600" b="1" i="1" dirty="0">
                <a:latin typeface="Times New Roman" panose="02020603050405020304" pitchFamily="18" charset="0"/>
                <a:cs typeface="Times New Roman" panose="02020603050405020304" pitchFamily="18" charset="0"/>
              </a:rPr>
              <a:t>J</a:t>
            </a:r>
            <a:r>
              <a:rPr lang="en-US" altLang="zh-CN" sz="2600" dirty="0">
                <a:latin typeface="Times New Roman" panose="02020603050405020304" pitchFamily="18" charset="0"/>
                <a:cs typeface="Times New Roman" panose="02020603050405020304" pitchFamily="18" charset="0"/>
              </a:rPr>
              <a:t> is contractive if it shrinks the unit sphere. We can think of the CAE as penalizing the </a:t>
            </a:r>
            <a:r>
              <a:rPr lang="en-US" altLang="zh-CN" sz="2600" dirty="0" err="1">
                <a:latin typeface="Times New Roman" panose="02020603050405020304" pitchFamily="18" charset="0"/>
                <a:cs typeface="Times New Roman" panose="02020603050405020304" pitchFamily="18" charset="0"/>
              </a:rPr>
              <a:t>Frobenius</a:t>
            </a:r>
            <a:r>
              <a:rPr lang="en-US" altLang="zh-CN" sz="2600" dirty="0">
                <a:latin typeface="Times New Roman" panose="02020603050405020304" pitchFamily="18" charset="0"/>
                <a:cs typeface="Times New Roman" panose="02020603050405020304" pitchFamily="18" charset="0"/>
              </a:rPr>
              <a:t> norm of the local linear approximation of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at every training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 order to encourage each of these local linear operator to become a contraction. </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610226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As described in Sec. </a:t>
            </a:r>
            <a:r>
              <a:rPr lang="en-US" altLang="zh-CN" sz="2600" dirty="0">
                <a:solidFill>
                  <a:srgbClr val="FF0000"/>
                </a:solidFill>
                <a:latin typeface="Times New Roman" panose="02020603050405020304" pitchFamily="18" charset="0"/>
                <a:cs typeface="Times New Roman" panose="02020603050405020304" pitchFamily="18" charset="0"/>
              </a:rPr>
              <a:t>14.6</a:t>
            </a:r>
            <a:r>
              <a:rPr lang="en-US" altLang="zh-CN" sz="2600" dirty="0">
                <a:latin typeface="Times New Roman" panose="02020603050405020304" pitchFamily="18" charset="0"/>
                <a:cs typeface="Times New Roman" panose="02020603050405020304" pitchFamily="18" charset="0"/>
              </a:rPr>
              <a:t>, regularized </a:t>
            </a:r>
            <a:r>
              <a:rPr lang="en-US" altLang="zh-CN" sz="2600" dirty="0" err="1">
                <a:latin typeface="Times New Roman" panose="02020603050405020304" pitchFamily="18" charset="0"/>
                <a:cs typeface="Times New Roman" panose="02020603050405020304" pitchFamily="18" charset="0"/>
              </a:rPr>
              <a:t>autoencoders</a:t>
            </a:r>
            <a:r>
              <a:rPr lang="en-US" altLang="zh-CN" sz="2600" dirty="0">
                <a:latin typeface="Times New Roman" panose="02020603050405020304" pitchFamily="18" charset="0"/>
                <a:cs typeface="Times New Roman" panose="02020603050405020304" pitchFamily="18" charset="0"/>
              </a:rPr>
              <a:t> learn manifolds by balancing two opposing forces. In the case of the CAE, these two forces are reconstruction error and the contractive penalty Ω(</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Reconstruction error alone would encourage the CAE to learn an identity function. The contractive penalty alone would encourage the CAE to learn features that are constant with respect to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The compromise between these two forces yields an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whose derivatives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are mostly tiny. Only a small number of hidden units, corresponding to a small number of directions in the input, may have </a:t>
            </a:r>
            <a:r>
              <a:rPr lang="en-US" altLang="zh-CN" sz="2600" dirty="0" err="1">
                <a:latin typeface="Times New Roman" panose="02020603050405020304" pitchFamily="18" charset="0"/>
                <a:cs typeface="Times New Roman" panose="02020603050405020304" pitchFamily="18" charset="0"/>
              </a:rPr>
              <a:t>signiﬁcant</a:t>
            </a:r>
            <a:r>
              <a:rPr lang="en-US" altLang="zh-CN" sz="2600" dirty="0">
                <a:latin typeface="Times New Roman" panose="02020603050405020304" pitchFamily="18" charset="0"/>
                <a:cs typeface="Times New Roman" panose="02020603050405020304" pitchFamily="18" charset="0"/>
              </a:rPr>
              <a:t> derivatives.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 goal of the CAE is to learn the manifold structure of the data. Directions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with large </a:t>
            </a:r>
            <a:r>
              <a:rPr lang="en-US" altLang="zh-CN" sz="2600" b="1" i="1" dirty="0" err="1">
                <a:latin typeface="Times New Roman" panose="02020603050405020304" pitchFamily="18" charset="0"/>
                <a:cs typeface="Times New Roman" panose="02020603050405020304" pitchFamily="18" charset="0"/>
              </a:rPr>
              <a:t>Jx</a:t>
            </a:r>
            <a:r>
              <a:rPr lang="en-US" altLang="zh-CN" sz="2600" dirty="0">
                <a:latin typeface="Times New Roman" panose="02020603050405020304" pitchFamily="18" charset="0"/>
                <a:cs typeface="Times New Roman" panose="02020603050405020304" pitchFamily="18" charset="0"/>
              </a:rPr>
              <a:t> rapidly change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so these are likely to be directions which approximate the tangent planes of the manifold. </a:t>
            </a:r>
            <a:endParaRPr lang="en-US" altLang="zh-CN" sz="2600" i="1" dirty="0">
              <a:solidFill>
                <a:srgbClr val="0AF60A"/>
              </a:solidFill>
              <a:latin typeface="Times New Roman" panose="02020603050405020304" pitchFamily="18" charset="0"/>
              <a:cs typeface="Times New Roman" panose="02020603050405020304" pitchFamily="18" charset="0"/>
            </a:endParaRPr>
          </a:p>
        </p:txBody>
      </p:sp>
      <p:sp>
        <p:nvSpPr>
          <p:cNvPr id="5122"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3" name="Rectangle 3"/>
          <p:cNvSpPr>
            <a:spLocks noChangeArrowheads="1"/>
          </p:cNvSpPr>
          <p:nvPr/>
        </p:nvSpPr>
        <p:spPr bwMode="auto">
          <a:xfrm>
            <a:off x="0" y="1054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25"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6" name="Rectangle 6"/>
          <p:cNvSpPr>
            <a:spLocks noChangeArrowheads="1"/>
          </p:cNvSpPr>
          <p:nvPr/>
        </p:nvSpPr>
        <p:spPr bwMode="auto">
          <a:xfrm>
            <a:off x="0" y="1054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28" name="Rectangle 8"/>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9" name="Rectangle 9"/>
          <p:cNvSpPr>
            <a:spLocks noChangeArrowheads="1"/>
          </p:cNvSpPr>
          <p:nvPr/>
        </p:nvSpPr>
        <p:spPr bwMode="auto">
          <a:xfrm>
            <a:off x="0" y="1054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31" name="Rectangle 11"/>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130" name="Picture 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9167" y="3965509"/>
            <a:ext cx="597159" cy="790605"/>
          </a:xfrm>
          <a:prstGeom prst="rect">
            <a:avLst/>
          </a:prstGeom>
          <a:noFill/>
        </p:spPr>
      </p:pic>
      <p:sp>
        <p:nvSpPr>
          <p:cNvPr id="5132" name="Rectangle 12"/>
          <p:cNvSpPr>
            <a:spLocks noChangeArrowheads="1"/>
          </p:cNvSpPr>
          <p:nvPr/>
        </p:nvSpPr>
        <p:spPr bwMode="auto">
          <a:xfrm>
            <a:off x="0" y="105410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085155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sz="2400" dirty="0"/>
              <a:t>Experiments by </a:t>
            </a:r>
            <a:r>
              <a:rPr lang="en-US" altLang="zh-CN" sz="2400" dirty="0">
                <a:solidFill>
                  <a:srgbClr val="0AF60A"/>
                </a:solidFill>
              </a:rPr>
              <a:t>Rifai </a:t>
            </a:r>
            <a:r>
              <a:rPr lang="en-US" altLang="zh-CN" sz="2400" i="1" dirty="0">
                <a:solidFill>
                  <a:srgbClr val="0AF60A"/>
                </a:solidFill>
              </a:rPr>
              <a:t>et al.</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0AF60A"/>
                </a:solidFill>
                <a:latin typeface="Times New Roman" panose="02020603050405020304" pitchFamily="18" charset="0"/>
                <a:cs typeface="Times New Roman" panose="02020603050405020304" pitchFamily="18" charset="0"/>
              </a:rPr>
              <a:t>2011a</a:t>
            </a:r>
            <a:r>
              <a:rPr lang="en-US" altLang="zh-CN" sz="2400" dirty="0">
                <a:latin typeface="Times New Roman" panose="02020603050405020304" pitchFamily="18" charset="0"/>
                <a:cs typeface="Times New Roman" panose="02020603050405020304" pitchFamily="18" charset="0"/>
              </a:rPr>
              <a:t>) and </a:t>
            </a:r>
            <a:r>
              <a:rPr lang="en-US" altLang="zh-CN" sz="2400" dirty="0">
                <a:solidFill>
                  <a:srgbClr val="0AF60A"/>
                </a:solidFill>
                <a:latin typeface="Times New Roman" panose="02020603050405020304" pitchFamily="18" charset="0"/>
                <a:cs typeface="Times New Roman" panose="02020603050405020304" pitchFamily="18" charset="0"/>
              </a:rPr>
              <a:t>Rifai </a:t>
            </a:r>
            <a:r>
              <a:rPr lang="en-US" altLang="zh-CN" sz="2400" i="1" dirty="0">
                <a:solidFill>
                  <a:srgbClr val="0AF60A"/>
                </a:solidFill>
                <a:latin typeface="Times New Roman" panose="02020603050405020304" pitchFamily="18" charset="0"/>
                <a:cs typeface="Times New Roman" panose="02020603050405020304" pitchFamily="18" charset="0"/>
              </a:rPr>
              <a:t>et al. </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0AF60A"/>
                </a:solidFill>
                <a:latin typeface="Times New Roman" panose="02020603050405020304" pitchFamily="18" charset="0"/>
                <a:cs typeface="Times New Roman" panose="02020603050405020304" pitchFamily="18" charset="0"/>
              </a:rPr>
              <a:t>2011b</a:t>
            </a:r>
            <a:r>
              <a:rPr lang="en-US" altLang="zh-CN" sz="2400" dirty="0">
                <a:latin typeface="Times New Roman" panose="02020603050405020304" pitchFamily="18" charset="0"/>
                <a:cs typeface="Times New Roman" panose="02020603050405020304" pitchFamily="18" charset="0"/>
              </a:rPr>
              <a:t>) show that training the CAE results in most singular values of </a:t>
            </a:r>
            <a:r>
              <a:rPr lang="en-US" altLang="zh-CN" sz="2400" b="1" i="1" dirty="0">
                <a:latin typeface="Times New Roman" panose="02020603050405020304" pitchFamily="18" charset="0"/>
                <a:cs typeface="Times New Roman" panose="02020603050405020304" pitchFamily="18" charset="0"/>
              </a:rPr>
              <a:t>J</a:t>
            </a:r>
            <a:r>
              <a:rPr lang="en-US" altLang="zh-CN" sz="2400" dirty="0">
                <a:latin typeface="Times New Roman" panose="02020603050405020304" pitchFamily="18" charset="0"/>
                <a:cs typeface="Times New Roman" panose="02020603050405020304" pitchFamily="18" charset="0"/>
              </a:rPr>
              <a:t> dropping below 1 in magnitude and therefore becoming contractive. However, some singular values remain above 1, because the reconstruction error penalty encourages the CAE to encode the directions with the most local variance. The directions corresponding to the largest singular values are interpreted as the tangent directions that the contractive </a:t>
            </a:r>
            <a:r>
              <a:rPr lang="en-US" altLang="zh-CN" sz="2400" dirty="0" err="1">
                <a:latin typeface="Times New Roman" panose="02020603050405020304" pitchFamily="18" charset="0"/>
                <a:cs typeface="Times New Roman" panose="02020603050405020304" pitchFamily="18" charset="0"/>
              </a:rPr>
              <a:t>autoencoder</a:t>
            </a:r>
            <a:r>
              <a:rPr lang="en-US" altLang="zh-CN" sz="2400" dirty="0">
                <a:latin typeface="Times New Roman" panose="02020603050405020304" pitchFamily="18" charset="0"/>
                <a:cs typeface="Times New Roman" panose="02020603050405020304" pitchFamily="18" charset="0"/>
              </a:rPr>
              <a:t> has learned. Ideally, these tangent directions should correspond to real variations in the data. For example, a CAE applied to images should learn tangent vectors that show how the image changes as objects in the image gradually change pose, as shown in Fig. </a:t>
            </a:r>
            <a:r>
              <a:rPr lang="en-US" altLang="zh-CN" sz="2400" dirty="0">
                <a:solidFill>
                  <a:srgbClr val="FF0000"/>
                </a:solidFill>
                <a:latin typeface="Times New Roman" panose="02020603050405020304" pitchFamily="18" charset="0"/>
                <a:cs typeface="Times New Roman" panose="02020603050405020304" pitchFamily="18" charset="0"/>
              </a:rPr>
              <a:t>14.6</a:t>
            </a:r>
            <a:r>
              <a:rPr lang="en-US" altLang="zh-CN" sz="2400" dirty="0">
                <a:latin typeface="Times New Roman" panose="02020603050405020304" pitchFamily="18" charset="0"/>
                <a:cs typeface="Times New Roman" panose="02020603050405020304" pitchFamily="18" charset="0"/>
              </a:rPr>
              <a:t>. Visualizations of the experimentally obtained singular vectors do seem to correspond to meaningful transformations of the input image, as shown in Fig. </a:t>
            </a:r>
            <a:r>
              <a:rPr lang="en-US" altLang="zh-CN" sz="2400" dirty="0">
                <a:solidFill>
                  <a:srgbClr val="FF0000"/>
                </a:solidFill>
                <a:latin typeface="Times New Roman" panose="02020603050405020304" pitchFamily="18" charset="0"/>
                <a:cs typeface="Times New Roman" panose="02020603050405020304" pitchFamily="18" charset="0"/>
              </a:rPr>
              <a:t>14.10</a:t>
            </a:r>
            <a:r>
              <a:rPr lang="en-US" altLang="zh-CN" sz="24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469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ts val="16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000" dirty="0">
                <a:latin typeface="Times New Roman" panose="02020603050405020304" pitchFamily="18" charset="0"/>
                <a:cs typeface="Times New Roman" panose="02020603050405020304" pitchFamily="18" charset="0"/>
              </a:rPr>
              <a:t>Figure 14.10: Illustration of tangent vectors of the manifold estimated by local PCA and by a contractive </a:t>
            </a:r>
            <a:r>
              <a:rPr lang="en-US" altLang="zh-CN" sz="2000" dirty="0" err="1">
                <a:latin typeface="Times New Roman" panose="02020603050405020304" pitchFamily="18" charset="0"/>
                <a:cs typeface="Times New Roman" panose="02020603050405020304" pitchFamily="18" charset="0"/>
              </a:rPr>
              <a:t>autoencoder</a:t>
            </a:r>
            <a:r>
              <a:rPr lang="en-US" altLang="zh-CN" sz="2000" dirty="0">
                <a:latin typeface="Times New Roman" panose="02020603050405020304" pitchFamily="18" charset="0"/>
                <a:cs typeface="Times New Roman" panose="02020603050405020304" pitchFamily="18" charset="0"/>
              </a:rPr>
              <a:t>. The location on the manifold is </a:t>
            </a:r>
            <a:r>
              <a:rPr lang="en-US" altLang="zh-CN" sz="2000" dirty="0" err="1">
                <a:latin typeface="Times New Roman" panose="02020603050405020304" pitchFamily="18" charset="0"/>
                <a:cs typeface="Times New Roman" panose="02020603050405020304" pitchFamily="18" charset="0"/>
              </a:rPr>
              <a:t>deﬁned</a:t>
            </a:r>
            <a:r>
              <a:rPr lang="en-US" altLang="zh-CN" sz="2000" dirty="0">
                <a:latin typeface="Times New Roman" panose="02020603050405020304" pitchFamily="18" charset="0"/>
                <a:cs typeface="Times New Roman" panose="02020603050405020304" pitchFamily="18" charset="0"/>
              </a:rPr>
              <a:t> by the input image of a dog drawn from the CIFAR-10 dataset. The tangent vectors are estimated by the leading singular vectors of the </a:t>
            </a:r>
            <a:r>
              <a:rPr lang="en-US" altLang="zh-CN" sz="2000" dirty="0" err="1">
                <a:latin typeface="Times New Roman" panose="02020603050405020304" pitchFamily="18" charset="0"/>
                <a:cs typeface="Times New Roman" panose="02020603050405020304" pitchFamily="18" charset="0"/>
              </a:rPr>
              <a:t>Jacobian</a:t>
            </a:r>
            <a:r>
              <a:rPr lang="en-US" altLang="zh-CN" sz="2000" dirty="0">
                <a:latin typeface="Times New Roman" panose="02020603050405020304" pitchFamily="18" charset="0"/>
                <a:cs typeface="Times New Roman" panose="02020603050405020304" pitchFamily="18" charset="0"/>
              </a:rPr>
              <a:t> matrix      of the input-to-code mapping. Although both local PCA and the CAE can capture local tangents, the CAE is able to form more accurate estimates from limited training data because it exploits parameter sharing across </a:t>
            </a:r>
            <a:r>
              <a:rPr lang="en-US" altLang="zh-CN" sz="2000" dirty="0" err="1">
                <a:latin typeface="Times New Roman" panose="02020603050405020304" pitchFamily="18" charset="0"/>
                <a:cs typeface="Times New Roman" panose="02020603050405020304" pitchFamily="18" charset="0"/>
              </a:rPr>
              <a:t>diﬀerent</a:t>
            </a:r>
            <a:r>
              <a:rPr lang="en-US" altLang="zh-CN" sz="2000" dirty="0">
                <a:latin typeface="Times New Roman" panose="02020603050405020304" pitchFamily="18" charset="0"/>
                <a:cs typeface="Times New Roman" panose="02020603050405020304" pitchFamily="18" charset="0"/>
              </a:rPr>
              <a:t> locations that share a subset of active hidden units. The CAE tangent directions typically correspond</a:t>
            </a:r>
          </a:p>
          <a:p>
            <a:pPr marL="0" lvl="0" indent="0" algn="just">
              <a:lnSpc>
                <a:spcPct val="125000"/>
              </a:lnSpc>
              <a:spcBef>
                <a:spcPts val="0"/>
              </a:spcBef>
              <a:buClr>
                <a:srgbClr val="FF0000"/>
              </a:buClr>
              <a:buNone/>
            </a:pPr>
            <a:r>
              <a:rPr lang="en-US" altLang="zh-CN" sz="2000" dirty="0">
                <a:latin typeface="Times New Roman" panose="02020603050405020304" pitchFamily="18" charset="0"/>
                <a:cs typeface="Times New Roman" panose="02020603050405020304" pitchFamily="18" charset="0"/>
              </a:rPr>
              <a:t> to moving or changing parts of the object (such as the head or legs).</a:t>
            </a:r>
          </a:p>
        </p:txBody>
      </p:sp>
      <p:pic>
        <p:nvPicPr>
          <p:cNvPr id="3073" name="Picture 1"/>
          <p:cNvPicPr>
            <a:picLocks noChangeAspect="1" noChangeArrowheads="1"/>
          </p:cNvPicPr>
          <p:nvPr/>
        </p:nvPicPr>
        <p:blipFill>
          <a:blip r:embed="rId3" cstate="print"/>
          <a:srcRect/>
          <a:stretch>
            <a:fillRect/>
          </a:stretch>
        </p:blipFill>
        <p:spPr bwMode="auto">
          <a:xfrm>
            <a:off x="2230216" y="886406"/>
            <a:ext cx="7315009" cy="2872849"/>
          </a:xfrm>
          <a:prstGeom prst="rect">
            <a:avLst/>
          </a:prstGeom>
          <a:noFill/>
          <a:ln w="9525">
            <a:noFill/>
            <a:miter lim="800000"/>
            <a:headEnd/>
            <a:tailEnd/>
          </a:ln>
        </p:spPr>
      </p:pic>
      <p:sp>
        <p:nvSpPr>
          <p:cNvPr id="3075" name="Rectangle 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4"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720872" y="4506685"/>
            <a:ext cx="235744" cy="457200"/>
          </a:xfrm>
          <a:prstGeom prst="rect">
            <a:avLst/>
          </a:prstGeom>
          <a:noFill/>
        </p:spPr>
      </p:pic>
      <p:sp>
        <p:nvSpPr>
          <p:cNvPr id="3076" name="Rectangle 4"/>
          <p:cNvSpPr>
            <a:spLocks noChangeArrowheads="1"/>
          </p:cNvSpPr>
          <p:nvPr/>
        </p:nvSpPr>
        <p:spPr bwMode="auto">
          <a:xfrm>
            <a:off x="0" y="86360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1811056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One practical issue with the CAE regularization criterion is that although it is cheap to compute in the case of a single hidden layer autoencoder, it becomes much more expensive in the case of deeper autoencoders. The strategy followed by </a:t>
            </a:r>
            <a:r>
              <a:rPr lang="en-US" altLang="zh-CN" sz="2600" dirty="0" err="1">
                <a:solidFill>
                  <a:srgbClr val="0AF60A"/>
                </a:solidFill>
                <a:latin typeface="Times New Roman" panose="02020603050405020304" pitchFamily="18" charset="0"/>
                <a:cs typeface="Times New Roman" panose="02020603050405020304" pitchFamily="18" charset="0"/>
              </a:rPr>
              <a:t>Rifai</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i="1"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is to separately train a series of single-layer </a:t>
            </a:r>
            <a:r>
              <a:rPr lang="en-US" altLang="zh-CN" sz="2600" dirty="0" err="1">
                <a:latin typeface="Times New Roman" panose="02020603050405020304" pitchFamily="18" charset="0"/>
                <a:cs typeface="Times New Roman" panose="02020603050405020304" pitchFamily="18" charset="0"/>
              </a:rPr>
              <a:t>autoencoders</a:t>
            </a:r>
            <a:r>
              <a:rPr lang="en-US" altLang="zh-CN" sz="2600" dirty="0">
                <a:latin typeface="Times New Roman" panose="02020603050405020304" pitchFamily="18" charset="0"/>
                <a:cs typeface="Times New Roman" panose="02020603050405020304" pitchFamily="18" charset="0"/>
              </a:rPr>
              <a:t>, each trained to reconstruct the previous </a:t>
            </a:r>
            <a:r>
              <a:rPr lang="en-US" altLang="zh-CN" sz="2600" dirty="0" err="1">
                <a:latin typeface="Times New Roman" panose="02020603050405020304" pitchFamily="18" charset="0"/>
                <a:cs typeface="Times New Roman" panose="02020603050405020304" pitchFamily="18" charset="0"/>
              </a:rPr>
              <a:t>autoencoder’s</a:t>
            </a:r>
            <a:r>
              <a:rPr lang="en-US" altLang="zh-CN" sz="2600" dirty="0">
                <a:latin typeface="Times New Roman" panose="02020603050405020304" pitchFamily="18" charset="0"/>
                <a:cs typeface="Times New Roman" panose="02020603050405020304" pitchFamily="18" charset="0"/>
              </a:rPr>
              <a:t> hidden layer. The composition of these </a:t>
            </a:r>
            <a:r>
              <a:rPr lang="en-US" altLang="zh-CN" sz="2600" dirty="0" err="1">
                <a:latin typeface="Times New Roman" panose="02020603050405020304" pitchFamily="18" charset="0"/>
                <a:cs typeface="Times New Roman" panose="02020603050405020304" pitchFamily="18" charset="0"/>
              </a:rPr>
              <a:t>autoencoders</a:t>
            </a:r>
            <a:r>
              <a:rPr lang="en-US" altLang="zh-CN" sz="2600" dirty="0">
                <a:latin typeface="Times New Roman" panose="02020603050405020304" pitchFamily="18" charset="0"/>
                <a:cs typeface="Times New Roman" panose="02020603050405020304" pitchFamily="18" charset="0"/>
              </a:rPr>
              <a:t> then forms a deep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Because each layer was separately trained to be locally contractive, the deep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is contractive as well. The result is not the same as what would be obtained by jointly training the entire architecture with a penalty on the </a:t>
            </a:r>
            <a:r>
              <a:rPr lang="en-US" altLang="zh-CN" sz="2600" dirty="0" err="1">
                <a:latin typeface="Times New Roman" panose="02020603050405020304" pitchFamily="18" charset="0"/>
                <a:cs typeface="Times New Roman" panose="02020603050405020304" pitchFamily="18" charset="0"/>
              </a:rPr>
              <a:t>Jacobian</a:t>
            </a:r>
            <a:r>
              <a:rPr lang="en-US" altLang="zh-CN" sz="2600" dirty="0">
                <a:latin typeface="Times New Roman" panose="02020603050405020304" pitchFamily="18" charset="0"/>
                <a:cs typeface="Times New Roman" panose="02020603050405020304" pitchFamily="18" charset="0"/>
              </a:rPr>
              <a:t> of the deep model, but it captures many of the desirable qualitative characteristics.</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9449060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14.7 Contractive </a:t>
            </a:r>
            <a:r>
              <a:rPr lang="en-US" altLang="zh-CN" sz="3600" dirty="0" err="1">
                <a:latin typeface="Times New Roman" panose="02020603050405020304" pitchFamily="18" charset="0"/>
                <a:cs typeface="Times New Roman" panose="02020603050405020304" pitchFamily="18" charset="0"/>
              </a:rPr>
              <a:t>Autoencoders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Another practical issue is that the contraction penalty can obtain useless results if we do not impose some sort of scale on the decoder. For example, the encoder could consist of multiplying the input by a small constant </a:t>
            </a:r>
            <a:r>
              <a:rPr lang="en-US" altLang="zh-CN" sz="2400" i="1" dirty="0"/>
              <a:t>ϵ</a:t>
            </a:r>
            <a:r>
              <a:rPr lang="en-US" altLang="zh-CN" sz="2600" dirty="0">
                <a:latin typeface="Times New Roman" panose="02020603050405020304" pitchFamily="18" charset="0"/>
                <a:cs typeface="Times New Roman" panose="02020603050405020304" pitchFamily="18" charset="0"/>
              </a:rPr>
              <a:t> and the decoder could consist of dividing the code by </a:t>
            </a:r>
            <a:r>
              <a:rPr lang="en-US" altLang="zh-CN" sz="2400" i="1" dirty="0"/>
              <a:t>ϵ</a:t>
            </a:r>
            <a:r>
              <a:rPr lang="en-US" altLang="zh-CN" sz="2600" dirty="0">
                <a:latin typeface="Times New Roman" panose="02020603050405020304" pitchFamily="18" charset="0"/>
                <a:cs typeface="Times New Roman" panose="02020603050405020304" pitchFamily="18" charset="0"/>
              </a:rPr>
              <a:t>. As </a:t>
            </a:r>
            <a:r>
              <a:rPr lang="en-US" altLang="zh-CN" sz="2400" i="1" dirty="0"/>
              <a:t>ϵ</a:t>
            </a:r>
            <a:r>
              <a:rPr lang="en-US" altLang="zh-CN" sz="2600" dirty="0">
                <a:latin typeface="Times New Roman" panose="02020603050405020304" pitchFamily="18" charset="0"/>
                <a:cs typeface="Times New Roman" panose="02020603050405020304" pitchFamily="18" charset="0"/>
              </a:rPr>
              <a:t> approaches 0, the encoder drives the contractive penalty Ω(</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to approach 0 without having learned anything about the distribution. Meanwhile, the decoder maintains perfect reconstruction. In </a:t>
            </a:r>
            <a:r>
              <a:rPr lang="en-US" altLang="zh-CN" sz="2600" dirty="0" err="1">
                <a:solidFill>
                  <a:srgbClr val="0AF60A"/>
                </a:solidFill>
                <a:latin typeface="Times New Roman" panose="02020603050405020304" pitchFamily="18" charset="0"/>
                <a:cs typeface="Times New Roman" panose="02020603050405020304" pitchFamily="18" charset="0"/>
              </a:rPr>
              <a:t>Rifai</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2011a</a:t>
            </a:r>
            <a:r>
              <a:rPr lang="en-US" altLang="zh-CN" sz="2600" dirty="0">
                <a:latin typeface="Times New Roman" panose="02020603050405020304" pitchFamily="18" charset="0"/>
                <a:cs typeface="Times New Roman" panose="02020603050405020304" pitchFamily="18" charset="0"/>
              </a:rPr>
              <a:t>), this is prevented by tying the weights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 Both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and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 are standard neural network layers consisting of an </a:t>
            </a:r>
            <a:r>
              <a:rPr lang="en-US" altLang="zh-CN" sz="2600" dirty="0" err="1">
                <a:latin typeface="Times New Roman" panose="02020603050405020304" pitchFamily="18" charset="0"/>
                <a:cs typeface="Times New Roman" panose="02020603050405020304" pitchFamily="18" charset="0"/>
              </a:rPr>
              <a:t>aﬃne</a:t>
            </a:r>
            <a:r>
              <a:rPr lang="en-US" altLang="zh-CN" sz="2600" dirty="0">
                <a:latin typeface="Times New Roman" panose="02020603050405020304" pitchFamily="18" charset="0"/>
                <a:cs typeface="Times New Roman" panose="02020603050405020304" pitchFamily="18" charset="0"/>
              </a:rPr>
              <a:t> transformation followed by an element-wise nonlinearity, so it is straightforward to set the weight matrix of </a:t>
            </a:r>
            <a:r>
              <a:rPr lang="en-US" altLang="zh-CN" sz="2600" i="1" dirty="0">
                <a:latin typeface="Times New Roman" panose="02020603050405020304" pitchFamily="18" charset="0"/>
                <a:cs typeface="Times New Roman" panose="02020603050405020304" pitchFamily="18" charset="0"/>
              </a:rPr>
              <a:t>g</a:t>
            </a:r>
            <a:r>
              <a:rPr lang="en-US" altLang="zh-CN" sz="2600" dirty="0">
                <a:latin typeface="Times New Roman" panose="02020603050405020304" pitchFamily="18" charset="0"/>
                <a:cs typeface="Times New Roman" panose="02020603050405020304" pitchFamily="18" charset="0"/>
              </a:rPr>
              <a:t> to be the transpose of the weight matrix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428118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cstate="print"/>
          <a:stretch>
            <a:fillRect/>
          </a:stretch>
        </p:blipFill>
        <p:spPr>
          <a:xfrm>
            <a:off x="10912016" y="5592056"/>
            <a:ext cx="1225368" cy="1214428"/>
          </a:xfrm>
          <a:prstGeom prst="rect">
            <a:avLst/>
          </a:prstGeom>
        </p:spPr>
      </p:pic>
      <p:sp>
        <p:nvSpPr>
          <p:cNvPr id="5" name="副标题 2"/>
          <p:cNvSpPr>
            <a:spLocks noGrp="1"/>
          </p:cNvSpPr>
          <p:nvPr>
            <p:ph type="subTitle" idx="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Xirong</a:t>
            </a:r>
            <a:r>
              <a:rPr lang="en-US" altLang="zh-CN" sz="2400" dirty="0"/>
              <a:t> Lu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14.8 Predictive Sparse Decomposition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err="1">
                <a:latin typeface="Times New Roman" panose="02020603050405020304" pitchFamily="18" charset="0"/>
                <a:cs typeface="Times New Roman" panose="02020603050405020304" pitchFamily="18" charset="0"/>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2065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14.1 Undercomplete Autoencoders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Copying the input to the output may sound useless, but we are typically not interested in the output of the decoder. Instead, we hope that training the autoencoder to perform the input copying task will result in </a:t>
            </a:r>
            <a:r>
              <a:rPr sz="2600" b="1" i="1" dirty="0">
                <a:latin typeface="Times New Roman" panose="02020603050405020304" pitchFamily="18" charset="0"/>
                <a:cs typeface="Times New Roman" panose="02020603050405020304" pitchFamily="18" charset="0"/>
              </a:rPr>
              <a:t>h </a:t>
            </a:r>
            <a:r>
              <a:rPr sz="2600" dirty="0">
                <a:latin typeface="Times New Roman" panose="02020603050405020304" pitchFamily="18" charset="0"/>
                <a:cs typeface="Times New Roman" panose="02020603050405020304" pitchFamily="18" charset="0"/>
              </a:rPr>
              <a:t>taking on useful properties.</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One way to obtain useful features from the autoencoder is to constrain </a:t>
            </a:r>
            <a:r>
              <a:rPr sz="2600" b="1" i="1" dirty="0">
                <a:latin typeface="Times New Roman" panose="02020603050405020304" pitchFamily="18" charset="0"/>
                <a:cs typeface="Times New Roman" panose="02020603050405020304" pitchFamily="18" charset="0"/>
              </a:rPr>
              <a:t>h</a:t>
            </a:r>
            <a:r>
              <a:rPr sz="2600" dirty="0">
                <a:latin typeface="Times New Roman" panose="02020603050405020304" pitchFamily="18" charset="0"/>
                <a:cs typeface="Times New Roman" panose="02020603050405020304" pitchFamily="18" charset="0"/>
              </a:rPr>
              <a:t> to have smaller dimension than</a:t>
            </a:r>
            <a:r>
              <a:rPr sz="2600" b="1" i="1" dirty="0">
                <a:latin typeface="Times New Roman" panose="02020603050405020304" pitchFamily="18" charset="0"/>
                <a:cs typeface="Times New Roman" panose="02020603050405020304" pitchFamily="18" charset="0"/>
              </a:rPr>
              <a:t> x</a:t>
            </a:r>
            <a:r>
              <a:rPr sz="2600" dirty="0">
                <a:latin typeface="Times New Roman" panose="02020603050405020304" pitchFamily="18" charset="0"/>
                <a:cs typeface="Times New Roman" panose="02020603050405020304" pitchFamily="18" charset="0"/>
              </a:rPr>
              <a:t>. An autoencoder whose code dimension is less than the input dimension is called</a:t>
            </a:r>
            <a:r>
              <a:rPr sz="2600" i="1" dirty="0">
                <a:latin typeface="Times New Roman" panose="02020603050405020304" pitchFamily="18" charset="0"/>
                <a:cs typeface="Times New Roman" panose="02020603050405020304" pitchFamily="18" charset="0"/>
              </a:rPr>
              <a:t> undercomplete</a:t>
            </a:r>
            <a:r>
              <a:rPr sz="2600" dirty="0">
                <a:latin typeface="Times New Roman" panose="02020603050405020304" pitchFamily="18" charset="0"/>
                <a:cs typeface="Times New Roman" panose="02020603050405020304" pitchFamily="18" charset="0"/>
              </a:rPr>
              <a:t>. Learning an undercomplete representation forces the autoencoder to capture the most salient features of the training data.</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14.8 Predictive Sparse Decomposition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i="1" dirty="0">
                <a:latin typeface="Times New Roman" panose="02020603050405020304" pitchFamily="18" charset="0"/>
                <a:cs typeface="Times New Roman" panose="02020603050405020304" pitchFamily="18" charset="0"/>
              </a:rPr>
              <a:t>Predictive sparse decomposition</a:t>
            </a:r>
            <a:r>
              <a:rPr lang="en-US" altLang="zh-CN" sz="2600" dirty="0">
                <a:latin typeface="Times New Roman" panose="02020603050405020304" pitchFamily="18" charset="0"/>
                <a:cs typeface="Times New Roman" panose="02020603050405020304" pitchFamily="18" charset="0"/>
              </a:rPr>
              <a:t> (PSD) is a model that is a hybrid of sparse coding and parametric </a:t>
            </a:r>
            <a:r>
              <a:rPr lang="en-US" altLang="zh-CN" sz="2600" dirty="0" err="1">
                <a:latin typeface="Times New Roman" panose="02020603050405020304" pitchFamily="18" charset="0"/>
                <a:cs typeface="Times New Roman" panose="02020603050405020304" pitchFamily="18" charset="0"/>
              </a:rPr>
              <a:t>autoencoders</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Kavukcuoglu</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 parametric encoder is trained to predict the output of iterative inference. PSD has been applied to unsupervised feature learning for object recognition in images and video (</a:t>
            </a:r>
            <a:r>
              <a:rPr lang="en-US" altLang="zh-CN" sz="2600" dirty="0" err="1">
                <a:solidFill>
                  <a:srgbClr val="0AF60A"/>
                </a:solidFill>
                <a:latin typeface="Times New Roman" panose="02020603050405020304" pitchFamily="18" charset="0"/>
                <a:cs typeface="Times New Roman" panose="02020603050405020304" pitchFamily="18" charset="0"/>
              </a:rPr>
              <a:t>Kavukcuoglu</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2010</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Jarrett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2009</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Farabet</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as well as for audio (</a:t>
            </a:r>
            <a:r>
              <a:rPr lang="en-US" altLang="zh-CN" sz="2600" dirty="0" err="1">
                <a:solidFill>
                  <a:srgbClr val="0AF60A"/>
                </a:solidFill>
                <a:latin typeface="Times New Roman" panose="02020603050405020304" pitchFamily="18" charset="0"/>
                <a:cs typeface="Times New Roman" panose="02020603050405020304" pitchFamily="18" charset="0"/>
              </a:rPr>
              <a:t>Henaﬀ</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The model consists of an encoder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and a decoder </a:t>
            </a:r>
            <a:r>
              <a:rPr lang="en-US" altLang="zh-CN" sz="2600" i="1" dirty="0">
                <a:latin typeface="Times New Roman" panose="02020603050405020304" pitchFamily="18" charset="0"/>
                <a:cs typeface="Times New Roman" panose="02020603050405020304" pitchFamily="18" charset="0"/>
              </a:rPr>
              <a:t>g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that are both parametric. During training,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is controlled by the optimization algorithm. Training proceeds by minimizing </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pic>
        <p:nvPicPr>
          <p:cNvPr id="31746" name="Picture 2"/>
          <p:cNvPicPr>
            <a:picLocks noChangeAspect="1" noChangeArrowheads="1"/>
          </p:cNvPicPr>
          <p:nvPr/>
        </p:nvPicPr>
        <p:blipFill>
          <a:blip r:embed="rId3" cstate="print"/>
          <a:srcRect/>
          <a:stretch>
            <a:fillRect/>
          </a:stretch>
        </p:blipFill>
        <p:spPr bwMode="auto">
          <a:xfrm>
            <a:off x="2677897" y="5262465"/>
            <a:ext cx="7938420" cy="505531"/>
          </a:xfrm>
          <a:prstGeom prst="rect">
            <a:avLst/>
          </a:prstGeom>
          <a:noFill/>
          <a:ln w="9525">
            <a:noFill/>
            <a:miter lim="800000"/>
            <a:headEnd/>
            <a:tailEnd/>
          </a:ln>
        </p:spPr>
      </p:pic>
    </p:spTree>
    <p:extLst>
      <p:ext uri="{BB962C8B-B14F-4D97-AF65-F5344CB8AC3E}">
        <p14:creationId xmlns:p14="http://schemas.microsoft.com/office/powerpoint/2010/main" val="28614037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14.8 Predictive Sparse Decomposition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127168"/>
            <a:ext cx="11409609" cy="5133774"/>
          </a:xfrm>
        </p:spPr>
        <p:txBody>
          <a:bodyPr>
            <a:no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Like in sparse coding, the training algorithm alternates between minimization with respect to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minimization with respect to the model parameters. Minimization with respect to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is fast because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provides a good initial value of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and the cost function constrains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to remain near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anyway. Simple gradient descent can obtain reasonable values of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in as few as ten steps.</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The training procedure used by PSD is diﬀerent from ﬁrst training a sparse coding model and then training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to predict the values of the sparse coding features. The PSD training procedure regularizes the decoder to use parameters for which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can infer good code values.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760615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14.8 Predictive Sparse Decomposition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Autofit/>
          </a:bodyPr>
          <a:lstStyle/>
          <a:p>
            <a:pPr lvl="0">
              <a:spcBef>
                <a:spcPts val="0"/>
              </a:spcBef>
              <a:buClr>
                <a:srgbClr val="FF0000"/>
              </a:buClr>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Predictive sparse coding is an example of </a:t>
            </a:r>
            <a:r>
              <a:rPr lang="en-US" altLang="zh-CN" sz="2600" i="1" dirty="0">
                <a:latin typeface="Times New Roman" panose="02020603050405020304" pitchFamily="18" charset="0"/>
                <a:cs typeface="Times New Roman" panose="02020603050405020304" pitchFamily="18" charset="0"/>
              </a:rPr>
              <a:t>learned approximate inference</a:t>
            </a:r>
            <a:r>
              <a:rPr lang="en-US" altLang="zh-CN" sz="2600" dirty="0">
                <a:latin typeface="Times New Roman" panose="02020603050405020304" pitchFamily="18" charset="0"/>
                <a:cs typeface="Times New Roman" panose="02020603050405020304" pitchFamily="18" charset="0"/>
              </a:rPr>
              <a:t>. In Sec. </a:t>
            </a:r>
            <a:r>
              <a:rPr lang="en-US" altLang="zh-CN" sz="2600" dirty="0">
                <a:solidFill>
                  <a:srgbClr val="FF0000"/>
                </a:solidFill>
                <a:latin typeface="Times New Roman" panose="02020603050405020304" pitchFamily="18" charset="0"/>
                <a:cs typeface="Times New Roman" panose="02020603050405020304" pitchFamily="18" charset="0"/>
              </a:rPr>
              <a:t>19.5</a:t>
            </a:r>
            <a:r>
              <a:rPr lang="en-US" altLang="zh-CN" sz="2600" dirty="0">
                <a:latin typeface="Times New Roman" panose="02020603050405020304" pitchFamily="18" charset="0"/>
                <a:cs typeface="Times New Roman" panose="02020603050405020304" pitchFamily="18" charset="0"/>
              </a:rPr>
              <a:t>, this topic is developed further. The tools presented in Chapter </a:t>
            </a:r>
            <a:r>
              <a:rPr lang="en-US" altLang="zh-CN" dirty="0">
                <a:solidFill>
                  <a:srgbClr val="FF0000"/>
                </a:solidFill>
              </a:rPr>
              <a:t>19</a:t>
            </a:r>
            <a:r>
              <a:rPr lang="zh-CN" altLang="en-US" dirty="0">
                <a:solidFill>
                  <a:srgbClr val="FF0000"/>
                </a:solidFill>
              </a:rPr>
              <a:t> </a:t>
            </a:r>
            <a:r>
              <a:rPr lang="en-US" altLang="zh-CN" sz="2600" dirty="0">
                <a:latin typeface="Times New Roman" panose="02020603050405020304" pitchFamily="18" charset="0"/>
                <a:cs typeface="Times New Roman" panose="02020603050405020304" pitchFamily="18" charset="0"/>
              </a:rPr>
              <a:t>make it clear that PSD can be interpreted as training a directed sparse coding probabilistic model by maximizing a lower bound on the log-likelihood of the model.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In practical applications of PSD, the iterative optimization is only used during training. The parametric encoder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is used to compute the learned features when the model is deployed. Evaluating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is computationally inexpensive compared to inferring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via gradient descent. Because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is a diﬀerentiable parametric function, PSD models may be stacked and used to initialize a deep network to be trained with another criterion.</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5582473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cstate="print"/>
          <a:stretch>
            <a:fillRect/>
          </a:stretch>
        </p:blipFill>
        <p:spPr>
          <a:xfrm>
            <a:off x="10912016" y="5592056"/>
            <a:ext cx="1225368" cy="1214428"/>
          </a:xfrm>
          <a:prstGeom prst="rect">
            <a:avLst/>
          </a:prstGeom>
        </p:spPr>
      </p:pic>
      <p:sp>
        <p:nvSpPr>
          <p:cNvPr id="5" name="副标题 2"/>
          <p:cNvSpPr>
            <a:spLocks noGrp="1"/>
          </p:cNvSpPr>
          <p:nvPr>
            <p:ph type="subTitle" idx="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Xirong</a:t>
            </a:r>
            <a:r>
              <a:rPr lang="en-US" altLang="zh-CN" sz="2400" dirty="0"/>
              <a:t> Lu</a:t>
            </a:r>
          </a:p>
          <a:p>
            <a:r>
              <a:rPr lang="en-US" altLang="zh-CN" sz="2400" dirty="0"/>
              <a:t>Organizers: Guoqiang Zhong, </a:t>
            </a:r>
            <a:r>
              <a:rPr lang="en-US" altLang="zh-CN" sz="2400" dirty="0" err="1"/>
              <a:t>Zhaoyang</a:t>
            </a:r>
            <a:r>
              <a:rPr lang="en-US" altLang="zh-CN" sz="2400" dirty="0"/>
              <a:t> </a:t>
            </a:r>
            <a:r>
              <a:rPr lang="en-US" altLang="zh-CN" sz="2400" dirty="0" err="1"/>
              <a:t>Niu</a:t>
            </a:r>
            <a:endParaRPr lang="en-US" altLang="zh-CN" sz="2400" dirty="0"/>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14.9 Applications of </a:t>
            </a:r>
            <a:r>
              <a:rPr lang="en-US" altLang="zh-CN" sz="3600" dirty="0" err="1"/>
              <a:t>Autoencoders</a:t>
            </a:r>
            <a:r>
              <a:rPr lang="en-US" altLang="zh-CN" sz="3600" dirty="0"/>
              <a:t> </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14 </a:t>
            </a:r>
            <a:r>
              <a:rPr lang="en-US" altLang="zh-CN" sz="4400" b="1" dirty="0" err="1">
                <a:latin typeface="Times New Roman" panose="02020603050405020304" pitchFamily="18" charset="0"/>
                <a:cs typeface="Times New Roman" panose="02020603050405020304" pitchFamily="18" charset="0"/>
              </a:rPr>
              <a:t>Autoencoders</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5200642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14.9 Applications of </a:t>
            </a:r>
            <a:r>
              <a:rPr lang="en-US" altLang="zh-CN" sz="3600" dirty="0" err="1">
                <a:latin typeface="Times New Roman" panose="02020603050405020304" pitchFamily="18" charset="0"/>
                <a:cs typeface="Times New Roman" panose="02020603050405020304" pitchFamily="18" charset="0"/>
              </a:rPr>
              <a:t>Autoencoders</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sz="2600" dirty="0" err="1">
                <a:latin typeface="Times New Roman" panose="02020603050405020304" pitchFamily="18" charset="0"/>
                <a:cs typeface="Times New Roman" panose="02020603050405020304" pitchFamily="18" charset="0"/>
              </a:rPr>
              <a:t>Autoencoders</a:t>
            </a:r>
            <a:r>
              <a:rPr lang="en-US" altLang="zh-CN" sz="2600" dirty="0">
                <a:latin typeface="Times New Roman" panose="02020603050405020304" pitchFamily="18" charset="0"/>
                <a:cs typeface="Times New Roman" panose="02020603050405020304" pitchFamily="18" charset="0"/>
              </a:rPr>
              <a:t> have been successfully applied to dimensionality reduction and information retrieval tasks. Dimensionality reduction was one of the </a:t>
            </a:r>
            <a:r>
              <a:rPr lang="en-US" altLang="zh-CN" sz="2600" dirty="0" err="1">
                <a:latin typeface="Times New Roman" panose="02020603050405020304" pitchFamily="18" charset="0"/>
                <a:cs typeface="Times New Roman" panose="02020603050405020304" pitchFamily="18" charset="0"/>
              </a:rPr>
              <a:t>ﬁrst</a:t>
            </a:r>
            <a:r>
              <a:rPr lang="en-US" altLang="zh-CN" sz="2600" dirty="0">
                <a:latin typeface="Times New Roman" panose="02020603050405020304" pitchFamily="18" charset="0"/>
                <a:cs typeface="Times New Roman" panose="02020603050405020304" pitchFamily="18" charset="0"/>
              </a:rPr>
              <a:t> applications of representation learning and deep learning. It was one of the early motivations for studying </a:t>
            </a:r>
            <a:r>
              <a:rPr lang="en-US" altLang="zh-CN" sz="2600" dirty="0" err="1">
                <a:latin typeface="Times New Roman" panose="02020603050405020304" pitchFamily="18" charset="0"/>
                <a:cs typeface="Times New Roman" panose="02020603050405020304" pitchFamily="18" charset="0"/>
              </a:rPr>
              <a:t>autoencoders</a:t>
            </a:r>
            <a:r>
              <a:rPr lang="en-US" altLang="zh-CN" sz="2600" dirty="0">
                <a:latin typeface="Times New Roman" panose="02020603050405020304" pitchFamily="18" charset="0"/>
                <a:cs typeface="Times New Roman" panose="02020603050405020304" pitchFamily="18" charset="0"/>
              </a:rPr>
              <a:t>. For example, </a:t>
            </a:r>
            <a:r>
              <a:rPr lang="en-US" altLang="zh-CN" sz="2600" dirty="0">
                <a:solidFill>
                  <a:srgbClr val="0AF60A"/>
                </a:solidFill>
                <a:latin typeface="Times New Roman" panose="02020603050405020304" pitchFamily="18" charset="0"/>
                <a:cs typeface="Times New Roman" panose="02020603050405020304" pitchFamily="18" charset="0"/>
              </a:rPr>
              <a:t>Hinton and </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2006</a:t>
            </a:r>
            <a:r>
              <a:rPr lang="en-US" altLang="zh-CN" sz="2600" dirty="0">
                <a:latin typeface="Times New Roman" panose="02020603050405020304" pitchFamily="18" charset="0"/>
                <a:cs typeface="Times New Roman" panose="02020603050405020304" pitchFamily="18" charset="0"/>
              </a:rPr>
              <a:t>) trained a stack of RBMs and then used their weights to initialize a deep </a:t>
            </a:r>
            <a:r>
              <a:rPr lang="en-US" altLang="zh-CN" sz="2600" dirty="0" err="1">
                <a:latin typeface="Times New Roman" panose="02020603050405020304" pitchFamily="18" charset="0"/>
                <a:cs typeface="Times New Roman" panose="02020603050405020304" pitchFamily="18" charset="0"/>
              </a:rPr>
              <a:t>autoencoder</a:t>
            </a:r>
            <a:r>
              <a:rPr lang="en-US" altLang="zh-CN" sz="2600" dirty="0">
                <a:latin typeface="Times New Roman" panose="02020603050405020304" pitchFamily="18" charset="0"/>
                <a:cs typeface="Times New Roman" panose="02020603050405020304" pitchFamily="18" charset="0"/>
              </a:rPr>
              <a:t> with gradually smaller hidden layers, culminating in a bottleneck of 30 units. The resulting code yielded less reconstruction error than PCA into 30 dimensions and the learned representation was qualitatively easier to interpret and relate to the underlying categories, with these categories manifesting as well-separated clusters.</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4973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14.9 Applications of </a:t>
            </a:r>
            <a:r>
              <a:rPr lang="en-US" altLang="zh-CN" sz="3600" dirty="0" err="1">
                <a:latin typeface="Times New Roman" panose="02020603050405020304" pitchFamily="18" charset="0"/>
                <a:cs typeface="Times New Roman" panose="02020603050405020304" pitchFamily="18" charset="0"/>
              </a:rPr>
              <a:t>Autoencoders</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Lower-dimensional representations can improve performance on many tasks, such as classiﬁcation. Models of smaller spaces consume less memory and runtime. Many forms of dimensionality reduction place semantically related examples near each other, as observed by </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solidFill>
                  <a:srgbClr val="0AF60A"/>
                </a:solidFill>
                <a:latin typeface="Times New Roman" panose="02020603050405020304" pitchFamily="18" charset="0"/>
                <a:cs typeface="Times New Roman" panose="02020603050405020304" pitchFamily="18" charset="0"/>
              </a:rPr>
              <a:t> and Hinton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and </a:t>
            </a:r>
            <a:r>
              <a:rPr lang="en-US" altLang="zh-CN" sz="2600" dirty="0" err="1">
                <a:solidFill>
                  <a:srgbClr val="0AF60A"/>
                </a:solidFill>
                <a:latin typeface="Times New Roman" panose="02020603050405020304" pitchFamily="18" charset="0"/>
                <a:cs typeface="Times New Roman" panose="02020603050405020304" pitchFamily="18" charset="0"/>
              </a:rPr>
              <a:t>Torralba</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 </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AF60A"/>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The hints provided by the mapping to the lower-dimensional space aid generalization. </a:t>
            </a:r>
          </a:p>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One task that beneﬁts even more than usual from dimensionality reduction is </a:t>
            </a:r>
            <a:r>
              <a:rPr lang="en-US" altLang="zh-CN" sz="2600" i="1" dirty="0">
                <a:latin typeface="Times New Roman" panose="02020603050405020304" pitchFamily="18" charset="0"/>
                <a:cs typeface="Times New Roman" panose="02020603050405020304" pitchFamily="18" charset="0"/>
              </a:rPr>
              <a:t>information retrieval</a:t>
            </a:r>
            <a:r>
              <a:rPr lang="en-US" altLang="zh-CN" sz="2600" dirty="0">
                <a:latin typeface="Times New Roman" panose="02020603050405020304" pitchFamily="18" charset="0"/>
                <a:cs typeface="Times New Roman" panose="02020603050405020304" pitchFamily="18" charset="0"/>
              </a:rPr>
              <a:t>, the task of ﬁnding entries in a database that resemble a query entry. This task derives the usual beneﬁts from dimensionality reduction that other tasks do, but also derives the additional beneﬁt that search can become extremely </a:t>
            </a:r>
            <a:r>
              <a:rPr lang="en-US" altLang="zh-CN" dirty="0"/>
              <a:t> </a:t>
            </a:r>
            <a:r>
              <a:rPr lang="en-US" altLang="zh-CN" sz="2600" dirty="0">
                <a:latin typeface="Times New Roman" panose="02020603050405020304" pitchFamily="18" charset="0"/>
                <a:cs typeface="Times New Roman" panose="02020603050405020304" pitchFamily="18" charset="0"/>
              </a:rPr>
              <a:t>eﬃcient in certain kinds of low dimensional spaces. </a:t>
            </a:r>
          </a:p>
        </p:txBody>
      </p:sp>
    </p:spTree>
    <p:extLst>
      <p:ext uri="{BB962C8B-B14F-4D97-AF65-F5344CB8AC3E}">
        <p14:creationId xmlns:p14="http://schemas.microsoft.com/office/powerpoint/2010/main" val="30515159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14.9 Applications of </a:t>
            </a:r>
            <a:r>
              <a:rPr lang="en-US" altLang="zh-CN" sz="3600" dirty="0" err="1">
                <a:latin typeface="Times New Roman" panose="02020603050405020304" pitchFamily="18" charset="0"/>
                <a:cs typeface="Times New Roman" panose="02020603050405020304" pitchFamily="18" charset="0"/>
              </a:rPr>
              <a:t>Autoencoders</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lvl="0">
              <a:spcBef>
                <a:spcPts val="0"/>
              </a:spcBef>
              <a:buClr>
                <a:srgbClr val="FF0000"/>
              </a:buClr>
            </a:pPr>
            <a:r>
              <a:rPr lang="en-US" altLang="zh-CN" dirty="0"/>
              <a:t>Speciﬁcally, if we train the </a:t>
            </a:r>
            <a:r>
              <a:rPr lang="en-US" altLang="zh-CN" sz="2600" dirty="0">
                <a:latin typeface="Times New Roman" panose="02020603050405020304" pitchFamily="18" charset="0"/>
                <a:cs typeface="Times New Roman" panose="02020603050405020304" pitchFamily="18" charset="0"/>
              </a:rPr>
              <a:t>dimensionality reduction algorithm to produce a code that is lowdimensional and </a:t>
            </a:r>
            <a:r>
              <a:rPr lang="en-US" altLang="zh-CN" sz="2600" b="1" dirty="0">
                <a:latin typeface="Times New Roman" panose="02020603050405020304" pitchFamily="18" charset="0"/>
                <a:cs typeface="Times New Roman" panose="02020603050405020304" pitchFamily="18" charset="0"/>
              </a:rPr>
              <a:t>binary</a:t>
            </a:r>
            <a:r>
              <a:rPr lang="en-US" altLang="zh-CN" sz="2600" dirty="0">
                <a:latin typeface="Times New Roman" panose="02020603050405020304" pitchFamily="18" charset="0"/>
                <a:cs typeface="Times New Roman" panose="02020603050405020304" pitchFamily="18" charset="0"/>
              </a:rPr>
              <a:t>, then we can store all database entries in a hash table mapping binary code vectors to entries. This hash table allows us to perform information retrieval by returning all database entries that have the same binary code as the query. We can also search over slightly less similar entries very </a:t>
            </a:r>
            <a:r>
              <a:rPr lang="en-US" altLang="zh-CN" sz="2600" dirty="0" err="1">
                <a:latin typeface="Times New Roman" panose="02020603050405020304" pitchFamily="18" charset="0"/>
                <a:cs typeface="Times New Roman" panose="02020603050405020304" pitchFamily="18" charset="0"/>
              </a:rPr>
              <a:t>eﬃciently</a:t>
            </a:r>
            <a:r>
              <a:rPr lang="en-US" altLang="zh-CN" sz="2600" dirty="0">
                <a:latin typeface="Times New Roman" panose="02020603050405020304" pitchFamily="18" charset="0"/>
                <a:cs typeface="Times New Roman" panose="02020603050405020304" pitchFamily="18" charset="0"/>
              </a:rPr>
              <a:t>, just by </a:t>
            </a:r>
            <a:r>
              <a:rPr lang="en-US" altLang="zh-CN" sz="2600" dirty="0" err="1">
                <a:latin typeface="Times New Roman" panose="02020603050405020304" pitchFamily="18" charset="0"/>
                <a:cs typeface="Times New Roman" panose="02020603050405020304" pitchFamily="18" charset="0"/>
              </a:rPr>
              <a:t>ﬂipping</a:t>
            </a:r>
            <a:r>
              <a:rPr lang="en-US" altLang="zh-CN" sz="2600" dirty="0">
                <a:latin typeface="Times New Roman" panose="02020603050405020304" pitchFamily="18" charset="0"/>
                <a:cs typeface="Times New Roman" panose="02020603050405020304" pitchFamily="18" charset="0"/>
              </a:rPr>
              <a:t> individual bits from the encoding of the query. This approach to information retrieval via dimensionality reduction and </a:t>
            </a:r>
            <a:r>
              <a:rPr lang="en-US" altLang="zh-CN" sz="2600" dirty="0" err="1">
                <a:latin typeface="Times New Roman" panose="02020603050405020304" pitchFamily="18" charset="0"/>
                <a:cs typeface="Times New Roman" panose="02020603050405020304" pitchFamily="18" charset="0"/>
              </a:rPr>
              <a:t>binarization</a:t>
            </a:r>
            <a:r>
              <a:rPr lang="en-US" altLang="zh-CN" sz="2600" dirty="0">
                <a:latin typeface="Times New Roman" panose="02020603050405020304" pitchFamily="18" charset="0"/>
                <a:cs typeface="Times New Roman" panose="02020603050405020304" pitchFamily="18" charset="0"/>
              </a:rPr>
              <a:t> is called </a:t>
            </a:r>
            <a:r>
              <a:rPr lang="en-US" altLang="zh-CN" sz="2600" i="1" dirty="0">
                <a:latin typeface="Times New Roman" panose="02020603050405020304" pitchFamily="18" charset="0"/>
                <a:cs typeface="Times New Roman" panose="02020603050405020304" pitchFamily="18" charset="0"/>
              </a:rPr>
              <a:t>semantic hashing </a:t>
            </a:r>
            <a:r>
              <a:rPr lang="en-US" altLang="zh-CN" sz="2600" dirty="0">
                <a:latin typeface="Times New Roman" panose="02020603050405020304" pitchFamily="18" charset="0"/>
                <a:cs typeface="Times New Roman" panose="02020603050405020304" pitchFamily="18" charset="0"/>
              </a:rPr>
              <a:t>(</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solidFill>
                  <a:srgbClr val="0AF60A"/>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2009b</a:t>
            </a:r>
            <a:r>
              <a:rPr lang="en-US" altLang="zh-CN" sz="2600" dirty="0">
                <a:latin typeface="Times New Roman" panose="02020603050405020304" pitchFamily="18" charset="0"/>
                <a:cs typeface="Times New Roman" panose="02020603050405020304" pitchFamily="18" charset="0"/>
              </a:rPr>
              <a:t>), and has been applied to both textual input (</a:t>
            </a:r>
            <a:r>
              <a:rPr lang="en-US" altLang="zh-CN" sz="2600" dirty="0" err="1">
                <a:solidFill>
                  <a:srgbClr val="0AF60A"/>
                </a:solidFill>
                <a:latin typeface="Times New Roman" panose="02020603050405020304" pitchFamily="18" charset="0"/>
                <a:cs typeface="Times New Roman" panose="02020603050405020304" pitchFamily="18" charset="0"/>
              </a:rPr>
              <a:t>Salakhutdinov</a:t>
            </a:r>
            <a:r>
              <a:rPr lang="en-US" altLang="zh-CN" sz="2600" dirty="0">
                <a:solidFill>
                  <a:srgbClr val="0AF60A"/>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2007b</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2009b</a:t>
            </a:r>
            <a:r>
              <a:rPr lang="en-US" altLang="zh-CN" sz="2600" dirty="0">
                <a:latin typeface="Times New Roman" panose="02020603050405020304" pitchFamily="18" charset="0"/>
                <a:cs typeface="Times New Roman" panose="02020603050405020304" pitchFamily="18" charset="0"/>
              </a:rPr>
              <a:t>) and images (</a:t>
            </a:r>
            <a:r>
              <a:rPr lang="en-US" altLang="zh-CN" sz="2600" dirty="0" err="1">
                <a:solidFill>
                  <a:srgbClr val="0AF60A"/>
                </a:solidFill>
                <a:latin typeface="Times New Roman" panose="02020603050405020304" pitchFamily="18" charset="0"/>
                <a:cs typeface="Times New Roman" panose="02020603050405020304" pitchFamily="18" charset="0"/>
              </a:rPr>
              <a:t>Torralba</a:t>
            </a:r>
            <a:r>
              <a:rPr lang="en-US" altLang="zh-CN" sz="2600" dirty="0">
                <a:solidFill>
                  <a:srgbClr val="0AF60A"/>
                </a:solidFill>
                <a:latin typeface="Times New Roman" panose="02020603050405020304" pitchFamily="18" charset="0"/>
                <a:cs typeface="Times New Roman" panose="02020603050405020304" pitchFamily="18" charset="0"/>
              </a:rPr>
              <a:t>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Weiss </a:t>
            </a:r>
            <a:r>
              <a:rPr lang="en-US" altLang="zh-CN" sz="2600" i="1" dirty="0">
                <a:solidFill>
                  <a:srgbClr val="0AF60A"/>
                </a:solidFill>
                <a:latin typeface="Times New Roman" panose="02020603050405020304" pitchFamily="18" charset="0"/>
                <a:cs typeface="Times New Roman" panose="02020603050405020304" pitchFamily="18" charset="0"/>
              </a:rPr>
              <a:t>et al.</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2008</a:t>
            </a: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Krizhevsky</a:t>
            </a:r>
            <a:r>
              <a:rPr lang="en-US" altLang="zh-CN" sz="2600" dirty="0">
                <a:solidFill>
                  <a:srgbClr val="0AF60A"/>
                </a:solidFill>
                <a:latin typeface="Times New Roman" panose="02020603050405020304" pitchFamily="18" charset="0"/>
                <a:cs typeface="Times New Roman" panose="02020603050405020304" pitchFamily="18" charset="0"/>
              </a:rPr>
              <a:t> and Hinton</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590528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cstate="print"/>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14.9 Applications of </a:t>
            </a:r>
            <a:r>
              <a:rPr lang="en-US" altLang="zh-CN" sz="3600" dirty="0" err="1">
                <a:latin typeface="Times New Roman" panose="02020603050405020304" pitchFamily="18" charset="0"/>
                <a:cs typeface="Times New Roman" panose="02020603050405020304" pitchFamily="18" charset="0"/>
              </a:rPr>
              <a:t>Autoencoders</a:t>
            </a:r>
            <a:r>
              <a:rPr lang="en-US" altLang="zh-CN" sz="3600"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To produce binary codes for semantic hashing, one typically uses an encoding function with </a:t>
            </a:r>
            <a:r>
              <a:rPr lang="en-US" altLang="zh-CN" sz="2600" dirty="0" err="1">
                <a:latin typeface="Times New Roman" panose="02020603050405020304" pitchFamily="18" charset="0"/>
                <a:cs typeface="Times New Roman" panose="02020603050405020304" pitchFamily="18" charset="0"/>
              </a:rPr>
              <a:t>sigmoids</a:t>
            </a:r>
            <a:r>
              <a:rPr lang="en-US" altLang="zh-CN" sz="2600" dirty="0">
                <a:latin typeface="Times New Roman" panose="02020603050405020304" pitchFamily="18" charset="0"/>
                <a:cs typeface="Times New Roman" panose="02020603050405020304" pitchFamily="18" charset="0"/>
              </a:rPr>
              <a:t> on the ﬁnal layer. The sigmoid units must be trained to be saturated to nearly 0 or nearly 1 for all input values. One trick that can accomplish this is simply to inject additive noise just before the sigmoid nonlinearity during training. The magnitude of the noise should increase over time. To </a:t>
            </a:r>
            <a:r>
              <a:rPr lang="en-US" altLang="zh-CN" sz="2600" dirty="0" err="1">
                <a:latin typeface="Times New Roman" panose="02020603050405020304" pitchFamily="18" charset="0"/>
                <a:cs typeface="Times New Roman" panose="02020603050405020304" pitchFamily="18" charset="0"/>
              </a:rPr>
              <a:t>ﬁght</a:t>
            </a:r>
            <a:r>
              <a:rPr lang="en-US" altLang="zh-CN" sz="2600" dirty="0">
                <a:latin typeface="Times New Roman" panose="02020603050405020304" pitchFamily="18" charset="0"/>
                <a:cs typeface="Times New Roman" panose="02020603050405020304" pitchFamily="18" charset="0"/>
              </a:rPr>
              <a:t> that noise and preserve as much information as possible, the network must increase the magnitude of the inputs to the sigmoid function, until saturation occurs.</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idea of learning a hashing function has been further explored in several directions, including the idea of training the representations so as to optimize a loss more directly linked to the task of ﬁnding nearby examples in the hash table</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r>
              <a:rPr lang="en-US" altLang="zh-CN" sz="2600" dirty="0" err="1">
                <a:solidFill>
                  <a:srgbClr val="0AF60A"/>
                </a:solidFill>
                <a:latin typeface="Times New Roman" panose="02020603050405020304" pitchFamily="18" charset="0"/>
                <a:cs typeface="Times New Roman" panose="02020603050405020304" pitchFamily="18" charset="0"/>
              </a:rPr>
              <a:t>Norouzi</a:t>
            </a:r>
            <a:r>
              <a:rPr lang="en-US" altLang="zh-CN" sz="2600" dirty="0">
                <a:solidFill>
                  <a:srgbClr val="0AF60A"/>
                </a:solidFill>
                <a:latin typeface="Times New Roman" panose="02020603050405020304" pitchFamily="18" charset="0"/>
                <a:cs typeface="Times New Roman" panose="02020603050405020304" pitchFamily="18" charset="0"/>
              </a:rPr>
              <a:t> and Fleet</a:t>
            </a:r>
            <a:r>
              <a:rPr lang="en-US" altLang="zh-CN" sz="2600" dirty="0">
                <a:latin typeface="Times New Roman" panose="02020603050405020304" pitchFamily="18" charset="0"/>
                <a:cs typeface="Times New Roman" panose="02020603050405020304" pitchFamily="18" charset="0"/>
              </a:rPr>
              <a:t>, </a:t>
            </a:r>
            <a:r>
              <a:rPr lang="en-US" altLang="zh-CN" sz="2600" dirty="0">
                <a:solidFill>
                  <a:srgbClr val="0AF60A"/>
                </a:solidFill>
                <a:latin typeface="Times New Roman" panose="02020603050405020304" pitchFamily="18" charset="0"/>
                <a:cs typeface="Times New Roman" panose="02020603050405020304" pitchFamily="18" charset="0"/>
              </a:rPr>
              <a:t>2011</a:t>
            </a:r>
            <a:r>
              <a:rPr lang="en-US" altLang="zh-CN"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422821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sym typeface="+mn-ea"/>
              </a:rPr>
              <a:t>14.1 Undercomplete Autoencoders</a:t>
            </a: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The learning process is described simply as minimizing a loss function</a:t>
            </a:r>
          </a:p>
          <a:p>
            <a:pPr marL="0" lvl="0" indent="0" algn="just">
              <a:lnSpc>
                <a:spcPct val="125000"/>
              </a:lnSpc>
              <a:spcBef>
                <a:spcPts val="0"/>
              </a:spcBef>
              <a:buClr>
                <a:srgbClr val="FF0000"/>
              </a:buClr>
              <a:buNone/>
            </a:pPr>
            <a:r>
              <a:rPr lang="en-US"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L(</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a:t>
            </a:r>
            <a:r>
              <a:rPr sz="2600" b="1" i="1" dirty="0">
                <a:latin typeface="Times New Roman" panose="02020603050405020304" pitchFamily="18" charset="0"/>
                <a:cs typeface="Times New Roman" panose="02020603050405020304" pitchFamily="18" charset="0"/>
              </a:rPr>
              <a:t>g</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(14.1)</a:t>
            </a:r>
          </a:p>
          <a:p>
            <a:pPr marL="0" lvl="0" indent="0" algn="just">
              <a:lnSpc>
                <a:spcPct val="125000"/>
              </a:lnSpc>
              <a:spcBef>
                <a:spcPts val="0"/>
              </a:spcBef>
              <a:buClr>
                <a:srgbClr val="FF0000"/>
              </a:buClr>
              <a:buNone/>
            </a:pPr>
            <a:r>
              <a:rPr sz="2600" dirty="0">
                <a:latin typeface="Times New Roman" panose="02020603050405020304" pitchFamily="18" charset="0"/>
                <a:cs typeface="Times New Roman" panose="02020603050405020304" pitchFamily="18" charset="0"/>
              </a:rPr>
              <a:t>where L is a loss function penalizing </a:t>
            </a:r>
            <a:r>
              <a:rPr sz="2600" b="1" i="1" dirty="0">
                <a:latin typeface="Times New Roman" panose="02020603050405020304" pitchFamily="18" charset="0"/>
                <a:cs typeface="Times New Roman" panose="02020603050405020304" pitchFamily="18" charset="0"/>
              </a:rPr>
              <a:t>g</a:t>
            </a:r>
            <a:r>
              <a:rPr sz="2600" dirty="0">
                <a:latin typeface="Times New Roman" panose="02020603050405020304" pitchFamily="18" charset="0"/>
                <a:cs typeface="Times New Roman" panose="02020603050405020304" pitchFamily="18" charset="0"/>
              </a:rPr>
              <a:t>(</a:t>
            </a:r>
            <a:r>
              <a:rPr sz="2600" b="1" i="1" dirty="0">
                <a:latin typeface="Times New Roman" panose="02020603050405020304" pitchFamily="18" charset="0"/>
                <a:cs typeface="Times New Roman" panose="02020603050405020304" pitchFamily="18" charset="0"/>
              </a:rPr>
              <a:t>f</a:t>
            </a:r>
            <a:r>
              <a:rPr sz="2600" dirty="0">
                <a:latin typeface="Times New Roman" panose="02020603050405020304" pitchFamily="18" charset="0"/>
                <a:cs typeface="Times New Roman" panose="02020603050405020304" pitchFamily="18" charset="0"/>
              </a:rPr>
              <a:t> (x)) for being dissimilar from </a:t>
            </a:r>
            <a:r>
              <a:rPr sz="2600" b="1" i="1" dirty="0">
                <a:latin typeface="Times New Roman" panose="02020603050405020304" pitchFamily="18" charset="0"/>
                <a:cs typeface="Times New Roman" panose="02020603050405020304" pitchFamily="18" charset="0"/>
              </a:rPr>
              <a:t>x</a:t>
            </a:r>
            <a:r>
              <a:rPr sz="2600" dirty="0">
                <a:latin typeface="Times New Roman" panose="02020603050405020304" pitchFamily="18" charset="0"/>
                <a:cs typeface="Times New Roman" panose="02020603050405020304" pitchFamily="18" charset="0"/>
              </a:rPr>
              <a:t>, such as the mean squared error. </a:t>
            </a:r>
          </a:p>
          <a:p>
            <a:pPr marL="0" lvl="0" indent="0" algn="just">
              <a:lnSpc>
                <a:spcPct val="125000"/>
              </a:lnSpc>
              <a:spcBef>
                <a:spcPts val="0"/>
              </a:spcBef>
              <a:buClr>
                <a:srgbClr val="FF0000"/>
              </a:buClr>
              <a:buNone/>
            </a:pPr>
            <a:r>
              <a:rPr lang="zh-CN" sz="260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When the decoder is linear and L is the mean squared error, an undercomplete autoencoder learns to span the same subspace as PCA. In this case, an autoencoder trained to perform the copying task has learned the principal subspace of the training data as a side-effect.</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4554</TotalTime>
  <Words>10057</Words>
  <Application>Microsoft Office PowerPoint</Application>
  <PresentationFormat>宽屏</PresentationFormat>
  <Paragraphs>374</Paragraphs>
  <Slides>89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89</vt:i4>
      </vt:variant>
    </vt:vector>
  </HeadingPairs>
  <TitlesOfParts>
    <vt:vector size="95" baseType="lpstr">
      <vt:lpstr>等线</vt:lpstr>
      <vt:lpstr>Arial</vt:lpstr>
      <vt:lpstr>Cambria Math</vt:lpstr>
      <vt:lpstr>Times New Roman</vt:lpstr>
      <vt:lpstr>Wingdings</vt:lpstr>
      <vt:lpstr>Office 主题​​</vt:lpstr>
      <vt:lpstr>PowerPoint 演示文稿</vt:lpstr>
      <vt:lpstr>Chapter 14 Autoencoders</vt:lpstr>
      <vt:lpstr>14 Autoencoders</vt:lpstr>
      <vt:lpstr>14 Autoencoders</vt:lpstr>
      <vt:lpstr>14 Autoencoders</vt:lpstr>
      <vt:lpstr>14 Autoencoders</vt:lpstr>
      <vt:lpstr>PowerPoint 演示文稿</vt:lpstr>
      <vt:lpstr>14.1 Undercomplete Autoencoders</vt:lpstr>
      <vt:lpstr>14.1 Undercomplete Autoencoders</vt:lpstr>
      <vt:lpstr>14.1 Undercomplete Autoencoders</vt:lpstr>
      <vt:lpstr>PowerPoint 演示文稿</vt:lpstr>
      <vt:lpstr>14.2 Regularized Autoencoders</vt:lpstr>
      <vt:lpstr>14.2 Regularized Autoencoders</vt:lpstr>
      <vt:lpstr>14.2 Regularized Autoencoders</vt:lpstr>
      <vt:lpstr>14.2.1 Sparse Autoencoders </vt:lpstr>
      <vt:lpstr>14.2.1 Sparse Autoencoders </vt:lpstr>
      <vt:lpstr>14.2.1 Sparse Autoencoders </vt:lpstr>
      <vt:lpstr>14.2.1 Sparse Autoencoders </vt:lpstr>
      <vt:lpstr>14.2.1 Sparse Autoencoders </vt:lpstr>
      <vt:lpstr>14.2.1 Sparse Autoencoders </vt:lpstr>
      <vt:lpstr>14.2.1 Sparse Autoencoders </vt:lpstr>
      <vt:lpstr>14.2.1 Sparse Autoencoders </vt:lpstr>
      <vt:lpstr>14.2.2 Denoising Autoencoders</vt:lpstr>
      <vt:lpstr>14.2.2 Denoising Autoencoders</vt:lpstr>
      <vt:lpstr>14.2.2 Denoising Autoencoders</vt:lpstr>
      <vt:lpstr>14.2.3 Regularizing by Penalizing Derivatives </vt:lpstr>
      <vt:lpstr>14.2.3 Regularizing by Penalizing Derivatives </vt:lpstr>
      <vt:lpstr>PowerPoint 演示文稿</vt:lpstr>
      <vt:lpstr>14.3 Representational Power, Layer Size and Depth</vt:lpstr>
      <vt:lpstr>14.3 Representational Power, Layer Size and Depth</vt:lpstr>
      <vt:lpstr>14.3 Representational Power, Layer Size and Depth</vt:lpstr>
      <vt:lpstr>PowerPoint 演示文稿</vt:lpstr>
      <vt:lpstr>14.4 Stochastic Encoders and Decoders</vt:lpstr>
      <vt:lpstr>14.4 Stochastic Encoders and Decoders</vt:lpstr>
      <vt:lpstr>14.4 Stochastic Encoders and Decoders</vt:lpstr>
      <vt:lpstr>14.4 Stochastic Encoders and Decoders</vt:lpstr>
      <vt:lpstr>PowerPoint 演示文稿</vt:lpstr>
      <vt:lpstr>14.5 Denoising Autoencoders</vt:lpstr>
      <vt:lpstr>14.5 Denoising Autoencoders</vt:lpstr>
      <vt:lpstr>14.5 Denoising Autoencoders</vt:lpstr>
      <vt:lpstr>14.5 Denoising Autoencoders</vt:lpstr>
      <vt:lpstr>14.5 Denoising Autoencoders</vt:lpstr>
      <vt:lpstr>14.5 Denoising Autoencoders</vt:lpstr>
      <vt:lpstr>14.5 Denoising Autoencoders</vt:lpstr>
      <vt:lpstr>14.5.1 Estimating the Score</vt:lpstr>
      <vt:lpstr>14.5.1 Estimating the Score</vt:lpstr>
      <vt:lpstr>14.5.1 Estimating the Score</vt:lpstr>
      <vt:lpstr>14.5.1 Estimating the Score</vt:lpstr>
      <vt:lpstr>14.5.1 Estimating the Score</vt:lpstr>
      <vt:lpstr>14.5.1 Estimating the Score</vt:lpstr>
      <vt:lpstr>14.5.1 Estimating the Score</vt:lpstr>
      <vt:lpstr>14.5.1.1 Historical Perspective</vt:lpstr>
      <vt:lpstr>14.5.1.1 Historical Perspective</vt:lpstr>
      <vt:lpstr>PowerPoint 演示文稿</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14.6 Learning Manifolds with Autoencoders</vt:lpstr>
      <vt:lpstr>PowerPoint 演示文稿</vt:lpstr>
      <vt:lpstr>14.7 Contractive Autoencoders</vt:lpstr>
      <vt:lpstr>14.7 Contractive Autoencoders</vt:lpstr>
      <vt:lpstr>14.7 Contractive Autoencoders</vt:lpstr>
      <vt:lpstr>14.7 Contractive Autoencoders</vt:lpstr>
      <vt:lpstr>14.7 Contractive Autoencoders</vt:lpstr>
      <vt:lpstr>14.7 Contractive Autoencoders</vt:lpstr>
      <vt:lpstr>14.7 Contractive Autoencoders</vt:lpstr>
      <vt:lpstr>14.7 Contractive Autoencoders</vt:lpstr>
      <vt:lpstr>14.7 Contractive Autoencoders</vt:lpstr>
      <vt:lpstr>PowerPoint 演示文稿</vt:lpstr>
      <vt:lpstr>14.8 Predictive Sparse Decomposition </vt:lpstr>
      <vt:lpstr>14.8 Predictive Sparse Decomposition </vt:lpstr>
      <vt:lpstr>14.8 Predictive Sparse Decomposition </vt:lpstr>
      <vt:lpstr>PowerPoint 演示文稿</vt:lpstr>
      <vt:lpstr>14.9 Applications of Autoencoders </vt:lpstr>
      <vt:lpstr>14.9 Applications of Autoencoders </vt:lpstr>
      <vt:lpstr>14.9 Applications of Autoencoders </vt:lpstr>
      <vt:lpstr>14.9 Applications of Autoencoders </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2020-06-03T13:16:37Z</dcterms:modified>
</cp:coreProperties>
</file>