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4489" r:id="rId2"/>
    <p:sldId id="3284" r:id="rId3"/>
    <p:sldId id="4167" r:id="rId4"/>
    <p:sldId id="4168" r:id="rId5"/>
    <p:sldId id="4169" r:id="rId6"/>
    <p:sldId id="4170" r:id="rId7"/>
    <p:sldId id="3285" r:id="rId8"/>
    <p:sldId id="3286" r:id="rId9"/>
    <p:sldId id="4490" r:id="rId10"/>
    <p:sldId id="3287" r:id="rId11"/>
    <p:sldId id="3288" r:id="rId12"/>
    <p:sldId id="3289" r:id="rId13"/>
    <p:sldId id="3290" r:id="rId14"/>
    <p:sldId id="3291" r:id="rId15"/>
    <p:sldId id="3292" r:id="rId16"/>
    <p:sldId id="3293" r:id="rId17"/>
    <p:sldId id="3294" r:id="rId18"/>
    <p:sldId id="3295" r:id="rId19"/>
    <p:sldId id="3296" r:id="rId20"/>
    <p:sldId id="3297" r:id="rId21"/>
    <p:sldId id="3298" r:id="rId22"/>
    <p:sldId id="3299" r:id="rId23"/>
    <p:sldId id="3300" r:id="rId24"/>
    <p:sldId id="3301" r:id="rId25"/>
    <p:sldId id="3302" r:id="rId26"/>
    <p:sldId id="4491" r:id="rId27"/>
    <p:sldId id="3303" r:id="rId28"/>
    <p:sldId id="4186" r:id="rId29"/>
    <p:sldId id="3304" r:id="rId30"/>
    <p:sldId id="4172" r:id="rId31"/>
    <p:sldId id="3306" r:id="rId32"/>
    <p:sldId id="4173" r:id="rId33"/>
    <p:sldId id="3308" r:id="rId34"/>
    <p:sldId id="3309" r:id="rId35"/>
    <p:sldId id="4175" r:id="rId36"/>
    <p:sldId id="3311" r:id="rId37"/>
    <p:sldId id="4176" r:id="rId38"/>
    <p:sldId id="3313" r:id="rId39"/>
    <p:sldId id="3314" r:id="rId40"/>
    <p:sldId id="3315" r:id="rId41"/>
    <p:sldId id="3316" r:id="rId42"/>
    <p:sldId id="3317" r:id="rId43"/>
    <p:sldId id="4177" r:id="rId44"/>
    <p:sldId id="3319" r:id="rId45"/>
    <p:sldId id="3320" r:id="rId46"/>
    <p:sldId id="4178" r:id="rId47"/>
    <p:sldId id="4179" r:id="rId48"/>
    <p:sldId id="3323" r:id="rId49"/>
    <p:sldId id="4492" r:id="rId50"/>
    <p:sldId id="4180" r:id="rId51"/>
    <p:sldId id="4181" r:id="rId52"/>
    <p:sldId id="3326" r:id="rId53"/>
    <p:sldId id="4182" r:id="rId54"/>
    <p:sldId id="4183" r:id="rId55"/>
    <p:sldId id="4184" r:id="rId56"/>
    <p:sldId id="4185" r:id="rId57"/>
    <p:sldId id="3331" r:id="rId58"/>
    <p:sldId id="3332" r:id="rId59"/>
    <p:sldId id="3333" r:id="rId60"/>
    <p:sldId id="4493" r:id="rId61"/>
    <p:sldId id="4494" r:id="rId62"/>
    <p:sldId id="3335" r:id="rId63"/>
    <p:sldId id="3336" r:id="rId64"/>
    <p:sldId id="3337" r:id="rId65"/>
    <p:sldId id="3909" r:id="rId66"/>
    <p:sldId id="3339" r:id="rId67"/>
    <p:sldId id="3340" r:id="rId68"/>
    <p:sldId id="4482" r:id="rId69"/>
    <p:sldId id="4483" r:id="rId70"/>
    <p:sldId id="3342" r:id="rId71"/>
    <p:sldId id="3344" r:id="rId72"/>
    <p:sldId id="3345" r:id="rId73"/>
    <p:sldId id="3346" r:id="rId74"/>
    <p:sldId id="4557" r:id="rId75"/>
    <p:sldId id="3347" r:id="rId76"/>
    <p:sldId id="3348" r:id="rId77"/>
    <p:sldId id="3911" r:id="rId78"/>
    <p:sldId id="3350" r:id="rId79"/>
    <p:sldId id="3351" r:id="rId80"/>
    <p:sldId id="4495" r:id="rId81"/>
    <p:sldId id="3352" r:id="rId82"/>
    <p:sldId id="3354" r:id="rId83"/>
    <p:sldId id="3355" r:id="rId84"/>
    <p:sldId id="3356" r:id="rId85"/>
    <p:sldId id="3357" r:id="rId86"/>
    <p:sldId id="3358" r:id="rId87"/>
    <p:sldId id="3359" r:id="rId88"/>
    <p:sldId id="3360" r:id="rId89"/>
    <p:sldId id="3906" r:id="rId90"/>
    <p:sldId id="3361" r:id="rId91"/>
    <p:sldId id="4558" r:id="rId92"/>
    <p:sldId id="3363" r:id="rId93"/>
    <p:sldId id="3364" r:id="rId94"/>
    <p:sldId id="3365" r:id="rId95"/>
    <p:sldId id="3366" r:id="rId96"/>
    <p:sldId id="3367" r:id="rId97"/>
    <p:sldId id="4496" r:id="rId98"/>
    <p:sldId id="3368" r:id="rId99"/>
    <p:sldId id="3369" r:id="rId100"/>
    <p:sldId id="3370" r:id="rId101"/>
    <p:sldId id="3371" r:id="rId102"/>
    <p:sldId id="4497" r:id="rId103"/>
    <p:sldId id="3372" r:id="rId104"/>
    <p:sldId id="3373" r:id="rId105"/>
    <p:sldId id="3374" r:id="rId106"/>
    <p:sldId id="3375" r:id="rId107"/>
    <p:sldId id="4498" r:id="rId108"/>
    <p:sldId id="4499" r:id="rId109"/>
    <p:sldId id="3377" r:id="rId110"/>
    <p:sldId id="3378" r:id="rId111"/>
    <p:sldId id="3379" r:id="rId112"/>
    <p:sldId id="3380" r:id="rId113"/>
    <p:sldId id="3912" r:id="rId114"/>
    <p:sldId id="3383" r:id="rId115"/>
    <p:sldId id="4500" r:id="rId116"/>
    <p:sldId id="2748" r:id="rId117"/>
    <p:sldId id="2749" r:id="rId1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25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26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280.png"/></Relationships>
</file>

<file path=ppt/slides/_rels/slide24.xml.rels><?xml version="1.0" encoding="UTF-8" standalone="yes"?>
<Relationships xmlns="http://schemas.openxmlformats.org/package/2006/relationships"><Relationship Id="rId3" Type="http://schemas.openxmlformats.org/officeDocument/2006/relationships/image" Target="../media/image9300.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35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36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42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43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945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46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47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530.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961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621.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620.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Dexin</a:t>
            </a:r>
            <a:r>
              <a:rPr lang="en-US" altLang="zh-CN" sz="2400" dirty="0"/>
              <a:t> </a:t>
            </a:r>
            <a:r>
              <a:rPr lang="en-US" altLang="zh-CN" sz="2400" dirty="0" err="1"/>
              <a:t>Duan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16 Probabilistic Models for Deep Learning</a:t>
            </a:r>
            <a:endParaRPr lang="zh-CN" altLang="en-US" sz="3600" dirty="0"/>
          </a:p>
        </p:txBody>
      </p:sp>
      <p:sp>
        <p:nvSpPr>
          <p:cNvPr id="8" name="文本框 7"/>
          <p:cNvSpPr txBox="1"/>
          <p:nvPr/>
        </p:nvSpPr>
        <p:spPr>
          <a:xfrm>
            <a:off x="1526891" y="544852"/>
            <a:ext cx="9138218"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16 Probabilistic Models for Deep Learning</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86716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It is possible to ask probabilistic models to do many other tasks. These tasks are often more expensive than classification. Some of them require producing multiple output values. Most require a complete understanding of the entire structure of the input, with no option to ignore sections of it. These tasks include the following:</a:t>
            </a:r>
            <a:endParaRPr lang="en-US" altLang="zh-CN" b="1" dirty="0">
              <a:sym typeface="+mn-ea"/>
            </a:endParaRPr>
          </a:p>
          <a:p>
            <a:pPr lvl="0" algn="just">
              <a:lnSpc>
                <a:spcPct val="125000"/>
              </a:lnSpc>
              <a:spcBef>
                <a:spcPts val="0"/>
              </a:spcBef>
              <a:buClr>
                <a:srgbClr val="FF0000"/>
              </a:buClr>
            </a:pPr>
            <a:r>
              <a:rPr lang="en-US" altLang="zh-CN" b="1" dirty="0">
                <a:sym typeface="+mn-ea"/>
              </a:rPr>
              <a:t>        • </a:t>
            </a:r>
            <a:r>
              <a:rPr lang="en-US" sz="2600" dirty="0">
                <a:latin typeface="Times New Roman" panose="02020603050405020304" pitchFamily="18" charset="0"/>
                <a:cs typeface="Times New Roman" panose="02020603050405020304" pitchFamily="18" charset="0"/>
              </a:rPr>
              <a:t>Density estimation: given an input x, the machine learning system returns an estimate of the true density p(x) under the data generating distribution. This requires only a single output, but it does require a complete understanding of the entire input. If even one element of the vector is unusual, the system must assign it a low probability.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a:xfrm>
            <a:off x="387438" y="133306"/>
            <a:ext cx="11804561" cy="729579"/>
          </a:xfrm>
        </p:spPr>
        <p:txBody>
          <a:bodyPr>
            <a:normAutofit/>
          </a:bodyPr>
          <a:lstStyle/>
          <a:p>
            <a:r>
              <a:rPr lang="en-US" altLang="zh-CN" sz="3000" dirty="0">
                <a:latin typeface="Times New Roman" panose="02020603050405020304" pitchFamily="18" charset="0"/>
                <a:cs typeface="Times New Roman" panose="02020603050405020304" pitchFamily="18" charset="0"/>
                <a:sym typeface="+mn-ea"/>
              </a:rPr>
              <a:t>16.7 The Deep Learning Approach to Structured Probabilistic Models</a:t>
            </a:r>
            <a:endParaRPr lang="zh-CN" altLang="en-US" sz="3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We usually describe the depth of the model as being the greatest depth of any </a:t>
            </a:r>
            <a:r>
              <a:rPr lang="en-US" altLang="zh-CN" dirty="0">
                <a:sym typeface="+mn-ea"/>
              </a:rPr>
              <a:t>such</a:t>
            </a:r>
            <a:r>
              <a:rPr lang="en-US" altLang="zh-CN" i="1" dirty="0">
                <a:sym typeface="+mn-ea"/>
              </a:rPr>
              <a:t> h</a:t>
            </a:r>
            <a:r>
              <a:rPr lang="en-US" altLang="zh-CN" i="1" baseline="-25000" dirty="0">
                <a:sym typeface="+mn-ea"/>
              </a:rPr>
              <a:t>i</a:t>
            </a:r>
            <a:r>
              <a:rPr lang="en-US" altLang="zh-CN" dirty="0">
                <a:sym typeface="+mn-ea"/>
              </a:rPr>
              <a:t>. This kind of depth is different from the depth induced by the computational graph. </a:t>
            </a:r>
            <a:r>
              <a:rPr lang="en-US" altLang="zh-CN" dirty="0"/>
              <a:t> </a:t>
            </a:r>
            <a:r>
              <a:rPr lang="en-US" altLang="zh-CN" dirty="0">
                <a:sym typeface="+mn-ea"/>
              </a:rPr>
              <a:t>Many generative models used for deep learning have no latent variables or only one layer of latent variables, but use deep computational graphs to define the conditional distributions within a model.</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Deep learning essentially always makes use of the idea of distributed represen- tations. Even shallow models used for deep learning purposes (such as pretraining shallow models that will later be composed to form deep ones) nearly always have a single, large layer of latent variables.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000" dirty="0">
                <a:sym typeface="+mn-ea"/>
              </a:rPr>
              <a:t>16.7 The Deep Learning Approach to Structured Probabilistic Models</a:t>
            </a:r>
            <a:endParaRPr lang="zh-CN" altLang="en-US" sz="3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Deep learning models typically have more latent variables than observed variables. Complicated nonlinear interactions between variables are accomplished via indirect connections that flow through multiple latent variables.</a:t>
            </a:r>
            <a:endParaRPr lang="en-US" altLang="zh-CN" dirty="0">
              <a:sym typeface="+mn-ea"/>
            </a:endParaRPr>
          </a:p>
          <a:p>
            <a:pPr lvl="0">
              <a:spcBef>
                <a:spcPts val="0"/>
              </a:spcBef>
              <a:buClr>
                <a:srgbClr val="FF0000"/>
              </a:buClr>
            </a:pPr>
            <a:r>
              <a:rPr lang="en-US" altLang="zh-CN" dirty="0">
                <a:sym typeface="+mn-ea"/>
              </a:rPr>
              <a:t>        By contrast, traditional graphical models usually contain mostly variables that are at least occasionally observed, even if many of the variables are missing at random from some training examples. Traditional models mostly use higher-order terms and structure learning to capture complicated nonlinear interactions between variables. If there are latent variables, they are usually few in number.</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000" dirty="0">
                <a:sym typeface="+mn-ea"/>
              </a:rPr>
              <a:t>16.7 The Deep Learning Approach to Structured Probabilistic Models</a:t>
            </a:r>
            <a:endParaRPr lang="zh-CN" altLang="en-US" sz="3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spcBef>
                <a:spcPts val="0"/>
              </a:spcBef>
              <a:buClr>
                <a:srgbClr val="FF0000"/>
              </a:buClr>
            </a:pPr>
            <a:r>
              <a:rPr lang="en-US" altLang="zh-CN" dirty="0">
                <a:latin typeface="Times New Roman" panose="02020603050405020304" pitchFamily="18" charset="0"/>
                <a:cs typeface="Times New Roman" panose="02020603050405020304" pitchFamily="18" charset="0"/>
              </a:rPr>
              <a:t>        The way that latent variables are designed also differs in deep learning. The deep learning practitioner typically does not intend for the latent variables to take on any specific semantics ahead of time—the training algorithm is free to invent the concepts it needs to model a particular dataset. The latent variables are usually not very easy for a human to interpret after the fact, though visualization techniques may </a:t>
            </a:r>
            <a:r>
              <a:rPr lang="en-US" altLang="zh-CN" dirty="0">
                <a:sym typeface="+mn-ea"/>
              </a:rPr>
              <a:t>allow some rough characterization of what they represent. When latent variables are used in the context of traditional graphical models, they are often designed with some specific semantics in mind—the topic of a document, the intelligence of a student, the disease causing a patient’s symptoms, etc.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5979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fontScale="97500" lnSpcReduction="10000"/>
          </a:bodyPr>
          <a:lstStyle/>
          <a:p>
            <a:pPr>
              <a:spcBef>
                <a:spcPts val="0"/>
              </a:spcBef>
              <a:buClr>
                <a:srgbClr val="FF0000"/>
              </a:buClr>
            </a:pPr>
            <a:r>
              <a:rPr lang="en-US" altLang="zh-CN" sz="2800" dirty="0">
                <a:sym typeface="+mn-ea"/>
              </a:rPr>
              <a:t>These models are often much more interpretable by human practitioners and often have more theoretical guarantees, yet are less able to scale to complex problems and are not reusable in as many different contexts as deep models.</a:t>
            </a:r>
            <a:endParaRPr lang="en-US" altLang="zh-CN" sz="2665"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sz="2665" dirty="0">
                <a:latin typeface="Times New Roman" panose="02020603050405020304" pitchFamily="18" charset="0"/>
                <a:cs typeface="Times New Roman" panose="02020603050405020304" pitchFamily="18" charset="0"/>
              </a:rPr>
              <a:t>        Another obvious difference is the kind of connectivity typically used in the deep learning approach. Deep graphical models typically have large groups of units that are all connected to other groups of units, so that the interactions between two </a:t>
            </a:r>
            <a:r>
              <a:rPr lang="en-US" altLang="zh-CN" sz="2665" dirty="0">
                <a:sym typeface="+mn-ea"/>
              </a:rPr>
              <a:t> groups may be described by a single matrix. </a:t>
            </a:r>
            <a:r>
              <a:rPr lang="en-US" altLang="zh-CN" sz="2800" dirty="0">
                <a:sym typeface="+mn-ea"/>
              </a:rPr>
              <a:t>Traditional graphical models have very few connections and the choice of connections for each variable may be individually designed. The design of the model structure is tightly linked with the choice of inference algorithm. </a:t>
            </a:r>
            <a:endParaRPr lang="en-US" altLang="zh-CN" sz="2600" dirty="0">
              <a:latin typeface="Times New Roman" panose="02020603050405020304" pitchFamily="18" charset="0"/>
              <a:cs typeface="Times New Roman" panose="02020603050405020304" pitchFamily="18" charset="0"/>
            </a:endParaRPr>
          </a:p>
        </p:txBody>
      </p:sp>
      <p:sp>
        <p:nvSpPr>
          <p:cNvPr id="5" name="标题 4">
            <a:extLst>
              <a:ext uri="{FF2B5EF4-FFF2-40B4-BE49-F238E27FC236}">
                <a16:creationId xmlns:a16="http://schemas.microsoft.com/office/drawing/2014/main" id="{CDAA163A-4C61-4185-B232-C48B5A0FF2AB}"/>
              </a:ext>
            </a:extLst>
          </p:cNvPr>
          <p:cNvSpPr>
            <a:spLocks noGrp="1"/>
          </p:cNvSpPr>
          <p:nvPr>
            <p:ph type="title"/>
          </p:nvPr>
        </p:nvSpPr>
        <p:spPr/>
        <p:txBody>
          <a:bodyPr>
            <a:normAutofit/>
          </a:bodyPr>
          <a:lstStyle/>
          <a:p>
            <a:r>
              <a:rPr lang="en-US" altLang="zh-CN" sz="3000" dirty="0">
                <a:sym typeface="+mn-ea"/>
              </a:rPr>
              <a:t>16.7 The Deep Learning Approach to Structured Probabilistic Models</a:t>
            </a:r>
            <a:endParaRPr lang="zh-CN" altLang="en-US" sz="3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lnSpcReduction="10000"/>
          </a:bodyPr>
          <a:lstStyle/>
          <a:p>
            <a:pPr lvl="0">
              <a:spcBef>
                <a:spcPts val="0"/>
              </a:spcBef>
              <a:buClr>
                <a:srgbClr val="FF0000"/>
              </a:buClr>
            </a:pPr>
            <a:r>
              <a:rPr lang="en-US" altLang="zh-CN" sz="2400" dirty="0">
                <a:sym typeface="+mn-ea"/>
              </a:rPr>
              <a:t>Traditional approaches to graphical models typically aim to maintain the tractability of exact inference. When this constraint is too limiting, a popular approximate inference algorithm is an algorithm called </a:t>
            </a:r>
            <a:r>
              <a:rPr lang="en-US" altLang="zh-CN" sz="2400" i="1" dirty="0">
                <a:sym typeface="+mn-ea"/>
              </a:rPr>
              <a:t>loopy belief propagation</a:t>
            </a:r>
            <a:r>
              <a:rPr lang="en-US" altLang="zh-CN" sz="2400" dirty="0">
                <a:sym typeface="+mn-ea"/>
              </a:rPr>
              <a:t>. Both of these approaches often work well with very sparsely connected graphs.</a:t>
            </a:r>
            <a:r>
              <a:rPr lang="en-US" altLang="zh-CN" dirty="0">
                <a:sym typeface="+mn-ea"/>
              </a:rPr>
              <a:t> By comparison, models used in deep learning tend to connect each visible unit v</a:t>
            </a:r>
            <a:r>
              <a:rPr lang="en-US" altLang="zh-CN" i="1" baseline="-25000" dirty="0">
                <a:sym typeface="+mn-ea"/>
              </a:rPr>
              <a:t>i</a:t>
            </a:r>
            <a:r>
              <a:rPr lang="en-US" altLang="zh-CN" dirty="0">
                <a:sym typeface="+mn-ea"/>
              </a:rPr>
              <a:t> to very many hidden units h</a:t>
            </a:r>
            <a:r>
              <a:rPr lang="en-US" altLang="zh-CN" i="1" baseline="-25000" dirty="0">
                <a:sym typeface="+mn-ea"/>
              </a:rPr>
              <a:t>j</a:t>
            </a:r>
            <a:r>
              <a:rPr lang="en-US" altLang="zh-CN" dirty="0">
                <a:sym typeface="+mn-ea"/>
              </a:rPr>
              <a:t>, so that </a:t>
            </a:r>
            <a:r>
              <a:rPr lang="en-US" altLang="zh-CN" b="1" dirty="0">
                <a:sym typeface="+mn-ea"/>
              </a:rPr>
              <a:t>h</a:t>
            </a:r>
            <a:r>
              <a:rPr lang="en-US" altLang="zh-CN" dirty="0">
                <a:sym typeface="+mn-ea"/>
              </a:rPr>
              <a:t> can provide a distributed representation of v</a:t>
            </a:r>
            <a:r>
              <a:rPr lang="en-US" altLang="zh-CN" i="1" baseline="-25000" dirty="0">
                <a:sym typeface="+mn-ea"/>
              </a:rPr>
              <a:t>i</a:t>
            </a:r>
            <a:r>
              <a:rPr lang="en-US" altLang="zh-CN" dirty="0">
                <a:sym typeface="+mn-ea"/>
              </a:rPr>
              <a:t> (and probably several other observed variables too). </a:t>
            </a:r>
            <a:r>
              <a:rPr lang="en-US" altLang="zh-CN" sz="2600" dirty="0">
                <a:latin typeface="Times New Roman" panose="02020603050405020304" pitchFamily="18" charset="0"/>
                <a:cs typeface="Times New Roman" panose="02020603050405020304" pitchFamily="18" charset="0"/>
              </a:rPr>
              <a:t>Distributed </a:t>
            </a:r>
            <a:r>
              <a:rPr lang="en-US" altLang="zh-CN" sz="2600" dirty="0">
                <a:latin typeface="Times New Roman" panose="02020603050405020304" pitchFamily="18" charset="0"/>
                <a:cs typeface="Times New Roman" panose="02020603050405020304" pitchFamily="18" charset="0"/>
                <a:sym typeface="+mn-ea"/>
              </a:rPr>
              <a:t>representations have many advantages, but from the point of view of graphical </a:t>
            </a:r>
            <a:r>
              <a:rPr lang="en-US" altLang="zh-CN" dirty="0">
                <a:sym typeface="+mn-ea"/>
              </a:rPr>
              <a:t>models and computational complexity, distributed representations have the disadvantage of usually yielding graphs that are not sparse enough for the traditional techniques of exact inference and loopy belief propagation to be relevant. </a:t>
            </a:r>
            <a:endParaRPr lang="en-US" altLang="zh-CN" sz="2600" dirty="0">
              <a:latin typeface="Times New Roman" panose="02020603050405020304" pitchFamily="18" charset="0"/>
              <a:cs typeface="Times New Roman" panose="02020603050405020304" pitchFamily="18" charset="0"/>
            </a:endParaRPr>
          </a:p>
        </p:txBody>
      </p:sp>
      <p:sp>
        <p:nvSpPr>
          <p:cNvPr id="5" name="标题 4">
            <a:extLst>
              <a:ext uri="{FF2B5EF4-FFF2-40B4-BE49-F238E27FC236}">
                <a16:creationId xmlns:a16="http://schemas.microsoft.com/office/drawing/2014/main" id="{5252151D-8934-4F25-8A44-CF16AEA0D9A1}"/>
              </a:ext>
            </a:extLst>
          </p:cNvPr>
          <p:cNvSpPr>
            <a:spLocks noGrp="1"/>
          </p:cNvSpPr>
          <p:nvPr>
            <p:ph type="title"/>
          </p:nvPr>
        </p:nvSpPr>
        <p:spPr/>
        <p:txBody>
          <a:bodyPr>
            <a:normAutofit/>
          </a:bodyPr>
          <a:lstStyle/>
          <a:p>
            <a:r>
              <a:rPr lang="en-US" altLang="zh-CN" sz="3000" dirty="0">
                <a:sym typeface="+mn-ea"/>
              </a:rPr>
              <a:t>16.7 The Deep Learning Approach to Structured Probabilistic Models</a:t>
            </a:r>
            <a:endParaRPr lang="zh-CN" altLang="en-US" sz="3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lnSpcReduction="10000"/>
          </a:bodyPr>
          <a:lstStyle/>
          <a:p>
            <a:pPr>
              <a:spcBef>
                <a:spcPts val="0"/>
              </a:spcBef>
              <a:buClr>
                <a:srgbClr val="FF0000"/>
              </a:buClr>
            </a:pPr>
            <a:r>
              <a:rPr lang="en-US" altLang="zh-CN" dirty="0">
                <a:sym typeface="+mn-ea"/>
              </a:rPr>
              <a:t>As a consequence, one of the most striking differences between the larger graphical models community and the deep graphical models community is that loopy belief propagation is almost never used for deep learning. </a:t>
            </a:r>
            <a:r>
              <a:rPr lang="en-US" altLang="zh-CN" sz="2600" dirty="0">
                <a:latin typeface="Times New Roman" panose="02020603050405020304" pitchFamily="18" charset="0"/>
                <a:cs typeface="Times New Roman" panose="02020603050405020304" pitchFamily="18" charset="0"/>
              </a:rPr>
              <a:t>Most deep models are instead designed to make Gibbs sampling or variational inference algorithms efficient. Another consideration is that deep learning models contain a very large number of latent variables, making efficient numerical code essential. This provides an additional motivation, besides the choice of high-level inference algorithm, </a:t>
            </a:r>
            <a:r>
              <a:rPr lang="en-US" altLang="zh-CN" dirty="0">
                <a:sym typeface="+mn-ea"/>
              </a:rPr>
              <a:t>for grouping the units into layers with a matrix describing the interaction between two layers. This allows the individual steps of the algorithm to be implemented with efficient matrix product operations, or sparsely connected generalizations, like block diagonal matrix products or convolutions.</a:t>
            </a:r>
            <a:endParaRPr lang="en-US" altLang="zh-CN" sz="2600" dirty="0">
              <a:latin typeface="Times New Roman" panose="02020603050405020304" pitchFamily="18" charset="0"/>
              <a:cs typeface="Times New Roman" panose="02020603050405020304" pitchFamily="18" charset="0"/>
            </a:endParaRPr>
          </a:p>
        </p:txBody>
      </p:sp>
      <p:sp>
        <p:nvSpPr>
          <p:cNvPr id="5" name="标题 4">
            <a:extLst>
              <a:ext uri="{FF2B5EF4-FFF2-40B4-BE49-F238E27FC236}">
                <a16:creationId xmlns:a16="http://schemas.microsoft.com/office/drawing/2014/main" id="{7BC0F495-BA22-4835-A95F-48271D206538}"/>
              </a:ext>
            </a:extLst>
          </p:cNvPr>
          <p:cNvSpPr>
            <a:spLocks noGrp="1"/>
          </p:cNvSpPr>
          <p:nvPr>
            <p:ph type="title"/>
          </p:nvPr>
        </p:nvSpPr>
        <p:spPr/>
        <p:txBody>
          <a:bodyPr>
            <a:normAutofit/>
          </a:bodyPr>
          <a:lstStyle/>
          <a:p>
            <a:r>
              <a:rPr lang="en-US" altLang="zh-CN" sz="3000" dirty="0">
                <a:sym typeface="+mn-ea"/>
              </a:rPr>
              <a:t>16.7 The Deep Learning Approach to Structured Probabilistic Models</a:t>
            </a:r>
            <a:endParaRPr lang="zh-CN" altLang="en-US" sz="3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Finally, the deep learning approach to graphical modeling is characterized by a marked tolerance of the unknown. Rather than simplifying the model until all quantities we might want can be computed exactly, we increase the power of the model until it is just barely possible to train or use. We often use models whose marginal distributions cannot be computed, and are satisfied simply to draw approximate samples from these models.</a:t>
            </a:r>
          </a:p>
        </p:txBody>
      </p:sp>
      <p:sp>
        <p:nvSpPr>
          <p:cNvPr id="5" name="标题 4">
            <a:extLst>
              <a:ext uri="{FF2B5EF4-FFF2-40B4-BE49-F238E27FC236}">
                <a16:creationId xmlns:a16="http://schemas.microsoft.com/office/drawing/2014/main" id="{0289F07E-D5B7-44F2-93F2-2109A36A97F5}"/>
              </a:ext>
            </a:extLst>
          </p:cNvPr>
          <p:cNvSpPr>
            <a:spLocks noGrp="1"/>
          </p:cNvSpPr>
          <p:nvPr>
            <p:ph type="title"/>
          </p:nvPr>
        </p:nvSpPr>
        <p:spPr/>
        <p:txBody>
          <a:bodyPr>
            <a:normAutofit/>
          </a:bodyPr>
          <a:lstStyle/>
          <a:p>
            <a:r>
              <a:rPr lang="en-US" altLang="zh-CN" sz="3000" dirty="0">
                <a:sym typeface="+mn-ea"/>
              </a:rPr>
              <a:t>16.7 The Deep Learning Approach to Structured Probabilistic Models</a:t>
            </a:r>
            <a:endParaRPr lang="zh-CN" altLang="en-US" sz="3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689A6D-C110-404F-8A6B-5F89D936309F}"/>
              </a:ext>
            </a:extLst>
          </p:cNvPr>
          <p:cNvSpPr>
            <a:spLocks noGrp="1"/>
          </p:cNvSpPr>
          <p:nvPr>
            <p:ph idx="1"/>
          </p:nvPr>
        </p:nvSpPr>
        <p:spPr/>
        <p:txBody>
          <a:bodyPr/>
          <a:lstStyle/>
          <a:p>
            <a:r>
              <a:rPr lang="en-US" altLang="zh-CN" dirty="0"/>
              <a:t>We often train models with an intractable </a:t>
            </a:r>
            <a:r>
              <a:rPr lang="en-US" altLang="zh-CN" dirty="0">
                <a:sym typeface="+mn-ea"/>
              </a:rPr>
              <a:t>objective function that we cannot even approximate in a reasonable amount of time, but we are still able to approximately train the model if we can efficiently obtain an estimate of the gradient of such a function. The deep learning approach is often to figure out what the minimum amount of information we absolutely need is, and then to figure out how to get a reasonable approximation of that information as quickly as possible.</a:t>
            </a:r>
            <a:endParaRPr lang="en-US" altLang="zh-CN" dirty="0"/>
          </a:p>
        </p:txBody>
      </p:sp>
      <p:sp>
        <p:nvSpPr>
          <p:cNvPr id="2" name="标题 1">
            <a:extLst>
              <a:ext uri="{FF2B5EF4-FFF2-40B4-BE49-F238E27FC236}">
                <a16:creationId xmlns:a16="http://schemas.microsoft.com/office/drawing/2014/main" id="{D2DAA6B1-B56C-4A5A-8401-7E3EB4A90B13}"/>
              </a:ext>
            </a:extLst>
          </p:cNvPr>
          <p:cNvSpPr>
            <a:spLocks noGrp="1"/>
          </p:cNvSpPr>
          <p:nvPr>
            <p:ph type="title"/>
          </p:nvPr>
        </p:nvSpPr>
        <p:spPr/>
        <p:txBody>
          <a:bodyPr>
            <a:normAutofit/>
          </a:bodyPr>
          <a:lstStyle/>
          <a:p>
            <a:r>
              <a:rPr lang="en-US" altLang="zh-CN" sz="3000" dirty="0">
                <a:sym typeface="+mn-ea"/>
              </a:rPr>
              <a:t>16.7 The Deep Learning Approach to Structured Probabilistic Models</a:t>
            </a:r>
            <a:endParaRPr lang="zh-CN" altLang="en-US" sz="3000" dirty="0"/>
          </a:p>
        </p:txBody>
      </p:sp>
    </p:spTree>
    <p:extLst>
      <p:ext uri="{BB962C8B-B14F-4D97-AF65-F5344CB8AC3E}">
        <p14:creationId xmlns:p14="http://schemas.microsoft.com/office/powerpoint/2010/main" val="35062539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8C41CF-82AA-4441-B152-9E8A292B73F2}"/>
              </a:ext>
            </a:extLst>
          </p:cNvPr>
          <p:cNvSpPr>
            <a:spLocks noGrp="1"/>
          </p:cNvSpPr>
          <p:nvPr>
            <p:ph idx="1"/>
          </p:nvPr>
        </p:nvSpPr>
        <p:spPr/>
        <p:txBody>
          <a:bodyP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dirty="0"/>
              <a:t>Figure 16.14: An RBM drawn as a Markov network.</a:t>
            </a:r>
            <a:endParaRPr lang="zh-CN" altLang="en-US" dirty="0"/>
          </a:p>
        </p:txBody>
      </p:sp>
      <p:sp>
        <p:nvSpPr>
          <p:cNvPr id="2" name="标题 1">
            <a:extLst>
              <a:ext uri="{FF2B5EF4-FFF2-40B4-BE49-F238E27FC236}">
                <a16:creationId xmlns:a16="http://schemas.microsoft.com/office/drawing/2014/main" id="{EADD5582-37B9-410E-831F-13924161A437}"/>
              </a:ext>
            </a:extLst>
          </p:cNvPr>
          <p:cNvSpPr>
            <a:spLocks noGrp="1"/>
          </p:cNvSpPr>
          <p:nvPr>
            <p:ph type="title"/>
          </p:nvPr>
        </p:nvSpPr>
        <p:spPr>
          <a:xfrm>
            <a:off x="387438" y="133306"/>
            <a:ext cx="11330079" cy="729579"/>
          </a:xfrm>
        </p:spPr>
        <p:txBody>
          <a:bodyPr>
            <a:noAutofit/>
          </a:bodyPr>
          <a:lstStyle/>
          <a:p>
            <a:r>
              <a:rPr lang="en-US" altLang="zh-CN" sz="3000" dirty="0">
                <a:sym typeface="+mn-ea"/>
              </a:rPr>
              <a:t>16.7 The Deep Learning Approach to Structured Probabilistic Models</a:t>
            </a:r>
            <a:endParaRPr lang="zh-CN" altLang="en-US" sz="3000" dirty="0"/>
          </a:p>
        </p:txBody>
      </p:sp>
      <p:pic>
        <p:nvPicPr>
          <p:cNvPr id="4" name="内容占位符 8">
            <a:extLst>
              <a:ext uri="{FF2B5EF4-FFF2-40B4-BE49-F238E27FC236}">
                <a16:creationId xmlns:a16="http://schemas.microsoft.com/office/drawing/2014/main" id="{4F8E6D22-3B2C-480A-8946-557CB3020508}"/>
              </a:ext>
            </a:extLst>
          </p:cNvPr>
          <p:cNvPicPr>
            <a:picLocks noChangeAspect="1"/>
          </p:cNvPicPr>
          <p:nvPr/>
        </p:nvPicPr>
        <p:blipFill>
          <a:blip r:embed="rId2"/>
          <a:stretch>
            <a:fillRect/>
          </a:stretch>
        </p:blipFill>
        <p:spPr>
          <a:xfrm>
            <a:off x="3390719" y="1613664"/>
            <a:ext cx="5403048" cy="2484335"/>
          </a:xfrm>
          <a:prstGeom prst="rect">
            <a:avLst/>
          </a:prstGeom>
        </p:spPr>
      </p:pic>
    </p:spTree>
    <p:extLst>
      <p:ext uri="{BB962C8B-B14F-4D97-AF65-F5344CB8AC3E}">
        <p14:creationId xmlns:p14="http://schemas.microsoft.com/office/powerpoint/2010/main" val="33187034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16.7.1 Example: The Restricted Boltzmann Machine</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a:t>
            </a:r>
            <a:r>
              <a:rPr lang="en-US" altLang="zh-CN" sz="2600" i="1" dirty="0">
                <a:latin typeface="Times New Roman" panose="02020603050405020304" pitchFamily="18" charset="0"/>
                <a:cs typeface="Times New Roman" panose="02020603050405020304" pitchFamily="18" charset="0"/>
              </a:rPr>
              <a:t>restricted Boltzmann machine </a:t>
            </a:r>
            <a:r>
              <a:rPr lang="en-US" altLang="zh-CN" sz="2600" dirty="0">
                <a:latin typeface="Times New Roman" panose="02020603050405020304" pitchFamily="18" charset="0"/>
                <a:cs typeface="Times New Roman" panose="02020603050405020304" pitchFamily="18" charset="0"/>
              </a:rPr>
              <a:t>(RBM) (</a:t>
            </a:r>
            <a:r>
              <a:rPr lang="en-US" altLang="zh-CN" sz="2665" dirty="0">
                <a:solidFill>
                  <a:srgbClr val="41F828"/>
                </a:solidFill>
                <a:latin typeface="Times New Roman" panose="02020603050405020304" pitchFamily="18" charset="0"/>
                <a:cs typeface="Times New Roman" panose="02020603050405020304" pitchFamily="18" charset="0"/>
              </a:rPr>
              <a:t>Smolensky</a:t>
            </a:r>
            <a:r>
              <a:rPr lang="en-US" altLang="zh-CN" sz="2600" dirty="0">
                <a:latin typeface="Times New Roman" panose="02020603050405020304" pitchFamily="18" charset="0"/>
                <a:cs typeface="Times New Roman" panose="02020603050405020304" pitchFamily="18" charset="0"/>
              </a:rPr>
              <a:t>,</a:t>
            </a:r>
            <a:r>
              <a:rPr lang="en-US" altLang="zh-CN" sz="2665" dirty="0">
                <a:solidFill>
                  <a:srgbClr val="41F828"/>
                </a:solidFill>
                <a:latin typeface="Times New Roman" panose="02020603050405020304" pitchFamily="18" charset="0"/>
                <a:cs typeface="Times New Roman" panose="02020603050405020304" pitchFamily="18" charset="0"/>
              </a:rPr>
              <a:t> 1986</a:t>
            </a:r>
            <a:r>
              <a:rPr lang="en-US" altLang="zh-CN" sz="2600" dirty="0">
                <a:latin typeface="Times New Roman" panose="02020603050405020304" pitchFamily="18" charset="0"/>
                <a:cs typeface="Times New Roman" panose="02020603050405020304" pitchFamily="18" charset="0"/>
              </a:rPr>
              <a:t>) or </a:t>
            </a:r>
            <a:r>
              <a:rPr lang="en-US" altLang="zh-CN" sz="2600" i="1" dirty="0">
                <a:latin typeface="Times New Roman" panose="02020603050405020304" pitchFamily="18" charset="0"/>
                <a:cs typeface="Times New Roman" panose="02020603050405020304" pitchFamily="18" charset="0"/>
              </a:rPr>
              <a:t>harmonium</a:t>
            </a:r>
            <a:r>
              <a:rPr lang="en-US" altLang="zh-CN" sz="2600" dirty="0">
                <a:latin typeface="Times New Roman" panose="02020603050405020304" pitchFamily="18" charset="0"/>
                <a:cs typeface="Times New Roman" panose="02020603050405020304" pitchFamily="18" charset="0"/>
              </a:rPr>
              <a:t> is the quintessential example of how graphical models are used for deep learning. The RBM is not itself a deep model. Instead, it has a single layer of latent variables that may be used to learn a representation for the input. In Chapter </a:t>
            </a:r>
            <a:r>
              <a:rPr lang="en-US" altLang="zh-CN" sz="2600" dirty="0">
                <a:solidFill>
                  <a:srgbClr val="FF0000"/>
                </a:solidFill>
                <a:latin typeface="Times New Roman" panose="02020603050405020304" pitchFamily="18" charset="0"/>
                <a:cs typeface="Times New Roman" panose="02020603050405020304" pitchFamily="18" charset="0"/>
              </a:rPr>
              <a:t>20</a:t>
            </a:r>
            <a:r>
              <a:rPr lang="en-US" altLang="zh-CN" sz="2600" dirty="0">
                <a:latin typeface="Times New Roman" panose="02020603050405020304" pitchFamily="18" charset="0"/>
                <a:cs typeface="Times New Roman" panose="02020603050405020304" pitchFamily="18" charset="0"/>
              </a:rPr>
              <a:t>, we will see how RBMs can be used to build many deeper models. Here, we show how the RBM exemplifies many of the practices used in a wide variety of deep graphical models: its units are organized into large groups called layers, the connectivity between layers is described by a matrix, the connectivity is relatively dense, the model is designed to allow efficient Gibbs sampling, and the emphasis of the model design is on freeing the training algorithm to learn latent variables whose semantics </a:t>
            </a:r>
            <a:r>
              <a:rPr lang="en-US" altLang="zh-CN" dirty="0">
                <a:sym typeface="+mn-ea"/>
              </a:rPr>
              <a:t>were not specified by the designer. Later, in Sec. </a:t>
            </a:r>
            <a:r>
              <a:rPr lang="en-US" altLang="zh-CN" dirty="0">
                <a:solidFill>
                  <a:srgbClr val="FF0000"/>
                </a:solidFill>
                <a:sym typeface="+mn-ea"/>
              </a:rPr>
              <a:t>20.2</a:t>
            </a:r>
            <a:r>
              <a:rPr lang="en-US" altLang="zh-CN" dirty="0">
                <a:sym typeface="+mn-ea"/>
              </a:rPr>
              <a:t>, we will revisit the RBM in more detail. </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p:txBody>
          <a:bodyPr>
            <a:normAutofit lnSpcReduction="10000"/>
          </a:bodyPr>
          <a:lstStyle/>
          <a:p>
            <a:pPr indent="-457200" algn="just">
              <a:lnSpc>
                <a:spcPct val="125000"/>
              </a:lnSpc>
              <a:spcBef>
                <a:spcPts val="0"/>
              </a:spcBef>
              <a:buClr>
                <a:srgbClr val="FF0000"/>
              </a:buClr>
              <a:buSzTx/>
            </a:pPr>
            <a:r>
              <a:rPr lang="en-US" altLang="zh-CN" b="1" dirty="0">
                <a:sym typeface="+mn-ea"/>
              </a:rPr>
              <a:t>        • </a:t>
            </a:r>
            <a:r>
              <a:rPr sz="2600" dirty="0">
                <a:latin typeface="Times New Roman" panose="02020603050405020304" pitchFamily="18" charset="0"/>
                <a:cs typeface="Times New Roman" panose="02020603050405020304" pitchFamily="18" charset="0"/>
              </a:rPr>
              <a:t>Denoising: given a damaged or incorrectly observed input x˜, the machine learning system returns an estimate of the original or correct x. For example, the machine learning system might be asked to remove dust or scratches from an old photograph. This requires multiple outputs (every element of the estimated clean example x) and an understanding of the entire input (since even one damaged area will still reveal the final estimate as being damaged).</a:t>
            </a:r>
            <a:endParaRPr lang="en-US" altLang="zh-CN" b="1" dirty="0">
              <a:sym typeface="+mn-ea"/>
            </a:endParaRPr>
          </a:p>
          <a:p>
            <a:pPr indent="-457200" algn="just">
              <a:lnSpc>
                <a:spcPct val="125000"/>
              </a:lnSpc>
              <a:spcBef>
                <a:spcPts val="0"/>
              </a:spcBef>
              <a:buClr>
                <a:srgbClr val="FF0000"/>
              </a:buClr>
              <a:buSzTx/>
            </a:pPr>
            <a:r>
              <a:rPr lang="en-US" altLang="zh-CN" b="1" dirty="0">
                <a:sym typeface="+mn-ea"/>
              </a:rPr>
              <a:t>        • </a:t>
            </a:r>
            <a:r>
              <a:rPr sz="2600" dirty="0">
                <a:latin typeface="Times New Roman" panose="02020603050405020304" pitchFamily="18" charset="0"/>
                <a:cs typeface="Times New Roman" panose="02020603050405020304" pitchFamily="18" charset="0"/>
              </a:rPr>
              <a:t>Missing value imputation: given the observations of some elements of x, the model is asked to return estimates of or a probability distribution over some or all of the unobserved elements of x. This requires multiple outputs. Because the model could be asked to restore any of the elements of x, it must understand the entire input.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16.7.1 Example: The Restricted Boltzmann Machine</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canonical RBM is an energy-based model with binary visible and hidden units. Its energy function is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are unconstrained, real-valued, learnable parameters. We can see that the model is divided into two groups of units: </a:t>
            </a:r>
            <a:r>
              <a:rPr lang="en-US" altLang="zh-CN" sz="2600" b="1" i="1" dirty="0">
                <a:latin typeface="Times New Roman" panose="02020603050405020304" pitchFamily="18" charset="0"/>
                <a:cs typeface="Times New Roman" panose="02020603050405020304" pitchFamily="18" charset="0"/>
              </a:rPr>
              <a:t>v</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and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the interaction between them is described by a matrix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The model is depicted graphically in Fig. </a:t>
            </a:r>
            <a:r>
              <a:rPr lang="en-US" altLang="zh-CN" sz="2600" dirty="0">
                <a:solidFill>
                  <a:srgbClr val="FF0000"/>
                </a:solidFill>
                <a:latin typeface="Times New Roman" panose="02020603050405020304" pitchFamily="18" charset="0"/>
                <a:cs typeface="Times New Roman" panose="02020603050405020304" pitchFamily="18" charset="0"/>
              </a:rPr>
              <a:t>16.14</a:t>
            </a:r>
            <a:r>
              <a:rPr lang="en-US" altLang="zh-CN" sz="2600" dirty="0">
                <a:latin typeface="Times New Roman" panose="02020603050405020304" pitchFamily="18" charset="0"/>
                <a:cs typeface="Times New Roman" panose="02020603050405020304" pitchFamily="18" charset="0"/>
              </a:rPr>
              <a:t>. As this figure makes clear, an important aspect of this model is that there are no direct interactions between any two visible units or between any two hidden </a:t>
            </a:r>
            <a:r>
              <a:rPr lang="en-US" altLang="zh-CN" dirty="0">
                <a:sym typeface="+mn-ea"/>
              </a:rPr>
              <a:t>units (hence the “restricted,” a general Boltzmann machine may have arbitrary connections).</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3211261" y="2014316"/>
            <a:ext cx="7300595" cy="49276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16.7.1 Example: The Restricted Boltzmann Machine</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restrictions on the RBM structure yield the nice properties</a:t>
            </a: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r>
              <a:rPr lang="zh-CN" altLang="en-US" dirty="0"/>
              <a:t>The individual conditionals are simple to compute as well. For the binary RBM we obtain:</a:t>
            </a:r>
          </a:p>
          <a:p>
            <a:endParaRPr lang="zh-CN" altLang="en-US"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589333" y="1849728"/>
            <a:ext cx="11005820" cy="1499870"/>
          </a:xfrm>
          <a:prstGeom prst="rect">
            <a:avLst/>
          </a:prstGeom>
        </p:spPr>
      </p:pic>
      <p:pic>
        <p:nvPicPr>
          <p:cNvPr id="7" name="图片 6">
            <a:extLst>
              <a:ext uri="{FF2B5EF4-FFF2-40B4-BE49-F238E27FC236}">
                <a16:creationId xmlns:a16="http://schemas.microsoft.com/office/drawing/2014/main" id="{847B312C-B9FC-4B54-AD14-0F5B767D2D73}"/>
              </a:ext>
            </a:extLst>
          </p:cNvPr>
          <p:cNvPicPr>
            <a:picLocks noChangeAspect="1"/>
          </p:cNvPicPr>
          <p:nvPr/>
        </p:nvPicPr>
        <p:blipFill>
          <a:blip r:embed="rId4"/>
          <a:stretch>
            <a:fillRect/>
          </a:stretch>
        </p:blipFill>
        <p:spPr>
          <a:xfrm>
            <a:off x="4352328" y="4534596"/>
            <a:ext cx="6827861" cy="1146742"/>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16.7.1 Example: The Restricted Boltzmann Machine</a:t>
            </a:r>
          </a:p>
        </p:txBody>
      </p:sp>
      <p:sp>
        <p:nvSpPr>
          <p:cNvPr id="2" name="内容占位符 1">
            <a:extLst>
              <a:ext uri="{FF2B5EF4-FFF2-40B4-BE49-F238E27FC236}">
                <a16:creationId xmlns:a16="http://schemas.microsoft.com/office/drawing/2014/main" id="{0F6B68AE-6DF4-4174-9300-DE693CA4F40E}"/>
              </a:ext>
            </a:extLst>
          </p:cNvPr>
          <p:cNvSpPr>
            <a:spLocks noGrp="1"/>
          </p:cNvSpPr>
          <p:nvPr>
            <p:ph idx="1"/>
          </p:nvPr>
        </p:nvSpPr>
        <p:spPr>
          <a:xfrm>
            <a:off x="387439" y="1121378"/>
            <a:ext cx="11409609" cy="4703974"/>
          </a:xfrm>
        </p:spPr>
        <p:txBody>
          <a:bodyPr>
            <a:noAutofit/>
          </a:bodyPr>
          <a:lstStyle/>
          <a:p>
            <a:endParaRPr lang="en-US" altLang="zh-CN" sz="2000" dirty="0"/>
          </a:p>
          <a:p>
            <a:endParaRPr lang="en-US" altLang="zh-CN" sz="2000" dirty="0"/>
          </a:p>
          <a:p>
            <a:endParaRPr lang="en-US" altLang="zh-CN" sz="2000" dirty="0"/>
          </a:p>
          <a:p>
            <a:endParaRPr lang="en-US" altLang="zh-CN" sz="2000" dirty="0"/>
          </a:p>
          <a:p>
            <a:r>
              <a:rPr lang="en-US" altLang="zh-CN" sz="2000" dirty="0"/>
              <a:t>Figure 16.15: Samples from a trained RBM, and its weights. Image reproduced with permission from</a:t>
            </a:r>
            <a:r>
              <a:rPr lang="en-US" altLang="zh-CN" sz="2000" dirty="0">
                <a:solidFill>
                  <a:srgbClr val="00B050"/>
                </a:solidFill>
              </a:rPr>
              <a:t> </a:t>
            </a:r>
            <a:r>
              <a:rPr lang="en-US" altLang="zh-CN" sz="2000" dirty="0">
                <a:solidFill>
                  <a:srgbClr val="41F828"/>
                </a:solidFill>
              </a:rPr>
              <a:t>LISA</a:t>
            </a:r>
            <a:r>
              <a:rPr lang="en-US" altLang="zh-CN" sz="2000" dirty="0">
                <a:solidFill>
                  <a:srgbClr val="00B050"/>
                </a:solidFill>
              </a:rPr>
              <a:t> </a:t>
            </a:r>
            <a:r>
              <a:rPr lang="en-US" altLang="zh-CN" sz="2000" dirty="0"/>
              <a:t>(</a:t>
            </a:r>
            <a:r>
              <a:rPr lang="en-US" altLang="zh-CN" sz="2000" dirty="0">
                <a:solidFill>
                  <a:srgbClr val="41F828"/>
                </a:solidFill>
              </a:rPr>
              <a:t>2008</a:t>
            </a:r>
            <a:r>
              <a:rPr lang="en-US" altLang="zh-CN" sz="2000" dirty="0"/>
              <a:t>).  (</a:t>
            </a:r>
            <a:r>
              <a:rPr lang="en-US" altLang="zh-CN" sz="2000" i="1" dirty="0"/>
              <a:t>Left</a:t>
            </a:r>
            <a:r>
              <a:rPr lang="en-US" altLang="zh-CN" sz="2000" dirty="0"/>
              <a:t>) Samples from a model trained on MNIST, drawn using Gibbs sampling. Each column is a separate Gibbs sampling process. Each row represents the output of another 1,000 steps of Gibbs sampling. Successive samples are highly correlated with one another. The corresponding weight vectors. Compare (</a:t>
            </a:r>
            <a:r>
              <a:rPr lang="en-US" altLang="zh-CN" sz="2000" i="1" dirty="0"/>
              <a:t>Right</a:t>
            </a:r>
            <a:r>
              <a:rPr lang="en-US" altLang="zh-CN" sz="2000" dirty="0"/>
              <a:t>) this to the samples and weights of a linear factor model, shown in Fig. </a:t>
            </a:r>
            <a:r>
              <a:rPr lang="en-US" altLang="zh-CN" sz="2000" dirty="0">
                <a:solidFill>
                  <a:srgbClr val="FF0000"/>
                </a:solidFill>
              </a:rPr>
              <a:t>13.2</a:t>
            </a:r>
            <a:r>
              <a:rPr lang="en-US" altLang="zh-CN" sz="2000" dirty="0"/>
              <a:t> . The samples here are much better because the RBM prior p(</a:t>
            </a:r>
            <a:r>
              <a:rPr lang="en-US" altLang="zh-CN" sz="2000" b="1" i="1" dirty="0"/>
              <a:t>h</a:t>
            </a:r>
            <a:r>
              <a:rPr lang="en-US" altLang="zh-CN" sz="2000" dirty="0"/>
              <a:t>) is not constrained to be factorial. The RBM can learn which features should appear together when sampling. On the other hand, the RBM posterior p(</a:t>
            </a:r>
            <a:r>
              <a:rPr lang="en-US" altLang="zh-CN" sz="2000" b="1" i="1" dirty="0"/>
              <a:t>h</a:t>
            </a:r>
            <a:r>
              <a:rPr lang="en-US" altLang="zh-CN" sz="2000" dirty="0"/>
              <a:t> | </a:t>
            </a:r>
            <a:r>
              <a:rPr lang="en-US" altLang="zh-CN" sz="2000" b="1" i="1" dirty="0"/>
              <a:t>v</a:t>
            </a:r>
            <a:r>
              <a:rPr lang="en-US" altLang="zh-CN" sz="2000" dirty="0"/>
              <a:t>) is factorial, while the sparse coding posterior p(</a:t>
            </a:r>
            <a:r>
              <a:rPr lang="en-US" altLang="zh-CN" sz="2000" b="1" i="1" dirty="0"/>
              <a:t>h</a:t>
            </a:r>
            <a:r>
              <a:rPr lang="en-US" altLang="zh-CN" sz="2000" dirty="0"/>
              <a:t> | </a:t>
            </a:r>
            <a:r>
              <a:rPr lang="en-US" altLang="zh-CN" sz="2000" b="1" i="1" dirty="0"/>
              <a:t>v</a:t>
            </a:r>
            <a:r>
              <a:rPr lang="en-US" altLang="zh-CN" sz="2000" dirty="0"/>
              <a:t>) is not, so the sparse coding model may be better for feature extraction. Other models are able to have both a non-factorial p(</a:t>
            </a:r>
            <a:r>
              <a:rPr lang="en-US" altLang="zh-CN" sz="2000" b="1" i="1" dirty="0"/>
              <a:t>h</a:t>
            </a:r>
            <a:r>
              <a:rPr lang="en-US" altLang="zh-CN" sz="2000" dirty="0"/>
              <a:t>) and a non-factorial p(</a:t>
            </a:r>
            <a:r>
              <a:rPr lang="en-US" altLang="zh-CN" sz="2000" b="1" i="1" dirty="0"/>
              <a:t>h</a:t>
            </a:r>
            <a:r>
              <a:rPr lang="en-US" altLang="zh-CN" sz="2000" dirty="0"/>
              <a:t> | </a:t>
            </a:r>
            <a:r>
              <a:rPr lang="en-US" altLang="zh-CN" sz="2000" b="1" i="1" dirty="0"/>
              <a:t>v</a:t>
            </a:r>
            <a:r>
              <a:rPr lang="en-US" altLang="zh-CN" sz="2000" dirty="0"/>
              <a:t>).</a:t>
            </a:r>
            <a:endParaRPr lang="zh-CN" altLang="en-US" sz="2000" dirty="0"/>
          </a:p>
        </p:txBody>
      </p:sp>
      <p:pic>
        <p:nvPicPr>
          <p:cNvPr id="9" name="图片 8"/>
          <p:cNvPicPr>
            <a:picLocks noChangeAspect="1"/>
          </p:cNvPicPr>
          <p:nvPr/>
        </p:nvPicPr>
        <p:blipFill>
          <a:blip r:embed="rId3"/>
          <a:stretch>
            <a:fillRect/>
          </a:stretch>
        </p:blipFill>
        <p:spPr>
          <a:xfrm>
            <a:off x="2829781" y="1032648"/>
            <a:ext cx="6310855" cy="2181892"/>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16.7.1 Example: The Restricted Boltzmann Machine</a:t>
            </a:r>
          </a:p>
        </p:txBody>
      </p:sp>
      <p:sp>
        <p:nvSpPr>
          <p:cNvPr id="3" name="内容占位符 2"/>
          <p:cNvSpPr>
            <a:spLocks noGrp="1"/>
          </p:cNvSpPr>
          <p:nvPr>
            <p:ph idx="1"/>
          </p:nvPr>
        </p:nvSpPr>
        <p:spPr/>
        <p:txBody>
          <a:bodyPr>
            <a:normAutofit/>
          </a:bodyPr>
          <a:lstStyle/>
          <a:p>
            <a:r>
              <a:rPr lang="zh-CN" altLang="en-US" dirty="0"/>
              <a:t>Together these properties allow for efficient block Gibbs sampling, which alternates between sampling all of h simultaneously and sampling all of v simultaneously. Samples generated by Gibbs sampling from an RBM model are shown in Fig. 16.15.</a:t>
            </a:r>
          </a:p>
          <a:p>
            <a:r>
              <a:rPr lang="zh-CN" altLang="en-US" dirty="0"/>
              <a:t>Since the energy function itself is just a linear func tion of the parameters, it is easy to take derivatives of the energy function. For example,</a:t>
            </a:r>
          </a:p>
          <a:p>
            <a:endParaRPr lang="zh-CN" altLang="en-US" dirty="0"/>
          </a:p>
          <a:p>
            <a:endParaRPr lang="zh-CN" altLang="en-US" dirty="0"/>
          </a:p>
        </p:txBody>
      </p:sp>
      <p:pic>
        <p:nvPicPr>
          <p:cNvPr id="9" name="图片 8"/>
          <p:cNvPicPr>
            <a:picLocks noChangeAspect="1"/>
          </p:cNvPicPr>
          <p:nvPr/>
        </p:nvPicPr>
        <p:blipFill>
          <a:blip r:embed="rId3"/>
          <a:stretch>
            <a:fillRect/>
          </a:stretch>
        </p:blipFill>
        <p:spPr>
          <a:xfrm>
            <a:off x="3485063" y="4213435"/>
            <a:ext cx="6233795" cy="78549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标题 5"/>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16.7.1 Example: The Restricted Boltzmann Machine</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These two properties—efficient Gibbs sampling and efficient derivatives—make training convenient. In Chapter </a:t>
            </a:r>
            <a:r>
              <a:rPr lang="en-US" altLang="zh-CN" sz="2600" dirty="0">
                <a:solidFill>
                  <a:srgbClr val="FF0000"/>
                </a:solidFill>
                <a:latin typeface="Times New Roman" panose="02020603050405020304" pitchFamily="18" charset="0"/>
                <a:cs typeface="Times New Roman" panose="02020603050405020304" pitchFamily="18" charset="0"/>
              </a:rPr>
              <a:t>18</a:t>
            </a:r>
            <a:r>
              <a:rPr lang="en-US" altLang="zh-CN" sz="2600" dirty="0">
                <a:latin typeface="Times New Roman" panose="02020603050405020304" pitchFamily="18" charset="0"/>
                <a:cs typeface="Times New Roman" panose="02020603050405020304" pitchFamily="18" charset="0"/>
              </a:rPr>
              <a:t>, we will see that undirected models may be trained by computing such derivatives applied to samples from the model. Training the model induces a representation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of the data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We can often use </a:t>
            </a:r>
            <a:r>
              <a:rPr lang="en-US" altLang="zh-CN" sz="2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r>
              <a:rPr lang="en-US" altLang="zh-CN" sz="2600" baseline="-25000" dirty="0" err="1">
                <a:latin typeface="Times New Roman" panose="02020603050405020304" pitchFamily="18" charset="0"/>
                <a:cs typeface="Times New Roman" panose="02020603050405020304" pitchFamily="18" charset="0"/>
              </a:rPr>
              <a:t>h∼</a:t>
            </a:r>
            <a:r>
              <a:rPr lang="en-US" altLang="zh-CN" sz="2600" i="1" baseline="-25000" dirty="0" err="1">
                <a:latin typeface="Times New Roman" panose="02020603050405020304" pitchFamily="18" charset="0"/>
                <a:cs typeface="Times New Roman" panose="02020603050405020304" pitchFamily="18" charset="0"/>
              </a:rPr>
              <a:t>p</a:t>
            </a:r>
            <a:r>
              <a:rPr lang="en-US" altLang="zh-CN" sz="2600" baseline="-25000" dirty="0">
                <a:latin typeface="Times New Roman" panose="02020603050405020304" pitchFamily="18" charset="0"/>
                <a:cs typeface="Times New Roman" panose="02020603050405020304" pitchFamily="18" charset="0"/>
              </a:rPr>
              <a:t>(</a:t>
            </a:r>
            <a:r>
              <a:rPr lang="en-US" altLang="zh-CN" sz="2600" baseline="-25000" dirty="0" err="1">
                <a:latin typeface="Times New Roman" panose="02020603050405020304" pitchFamily="18" charset="0"/>
                <a:cs typeface="Times New Roman" panose="02020603050405020304" pitchFamily="18" charset="0"/>
              </a:rPr>
              <a:t>h|</a:t>
            </a:r>
            <a:r>
              <a:rPr lang="en-US" altLang="zh-CN" sz="2600" i="1" baseline="-25000" dirty="0" err="1">
                <a:latin typeface="Times New Roman" panose="02020603050405020304" pitchFamily="18" charset="0"/>
                <a:cs typeface="Times New Roman" panose="02020603050405020304" pitchFamily="18" charset="0"/>
              </a:rPr>
              <a:t>v</a:t>
            </a:r>
            <a:r>
              <a:rPr lang="en-US" altLang="zh-CN" sz="2600" baseline="-25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as a set of features to describe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Overall, the RBM demonstrates the typical deep learning approach to graphical models: representation learning accomplished via layers of latent variables, combined with efficient interactions between layers parametrized by matrices. </a:t>
            </a:r>
          </a:p>
        </p:txBody>
      </p:sp>
      <p:pic>
        <p:nvPicPr>
          <p:cNvPr id="2" name="图片 1"/>
          <p:cNvPicPr>
            <a:picLocks noChangeAspect="1"/>
          </p:cNvPicPr>
          <p:nvPr/>
        </p:nvPicPr>
        <p:blipFill>
          <a:blip r:embed="rId3"/>
          <a:stretch>
            <a:fillRect/>
          </a:stretch>
        </p:blipFill>
        <p:spPr>
          <a:xfrm>
            <a:off x="9682588" y="2636968"/>
            <a:ext cx="263520" cy="392216"/>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F152CE-5137-4B91-A54A-DF873F22688D}"/>
              </a:ext>
            </a:extLst>
          </p:cNvPr>
          <p:cNvSpPr>
            <a:spLocks noGrp="1"/>
          </p:cNvSpPr>
          <p:nvPr>
            <p:ph idx="1"/>
          </p:nvPr>
        </p:nvSpPr>
        <p:spPr/>
        <p:txBody>
          <a:bodyPr/>
          <a:lstStyle/>
          <a:p>
            <a:r>
              <a:rPr lang="en-US" altLang="zh-CN" dirty="0"/>
              <a:t>        The language of graphical models provides an elegant, flexible and clear language for describing probabilistic models. In the chapters ahead, we use this language, among other perspectives, to describe a wide variety of deep probabilistic models.</a:t>
            </a:r>
            <a:endParaRPr lang="zh-CN" altLang="en-US" dirty="0"/>
          </a:p>
        </p:txBody>
      </p:sp>
      <p:sp>
        <p:nvSpPr>
          <p:cNvPr id="2" name="标题 1">
            <a:extLst>
              <a:ext uri="{FF2B5EF4-FFF2-40B4-BE49-F238E27FC236}">
                <a16:creationId xmlns:a16="http://schemas.microsoft.com/office/drawing/2014/main" id="{6DC67DBC-FFDC-4325-8570-D0E22B2919BE}"/>
              </a:ext>
            </a:extLst>
          </p:cNvPr>
          <p:cNvSpPr>
            <a:spLocks noGrp="1"/>
          </p:cNvSpPr>
          <p:nvPr>
            <p:ph type="title"/>
          </p:nvPr>
        </p:nvSpPr>
        <p:spPr/>
        <p:txBody>
          <a:bodyPr/>
          <a:lstStyle/>
          <a:p>
            <a:r>
              <a:rPr lang="en-US" altLang="zh-CN" dirty="0"/>
              <a:t>16.7.1 Example: The Restricted Boltzmann Machine</a:t>
            </a:r>
            <a:endParaRPr lang="zh-CN" altLang="en-US" dirty="0"/>
          </a:p>
        </p:txBody>
      </p:sp>
    </p:spTree>
    <p:extLst>
      <p:ext uri="{BB962C8B-B14F-4D97-AF65-F5344CB8AC3E}">
        <p14:creationId xmlns:p14="http://schemas.microsoft.com/office/powerpoint/2010/main" val="9798255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 Sampling: the model generates new samples from the distribution p(x). Applications include speech synthesis, i.e. producing new waveforms that sound like natural human speech. This requires multiple output values and a good model of the entire input. If the samples have even one element drawn from the wrong distribution, then the sampling process is wrong.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an example of a sampling task using small natural images, see Fig. </a:t>
                </a:r>
                <a:r>
                  <a:rPr lang="en-US" sz="2600" dirty="0">
                    <a:solidFill>
                      <a:srgbClr val="FF0000"/>
                    </a:solidFill>
                    <a:latin typeface="Times New Roman" panose="02020603050405020304" pitchFamily="18" charset="0"/>
                    <a:cs typeface="Times New Roman" panose="02020603050405020304" pitchFamily="18" charset="0"/>
                  </a:rPr>
                  <a:t>16.1</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Modeling a rich distribution over thousands or millions of random variables is a challenging task, both computationally and statistically. Suppose we only wanted to model binary variables. This is the simplest possible case, and yet already it seems overwhelming. For a small, 32 ×32 pixel color (RGB) image, there are 23072 possible binary images of this form. This number is over 10800 times larger than the estimated number of atoms in the universe.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general, if we wish to model a distribution over a random vector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containing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discrete variables capable of taking on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values each, then the naive approach of representing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by storing a lookup table with one probability value per possible outcome requires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𝑘</m:t>
                        </m:r>
                      </m:e>
                      <m:sup>
                        <m:r>
                          <a:rPr lang="en-US" altLang="zh-CN" sz="2600" b="0" i="1" smtClean="0">
                            <a:latin typeface="Cambria Math" panose="02040503050406030204" pitchFamily="18" charset="0"/>
                            <a:cs typeface="Times New Roman" panose="02020603050405020304" pitchFamily="18" charset="0"/>
                          </a:rPr>
                          <m:t>𝑛</m:t>
                        </m:r>
                      </m:sup>
                    </m:sSup>
                  </m:oMath>
                </a14:m>
                <a:r>
                  <a:rPr lang="en-US" altLang="zh-CN" sz="2600" dirty="0">
                    <a:latin typeface="Times New Roman" panose="02020603050405020304" pitchFamily="18" charset="0"/>
                    <a:cs typeface="Times New Roman" panose="02020603050405020304" pitchFamily="18" charset="0"/>
                  </a:rPr>
                  <a:t> parameters!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190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p:cNvSpPr txBox="1"/>
          <p:nvPr/>
        </p:nvSpPr>
        <p:spPr>
          <a:xfrm>
            <a:off x="6375400" y="1043305"/>
            <a:ext cx="5215255" cy="547751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sym typeface="+mn-ea"/>
              </a:rPr>
              <a:t>Figure 16.1: Probabilistic modeling of natural images. (Top) Example 32 × 32 pixel color images from the CIFAR-10 dataset (</a:t>
            </a:r>
            <a:r>
              <a:rPr lang="en-US" altLang="zh-CN" sz="2000" dirty="0">
                <a:solidFill>
                  <a:srgbClr val="00FF00"/>
                </a:solidFill>
                <a:latin typeface="Times New Roman" panose="02020603050405020304" pitchFamily="18" charset="0"/>
                <a:cs typeface="Times New Roman" panose="02020603050405020304" pitchFamily="18" charset="0"/>
                <a:sym typeface="+mn-ea"/>
              </a:rPr>
              <a:t>Krizhevsky and Hinton</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rgbClr val="00FF00"/>
                </a:solidFill>
                <a:latin typeface="Times New Roman" panose="02020603050405020304" pitchFamily="18" charset="0"/>
                <a:cs typeface="Times New Roman" panose="02020603050405020304" pitchFamily="18" charset="0"/>
                <a:sym typeface="+mn-ea"/>
              </a:rPr>
              <a:t>2009</a:t>
            </a:r>
            <a:r>
              <a:rPr lang="en-US" altLang="zh-CN" sz="2000" dirty="0">
                <a:latin typeface="Times New Roman" panose="02020603050405020304" pitchFamily="18" charset="0"/>
                <a:cs typeface="Times New Roman" panose="02020603050405020304" pitchFamily="18" charset="0"/>
                <a:sym typeface="+mn-ea"/>
              </a:rPr>
              <a:t>). (Bottom) Samples drawn from a structured probabilistic model trained on this dataset. Each sample appears at the same position in the grid as the training example that is closest to it in Euclidean space. This comparison allows us to see that the model is truly synthesizing new images, rather than memorizing the training data. Contrast of both sets of images has been adjusted for display. Figure reproduced with permission from </a:t>
            </a:r>
            <a:r>
              <a:rPr lang="en-US" altLang="zh-CN" sz="2000" dirty="0">
                <a:solidFill>
                  <a:srgbClr val="00FF00"/>
                </a:solidFill>
                <a:latin typeface="Times New Roman" panose="02020603050405020304" pitchFamily="18" charset="0"/>
                <a:cs typeface="Times New Roman" panose="02020603050405020304" pitchFamily="18" charset="0"/>
                <a:sym typeface="+mn-ea"/>
              </a:rPr>
              <a:t>Courville </a:t>
            </a:r>
            <a:r>
              <a:rPr lang="en-US" altLang="zh-CN" sz="20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000" dirty="0">
                <a:solidFill>
                  <a:srgbClr val="00FF00"/>
                </a:solidFill>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rgbClr val="00FF00"/>
                </a:solidFill>
                <a:latin typeface="Times New Roman" panose="02020603050405020304" pitchFamily="18" charset="0"/>
                <a:cs typeface="Times New Roman" panose="02020603050405020304" pitchFamily="18" charset="0"/>
                <a:sym typeface="+mn-ea"/>
              </a:rPr>
              <a:t>2011</a:t>
            </a:r>
            <a:r>
              <a:rPr lang="en-US" altLang="zh-CN" sz="2000" dirty="0">
                <a:latin typeface="Times New Roman" panose="02020603050405020304" pitchFamily="18" charset="0"/>
                <a:cs typeface="Times New Roman" panose="02020603050405020304" pitchFamily="18" charset="0"/>
                <a:sym typeface="+mn-ea"/>
              </a:rPr>
              <a:t>).</a:t>
            </a:r>
          </a:p>
        </p:txBody>
      </p:sp>
      <p:pic>
        <p:nvPicPr>
          <p:cNvPr id="7" name="图片 6"/>
          <p:cNvPicPr>
            <a:picLocks noChangeAspect="1"/>
          </p:cNvPicPr>
          <p:nvPr/>
        </p:nvPicPr>
        <p:blipFill>
          <a:blip r:embed="rId3"/>
          <a:srcRect t="1788" r="1636"/>
          <a:stretch>
            <a:fillRect/>
          </a:stretch>
        </p:blipFill>
        <p:spPr>
          <a:xfrm>
            <a:off x="791845" y="873125"/>
            <a:ext cx="4391025" cy="50920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lvl="0" indent="-457200">
              <a:spcBef>
                <a:spcPts val="0"/>
              </a:spcBef>
              <a:buClr>
                <a:srgbClr val="FF0000"/>
              </a:buClr>
            </a:pPr>
            <a:r>
              <a:rPr lang="en-US" altLang="zh-CN" dirty="0"/>
              <a:t> This is not feasible for several reasons:</a:t>
            </a:r>
            <a:endParaRPr lang="en-US" altLang="zh-CN" b="1" dirty="0">
              <a:sym typeface="+mn-ea"/>
            </a:endParaRPr>
          </a:p>
          <a:p>
            <a:pPr lvl="0" indent="-457200" algn="just">
              <a:lnSpc>
                <a:spcPct val="125000"/>
              </a:lnSpc>
              <a:spcBef>
                <a:spcPts val="0"/>
              </a:spcBef>
              <a:buClr>
                <a:srgbClr val="FF0000"/>
              </a:buClr>
              <a:buSzTx/>
            </a:pPr>
            <a:r>
              <a:rPr lang="en-US" altLang="zh-CN" b="1" dirty="0">
                <a:sym typeface="+mn-ea"/>
              </a:rPr>
              <a:t>        • </a:t>
            </a:r>
            <a:r>
              <a:rPr sz="2600" b="1" dirty="0">
                <a:latin typeface="Times New Roman" panose="02020603050405020304" pitchFamily="18" charset="0"/>
                <a:cs typeface="Times New Roman" panose="02020603050405020304" pitchFamily="18" charset="0"/>
              </a:rPr>
              <a:t>Memory:</a:t>
            </a:r>
            <a:r>
              <a:rPr sz="2600" dirty="0">
                <a:latin typeface="Times New Roman" panose="02020603050405020304" pitchFamily="18" charset="0"/>
                <a:cs typeface="Times New Roman" panose="02020603050405020304" pitchFamily="18" charset="0"/>
              </a:rPr>
              <a:t> the cost of storing the representation: For all but very small values of </a:t>
            </a:r>
            <a:r>
              <a:rPr sz="2600" i="1"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 and </a:t>
            </a:r>
            <a:r>
              <a:rPr sz="2600" i="1" dirty="0">
                <a:latin typeface="Times New Roman" panose="02020603050405020304" pitchFamily="18" charset="0"/>
                <a:cs typeface="Times New Roman" panose="02020603050405020304" pitchFamily="18" charset="0"/>
              </a:rPr>
              <a:t>k</a:t>
            </a:r>
            <a:r>
              <a:rPr sz="2600" dirty="0">
                <a:latin typeface="Times New Roman" panose="02020603050405020304" pitchFamily="18" charset="0"/>
                <a:cs typeface="Times New Roman" panose="02020603050405020304" pitchFamily="18" charset="0"/>
              </a:rPr>
              <a:t>, representing the distribution as a table will require too many values to store. </a:t>
            </a:r>
            <a:endParaRPr lang="en-US" altLang="zh-CN" b="1" dirty="0">
              <a:sym typeface="+mn-ea"/>
            </a:endParaRPr>
          </a:p>
          <a:p>
            <a:pPr lvl="0" indent="-457200" algn="just">
              <a:lnSpc>
                <a:spcPct val="125000"/>
              </a:lnSpc>
              <a:spcBef>
                <a:spcPts val="0"/>
              </a:spcBef>
              <a:buClr>
                <a:srgbClr val="FF0000"/>
              </a:buClr>
              <a:buSzTx/>
            </a:pPr>
            <a:r>
              <a:rPr lang="en-US" altLang="zh-CN" b="1" dirty="0">
                <a:sym typeface="+mn-ea"/>
              </a:rPr>
              <a:t>        • </a:t>
            </a:r>
            <a:r>
              <a:rPr sz="2600" b="1" dirty="0">
                <a:latin typeface="Times New Roman" panose="02020603050405020304" pitchFamily="18" charset="0"/>
                <a:cs typeface="Times New Roman" panose="02020603050405020304" pitchFamily="18" charset="0"/>
              </a:rPr>
              <a:t>Statistical efficiency: </a:t>
            </a:r>
            <a:r>
              <a:rPr sz="2600" dirty="0">
                <a:latin typeface="Times New Roman" panose="02020603050405020304" pitchFamily="18" charset="0"/>
                <a:cs typeface="Times New Roman" panose="02020603050405020304" pitchFamily="18" charset="0"/>
              </a:rPr>
              <a:t>As the number of parameters in a model increases, so does the amount of training data needed to choose the values of those parameters using a statistical estimator. Because the table-based model has an astronomical number of parameters, it will require an astronomically large training set to fit accurately. Any such model will overfit the training set very badly unless additional assumptions are made linking the different entries in the table (for example, like in back-off or smoothed n-gram models, Sec. </a:t>
            </a:r>
            <a:r>
              <a:rPr lang="en-US" sz="2600" dirty="0">
                <a:solidFill>
                  <a:srgbClr val="FF0000"/>
                </a:solidFill>
                <a:latin typeface="Times New Roman" panose="02020603050405020304" pitchFamily="18" charset="0"/>
                <a:cs typeface="Times New Roman" panose="02020603050405020304" pitchFamily="18" charset="0"/>
              </a:rPr>
              <a:t>12.4.1</a:t>
            </a:r>
            <a:r>
              <a:rPr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lvl="0" indent="-457200" algn="just">
                  <a:lnSpc>
                    <a:spcPct val="125000"/>
                  </a:lnSpc>
                  <a:spcBef>
                    <a:spcPts val="0"/>
                  </a:spcBef>
                  <a:buClr>
                    <a:srgbClr val="FF0000"/>
                  </a:buClr>
                  <a:buSzTx/>
                </a:pPr>
                <a:r>
                  <a:rPr lang="en-US" altLang="zh-CN" b="1" dirty="0">
                    <a:sym typeface="+mn-ea"/>
                  </a:rPr>
                  <a:t>        • </a:t>
                </a:r>
                <a:r>
                  <a:rPr lang="en-US" sz="2600" b="1" dirty="0">
                    <a:latin typeface="Times New Roman" panose="02020603050405020304" pitchFamily="18" charset="0"/>
                    <a:cs typeface="Times New Roman" panose="02020603050405020304" pitchFamily="18" charset="0"/>
                  </a:rPr>
                  <a:t>Runtime: the cost of inference:</a:t>
                </a:r>
                <a:r>
                  <a:rPr lang="en-US" sz="2600" dirty="0">
                    <a:latin typeface="Times New Roman" panose="02020603050405020304" pitchFamily="18" charset="0"/>
                    <a:cs typeface="Times New Roman" panose="02020603050405020304" pitchFamily="18" charset="0"/>
                  </a:rPr>
                  <a:t> Suppose we want to perform an inference task where we use our model of the joint distribution P(x) to compute some other distribution, such as the marginal distribution </a:t>
                </a:r>
                <a14:m>
                  <m:oMath xmlns:m="http://schemas.openxmlformats.org/officeDocument/2006/math">
                    <m:r>
                      <m:rPr>
                        <m:sty m:val="p"/>
                      </m:rPr>
                      <a:rPr lang="en-US" altLang="zh-CN" sz="2600" b="0" i="0" smtClean="0">
                        <a:latin typeface="Cambria Math" panose="02040503050406030204" pitchFamily="18" charset="0"/>
                      </a:rPr>
                      <m:t>P</m:t>
                    </m:r>
                    <m:d>
                      <m:dPr>
                        <m:ctrlPr>
                          <a:rPr lang="ar-AE" altLang="zh-CN" sz="2600" i="1" smtClean="0">
                            <a:latin typeface="Cambria Math" panose="02040503050406030204" pitchFamily="18" charset="0"/>
                          </a:rPr>
                        </m:ctrlPr>
                      </m:dPr>
                      <m:e>
                        <m:sSub>
                          <m:sSubPr>
                            <m:ctrlPr>
                              <a:rPr lang="ar-AE" altLang="zh-CN" sz="2600" i="1" smtClean="0">
                                <a:latin typeface="Cambria Math" panose="02040503050406030204" pitchFamily="18" charset="0"/>
                              </a:rPr>
                            </m:ctrlPr>
                          </m:sSubPr>
                          <m:e>
                            <m:r>
                              <a:rPr lang="zh-CN" altLang="ar-AE" sz="2600" i="1" smtClean="0">
                                <a:latin typeface="Cambria Math" panose="02040503050406030204" pitchFamily="18" charset="0"/>
                              </a:rPr>
                              <m:t>𝑥</m:t>
                            </m:r>
                          </m:e>
                          <m:sub>
                            <m:r>
                              <a:rPr lang="ar-AE" altLang="zh-CN" sz="2600" i="1" smtClean="0">
                                <a:latin typeface="Cambria Math" panose="02040503050406030204" pitchFamily="18" charset="0"/>
                              </a:rPr>
                              <m:t>1</m:t>
                            </m:r>
                          </m:sub>
                        </m:sSub>
                      </m:e>
                    </m:d>
                  </m:oMath>
                </a14:m>
                <a:r>
                  <a:rPr lang="en-US" sz="2600" dirty="0">
                    <a:latin typeface="Times New Roman" panose="02020603050405020304" pitchFamily="18" charset="0"/>
                    <a:cs typeface="Times New Roman" panose="02020603050405020304" pitchFamily="18" charset="0"/>
                  </a:rPr>
                  <a:t>or the conditional distribution </a:t>
                </a:r>
                <a14:m>
                  <m:oMath xmlns:m="http://schemas.openxmlformats.org/officeDocument/2006/math">
                    <m:r>
                      <a:rPr lang="zh-CN" altLang="en-US" sz="2600" i="1" smtClean="0">
                        <a:latin typeface="Cambria Math" panose="02040503050406030204" pitchFamily="18" charset="0"/>
                      </a:rPr>
                      <m:t>𝑃</m:t>
                    </m:r>
                    <m:d>
                      <m:dPr>
                        <m:ctrlPr>
                          <a:rPr lang="en-US" altLang="zh-CN" sz="2600" i="1" smtClean="0">
                            <a:latin typeface="Cambria Math" panose="02040503050406030204" pitchFamily="18" charset="0"/>
                          </a:rPr>
                        </m:ctrlPr>
                      </m:dPr>
                      <m:e>
                        <m:d>
                          <m:dPr>
                            <m:begChr m:val=""/>
                            <m:endChr m:val="|"/>
                            <m:ctrlPr>
                              <a:rPr lang="en-US" altLang="zh-CN" sz="2600" i="1" smtClean="0">
                                <a:latin typeface="Cambria Math" panose="02040503050406030204" pitchFamily="18" charset="0"/>
                              </a:rPr>
                            </m:ctrlPr>
                          </m:dPr>
                          <m:e>
                            <m:sSub>
                              <m:sSubPr>
                                <m:ctrlPr>
                                  <a:rPr lang="en-US" altLang="zh-CN" sz="2600" i="1" smtClean="0">
                                    <a:latin typeface="Cambria Math" panose="02040503050406030204" pitchFamily="18" charset="0"/>
                                  </a:rPr>
                                </m:ctrlPr>
                              </m:sSubPr>
                              <m:e>
                                <m:r>
                                  <a:rPr lang="zh-CN" altLang="en-US" sz="2600" i="1" smtClean="0">
                                    <a:latin typeface="Cambria Math" panose="02040503050406030204" pitchFamily="18" charset="0"/>
                                  </a:rPr>
                                  <m:t>𝑥</m:t>
                                </m:r>
                              </m:e>
                              <m:sub>
                                <m:r>
                                  <a:rPr lang="en-US" altLang="zh-CN" sz="2600" i="1" smtClean="0">
                                    <a:latin typeface="Cambria Math" panose="02040503050406030204" pitchFamily="18" charset="0"/>
                                  </a:rPr>
                                  <m:t>2</m:t>
                                </m:r>
                              </m:sub>
                            </m:sSub>
                          </m:e>
                        </m:d>
                        <m:sSub>
                          <m:sSubPr>
                            <m:ctrlPr>
                              <a:rPr lang="en-US" altLang="zh-CN" sz="2600" i="1" smtClean="0">
                                <a:latin typeface="Cambria Math" panose="02040503050406030204" pitchFamily="18" charset="0"/>
                              </a:rPr>
                            </m:ctrlPr>
                          </m:sSubPr>
                          <m:e>
                            <m:r>
                              <a:rPr lang="zh-CN" altLang="en-US" sz="2600" i="1" smtClean="0">
                                <a:latin typeface="Cambria Math" panose="02040503050406030204" pitchFamily="18" charset="0"/>
                              </a:rPr>
                              <m:t>𝑥</m:t>
                            </m:r>
                          </m:e>
                          <m:sub>
                            <m:r>
                              <a:rPr lang="en-US" altLang="zh-CN" sz="2600" i="1" smtClean="0">
                                <a:latin typeface="Cambria Math" panose="02040503050406030204" pitchFamily="18" charset="0"/>
                              </a:rPr>
                              <m:t>1</m:t>
                            </m:r>
                          </m:sub>
                        </m:sSub>
                      </m:e>
                    </m:d>
                  </m:oMath>
                </a14:m>
                <a:r>
                  <a:rPr lang="en-US" sz="2600" dirty="0">
                    <a:latin typeface="Times New Roman" panose="02020603050405020304" pitchFamily="18" charset="0"/>
                    <a:cs typeface="Times New Roman" panose="02020603050405020304" pitchFamily="18" charset="0"/>
                  </a:rPr>
                  <a:t>. Computing these distributions will require summing across the entire table, so the runtime of these operations is as high as the intractable memory cost of storing the model. </a:t>
                </a:r>
                <a:endParaRPr lang="en-US" altLang="zh-CN" b="1" dirty="0">
                  <a:sym typeface="+mn-ea"/>
                </a:endParaRPr>
              </a:p>
              <a:p>
                <a:pPr lvl="0" indent="-457200" algn="just">
                  <a:lnSpc>
                    <a:spcPct val="125000"/>
                  </a:lnSpc>
                  <a:spcBef>
                    <a:spcPts val="0"/>
                  </a:spcBef>
                  <a:buClr>
                    <a:srgbClr val="FF0000"/>
                  </a:buClr>
                  <a:buSzTx/>
                </a:pPr>
                <a:r>
                  <a:rPr lang="en-US" altLang="zh-CN" b="1" dirty="0">
                    <a:sym typeface="+mn-ea"/>
                  </a:rPr>
                  <a:t>        • </a:t>
                </a:r>
                <a:r>
                  <a:rPr lang="en-US" sz="2600" b="1" dirty="0">
                    <a:latin typeface="Times New Roman" panose="02020603050405020304" pitchFamily="18" charset="0"/>
                    <a:cs typeface="Times New Roman" panose="02020603050405020304" pitchFamily="18" charset="0"/>
                  </a:rPr>
                  <a:t>Runtime: the cost of sampling:</a:t>
                </a:r>
                <a:r>
                  <a:rPr lang="en-US" sz="2600" dirty="0">
                    <a:latin typeface="Times New Roman" panose="02020603050405020304" pitchFamily="18" charset="0"/>
                    <a:cs typeface="Times New Roman" panose="02020603050405020304" pitchFamily="18" charset="0"/>
                  </a:rPr>
                  <a:t> Likewise, suppose we want to draw a sample from the model. The naive way to do this is to sample some value u ∼ </a:t>
                </a:r>
                <a:r>
                  <a:rPr lang="en-US" sz="2600" i="1" dirty="0">
                    <a:latin typeface="Times New Roman" panose="02020603050405020304" pitchFamily="18" charset="0"/>
                    <a:cs typeface="Times New Roman" panose="02020603050405020304" pitchFamily="18" charset="0"/>
                  </a:rPr>
                  <a:t>U</a:t>
                </a:r>
                <a:r>
                  <a:rPr lang="en-US" sz="2600" dirty="0">
                    <a:latin typeface="Times New Roman" panose="02020603050405020304" pitchFamily="18" charset="0"/>
                    <a:cs typeface="Times New Roman" panose="02020603050405020304" pitchFamily="18" charset="0"/>
                  </a:rPr>
                  <a:t>(0, 1), then iterate through the table adding up the probability values until they exceed u and return the outcome whose probability value was added last. This requires reading through the whole table in the worst case, so it has the same exponential cost as the other operations. </a:t>
                </a: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problem with the table-based approach is that we are explicitly modeling every possible kind of interaction between every possible subset of variables. The probability distributions we encounter in real tasks are much simpler than this. Usually, most variables influence each other only indirectly.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example, consider modeling the finishing times of a team in a relay race. Suppose the team consists of three runners: Alice, Bob and Carol. At the start of the race, Alice carries a baton and begins running around a track. After completing her lap around the track, she hands the baton to Bob. Bob then runs his own lap and hands the baton to Carol, who runs the final lap. We can model each of their finishing times as a continuous random variable. Alice’s finishing time does not depend on anyone else’s, since she goes first.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a:spcBef>
                <a:spcPts val="0"/>
              </a:spcBef>
              <a:buClr>
                <a:srgbClr val="FF0000"/>
              </a:buClr>
            </a:pPr>
            <a:r>
              <a:rPr lang="en-US" altLang="zh-CN" dirty="0"/>
              <a:t>Bob’s finishing time depends on Alice’s, because Bob does not have the opportunity to start his lap until Alice has completed hers. </a:t>
            </a:r>
            <a:r>
              <a:rPr lang="en-US" altLang="zh-CN" dirty="0">
                <a:sym typeface="+mn-ea"/>
              </a:rPr>
              <a:t>If Alice finishes faster, Bob will finish faster, all else being equal. Finally, Carol’s finishing time depends on both her teammates. </a:t>
            </a:r>
            <a:r>
              <a:rPr lang="en-US" altLang="zh-CN" sz="2600" dirty="0">
                <a:latin typeface="Times New Roman" panose="02020603050405020304" pitchFamily="18" charset="0"/>
                <a:cs typeface="Times New Roman" panose="02020603050405020304" pitchFamily="18" charset="0"/>
              </a:rPr>
              <a:t>If Alice is slow, Bob will probably finish late too. As a consequence, Carol will have quite a late starting time and thus is likely to have a late finishing time as well. However, Carol’s finishing time depends only indirectly on Alice’s finishing time via Bob’s. If we already know Bob’s finishing time, we will not be able to estimate Carol’s finishing time better by finding out what Alice’s finishing time was. This means we can model the relay race using only two interactions: Alice’s effect on Bob and Bob’s effect on Carol. We can omit the third, indirect interaction between Alice and Carol from our model.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16.1 The Challenge of Unstructured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Structured probabilistic models provide a formal framework for modeling only direct interactions between random variables. This allows the models to have significantly fewer parameters which can in turn be estimated reliably from less data. These smaller models also have dramatically reduced computational cost in terms of storing the model, performing inference in the model, and drawing samples from the model.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350" y="133350"/>
            <a:ext cx="11607165" cy="729615"/>
          </a:xfrm>
        </p:spPr>
        <p:txBody>
          <a:bodyPr>
            <a:normAutofit fontScale="90000"/>
          </a:bodyPr>
          <a:lstStyle/>
          <a:p>
            <a:pPr algn="ctr"/>
            <a:r>
              <a:rPr lang="en-US" altLang="zh-CN" sz="3600" b="1" dirty="0">
                <a:latin typeface="Times New Roman" panose="02020603050405020304" pitchFamily="18" charset="0"/>
                <a:cs typeface="Times New Roman" panose="02020603050405020304" pitchFamily="18" charset="0"/>
              </a:rPr>
              <a:t>Chapter 16 </a:t>
            </a:r>
            <a:r>
              <a:rPr lang="en-US" altLang="zh-CN" sz="3600" b="1" dirty="0">
                <a:latin typeface="Times New Roman" panose="02020603050405020304" pitchFamily="18" charset="0"/>
                <a:cs typeface="Times New Roman" panose="02020603050405020304" pitchFamily="18" charset="0"/>
                <a:sym typeface="+mn-ea"/>
              </a:rPr>
              <a:t>Structured Probabilistic Models for Deep Learning</a:t>
            </a:r>
            <a:endParaRPr lang="en-US" altLang="zh-CN"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spcAft>
                <a:spcPts val="0"/>
              </a:spcAft>
              <a:buClr>
                <a:srgbClr val="FF0000"/>
              </a:buClr>
              <a:buSzTx/>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16.1 </a:t>
            </a:r>
            <a:r>
              <a:rPr lang="en-US" altLang="zh-CN" dirty="0">
                <a:latin typeface="Times New Roman" panose="02020603050405020304" pitchFamily="18" charset="0"/>
                <a:cs typeface="Times New Roman" panose="02020603050405020304" pitchFamily="18" charset="0"/>
                <a:sym typeface="+mn-ea"/>
              </a:rPr>
              <a:t>The Challenge of Unstructured Modeling</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spcAft>
                <a:spcPts val="0"/>
              </a:spcAft>
              <a:buClr>
                <a:srgbClr val="FF0000"/>
              </a:buClr>
              <a:buSzTx/>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sym typeface="+mn-ea"/>
              </a:rPr>
              <a:t>16.2 Using Graphs to Describe Model Structure</a:t>
            </a:r>
          </a:p>
          <a:p>
            <a:pPr marL="0" lvl="0" algn="just">
              <a:lnSpc>
                <a:spcPct val="125000"/>
              </a:lnSpc>
              <a:spcBef>
                <a:spcPts val="0"/>
              </a:spcBef>
              <a:spcAft>
                <a:spcPts val="0"/>
              </a:spcAft>
              <a:buClr>
                <a:srgbClr val="FF0000"/>
              </a:buClr>
              <a:buSzTx/>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sym typeface="+mn-ea"/>
              </a:rPr>
              <a:t> 16.3 Sampling from Graphical Models</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spcAft>
                <a:spcPts val="0"/>
              </a:spcAft>
              <a:buClr>
                <a:srgbClr val="FF0000"/>
              </a:buClr>
              <a:buSzTx/>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sym typeface="+mn-ea"/>
              </a:rPr>
              <a:t> 16.4 Advantages of Structured Modeling</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spcAft>
                <a:spcPts val="0"/>
              </a:spcAft>
              <a:buClr>
                <a:srgbClr val="FF0000"/>
              </a:buClr>
              <a:buSzTx/>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sym typeface="+mn-ea"/>
              </a:rPr>
              <a:t> 16.5 Learning about Dependencies</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spcAft>
                <a:spcPts val="0"/>
              </a:spcAft>
              <a:buClr>
                <a:srgbClr val="FF0000"/>
              </a:buClr>
              <a:buSzTx/>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sym typeface="+mn-ea"/>
              </a:rPr>
              <a:t> 16.6 Inference and Approximate Inference</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spcAft>
                <a:spcPts val="0"/>
              </a:spcAft>
              <a:buClr>
                <a:srgbClr val="FF0000"/>
              </a:buClr>
              <a:buSzTx/>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sym typeface="+mn-ea"/>
              </a:rPr>
              <a:t> 16.7 The Deep Learning Approach to Structured Prob- abilistic Models</a:t>
            </a:r>
          </a:p>
          <a:p>
            <a:pPr marL="0" lvl="0" indent="0" algn="just">
              <a:lnSpc>
                <a:spcPct val="125000"/>
              </a:lnSpc>
              <a:spcBef>
                <a:spcPts val="0"/>
              </a:spcBef>
              <a:buClr>
                <a:srgbClr val="FF0000"/>
              </a:buClr>
              <a:buSzTx/>
              <a:buFont typeface="Wingdings" panose="05000000000000000000" pitchFamily="2" charset="2"/>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Dexin</a:t>
            </a:r>
            <a:r>
              <a:rPr lang="en-US" altLang="zh-CN" sz="2400" dirty="0"/>
              <a:t> </a:t>
            </a:r>
            <a:r>
              <a:rPr lang="en-US" altLang="zh-CN" sz="2400" dirty="0" err="1"/>
              <a:t>Duan</a:t>
            </a:r>
            <a:r>
              <a:rPr lang="en-US" altLang="zh-CN" sz="2400" dirty="0"/>
              <a:t>, </a:t>
            </a:r>
            <a:r>
              <a:rPr lang="en-US" altLang="zh-CN" sz="2400" dirty="0" err="1"/>
              <a:t>Jie</a:t>
            </a:r>
            <a:r>
              <a:rPr lang="en-US" altLang="zh-CN" sz="2400" dirty="0"/>
              <a:t> Chen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16.2 Using Graphs to Describe Model Structure</a:t>
            </a:r>
          </a:p>
        </p:txBody>
      </p:sp>
      <p:sp>
        <p:nvSpPr>
          <p:cNvPr id="8" name="文本框 7"/>
          <p:cNvSpPr txBox="1"/>
          <p:nvPr/>
        </p:nvSpPr>
        <p:spPr>
          <a:xfrm>
            <a:off x="1526891" y="544852"/>
            <a:ext cx="9138218"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16 Probabilistic Models for Deep Learning</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ClrTx/>
              <a:buSzTx/>
              <a:buFontTx/>
            </a:pPr>
            <a:r>
              <a:rPr lang="en-US" altLang="zh-CN" sz="3600" dirty="0">
                <a:latin typeface="Times New Roman" panose="02020603050405020304" pitchFamily="18" charset="0"/>
                <a:cs typeface="Times New Roman" panose="02020603050405020304" pitchFamily="18" charset="0"/>
                <a:sym typeface="+mn-ea"/>
              </a:rPr>
              <a:t>16.2 Using Graphs to Describe Model Structure</a:t>
            </a:r>
            <a:endParaRPr lang="en-US" altLang="zh-CN"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Structured probabilistic models use graphs (in the graph theory sense of “nodes” or “vertices” connected by edges) to represent interactions between random variables. Each node represents a random variable. Each edge represents a direct interaction. These direct interactions imply other, indirect interactions, but only the direct interactions need to be explicitly modeled.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There is more than one way to describe the interactions in a probability distribution using a graph. In the following sections we describe some of the most popular and useful approaches. Graphical models can be largely divided into two categories: models based on directed acyclic graphs, and models based on undirected graphs.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16.2.1 Directed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kind of structured probabilistic model is the </a:t>
            </a:r>
            <a:r>
              <a:rPr lang="en-US" altLang="zh-CN" sz="2600" i="1" dirty="0">
                <a:latin typeface="Times New Roman" panose="02020603050405020304" pitchFamily="18" charset="0"/>
                <a:cs typeface="Times New Roman" panose="02020603050405020304" pitchFamily="18" charset="0"/>
              </a:rPr>
              <a:t>directed graphical model</a:t>
            </a:r>
            <a:r>
              <a:rPr lang="en-US" altLang="zh-CN" sz="2600" dirty="0">
                <a:latin typeface="Times New Roman" panose="02020603050405020304" pitchFamily="18" charset="0"/>
                <a:cs typeface="Times New Roman" panose="02020603050405020304" pitchFamily="18" charset="0"/>
              </a:rPr>
              <a:t>, otherwise known as the </a:t>
            </a:r>
            <a:r>
              <a:rPr lang="en-US" altLang="zh-CN" sz="2600" i="1" dirty="0">
                <a:latin typeface="Times New Roman" panose="02020603050405020304" pitchFamily="18" charset="0"/>
                <a:cs typeface="Times New Roman" panose="02020603050405020304" pitchFamily="18" charset="0"/>
              </a:rPr>
              <a:t>belief network or Bayesian network</a:t>
            </a:r>
            <a:r>
              <a:rPr lang="en-US" altLang="zh-CN" sz="2600"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Pearl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1985</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Directed graphical models are called “directed” because their edges are directed, that is, they point from one vertex to another. This direction is represented in the drawing with an arrow. The direction of the arrow indicates which variable’s probability distribution is defined in terms of the other’s. Drawing an arrow from a to b means that we define the probability distribution over b via a conditional distribution, with a as one of the variables on the right side of the conditioning bar. In other words, the distribution over b depends on the value of a.</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10" name="图片 9"/>
          <p:cNvPicPr>
            <a:picLocks noChangeAspect="1"/>
          </p:cNvPicPr>
          <p:nvPr/>
        </p:nvPicPr>
        <p:blipFill>
          <a:blip r:embed="rId3"/>
          <a:stretch>
            <a:fillRect/>
          </a:stretch>
        </p:blipFill>
        <p:spPr>
          <a:xfrm>
            <a:off x="81915" y="2422525"/>
            <a:ext cx="5048250" cy="2012950"/>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5130165" y="1383030"/>
                <a:ext cx="6241415" cy="4092575"/>
              </a:xfrm>
              <a:prstGeom prst="rect">
                <a:avLst/>
              </a:prstGeom>
              <a:noFill/>
            </p:spPr>
            <p:txBody>
              <a:bodyPr wrap="square" rtlCol="0" anchor="t">
                <a:spAutoFit/>
              </a:bodyPr>
              <a:lstStyle/>
              <a:p>
                <a:pPr algn="just">
                  <a:lnSpc>
                    <a:spcPct val="125000"/>
                  </a:lnSpc>
                  <a:spcBef>
                    <a:spcPts val="0"/>
                  </a:spcBef>
                  <a:buClr>
                    <a:srgbClr val="FF0000"/>
                  </a:buClr>
                  <a:buSzTx/>
                  <a:buFont typeface="Arial" panose="020B0604020202020204" pitchFamily="34" charset="0"/>
                </a:pPr>
                <a:r>
                  <a:rPr lang="en-US" altLang="zh-CN" sz="2600" dirty="0">
                    <a:latin typeface="Times New Roman" panose="02020603050405020304" pitchFamily="18" charset="0"/>
                    <a:cs typeface="Times New Roman" panose="02020603050405020304" pitchFamily="18" charset="0"/>
                  </a:rPr>
                  <a:t>Figure 16.2: A directed graphical model depicting the relay race example. Alice’s finishing time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𝑡</m:t>
                        </m:r>
                      </m:e>
                      <m:sub>
                        <m:r>
                          <a:rPr lang="en-US" altLang="zh-CN" sz="2600" b="0" i="1" smtClean="0">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influences Bob’s finishing time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𝑡</m:t>
                        </m:r>
                      </m:e>
                      <m:sub>
                        <m:r>
                          <a:rPr lang="en-US" altLang="zh-CN" sz="2600" i="1">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because Bob does not get to start running until Alice finishes. Likewise, Carol only gets to start running after Bob finishes, so Bob’s finishing time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𝑡</m:t>
                        </m:r>
                      </m:e>
                      <m:sub>
                        <m:r>
                          <a:rPr lang="en-US" altLang="zh-CN" sz="2600" i="1">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directly influences Carol’s finishing time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𝑡</m:t>
                        </m:r>
                      </m:e>
                      <m:sub>
                        <m:r>
                          <a:rPr lang="en-US" altLang="zh-CN" sz="2600" b="0" i="1" smtClean="0">
                            <a:latin typeface="Cambria Math" panose="02040503050406030204" pitchFamily="18" charset="0"/>
                            <a:cs typeface="Times New Roman" panose="02020603050405020304" pitchFamily="18" charset="0"/>
                          </a:rPr>
                          <m:t>2</m:t>
                        </m:r>
                      </m:sub>
                    </m:sSub>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5130165" y="1383030"/>
                <a:ext cx="6241415" cy="4092575"/>
              </a:xfrm>
              <a:prstGeom prst="rect">
                <a:avLst/>
              </a:prstGeom>
              <a:blipFill>
                <a:blip r:embed="rId4"/>
                <a:stretch>
                  <a:fillRect l="-1760" r="-1857" b="-1788"/>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140743" y="5475702"/>
            <a:ext cx="8564245" cy="979170"/>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Continuing with the relay race example from Sec. </a:t>
                </a:r>
                <a:r>
                  <a:rPr lang="en-US" sz="2600" dirty="0">
                    <a:solidFill>
                      <a:srgbClr val="FF0000"/>
                    </a:solidFill>
                    <a:latin typeface="Times New Roman" panose="02020603050405020304" pitchFamily="18" charset="0"/>
                    <a:cs typeface="Times New Roman" panose="02020603050405020304" pitchFamily="18" charset="0"/>
                  </a:rPr>
                  <a:t>16.1</a:t>
                </a:r>
                <a:r>
                  <a:rPr lang="en-US" altLang="zh-CN" sz="2600" dirty="0">
                    <a:latin typeface="Times New Roman" panose="02020603050405020304" pitchFamily="18" charset="0"/>
                    <a:cs typeface="Times New Roman" panose="02020603050405020304" pitchFamily="18" charset="0"/>
                  </a:rPr>
                  <a:t>, suppose we name Alice’s finishing time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sz="2600" dirty="0">
                    <a:latin typeface="Times New Roman" panose="02020603050405020304" pitchFamily="18" charset="0"/>
                    <a:cs typeface="Times New Roman" panose="02020603050405020304" pitchFamily="18" charset="0"/>
                  </a:rPr>
                  <a:t>, Bob’s finishing time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oMath>
                </a14:m>
                <a:r>
                  <a:rPr lang="en-US" altLang="zh-CN" sz="2600" dirty="0">
                    <a:latin typeface="Times New Roman" panose="02020603050405020304" pitchFamily="18" charset="0"/>
                    <a:cs typeface="Times New Roman" panose="02020603050405020304" pitchFamily="18" charset="0"/>
                  </a:rPr>
                  <a:t>, and Carol’s finishing time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oMath>
                </a14:m>
                <a:r>
                  <a:rPr lang="en-US" altLang="zh-CN" sz="2600" dirty="0">
                    <a:latin typeface="Times New Roman" panose="02020603050405020304" pitchFamily="18" charset="0"/>
                    <a:cs typeface="Times New Roman" panose="02020603050405020304" pitchFamily="18" charset="0"/>
                  </a:rPr>
                  <a:t>. As we saw earlier, our estimate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oMath>
                </a14:m>
                <a:r>
                  <a:rPr lang="en-US" altLang="zh-CN" sz="2600" dirty="0">
                    <a:latin typeface="Times New Roman" panose="02020603050405020304" pitchFamily="18" charset="0"/>
                    <a:cs typeface="Times New Roman" panose="02020603050405020304" pitchFamily="18" charset="0"/>
                  </a:rPr>
                  <a:t> depends on t0. Our estimate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oMath>
                </a14:m>
                <a:r>
                  <a:rPr lang="en-US" altLang="zh-CN" sz="2600" dirty="0">
                    <a:latin typeface="Times New Roman" panose="02020603050405020304" pitchFamily="18" charset="0"/>
                    <a:cs typeface="Times New Roman" panose="02020603050405020304" pitchFamily="18" charset="0"/>
                  </a:rPr>
                  <a:t> depends directly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oMath>
                </a14:m>
                <a:r>
                  <a:rPr lang="en-US" altLang="zh-CN" sz="2600" dirty="0">
                    <a:latin typeface="Times New Roman" panose="02020603050405020304" pitchFamily="18" charset="0"/>
                    <a:cs typeface="Times New Roman" panose="02020603050405020304" pitchFamily="18" charset="0"/>
                  </a:rPr>
                  <a:t> but only indirectly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sz="2600" dirty="0">
                    <a:latin typeface="Times New Roman" panose="02020603050405020304" pitchFamily="18" charset="0"/>
                    <a:cs typeface="Times New Roman" panose="02020603050405020304" pitchFamily="18" charset="0"/>
                  </a:rPr>
                  <a:t> . We can draw this relationship in a directed graphical model, illustrated in Fig. </a:t>
                </a:r>
                <a:r>
                  <a:rPr lang="en-US" sz="2600" dirty="0">
                    <a:solidFill>
                      <a:srgbClr val="FF0000"/>
                    </a:solidFill>
                    <a:latin typeface="Times New Roman" panose="02020603050405020304" pitchFamily="18" charset="0"/>
                    <a:cs typeface="Times New Roman" panose="02020603050405020304" pitchFamily="18" charset="0"/>
                  </a:rPr>
                  <a:t>16.2</a:t>
                </a:r>
                <a:r>
                  <a:rPr lang="en-US" altLang="zh-CN" sz="2600" dirty="0">
                    <a:latin typeface="Times New Roman" panose="02020603050405020304" pitchFamily="18" charset="0"/>
                    <a:cs typeface="Times New Roman" panose="02020603050405020304" pitchFamily="18" charset="0"/>
                  </a:rPr>
                  <a:t>. </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Formally, a directed graphical model defined on variables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defined by a directed acyclic graph     whose vertices are the random variables in the model, and a set of </a:t>
                </a:r>
                <a:r>
                  <a:rPr lang="en-US" altLang="zh-CN" sz="2600" i="1" dirty="0">
                    <a:latin typeface="Times New Roman" panose="02020603050405020304" pitchFamily="18" charset="0"/>
                    <a:cs typeface="Times New Roman" panose="02020603050405020304" pitchFamily="18" charset="0"/>
                  </a:rPr>
                  <a:t>local conditional probability distributions                        </a:t>
                </a:r>
                <a:r>
                  <a:rPr lang="en-US" altLang="zh-CN" sz="2600" dirty="0">
                    <a:latin typeface="Times New Roman" panose="02020603050405020304" pitchFamily="18" charset="0"/>
                    <a:cs typeface="Times New Roman" panose="02020603050405020304" pitchFamily="18" charset="0"/>
                  </a:rPr>
                  <a:t>where               gives the parents of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𝑥</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in     . The probability distribution over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given by</a:t>
                </a:r>
                <a:r>
                  <a:rPr lang="zh-CN" altLang="en-US"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B6839229-9406-4851-8012-B56DE2FBBE73}"/>
              </a:ext>
            </a:extLst>
          </p:cNvPr>
          <p:cNvPicPr>
            <a:picLocks noChangeAspect="1"/>
          </p:cNvPicPr>
          <p:nvPr/>
        </p:nvPicPr>
        <p:blipFill>
          <a:blip r:embed="rId5"/>
          <a:stretch>
            <a:fillRect/>
          </a:stretch>
        </p:blipFill>
        <p:spPr>
          <a:xfrm>
            <a:off x="3493756" y="4081894"/>
            <a:ext cx="327688" cy="426757"/>
          </a:xfrm>
          <a:prstGeom prst="rect">
            <a:avLst/>
          </a:prstGeom>
        </p:spPr>
      </p:pic>
      <p:pic>
        <p:nvPicPr>
          <p:cNvPr id="7" name="图片 6">
            <a:extLst>
              <a:ext uri="{FF2B5EF4-FFF2-40B4-BE49-F238E27FC236}">
                <a16:creationId xmlns:a16="http://schemas.microsoft.com/office/drawing/2014/main" id="{8400BC74-613C-4D40-ACFB-253FE8C8E81E}"/>
              </a:ext>
            </a:extLst>
          </p:cNvPr>
          <p:cNvPicPr>
            <a:picLocks noChangeAspect="1"/>
          </p:cNvPicPr>
          <p:nvPr/>
        </p:nvPicPr>
        <p:blipFill>
          <a:blip r:embed="rId6"/>
          <a:stretch>
            <a:fillRect/>
          </a:stretch>
        </p:blipFill>
        <p:spPr>
          <a:xfrm>
            <a:off x="7001784" y="4667497"/>
            <a:ext cx="1837416" cy="342927"/>
          </a:xfrm>
          <a:prstGeom prst="rect">
            <a:avLst/>
          </a:prstGeom>
        </p:spPr>
      </p:pic>
      <p:pic>
        <p:nvPicPr>
          <p:cNvPr id="8" name="图片 7">
            <a:extLst>
              <a:ext uri="{FF2B5EF4-FFF2-40B4-BE49-F238E27FC236}">
                <a16:creationId xmlns:a16="http://schemas.microsoft.com/office/drawing/2014/main" id="{2FFEF1C2-FE3D-44E0-A516-910DB7E50A08}"/>
              </a:ext>
            </a:extLst>
          </p:cNvPr>
          <p:cNvPicPr>
            <a:picLocks noChangeAspect="1"/>
          </p:cNvPicPr>
          <p:nvPr/>
        </p:nvPicPr>
        <p:blipFill>
          <a:blip r:embed="rId7"/>
          <a:stretch>
            <a:fillRect/>
          </a:stretch>
        </p:blipFill>
        <p:spPr>
          <a:xfrm>
            <a:off x="9917199" y="4694312"/>
            <a:ext cx="943304" cy="294783"/>
          </a:xfrm>
          <a:prstGeom prst="rect">
            <a:avLst/>
          </a:prstGeom>
        </p:spPr>
      </p:pic>
      <p:pic>
        <p:nvPicPr>
          <p:cNvPr id="9" name="图片 8">
            <a:extLst>
              <a:ext uri="{FF2B5EF4-FFF2-40B4-BE49-F238E27FC236}">
                <a16:creationId xmlns:a16="http://schemas.microsoft.com/office/drawing/2014/main" id="{CBD20362-31F1-437C-9C5C-542C5AF4D86C}"/>
              </a:ext>
            </a:extLst>
          </p:cNvPr>
          <p:cNvPicPr>
            <a:picLocks noChangeAspect="1"/>
          </p:cNvPicPr>
          <p:nvPr/>
        </p:nvPicPr>
        <p:blipFill>
          <a:blip r:embed="rId5"/>
          <a:stretch>
            <a:fillRect/>
          </a:stretch>
        </p:blipFill>
        <p:spPr>
          <a:xfrm>
            <a:off x="3036556" y="5084526"/>
            <a:ext cx="327688" cy="4267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sz="2665" dirty="0">
                <a:latin typeface="Times New Roman" panose="02020603050405020304" pitchFamily="18" charset="0"/>
                <a:cs typeface="Times New Roman" panose="02020603050405020304" pitchFamily="18" charset="0"/>
              </a:rPr>
              <a:t> In our relay race example, this means that, using the graph drawn in Fig. </a:t>
            </a:r>
            <a:r>
              <a:rPr lang="en-US" sz="2665" dirty="0">
                <a:solidFill>
                  <a:srgbClr val="FF0000"/>
                </a:solidFill>
                <a:latin typeface="Times New Roman" panose="02020603050405020304" pitchFamily="18" charset="0"/>
                <a:cs typeface="Times New Roman" panose="02020603050405020304" pitchFamily="18" charset="0"/>
              </a:rPr>
              <a:t>16.2</a:t>
            </a:r>
            <a:r>
              <a:rPr lang="en-US" altLang="zh-CN" sz="2665"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65"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a:t>
            </a:r>
            <a:r>
              <a:rPr lang="en-US" altLang="zh-CN" sz="2665" dirty="0">
                <a:latin typeface="Times New Roman" panose="02020603050405020304" pitchFamily="18" charset="0"/>
                <a:cs typeface="Times New Roman" panose="02020603050405020304" pitchFamily="18" charset="0"/>
              </a:rPr>
              <a:t>  This is our first time seeing a structured probabilistic model in action. We can examine the cost of using it, in order to observe how structured modeling has many advantages relative to unstructured modeling.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050315" y="1861453"/>
            <a:ext cx="9448800" cy="10756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7500"/>
              </a:bodyPr>
              <a:lstStyle/>
              <a:p>
                <a:pPr lvl="0">
                  <a:spcBef>
                    <a:spcPts val="0"/>
                  </a:spcBef>
                  <a:buClr>
                    <a:srgbClr val="FF0000"/>
                  </a:buClr>
                </a:pPr>
                <a:r>
                  <a:rPr lang="en-US" altLang="zh-CN" dirty="0"/>
                  <a:t>Suppose we represented time by discretizing time ranging from minute 0 to minute 10 into 6 second chunks. This would make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oMath>
                </a14:m>
                <a:r>
                  <a:rPr lang="en-US" altLang="zh-CN" dirty="0"/>
                  <a:t> each be discrete variables with 100 possible values. If we attempted to represent </a:t>
                </a:r>
                <a14:m>
                  <m:oMath xmlns:m="http://schemas.openxmlformats.org/officeDocument/2006/math">
                    <m:r>
                      <a:rPr lang="en-US" altLang="zh-CN" i="1" smtClean="0">
                        <a:latin typeface="Cambria Math" panose="02040503050406030204" pitchFamily="18" charset="0"/>
                      </a:rPr>
                      <m:t>𝑝</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𝑡</m:t>
                            </m:r>
                          </m:e>
                          <m:sub>
                            <m:r>
                              <a:rPr lang="en-US" altLang="zh-CN" i="1" smtClean="0">
                                <a:latin typeface="Cambria Math" panose="02040503050406030204" pitchFamily="18" charset="0"/>
                              </a:rPr>
                              <m:t>0</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𝑡</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𝑡</m:t>
                            </m:r>
                          </m:e>
                          <m:sub>
                            <m:r>
                              <a:rPr lang="en-US" altLang="zh-CN" i="1" smtClean="0">
                                <a:latin typeface="Cambria Math" panose="02040503050406030204" pitchFamily="18" charset="0"/>
                              </a:rPr>
                              <m:t>2</m:t>
                            </m:r>
                          </m:sub>
                        </m:sSub>
                      </m:e>
                    </m:d>
                  </m:oMath>
                </a14:m>
                <a:r>
                  <a:rPr lang="en-US" altLang="zh-CN" dirty="0"/>
                  <a:t> with a table, it would need to store 999,999 values (100 values of t0 × 100 values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oMath>
                </a14:m>
                <a:r>
                  <a:rPr lang="en-US" altLang="zh-CN" dirty="0"/>
                  <a:t> × 100 values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oMath>
                </a14:m>
                <a:r>
                  <a:rPr lang="en-US" altLang="zh-CN" dirty="0"/>
                  <a:t>, minus 1, since the probability of one of the configurations is made redundant by the constraint that the sum of the probabilities be 1). If instead, we only make a table for each of the conditional probability distributions, then the distribution over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oMath>
                </a14:m>
                <a:r>
                  <a:rPr lang="en-US" altLang="zh-CN" dirty="0"/>
                  <a:t> requires 99 values, the table defining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oMath>
                </a14:m>
                <a:r>
                  <a:rPr lang="en-US" altLang="zh-CN" dirty="0"/>
                  <a:t> given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requires 9900 values, and so does the table defining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oMath>
                </a14:m>
                <a:r>
                  <a:rPr lang="en-US" altLang="zh-CN" dirty="0"/>
                  <a:t> given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oMath>
                </a14:m>
                <a:r>
                  <a:rPr lang="en-US" altLang="zh-CN" dirty="0"/>
                  <a:t>. This comes to a total of 19,899 values.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09" r="-85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71405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This means that using the directed graphical model reduced our number of parameters by a factor of more than 50!</a:t>
            </a:r>
            <a:endParaRPr lang="en-US" altLang="zh-CN"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dirty="0">
                <a:latin typeface="Times New Roman" panose="02020603050405020304" pitchFamily="18" charset="0"/>
                <a:cs typeface="Times New Roman" panose="02020603050405020304" pitchFamily="18" charset="0"/>
              </a:rPr>
              <a:t>        In general, to model n discrete variables each having k values, the cost of the single table approach scales like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k</a:t>
            </a:r>
            <a:r>
              <a:rPr lang="en-US" altLang="zh-CN" i="1" baseline="30000" dirty="0" err="1">
                <a:solidFill>
                  <a:schemeClr val="tx1"/>
                </a:solidFill>
                <a:uFillTx/>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as we have observed before. Now suppose we build a directed graphical model over these variables. </a:t>
            </a:r>
            <a:r>
              <a:rPr lang="en-US" altLang="zh-CN" dirty="0">
                <a:sym typeface="+mn-ea"/>
              </a:rPr>
              <a:t>If m is the maximum number of variables appearing (on either side of the conditioning bar) in a single conditional probability distribution, then the cost of the tables for the directed model scales like </a:t>
            </a:r>
            <a:r>
              <a:rPr lang="en-US" altLang="zh-CN" i="1" dirty="0">
                <a:sym typeface="+mn-ea"/>
              </a:rPr>
              <a:t>O</a:t>
            </a:r>
            <a:r>
              <a:rPr lang="en-US" altLang="zh-CN" dirty="0">
                <a:sym typeface="+mn-ea"/>
              </a:rPr>
              <a:t>(</a:t>
            </a:r>
            <a:r>
              <a:rPr lang="en-US" altLang="zh-CN" i="1" dirty="0">
                <a:sym typeface="+mn-ea"/>
              </a:rPr>
              <a:t>k</a:t>
            </a:r>
            <a:r>
              <a:rPr lang="en-US" altLang="zh-CN" i="1" baseline="30000" dirty="0">
                <a:solidFill>
                  <a:schemeClr val="tx1"/>
                </a:solidFill>
                <a:uFillTx/>
                <a:sym typeface="+mn-ea"/>
              </a:rPr>
              <a:t>m</a:t>
            </a:r>
            <a:r>
              <a:rPr lang="en-US" altLang="zh-CN" dirty="0">
                <a:sym typeface="+mn-ea"/>
              </a:rPr>
              <a:t>). </a:t>
            </a:r>
            <a:r>
              <a:rPr lang="en-US" altLang="zh-CN" dirty="0"/>
              <a:t>As long as we can design a model such that </a:t>
            </a:r>
            <a:r>
              <a:rPr lang="en-US" altLang="zh-CN" i="1" dirty="0"/>
              <a:t>m </a:t>
            </a:r>
            <a:r>
              <a:rPr lang="en-US" altLang="zh-CN" dirty="0"/>
              <a:t>&lt;&lt; </a:t>
            </a:r>
            <a:r>
              <a:rPr lang="en-US" altLang="zh-CN" i="1" dirty="0"/>
              <a:t>n</a:t>
            </a:r>
            <a:r>
              <a:rPr lang="en-US" altLang="zh-CN" dirty="0"/>
              <a:t>, we get very dramatic savings.</a:t>
            </a: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In other words, so long as each variable has few parents in the graph, the distribution can be represented with very few parameters. Some restrictions on the graph structure, such as requiring it to be a tree, can also guarantee that operations like computing marginal or conditional distributions over subsets of variables are efficient. It is important to realize what kinds of information can and cannot be encoded in the graph. The graph encodes only simplifying assumptions about which variables are conditionally independent from each other.  It is also possible to make other kinds of simplifying assumptions. For example, suppose we assume Bob always runs the same regardless of how Alice performed.</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reality, Alice’s performance probably influences Bob’s performance—depending on Bob’s personality, if Alice runs especially fast in a given race, this might encourage Bob to push hard and match her exceptional performance, or it might make him overconfident and lazy).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 Structured Probabilistic Models for Deep Learning</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Deep learning draws upon many modeling formalisms that researchers can use to guide their design efforts and describe their algorithms. One of these formalisms is the idea of </a:t>
            </a:r>
            <a:r>
              <a:rPr lang="en-US" altLang="zh-CN" sz="2600" i="1" dirty="0">
                <a:latin typeface="Times New Roman" panose="02020603050405020304" pitchFamily="18" charset="0"/>
                <a:cs typeface="Times New Roman" panose="02020603050405020304" pitchFamily="18" charset="0"/>
              </a:rPr>
              <a:t>structured probabilistic models</a:t>
            </a:r>
            <a:r>
              <a:rPr lang="en-US" altLang="zh-CN" sz="2600" dirty="0">
                <a:latin typeface="Times New Roman" panose="02020603050405020304" pitchFamily="18" charset="0"/>
                <a:cs typeface="Times New Roman" panose="02020603050405020304" pitchFamily="18" charset="0"/>
              </a:rPr>
              <a:t>. We have already discussed structured probabilistic models briefly in Sec. </a:t>
            </a:r>
            <a:r>
              <a:rPr lang="en-US" altLang="zh-CN" sz="2600" dirty="0">
                <a:solidFill>
                  <a:srgbClr val="FF0000"/>
                </a:solidFill>
                <a:latin typeface="Times New Roman" panose="02020603050405020304" pitchFamily="18" charset="0"/>
                <a:cs typeface="Times New Roman" panose="02020603050405020304" pitchFamily="18" charset="0"/>
              </a:rPr>
              <a:t>3.14</a:t>
            </a:r>
            <a:r>
              <a:rPr lang="en-US" altLang="zh-CN" sz="2600" dirty="0">
                <a:latin typeface="Times New Roman" panose="02020603050405020304" pitchFamily="18" charset="0"/>
                <a:cs typeface="Times New Roman" panose="02020603050405020304" pitchFamily="18" charset="0"/>
              </a:rPr>
              <a:t>. That brief presentation was sufficient to understand how to use structured probabilistic models as a language to describe some of the algorithms in Part </a:t>
            </a:r>
            <a:r>
              <a:rPr lang="en-US" altLang="zh-CN" sz="2600" dirty="0">
                <a:solidFill>
                  <a:srgbClr val="FF0000"/>
                </a:solidFill>
                <a:latin typeface="Times New Roman" panose="02020603050405020304" pitchFamily="18" charset="0"/>
                <a:cs typeface="Times New Roman" panose="02020603050405020304" pitchFamily="18" charset="0"/>
              </a:rPr>
              <a:t>II</a:t>
            </a:r>
            <a:r>
              <a:rPr lang="en-US" altLang="zh-CN" sz="2600" dirty="0">
                <a:latin typeface="Times New Roman" panose="02020603050405020304" pitchFamily="18" charset="0"/>
                <a:cs typeface="Times New Roman" panose="02020603050405020304" pitchFamily="18" charset="0"/>
              </a:rPr>
              <a:t>. Now, in Part </a:t>
            </a:r>
            <a:r>
              <a:rPr lang="en-US" altLang="zh-CN" sz="2600" dirty="0">
                <a:solidFill>
                  <a:srgbClr val="FF0000"/>
                </a:solidFill>
                <a:latin typeface="Times New Roman" panose="02020603050405020304" pitchFamily="18" charset="0"/>
                <a:cs typeface="Times New Roman" panose="02020603050405020304" pitchFamily="18" charset="0"/>
              </a:rPr>
              <a:t>III</a:t>
            </a:r>
            <a:r>
              <a:rPr lang="en-US" altLang="zh-CN" sz="2600" dirty="0">
                <a:latin typeface="Times New Roman" panose="02020603050405020304" pitchFamily="18" charset="0"/>
                <a:cs typeface="Times New Roman" panose="02020603050405020304" pitchFamily="18" charset="0"/>
              </a:rPr>
              <a:t>, structured probabilistic models are a key ingredient of many of the most important research topics in deep learning. In order to prepare to discuss these research ideas, this chapter describes structured probabilistic models in much greater detail. This chapter is intended to be self- contained; the reader does not need to review the earlier introduction before continuing with this chapter.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Then the only effect Alice has on Bob’s finishing time is that we must add Alice’s finishing time to the total amount of time we think Bob needs to run. This observation allows us to define a model with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parameters instead of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k</a:t>
            </a:r>
            <a:r>
              <a:rPr lang="en-US" altLang="zh-CN" sz="2600"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However, note that </a:t>
            </a:r>
            <a:r>
              <a:rPr lang="en-US" altLang="zh-CN" sz="2600" i="1" dirty="0">
                <a:latin typeface="Times New Roman" panose="02020603050405020304" pitchFamily="18" charset="0"/>
                <a:cs typeface="Times New Roman" panose="02020603050405020304" pitchFamily="18" charset="0"/>
              </a:rPr>
              <a:t>t</a:t>
            </a:r>
            <a:r>
              <a:rPr lang="en-US" altLang="zh-CN" sz="2600" baseline="-25000" dirty="0">
                <a:latin typeface="Times New Roman" panose="02020603050405020304" pitchFamily="18" charset="0"/>
                <a:cs typeface="Times New Roman" panose="02020603050405020304" pitchFamily="18" charset="0"/>
              </a:rPr>
              <a:t>0</a:t>
            </a:r>
            <a:r>
              <a:rPr lang="en-US" altLang="zh-CN" sz="2600" dirty="0">
                <a:latin typeface="Times New Roman" panose="02020603050405020304" pitchFamily="18" charset="0"/>
                <a:cs typeface="Times New Roman" panose="02020603050405020304" pitchFamily="18" charset="0"/>
              </a:rPr>
              <a:t> and </a:t>
            </a:r>
            <a:r>
              <a:rPr lang="en-US" altLang="zh-CN" i="1" dirty="0"/>
              <a:t>t</a:t>
            </a:r>
            <a:r>
              <a:rPr lang="en-US" altLang="zh-CN" baseline="-25000" dirty="0"/>
              <a:t>1</a:t>
            </a:r>
            <a:r>
              <a:rPr lang="en-US" altLang="zh-CN" sz="2600" dirty="0">
                <a:latin typeface="Times New Roman" panose="02020603050405020304" pitchFamily="18" charset="0"/>
                <a:cs typeface="Times New Roman" panose="02020603050405020304" pitchFamily="18" charset="0"/>
              </a:rPr>
              <a:t> are still directly dependent with this assumption, because </a:t>
            </a:r>
            <a:r>
              <a:rPr lang="en-US" altLang="zh-CN" sz="2600" i="1" dirty="0">
                <a:latin typeface="Times New Roman" panose="02020603050405020304" pitchFamily="18" charset="0"/>
                <a:cs typeface="Times New Roman" panose="02020603050405020304" pitchFamily="18" charset="0"/>
              </a:rPr>
              <a:t>t</a:t>
            </a:r>
            <a:r>
              <a:rPr lang="en-US" altLang="zh-CN" sz="2600" baseline="-25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represents the absolute time at which Bob finishes, not the total time he himself spends running. This means our graph must still contain an arrow from </a:t>
            </a:r>
            <a:r>
              <a:rPr lang="en-US" altLang="zh-CN" sz="2600" i="1" dirty="0">
                <a:latin typeface="Times New Roman" panose="02020603050405020304" pitchFamily="18" charset="0"/>
                <a:cs typeface="Times New Roman" panose="02020603050405020304" pitchFamily="18" charset="0"/>
              </a:rPr>
              <a:t>t</a:t>
            </a:r>
            <a:r>
              <a:rPr lang="en-US" altLang="zh-CN" sz="2600" baseline="-25000" dirty="0">
                <a:latin typeface="Times New Roman" panose="02020603050405020304" pitchFamily="18" charset="0"/>
                <a:cs typeface="Times New Roman" panose="02020603050405020304" pitchFamily="18" charset="0"/>
              </a:rPr>
              <a:t>0</a:t>
            </a:r>
            <a:r>
              <a:rPr lang="en-US" altLang="zh-CN" sz="2600" dirty="0">
                <a:latin typeface="Times New Roman" panose="02020603050405020304" pitchFamily="18" charset="0"/>
                <a:cs typeface="Times New Roman" panose="02020603050405020304" pitchFamily="18" charset="0"/>
              </a:rPr>
              <a:t> to </a:t>
            </a:r>
            <a:r>
              <a:rPr lang="en-US" altLang="zh-CN" sz="2600" i="1" dirty="0">
                <a:latin typeface="Times New Roman" panose="02020603050405020304" pitchFamily="18" charset="0"/>
                <a:cs typeface="Times New Roman" panose="02020603050405020304" pitchFamily="18" charset="0"/>
              </a:rPr>
              <a:t>t</a:t>
            </a:r>
            <a:r>
              <a:rPr lang="en-US" altLang="zh-CN" sz="2600" baseline="-25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The assumption that Bob’s personal running time is independent from all other factors cannot be encoded in a graph over </a:t>
            </a:r>
            <a:r>
              <a:rPr lang="en-US" altLang="zh-CN" sz="2600" i="1" dirty="0">
                <a:latin typeface="Times New Roman" panose="02020603050405020304" pitchFamily="18" charset="0"/>
                <a:cs typeface="Times New Roman" panose="02020603050405020304" pitchFamily="18" charset="0"/>
              </a:rPr>
              <a:t>t</a:t>
            </a:r>
            <a:r>
              <a:rPr lang="en-US" altLang="zh-CN" sz="2600" baseline="-25000" dirty="0">
                <a:latin typeface="Times New Roman" panose="02020603050405020304" pitchFamily="18" charset="0"/>
                <a:cs typeface="Times New Roman" panose="02020603050405020304" pitchFamily="18" charset="0"/>
              </a:rPr>
              <a:t>0</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t</a:t>
            </a:r>
            <a:r>
              <a:rPr lang="en-US" altLang="zh-CN" sz="2600" baseline="-25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t</a:t>
            </a:r>
            <a:r>
              <a:rPr lang="en-US" altLang="zh-CN" sz="2600" baseline="-25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Instead, we encode this information in the definition of the conditional distribution itself.</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16.2.1 Directed Models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The conditional distribution is no longer a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−1 element table indexed by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𝑡</m:t>
                        </m:r>
                      </m:e>
                      <m:sub>
                        <m:r>
                          <a:rPr lang="en-US" altLang="zh-CN" sz="2600" b="0" i="1" smtClean="0">
                            <a:latin typeface="Cambria Math" panose="02040503050406030204" pitchFamily="18" charset="0"/>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oMath>
                </a14:m>
                <a:r>
                  <a:rPr lang="en-US" altLang="zh-CN" sz="2600" dirty="0">
                    <a:latin typeface="Times New Roman" panose="02020603050405020304" pitchFamily="18" charset="0"/>
                    <a:cs typeface="Times New Roman" panose="02020603050405020304" pitchFamily="18" charset="0"/>
                  </a:rPr>
                  <a:t> but is now a slightly more complicated formula using only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− 1 parameters. The directed graphical model syntax does not place any constraint on how we define our conditional distributions. It only defines which variables they are allowed to take in as arguments.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16.2.2 Undirected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Directed graphical models give us one language for describing structured proba- bilistic models. Another popular language is that of </a:t>
            </a:r>
            <a:r>
              <a:rPr lang="en-US" altLang="zh-CN" i="1" dirty="0">
                <a:sym typeface="+mn-ea"/>
              </a:rPr>
              <a:t>undirected models</a:t>
            </a:r>
            <a:r>
              <a:rPr lang="en-US" altLang="zh-CN" dirty="0">
                <a:sym typeface="+mn-ea"/>
              </a:rPr>
              <a:t>, otherwise known as </a:t>
            </a:r>
            <a:r>
              <a:rPr lang="en-US" altLang="zh-CN" i="1" dirty="0">
                <a:sym typeface="+mn-ea"/>
              </a:rPr>
              <a:t>Markov random fields</a:t>
            </a:r>
            <a:r>
              <a:rPr lang="en-US" altLang="zh-CN" dirty="0">
                <a:sym typeface="+mn-ea"/>
              </a:rPr>
              <a:t> (MRFs) or</a:t>
            </a:r>
            <a:r>
              <a:rPr lang="en-US" altLang="zh-CN" i="1" dirty="0">
                <a:sym typeface="+mn-ea"/>
              </a:rPr>
              <a:t> Markov networks </a:t>
            </a:r>
            <a:r>
              <a:rPr lang="en-US" altLang="zh-CN" dirty="0">
                <a:sym typeface="+mn-ea"/>
              </a:rPr>
              <a:t>(</a:t>
            </a:r>
            <a:r>
              <a:rPr lang="en-US" altLang="zh-CN" dirty="0">
                <a:solidFill>
                  <a:srgbClr val="00FF00"/>
                </a:solidFill>
                <a:sym typeface="+mn-ea"/>
              </a:rPr>
              <a:t>Kindermann</a:t>
            </a:r>
            <a:r>
              <a:rPr lang="en-US" altLang="zh-CN" dirty="0">
                <a:sym typeface="+mn-ea"/>
              </a:rPr>
              <a:t>,</a:t>
            </a:r>
            <a:r>
              <a:rPr lang="en-US" altLang="zh-CN" dirty="0">
                <a:solidFill>
                  <a:srgbClr val="00B050"/>
                </a:solidFill>
                <a:sym typeface="+mn-ea"/>
              </a:rPr>
              <a:t> </a:t>
            </a:r>
            <a:r>
              <a:rPr lang="en-US" altLang="zh-CN" dirty="0">
                <a:solidFill>
                  <a:srgbClr val="00FF00"/>
                </a:solidFill>
                <a:sym typeface="+mn-ea"/>
              </a:rPr>
              <a:t>1980</a:t>
            </a:r>
            <a:r>
              <a:rPr lang="en-US" altLang="zh-CN" dirty="0">
                <a:sym typeface="+mn-ea"/>
              </a:rPr>
              <a:t>). As their name implies, undirected models use graphs whose edges are undirected.</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Directed models are most naturally applicable to situations where there is a clear reason to draw each arrow in one particular direction. Often these are situations where we understand the causality and the causality only flows in one direction. One such situation is the relay race example. Earlier runners affect the finishing times of later runners; later runners do not affect the finishing times of earlier runners.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16.2.2 Undirected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Not all situations we might want to model have such a clear direction to their interactions. When the interactions seem to have no intrinsic direction, or to operate in both directions, it may be more appropriate to use an undirected model.</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an example of such a situation, suppose we want to model a distribution over three binary variables: whether or not you are sick, whether or not your coworker is sick, and whether or not your roommate is sick. As in the relay race example, we can make simplifying assumptions about the kinds of interactions that take place. Assuming that your coworker and your roommate do not know each other, it is very unlikely that one of them will give the other a disease such as a cold directly. This event can be seen as so rare that it is acceptable not to model it.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16.2.2 Undirected Models</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However, it is reasonably likely that either of them could give you a cold, and that you could pass it on to the other. We can model the indirect transmission of a cold from your coworker to your roommate by modeling the transmission of the cold from your coworker to you and the transmission of the cold from you to your roommate.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this case, it is just as easy for you to cause your roommate to get sick as it is for your roommate to make you sick, so there is not a clean, uni-directional narrative on which to base the model. This motivates using an undirected model. As with directed models, if two nodes in an undirected model are connected by an edge, then the random variables corresponding to those nodes interact with each other directly. Unlike directed models, the edge in an undirected model has no arrow, and is not associated with a conditional probability distribution.</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16.2.2 Undirected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denote the random variable representing your health as hy, the random variable representing your roommate’s health as hr, and the random variable representing your colleague’s health as hc. See Fig. </a:t>
            </a:r>
            <a:r>
              <a:rPr lang="en-US" altLang="zh-CN" sz="2600" dirty="0">
                <a:solidFill>
                  <a:srgbClr val="FF0000"/>
                </a:solidFill>
                <a:latin typeface="Times New Roman" panose="02020603050405020304" pitchFamily="18" charset="0"/>
                <a:cs typeface="Times New Roman" panose="02020603050405020304" pitchFamily="18" charset="0"/>
              </a:rPr>
              <a:t>16.3 </a:t>
            </a:r>
            <a:r>
              <a:rPr lang="en-US" altLang="zh-CN" sz="2600" dirty="0">
                <a:latin typeface="Times New Roman" panose="02020603050405020304" pitchFamily="18" charset="0"/>
                <a:cs typeface="Times New Roman" panose="02020603050405020304" pitchFamily="18" charset="0"/>
              </a:rPr>
              <a:t>for a drawing of the graph representing this scenario. Formally, an undirected graphical model is a structured probabilistic model defined on an undirected graph G. For each clique C in the graph,3 a factor φ(C) (also called a</a:t>
            </a:r>
            <a:r>
              <a:rPr lang="en-US" altLang="zh-CN" sz="2600" i="1" dirty="0">
                <a:latin typeface="Times New Roman" panose="02020603050405020304" pitchFamily="18" charset="0"/>
                <a:cs typeface="Times New Roman" panose="02020603050405020304" pitchFamily="18" charset="0"/>
              </a:rPr>
              <a:t> clique potential</a:t>
            </a:r>
            <a:r>
              <a:rPr lang="en-US" altLang="zh-CN" sz="2600" dirty="0">
                <a:latin typeface="Times New Roman" panose="02020603050405020304" pitchFamily="18" charset="0"/>
                <a:cs typeface="Times New Roman" panose="02020603050405020304" pitchFamily="18" charset="0"/>
              </a:rPr>
              <a:t>) measures the affinity of the variables in that clique for being in each of their possible joint states. The factors are constrained to be non-negative. Together they define an unnormalized probability distribution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4053205" y="5040630"/>
            <a:ext cx="7652385" cy="8629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16.2.2 Undirected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Figure 16.3: An undirected graph representing how your roommate’s health hr, your health hy , and your work colleague’s health hc affect each other. You and your roommate might infect each other with a cold, and you and your work colleague might do the same, but assuming that your roommate and your colleague do not know each other, they can only infect each other indirectly via you. </a:t>
            </a:r>
          </a:p>
        </p:txBody>
      </p:sp>
      <p:pic>
        <p:nvPicPr>
          <p:cNvPr id="5" name="图片 4"/>
          <p:cNvPicPr>
            <a:picLocks noChangeAspect="1"/>
          </p:cNvPicPr>
          <p:nvPr/>
        </p:nvPicPr>
        <p:blipFill>
          <a:blip r:embed="rId3"/>
          <a:stretch>
            <a:fillRect/>
          </a:stretch>
        </p:blipFill>
        <p:spPr>
          <a:xfrm>
            <a:off x="3799893" y="1418243"/>
            <a:ext cx="4584700" cy="15049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974465" y="5391150"/>
            <a:ext cx="3575050" cy="1384300"/>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16.2.2 Undirected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unnormalized probability distribution is efficient to work with so long as all the cliques are small. It encodes the idea that states with higher affinity are more likely. However, unlike in a Bayesian network, there is little structure to the definition of the cliques, so there is nothing to guarantee that multiplying them together will yield a valid probability distribution. See Fig. </a:t>
            </a:r>
            <a:r>
              <a:rPr lang="en-US" altLang="zh-CN" sz="2600" dirty="0">
                <a:solidFill>
                  <a:srgbClr val="FF0000"/>
                </a:solidFill>
                <a:latin typeface="Times New Roman" panose="02020603050405020304" pitchFamily="18" charset="0"/>
                <a:cs typeface="Times New Roman" panose="02020603050405020304" pitchFamily="18" charset="0"/>
              </a:rPr>
              <a:t>16.4</a:t>
            </a:r>
            <a:r>
              <a:rPr lang="en-US" altLang="zh-CN" sz="2600" dirty="0">
                <a:latin typeface="Times New Roman" panose="02020603050405020304" pitchFamily="18" charset="0"/>
                <a:cs typeface="Times New Roman" panose="02020603050405020304" pitchFamily="18" charset="0"/>
              </a:rPr>
              <a:t> for an example of reading factorization information from an undirected graph.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Our example of the cold spreading between you, your roommate, and your colleague contains two cliques. One clique contains h</a:t>
            </a:r>
            <a:r>
              <a:rPr lang="en-US" altLang="zh-CN" sz="2600" baseline="-25000"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and h</a:t>
            </a:r>
            <a:r>
              <a:rPr lang="en-US" altLang="zh-CN" sz="2600" baseline="-25000"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The factor for this clique can be defined by a table, and might have values resembling these: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16.2.2 Undirected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state of 1 indicates good health, while a state of 0 indicates poor health (having been infected with a cold). Both of you are usually healthy, so the corresponding state has the highest affinity. The state where only one of you is sick has the lowest affinity, because this is a rare state. The state where both of you are sick (because one of you has infected the other) is a higher affinity state, though still not as common as the state where both are healthy.</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complete the model, we would need to also define a similar factor for the clique containing hy and hr.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While the unnormalized probability distribution is guaranteed to be non-negative everywhere, it is not guaranteed to sum or integrate to 1. To obtain a valid probability distribution, we must use the corresponding normalized probability distribution: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is the value that results in the probability distribution summing or integrating to 1:</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4284980" y="4446905"/>
            <a:ext cx="6664325" cy="988695"/>
          </a:xfrm>
          <a:prstGeom prst="rect">
            <a:avLst/>
          </a:prstGeom>
        </p:spPr>
      </p:pic>
      <p:pic>
        <p:nvPicPr>
          <p:cNvPr id="5" name="图片 4"/>
          <p:cNvPicPr>
            <a:picLocks noChangeAspect="1"/>
          </p:cNvPicPr>
          <p:nvPr/>
        </p:nvPicPr>
        <p:blipFill>
          <a:blip r:embed="rId3"/>
          <a:stretch>
            <a:fillRect/>
          </a:stretch>
        </p:blipFill>
        <p:spPr>
          <a:xfrm>
            <a:off x="4119880" y="2932430"/>
            <a:ext cx="6703060" cy="653415"/>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16.2.3 The Partition Function</a:t>
            </a:r>
          </a:p>
        </p:txBody>
      </p:sp>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 Structured Probabilistic Models for Deep Learning</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structured probabilistic model is a way of describing a probability distribution, using a graph to describe which random variables in the probability distribution interact with each other directly. Here we use “graph” in the graph theory sense—a set of vertices connected to one another by a set of edges. Because the structure of the model is defined by a graph, these models are often also referred to as </a:t>
            </a:r>
            <a:r>
              <a:rPr lang="en-US" altLang="zh-CN" sz="2600" i="1" dirty="0">
                <a:latin typeface="Times New Roman" panose="02020603050405020304" pitchFamily="18" charset="0"/>
                <a:cs typeface="Times New Roman" panose="02020603050405020304" pitchFamily="18" charset="0"/>
              </a:rPr>
              <a:t>graphical models</a:t>
            </a:r>
            <a:r>
              <a:rPr lang="en-US" altLang="zh-CN" sz="2600" dirty="0">
                <a:latin typeface="Times New Roman" panose="02020603050405020304" pitchFamily="18" charset="0"/>
                <a:cs typeface="Times New Roman" panose="02020603050405020304" pitchFamily="18" charset="0"/>
              </a:rPr>
              <a:t>. The graphical models research community is large and has developed many different models, training algorithms, and inference algorithms. In this chapter, we provide basic background on some of the most central ideas of graphical models, with an emphasis on the concepts that have proven most useful to the deep learning research community. If you already have a strong background in graphical models, you may wish to skip most of this chapter.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16.2.3 The Partition Function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lvl="0">
                  <a:spcBef>
                    <a:spcPts val="0"/>
                  </a:spcBef>
                  <a:buClr>
                    <a:srgbClr val="FF0000"/>
                  </a:buClr>
                </a:pPr>
                <a:r>
                  <a:rPr lang="en-US" altLang="zh-CN" sz="2500" dirty="0">
                    <a:sym typeface="+mn-ea"/>
                  </a:rPr>
                  <a:t>You can think of </a:t>
                </a:r>
                <a:r>
                  <a:rPr lang="en-US" altLang="zh-CN" sz="2500" i="1" dirty="0">
                    <a:sym typeface="+mn-ea"/>
                  </a:rPr>
                  <a:t>Z</a:t>
                </a:r>
                <a:r>
                  <a:rPr lang="en-US" altLang="zh-CN" sz="2500" dirty="0">
                    <a:sym typeface="+mn-ea"/>
                  </a:rPr>
                  <a:t> as a constant when the </a:t>
                </a:r>
                <a14:m>
                  <m:oMath xmlns:m="http://schemas.openxmlformats.org/officeDocument/2006/math">
                    <m:r>
                      <a:rPr lang="en-US" altLang="zh-CN" sz="2400" i="1">
                        <a:latin typeface="Cambria Math" panose="02040503050406030204" pitchFamily="18" charset="0"/>
                      </a:rPr>
                      <m:t>𝜙</m:t>
                    </m:r>
                  </m:oMath>
                </a14:m>
                <a:r>
                  <a:rPr lang="en-US" altLang="zh-CN" sz="2500" dirty="0">
                    <a:sym typeface="+mn-ea"/>
                  </a:rPr>
                  <a:t> functions are held constant. Note that if the </a:t>
                </a:r>
                <a14:m>
                  <m:oMath xmlns:m="http://schemas.openxmlformats.org/officeDocument/2006/math">
                    <m:r>
                      <a:rPr lang="en-US" altLang="zh-CN" sz="2400" i="1">
                        <a:latin typeface="Cambria Math" panose="02040503050406030204" pitchFamily="18" charset="0"/>
                      </a:rPr>
                      <m:t>𝜙</m:t>
                    </m:r>
                  </m:oMath>
                </a14:m>
                <a:r>
                  <a:rPr lang="en-US" altLang="zh-CN" sz="2500" dirty="0">
                    <a:sym typeface="+mn-ea"/>
                  </a:rPr>
                  <a:t> functions have parameters, then </a:t>
                </a:r>
                <a:r>
                  <a:rPr lang="en-US" altLang="zh-CN" sz="2500" i="1" dirty="0">
                    <a:sym typeface="+mn-ea"/>
                  </a:rPr>
                  <a:t>Z</a:t>
                </a:r>
                <a:r>
                  <a:rPr lang="en-US" altLang="zh-CN" sz="2500" dirty="0">
                    <a:sym typeface="+mn-ea"/>
                  </a:rPr>
                  <a:t> is a function of those parameters. It is common in the literature to write </a:t>
                </a:r>
                <a:r>
                  <a:rPr lang="en-US" altLang="zh-CN" sz="2500" i="1" dirty="0">
                    <a:sym typeface="+mn-ea"/>
                  </a:rPr>
                  <a:t>Z</a:t>
                </a:r>
                <a:r>
                  <a:rPr lang="en-US" altLang="zh-CN" sz="2500" dirty="0">
                    <a:sym typeface="+mn-ea"/>
                  </a:rPr>
                  <a:t> with its arguments omitted to save space. The normalizing constant </a:t>
                </a:r>
                <a:r>
                  <a:rPr lang="en-US" altLang="zh-CN" sz="2500" i="1" dirty="0">
                    <a:sym typeface="+mn-ea"/>
                  </a:rPr>
                  <a:t>Z</a:t>
                </a:r>
                <a:r>
                  <a:rPr lang="en-US" altLang="zh-CN" sz="2500" dirty="0">
                    <a:sym typeface="+mn-ea"/>
                  </a:rPr>
                  <a:t> is known as the partition function, a term borrowed from statistical physics.</a:t>
                </a:r>
                <a:endParaRPr lang="en-US" altLang="zh-CN" sz="2500" dirty="0">
                  <a:latin typeface="Times New Roman" panose="02020603050405020304" pitchFamily="18" charset="0"/>
                  <a:cs typeface="Times New Roman" panose="02020603050405020304" pitchFamily="18" charset="0"/>
                  <a:sym typeface="+mn-ea"/>
                </a:endParaRPr>
              </a:p>
              <a:p>
                <a:pPr lvl="0">
                  <a:spcBef>
                    <a:spcPts val="0"/>
                  </a:spcBef>
                  <a:buClr>
                    <a:srgbClr val="FF0000"/>
                  </a:buClr>
                </a:pPr>
                <a:r>
                  <a:rPr lang="en-US" altLang="zh-CN" sz="2500" dirty="0">
                    <a:latin typeface="Times New Roman" panose="02020603050405020304" pitchFamily="18" charset="0"/>
                    <a:cs typeface="Times New Roman" panose="02020603050405020304" pitchFamily="18" charset="0"/>
                  </a:rPr>
                  <a:t>        Since </a:t>
                </a:r>
                <a:r>
                  <a:rPr lang="en-US" altLang="zh-CN" sz="2500" i="1" dirty="0">
                    <a:latin typeface="Times New Roman" panose="02020603050405020304" pitchFamily="18" charset="0"/>
                    <a:cs typeface="Times New Roman" panose="02020603050405020304" pitchFamily="18" charset="0"/>
                  </a:rPr>
                  <a:t>Z</a:t>
                </a:r>
                <a:r>
                  <a:rPr lang="en-US" altLang="zh-CN" sz="2500" dirty="0">
                    <a:latin typeface="Times New Roman" panose="02020603050405020304" pitchFamily="18" charset="0"/>
                    <a:cs typeface="Times New Roman" panose="02020603050405020304" pitchFamily="18" charset="0"/>
                  </a:rPr>
                  <a:t> is an integral or sum over all possible joint assignments of the state </a:t>
                </a:r>
                <a:r>
                  <a:rPr lang="en-US" altLang="zh-CN" sz="2500" b="1" dirty="0">
                    <a:latin typeface="Times New Roman" panose="02020603050405020304" pitchFamily="18" charset="0"/>
                    <a:cs typeface="Times New Roman" panose="02020603050405020304" pitchFamily="18" charset="0"/>
                  </a:rPr>
                  <a:t>x</a:t>
                </a:r>
                <a:r>
                  <a:rPr lang="en-US" altLang="zh-CN" sz="2500" dirty="0">
                    <a:latin typeface="Times New Roman" panose="02020603050405020304" pitchFamily="18" charset="0"/>
                    <a:cs typeface="Times New Roman" panose="02020603050405020304" pitchFamily="18" charset="0"/>
                  </a:rPr>
                  <a:t> it is often intractable to compute. In order to be able to obtain the normalized probability distribution of an undirected model, the model structure and the definitions of the </a:t>
                </a:r>
                <a14:m>
                  <m:oMath xmlns:m="http://schemas.openxmlformats.org/officeDocument/2006/math">
                    <m:r>
                      <a:rPr lang="en-US" altLang="zh-CN" sz="2400" i="1">
                        <a:latin typeface="Cambria Math" panose="02040503050406030204" pitchFamily="18" charset="0"/>
                      </a:rPr>
                      <m:t>𝜙</m:t>
                    </m:r>
                  </m:oMath>
                </a14:m>
                <a:r>
                  <a:rPr lang="en-US" altLang="zh-CN" sz="2500" dirty="0">
                    <a:latin typeface="Times New Roman" panose="02020603050405020304" pitchFamily="18" charset="0"/>
                    <a:cs typeface="Times New Roman" panose="02020603050405020304" pitchFamily="18" charset="0"/>
                  </a:rPr>
                  <a:t> functions must be conducive to computing </a:t>
                </a:r>
                <a:r>
                  <a:rPr lang="en-US" altLang="zh-CN" sz="2500" i="1" dirty="0">
                    <a:latin typeface="Times New Roman" panose="02020603050405020304" pitchFamily="18" charset="0"/>
                    <a:cs typeface="Times New Roman" panose="02020603050405020304" pitchFamily="18" charset="0"/>
                  </a:rPr>
                  <a:t>Z</a:t>
                </a:r>
                <a:r>
                  <a:rPr lang="en-US" altLang="zh-CN" sz="2500" dirty="0">
                    <a:latin typeface="Times New Roman" panose="02020603050405020304" pitchFamily="18" charset="0"/>
                    <a:cs typeface="Times New Roman" panose="02020603050405020304" pitchFamily="18" charset="0"/>
                  </a:rPr>
                  <a:t> efficiently. In the context of deep learning, </a:t>
                </a:r>
                <a:r>
                  <a:rPr lang="en-US" altLang="zh-CN" sz="2500" i="1" dirty="0">
                    <a:latin typeface="Times New Roman" panose="02020603050405020304" pitchFamily="18" charset="0"/>
                    <a:cs typeface="Times New Roman" panose="02020603050405020304" pitchFamily="18" charset="0"/>
                  </a:rPr>
                  <a:t>Z</a:t>
                </a:r>
                <a:r>
                  <a:rPr lang="en-US" altLang="zh-CN" sz="2500" dirty="0">
                    <a:latin typeface="Times New Roman" panose="02020603050405020304" pitchFamily="18" charset="0"/>
                    <a:cs typeface="Times New Roman" panose="02020603050405020304" pitchFamily="18" charset="0"/>
                  </a:rPr>
                  <a:t> is usually intractable. Due to the intractability of computing </a:t>
                </a:r>
                <a:r>
                  <a:rPr lang="en-US" altLang="zh-CN" sz="2500" i="1" dirty="0">
                    <a:latin typeface="Times New Roman" panose="02020603050405020304" pitchFamily="18" charset="0"/>
                    <a:cs typeface="Times New Roman" panose="02020603050405020304" pitchFamily="18" charset="0"/>
                  </a:rPr>
                  <a:t>Z</a:t>
                </a:r>
                <a:r>
                  <a:rPr lang="en-US" altLang="zh-CN" sz="2500" dirty="0">
                    <a:latin typeface="Times New Roman" panose="02020603050405020304" pitchFamily="18" charset="0"/>
                    <a:cs typeface="Times New Roman" panose="02020603050405020304" pitchFamily="18" charset="0"/>
                  </a:rPr>
                  <a:t> exactly, we must resort to approximations. Such approximate algorithms are the topic of Chapter </a:t>
                </a:r>
                <a:r>
                  <a:rPr lang="en-US" altLang="zh-CN" sz="2600" dirty="0">
                    <a:solidFill>
                      <a:srgbClr val="FF0000"/>
                    </a:solidFill>
                    <a:latin typeface="Times New Roman" panose="02020603050405020304" pitchFamily="18" charset="0"/>
                    <a:cs typeface="Times New Roman" panose="02020603050405020304" pitchFamily="18" charset="0"/>
                  </a:rPr>
                  <a:t>18</a:t>
                </a:r>
                <a:r>
                  <a:rPr lang="en-US" altLang="zh-CN" sz="25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5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09" r="-855"/>
                </a:stretch>
              </a:blipFill>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16.2.3 The Partition Function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0000" lnSpcReduction="10000"/>
              </a:bodyPr>
              <a:lstStyle/>
              <a:p>
                <a:pPr marL="0" lvl="0" indent="0" algn="just">
                  <a:lnSpc>
                    <a:spcPct val="125000"/>
                  </a:lnSpc>
                  <a:spcBef>
                    <a:spcPts val="0"/>
                  </a:spcBef>
                  <a:buClr>
                    <a:srgbClr val="FF0000"/>
                  </a:buClr>
                  <a:buNone/>
                </a:pPr>
                <a:r>
                  <a:rPr lang="en-US" altLang="zh-CN" sz="2665" dirty="0">
                    <a:sym typeface="+mn-ea"/>
                  </a:rPr>
                  <a:t>        One important consideration to keep in mind when designing undirected models is that it is possible to specify the factors in such a way that </a:t>
                </a:r>
                <a:r>
                  <a:rPr lang="en-US" altLang="zh-CN" sz="2665" i="1" dirty="0">
                    <a:sym typeface="+mn-ea"/>
                  </a:rPr>
                  <a:t>Z</a:t>
                </a:r>
                <a:r>
                  <a:rPr lang="en-US" altLang="zh-CN" sz="2665" dirty="0">
                    <a:sym typeface="+mn-ea"/>
                  </a:rPr>
                  <a:t> does not exist. This happens if some of the variables in the model are continuous and the integral of </a:t>
                </a:r>
                <a14:m>
                  <m:oMath xmlns:m="http://schemas.openxmlformats.org/officeDocument/2006/math">
                    <m:acc>
                      <m:accPr>
                        <m:chr m:val="̃"/>
                        <m:ctrlPr>
                          <a:rPr lang="en-US" altLang="zh-CN" sz="2665" i="1" smtClean="0">
                            <a:latin typeface="Cambria Math" panose="02040503050406030204" pitchFamily="18" charset="0"/>
                            <a:sym typeface="+mn-ea"/>
                          </a:rPr>
                        </m:ctrlPr>
                      </m:accPr>
                      <m:e>
                        <m:r>
                          <a:rPr lang="en-US" altLang="zh-CN" sz="2665" i="1" smtClean="0">
                            <a:latin typeface="Cambria Math" panose="02040503050406030204" pitchFamily="18" charset="0"/>
                            <a:sym typeface="+mn-ea"/>
                          </a:rPr>
                          <m:t>𝑝</m:t>
                        </m:r>
                      </m:e>
                    </m:acc>
                  </m:oMath>
                </a14:m>
                <a:r>
                  <a:rPr lang="en-US" altLang="zh-CN" sz="2665" dirty="0">
                    <a:sym typeface="+mn-ea"/>
                  </a:rPr>
                  <a:t> over their domain diverges. For </a:t>
                </a:r>
                <a:r>
                  <a:rPr lang="en-US" altLang="zh-CN" sz="2665" dirty="0">
                    <a:latin typeface="Times New Roman" panose="02020603050405020304" pitchFamily="18" charset="0"/>
                    <a:cs typeface="Times New Roman" panose="02020603050405020304" pitchFamily="18" charset="0"/>
                  </a:rPr>
                  <a:t>example, suppose we want to model a single scalar variable x ∈ ℝ with a single clique potential </a:t>
                </a:r>
                <a14:m>
                  <m:oMath xmlns:m="http://schemas.openxmlformats.org/officeDocument/2006/math">
                    <m:r>
                      <a:rPr lang="en-US" altLang="zh-CN" sz="2665" i="1" smtClean="0">
                        <a:latin typeface="Cambria Math" panose="02040503050406030204" pitchFamily="18" charset="0"/>
                      </a:rPr>
                      <m:t>𝜙</m:t>
                    </m:r>
                    <m:d>
                      <m:dPr>
                        <m:ctrlPr>
                          <a:rPr lang="en-US" altLang="zh-CN" sz="2665" i="1" smtClean="0">
                            <a:latin typeface="Cambria Math" panose="02040503050406030204" pitchFamily="18" charset="0"/>
                          </a:rPr>
                        </m:ctrlPr>
                      </m:dPr>
                      <m:e>
                        <m:r>
                          <a:rPr lang="en-US" altLang="zh-CN" sz="2665" i="1" smtClean="0">
                            <a:latin typeface="Cambria Math" panose="02040503050406030204" pitchFamily="18" charset="0"/>
                          </a:rPr>
                          <m:t>𝑥</m:t>
                        </m:r>
                      </m:e>
                    </m:d>
                    <m:r>
                      <a:rPr lang="en-US" altLang="zh-CN" sz="2665" i="1" smtClean="0">
                        <a:latin typeface="Cambria Math" panose="02040503050406030204" pitchFamily="18" charset="0"/>
                      </a:rPr>
                      <m:t>=</m:t>
                    </m:r>
                    <m:sSup>
                      <m:sSupPr>
                        <m:ctrlPr>
                          <a:rPr lang="en-US" altLang="zh-CN" sz="2665" i="1" smtClean="0">
                            <a:latin typeface="Cambria Math" panose="02040503050406030204" pitchFamily="18" charset="0"/>
                          </a:rPr>
                        </m:ctrlPr>
                      </m:sSupPr>
                      <m:e>
                        <m:r>
                          <a:rPr lang="en-US" altLang="zh-CN" sz="2665" i="1" smtClean="0">
                            <a:latin typeface="Cambria Math" panose="02040503050406030204" pitchFamily="18" charset="0"/>
                          </a:rPr>
                          <m:t>𝑥</m:t>
                        </m:r>
                      </m:e>
                      <m:sup>
                        <m:r>
                          <a:rPr lang="en-US" altLang="zh-CN" sz="2665" i="1" smtClean="0">
                            <a:latin typeface="Cambria Math" panose="02040503050406030204" pitchFamily="18" charset="0"/>
                          </a:rPr>
                          <m:t>2</m:t>
                        </m:r>
                      </m:sup>
                    </m:sSup>
                  </m:oMath>
                </a14:m>
                <a:r>
                  <a:rPr lang="en-US" altLang="zh-CN" sz="2665" dirty="0">
                    <a:latin typeface="Times New Roman" panose="02020603050405020304" pitchFamily="18" charset="0"/>
                    <a:cs typeface="Times New Roman" panose="02020603050405020304" pitchFamily="18" charset="0"/>
                  </a:rPr>
                  <a:t>. In this case,</a:t>
                </a:r>
              </a:p>
              <a:p>
                <a:pPr marL="0" lvl="0" indent="0" algn="just">
                  <a:lnSpc>
                    <a:spcPct val="125000"/>
                  </a:lnSpc>
                  <a:spcBef>
                    <a:spcPts val="0"/>
                  </a:spcBef>
                  <a:buClr>
                    <a:srgbClr val="FF0000"/>
                  </a:buClr>
                  <a:buNone/>
                </a:pPr>
                <a:endParaRPr lang="en-US" altLang="zh-CN" sz="2665"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sz="2665" dirty="0">
                    <a:latin typeface="Times New Roman" panose="02020603050405020304" pitchFamily="18" charset="0"/>
                    <a:cs typeface="Times New Roman" panose="02020603050405020304" pitchFamily="18" charset="0"/>
                  </a:rPr>
                  <a:t>Since this integral diverges, there is no probability distribution corresponding to this choice of </a:t>
                </a:r>
                <a14:m>
                  <m:oMath xmlns:m="http://schemas.openxmlformats.org/officeDocument/2006/math">
                    <m:r>
                      <a:rPr lang="en-US" altLang="zh-CN" sz="2665" i="1">
                        <a:latin typeface="Cambria Math" panose="02040503050406030204" pitchFamily="18" charset="0"/>
                      </a:rPr>
                      <m:t>𝜙</m:t>
                    </m:r>
                    <m:d>
                      <m:dPr>
                        <m:ctrlPr>
                          <a:rPr lang="en-US" altLang="zh-CN" sz="2665" i="1">
                            <a:latin typeface="Cambria Math" panose="02040503050406030204" pitchFamily="18" charset="0"/>
                          </a:rPr>
                        </m:ctrlPr>
                      </m:dPr>
                      <m:e>
                        <m:r>
                          <a:rPr lang="en-US" altLang="zh-CN" sz="2665" i="1">
                            <a:latin typeface="Cambria Math" panose="02040503050406030204" pitchFamily="18" charset="0"/>
                          </a:rPr>
                          <m:t>𝑥</m:t>
                        </m:r>
                      </m:e>
                    </m:d>
                  </m:oMath>
                </a14:m>
                <a:r>
                  <a:rPr lang="en-US" altLang="zh-CN" sz="2665" dirty="0">
                    <a:latin typeface="Times New Roman" panose="02020603050405020304" pitchFamily="18" charset="0"/>
                    <a:cs typeface="Times New Roman" panose="02020603050405020304" pitchFamily="18" charset="0"/>
                  </a:rPr>
                  <a:t>. Sometimes the choice of some parameter of the </a:t>
                </a:r>
                <a14:m>
                  <m:oMath xmlns:m="http://schemas.openxmlformats.org/officeDocument/2006/math">
                    <m:r>
                      <a:rPr lang="en-US" altLang="zh-CN" sz="2665" i="1">
                        <a:latin typeface="Cambria Math" panose="02040503050406030204" pitchFamily="18" charset="0"/>
                      </a:rPr>
                      <m:t>𝜙</m:t>
                    </m:r>
                  </m:oMath>
                </a14:m>
                <a:r>
                  <a:rPr lang="en-US" altLang="zh-CN" sz="2665" dirty="0">
                    <a:latin typeface="Times New Roman" panose="02020603050405020304" pitchFamily="18" charset="0"/>
                    <a:cs typeface="Times New Roman" panose="02020603050405020304" pitchFamily="18" charset="0"/>
                  </a:rPr>
                  <a:t> functions determines whether the probability distribution is defined. For example, for </a:t>
                </a:r>
                <a14:m>
                  <m:oMath xmlns:m="http://schemas.openxmlformats.org/officeDocument/2006/math">
                    <m:r>
                      <a:rPr lang="en-US" altLang="zh-CN" sz="2665" i="1" dirty="0" smtClean="0">
                        <a:latin typeface="Cambria Math" panose="02040503050406030204" pitchFamily="18" charset="0"/>
                      </a:rPr>
                      <m:t>𝜙</m:t>
                    </m:r>
                    <m:d>
                      <m:dPr>
                        <m:ctrlPr>
                          <a:rPr lang="en-US" altLang="zh-CN" sz="2665" i="1" dirty="0" smtClean="0">
                            <a:latin typeface="Cambria Math" panose="02040503050406030204" pitchFamily="18" charset="0"/>
                          </a:rPr>
                        </m:ctrlPr>
                      </m:dPr>
                      <m:e>
                        <m:r>
                          <a:rPr lang="en-US" altLang="zh-CN" sz="2665" i="1" dirty="0" smtClean="0">
                            <a:latin typeface="Cambria Math" panose="02040503050406030204" pitchFamily="18" charset="0"/>
                          </a:rPr>
                          <m:t>𝑥</m:t>
                        </m:r>
                        <m:r>
                          <a:rPr lang="en-US" altLang="zh-CN" sz="2665" i="1" dirty="0" smtClean="0">
                            <a:latin typeface="Cambria Math" panose="02040503050406030204" pitchFamily="18" charset="0"/>
                          </a:rPr>
                          <m:t>;</m:t>
                        </m:r>
                        <m:r>
                          <a:rPr lang="en-US" altLang="zh-CN" sz="2665" i="1" dirty="0" smtClean="0">
                            <a:latin typeface="Cambria Math" panose="02040503050406030204" pitchFamily="18" charset="0"/>
                          </a:rPr>
                          <m:t>𝛽</m:t>
                        </m:r>
                      </m:e>
                    </m:d>
                    <m:r>
                      <a:rPr lang="en-US" altLang="zh-CN" sz="2665" i="1" dirty="0" smtClean="0">
                        <a:latin typeface="Cambria Math" panose="02040503050406030204" pitchFamily="18" charset="0"/>
                      </a:rPr>
                      <m:t>=</m:t>
                    </m:r>
                    <m:func>
                      <m:funcPr>
                        <m:ctrlPr>
                          <a:rPr lang="en-US" altLang="zh-CN" sz="2665" i="1" dirty="0" smtClean="0">
                            <a:latin typeface="Cambria Math" panose="02040503050406030204" pitchFamily="18" charset="0"/>
                          </a:rPr>
                        </m:ctrlPr>
                      </m:funcPr>
                      <m:fName>
                        <m:r>
                          <m:rPr>
                            <m:sty m:val="p"/>
                          </m:rPr>
                          <a:rPr lang="en-US" altLang="zh-CN" sz="2665" i="1" dirty="0" smtClean="0">
                            <a:latin typeface="Cambria Math" panose="02040503050406030204" pitchFamily="18" charset="0"/>
                          </a:rPr>
                          <m:t>exp</m:t>
                        </m:r>
                      </m:fName>
                      <m:e>
                        <m:d>
                          <m:dPr>
                            <m:ctrlPr>
                              <a:rPr lang="en-US" altLang="zh-CN" sz="2665" i="1" dirty="0" smtClean="0">
                                <a:latin typeface="Cambria Math" panose="02040503050406030204" pitchFamily="18" charset="0"/>
                              </a:rPr>
                            </m:ctrlPr>
                          </m:dPr>
                          <m:e>
                            <m:r>
                              <a:rPr lang="en-US" altLang="zh-CN" sz="2665" i="1" dirty="0" smtClean="0">
                                <a:latin typeface="Cambria Math" panose="02040503050406030204" pitchFamily="18" charset="0"/>
                              </a:rPr>
                              <m:t>−</m:t>
                            </m:r>
                            <m:r>
                              <a:rPr lang="en-US" altLang="zh-CN" sz="2665" i="1" dirty="0" smtClean="0">
                                <a:latin typeface="Cambria Math" panose="02040503050406030204" pitchFamily="18" charset="0"/>
                              </a:rPr>
                              <m:t>𝛽</m:t>
                            </m:r>
                            <m:sSup>
                              <m:sSupPr>
                                <m:ctrlPr>
                                  <a:rPr lang="en-US" altLang="zh-CN" sz="2665" i="1" dirty="0" smtClean="0">
                                    <a:latin typeface="Cambria Math" panose="02040503050406030204" pitchFamily="18" charset="0"/>
                                  </a:rPr>
                                </m:ctrlPr>
                              </m:sSupPr>
                              <m:e>
                                <m:r>
                                  <a:rPr lang="en-US" altLang="zh-CN" sz="2665" i="1" dirty="0" smtClean="0">
                                    <a:latin typeface="Cambria Math" panose="02040503050406030204" pitchFamily="18" charset="0"/>
                                  </a:rPr>
                                  <m:t>𝑥</m:t>
                                </m:r>
                              </m:e>
                              <m:sup>
                                <m:r>
                                  <a:rPr lang="en-US" altLang="zh-CN" sz="2665" i="1" dirty="0" smtClean="0">
                                    <a:latin typeface="Cambria Math" panose="02040503050406030204" pitchFamily="18" charset="0"/>
                                  </a:rPr>
                                  <m:t>2</m:t>
                                </m:r>
                              </m:sup>
                            </m:sSup>
                          </m:e>
                        </m:d>
                      </m:e>
                    </m:func>
                  </m:oMath>
                </a14:m>
                <a:r>
                  <a:rPr lang="zh-CN" altLang="en-US" sz="2665" dirty="0">
                    <a:latin typeface="Times New Roman" panose="02020603050405020304" pitchFamily="18" charset="0"/>
                    <a:cs typeface="Times New Roman" panose="02020603050405020304" pitchFamily="18" charset="0"/>
                  </a:rPr>
                  <a:t>，</a:t>
                </a:r>
                <a:r>
                  <a:rPr lang="en-US" altLang="zh-CN" sz="2665" dirty="0">
                    <a:latin typeface="Times New Roman" panose="02020603050405020304" pitchFamily="18" charset="0"/>
                    <a:cs typeface="Times New Roman" panose="02020603050405020304" pitchFamily="18" charset="0"/>
                  </a:rPr>
                  <a:t>the </a:t>
                </a:r>
                <a:r>
                  <a:rPr lang="en-US" altLang="zh-CN" sz="2660" i="1" dirty="0">
                    <a:sym typeface="+mn-ea"/>
                  </a:rPr>
                  <a:t>β </a:t>
                </a:r>
                <a:r>
                  <a:rPr lang="en-US" altLang="zh-CN" sz="2665" dirty="0">
                    <a:latin typeface="Times New Roman" panose="02020603050405020304" pitchFamily="18" charset="0"/>
                    <a:cs typeface="Times New Roman" panose="02020603050405020304" pitchFamily="18" charset="0"/>
                  </a:rPr>
                  <a:t>parameter determines whether </a:t>
                </a:r>
                <a:r>
                  <a:rPr lang="en-US" altLang="zh-CN" sz="2665" i="1" dirty="0">
                    <a:latin typeface="Times New Roman" panose="02020603050405020304" pitchFamily="18" charset="0"/>
                    <a:cs typeface="Times New Roman" panose="02020603050405020304" pitchFamily="18" charset="0"/>
                  </a:rPr>
                  <a:t>Z</a:t>
                </a:r>
                <a:r>
                  <a:rPr lang="en-US" altLang="zh-CN" sz="2665" dirty="0">
                    <a:latin typeface="Times New Roman" panose="02020603050405020304" pitchFamily="18" charset="0"/>
                    <a:cs typeface="Times New Roman" panose="02020603050405020304" pitchFamily="18" charset="0"/>
                  </a:rPr>
                  <a:t> exists. Positive </a:t>
                </a:r>
                <a:r>
                  <a:rPr lang="en-US" altLang="zh-CN" sz="2665" i="1" dirty="0">
                    <a:latin typeface="Times New Roman" panose="02020603050405020304" pitchFamily="18" charset="0"/>
                    <a:cs typeface="Times New Roman" panose="02020603050405020304" pitchFamily="18" charset="0"/>
                  </a:rPr>
                  <a:t>β</a:t>
                </a:r>
                <a:r>
                  <a:rPr lang="en-US" altLang="zh-CN" sz="2665" dirty="0">
                    <a:latin typeface="Times New Roman" panose="02020603050405020304" pitchFamily="18" charset="0"/>
                    <a:cs typeface="Times New Roman" panose="02020603050405020304" pitchFamily="18" charset="0"/>
                  </a:rPr>
                  <a:t> results in a Gaussian distribution over x but all other values of </a:t>
                </a:r>
                <a:r>
                  <a:rPr lang="en-US" altLang="zh-CN" sz="2665" i="1" dirty="0">
                    <a:latin typeface="Times New Roman" panose="02020603050405020304" pitchFamily="18" charset="0"/>
                    <a:cs typeface="Times New Roman" panose="02020603050405020304" pitchFamily="18" charset="0"/>
                  </a:rPr>
                  <a:t>β</a:t>
                </a:r>
                <a:r>
                  <a:rPr lang="en-US" altLang="zh-CN" sz="2665" dirty="0">
                    <a:latin typeface="Times New Roman" panose="02020603050405020304" pitchFamily="18" charset="0"/>
                    <a:cs typeface="Times New Roman" panose="02020603050405020304" pitchFamily="18" charset="0"/>
                  </a:rPr>
                  <a:t> make </a:t>
                </a:r>
                <a14:m>
                  <m:oMath xmlns:m="http://schemas.openxmlformats.org/officeDocument/2006/math">
                    <m:r>
                      <a:rPr lang="en-US" altLang="zh-CN" sz="2665" i="1">
                        <a:latin typeface="Cambria Math" panose="02040503050406030204" pitchFamily="18" charset="0"/>
                      </a:rPr>
                      <m:t>𝜙</m:t>
                    </m:r>
                  </m:oMath>
                </a14:m>
                <a:r>
                  <a:rPr lang="en-US" altLang="zh-CN" sz="2665" dirty="0">
                    <a:latin typeface="Times New Roman" panose="02020603050405020304" pitchFamily="18" charset="0"/>
                    <a:cs typeface="Times New Roman" panose="02020603050405020304" pitchFamily="18" charset="0"/>
                  </a:rPr>
                  <a:t> impossible to normalize.</a:t>
                </a:r>
              </a:p>
              <a:p>
                <a:pPr marL="0" lvl="0" indent="0" algn="just">
                  <a:lnSpc>
                    <a:spcPct val="125000"/>
                  </a:lnSpc>
                  <a:spcBef>
                    <a:spcPts val="0"/>
                  </a:spcBef>
                  <a:buClr>
                    <a:srgbClr val="FF0000"/>
                  </a:buClr>
                  <a:buNone/>
                </a:pPr>
                <a:endParaRPr lang="en-US" altLang="zh-CN" sz="2665"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55" t="-475" r="-1497" b="-1900"/>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436745" y="3166110"/>
            <a:ext cx="6722745" cy="81978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16.2.3 The Partition Function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One key difference between directed modeling and undirected modeling is that directed models are defined directly in terms of probability distributions from the start, while undirected models are defined more loosely by </a:t>
                </a:r>
                <a14:m>
                  <m:oMath xmlns:m="http://schemas.openxmlformats.org/officeDocument/2006/math">
                    <m:r>
                      <a:rPr lang="en-US" altLang="zh-CN" i="1">
                        <a:latin typeface="Cambria Math" panose="02040503050406030204" pitchFamily="18" charset="0"/>
                      </a:rPr>
                      <m:t>𝜙</m:t>
                    </m:r>
                  </m:oMath>
                </a14:m>
                <a:r>
                  <a:rPr lang="en-US" altLang="zh-CN" sz="2600" dirty="0">
                    <a:latin typeface="Times New Roman" panose="02020603050405020304" pitchFamily="18" charset="0"/>
                    <a:cs typeface="Times New Roman" panose="02020603050405020304" pitchFamily="18" charset="0"/>
                  </a:rPr>
                  <a:t> functions that are then converted into probability distributions. This changes the intuitions one must develop in order to work with these models. One key idea to keep in mind while working with undirected models is that the domain of each of the variables has dramatic effect on the kind of probability distribution that a given set of </a:t>
                </a:r>
                <a14:m>
                  <m:oMath xmlns:m="http://schemas.openxmlformats.org/officeDocument/2006/math">
                    <m:r>
                      <a:rPr lang="en-US" altLang="zh-CN" i="1">
                        <a:latin typeface="Cambria Math" panose="02040503050406030204" pitchFamily="18" charset="0"/>
                      </a:rPr>
                      <m:t>𝜙</m:t>
                    </m:r>
                  </m:oMath>
                </a14:m>
                <a:r>
                  <a:rPr lang="en-US" altLang="zh-CN" sz="2600" dirty="0">
                    <a:latin typeface="Times New Roman" panose="02020603050405020304" pitchFamily="18" charset="0"/>
                    <a:cs typeface="Times New Roman" panose="02020603050405020304" pitchFamily="18" charset="0"/>
                  </a:rPr>
                  <a:t> functions corresponds to. For example, consider an n-dimensional vector-valued random variable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an undirected model parametrized by a vector of biases </a:t>
                </a:r>
                <a:r>
                  <a:rPr lang="en-US" altLang="zh-CN" sz="2600" b="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Suppose we have one clique for each element of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i="1" smtClean="0">
                            <a:latin typeface="Cambria Math" panose="02040503050406030204" pitchFamily="18" charset="0"/>
                          </a:rPr>
                          <m:t>𝜙</m:t>
                        </m:r>
                      </m:e>
                      <m:sup>
                        <m:d>
                          <m:dPr>
                            <m:ctrlPr>
                              <a:rPr lang="en-US" altLang="zh-CN" sz="2600" i="1" smtClean="0">
                                <a:latin typeface="Cambria Math" panose="02040503050406030204" pitchFamily="18" charset="0"/>
                              </a:rPr>
                            </m:ctrlPr>
                          </m:dPr>
                          <m:e>
                            <m:r>
                              <a:rPr lang="en-US" altLang="zh-CN" sz="2600" i="1" smtClean="0">
                                <a:latin typeface="Cambria Math" panose="02040503050406030204" pitchFamily="18" charset="0"/>
                              </a:rPr>
                              <m:t>𝑖</m:t>
                            </m:r>
                          </m:e>
                        </m:d>
                      </m:sup>
                    </m:sSup>
                    <m:d>
                      <m:dPr>
                        <m:ctrlPr>
                          <a:rPr lang="en-US" altLang="zh-CN" sz="2600" i="1" smtClean="0">
                            <a:latin typeface="Cambria Math" panose="02040503050406030204" pitchFamily="18" charset="0"/>
                          </a:rPr>
                        </m:ctrlPr>
                      </m:dPr>
                      <m:e>
                        <m:sSub>
                          <m:sSubPr>
                            <m:ctrlPr>
                              <a:rPr lang="en-US" altLang="zh-CN" sz="2600" i="1" smtClean="0">
                                <a:latin typeface="Cambria Math" panose="02040503050406030204" pitchFamily="18" charset="0"/>
                              </a:rPr>
                            </m:ctrlPr>
                          </m:sSubPr>
                          <m:e>
                            <m:r>
                              <m:rPr>
                                <m:sty m:val="p"/>
                              </m:rPr>
                              <a:rPr lang="en-US" altLang="zh-CN" sz="2600" b="0" i="0" smtClean="0">
                                <a:latin typeface="Cambria Math" panose="02040503050406030204" pitchFamily="18" charset="0"/>
                              </a:rPr>
                              <m:t>x</m:t>
                            </m:r>
                          </m:e>
                          <m:sub>
                            <m:r>
                              <a:rPr lang="en-US" altLang="zh-CN" sz="2600" i="1" smtClean="0">
                                <a:latin typeface="Cambria Math" panose="02040503050406030204" pitchFamily="18" charset="0"/>
                              </a:rPr>
                              <m:t>𝑖</m:t>
                            </m:r>
                          </m:sub>
                        </m:sSub>
                      </m:e>
                    </m:d>
                    <m:r>
                      <a:rPr lang="en-US" altLang="zh-CN" sz="2600" i="1" smtClean="0">
                        <a:latin typeface="Cambria Math" panose="02040503050406030204" pitchFamily="18" charset="0"/>
                      </a:rPr>
                      <m:t>=</m:t>
                    </m:r>
                    <m:func>
                      <m:funcPr>
                        <m:ctrlPr>
                          <a:rPr lang="en-US" altLang="zh-CN" sz="2600" i="1" smtClean="0">
                            <a:latin typeface="Cambria Math" panose="02040503050406030204" pitchFamily="18" charset="0"/>
                          </a:rPr>
                        </m:ctrlPr>
                      </m:funcPr>
                      <m:fName>
                        <m:r>
                          <m:rPr>
                            <m:sty m:val="p"/>
                          </m:rPr>
                          <a:rPr lang="en-US" altLang="zh-CN" sz="2600" i="1" smtClean="0">
                            <a:latin typeface="Cambria Math" panose="02040503050406030204" pitchFamily="18" charset="0"/>
                          </a:rPr>
                          <m:t>exp</m:t>
                        </m:r>
                      </m:fName>
                      <m:e>
                        <m:d>
                          <m:dPr>
                            <m:ctrlPr>
                              <a:rPr lang="en-US" altLang="zh-CN" sz="2600" i="1" smtClean="0">
                                <a:latin typeface="Cambria Math" panose="02040503050406030204" pitchFamily="18" charset="0"/>
                              </a:rPr>
                            </m:ctrlPr>
                          </m:dPr>
                          <m:e>
                            <m:sSub>
                              <m:sSubPr>
                                <m:ctrlPr>
                                  <a:rPr lang="en-US" altLang="zh-CN" sz="2600" i="1" smtClean="0">
                                    <a:latin typeface="Cambria Math" panose="02040503050406030204" pitchFamily="18" charset="0"/>
                                  </a:rPr>
                                </m:ctrlPr>
                              </m:sSubPr>
                              <m:e>
                                <m:r>
                                  <a:rPr lang="en-US" altLang="zh-CN" sz="2600" i="1" smtClean="0">
                                    <a:latin typeface="Cambria Math" panose="02040503050406030204" pitchFamily="18" charset="0"/>
                                  </a:rPr>
                                  <m:t>𝑏</m:t>
                                </m:r>
                              </m:e>
                              <m:sub>
                                <m:r>
                                  <a:rPr lang="en-US" altLang="zh-CN" sz="2600" i="1" smtClean="0">
                                    <a:latin typeface="Cambria Math" panose="02040503050406030204" pitchFamily="18" charset="0"/>
                                  </a:rPr>
                                  <m:t>𝑖</m:t>
                                </m:r>
                              </m:sub>
                            </m:sSub>
                            <m:sSub>
                              <m:sSubPr>
                                <m:ctrlPr>
                                  <a:rPr lang="en-US" altLang="zh-CN" sz="2600" i="1" smtClean="0">
                                    <a:latin typeface="Cambria Math" panose="02040503050406030204" pitchFamily="18" charset="0"/>
                                  </a:rPr>
                                </m:ctrlPr>
                              </m:sSubPr>
                              <m:e>
                                <m:r>
                                  <m:rPr>
                                    <m:sty m:val="p"/>
                                  </m:rPr>
                                  <a:rPr lang="en-US" altLang="zh-CN" sz="2600" i="0" smtClean="0">
                                    <a:latin typeface="Cambria Math" panose="02040503050406030204" pitchFamily="18" charset="0"/>
                                  </a:rPr>
                                  <m:t>x</m:t>
                                </m:r>
                              </m:e>
                              <m:sub>
                                <m:r>
                                  <a:rPr lang="en-US" altLang="zh-CN" sz="2600" i="1" smtClean="0">
                                    <a:latin typeface="Cambria Math" panose="02040503050406030204" pitchFamily="18" charset="0"/>
                                  </a:rPr>
                                  <m:t>𝑖</m:t>
                                </m:r>
                              </m:sub>
                            </m:sSub>
                          </m:e>
                        </m:d>
                      </m:e>
                    </m:func>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950"/>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16.2.3 The Partition Function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What kind of probability distribution does this result in? The answer is that we do not have enough information, because we have not yet specified the domain of </a:t>
                </a:r>
                <a:r>
                  <a:rPr lang="en-US" altLang="zh-CN" b="1" dirty="0">
                    <a:sym typeface="+mn-ea"/>
                  </a:rPr>
                  <a:t>x</a:t>
                </a:r>
                <a:r>
                  <a:rPr lang="en-US" altLang="zh-CN" dirty="0">
                    <a:sym typeface="+mn-ea"/>
                  </a:rPr>
                  <a:t>.</a:t>
                </a:r>
                <a:r>
                  <a:rPr lang="en-US" altLang="zh-CN"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sym typeface="+mn-ea"/>
                  </a:rPr>
                  <a:t>If </a:t>
                </a:r>
                <a:r>
                  <a:rPr lang="en-US" altLang="zh-CN" sz="2600" b="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sym typeface="+mn-ea"/>
                          </a:rPr>
                        </m:ctrlPr>
                      </m:sSupPr>
                      <m:e>
                        <m:r>
                          <a:rPr lang="en-US" altLang="zh-CN" sz="2600" i="1" smtClean="0">
                            <a:latin typeface="Cambria Math" panose="02040503050406030204" pitchFamily="18" charset="0"/>
                            <a:cs typeface="Times New Roman" panose="02020603050405020304" pitchFamily="18" charset="0"/>
                            <a:sym typeface="+mn-ea"/>
                          </a:rPr>
                          <m:t>ℝ</m:t>
                        </m:r>
                      </m:e>
                      <m:sup>
                        <m:r>
                          <a:rPr lang="en-US" altLang="zh-CN" sz="2600" b="0" i="1" smtClean="0">
                            <a:latin typeface="Cambria Math" panose="02040503050406030204" pitchFamily="18" charset="0"/>
                            <a:cs typeface="Times New Roman" panose="02020603050405020304" pitchFamily="18" charset="0"/>
                            <a:sym typeface="+mn-ea"/>
                          </a:rPr>
                          <m:t>𝑛</m:t>
                        </m:r>
                      </m:sup>
                    </m:sSup>
                  </m:oMath>
                </a14:m>
                <a:r>
                  <a:rPr lang="en-US" altLang="zh-CN" sz="2600" dirty="0">
                    <a:latin typeface="Times New Roman" panose="02020603050405020304" pitchFamily="18" charset="0"/>
                    <a:cs typeface="Times New Roman" panose="02020603050405020304" pitchFamily="18" charset="0"/>
                    <a:sym typeface="+mn-ea"/>
                  </a:rPr>
                  <a:t>, then the integral defining </a:t>
                </a:r>
                <a:r>
                  <a:rPr lang="en-US" altLang="zh-CN" sz="2600" i="1" dirty="0">
                    <a:latin typeface="Times New Roman" panose="02020603050405020304" pitchFamily="18" charset="0"/>
                    <a:cs typeface="Times New Roman" panose="02020603050405020304" pitchFamily="18" charset="0"/>
                    <a:sym typeface="+mn-ea"/>
                  </a:rPr>
                  <a:t>Z</a:t>
                </a:r>
                <a:r>
                  <a:rPr lang="en-US" altLang="zh-CN" sz="2600" dirty="0">
                    <a:latin typeface="Times New Roman" panose="02020603050405020304" pitchFamily="18" charset="0"/>
                    <a:cs typeface="Times New Roman" panose="02020603050405020304" pitchFamily="18" charset="0"/>
                    <a:sym typeface="+mn-ea"/>
                  </a:rPr>
                  <a:t> diverges and no probability distribution exists. If x ∈ {0, 1}</a:t>
                </a:r>
                <a:r>
                  <a:rPr lang="en-US" altLang="zh-CN" sz="2600" baseline="30000" dirty="0">
                    <a:latin typeface="Times New Roman" panose="02020603050405020304" pitchFamily="18" charset="0"/>
                    <a:cs typeface="Times New Roman" panose="02020603050405020304" pitchFamily="18" charset="0"/>
                    <a:sym typeface="+mn-ea"/>
                  </a:rPr>
                  <a:t>n</a:t>
                </a:r>
                <a:r>
                  <a:rPr lang="en-US" altLang="zh-CN" sz="2600" dirty="0">
                    <a:latin typeface="Times New Roman" panose="02020603050405020304" pitchFamily="18" charset="0"/>
                    <a:cs typeface="Times New Roman" panose="02020603050405020304" pitchFamily="18" charset="0"/>
                    <a:sym typeface="+mn-ea"/>
                  </a:rPr>
                  <a:t>, then p (x) factorizes into n independent distributions, with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dirty="0">
                    <a:latin typeface="Times New Roman" panose="02020603050405020304" pitchFamily="18" charset="0"/>
                    <a:cs typeface="Times New Roman" panose="02020603050405020304" pitchFamily="18" charset="0"/>
                    <a:sym typeface="+mn-ea"/>
                  </a:rPr>
                  <a:t>(x</a:t>
                </a:r>
                <a:r>
                  <a:rPr lang="en-US" altLang="zh-CN" sz="2600" baseline="-25000" dirty="0">
                    <a:latin typeface="Times New Roman" panose="02020603050405020304" pitchFamily="18" charset="0"/>
                    <a:cs typeface="Times New Roman" panose="02020603050405020304" pitchFamily="18" charset="0"/>
                    <a:sym typeface="+mn-ea"/>
                  </a:rPr>
                  <a:t>i</a:t>
                </a:r>
                <a:r>
                  <a:rPr lang="en-US" altLang="zh-CN" sz="2600" dirty="0">
                    <a:latin typeface="Times New Roman" panose="02020603050405020304" pitchFamily="18" charset="0"/>
                    <a:cs typeface="Times New Roman" panose="02020603050405020304" pitchFamily="18" charset="0"/>
                    <a:sym typeface="+mn-ea"/>
                  </a:rPr>
                  <a:t> = 1) = sigmoid (</a:t>
                </a:r>
                <a:r>
                  <a:rPr lang="en-US" altLang="zh-CN" sz="2600" i="1" dirty="0">
                    <a:latin typeface="Times New Roman" panose="02020603050405020304" pitchFamily="18" charset="0"/>
                    <a:cs typeface="Times New Roman" panose="02020603050405020304" pitchFamily="18" charset="0"/>
                    <a:sym typeface="+mn-ea"/>
                  </a:rPr>
                  <a:t>b</a:t>
                </a:r>
                <a:r>
                  <a:rPr lang="en-US" altLang="zh-CN" sz="2600" i="1" baseline="-25000" dirty="0">
                    <a:latin typeface="Times New Roman" panose="02020603050405020304" pitchFamily="18" charset="0"/>
                    <a:cs typeface="Times New Roman" panose="02020603050405020304" pitchFamily="18" charset="0"/>
                    <a:sym typeface="+mn-ea"/>
                  </a:rPr>
                  <a:t>i</a:t>
                </a:r>
                <a:r>
                  <a:rPr lang="en-US" altLang="zh-CN" sz="2600" dirty="0">
                    <a:latin typeface="Times New Roman" panose="02020603050405020304" pitchFamily="18" charset="0"/>
                    <a:cs typeface="Times New Roman" panose="02020603050405020304" pitchFamily="18" charset="0"/>
                    <a:sym typeface="+mn-ea"/>
                  </a:rPr>
                  <a:t>). If the domain of x is the set of elementary basis vectors ({[1, 0, . . . , 0], [0, 1, . . . ,0], . . . , [0,0, . . . , 1]} ) then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dirty="0">
                    <a:latin typeface="Times New Roman" panose="02020603050405020304" pitchFamily="18" charset="0"/>
                    <a:cs typeface="Times New Roman" panose="02020603050405020304" pitchFamily="18" charset="0"/>
                    <a:sym typeface="+mn-ea"/>
                  </a:rPr>
                  <a:t>(x) = softmax(</a:t>
                </a:r>
                <a:r>
                  <a:rPr lang="en-US" altLang="zh-CN" sz="2600" b="1" dirty="0">
                    <a:latin typeface="Times New Roman" panose="02020603050405020304" pitchFamily="18" charset="0"/>
                    <a:cs typeface="Times New Roman" panose="02020603050405020304" pitchFamily="18" charset="0"/>
                    <a:sym typeface="+mn-ea"/>
                  </a:rPr>
                  <a:t>b</a:t>
                </a:r>
                <a:r>
                  <a:rPr lang="en-US" altLang="zh-CN" sz="2600" dirty="0">
                    <a:latin typeface="Times New Roman" panose="02020603050405020304" pitchFamily="18" charset="0"/>
                    <a:cs typeface="Times New Roman" panose="02020603050405020304" pitchFamily="18" charset="0"/>
                    <a:sym typeface="+mn-ea"/>
                  </a:rPr>
                  <a:t>), so a large value of b i actually reduces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dirty="0">
                    <a:latin typeface="Times New Roman" panose="02020603050405020304" pitchFamily="18" charset="0"/>
                    <a:cs typeface="Times New Roman" panose="02020603050405020304" pitchFamily="18" charset="0"/>
                    <a:sym typeface="+mn-ea"/>
                  </a:rPr>
                  <a:t>(x</a:t>
                </a:r>
                <a:r>
                  <a:rPr lang="en-US" altLang="zh-CN" sz="2600" i="1" baseline="-25000" dirty="0">
                    <a:latin typeface="Times New Roman" panose="02020603050405020304" pitchFamily="18" charset="0"/>
                    <a:cs typeface="Times New Roman" panose="02020603050405020304" pitchFamily="18" charset="0"/>
                    <a:sym typeface="+mn-ea"/>
                  </a:rPr>
                  <a:t>j</a:t>
                </a:r>
                <a:r>
                  <a:rPr lang="en-US" altLang="zh-CN" sz="2600" dirty="0">
                    <a:latin typeface="Times New Roman" panose="02020603050405020304" pitchFamily="18" charset="0"/>
                    <a:cs typeface="Times New Roman" panose="02020603050405020304" pitchFamily="18" charset="0"/>
                    <a:sym typeface="+mn-ea"/>
                  </a:rPr>
                  <a:t> = 1) for </a:t>
                </a:r>
                <a14:m>
                  <m:oMath xmlns:m="http://schemas.openxmlformats.org/officeDocument/2006/math">
                    <m:r>
                      <a:rPr lang="en-US" altLang="zh-CN" sz="2600" i="1" smtClean="0">
                        <a:latin typeface="Cambria Math" panose="02040503050406030204" pitchFamily="18" charset="0"/>
                        <a:sym typeface="+mn-ea"/>
                      </a:rPr>
                      <m:t>𝑗</m:t>
                    </m:r>
                    <m:r>
                      <a:rPr lang="en-US" altLang="zh-CN" sz="2600" i="1" smtClean="0">
                        <a:latin typeface="Cambria Math" panose="02040503050406030204" pitchFamily="18" charset="0"/>
                        <a:sym typeface="+mn-ea"/>
                      </a:rPr>
                      <m:t>≠ⅈ</m:t>
                    </m:r>
                  </m:oMath>
                </a14:m>
                <a:r>
                  <a:rPr lang="en-US" altLang="zh-CN" sz="2600" dirty="0">
                    <a:latin typeface="Times New Roman" panose="02020603050405020304" pitchFamily="18" charset="0"/>
                    <a:cs typeface="Times New Roman" panose="02020603050405020304" pitchFamily="18" charset="0"/>
                    <a:sym typeface="+mn-ea"/>
                  </a:rPr>
                  <a:t>. Often, it is possible to leverage the effect of a carefully chosen domain of a variable in order to obtain complicated behavior from a relatively simple set of </a:t>
                </a:r>
                <a14:m>
                  <m:oMath xmlns:m="http://schemas.openxmlformats.org/officeDocument/2006/math">
                    <m:r>
                      <a:rPr lang="en-US" altLang="zh-CN" sz="2600" i="1" smtClean="0">
                        <a:latin typeface="Cambria Math" panose="02040503050406030204" pitchFamily="18" charset="0"/>
                        <a:sym typeface="+mn-ea"/>
                      </a:rPr>
                      <m:t>𝜙</m:t>
                    </m:r>
                  </m:oMath>
                </a14:m>
                <a:r>
                  <a:rPr lang="en-US" altLang="zh-CN" sz="2600" dirty="0">
                    <a:latin typeface="Times New Roman" panose="02020603050405020304" pitchFamily="18" charset="0"/>
                    <a:cs typeface="Times New Roman" panose="02020603050405020304" pitchFamily="18" charset="0"/>
                    <a:sym typeface="+mn-ea"/>
                  </a:rPr>
                  <a:t> functions. We will explore a practical application of this idea later, in Sec. </a:t>
                </a:r>
                <a:r>
                  <a:rPr lang="en-US" altLang="zh-CN" sz="2600" dirty="0">
                    <a:solidFill>
                      <a:srgbClr val="FF0000"/>
                    </a:solidFill>
                    <a:latin typeface="Times New Roman" panose="02020603050405020304" pitchFamily="18" charset="0"/>
                    <a:cs typeface="Times New Roman" panose="02020603050405020304" pitchFamily="18" charset="0"/>
                    <a:sym typeface="+mn-ea"/>
                  </a:rPr>
                  <a:t>20.6</a:t>
                </a:r>
                <a:r>
                  <a:rPr lang="en-US" altLang="zh-CN" sz="2600" dirty="0">
                    <a:latin typeface="Times New Roman" panose="02020603050405020304" pitchFamily="18" charset="0"/>
                    <a:cs typeface="Times New Roman" panose="02020603050405020304" pitchFamily="18" charset="0"/>
                    <a:sym typeface="+mn-ea"/>
                  </a:rPr>
                  <a:t>.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Many interesting theoretical results about undirected models depend on the as- sumption that ∀x, </a:t>
                </a:r>
                <a14:m>
                  <m:oMath xmlns:m="http://schemas.openxmlformats.org/officeDocument/2006/math">
                    <m:acc>
                      <m:accPr>
                        <m:chr m:val="̃"/>
                        <m:ctrlPr>
                          <a:rPr lang="en-US" altLang="zh-CN" sz="2600" i="1" smtClean="0">
                            <a:latin typeface="Cambria Math" panose="02040503050406030204" pitchFamily="18" charset="0"/>
                          </a:rPr>
                        </m:ctrlPr>
                      </m:accPr>
                      <m:e>
                        <m:r>
                          <a:rPr lang="en-US" altLang="zh-CN" sz="2600" i="1" smtClean="0">
                            <a:latin typeface="Cambria Math" panose="02040503050406030204" pitchFamily="18" charset="0"/>
                          </a:rPr>
                          <m:t>𝑝</m:t>
                        </m:r>
                      </m:e>
                    </m:acc>
                    <m:d>
                      <m:dPr>
                        <m:ctrlPr>
                          <a:rPr lang="en-US" altLang="zh-CN" sz="2600" i="1" smtClean="0">
                            <a:latin typeface="Cambria Math" panose="02040503050406030204" pitchFamily="18" charset="0"/>
                          </a:rPr>
                        </m:ctrlPr>
                      </m:dPr>
                      <m:e>
                        <m:r>
                          <a:rPr lang="en-US" altLang="zh-CN" sz="2600" b="1" i="0" smtClean="0">
                            <a:latin typeface="Cambria Math" panose="02040503050406030204" pitchFamily="18" charset="0"/>
                          </a:rPr>
                          <m:t>𝐱</m:t>
                        </m:r>
                      </m:e>
                    </m:d>
                    <m:r>
                      <a:rPr lang="en-US" altLang="zh-CN" sz="2600" i="1" smtClean="0">
                        <a:latin typeface="Cambria Math" panose="02040503050406030204" pitchFamily="18" charset="0"/>
                      </a:rPr>
                      <m:t>&gt;</m:t>
                    </m:r>
                    <m:r>
                      <a:rPr lang="en-US" altLang="zh-CN" sz="2600" i="1" smtClean="0">
                        <a:latin typeface="Cambria Math" panose="02040503050406030204" pitchFamily="18" charset="0"/>
                      </a:rPr>
                      <m:t>0</m:t>
                    </m:r>
                  </m:oMath>
                </a14:m>
                <a:r>
                  <a:rPr lang="en-US" altLang="zh-CN" sz="2600" dirty="0">
                    <a:latin typeface="Times New Roman" panose="02020603050405020304" pitchFamily="18" charset="0"/>
                    <a:cs typeface="Times New Roman" panose="02020603050405020304" pitchFamily="18" charset="0"/>
                  </a:rPr>
                  <a:t>. A convenient way to enforce this condition is to use an energy-based model (EBM) where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and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(x) is known as the energy function. Because exp(z) is positive for all z, this guarantees that no energy function will result in a probability of zero for any state x.Being completely free to choose the energy function makes learning simpler. If we learned the clique potentials directly, we would need to use constrained optimization to arbitrarily impose some specific minimal probability value. By learning the energy function, we can use unconstrained optimization.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740910" y="2504440"/>
            <a:ext cx="6534150" cy="5143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4087046" y="1311664"/>
            <a:ext cx="4121150" cy="2565400"/>
          </a:xfrm>
          <a:prstGeom prst="rect">
            <a:avLst/>
          </a:prstGeom>
        </p:spPr>
      </p:pic>
      <p:pic>
        <p:nvPicPr>
          <p:cNvPr id="6" name="图片 5">
            <a:extLst>
              <a:ext uri="{FF2B5EF4-FFF2-40B4-BE49-F238E27FC236}">
                <a16:creationId xmlns:a16="http://schemas.microsoft.com/office/drawing/2014/main" id="{530E54D1-0C93-48FD-90B4-DA9A86648F2D}"/>
              </a:ext>
            </a:extLst>
          </p:cNvPr>
          <p:cNvPicPr>
            <a:picLocks noChangeAspect="1"/>
          </p:cNvPicPr>
          <p:nvPr/>
        </p:nvPicPr>
        <p:blipFill>
          <a:blip r:embed="rId4"/>
          <a:stretch>
            <a:fillRect/>
          </a:stretch>
        </p:blipFill>
        <p:spPr>
          <a:xfrm>
            <a:off x="408042" y="4325843"/>
            <a:ext cx="11479158" cy="118672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a:spcBef>
                <a:spcPts val="0"/>
              </a:spcBef>
              <a:buClr>
                <a:srgbClr val="FF0000"/>
              </a:buClr>
            </a:pPr>
            <a:r>
              <a:rPr lang="en-US" altLang="zh-CN" dirty="0"/>
              <a:t>The probabilities in an energy-based model can approach arbitrarily close to zero but never reach it.</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Any distribution of the form given by Eq. </a:t>
            </a:r>
            <a:r>
              <a:rPr lang="en-US" altLang="zh-CN" sz="2600" dirty="0">
                <a:solidFill>
                  <a:srgbClr val="FF0000"/>
                </a:solidFill>
                <a:latin typeface="Times New Roman" panose="02020603050405020304" pitchFamily="18" charset="0"/>
                <a:cs typeface="Times New Roman" panose="02020603050405020304" pitchFamily="18" charset="0"/>
              </a:rPr>
              <a:t>16.7</a:t>
            </a:r>
            <a:r>
              <a:rPr lang="en-US" altLang="zh-CN" sz="2600" dirty="0">
                <a:latin typeface="Times New Roman" panose="02020603050405020304" pitchFamily="18" charset="0"/>
                <a:cs typeface="Times New Roman" panose="02020603050405020304" pitchFamily="18" charset="0"/>
              </a:rPr>
              <a:t> is an example of a Boltzmann distribution. For this reason, many energy-based models are called Boltzmann machines (</a:t>
            </a:r>
            <a:r>
              <a:rPr lang="en-US" altLang="zh-CN" sz="2600" dirty="0">
                <a:solidFill>
                  <a:srgbClr val="00FF00"/>
                </a:solidFill>
                <a:latin typeface="Times New Roman" panose="02020603050405020304" pitchFamily="18" charset="0"/>
                <a:cs typeface="Times New Roman" panose="02020603050405020304" pitchFamily="18" charset="0"/>
              </a:rPr>
              <a:t>Fahlman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Ackley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Hinton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1984</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Hinton and</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Sejnowski</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1986</a:t>
            </a:r>
            <a:r>
              <a:rPr lang="en-US" altLang="zh-CN" sz="2600" dirty="0">
                <a:latin typeface="Times New Roman" panose="02020603050405020304" pitchFamily="18" charset="0"/>
                <a:cs typeface="Times New Roman" panose="02020603050405020304" pitchFamily="18" charset="0"/>
              </a:rPr>
              <a:t>). There is no accepted guideline for when to call a model an energy-based model and when to call it a Boltzmann machine. The term Boltzmann machine was first introduced to describe a model with exclusively binary variables, but today many models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such as the mean-covariance restricted Boltzmann machine incorporate real-valued variables as well.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While Boltzmann machines were originally defined to encompass both models with and without latent variables, the term Boltzmann machine is today most often used to designate models with latent variables, while Boltzmann machines without latent variables are more often called Markov random fields or log-linear models.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Cliques in an undirected graph correspond to factors of the unnormalized probability function. Because exp(a) exp(b) = exp(a + b), this means that different cliques in the undirected graph correspond to the different terms of the energy function. In other words, an energy-based model is just a special kind of Markov network: the exponentiation makes each term in the energy function correspond to a factor for a different clique.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See Fig. </a:t>
            </a:r>
            <a:r>
              <a:rPr lang="en-US" altLang="zh-CN" dirty="0">
                <a:solidFill>
                  <a:srgbClr val="FF0000"/>
                </a:solidFill>
              </a:rPr>
              <a:t>16.5</a:t>
            </a:r>
            <a:r>
              <a:rPr lang="en-US" altLang="zh-CN" dirty="0"/>
              <a:t> for an example of how to read the form of the energy function from an undirected graph structure. One can view an energy-based model with multiple terms in its energy function as being a </a:t>
            </a:r>
            <a:r>
              <a:rPr lang="en-US" altLang="zh-CN" i="1" dirty="0"/>
              <a:t>product of experts</a:t>
            </a:r>
            <a:r>
              <a:rPr lang="en-US" altLang="zh-CN" dirty="0"/>
              <a:t> (</a:t>
            </a:r>
            <a:r>
              <a:rPr lang="en-US" altLang="zh-CN" dirty="0">
                <a:solidFill>
                  <a:srgbClr val="00FF00"/>
                </a:solidFill>
              </a:rPr>
              <a:t>Hinton</a:t>
            </a:r>
            <a:r>
              <a:rPr lang="en-US" altLang="zh-CN" dirty="0"/>
              <a:t>,</a:t>
            </a:r>
            <a:r>
              <a:rPr lang="en-US" altLang="zh-CN" dirty="0">
                <a:solidFill>
                  <a:srgbClr val="00FF00"/>
                </a:solidFill>
              </a:rPr>
              <a:t> 1999</a:t>
            </a:r>
            <a:r>
              <a:rPr lang="en-US" altLang="zh-CN" dirty="0"/>
              <a:t>). </a:t>
            </a:r>
            <a:r>
              <a:rPr lang="en-US" altLang="zh-CN" dirty="0">
                <a:sym typeface="+mn-ea"/>
              </a:rPr>
              <a:t>Each term in the energy function corresponds to another factor in the probability distribution.</a:t>
            </a: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Each term of the energy function can be thought of as an “expert” that determines whether a particular soft constraint is satisfied. Each expert may enforce only one constraint that concerns only a low-dimensional projection of the random variables, but when combined by multiplication of probabilities, the experts together enforce a complicated high- dimensional constraint.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47DBE1-8079-4EA0-B7D7-2486A35821BF}"/>
              </a:ext>
            </a:extLst>
          </p:cNvPr>
          <p:cNvSpPr>
            <a:spLocks noGrp="1"/>
          </p:cNvSpPr>
          <p:nvPr>
            <p:ph type="title"/>
          </p:nvPr>
        </p:nvSpPr>
        <p:spPr/>
        <p:txBody>
          <a:bodyPr/>
          <a:lstStyle/>
          <a:p>
            <a:r>
              <a:rPr lang="en-US" altLang="zh-CN" dirty="0">
                <a:sym typeface="+mn-ea"/>
              </a:rPr>
              <a:t>16.2.4 Energy-Based Models</a:t>
            </a:r>
            <a:endParaRPr lang="zh-CN" altLang="en-US" dirty="0"/>
          </a:p>
        </p:txBody>
      </p:sp>
      <p:pic>
        <p:nvPicPr>
          <p:cNvPr id="6" name="图片 5">
            <a:extLst>
              <a:ext uri="{FF2B5EF4-FFF2-40B4-BE49-F238E27FC236}">
                <a16:creationId xmlns:a16="http://schemas.microsoft.com/office/drawing/2014/main" id="{CABF0642-3C92-4ABC-AFD7-3BCDA25801F3}"/>
              </a:ext>
            </a:extLst>
          </p:cNvPr>
          <p:cNvPicPr>
            <a:picLocks noChangeAspect="1"/>
          </p:cNvPicPr>
          <p:nvPr/>
        </p:nvPicPr>
        <p:blipFill>
          <a:blip r:embed="rId2"/>
          <a:stretch>
            <a:fillRect/>
          </a:stretch>
        </p:blipFill>
        <p:spPr>
          <a:xfrm>
            <a:off x="3309901" y="1473600"/>
            <a:ext cx="4320914" cy="2636748"/>
          </a:xfrm>
          <a:prstGeom prst="rect">
            <a:avLst/>
          </a:prstGeom>
        </p:spPr>
      </p:pic>
      <p:pic>
        <p:nvPicPr>
          <p:cNvPr id="7" name="图片 6">
            <a:extLst>
              <a:ext uri="{FF2B5EF4-FFF2-40B4-BE49-F238E27FC236}">
                <a16:creationId xmlns:a16="http://schemas.microsoft.com/office/drawing/2014/main" id="{C3633F5B-D8BD-4DAA-98E4-F48FCA1E6CB3}"/>
              </a:ext>
            </a:extLst>
          </p:cNvPr>
          <p:cNvPicPr>
            <a:picLocks noChangeAspect="1"/>
          </p:cNvPicPr>
          <p:nvPr/>
        </p:nvPicPr>
        <p:blipFill>
          <a:blip r:embed="rId3"/>
          <a:stretch>
            <a:fillRect/>
          </a:stretch>
        </p:blipFill>
        <p:spPr>
          <a:xfrm>
            <a:off x="410994" y="4373590"/>
            <a:ext cx="11384971" cy="1417612"/>
          </a:xfrm>
          <a:prstGeom prst="rect">
            <a:avLst/>
          </a:prstGeom>
        </p:spPr>
      </p:pic>
    </p:spTree>
    <p:extLst>
      <p:ext uri="{BB962C8B-B14F-4D97-AF65-F5344CB8AC3E}">
        <p14:creationId xmlns:p14="http://schemas.microsoft.com/office/powerpoint/2010/main" val="16536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 Structured Probabilistic Models for Deep Learning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However, even a graphical model expert may benefit from reading the final section of this chapter, Sec. </a:t>
            </a:r>
            <a:r>
              <a:rPr lang="en-US" altLang="zh-CN" sz="2600" dirty="0">
                <a:solidFill>
                  <a:srgbClr val="FF0000"/>
                </a:solidFill>
                <a:latin typeface="Times New Roman" panose="02020603050405020304" pitchFamily="18" charset="0"/>
                <a:cs typeface="Times New Roman" panose="02020603050405020304" pitchFamily="18" charset="0"/>
              </a:rPr>
              <a:t>16.7</a:t>
            </a:r>
            <a:r>
              <a:rPr lang="en-US" altLang="zh-CN" sz="2600" dirty="0">
                <a:latin typeface="Times New Roman" panose="02020603050405020304" pitchFamily="18" charset="0"/>
                <a:cs typeface="Times New Roman" panose="02020603050405020304" pitchFamily="18" charset="0"/>
              </a:rPr>
              <a:t>, in which we highlight some of the unique ways that graphical models are used for deep learning algorithms. Deep learning practitioners tend to use very different model structures, learning algorithms and inference procedures than are commonly used by the rest of the graphical models research community. In this chapter, we identify these differences in preferences and explain the reasons for them.</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part of the definition of an energy-based model serves no functional purpose from a machine learning point of view: the − sign in Eq. </a:t>
            </a:r>
            <a:r>
              <a:rPr lang="en-US" altLang="zh-CN" sz="2600" dirty="0">
                <a:solidFill>
                  <a:srgbClr val="FF0000"/>
                </a:solidFill>
                <a:latin typeface="Times New Roman" panose="02020603050405020304" pitchFamily="18" charset="0"/>
                <a:cs typeface="Times New Roman" panose="02020603050405020304" pitchFamily="18" charset="0"/>
              </a:rPr>
              <a:t>16.7</a:t>
            </a:r>
            <a:r>
              <a:rPr lang="en-US" altLang="zh-CN" sz="2600" dirty="0">
                <a:latin typeface="Times New Roman" panose="02020603050405020304" pitchFamily="18" charset="0"/>
                <a:cs typeface="Times New Roman" panose="02020603050405020304" pitchFamily="18" charset="0"/>
              </a:rPr>
              <a:t>. This − sign could be incorporated into the definition of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or for many functions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the learning algorithm could simply learn parameters with opposite sign. The − sign is present primarily to preserve compatibility between the machine learning literature and the physics literature. Many advances in probabilistic modeling were originally developed by statistical physicists, for whom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refers to actual, physical energy and does not have arbitrary sign. Terminology such as “energy” and “partition function” remains associated with these techniques, even though their mathematical applicability is broader than the physics context in which they were developed.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Some machine learning researchers (e.g., </a:t>
                </a:r>
                <a:r>
                  <a:rPr lang="en-US" altLang="zh-CN" sz="2600" dirty="0">
                    <a:solidFill>
                      <a:srgbClr val="00FF00"/>
                    </a:solidFill>
                    <a:latin typeface="Times New Roman" panose="02020603050405020304" pitchFamily="18" charset="0"/>
                    <a:cs typeface="Times New Roman" panose="02020603050405020304" pitchFamily="18" charset="0"/>
                    <a:sym typeface="+mn-ea"/>
                  </a:rPr>
                  <a:t>Smolensky </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1986</a:t>
                </a:r>
                <a:r>
                  <a:rPr lang="en-US" altLang="zh-CN" sz="2600" dirty="0">
                    <a:latin typeface="Times New Roman" panose="02020603050405020304" pitchFamily="18" charset="0"/>
                    <a:cs typeface="Times New Roman" panose="02020603050405020304" pitchFamily="18" charset="0"/>
                    <a:sym typeface="+mn-ea"/>
                  </a:rPr>
                  <a:t>), who referred to negative energy as </a:t>
                </a:r>
                <a:r>
                  <a:rPr lang="en-US" altLang="zh-CN" sz="2600" i="1" dirty="0">
                    <a:latin typeface="Times New Roman" panose="02020603050405020304" pitchFamily="18" charset="0"/>
                    <a:cs typeface="Times New Roman" panose="02020603050405020304" pitchFamily="18" charset="0"/>
                    <a:sym typeface="+mn-ea"/>
                  </a:rPr>
                  <a:t>harmony</a:t>
                </a:r>
                <a:r>
                  <a:rPr lang="en-US" altLang="zh-CN" sz="2600" dirty="0">
                    <a:latin typeface="Times New Roman" panose="02020603050405020304" pitchFamily="18" charset="0"/>
                    <a:cs typeface="Times New Roman" panose="02020603050405020304" pitchFamily="18" charset="0"/>
                    <a:sym typeface="+mn-ea"/>
                  </a:rPr>
                  <a:t>) have chosen to emit the negation, but this is not the standard convention.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Many algorithms that operate on probabilistic models do not need to compute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i="1" baseline="-25000" dirty="0">
                    <a:latin typeface="Times New Roman" panose="02020603050405020304" pitchFamily="18" charset="0"/>
                    <a:cs typeface="Times New Roman" panose="02020603050405020304" pitchFamily="18" charset="0"/>
                    <a:sym typeface="+mn-ea"/>
                  </a:rPr>
                  <a:t>model</a:t>
                </a:r>
                <a:r>
                  <a:rPr lang="en-US" altLang="zh-CN" sz="2600" dirty="0">
                    <a:latin typeface="Times New Roman" panose="02020603050405020304" pitchFamily="18" charset="0"/>
                    <a:cs typeface="Times New Roman" panose="02020603050405020304" pitchFamily="18" charset="0"/>
                    <a:sym typeface="+mn-ea"/>
                  </a:rPr>
                  <a:t>(</a:t>
                </a:r>
                <a:r>
                  <a:rPr lang="en-US" altLang="zh-CN" sz="2600" b="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but only </a:t>
                </a:r>
                <a14:m>
                  <m:oMath xmlns:m="http://schemas.openxmlformats.org/officeDocument/2006/math">
                    <m:r>
                      <m:rPr>
                        <m:sty m:val="p"/>
                      </m:rPr>
                      <a:rPr lang="en-US" altLang="zh-CN" sz="2600" b="0" i="0" smtClean="0">
                        <a:latin typeface="Cambria Math" panose="02040503050406030204" pitchFamily="18" charset="0"/>
                        <a:sym typeface="+mn-ea"/>
                      </a:rPr>
                      <m:t>log</m:t>
                    </m:r>
                    <m:r>
                      <a:rPr lang="en-US" altLang="zh-CN" sz="2600" b="0" i="0" smtClean="0">
                        <a:latin typeface="Cambria Math" panose="02040503050406030204" pitchFamily="18" charset="0"/>
                        <a:sym typeface="+mn-ea"/>
                      </a:rPr>
                      <m:t> </m:t>
                    </m:r>
                    <m:sSub>
                      <m:sSubPr>
                        <m:ctrlPr>
                          <a:rPr lang="en-US" altLang="zh-CN" sz="2600" i="1" smtClean="0">
                            <a:latin typeface="Cambria Math" panose="02040503050406030204" pitchFamily="18" charset="0"/>
                            <a:sym typeface="+mn-ea"/>
                          </a:rPr>
                        </m:ctrlPr>
                      </m:sSubPr>
                      <m:e>
                        <m:acc>
                          <m:accPr>
                            <m:chr m:val="̃"/>
                            <m:ctrlPr>
                              <a:rPr lang="en-US" altLang="zh-CN" sz="2600" i="1" smtClean="0">
                                <a:latin typeface="Cambria Math" panose="02040503050406030204" pitchFamily="18" charset="0"/>
                                <a:sym typeface="+mn-ea"/>
                              </a:rPr>
                            </m:ctrlPr>
                          </m:accPr>
                          <m:e>
                            <m:r>
                              <a:rPr lang="en-US" altLang="zh-CN" sz="2600" b="0" i="1" smtClean="0">
                                <a:latin typeface="Cambria Math" panose="02040503050406030204" pitchFamily="18" charset="0"/>
                                <a:sym typeface="+mn-ea"/>
                              </a:rPr>
                              <m:t>𝑝</m:t>
                            </m:r>
                          </m:e>
                        </m:acc>
                      </m:e>
                      <m:sub>
                        <m:r>
                          <m:rPr>
                            <m:sty m:val="p"/>
                          </m:rPr>
                          <a:rPr lang="en-US" altLang="zh-CN" sz="2600" i="1" smtClean="0">
                            <a:latin typeface="Cambria Math" panose="02040503050406030204" pitchFamily="18" charset="0"/>
                            <a:sym typeface="+mn-ea"/>
                          </a:rPr>
                          <m:t>m</m:t>
                        </m:r>
                        <m:r>
                          <a:rPr lang="en-US" altLang="zh-CN" sz="2600" b="0" i="1" smtClean="0">
                            <a:latin typeface="Cambria Math" panose="02040503050406030204" pitchFamily="18" charset="0"/>
                            <a:sym typeface="+mn-ea"/>
                          </a:rPr>
                          <m:t>𝑜𝑑𝑒𝑙</m:t>
                        </m:r>
                      </m:sub>
                    </m:sSub>
                    <m:d>
                      <m:dPr>
                        <m:ctrlPr>
                          <a:rPr lang="en-US" altLang="zh-CN" sz="2600" i="1" smtClean="0">
                            <a:latin typeface="Cambria Math" panose="02040503050406030204" pitchFamily="18" charset="0"/>
                            <a:sym typeface="+mn-ea"/>
                          </a:rPr>
                        </m:ctrlPr>
                      </m:dPr>
                      <m:e>
                        <m:r>
                          <a:rPr lang="en-US" altLang="zh-CN" sz="2600" b="1" i="0" smtClean="0">
                            <a:latin typeface="Cambria Math" panose="02040503050406030204" pitchFamily="18" charset="0"/>
                            <a:sym typeface="+mn-ea"/>
                          </a:rPr>
                          <m:t>𝐱</m:t>
                        </m:r>
                      </m:e>
                    </m:d>
                  </m:oMath>
                </a14:m>
                <a:r>
                  <a:rPr lang="en-US" altLang="zh-CN" sz="2600" dirty="0">
                    <a:latin typeface="Times New Roman" panose="02020603050405020304" pitchFamily="18" charset="0"/>
                    <a:cs typeface="Times New Roman" panose="02020603050405020304" pitchFamily="18" charset="0"/>
                    <a:sym typeface="+mn-ea"/>
                  </a:rPr>
                  <a:t>. For energy-based models with latent variables h, these algorithms are sometimes phrased in terms of the negative of this quantity, called the free energy: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In this book, we usually prefer the more general </a:t>
                </a:r>
                <a14:m>
                  <m:oMath xmlns:m="http://schemas.openxmlformats.org/officeDocument/2006/math">
                    <m:r>
                      <m:rPr>
                        <m:sty m:val="p"/>
                      </m:rPr>
                      <a:rPr lang="en-US" altLang="zh-CN" b="0" i="0" smtClean="0">
                        <a:latin typeface="Cambria Math" panose="02040503050406030204" pitchFamily="18" charset="0"/>
                        <a:sym typeface="+mn-ea"/>
                      </a:rPr>
                      <m:t>log</m:t>
                    </m:r>
                    <m:r>
                      <a:rPr lang="en-US" altLang="zh-CN" b="0" i="0" smtClean="0">
                        <a:latin typeface="Cambria Math" panose="02040503050406030204" pitchFamily="18" charset="0"/>
                        <a:sym typeface="+mn-ea"/>
                      </a:rPr>
                      <m:t> </m:t>
                    </m:r>
                    <m:sSub>
                      <m:sSubPr>
                        <m:ctrlPr>
                          <a:rPr lang="en-US" altLang="zh-CN" i="1">
                            <a:latin typeface="Cambria Math" panose="02040503050406030204" pitchFamily="18" charset="0"/>
                            <a:sym typeface="+mn-ea"/>
                          </a:rPr>
                        </m:ctrlPr>
                      </m:sSubPr>
                      <m:e>
                        <m:acc>
                          <m:accPr>
                            <m:chr m:val="̃"/>
                            <m:ctrlPr>
                              <a:rPr lang="en-US" altLang="zh-CN" i="1">
                                <a:latin typeface="Cambria Math" panose="02040503050406030204" pitchFamily="18" charset="0"/>
                                <a:sym typeface="+mn-ea"/>
                              </a:rPr>
                            </m:ctrlPr>
                          </m:accPr>
                          <m:e>
                            <m:r>
                              <a:rPr lang="en-US" altLang="zh-CN" i="1">
                                <a:latin typeface="Cambria Math" panose="02040503050406030204" pitchFamily="18" charset="0"/>
                                <a:sym typeface="+mn-ea"/>
                              </a:rPr>
                              <m:t>𝑝</m:t>
                            </m:r>
                          </m:e>
                        </m:acc>
                      </m:e>
                      <m:sub>
                        <m:r>
                          <m:rPr>
                            <m:sty m:val="p"/>
                          </m:rPr>
                          <a:rPr lang="en-US" altLang="zh-CN" i="1">
                            <a:latin typeface="Cambria Math" panose="02040503050406030204" pitchFamily="18" charset="0"/>
                            <a:sym typeface="+mn-ea"/>
                          </a:rPr>
                          <m:t>m</m:t>
                        </m:r>
                        <m:r>
                          <a:rPr lang="en-US" altLang="zh-CN" i="1">
                            <a:latin typeface="Cambria Math" panose="02040503050406030204" pitchFamily="18" charset="0"/>
                            <a:sym typeface="+mn-ea"/>
                          </a:rPr>
                          <m:t>𝑜𝑑𝑒𝑙</m:t>
                        </m:r>
                      </m:sub>
                    </m:sSub>
                    <m:d>
                      <m:dPr>
                        <m:ctrlPr>
                          <a:rPr lang="en-US" altLang="zh-CN" i="1">
                            <a:latin typeface="Cambria Math" panose="02040503050406030204" pitchFamily="18" charset="0"/>
                            <a:sym typeface="+mn-ea"/>
                          </a:rPr>
                        </m:ctrlPr>
                      </m:dPr>
                      <m:e>
                        <m:r>
                          <a:rPr lang="en-US" altLang="zh-CN" b="1">
                            <a:latin typeface="Cambria Math" panose="02040503050406030204" pitchFamily="18" charset="0"/>
                            <a:sym typeface="+mn-ea"/>
                          </a:rPr>
                          <m:t>𝐱</m:t>
                        </m:r>
                      </m:e>
                    </m:d>
                    <m:r>
                      <a:rPr lang="en-US" altLang="zh-CN" b="1" i="1">
                        <a:latin typeface="Cambria Math" panose="02040503050406030204" pitchFamily="18" charset="0"/>
                        <a:sym typeface="+mn-ea"/>
                      </a:rPr>
                      <m:t> </m:t>
                    </m:r>
                  </m:oMath>
                </a14:m>
                <a:r>
                  <a:rPr lang="en-US" altLang="zh-CN" sz="2600" dirty="0">
                    <a:latin typeface="Times New Roman" panose="02020603050405020304" pitchFamily="18" charset="0"/>
                    <a:cs typeface="Times New Roman" panose="02020603050405020304" pitchFamily="18" charset="0"/>
                    <a:sym typeface="+mn-ea"/>
                  </a:rPr>
                  <a:t>formulation.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1962901" y="4669732"/>
            <a:ext cx="8046195" cy="7883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16.2.4 Energy-Based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Figure 16.6: (a) The path between random variable a and random variable b through s is active, because sis not observed. This means that a and b are not separated. (b) Here s is shaded in, to indicate that it is observed. Because the only path between a and b is through s, and that path is inactive, we can conclude that a and b are separated given s.</a:t>
            </a:r>
          </a:p>
        </p:txBody>
      </p:sp>
      <p:pic>
        <p:nvPicPr>
          <p:cNvPr id="5" name="图片 4"/>
          <p:cNvPicPr>
            <a:picLocks noChangeAspect="1"/>
          </p:cNvPicPr>
          <p:nvPr/>
        </p:nvPicPr>
        <p:blipFill>
          <a:blip r:embed="rId3"/>
          <a:stretch>
            <a:fillRect/>
          </a:stretch>
        </p:blipFill>
        <p:spPr>
          <a:xfrm>
            <a:off x="2456815" y="1221740"/>
            <a:ext cx="7270750" cy="1739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16.2.5 Separation and D-Separation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edges in a graphical model tell us which variables directly interact. We often need to know which variables </a:t>
            </a:r>
            <a:r>
              <a:rPr lang="en-US" altLang="zh-CN" sz="2600" i="1" dirty="0">
                <a:latin typeface="Times New Roman" panose="02020603050405020304" pitchFamily="18" charset="0"/>
                <a:cs typeface="Times New Roman" panose="02020603050405020304" pitchFamily="18" charset="0"/>
              </a:rPr>
              <a:t>indirectly</a:t>
            </a:r>
            <a:r>
              <a:rPr lang="en-US" altLang="zh-CN" sz="2600" dirty="0">
                <a:latin typeface="Times New Roman" panose="02020603050405020304" pitchFamily="18" charset="0"/>
                <a:cs typeface="Times New Roman" panose="02020603050405020304" pitchFamily="18" charset="0"/>
              </a:rPr>
              <a:t> interact. Some of these indirect interactions can be enabled or disabled by observing other variables. More formally, we would like to know which subsets of variables are conditionally independent from each other, given the values of other subsets of variables.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Identifying the conditional independences in a graph is very simple in the case of undirected models. In this case, conditional independence implied by the graph is called separation. We say that a set of variables A is </a:t>
            </a:r>
            <a:r>
              <a:rPr lang="en-US" altLang="zh-CN" sz="2600" i="1" dirty="0">
                <a:latin typeface="Times New Roman" panose="02020603050405020304" pitchFamily="18" charset="0"/>
                <a:cs typeface="Times New Roman" panose="02020603050405020304" pitchFamily="18" charset="0"/>
              </a:rPr>
              <a:t>separated</a:t>
            </a:r>
            <a:r>
              <a:rPr lang="en-US" altLang="zh-CN" sz="2600" dirty="0">
                <a:latin typeface="Times New Roman" panose="02020603050405020304" pitchFamily="18" charset="0"/>
                <a:cs typeface="Times New Roman" panose="02020603050405020304" pitchFamily="18" charset="0"/>
              </a:rPr>
              <a:t> from another set of variables B given a third set of variables S if the graph structure implies that A is independent from B given 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16.2.5 Separation and D-Separation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If two variables a and b are connected by a path involving only unobserved variables, then those variables are not separated. If no path exists between them, or all paths contain an observed variable, then they are separated. We refer to paths involving only unobserved variables as “active” and paths including an observed variable as “inactive.”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we draw a graph, we can indicate observed variables by shading them in. See Fig. </a:t>
            </a:r>
            <a:r>
              <a:rPr lang="en-US" altLang="zh-CN" sz="2600" dirty="0">
                <a:solidFill>
                  <a:srgbClr val="FF0000"/>
                </a:solidFill>
                <a:latin typeface="Times New Roman" panose="02020603050405020304" pitchFamily="18" charset="0"/>
                <a:cs typeface="Times New Roman" panose="02020603050405020304" pitchFamily="18" charset="0"/>
              </a:rPr>
              <a:t>16.6 </a:t>
            </a:r>
            <a:r>
              <a:rPr lang="en-US" altLang="zh-CN" sz="2600" dirty="0">
                <a:latin typeface="Times New Roman" panose="02020603050405020304" pitchFamily="18" charset="0"/>
                <a:cs typeface="Times New Roman" panose="02020603050405020304" pitchFamily="18" charset="0"/>
              </a:rPr>
              <a:t>for a depiction of how active and inactive paths in an undirected model look when drawn in this way. See Fig. </a:t>
            </a:r>
            <a:r>
              <a:rPr lang="en-US" altLang="zh-CN" sz="2600" dirty="0">
                <a:solidFill>
                  <a:srgbClr val="FF0000"/>
                </a:solidFill>
                <a:latin typeface="Times New Roman" panose="02020603050405020304" pitchFamily="18" charset="0"/>
                <a:cs typeface="Times New Roman" panose="02020603050405020304" pitchFamily="18" charset="0"/>
              </a:rPr>
              <a:t>16.7</a:t>
            </a:r>
            <a:r>
              <a:rPr lang="en-US" altLang="zh-CN" sz="2600" dirty="0">
                <a:latin typeface="Times New Roman" panose="02020603050405020304" pitchFamily="18" charset="0"/>
                <a:cs typeface="Times New Roman" panose="02020603050405020304" pitchFamily="18" charset="0"/>
              </a:rPr>
              <a:t> for an example of reading separation from an undirected graph.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16.2.5 Separation and D-Separation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Similar concepts apply to directed models, except that in the context of directed models, these concepts are referred to as </a:t>
            </a:r>
            <a:r>
              <a:rPr lang="en-US" altLang="zh-CN" sz="2600" i="1" dirty="0">
                <a:latin typeface="Times New Roman" panose="02020603050405020304" pitchFamily="18" charset="0"/>
                <a:cs typeface="Times New Roman" panose="02020603050405020304" pitchFamily="18" charset="0"/>
              </a:rPr>
              <a:t>d-separation</a:t>
            </a:r>
            <a:r>
              <a:rPr lang="en-US" altLang="zh-CN" sz="2600" dirty="0">
                <a:latin typeface="Times New Roman" panose="02020603050405020304" pitchFamily="18" charset="0"/>
                <a:cs typeface="Times New Roman" panose="02020603050405020304" pitchFamily="18" charset="0"/>
              </a:rPr>
              <a:t>. The “d” stands for “dependence.” D-separation for directed graphs is defined the same as separation for undirected graphs: We say that a set of variables A is d-separated from another set of variables B given a third set of variables S if the graph structure implies that A is independent from B given 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with undirected models, we can examine the independences implied by the graph by looking at what active paths exist in the graph. As before, two variables are dependent if there is an active path between them, and d-separated if no such </a:t>
            </a:r>
            <a:r>
              <a:rPr lang="en-US" altLang="zh-CN" dirty="0">
                <a:sym typeface="+mn-ea"/>
              </a:rPr>
              <a:t>path exists.In directed nets, determining whether a path is active is somewhat more complicated.</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16.2.5 Separation and D-Separation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350" y="1043305"/>
            <a:ext cx="11409680" cy="5427345"/>
          </a:xfrm>
        </p:spPr>
        <p:txBody>
          <a:bodyPr>
            <a:noAutofit/>
          </a:bodyPr>
          <a:lstStyle/>
          <a:p>
            <a:pPr>
              <a:spcBef>
                <a:spcPts val="0"/>
              </a:spcBef>
              <a:buClr>
                <a:srgbClr val="FF0000"/>
              </a:buClr>
            </a:pPr>
            <a:r>
              <a:rPr lang="en-US" altLang="zh-CN" dirty="0">
                <a:sym typeface="+mn-ea"/>
              </a:rPr>
              <a:t>See Fig. </a:t>
            </a:r>
            <a:r>
              <a:rPr lang="en-US" altLang="zh-CN" dirty="0">
                <a:solidFill>
                  <a:srgbClr val="FF0000"/>
                </a:solidFill>
                <a:sym typeface="+mn-ea"/>
              </a:rPr>
              <a:t>16.8</a:t>
            </a:r>
            <a:r>
              <a:rPr lang="en-US" altLang="zh-CN" dirty="0">
                <a:sym typeface="+mn-ea"/>
              </a:rPr>
              <a:t> for a guide to identifying active paths in a directed model. See Fig. </a:t>
            </a:r>
            <a:r>
              <a:rPr lang="en-US" altLang="zh-CN" dirty="0">
                <a:solidFill>
                  <a:srgbClr val="FF0000"/>
                </a:solidFill>
                <a:sym typeface="+mn-ea"/>
              </a:rPr>
              <a:t>16.9</a:t>
            </a:r>
            <a:r>
              <a:rPr lang="en-US" altLang="zh-CN" dirty="0">
                <a:sym typeface="+mn-ea"/>
              </a:rPr>
              <a:t> for an example of reading some properties from a graph. </a:t>
            </a:r>
            <a:endParaRPr lang="en-US" altLang="zh-CN"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dirty="0">
                <a:latin typeface="Times New Roman" panose="02020603050405020304" pitchFamily="18" charset="0"/>
                <a:cs typeface="Times New Roman" panose="02020603050405020304" pitchFamily="18" charset="0"/>
              </a:rPr>
              <a:t>        It is important to remember that separation and d-separation tell us only about those conditional independences that are implied by the graph. There is no requirement that the graph imply all independences that are present. In particular, it is always legitimate to use the complete graph (the graph with all possible edges) to represent any distribution. In fact, some distributions contain independences that are not possible to represent with existing graphical notation. </a:t>
            </a:r>
            <a:r>
              <a:rPr lang="en-US" altLang="zh-CN" i="1" dirty="0">
                <a:latin typeface="Times New Roman" panose="02020603050405020304" pitchFamily="18" charset="0"/>
                <a:cs typeface="Times New Roman" panose="02020603050405020304" pitchFamily="18" charset="0"/>
              </a:rPr>
              <a:t>Context-specific independences</a:t>
            </a:r>
            <a:r>
              <a:rPr lang="en-US" altLang="zh-CN" dirty="0">
                <a:latin typeface="Times New Roman" panose="02020603050405020304" pitchFamily="18" charset="0"/>
                <a:cs typeface="Times New Roman" panose="02020603050405020304" pitchFamily="18" charset="0"/>
              </a:rPr>
              <a:t> are independences that are present dependent on the value of some variables in the network.</a:t>
            </a:r>
            <a:r>
              <a:rPr lang="en-US" altLang="zh-CN" dirty="0">
                <a:sym typeface="+mn-ea"/>
              </a:rPr>
              <a:t> For example, consider a model of three binary variables: a, b and c.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16.2.5 Separation and D-Separation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sym typeface="+mn-ea"/>
              </a:rPr>
              <a:t>Suppose that when a is 0, b and c are independent, but when a is 1, b is deterministically equal to c. Encoding the behavior when a = 1 requires an edge connecting b and c. The graph then fails to indicate that b and c are independent when a = 0.</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In general, a graph will never imply that an independence exists when it does not. However, a graph may fail to encode an independence.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often refer to a specific machine learning model as being undirected or directed. For example, we typically refer to RBMs as undirected and sparse coding as directed. This choice of wording can be somewhat misleading, because no probabilistic model is inherently directed or undirected. Instead, some models are most easily</a:t>
            </a:r>
            <a:r>
              <a:rPr lang="en-US" altLang="zh-CN" sz="2600" b="1" dirty="0">
                <a:latin typeface="Times New Roman" panose="02020603050405020304" pitchFamily="18" charset="0"/>
                <a:cs typeface="Times New Roman" panose="02020603050405020304" pitchFamily="18" charset="0"/>
              </a:rPr>
              <a:t> described</a:t>
            </a:r>
            <a:r>
              <a:rPr lang="en-US" altLang="zh-CN" sz="2600" dirty="0">
                <a:latin typeface="Times New Roman" panose="02020603050405020304" pitchFamily="18" charset="0"/>
                <a:cs typeface="Times New Roman" panose="02020603050405020304" pitchFamily="18" charset="0"/>
              </a:rPr>
              <a:t> using a directed graph, or most easily described using an undirected graph.</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内容占位符 4"/>
          <p:cNvPicPr>
            <a:picLocks noGrp="1" noChangeAspect="1"/>
          </p:cNvPicPr>
          <p:nvPr>
            <p:ph idx="1"/>
          </p:nvPr>
        </p:nvPicPr>
        <p:blipFill>
          <a:blip r:embed="rId3"/>
          <a:stretch>
            <a:fillRect/>
          </a:stretch>
        </p:blipFill>
        <p:spPr>
          <a:xfrm>
            <a:off x="3609634" y="959050"/>
            <a:ext cx="4102482" cy="2646045"/>
          </a:xfrm>
          <a:prstGeom prst="rect">
            <a:avLst/>
          </a:prstGeom>
        </p:spPr>
      </p:pic>
      <p:sp>
        <p:nvSpPr>
          <p:cNvPr id="7" name="文本框 6"/>
          <p:cNvSpPr txBox="1"/>
          <p:nvPr/>
        </p:nvSpPr>
        <p:spPr>
          <a:xfrm>
            <a:off x="828063" y="3605095"/>
            <a:ext cx="10362565" cy="3170099"/>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16.8: All of the kinds of active paths of length two that can exist between random variables a and b. (a) Any path with arrows proceeding directly from a to b or vice versa. This kind of path becomes blocked if s is observed. We have already seen this kind of path in the relay race example. (b) a and b are connected by a common cause s. For example, suppose s is a variable indicating whether or not there is a hurricane and a and b measure the wind speed at two different nearby weather monitoring outposts. If we observe very high winds at station a, we might expect to also see high winds at b. This kind of path can be blocked by </a:t>
            </a:r>
            <a:r>
              <a:rPr lang="en-US" altLang="zh-CN" sz="2000" dirty="0">
                <a:latin typeface="Times New Roman" panose="02020603050405020304" pitchFamily="18" charset="0"/>
                <a:cs typeface="Times New Roman" panose="02020603050405020304" pitchFamily="18" charset="0"/>
                <a:sym typeface="+mn-ea"/>
              </a:rPr>
              <a:t>observing s. If we already know there is a hurricane, we expect to see high winds at b, regardless of what is observed at a. A lower than expected wind at a (for a hurricane) would not change our expectation of winds at b (knowing there is a hurricane). However, if s is not observed, then a and b are dependent, i.e., the path is active. </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 Structured Probabilistic Models for Deep Learning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this chapter we first describe the challenges of building large-scale proba- bilistic models. Next, we describe how to use a graph to describe the structure of a probability distribution. While this approach allows us to overcome many challenges, it is not without its own complications. One of the major difficulties in graphical modeling is understanding which variables need to be able to interact directly, i.e., which graph structures are most suitable for a given problem. We outline two approaches to resolving this difficulty by learning about the dependen- cies in Sec. </a:t>
            </a:r>
            <a:r>
              <a:rPr lang="en-US" altLang="zh-CN" sz="2600" dirty="0">
                <a:solidFill>
                  <a:srgbClr val="FF0000"/>
                </a:solidFill>
                <a:latin typeface="Times New Roman" panose="02020603050405020304" pitchFamily="18" charset="0"/>
                <a:cs typeface="Times New Roman" panose="02020603050405020304" pitchFamily="18" charset="0"/>
              </a:rPr>
              <a:t>16.5</a:t>
            </a:r>
            <a:r>
              <a:rPr lang="en-US" altLang="zh-CN" sz="2600" dirty="0">
                <a:latin typeface="Times New Roman" panose="02020603050405020304" pitchFamily="18" charset="0"/>
                <a:cs typeface="Times New Roman" panose="02020603050405020304" pitchFamily="18" charset="0"/>
              </a:rPr>
              <a:t>. Finally, we close with a discussion of the unique emphasis that deep learning practitioners place on specific approaches to graphical modeling in Sec. </a:t>
            </a:r>
            <a:r>
              <a:rPr lang="en-US" altLang="zh-CN" sz="2600" dirty="0">
                <a:solidFill>
                  <a:srgbClr val="FF0000"/>
                </a:solidFill>
                <a:latin typeface="Times New Roman" panose="02020603050405020304" pitchFamily="18" charset="0"/>
                <a:cs typeface="Times New Roman" panose="02020603050405020304" pitchFamily="18" charset="0"/>
              </a:rPr>
              <a:t>16.7</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内容占位符 4"/>
          <p:cNvPicPr>
            <a:picLocks noGrp="1" noChangeAspect="1"/>
          </p:cNvPicPr>
          <p:nvPr>
            <p:ph idx="1"/>
          </p:nvPr>
        </p:nvPicPr>
        <p:blipFill>
          <a:blip r:embed="rId3"/>
          <a:stretch>
            <a:fillRect/>
          </a:stretch>
        </p:blipFill>
        <p:spPr>
          <a:xfrm>
            <a:off x="3619061" y="1195390"/>
            <a:ext cx="4102482" cy="2646045"/>
          </a:xfrm>
          <a:prstGeom prst="rect">
            <a:avLst/>
          </a:prstGeom>
        </p:spPr>
      </p:pic>
      <p:sp>
        <p:nvSpPr>
          <p:cNvPr id="7" name="文本框 6"/>
          <p:cNvSpPr txBox="1"/>
          <p:nvPr/>
        </p:nvSpPr>
        <p:spPr>
          <a:xfrm>
            <a:off x="799782" y="3985292"/>
            <a:ext cx="10362565" cy="2246769"/>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16.8: (c) a and b are both parents of s. This is called a V-structure or the collider case. The V-structure causes a and b to be related by the explaining away effect. In this case, the path is actually active when s is observed. For example, suppose s is a variable indicating that your colleague is not at work. The variable a represents her being sick, while b represents her being on vacation. If you observe that she is not at work, you can presume she is probably sick or on vacation, but it is not especially likely that both have happened at the same time. If you find out that she is on vacation, this fact is sufficient to explain her absence. You can infer that she is probably not also sick. </a:t>
            </a:r>
          </a:p>
        </p:txBody>
      </p:sp>
    </p:spTree>
    <p:extLst>
      <p:ext uri="{BB962C8B-B14F-4D97-AF65-F5344CB8AC3E}">
        <p14:creationId xmlns:p14="http://schemas.microsoft.com/office/powerpoint/2010/main" val="8731539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内容占位符 4"/>
          <p:cNvPicPr>
            <a:picLocks noGrp="1" noChangeAspect="1"/>
          </p:cNvPicPr>
          <p:nvPr>
            <p:ph idx="1"/>
          </p:nvPr>
        </p:nvPicPr>
        <p:blipFill>
          <a:blip r:embed="rId3"/>
          <a:stretch>
            <a:fillRect/>
          </a:stretch>
        </p:blipFill>
        <p:spPr>
          <a:xfrm>
            <a:off x="3619061" y="1195390"/>
            <a:ext cx="4102482" cy="2646045"/>
          </a:xfrm>
          <a:prstGeom prst="rect">
            <a:avLst/>
          </a:prstGeom>
        </p:spPr>
      </p:pic>
      <p:sp>
        <p:nvSpPr>
          <p:cNvPr id="7" name="文本框 6"/>
          <p:cNvSpPr txBox="1"/>
          <p:nvPr/>
        </p:nvSpPr>
        <p:spPr>
          <a:xfrm>
            <a:off x="799782" y="3985292"/>
            <a:ext cx="10362565" cy="1938992"/>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16.8: (d) The explaining away effect happens even if any descendant of s is observed! For example, suppose that c is a variable representing whether you have received a report from your colleague. If you notice that you have not received the report, this increases your estimate of the probability that she is not at work today, which in turn makes it more likely that she is either sick or on vacation. The only way to block a path through a V-structure is to observe none of the descendants of the shared child.</a:t>
            </a:r>
          </a:p>
        </p:txBody>
      </p:sp>
    </p:spTree>
    <p:extLst>
      <p:ext uri="{BB962C8B-B14F-4D97-AF65-F5344CB8AC3E}">
        <p14:creationId xmlns:p14="http://schemas.microsoft.com/office/powerpoint/2010/main" val="3800590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9" name="内容占位符 8">
            <a:extLst>
              <a:ext uri="{FF2B5EF4-FFF2-40B4-BE49-F238E27FC236}">
                <a16:creationId xmlns:a16="http://schemas.microsoft.com/office/drawing/2014/main" id="{6A8988CA-941D-458D-BBBF-46605D5DFA75}"/>
              </a:ext>
            </a:extLst>
          </p:cNvPr>
          <p:cNvSpPr>
            <a:spLocks noGrp="1"/>
          </p:cNvSpPr>
          <p:nvPr>
            <p:ph idx="1"/>
          </p:nvPr>
        </p:nvSpPr>
        <p:spPr>
          <a:xfrm>
            <a:off x="387439" y="1043188"/>
            <a:ext cx="11409609" cy="5732005"/>
          </a:xfrm>
        </p:spPr>
        <p:txBody>
          <a:bodyPr>
            <a:normAutofit fontScale="85000" lnSpcReduction="20000"/>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Figure 16.9: From this graph, we can read out several d-separation properties. Examples include:</a:t>
            </a:r>
          </a:p>
          <a:p>
            <a:r>
              <a:rPr lang="en-US" altLang="zh-CN" dirty="0"/>
              <a:t>        • a and b are d-separated given the empty set.</a:t>
            </a:r>
          </a:p>
          <a:p>
            <a:r>
              <a:rPr lang="en-US" altLang="zh-CN" dirty="0"/>
              <a:t>        • a and e are d-separated given c.</a:t>
            </a:r>
          </a:p>
          <a:p>
            <a:r>
              <a:rPr lang="en-US" altLang="zh-CN" dirty="0"/>
              <a:t>        • d and e are d-separated given c.</a:t>
            </a:r>
          </a:p>
          <a:p>
            <a:r>
              <a:rPr lang="en-US" altLang="zh-CN" dirty="0"/>
              <a:t>We can also see that some variables are no longer d-separated when we observe some variables:</a:t>
            </a:r>
          </a:p>
          <a:p>
            <a:r>
              <a:rPr lang="en-US" altLang="zh-CN" dirty="0"/>
              <a:t>        • a and b are not d-separated given c.</a:t>
            </a:r>
          </a:p>
          <a:p>
            <a:r>
              <a:rPr lang="en-US" altLang="zh-CN" dirty="0"/>
              <a:t>        • a and b are not d-separated given d.</a:t>
            </a:r>
            <a:endParaRPr lang="zh-CN" altLang="en-US"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6D4009C9-35FF-456C-BD0D-D5F4B1528811}"/>
              </a:ext>
            </a:extLst>
          </p:cNvPr>
          <p:cNvPicPr>
            <a:picLocks noChangeAspect="1"/>
          </p:cNvPicPr>
          <p:nvPr/>
        </p:nvPicPr>
        <p:blipFill>
          <a:blip r:embed="rId3"/>
          <a:stretch>
            <a:fillRect/>
          </a:stretch>
        </p:blipFill>
        <p:spPr>
          <a:xfrm>
            <a:off x="4179553" y="958310"/>
            <a:ext cx="2466344" cy="2197733"/>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8" name="内容占位符 7">
            <a:extLst>
              <a:ext uri="{FF2B5EF4-FFF2-40B4-BE49-F238E27FC236}">
                <a16:creationId xmlns:a16="http://schemas.microsoft.com/office/drawing/2014/main" id="{FC631B1F-9739-4D65-88B6-F82B704C6568}"/>
              </a:ext>
            </a:extLst>
          </p:cNvPr>
          <p:cNvSpPr>
            <a:spLocks noGrp="1"/>
          </p:cNvSpPr>
          <p:nvPr>
            <p:ph idx="1"/>
          </p:nvPr>
        </p:nvSpPr>
        <p:spPr/>
        <p:txBody>
          <a:bodyPr>
            <a:normAutofit fontScale="775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Figure 16.10: Examples of complete graphs, which can describe any probability distribution. Here we show examples with four random variables. (</a:t>
            </a:r>
            <a:r>
              <a:rPr lang="en-US" altLang="zh-CN" i="1" dirty="0"/>
              <a:t>Left</a:t>
            </a:r>
            <a:r>
              <a:rPr lang="en-US" altLang="zh-CN" dirty="0"/>
              <a:t>) The complete undirected graph. In the undirected case, the complete graph is unique. (</a:t>
            </a:r>
            <a:r>
              <a:rPr lang="en-US" altLang="zh-CN" i="1" dirty="0"/>
              <a:t>Right</a:t>
            </a:r>
            <a:r>
              <a:rPr lang="en-US" altLang="zh-CN" dirty="0"/>
              <a:t>) A complete directed graph. In the directed case, there is not a unique complete graph. We choose an ordering of the variables and draw an arc from each variable to every variable that comes after it in the ordering. There are thus a factorial number of complete graphs for every set of random variables. In this example we order the variables from left to right, top to bottom.</a:t>
            </a:r>
            <a:endParaRPr lang="zh-CN" altLang="en-US"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FB3AA81A-259C-4F27-A4E9-ECBF2FFBFFA9}"/>
              </a:ext>
            </a:extLst>
          </p:cNvPr>
          <p:cNvPicPr>
            <a:picLocks noChangeAspect="1"/>
          </p:cNvPicPr>
          <p:nvPr/>
        </p:nvPicPr>
        <p:blipFill>
          <a:blip r:embed="rId3"/>
          <a:stretch>
            <a:fillRect/>
          </a:stretch>
        </p:blipFill>
        <p:spPr>
          <a:xfrm>
            <a:off x="3364046" y="1140982"/>
            <a:ext cx="5456393" cy="246909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30000"/>
              </a:lnSpc>
              <a:spcBef>
                <a:spcPts val="0"/>
              </a:spcBef>
              <a:spcAft>
                <a:spcPts val="0"/>
              </a:spcAft>
              <a:buClr>
                <a:srgbClr val="FF0000"/>
              </a:buClr>
              <a:buNone/>
            </a:pPr>
            <a:r>
              <a:rPr lang="en-US" altLang="zh-CN" sz="2600" dirty="0">
                <a:latin typeface="Times New Roman" panose="02020603050405020304" pitchFamily="18" charset="0"/>
                <a:cs typeface="Times New Roman" panose="02020603050405020304" pitchFamily="18" charset="0"/>
              </a:rPr>
              <a:t>        Directed models and undirected models both have their advantages and disadvantages. Neither approach is clearly superior and universally preferred. Instead, we should choose which language to use for each task. This choice will partially depend on which probability distribution we wish to describe. We may choose to use either directed modeling or undirected modeling based on which approach can capture the most independences in the probability distribution or which approach uses the fewest edges to describe the distribution. There are other factors that can affect the decision of which language to use. </a:t>
            </a:r>
            <a:r>
              <a:rPr lang="en-US" altLang="zh-CN" sz="2600" dirty="0">
                <a:sym typeface="+mn-ea"/>
              </a:rPr>
              <a:t>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30000"/>
              </a:lnSpc>
              <a:spcBef>
                <a:spcPts val="0"/>
              </a:spcBef>
              <a:spcAft>
                <a:spcPts val="0"/>
              </a:spcAft>
              <a:buClr>
                <a:srgbClr val="FF0000"/>
              </a:buClr>
              <a:buNone/>
            </a:pPr>
            <a:r>
              <a:rPr lang="en-US" altLang="zh-CN" dirty="0">
                <a:sym typeface="+mn-ea"/>
              </a:rPr>
              <a:t>Even while working with a single probability distribution, we may sometimes switch between different modeling languages.Sometimes a different language becomes more appropriate if we observe a certain subset of variables, or if we wish to perform a different computational task. For example, the directed model description often provides a straightforward approach to efficiently draw samples from the model (described in Sec. </a:t>
            </a:r>
            <a:r>
              <a:rPr lang="en-US" altLang="zh-CN" dirty="0">
                <a:solidFill>
                  <a:srgbClr val="FF0000"/>
                </a:solidFill>
                <a:sym typeface="+mn-ea"/>
              </a:rPr>
              <a:t>16.3</a:t>
            </a:r>
            <a:r>
              <a:rPr lang="en-US" altLang="zh-CN" dirty="0">
                <a:sym typeface="+mn-ea"/>
              </a:rPr>
              <a:t>) while the undirected model formulation is often useful for deriving approximate inference procedures (as we will see in Chapter </a:t>
            </a:r>
            <a:r>
              <a:rPr lang="en-US" altLang="zh-CN" dirty="0">
                <a:solidFill>
                  <a:srgbClr val="FF0000"/>
                </a:solidFill>
                <a:sym typeface="+mn-ea"/>
              </a:rPr>
              <a:t>19</a:t>
            </a:r>
            <a:r>
              <a:rPr lang="en-US" altLang="zh-CN" dirty="0">
                <a:sym typeface="+mn-ea"/>
              </a:rPr>
              <a:t>, where the role of undirected models is highlighted in Eq. </a:t>
            </a:r>
            <a:r>
              <a:rPr lang="en-US" altLang="zh-CN" dirty="0">
                <a:solidFill>
                  <a:srgbClr val="FF0000"/>
                </a:solidFill>
                <a:sym typeface="+mn-ea"/>
              </a:rPr>
              <a:t>19.56</a:t>
            </a:r>
            <a:r>
              <a:rPr lang="en-US" altLang="zh-CN" dirty="0">
                <a:sym typeface="+mn-ea"/>
              </a:rPr>
              <a:t>).</a:t>
            </a:r>
            <a:endParaRPr lang="en-US" altLang="zh-CN" dirty="0">
              <a:latin typeface="Times New Roman" panose="02020603050405020304" pitchFamily="18" charset="0"/>
              <a:cs typeface="Times New Roman" panose="02020603050405020304" pitchFamily="18" charset="0"/>
            </a:endParaRPr>
          </a:p>
          <a:p>
            <a:pPr marL="0" lvl="0" indent="0" algn="just">
              <a:lnSpc>
                <a:spcPct val="130000"/>
              </a:lnSpc>
              <a:spcBef>
                <a:spcPts val="0"/>
              </a:spcBef>
              <a:spcAft>
                <a:spcPts val="0"/>
              </a:spcAft>
              <a:buClr>
                <a:srgbClr val="FF0000"/>
              </a:buClr>
              <a:buNone/>
            </a:pP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3" name="内容占位符 2"/>
          <p:cNvSpPr>
            <a:spLocks noGrp="1"/>
          </p:cNvSpPr>
          <p:nvPr>
            <p:ph idx="1"/>
          </p:nvPr>
        </p:nvSpPr>
        <p:spPr/>
        <p:txBody>
          <a:bodyPr>
            <a:normAutofit/>
          </a:bodyPr>
          <a:lstStyle/>
          <a:p>
            <a:pPr marL="0" lvl="0" indent="0" algn="just">
              <a:lnSpc>
                <a:spcPct val="130000"/>
              </a:lnSpc>
              <a:spcBef>
                <a:spcPts val="0"/>
              </a:spcBef>
              <a:spcAft>
                <a:spcPts val="0"/>
              </a:spcAft>
              <a:buClr>
                <a:srgbClr val="FF0000"/>
              </a:buClr>
              <a:buNone/>
            </a:pPr>
            <a:r>
              <a:rPr lang="en-US" altLang="zh-CN" sz="2600" dirty="0">
                <a:latin typeface="Times New Roman" panose="02020603050405020304" pitchFamily="18" charset="0"/>
                <a:cs typeface="Times New Roman" panose="02020603050405020304" pitchFamily="18" charset="0"/>
              </a:rPr>
              <a:t>        Every probability distribution can be represented by either a directed model or by an undirected model. In the worst case, one can always represent any distribution by using a “complete graph.” In the case of a directed model, the complete graph is any directed acyclic graph where we impose some ordering on the random variables, and each variable has all other variables that precede it in the ordering as its ancestors in the graph. For an undirected model, the complete graph is simply a graph containing a single clique encompassing all of the variables. See Fig. </a:t>
            </a:r>
            <a:r>
              <a:rPr lang="en-US" altLang="zh-CN" sz="2600" dirty="0">
                <a:solidFill>
                  <a:srgbClr val="FF0000"/>
                </a:solidFill>
                <a:latin typeface="Times New Roman" panose="02020603050405020304" pitchFamily="18" charset="0"/>
                <a:cs typeface="Times New Roman" panose="02020603050405020304" pitchFamily="18" charset="0"/>
              </a:rPr>
              <a:t>16.10</a:t>
            </a:r>
            <a:r>
              <a:rPr lang="en-US" altLang="zh-CN" sz="2600" dirty="0">
                <a:latin typeface="Times New Roman" panose="02020603050405020304" pitchFamily="18" charset="0"/>
                <a:cs typeface="Times New Roman" panose="02020603050405020304" pitchFamily="18" charset="0"/>
              </a:rPr>
              <a:t> for an example.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3" name="内容占位符 2"/>
          <p:cNvSpPr>
            <a:spLocks noGrp="1"/>
          </p:cNvSpPr>
          <p:nvPr>
            <p:ph idx="1"/>
          </p:nvPr>
        </p:nvSpPr>
        <p:spPr/>
        <p:txBody>
          <a:bodyPr>
            <a:normAutofit fontScale="32500" lnSpcReduction="20000"/>
          </a:bodyPr>
          <a:lstStyle/>
          <a:p>
            <a:pPr marL="0" lvl="0" indent="0" algn="just">
              <a:lnSpc>
                <a:spcPct val="130000"/>
              </a:lnSpc>
              <a:spcBef>
                <a:spcPts val="0"/>
              </a:spcBef>
              <a:spcAft>
                <a:spcPts val="0"/>
              </a:spcAft>
              <a:buClr>
                <a:srgbClr val="FF0000"/>
              </a:buClr>
              <a:buNone/>
            </a:pPr>
            <a:r>
              <a:rPr lang="en-US" altLang="zh-CN" sz="8000" dirty="0">
                <a:latin typeface="Times New Roman" panose="02020603050405020304" pitchFamily="18" charset="0"/>
                <a:cs typeface="Times New Roman" panose="02020603050405020304" pitchFamily="18" charset="0"/>
                <a:sym typeface="+mn-ea"/>
              </a:rPr>
              <a:t>        Of course, the utility of a graphical model is that the graph implies that some variables do not interact directly. The complete graph is not very useful because it does not imply any independences.</a:t>
            </a:r>
            <a:endParaRPr lang="en-US" altLang="zh-CN" sz="8000" dirty="0">
              <a:latin typeface="Times New Roman" panose="02020603050405020304" pitchFamily="18" charset="0"/>
              <a:cs typeface="Times New Roman" panose="02020603050405020304" pitchFamily="18" charset="0"/>
            </a:endParaRPr>
          </a:p>
          <a:p>
            <a:pPr marL="0" lvl="0" indent="0" algn="just">
              <a:lnSpc>
                <a:spcPct val="130000"/>
              </a:lnSpc>
              <a:spcBef>
                <a:spcPts val="0"/>
              </a:spcBef>
              <a:spcAft>
                <a:spcPts val="0"/>
              </a:spcAft>
              <a:buClr>
                <a:srgbClr val="FF0000"/>
              </a:buClr>
              <a:buNone/>
            </a:pPr>
            <a:r>
              <a:rPr lang="en-US" altLang="zh-CN" sz="8000" dirty="0">
                <a:latin typeface="Times New Roman" panose="02020603050405020304" pitchFamily="18" charset="0"/>
                <a:cs typeface="Times New Roman" panose="02020603050405020304" pitchFamily="18" charset="0"/>
                <a:sym typeface="+mn-ea"/>
              </a:rPr>
              <a:t>        When we represent a probability distribution with a graph, we want to choose a graph that implies as many independences as possible, without implying any independences that do not actually exist.</a:t>
            </a:r>
          </a:p>
          <a:p>
            <a:pPr marL="0" lvl="0" indent="0" algn="just">
              <a:lnSpc>
                <a:spcPct val="130000"/>
              </a:lnSpc>
              <a:spcBef>
                <a:spcPts val="0"/>
              </a:spcBef>
              <a:spcAft>
                <a:spcPts val="0"/>
              </a:spcAft>
              <a:buClr>
                <a:srgbClr val="FF0000"/>
              </a:buClr>
              <a:buNone/>
            </a:pPr>
            <a:r>
              <a:rPr lang="en-US" altLang="zh-CN" sz="8000" dirty="0">
                <a:latin typeface="Times New Roman" panose="02020603050405020304" pitchFamily="18" charset="0"/>
                <a:cs typeface="Times New Roman" panose="02020603050405020304" pitchFamily="18" charset="0"/>
                <a:sym typeface="+mn-ea"/>
              </a:rPr>
              <a:t>        From this point of view, some distributions can be represented more efficiently using directed models, while other distributions can be represented more efficiently using undirected models. In other words, directed models can encode some independences that undirected models cannot encode, and vice versa.</a:t>
            </a:r>
            <a:endParaRPr lang="en-US" altLang="zh-CN"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r>
              <a:rPr lang="en-US" altLang="zh-CN" dirty="0">
                <a:sym typeface="+mn-ea"/>
              </a:rPr>
              <a:t>        Directed models are able to use one specific kind of substructure that undirected models cannot represent perfectly. This substructure is called an </a:t>
            </a:r>
            <a:r>
              <a:rPr lang="en-US" altLang="zh-CN" i="1" dirty="0">
                <a:sym typeface="+mn-ea"/>
              </a:rPr>
              <a:t>immorality</a:t>
            </a:r>
            <a:r>
              <a:rPr lang="en-US" altLang="zh-CN" dirty="0">
                <a:sym typeface="+mn-ea"/>
              </a:rPr>
              <a:t>. The structure occurs when two random variables a and b are both parents of a third random variable c, and there is no edge directly connecting a and b in either direction. (The name “immorality” may seem strange; it was coined in the graphical models literature as a joke about unmarried parents.) To convert a directed model with graph D into an undirected model, we need to create a new graph U.  For every pair of variables x and y, we add an undirected edge connecting x and y to U if there is a directed edge (in either direction) connecting x and y in D or if x and y are both parents in D of a third variable z.</a:t>
            </a:r>
            <a:endParaRPr lang="en-US" altLang="zh-CN" dirty="0"/>
          </a:p>
        </p:txBody>
      </p:sp>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Autofit/>
          </a:bodyPr>
          <a:lstStyle/>
          <a:p>
            <a:pPr algn="just">
              <a:lnSpc>
                <a:spcPct val="130000"/>
              </a:lnSpc>
              <a:spcBef>
                <a:spcPts val="0"/>
              </a:spcBef>
              <a:spcAft>
                <a:spcPts val="0"/>
              </a:spcAft>
              <a:buClr>
                <a:srgbClr val="FF0000"/>
              </a:buClr>
              <a:buSzTx/>
              <a:buNone/>
            </a:pPr>
            <a:r>
              <a:rPr lang="en-US" altLang="zh-CN" dirty="0">
                <a:sym typeface="+mn-ea"/>
              </a:rPr>
              <a:t>The resulting U is known as a </a:t>
            </a:r>
            <a:r>
              <a:rPr lang="en-US" altLang="zh-CN" i="1" dirty="0">
                <a:sym typeface="+mn-ea"/>
              </a:rPr>
              <a:t>moralized graph</a:t>
            </a:r>
            <a:r>
              <a:rPr lang="en-US" altLang="zh-CN" dirty="0">
                <a:sym typeface="+mn-ea"/>
              </a:rPr>
              <a:t>. See Fig. </a:t>
            </a:r>
            <a:r>
              <a:rPr lang="en-US" altLang="zh-CN" dirty="0">
                <a:solidFill>
                  <a:srgbClr val="FF0000"/>
                </a:solidFill>
                <a:sym typeface="+mn-ea"/>
              </a:rPr>
              <a:t>16.11</a:t>
            </a:r>
            <a:r>
              <a:rPr lang="en-US" altLang="zh-CN" dirty="0">
                <a:sym typeface="+mn-ea"/>
              </a:rPr>
              <a:t> for examples of converting directed models to undirected models via moralization.</a:t>
            </a:r>
            <a:endParaRPr lang="en-US" altLang="zh-CN" dirty="0">
              <a:latin typeface="Times New Roman" panose="02020603050405020304" pitchFamily="18" charset="0"/>
              <a:cs typeface="Times New Roman" panose="02020603050405020304" pitchFamily="18" charset="0"/>
            </a:endParaRPr>
          </a:p>
          <a:p>
            <a:pPr algn="just">
              <a:lnSpc>
                <a:spcPct val="130000"/>
              </a:lnSpc>
              <a:spcBef>
                <a:spcPts val="0"/>
              </a:spcBef>
              <a:spcAft>
                <a:spcPts val="0"/>
              </a:spcAft>
              <a:buClr>
                <a:srgbClr val="FF0000"/>
              </a:buClr>
              <a:buSzTx/>
              <a:buNone/>
            </a:pPr>
            <a:r>
              <a:rPr lang="en-US" altLang="zh-CN" dirty="0">
                <a:sym typeface="+mn-ea"/>
              </a:rPr>
              <a:t>        Likewise, undirected models can include substructures that no directed model can represent perfectly. Specifically, a directed graph D cannot capture all of the conditional independences implied by an undirected graph U if U contains a loop of length greater than three, unless that loop also contains a chord. A loop is a sequence of variables connected by undirected edges, with the last variable in the sequence connected back to the first variable in the sequence. A chord is a connection between any two non-consecutive variables in the sequence defining a loop. </a:t>
            </a:r>
            <a:endParaRPr lang="en-US" altLang="zh-CN" dirty="0"/>
          </a:p>
        </p:txBody>
      </p:sp>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Dexin</a:t>
            </a:r>
            <a:r>
              <a:rPr lang="en-US" altLang="zh-CN" sz="2400" dirty="0"/>
              <a:t> </a:t>
            </a:r>
            <a:r>
              <a:rPr lang="en-US" altLang="zh-CN" sz="2400" dirty="0" err="1"/>
              <a:t>Duan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16.1 The Challenge of Unstructured Modeling</a:t>
            </a:r>
            <a:endParaRPr lang="zh-CN" altLang="en-US" sz="3600" dirty="0"/>
          </a:p>
        </p:txBody>
      </p:sp>
      <p:sp>
        <p:nvSpPr>
          <p:cNvPr id="8" name="文本框 7"/>
          <p:cNvSpPr txBox="1"/>
          <p:nvPr/>
        </p:nvSpPr>
        <p:spPr>
          <a:xfrm>
            <a:off x="1526891" y="544852"/>
            <a:ext cx="9138218"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16 Probabilistic Models for Deep Learning</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lnSpcReduction="10000"/>
          </a:bodyPr>
          <a:lstStyle/>
          <a:p>
            <a:r>
              <a:rPr lang="en-US" altLang="zh-CN" dirty="0">
                <a:sym typeface="+mn-ea"/>
              </a:rPr>
              <a:t>If U has loops of length four or greater and does not have chords for these loops, we must add the chords before we can convert it to a directed model. </a:t>
            </a:r>
            <a:r>
              <a:rPr lang="en-US" altLang="zh-CN" dirty="0"/>
              <a:t>Adding these chords discards some of the independence information that was encoded in U. The graph formed by adding chords to U is known as a chordal or triangulated graph, because all the loops can now be described in terms of smaller, triangular loops. </a:t>
            </a:r>
            <a:r>
              <a:rPr lang="en-US" altLang="zh-CN" dirty="0">
                <a:sym typeface="+mn-ea"/>
              </a:rPr>
              <a:t>To build a directed graph D from the chordal graph, we need to also assign directions to the edges. When doing so, we must not create a directed cycle in D, or the result does not define a valid directed probabilistic model.</a:t>
            </a:r>
            <a:r>
              <a:rPr lang="zh-CN" altLang="en-US" dirty="0">
                <a:sym typeface="+mn-ea"/>
              </a:rPr>
              <a:t>One way to assign directions to the edges in D is to impose an ordering on the random variables, then point each edge from the node that comes earlier in the ordering to the node that comes later in the ordering. See Fig. </a:t>
            </a:r>
            <a:r>
              <a:rPr lang="en-US" altLang="zh-CN" dirty="0">
                <a:solidFill>
                  <a:srgbClr val="FF0000"/>
                </a:solidFill>
                <a:sym typeface="+mn-ea"/>
              </a:rPr>
              <a:t>16.12</a:t>
            </a:r>
            <a:r>
              <a:rPr lang="zh-CN" altLang="en-US" dirty="0">
                <a:sym typeface="+mn-ea"/>
              </a:rPr>
              <a:t> for a demonstration.</a:t>
            </a:r>
            <a:endParaRPr lang="zh-CN" altLang="en-US" dirty="0"/>
          </a:p>
          <a:p>
            <a:endParaRPr lang="en-US" altLang="zh-CN" dirty="0"/>
          </a:p>
        </p:txBody>
      </p:sp>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3" name="内容占位符 2"/>
          <p:cNvSpPr>
            <a:spLocks noGrp="1"/>
          </p:cNvSpPr>
          <p:nvPr>
            <p:ph idx="1"/>
          </p:nvPr>
        </p:nvSpPr>
        <p:spPr>
          <a:xfrm>
            <a:off x="4794885" y="968375"/>
            <a:ext cx="7007225" cy="5208270"/>
          </a:xfrm>
        </p:spPr>
        <p:txBody>
          <a:bodyPr>
            <a:noAutofit/>
          </a:bodyPr>
          <a:lstStyle/>
          <a:p>
            <a:pPr marL="0" lvl="0" indent="0" algn="just">
              <a:lnSpc>
                <a:spcPct val="130000"/>
              </a:lnSpc>
              <a:spcBef>
                <a:spcPts val="0"/>
              </a:spcBef>
              <a:spcAft>
                <a:spcPts val="0"/>
              </a:spcAft>
              <a:buClr>
                <a:srgbClr val="FF0000"/>
              </a:buClr>
              <a:buNone/>
            </a:pPr>
            <a:r>
              <a:rPr lang="en-US" altLang="zh-CN" sz="1800" dirty="0">
                <a:latin typeface="Times New Roman" panose="02020603050405020304" pitchFamily="18" charset="0"/>
                <a:cs typeface="Times New Roman" panose="02020603050405020304" pitchFamily="18" charset="0"/>
                <a:sym typeface="+mn-ea"/>
              </a:rPr>
              <a:t>Figure 16.11: Examples of converting directed models (top row) to undirected models (bottom row) by constructing moralized graphs. (</a:t>
            </a:r>
            <a:r>
              <a:rPr lang="en-US" altLang="zh-CN" sz="1800" i="1" dirty="0">
                <a:latin typeface="Times New Roman" panose="02020603050405020304" pitchFamily="18" charset="0"/>
                <a:cs typeface="Times New Roman" panose="02020603050405020304" pitchFamily="18" charset="0"/>
                <a:sym typeface="+mn-ea"/>
              </a:rPr>
              <a:t>Left</a:t>
            </a:r>
            <a:r>
              <a:rPr lang="en-US" altLang="zh-CN" sz="1800" dirty="0">
                <a:latin typeface="Times New Roman" panose="02020603050405020304" pitchFamily="18" charset="0"/>
                <a:cs typeface="Times New Roman" panose="02020603050405020304" pitchFamily="18" charset="0"/>
                <a:sym typeface="+mn-ea"/>
              </a:rPr>
              <a:t>) This simple chain can be converted to a moralized graph merely by replacing its directed edges with undirected edges. The resulting undirected model implies exactly the same set of independences and conditional independences. This graph is the simplest directed model that cannot be (</a:t>
            </a:r>
            <a:r>
              <a:rPr lang="en-US" altLang="zh-CN" sz="1800" i="1" dirty="0">
                <a:latin typeface="Times New Roman" panose="02020603050405020304" pitchFamily="18" charset="0"/>
                <a:cs typeface="Times New Roman" panose="02020603050405020304" pitchFamily="18" charset="0"/>
                <a:sym typeface="+mn-ea"/>
              </a:rPr>
              <a:t>Center</a:t>
            </a:r>
            <a:r>
              <a:rPr lang="en-US" altLang="zh-CN" sz="1800" dirty="0">
                <a:latin typeface="Times New Roman" panose="02020603050405020304" pitchFamily="18" charset="0"/>
                <a:cs typeface="Times New Roman" panose="02020603050405020304" pitchFamily="18" charset="0"/>
                <a:sym typeface="+mn-ea"/>
              </a:rPr>
              <a:t>) converted to an undirected model without losing some independences. This graph consists entirely of a single immorality. Because a and b are parents of c, they are connected by an active path when c is observed. To capture this dependence, the undirected model must include a clique encompassing all three variables. This clique fails to encode the fact that </a:t>
            </a:r>
            <a:r>
              <a:rPr lang="en-US" altLang="zh-CN" sz="1800" dirty="0" err="1">
                <a:latin typeface="Times New Roman" panose="02020603050405020304" pitchFamily="18" charset="0"/>
                <a:cs typeface="Times New Roman" panose="02020603050405020304" pitchFamily="18" charset="0"/>
                <a:sym typeface="+mn-ea"/>
              </a:rPr>
              <a:t>a⊥b</a:t>
            </a:r>
            <a:r>
              <a:rPr lang="en-US" altLang="zh-CN" sz="1800" dirty="0">
                <a:latin typeface="Times New Roman" panose="02020603050405020304" pitchFamily="18" charset="0"/>
                <a:cs typeface="Times New Roman" panose="02020603050405020304" pitchFamily="18" charset="0"/>
                <a:sym typeface="+mn-ea"/>
              </a:rPr>
              <a:t>. In general, moralization may add many edges to the graph, thus losing many (</a:t>
            </a:r>
            <a:r>
              <a:rPr lang="en-US" altLang="zh-CN" sz="1800" i="1" dirty="0">
                <a:latin typeface="Times New Roman" panose="02020603050405020304" pitchFamily="18" charset="0"/>
                <a:cs typeface="Times New Roman" panose="02020603050405020304" pitchFamily="18" charset="0"/>
                <a:sym typeface="+mn-ea"/>
              </a:rPr>
              <a:t>Right</a:t>
            </a:r>
            <a:r>
              <a:rPr lang="en-US" altLang="zh-CN" sz="1800" dirty="0">
                <a:latin typeface="Times New Roman" panose="02020603050405020304" pitchFamily="18" charset="0"/>
                <a:cs typeface="Times New Roman" panose="02020603050405020304" pitchFamily="18" charset="0"/>
                <a:sym typeface="+mn-ea"/>
              </a:rPr>
              <a:t>) implied independences. For example, this sparse coding graph requires adding moralizing edges between every pair of hidden units, thus introducing a quadratic number of new direct dependences.</a:t>
            </a:r>
          </a:p>
        </p:txBody>
      </p:sp>
      <p:pic>
        <p:nvPicPr>
          <p:cNvPr id="5" name="图片 4"/>
          <p:cNvPicPr>
            <a:picLocks noChangeAspect="1"/>
          </p:cNvPicPr>
          <p:nvPr/>
        </p:nvPicPr>
        <p:blipFill>
          <a:blip r:embed="rId3"/>
          <a:stretch>
            <a:fillRect/>
          </a:stretch>
        </p:blipFill>
        <p:spPr>
          <a:xfrm>
            <a:off x="602235" y="1851074"/>
            <a:ext cx="3985895" cy="315585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pPr marL="12700" lvl="2" indent="-12700">
              <a:lnSpc>
                <a:spcPct val="125000"/>
              </a:lnSpc>
              <a:buClr>
                <a:srgbClr val="00B050"/>
              </a:buClr>
              <a:buFont typeface="Wingdings" panose="05000000000000000000" charset="0"/>
              <a:buNone/>
            </a:pPr>
            <a:r>
              <a:rPr lang="en-US" altLang="zh-CN" sz="3200" dirty="0">
                <a:latin typeface="Times New Roman" panose="02020603050405020304" pitchFamily="18" charset="0"/>
                <a:cs typeface="Times New Roman" panose="02020603050405020304" pitchFamily="18" charset="0"/>
                <a:sym typeface="+mn-ea"/>
              </a:rPr>
              <a:t>16.2.6 Converting between Undirected and Directed Graphs</a:t>
            </a:r>
          </a:p>
        </p:txBody>
      </p:sp>
      <p:sp>
        <p:nvSpPr>
          <p:cNvPr id="3" name="内容占位符 2">
            <a:extLst>
              <a:ext uri="{FF2B5EF4-FFF2-40B4-BE49-F238E27FC236}">
                <a16:creationId xmlns:a16="http://schemas.microsoft.com/office/drawing/2014/main" id="{6521A209-5ED1-4170-AD34-43810479B18C}"/>
              </a:ext>
            </a:extLst>
          </p:cNvPr>
          <p:cNvSpPr>
            <a:spLocks noGrp="1"/>
          </p:cNvSpPr>
          <p:nvPr>
            <p:ph idx="1"/>
          </p:nvPr>
        </p:nvSpPr>
        <p:spPr/>
        <p:txBody>
          <a:bodyPr>
            <a:normAutofit fontScale="77500" lnSpcReduction="20000"/>
          </a:bodyPr>
          <a:lstStyle/>
          <a:p>
            <a:endParaRPr lang="en-US" altLang="zh-CN" dirty="0"/>
          </a:p>
          <a:p>
            <a:endParaRPr lang="en-US" altLang="zh-CN" dirty="0"/>
          </a:p>
          <a:p>
            <a:endParaRPr lang="en-US" altLang="zh-CN" dirty="0"/>
          </a:p>
          <a:p>
            <a:r>
              <a:rPr lang="en-US" altLang="zh-CN" dirty="0"/>
              <a:t>Figure 16.11: Examples of converting directed models (top row) to undirected models (bottom row) by constructing moralized graphs. (</a:t>
            </a:r>
            <a:r>
              <a:rPr lang="en-US" altLang="zh-CN" i="1" dirty="0"/>
              <a:t>Left</a:t>
            </a:r>
            <a:r>
              <a:rPr lang="en-US" altLang="zh-CN" dirty="0"/>
              <a:t>) This simple chain can be converted to a moralized graph merely by replacing its directed edges with undirected edges. The resulting undirected model implies exactly the same set of independences and conditional independences. (</a:t>
            </a:r>
            <a:r>
              <a:rPr lang="en-US" altLang="zh-CN" i="1" dirty="0"/>
              <a:t>Center</a:t>
            </a:r>
            <a:r>
              <a:rPr lang="en-US" altLang="zh-CN" dirty="0"/>
              <a:t>) This graph is the simplest directed model that cannot be converted to an undirected model without losing some independences. This graph consists entirely of a single immorality. Because a and b are parents of c, they are connected by an active path when c is observed. To capture this dependence, the undirected model must include a clique encompassing all three variables. This clique fails to encode the fact that a ⊥ b. (</a:t>
            </a:r>
            <a:r>
              <a:rPr lang="en-US" altLang="zh-CN" i="1" dirty="0"/>
              <a:t>Right</a:t>
            </a:r>
            <a:r>
              <a:rPr lang="en-US" altLang="zh-CN" dirty="0"/>
              <a:t>) In general, moralization may add many edges to the graph, thus losing many implied independences. For example, this sparse coding graph requires adding moralizing edges between every pair of hidden units, thus introducing a quadratic number of new direct dependences.</a:t>
            </a:r>
            <a:endParaRPr lang="zh-CN" altLang="en-US" dirty="0"/>
          </a:p>
        </p:txBody>
      </p:sp>
      <p:pic>
        <p:nvPicPr>
          <p:cNvPr id="10" name="图片 9"/>
          <p:cNvPicPr>
            <a:picLocks noChangeAspect="1"/>
          </p:cNvPicPr>
          <p:nvPr/>
        </p:nvPicPr>
        <p:blipFill>
          <a:blip r:embed="rId3"/>
          <a:stretch>
            <a:fillRect/>
          </a:stretch>
        </p:blipFill>
        <p:spPr>
          <a:xfrm>
            <a:off x="3630531" y="1043189"/>
            <a:ext cx="4183743" cy="1226926"/>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pPr marL="12700" lvl="2" indent="-12700" algn="l">
              <a:lnSpc>
                <a:spcPct val="90000"/>
              </a:lnSpc>
              <a:buClr>
                <a:srgbClr val="00B050"/>
              </a:buClr>
              <a:buFont typeface="Wingdings" panose="05000000000000000000" charset="0"/>
              <a:buNone/>
            </a:pPr>
            <a:r>
              <a:rPr lang="en-US" altLang="zh-CN" sz="3600" dirty="0">
                <a:latin typeface="Times New Roman" panose="02020603050405020304" pitchFamily="18" charset="0"/>
                <a:cs typeface="Times New Roman" panose="02020603050405020304" pitchFamily="18" charset="0"/>
                <a:sym typeface="+mn-ea"/>
              </a:rPr>
              <a:t>16.2.7 Factor Graphs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lnSpc>
                    <a:spcPct val="130000"/>
                  </a:lnSpc>
                  <a:spcBef>
                    <a:spcPts val="0"/>
                  </a:spcBef>
                  <a:buClr>
                    <a:srgbClr val="FF0000"/>
                  </a:buClr>
                </a:pPr>
                <a:r>
                  <a:rPr lang="en-US" altLang="zh-CN" i="1" dirty="0">
                    <a:latin typeface="Times New Roman" panose="02020603050405020304" pitchFamily="18" charset="0"/>
                    <a:cs typeface="Times New Roman" panose="02020603050405020304" pitchFamily="18" charset="0"/>
                  </a:rPr>
                  <a:t>Factor graphs</a:t>
                </a:r>
                <a:r>
                  <a:rPr lang="en-US" altLang="zh-CN" dirty="0">
                    <a:latin typeface="Times New Roman" panose="02020603050405020304" pitchFamily="18" charset="0"/>
                    <a:cs typeface="Times New Roman" panose="02020603050405020304" pitchFamily="18" charset="0"/>
                  </a:rPr>
                  <a:t> are another way of drawing undirected models that resolve an ambiguity in the graphical representation of standard undirected model syntax. In an undirected model, the scope of every </a:t>
                </a:r>
                <a14:m>
                  <m:oMath xmlns:m="http://schemas.openxmlformats.org/officeDocument/2006/math">
                    <m:r>
                      <a:rPr lang="en-US" altLang="zh-CN" i="1" dirty="0" smtClean="0">
                        <a:latin typeface="Cambria Math" panose="02040503050406030204" pitchFamily="18" charset="0"/>
                      </a:rPr>
                      <m:t>𝜙</m:t>
                    </m:r>
                  </m:oMath>
                </a14:m>
                <a:r>
                  <a:rPr lang="en-US" altLang="zh-CN" dirty="0">
                    <a:latin typeface="Times New Roman" panose="02020603050405020304" pitchFamily="18" charset="0"/>
                    <a:cs typeface="Times New Roman" panose="02020603050405020304" pitchFamily="18" charset="0"/>
                  </a:rPr>
                  <a:t> function must be a subset of some clique in the graph. However, it is not necessary that there exist any </a:t>
                </a:r>
                <a14:m>
                  <m:oMath xmlns:m="http://schemas.openxmlformats.org/officeDocument/2006/math">
                    <m:r>
                      <a:rPr lang="en-US" altLang="zh-CN" i="1" dirty="0">
                        <a:latin typeface="Cambria Math" panose="02040503050406030204" pitchFamily="18" charset="0"/>
                      </a:rPr>
                      <m:t>𝜙</m:t>
                    </m:r>
                  </m:oMath>
                </a14:m>
                <a:r>
                  <a:rPr lang="en-US" altLang="zh-CN" dirty="0">
                    <a:latin typeface="Times New Roman" panose="02020603050405020304" pitchFamily="18" charset="0"/>
                    <a:cs typeface="Times New Roman" panose="02020603050405020304" pitchFamily="18" charset="0"/>
                  </a:rPr>
                  <a:t> whose scope contains the entirety of every clique. Factor graphs explicitly represent the scope of each </a:t>
                </a:r>
                <a14:m>
                  <m:oMath xmlns:m="http://schemas.openxmlformats.org/officeDocument/2006/math">
                    <m:r>
                      <a:rPr lang="en-US" altLang="zh-CN" i="1" dirty="0">
                        <a:latin typeface="Cambria Math" panose="02040503050406030204" pitchFamily="18" charset="0"/>
                      </a:rPr>
                      <m:t>𝜙</m:t>
                    </m:r>
                  </m:oMath>
                </a14:m>
                <a:r>
                  <a:rPr lang="en-US" altLang="zh-CN" dirty="0">
                    <a:latin typeface="Times New Roman" panose="02020603050405020304" pitchFamily="18" charset="0"/>
                    <a:cs typeface="Times New Roman" panose="02020603050405020304" pitchFamily="18" charset="0"/>
                  </a:rPr>
                  <a:t> function. Specifically, a factor graph is a graphical representation of an undirected model that consists of a bipartite undirected graph. Some of the nodes are drawn as circles. These nodes correspond to random variables as in a standard undirected model. The rest of the nodes are drawn as squares.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885A56-5104-4F6D-A222-FE440898B72E}"/>
                  </a:ext>
                </a:extLst>
              </p:cNvPr>
              <p:cNvSpPr>
                <a:spLocks noGrp="1"/>
              </p:cNvSpPr>
              <p:nvPr>
                <p:ph idx="1"/>
              </p:nvPr>
            </p:nvSpPr>
            <p:spPr/>
            <p:txBody>
              <a:bodyPr/>
              <a:lstStyle/>
              <a:p>
                <a:r>
                  <a:rPr lang="en-US" altLang="zh-CN" dirty="0">
                    <a:sym typeface="+mn-ea"/>
                  </a:rPr>
                  <a:t>These nodes correspond to the factors </a:t>
                </a:r>
                <a14:m>
                  <m:oMath xmlns:m="http://schemas.openxmlformats.org/officeDocument/2006/math">
                    <m:r>
                      <a:rPr lang="en-US" altLang="zh-CN" i="1" dirty="0">
                        <a:latin typeface="Cambria Math" panose="02040503050406030204" pitchFamily="18" charset="0"/>
                      </a:rPr>
                      <m:t>𝜙</m:t>
                    </m:r>
                  </m:oMath>
                </a14:m>
                <a:r>
                  <a:rPr lang="en-US" altLang="zh-CN" dirty="0">
                    <a:sym typeface="+mn-ea"/>
                  </a:rPr>
                  <a:t> of the unnormalized probability distribution. Variables and factors may be connected with undirected edges.</a:t>
                </a:r>
                <a:r>
                  <a:rPr lang="en-US" altLang="zh-CN" dirty="0"/>
                  <a:t>A variable and a factor are connected in the graph if and only if the variable is one of the arguments to the factor in the unnormalized probability distribution. No factor may be connected to another factor in the graph, nor can a variable be connected to a variable. See Fig. </a:t>
                </a:r>
                <a:r>
                  <a:rPr lang="en-US" altLang="zh-CN" dirty="0">
                    <a:solidFill>
                      <a:srgbClr val="FF0000"/>
                    </a:solidFill>
                  </a:rPr>
                  <a:t>16.13</a:t>
                </a:r>
                <a:r>
                  <a:rPr lang="en-US" altLang="zh-CN" dirty="0"/>
                  <a:t> for an example of how factor graphs can resolve ambiguity in the interpretation of undirected networks.</a:t>
                </a:r>
              </a:p>
            </p:txBody>
          </p:sp>
        </mc:Choice>
        <mc:Fallback xmlns="">
          <p:sp>
            <p:nvSpPr>
              <p:cNvPr id="3" name="内容占位符 2">
                <a:extLst>
                  <a:ext uri="{FF2B5EF4-FFF2-40B4-BE49-F238E27FC236}">
                    <a16:creationId xmlns:a16="http://schemas.microsoft.com/office/drawing/2014/main" id="{FD885A56-5104-4F6D-A222-FE440898B72E}"/>
                  </a:ext>
                </a:extLst>
              </p:cNvPr>
              <p:cNvSpPr>
                <a:spLocks noGrp="1" noRot="1" noChangeAspect="1" noMove="1" noResize="1" noEditPoints="1" noAdjustHandles="1" noChangeArrowheads="1" noChangeShapeType="1" noTextEdit="1"/>
              </p:cNvSpPr>
              <p:nvPr>
                <p:ph idx="1"/>
              </p:nvPr>
            </p:nvSpPr>
            <p:spPr>
              <a:blipFill>
                <a:blip r:embed="rId2"/>
                <a:stretch>
                  <a:fillRect l="-962" r="-1710"/>
                </a:stretch>
              </a:blipFill>
            </p:spPr>
            <p:txBody>
              <a:bodyPr/>
              <a:lstStyle/>
              <a:p>
                <a:r>
                  <a:rPr lang="zh-CN" altLang="en-US">
                    <a:noFill/>
                  </a:rPr>
                  <a:t> </a:t>
                </a:r>
              </a:p>
            </p:txBody>
          </p:sp>
        </mc:Fallback>
      </mc:AlternateContent>
      <p:sp>
        <p:nvSpPr>
          <p:cNvPr id="6" name="标题 1">
            <a:extLst>
              <a:ext uri="{FF2B5EF4-FFF2-40B4-BE49-F238E27FC236}">
                <a16:creationId xmlns:a16="http://schemas.microsoft.com/office/drawing/2014/main" id="{BA50C7BB-F884-48F0-90F2-58BCD5DAB5FE}"/>
              </a:ext>
            </a:extLst>
          </p:cNvPr>
          <p:cNvSpPr>
            <a:spLocks noGrp="1"/>
          </p:cNvSpPr>
          <p:nvPr>
            <p:ph type="title"/>
          </p:nvPr>
        </p:nvSpPr>
        <p:spPr>
          <a:xfrm>
            <a:off x="387439" y="133306"/>
            <a:ext cx="11409608" cy="729579"/>
          </a:xfrm>
        </p:spPr>
        <p:txBody>
          <a:bodyPr>
            <a:normAutofit/>
          </a:bodyPr>
          <a:lstStyle/>
          <a:p>
            <a:pPr marL="12700" lvl="2" indent="-12700" algn="l">
              <a:lnSpc>
                <a:spcPct val="90000"/>
              </a:lnSpc>
              <a:buClr>
                <a:srgbClr val="00B050"/>
              </a:buClr>
              <a:buFont typeface="Wingdings" panose="05000000000000000000" charset="0"/>
              <a:buNone/>
            </a:pPr>
            <a:r>
              <a:rPr lang="en-US" altLang="zh-CN" sz="3600" dirty="0">
                <a:latin typeface="Times New Roman" panose="02020603050405020304" pitchFamily="18" charset="0"/>
                <a:cs typeface="Times New Roman" panose="02020603050405020304" pitchFamily="18" charset="0"/>
                <a:sym typeface="+mn-ea"/>
              </a:rPr>
              <a:t>16.2.7 Factor Graphs</a:t>
            </a:r>
          </a:p>
        </p:txBody>
      </p:sp>
    </p:spTree>
    <p:extLst>
      <p:ext uri="{BB962C8B-B14F-4D97-AF65-F5344CB8AC3E}">
        <p14:creationId xmlns:p14="http://schemas.microsoft.com/office/powerpoint/2010/main" val="24986583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pPr marL="12700" lvl="2" indent="-12700" algn="l">
              <a:lnSpc>
                <a:spcPct val="90000"/>
              </a:lnSpc>
              <a:buClr>
                <a:srgbClr val="00B050"/>
              </a:buClr>
              <a:buFont typeface="Wingdings" panose="05000000000000000000" charset="0"/>
              <a:buNone/>
            </a:pPr>
            <a:r>
              <a:rPr lang="en-US" altLang="zh-CN" sz="3600" dirty="0">
                <a:latin typeface="Times New Roman" panose="02020603050405020304" pitchFamily="18" charset="0"/>
                <a:cs typeface="Times New Roman" panose="02020603050405020304" pitchFamily="18" charset="0"/>
                <a:sym typeface="+mn-ea"/>
              </a:rPr>
              <a:t>16.2.7 Factor Graphs</a:t>
            </a:r>
          </a:p>
        </p:txBody>
      </p:sp>
      <p:sp>
        <p:nvSpPr>
          <p:cNvPr id="3" name="内容占位符 2">
            <a:extLst>
              <a:ext uri="{FF2B5EF4-FFF2-40B4-BE49-F238E27FC236}">
                <a16:creationId xmlns:a16="http://schemas.microsoft.com/office/drawing/2014/main" id="{EEE88E44-6E12-4F45-89F4-C4C82434A8BF}"/>
              </a:ext>
            </a:extLst>
          </p:cNvPr>
          <p:cNvSpPr>
            <a:spLocks noGrp="1"/>
          </p:cNvSpPr>
          <p:nvPr>
            <p:ph idx="1"/>
          </p:nvPr>
        </p:nvSpPr>
        <p:spPr/>
        <p:txBody>
          <a:bodyPr>
            <a:normAutofit fontScale="85000" lnSpcReduction="20000"/>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Figure 16.13: An example of how a factor graph can resolve ambiguity in the interpretation of undirected networks. (</a:t>
            </a:r>
            <a:r>
              <a:rPr lang="en-US" altLang="zh-CN" i="1" dirty="0"/>
              <a:t>Left</a:t>
            </a:r>
            <a:r>
              <a:rPr lang="en-US" altLang="zh-CN" dirty="0"/>
              <a:t>) An undirected network with a clique involving three variables: a, b and c. (</a:t>
            </a:r>
            <a:r>
              <a:rPr lang="en-US" altLang="zh-CN" i="1" dirty="0"/>
              <a:t>Center</a:t>
            </a:r>
            <a:r>
              <a:rPr lang="en-US" altLang="zh-CN" dirty="0"/>
              <a:t>) A factor graph corresponding to the same undirected model. This factor graph has one factor over all three variables. (</a:t>
            </a:r>
            <a:r>
              <a:rPr lang="en-US" altLang="zh-CN" i="1" dirty="0"/>
              <a:t>Right</a:t>
            </a:r>
            <a:r>
              <a:rPr lang="en-US" altLang="zh-CN" dirty="0"/>
              <a:t>) Another valid factor graph for the same undirected model. This factor graph has three factors, each over only two variables. Representation, inference, and learning are all asymptotically cheaper in (c) compared to (b), even though both require the same undirected graph to represent.</a:t>
            </a:r>
            <a:endParaRPr lang="zh-CN" altLang="en-US" dirty="0"/>
          </a:p>
        </p:txBody>
      </p:sp>
      <p:pic>
        <p:nvPicPr>
          <p:cNvPr id="5" name="图片 4">
            <a:extLst>
              <a:ext uri="{FF2B5EF4-FFF2-40B4-BE49-F238E27FC236}">
                <a16:creationId xmlns:a16="http://schemas.microsoft.com/office/drawing/2014/main" id="{EDDAAABC-871E-4BA9-83D4-16CFC0CF9B5E}"/>
              </a:ext>
            </a:extLst>
          </p:cNvPr>
          <p:cNvPicPr>
            <a:picLocks noChangeAspect="1"/>
          </p:cNvPicPr>
          <p:nvPr/>
        </p:nvPicPr>
        <p:blipFill>
          <a:blip r:embed="rId3"/>
          <a:stretch>
            <a:fillRect/>
          </a:stretch>
        </p:blipFill>
        <p:spPr>
          <a:xfrm>
            <a:off x="2762442" y="1165738"/>
            <a:ext cx="6659602" cy="2141562"/>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sz="2400" dirty="0" err="1">
                <a:sym typeface="+mn-ea"/>
              </a:rPr>
              <a:t>Yujie</a:t>
            </a:r>
            <a:r>
              <a:rPr sz="2400">
                <a:sym typeface="+mn-ea"/>
              </a:rPr>
              <a:t>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16.3 </a:t>
            </a:r>
            <a:r>
              <a:rPr lang="en-US" altLang="zh-CN" sz="3600" dirty="0">
                <a:sym typeface="+mn-ea"/>
              </a:rPr>
              <a:t>Sampling from Graphical Models</a:t>
            </a:r>
            <a:endParaRPr lang="zh-CN" altLang="en-US" sz="3600" dirty="0"/>
          </a:p>
        </p:txBody>
      </p:sp>
      <p:sp>
        <p:nvSpPr>
          <p:cNvPr id="9" name="文本框 8"/>
          <p:cNvSpPr txBox="1"/>
          <p:nvPr/>
        </p:nvSpPr>
        <p:spPr>
          <a:xfrm>
            <a:off x="541539" y="544830"/>
            <a:ext cx="11279622"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a:t>
            </a:r>
            <a:r>
              <a:rPr lang="en-US" altLang="zh-CN" sz="4000" b="1" dirty="0">
                <a:latin typeface="Times New Roman" panose="02020603050405020304" pitchFamily="18" charset="0"/>
                <a:cs typeface="Times New Roman" panose="02020603050405020304" pitchFamily="18" charset="0"/>
                <a:sym typeface="+mn-ea"/>
              </a:rPr>
              <a:t>16 Structured Probabilistic Models for Deep Learning</a:t>
            </a:r>
            <a:endParaRPr lang="zh-CN" altLang="en-US" sz="40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16.3 </a:t>
            </a:r>
            <a:r>
              <a:rPr lang="en-US" altLang="zh-CN" sz="3600" dirty="0">
                <a:latin typeface="Times New Roman" panose="02020603050405020304" pitchFamily="18" charset="0"/>
                <a:cs typeface="Times New Roman" panose="02020603050405020304" pitchFamily="18" charset="0"/>
                <a:sym typeface="+mn-ea"/>
              </a:rPr>
              <a:t>Sampling from Graphical Models</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spcBef>
                    <a:spcPts val="0"/>
                  </a:spcBef>
                </a:pPr>
                <a:r>
                  <a:rPr lang="zh-CN" altLang="en-US" dirty="0"/>
                  <a:t>Graphical models also facilitate the task of drawing samples from a model. </a:t>
                </a:r>
              </a:p>
              <a:p>
                <a:pPr>
                  <a:spcBef>
                    <a:spcPts val="0"/>
                  </a:spcBef>
                </a:pPr>
                <a:r>
                  <a:rPr lang="zh-CN" altLang="en-US" dirty="0"/>
                  <a:t>        One advantage of directed graphical models is that a simple and efficient procedure called </a:t>
                </a:r>
                <a:r>
                  <a:rPr lang="zh-CN" altLang="en-US" i="1" dirty="0"/>
                  <a:t>ancestral sampling</a:t>
                </a:r>
                <a:r>
                  <a:rPr lang="zh-CN" altLang="en-US" dirty="0"/>
                  <a:t> can produce a sample from the joint distribution represented by the model.</a:t>
                </a:r>
              </a:p>
              <a:p>
                <a:pPr>
                  <a:spcBef>
                    <a:spcPts val="0"/>
                  </a:spcBef>
                </a:pPr>
                <a:r>
                  <a:rPr lang="zh-CN" altLang="en-US" dirty="0"/>
                  <a:t>        The basic idea is to sort the variables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 in the graph into a topological ordering, so that for all </a:t>
                </a:r>
                <a:r>
                  <a:rPr lang="zh-CN" altLang="en-US" i="1" dirty="0"/>
                  <a:t>i</a:t>
                </a:r>
                <a:r>
                  <a:rPr lang="zh-CN" altLang="en-US" dirty="0"/>
                  <a:t> and </a:t>
                </a:r>
                <a:r>
                  <a:rPr lang="zh-CN" altLang="en-US" i="1" dirty="0"/>
                  <a:t>j</a:t>
                </a:r>
                <a:r>
                  <a:rPr lang="zh-CN" altLang="en-US" dirty="0"/>
                  <a:t>, </a:t>
                </a:r>
                <a:r>
                  <a:rPr lang="zh-CN" altLang="en-US" i="1" dirty="0"/>
                  <a:t>j </a:t>
                </a:r>
                <a:r>
                  <a:rPr lang="zh-CN" altLang="en-US" dirty="0"/>
                  <a:t>is greater than </a:t>
                </a:r>
                <a:r>
                  <a:rPr lang="zh-CN" altLang="en-US" i="1" dirty="0"/>
                  <a:t>i</a:t>
                </a:r>
                <a:r>
                  <a:rPr lang="zh-CN" altLang="en-US" dirty="0"/>
                  <a:t> if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𝑖</m:t>
                        </m:r>
                      </m:sub>
                    </m:sSub>
                  </m:oMath>
                </a14:m>
                <a:r>
                  <a:rPr lang="zh-CN" altLang="en-US" dirty="0"/>
                  <a:t> is a parent of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b="0" i="1" smtClean="0">
                            <a:latin typeface="Cambria Math" panose="02040503050406030204" pitchFamily="18" charset="0"/>
                          </a:rPr>
                          <m:t>𝑗</m:t>
                        </m:r>
                      </m:sub>
                    </m:sSub>
                  </m:oMath>
                </a14:m>
                <a:r>
                  <a:rPr lang="zh-CN" altLang="en-US" dirty="0"/>
                  <a:t> . The variables can then be sampled in this order. In other words, we first sample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b="0" i="1" smtClean="0">
                            <a:latin typeface="Cambria Math" panose="02040503050406030204" pitchFamily="18" charset="0"/>
                          </a:rPr>
                          <m:t>1</m:t>
                        </m:r>
                      </m:sub>
                    </m:sSub>
                  </m:oMath>
                </a14:m>
                <a:r>
                  <a:rPr lang="zh-CN" altLang="en-US" dirty="0"/>
                  <a:t> ∼ </a:t>
                </a:r>
                <a:r>
                  <a:rPr lang="zh-CN" altLang="en-US" i="1" dirty="0"/>
                  <a:t>P</a:t>
                </a:r>
                <a:r>
                  <a:rPr lang="zh-CN" altLang="en-US" dirty="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b="0" i="1" smtClean="0">
                            <a:latin typeface="Cambria Math" panose="02040503050406030204" pitchFamily="18" charset="0"/>
                          </a:rPr>
                          <m:t>1</m:t>
                        </m:r>
                      </m:sub>
                    </m:sSub>
                  </m:oMath>
                </a14:m>
                <a:r>
                  <a:rPr lang="zh-CN" altLang="en-US" dirty="0"/>
                  <a:t>), then sample P(x2 | PaG(x2)), and so on, until finally we sample  P(xn | PaG(x n) . So long as each conditional distribution p(xi | PaG(xi))    is easy to sample from, then the whole model is easy to sample from.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1710" b="-1306"/>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8AA71132-9B5F-45AB-A7B4-0186E1C33AA3}"/>
              </a:ext>
            </a:extLst>
          </p:cNvPr>
          <p:cNvPicPr>
            <a:picLocks noChangeAspect="1"/>
          </p:cNvPicPr>
          <p:nvPr/>
        </p:nvPicPr>
        <p:blipFill>
          <a:blip r:embed="rId4"/>
          <a:stretch>
            <a:fillRect/>
          </a:stretch>
        </p:blipFill>
        <p:spPr>
          <a:xfrm>
            <a:off x="394952" y="4697101"/>
            <a:ext cx="2268037" cy="419637"/>
          </a:xfrm>
          <a:prstGeom prst="rect">
            <a:avLst/>
          </a:prstGeom>
        </p:spPr>
      </p:pic>
      <p:pic>
        <p:nvPicPr>
          <p:cNvPr id="6" name="图片 5">
            <a:extLst>
              <a:ext uri="{FF2B5EF4-FFF2-40B4-BE49-F238E27FC236}">
                <a16:creationId xmlns:a16="http://schemas.microsoft.com/office/drawing/2014/main" id="{1D3A1DE1-8DA4-458D-9FED-72E6C0F8FA80}"/>
              </a:ext>
            </a:extLst>
          </p:cNvPr>
          <p:cNvPicPr>
            <a:picLocks noChangeAspect="1"/>
          </p:cNvPicPr>
          <p:nvPr/>
        </p:nvPicPr>
        <p:blipFill>
          <a:blip r:embed="rId5"/>
          <a:stretch>
            <a:fillRect/>
          </a:stretch>
        </p:blipFill>
        <p:spPr>
          <a:xfrm>
            <a:off x="4331377" y="5181401"/>
            <a:ext cx="2145264" cy="376621"/>
          </a:xfrm>
          <a:prstGeom prst="rect">
            <a:avLst/>
          </a:prstGeom>
        </p:spPr>
      </p:pic>
      <p:pic>
        <p:nvPicPr>
          <p:cNvPr id="7" name="图片 6">
            <a:extLst>
              <a:ext uri="{FF2B5EF4-FFF2-40B4-BE49-F238E27FC236}">
                <a16:creationId xmlns:a16="http://schemas.microsoft.com/office/drawing/2014/main" id="{DB7EEFD3-B769-4B91-9CEC-0AD64EB94162}"/>
              </a:ext>
            </a:extLst>
          </p:cNvPr>
          <p:cNvPicPr>
            <a:picLocks noChangeAspect="1"/>
          </p:cNvPicPr>
          <p:nvPr/>
        </p:nvPicPr>
        <p:blipFill>
          <a:blip r:embed="rId6"/>
          <a:stretch>
            <a:fillRect/>
          </a:stretch>
        </p:blipFill>
        <p:spPr>
          <a:xfrm>
            <a:off x="7689765" y="4707973"/>
            <a:ext cx="2256340" cy="386694"/>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16.3 </a:t>
            </a:r>
            <a:r>
              <a:rPr lang="en-US" altLang="zh-CN" sz="3600" dirty="0">
                <a:latin typeface="Times New Roman" panose="02020603050405020304" pitchFamily="18" charset="0"/>
                <a:cs typeface="Times New Roman" panose="02020603050405020304" pitchFamily="18" charset="0"/>
                <a:sym typeface="+mn-ea"/>
              </a:rPr>
              <a:t>Sampling from Graphical Models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zh-CN" altLang="en-US" sz="2800" dirty="0"/>
              <a:t>The topological sorting operation guarantees that we can read the conditional distributions in Eq. </a:t>
            </a:r>
            <a:r>
              <a:rPr lang="en-US" altLang="zh-CN" sz="2800" dirty="0">
                <a:solidFill>
                  <a:srgbClr val="FF0000"/>
                </a:solidFill>
              </a:rPr>
              <a:t>16.1</a:t>
            </a:r>
            <a:r>
              <a:rPr lang="zh-CN" altLang="en-US" sz="2800" dirty="0"/>
              <a:t> and sample from them in order. Without the topological sorting, we might attempt to sample a variable before its parents are available.</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some graphs, more than one topological ordering is possible. Ancestral sampling may be used with any of these topological orderings.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Ancestral sampling is generally very fast (assuming sampling from each conditional is easy) and convenient.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16.3 </a:t>
            </a:r>
            <a:r>
              <a:rPr lang="en-US" altLang="zh-CN" sz="3600" dirty="0">
                <a:latin typeface="Times New Roman" panose="02020603050405020304" pitchFamily="18" charset="0"/>
                <a:cs typeface="Times New Roman" panose="02020603050405020304" pitchFamily="18" charset="0"/>
                <a:sym typeface="+mn-ea"/>
              </a:rPr>
              <a:t>Sampling from Graphical Models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lvl="0">
              <a:spcBef>
                <a:spcPts val="0"/>
              </a:spcBef>
              <a:buClr>
                <a:srgbClr val="FF0000"/>
              </a:buClr>
            </a:pPr>
            <a:r>
              <a:rPr lang="en-US" altLang="zh-CN" dirty="0"/>
              <a:t>       One drawback to ancestral sampling is that it only applies to directed graphical models. Another drawback is that it does not support every conditional sampling operation. When we wish to sample from a subset of the variables in a directed graphical model, given some other variables, we often require that all the conditioning variables come earlier than the variables to be sampled in the ordered graph. In this case, we can sample from the local conditional probability distributions specified by the model distribution. Otherwise, the conditional distributions we </a:t>
            </a:r>
            <a:r>
              <a:rPr lang="en-US" altLang="zh-CN" dirty="0">
                <a:sym typeface="+mn-ea"/>
              </a:rPr>
              <a:t>need to sample from are the posterior distributions given the observed variables. </a:t>
            </a:r>
            <a:r>
              <a:rPr lang="en-US" altLang="zh-CN" sz="2600" dirty="0">
                <a:latin typeface="Times New Roman" panose="02020603050405020304" pitchFamily="18" charset="0"/>
                <a:cs typeface="Times New Roman" panose="02020603050405020304" pitchFamily="18" charset="0"/>
              </a:rPr>
              <a:t>These posterior distributions are usually not explicitly specified and parametrized in the model. Inferring these posterior distributions can be costly. In models where this is the case, ancestral sampling is no longer efficient.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16.1 The Challenge of Unstructured Modeling</a:t>
            </a: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The goal of deep learning is to scale machine learning to the kinds of challenges needed to solve artificial intelligence. This means being able to understand high- dimensional data with rich structure. For example, we would like AI algorithms to be able to understand natural images, audio waveforms representing speech, and documents containing multiple words and punctuation characters.</a:t>
            </a: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dirty="0"/>
          </a:p>
          <a:p>
            <a:r>
              <a:rPr lang="en-US" altLang="zh-CN" sz="1800" dirty="0">
                <a:solidFill>
                  <a:srgbClr val="FF0000"/>
                </a:solidFill>
              </a:rPr>
              <a:t>1</a:t>
            </a:r>
            <a:r>
              <a:rPr lang="en-US" altLang="zh-CN" dirty="0"/>
              <a:t> A </a:t>
            </a:r>
            <a:r>
              <a:rPr lang="en-US" altLang="zh-CN" b="1" dirty="0"/>
              <a:t>natural image </a:t>
            </a:r>
            <a:r>
              <a:rPr lang="en-US" altLang="zh-CN" dirty="0"/>
              <a:t>is an image that might be captured by a camera in a reasonably ordinary environment, as opposed to a synthetically rendered image, a screenshot of a web page, etc.</a:t>
            </a: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文本框 4">
            <a:extLst>
              <a:ext uri="{FF2B5EF4-FFF2-40B4-BE49-F238E27FC236}">
                <a16:creationId xmlns:a16="http://schemas.microsoft.com/office/drawing/2014/main" id="{5C318FFA-AC4C-4C32-AB07-F7565CFC9CEF}"/>
              </a:ext>
            </a:extLst>
          </p:cNvPr>
          <p:cNvSpPr txBox="1"/>
          <p:nvPr/>
        </p:nvSpPr>
        <p:spPr>
          <a:xfrm>
            <a:off x="3970421" y="2478505"/>
            <a:ext cx="914400"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1</a:t>
            </a:r>
            <a:endParaRPr lang="zh-CN" altLang="en-US" dirty="0">
              <a:solidFill>
                <a:srgbClr val="FF0000"/>
              </a:solidFill>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865C1508-C381-45B5-BCA2-7BB814F69096}"/>
              </a:ext>
            </a:extLst>
          </p:cNvPr>
          <p:cNvCxnSpPr/>
          <p:nvPr/>
        </p:nvCxnSpPr>
        <p:spPr>
          <a:xfrm>
            <a:off x="387439" y="4424855"/>
            <a:ext cx="1140960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8FEEE8-FC74-4E32-8C08-A0653055BDC6}"/>
              </a:ext>
            </a:extLst>
          </p:cNvPr>
          <p:cNvSpPr>
            <a:spLocks noGrp="1"/>
          </p:cNvSpPr>
          <p:nvPr>
            <p:ph idx="1"/>
          </p:nvPr>
        </p:nvSpPr>
        <p:spPr/>
        <p:txBody>
          <a:bodyPr/>
          <a:lstStyle/>
          <a:p>
            <a:pPr>
              <a:spcBef>
                <a:spcPts val="0"/>
              </a:spcBef>
            </a:pPr>
            <a:r>
              <a:rPr lang="en-US" altLang="zh-CN" dirty="0"/>
              <a:t>        Unfortunately, ancestral sampling is only applicable to directed models. We can sample from undirected models by converting them to directed models, but this often requires solving intractable inference problems (to determine the marginal distribution over the root nodes of the new directed graph) or requires introducing so many edges that the resulting directed model becomes intractable. Sampling from an undirected model without first converting it to a directed model seems to require </a:t>
            </a:r>
            <a:r>
              <a:rPr lang="en-US" altLang="zh-CN" dirty="0">
                <a:sym typeface="+mn-ea"/>
              </a:rPr>
              <a:t>resolving cyclical dependencies. Every variable interacts with every other variable, so there is no clear beginning point for the sampling process. </a:t>
            </a:r>
            <a:r>
              <a:rPr lang="en-US" altLang="zh-CN" dirty="0"/>
              <a:t>Unfortunately, drawing samples from an undirected graphical model is an expensive, multi-pass process. The conceptually simplest approach is </a:t>
            </a:r>
            <a:r>
              <a:rPr lang="en-US" altLang="zh-CN" i="1" dirty="0"/>
              <a:t>Gibbs sampling</a:t>
            </a:r>
            <a:r>
              <a:rPr lang="en-US" altLang="zh-CN" dirty="0"/>
              <a:t>.</a:t>
            </a:r>
            <a:endParaRPr lang="zh-CN" altLang="en-US" dirty="0"/>
          </a:p>
        </p:txBody>
      </p:sp>
      <p:sp>
        <p:nvSpPr>
          <p:cNvPr id="2" name="标题 1">
            <a:extLst>
              <a:ext uri="{FF2B5EF4-FFF2-40B4-BE49-F238E27FC236}">
                <a16:creationId xmlns:a16="http://schemas.microsoft.com/office/drawing/2014/main" id="{55862018-9C85-4797-9AC2-BAE7890782A4}"/>
              </a:ext>
            </a:extLst>
          </p:cNvPr>
          <p:cNvSpPr>
            <a:spLocks noGrp="1"/>
          </p:cNvSpPr>
          <p:nvPr>
            <p:ph type="title"/>
          </p:nvPr>
        </p:nvSpPr>
        <p:spPr/>
        <p:txBody>
          <a:bodyPr/>
          <a:lstStyle/>
          <a:p>
            <a:r>
              <a:rPr lang="en-US" altLang="zh-CN" dirty="0"/>
              <a:t>16.3 </a:t>
            </a:r>
            <a:r>
              <a:rPr lang="en-US" altLang="zh-CN" dirty="0">
                <a:sym typeface="+mn-ea"/>
              </a:rPr>
              <a:t>Sampling from Graphical Models</a:t>
            </a:r>
            <a:endParaRPr lang="zh-CN" altLang="en-US" dirty="0"/>
          </a:p>
        </p:txBody>
      </p:sp>
    </p:spTree>
    <p:extLst>
      <p:ext uri="{BB962C8B-B14F-4D97-AF65-F5344CB8AC3E}">
        <p14:creationId xmlns:p14="http://schemas.microsoft.com/office/powerpoint/2010/main" val="19106263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16.3 </a:t>
            </a:r>
            <a:r>
              <a:rPr lang="en-US" altLang="zh-CN" sz="3600" dirty="0">
                <a:latin typeface="Times New Roman" panose="02020603050405020304" pitchFamily="18" charset="0"/>
                <a:cs typeface="Times New Roman" panose="02020603050405020304" pitchFamily="18" charset="0"/>
                <a:sym typeface="+mn-ea"/>
              </a:rPr>
              <a:t>Sampling from Graphical Models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7500"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Suppose we have a graphical model over an n-dimensional vector of random variables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We iteratively visit each variable x</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and draw a sample conditioned on all of the other variables, from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(x</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 x</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Due to the separation properties of the graphical model, we can equivalently condition on only the neighbors of x</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 Unfortunately, after we have made one pass through the graphical model and sampled all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variables, we still do not have a fair sample from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Instead, we must repeat the process and resample all n variables using the updated values of their neighbors. Asymptotically,after many repetitions,</a:t>
            </a:r>
            <a:r>
              <a:rPr lang="en-US" altLang="zh-CN" dirty="0">
                <a:sym typeface="+mn-ea"/>
              </a:rPr>
              <a:t>this process converges to sampling from the correct distribution. It can be difficult to determine when the samples have reached a sufficiently accurate approximation of the desired distribution. Sampling techniques for undirected models are an advanced topic, covered in more detail in Chapter </a:t>
            </a:r>
            <a:r>
              <a:rPr lang="en-US" altLang="zh-CN" dirty="0">
                <a:solidFill>
                  <a:srgbClr val="FF0000"/>
                </a:solidFill>
                <a:sym typeface="+mn-ea"/>
              </a:rPr>
              <a:t>17</a:t>
            </a:r>
            <a:r>
              <a:rPr lang="en-US" altLang="zh-CN" dirty="0">
                <a:sym typeface="+mn-ea"/>
              </a:rPr>
              <a:t>.</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sz="2400" dirty="0" err="1">
                <a:sym typeface="+mn-ea"/>
              </a:rPr>
              <a:t>Yujie</a:t>
            </a:r>
            <a:r>
              <a:rPr sz="2400">
                <a:sym typeface="+mn-ea"/>
              </a:rPr>
              <a:t>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16.4 Advantages of Structured Modeling</a:t>
            </a:r>
            <a:endParaRPr lang="zh-CN" altLang="en-US" sz="3600" dirty="0"/>
          </a:p>
        </p:txBody>
      </p:sp>
      <p:sp>
        <p:nvSpPr>
          <p:cNvPr id="9" name="文本框 8"/>
          <p:cNvSpPr txBox="1"/>
          <p:nvPr/>
        </p:nvSpPr>
        <p:spPr>
          <a:xfrm>
            <a:off x="541539" y="544830"/>
            <a:ext cx="11279622"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a:t>
            </a:r>
            <a:r>
              <a:rPr lang="en-US" altLang="zh-CN" sz="4000" b="1" dirty="0">
                <a:latin typeface="Times New Roman" panose="02020603050405020304" pitchFamily="18" charset="0"/>
                <a:cs typeface="Times New Roman" panose="02020603050405020304" pitchFamily="18" charset="0"/>
                <a:sym typeface="+mn-ea"/>
              </a:rPr>
              <a:t>16 Structured Probabilistic Models for Deep Learning</a:t>
            </a:r>
            <a:endParaRPr lang="zh-CN" altLang="en-US" sz="40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16.4 </a:t>
            </a:r>
            <a:r>
              <a:rPr lang="en-US" altLang="zh-CN" sz="3600" dirty="0">
                <a:latin typeface="Times New Roman" panose="02020603050405020304" pitchFamily="18" charset="0"/>
                <a:cs typeface="Times New Roman" panose="02020603050405020304" pitchFamily="18" charset="0"/>
                <a:sym typeface="+mn-ea"/>
              </a:rPr>
              <a:t>Advantages of 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primary advantage of using structured probabilistic models is that they allow us to dramatically reduce the cost of representing probability distributions as wellas learning and inference. Sampling is also accelerated in the case of directed models, while the situation can be complicated with undirected models. The primary mechanism that allows all of these operations to use less runtime and memory is choosing to not model certain interactions. Graphical models convey information by leaving edges out. Anywhere there is not an edge, the model specifies the assumption that we do not need to model a direct interaction.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16.4 </a:t>
            </a:r>
            <a:r>
              <a:rPr lang="en-US" altLang="zh-CN" sz="3600" dirty="0">
                <a:latin typeface="Times New Roman" panose="02020603050405020304" pitchFamily="18" charset="0"/>
                <a:cs typeface="Times New Roman" panose="02020603050405020304" pitchFamily="18" charset="0"/>
                <a:sym typeface="+mn-ea"/>
              </a:rPr>
              <a:t>Advantages of Structured Modeling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sym typeface="+mn-ea"/>
              </a:rPr>
              <a:t>        A less quantifiable benefit of using structured probabilistic models is that they allow us to explicitly separate representation of knowledge from learning of knowledge </a:t>
            </a:r>
            <a:r>
              <a:rPr lang="en-US" altLang="zh-CN" sz="2600" dirty="0">
                <a:latin typeface="Times New Roman" panose="02020603050405020304" pitchFamily="18" charset="0"/>
                <a:cs typeface="Times New Roman" panose="02020603050405020304" pitchFamily="18" charset="0"/>
              </a:rPr>
              <a:t>or inference given existing knowledge. This makes our models easier to develop and debug. We can design, analyze, and evaluate learning algorithms and inference algorithms that are applicable to broad classes of graphs. Independently, we can design models that capture the relationships we believe are important in our data. We can then combine these different algorithms and structures and obtain a Cartesian product of different possibilities. It would be much more difficult to design end-to-end algorithms for every possible situation.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sz="2400" dirty="0" err="1">
                <a:sym typeface="+mn-ea"/>
              </a:rPr>
              <a:t>Yujie</a:t>
            </a:r>
            <a:r>
              <a:rPr sz="2400">
                <a:sym typeface="+mn-ea"/>
              </a:rPr>
              <a:t>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16.5 Learning about Dependencies</a:t>
            </a:r>
            <a:endParaRPr lang="zh-CN" altLang="en-US" sz="3600" dirty="0"/>
          </a:p>
        </p:txBody>
      </p:sp>
      <p:sp>
        <p:nvSpPr>
          <p:cNvPr id="9" name="文本框 8"/>
          <p:cNvSpPr txBox="1"/>
          <p:nvPr/>
        </p:nvSpPr>
        <p:spPr>
          <a:xfrm>
            <a:off x="541539" y="544830"/>
            <a:ext cx="11279622"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a:t>
            </a:r>
            <a:r>
              <a:rPr lang="en-US" altLang="zh-CN" sz="4000" b="1" dirty="0">
                <a:latin typeface="Times New Roman" panose="02020603050405020304" pitchFamily="18" charset="0"/>
                <a:cs typeface="Times New Roman" panose="02020603050405020304" pitchFamily="18" charset="0"/>
                <a:sym typeface="+mn-ea"/>
              </a:rPr>
              <a:t>16 Structured Probabilistic Models for Deep Learning</a:t>
            </a:r>
            <a:endParaRPr lang="zh-CN" altLang="en-US" sz="40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16.5 Learning about Dependencies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good generative model needs to accurately capture the distribution over the observed or “visible” variables </a:t>
            </a:r>
            <a:r>
              <a:rPr lang="en-US" altLang="zh-CN" sz="2600" b="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Often the different elements of </a:t>
            </a:r>
            <a:r>
              <a:rPr lang="en-US" altLang="zh-CN" sz="2600" b="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are highly dependent on each other. In the context of deep learning, the approach most commonly used to model these dependencies is to introduce several latent or “hidden” variables,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The model can then capture dependencies between any pair of variables v</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and v</a:t>
            </a:r>
            <a:r>
              <a:rPr lang="en-US" altLang="zh-CN" sz="2600" i="1" baseline="-25000"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indirectly, via direct dependencies between v</a:t>
            </a:r>
            <a:r>
              <a:rPr lang="en-US" altLang="zh-CN" sz="2600" i="1" baseline="-25000" dirty="0">
                <a:latin typeface="Times New Roman" panose="02020603050405020304" pitchFamily="18" charset="0"/>
                <a:cs typeface="Times New Roman" panose="02020603050405020304" pitchFamily="18" charset="0"/>
              </a:rPr>
              <a:t>i </a:t>
            </a:r>
            <a:r>
              <a:rPr lang="en-US" altLang="zh-CN" sz="2600" dirty="0">
                <a:latin typeface="Times New Roman" panose="02020603050405020304" pitchFamily="18" charset="0"/>
                <a:cs typeface="Times New Roman" panose="02020603050405020304" pitchFamily="18" charset="0"/>
              </a:rPr>
              <a:t>and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direct dependencies between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v</a:t>
            </a:r>
            <a:r>
              <a:rPr lang="en-US" altLang="zh-CN" sz="2600" i="1" baseline="-25000"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16.5 Learning about Dependencies</a:t>
            </a:r>
            <a:endParaRPr lang="en-US" altLang="zh-CN"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sym typeface="+mn-ea"/>
              </a:rPr>
              <a:t>        A good model of </a:t>
            </a:r>
            <a:r>
              <a:rPr lang="en-US" altLang="zh-CN" b="1" dirty="0">
                <a:sym typeface="+mn-ea"/>
              </a:rPr>
              <a:t>v</a:t>
            </a:r>
            <a:r>
              <a:rPr lang="en-US" altLang="zh-CN" dirty="0">
                <a:sym typeface="+mn-ea"/>
              </a:rPr>
              <a:t> which did not contain any latent variables would need to have very large numbers of parents per node in a Bayesian network or very large cliques in a Markov network. Just representing these higher order interaction</a:t>
            </a:r>
            <a:r>
              <a:rPr lang="en-US" altLang="zh-CN" sz="2600" dirty="0">
                <a:latin typeface="Times New Roman" panose="02020603050405020304" pitchFamily="18" charset="0"/>
                <a:cs typeface="Times New Roman" panose="02020603050405020304" pitchFamily="18" charset="0"/>
              </a:rPr>
              <a:t>costly—both in a computational sense, because the number of parameters that must be stored in memory scales exponentially with the number of members in a clique, but also in a statistical sense, because this exponential number of parameters requires a wealth of data to estimate accurately.</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16.5 Learning about Dependencies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7500"/>
          </a:bodyPr>
          <a:lstStyle/>
          <a:p>
            <a:pPr marL="0" lvl="0" indent="0" algn="just">
              <a:lnSpc>
                <a:spcPct val="125000"/>
              </a:lnSpc>
              <a:spcBef>
                <a:spcPts val="0"/>
              </a:spcBef>
              <a:buClr>
                <a:srgbClr val="FF0000"/>
              </a:buClr>
              <a:buNone/>
            </a:pPr>
            <a:r>
              <a:rPr lang="en-US" altLang="zh-CN" sz="2665" dirty="0">
                <a:sym typeface="+mn-ea"/>
              </a:rPr>
              <a:t>        When the model is intended to capture dependencies between visible variables with direct connections, it is usually infeasible to connect all variables, so the graph must be designed to connect those variables that are tightly coupled and omit edges between other variables. An entire field of machine learning called </a:t>
            </a:r>
            <a:r>
              <a:rPr lang="en-US" altLang="zh-CN" sz="2665" i="1" dirty="0">
                <a:sym typeface="+mn-ea"/>
              </a:rPr>
              <a:t>structure</a:t>
            </a:r>
            <a:r>
              <a:rPr lang="en-US" altLang="zh-CN" sz="2665" dirty="0">
                <a:sym typeface="+mn-ea"/>
              </a:rPr>
              <a:t> </a:t>
            </a:r>
            <a:r>
              <a:rPr lang="en-US" altLang="zh-CN" sz="2665" i="1" dirty="0">
                <a:sym typeface="+mn-ea"/>
              </a:rPr>
              <a:t>learning</a:t>
            </a:r>
            <a:r>
              <a:rPr lang="en-US" altLang="zh-CN" sz="2665" dirty="0">
                <a:sym typeface="+mn-ea"/>
              </a:rPr>
              <a:t> is devoted to this problem For a good reference on structure learning, see (</a:t>
            </a:r>
            <a:r>
              <a:rPr lang="en-US" altLang="zh-CN" sz="2665" dirty="0">
                <a:solidFill>
                  <a:srgbClr val="41F828"/>
                </a:solidFill>
                <a:sym typeface="+mn-ea"/>
              </a:rPr>
              <a:t>Koller and Friedman</a:t>
            </a:r>
            <a:r>
              <a:rPr lang="en-US" altLang="zh-CN" sz="2665" dirty="0">
                <a:sym typeface="+mn-ea"/>
              </a:rPr>
              <a:t>,</a:t>
            </a:r>
            <a:r>
              <a:rPr lang="en-US" altLang="zh-CN" sz="2665" dirty="0">
                <a:solidFill>
                  <a:srgbClr val="41F828"/>
                </a:solidFill>
                <a:sym typeface="+mn-ea"/>
              </a:rPr>
              <a:t> 2009</a:t>
            </a:r>
            <a:r>
              <a:rPr lang="en-US" altLang="zh-CN" sz="2665" dirty="0">
                <a:sym typeface="+mn-ea"/>
              </a:rPr>
              <a:t>). Most structure learning techniques are a form of </a:t>
            </a:r>
            <a:r>
              <a:rPr lang="en-US" altLang="zh-CN" sz="2665" dirty="0">
                <a:latin typeface="Times New Roman" panose="02020603050405020304" pitchFamily="18" charset="0"/>
                <a:cs typeface="Times New Roman" panose="02020603050405020304" pitchFamily="18" charset="0"/>
              </a:rPr>
              <a:t>greedy search. A structure is proposed, a model with that structure is trained, then given a score. The score rewards high training set accuracy and penalizes model complexity.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16.5 Learning about Dependencies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a:spcBef>
                <a:spcPts val="0"/>
              </a:spcBef>
              <a:buClr>
                <a:srgbClr val="FF0000"/>
              </a:buClr>
            </a:pPr>
            <a:r>
              <a:rPr lang="en-US" altLang="zh-CN" dirty="0"/>
              <a:t>Candidate structures with a small number of edges added or removed are then proposed as the next step of the search. The search proceeds to a new structure that is expected to increase the score.</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Using latent variables instead of adaptive structure avoids the need to perform discrete searches and multiple rounds of training. A fixed structure over visible and hidden variables can use direct interactions between visible and hidden units to impose indirect interactions between visible units. Using simple parameter learning techniques we can learn a model with a fixed structure that imputes the right structure on the marginal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16.1 The Challenge of Unstructured Modeling</a:t>
            </a: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Classification algorithms can take an input from such a rich high-dimensional distribution and summarize it with a categorical label—what object is in a photo, what word is spoken in a recording, what topic a document is about. The process of classification discards most of the information in the input and produces a single output (or a probability distribution over values of that single output). The classifier is also often able to ignore many parts of the input. For example, when recognizing an object in a photo, it is usually possible to ignore the background of the photo.</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037877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16.5 Learning about Dependencies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Latent variables have advantages beyond their role in efficiently capturing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The new variables </a:t>
            </a:r>
            <a:r>
              <a:rPr lang="en-US" altLang="zh-CN" b="1" dirty="0">
                <a:latin typeface="Times New Roman" panose="02020603050405020304" pitchFamily="18" charset="0"/>
                <a:cs typeface="Times New Roman" panose="02020603050405020304" pitchFamily="18" charset="0"/>
              </a:rPr>
              <a:t>h </a:t>
            </a:r>
            <a:r>
              <a:rPr lang="en-US" altLang="zh-CN" dirty="0">
                <a:latin typeface="Times New Roman" panose="02020603050405020304" pitchFamily="18" charset="0"/>
                <a:cs typeface="Times New Roman" panose="02020603050405020304" pitchFamily="18" charset="0"/>
              </a:rPr>
              <a:t>also provide an alternative representation for </a:t>
            </a:r>
            <a:r>
              <a:rPr lang="en-US" altLang="zh-CN" b="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For example, as discussed in Sec. </a:t>
            </a:r>
            <a:r>
              <a:rPr lang="en-US" altLang="zh-CN" dirty="0">
                <a:solidFill>
                  <a:srgbClr val="FF0000"/>
                </a:solidFill>
                <a:latin typeface="Times New Roman" panose="02020603050405020304" pitchFamily="18" charset="0"/>
                <a:cs typeface="Times New Roman" panose="02020603050405020304" pitchFamily="18" charset="0"/>
              </a:rPr>
              <a:t>3.9.6</a:t>
            </a:r>
            <a:r>
              <a:rPr lang="en-US" altLang="zh-CN" dirty="0">
                <a:latin typeface="Times New Roman" panose="02020603050405020304" pitchFamily="18" charset="0"/>
                <a:cs typeface="Times New Roman" panose="02020603050405020304" pitchFamily="18" charset="0"/>
              </a:rPr>
              <a:t>, the mixture of Gaussians model learns a latent variable that corresponds to which category of examples the input was drawn from. This means that the latent variable in a mixture of Gaussians model can be used to do classification. In Chapter </a:t>
            </a:r>
            <a:r>
              <a:rPr lang="en-US" altLang="zh-CN" dirty="0">
                <a:solidFill>
                  <a:srgbClr val="FF0000"/>
                </a:solidFill>
                <a:latin typeface="Times New Roman" panose="02020603050405020304" pitchFamily="18" charset="0"/>
                <a:cs typeface="Times New Roman" panose="02020603050405020304" pitchFamily="18" charset="0"/>
              </a:rPr>
              <a:t>14</a:t>
            </a:r>
            <a:r>
              <a:rPr lang="en-US" altLang="zh-CN" dirty="0">
                <a:latin typeface="Times New Roman" panose="02020603050405020304" pitchFamily="18" charset="0"/>
                <a:cs typeface="Times New Roman" panose="02020603050405020304" pitchFamily="18" charset="0"/>
              </a:rPr>
              <a:t> we saw how simple probabilistic models like sparse coding learn latent variables that can be used as input features for a classifier, or as coordinates along a manifold. Other models can be used in this same way, but deeper models and models with different kinds of interactions can create even richer descriptions of the input.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689C021-655D-4001-B991-8C8822E1F8CC}"/>
              </a:ext>
            </a:extLst>
          </p:cNvPr>
          <p:cNvSpPr>
            <a:spLocks noGrp="1"/>
          </p:cNvSpPr>
          <p:nvPr>
            <p:ph idx="1"/>
          </p:nvPr>
        </p:nvSpPr>
        <p:spPr/>
        <p:txBody>
          <a:bodyPr/>
          <a:lstStyle/>
          <a:p>
            <a:r>
              <a:rPr lang="en-US" altLang="zh-CN" dirty="0"/>
              <a:t>Many approaches accomplish feature learning </a:t>
            </a:r>
            <a:r>
              <a:rPr lang="en-US" altLang="zh-CN" dirty="0">
                <a:sym typeface="+mn-ea"/>
              </a:rPr>
              <a:t>by learning latent variables. Often, given some model of </a:t>
            </a:r>
            <a:r>
              <a:rPr lang="en-US" altLang="zh-CN" b="1" dirty="0">
                <a:sym typeface="+mn-ea"/>
              </a:rPr>
              <a:t>v</a:t>
            </a:r>
            <a:r>
              <a:rPr lang="en-US" altLang="zh-CN" dirty="0">
                <a:sym typeface="+mn-ea"/>
              </a:rPr>
              <a:t> and </a:t>
            </a:r>
            <a:r>
              <a:rPr lang="en-US" altLang="zh-CN" b="1" dirty="0">
                <a:sym typeface="+mn-ea"/>
              </a:rPr>
              <a:t>h</a:t>
            </a:r>
            <a:r>
              <a:rPr lang="en-US" altLang="zh-CN" dirty="0">
                <a:sym typeface="+mn-ea"/>
              </a:rPr>
              <a:t>, experimental observations show that    [</a:t>
            </a:r>
            <a:r>
              <a:rPr lang="en-US" altLang="zh-CN" b="1" dirty="0">
                <a:sym typeface="+mn-ea"/>
              </a:rPr>
              <a:t>h </a:t>
            </a:r>
            <a:r>
              <a:rPr lang="en-US" altLang="zh-CN" dirty="0">
                <a:sym typeface="+mn-ea"/>
              </a:rPr>
              <a:t>| </a:t>
            </a:r>
            <a:r>
              <a:rPr lang="en-US" altLang="zh-CN" b="1" dirty="0">
                <a:sym typeface="+mn-ea"/>
              </a:rPr>
              <a:t>v</a:t>
            </a:r>
            <a:r>
              <a:rPr lang="en-US" altLang="zh-CN" dirty="0">
                <a:sym typeface="+mn-ea"/>
              </a:rPr>
              <a:t>] or </a:t>
            </a:r>
            <a:r>
              <a:rPr lang="en-US" altLang="zh-CN" dirty="0" err="1">
                <a:sym typeface="+mn-ea"/>
              </a:rPr>
              <a:t>argmax</a:t>
            </a:r>
            <a:r>
              <a:rPr lang="en-US" altLang="zh-CN" b="1" i="1" baseline="-25000" dirty="0" err="1">
                <a:sym typeface="+mn-ea"/>
              </a:rPr>
              <a:t>h</a:t>
            </a:r>
            <a:r>
              <a:rPr lang="en-US" altLang="zh-CN" b="1" i="1" baseline="-25000" dirty="0">
                <a:sym typeface="+mn-ea"/>
              </a:rPr>
              <a:t> </a:t>
            </a:r>
            <a:r>
              <a:rPr lang="en-US" altLang="zh-CN" i="1" dirty="0">
                <a:sym typeface="+mn-ea"/>
              </a:rPr>
              <a:t>p</a:t>
            </a:r>
            <a:r>
              <a:rPr lang="en-US" altLang="zh-CN" dirty="0">
                <a:sym typeface="+mn-ea"/>
              </a:rPr>
              <a:t>(</a:t>
            </a:r>
            <a:r>
              <a:rPr lang="en-US" altLang="zh-CN" b="1" i="1" dirty="0">
                <a:sym typeface="+mn-ea"/>
              </a:rPr>
              <a:t>h</a:t>
            </a:r>
            <a:r>
              <a:rPr lang="en-US" altLang="zh-CN" dirty="0">
                <a:sym typeface="+mn-ea"/>
              </a:rPr>
              <a:t>, </a:t>
            </a:r>
            <a:r>
              <a:rPr lang="en-US" altLang="zh-CN" b="1" i="1" dirty="0">
                <a:sym typeface="+mn-ea"/>
              </a:rPr>
              <a:t>v</a:t>
            </a:r>
            <a:r>
              <a:rPr lang="en-US" altLang="zh-CN" dirty="0">
                <a:sym typeface="+mn-ea"/>
              </a:rPr>
              <a:t>) is a good feature mapping for </a:t>
            </a:r>
            <a:r>
              <a:rPr lang="en-US" altLang="zh-CN" b="1" i="1" dirty="0">
                <a:sym typeface="+mn-ea"/>
              </a:rPr>
              <a:t>v</a:t>
            </a:r>
            <a:r>
              <a:rPr lang="en-US" altLang="zh-CN" dirty="0">
                <a:sym typeface="+mn-ea"/>
              </a:rPr>
              <a:t>.</a:t>
            </a:r>
            <a:endParaRPr lang="en-US" altLang="zh-CN" dirty="0"/>
          </a:p>
          <a:p>
            <a:endParaRPr lang="zh-CN" altLang="en-US" dirty="0"/>
          </a:p>
        </p:txBody>
      </p:sp>
      <p:sp>
        <p:nvSpPr>
          <p:cNvPr id="4" name="标题 3">
            <a:extLst>
              <a:ext uri="{FF2B5EF4-FFF2-40B4-BE49-F238E27FC236}">
                <a16:creationId xmlns:a16="http://schemas.microsoft.com/office/drawing/2014/main" id="{73BE7FDB-977C-46B5-AA38-B750EA058E01}"/>
              </a:ext>
            </a:extLst>
          </p:cNvPr>
          <p:cNvSpPr>
            <a:spLocks noGrp="1"/>
          </p:cNvSpPr>
          <p:nvPr>
            <p:ph type="title"/>
          </p:nvPr>
        </p:nvSpPr>
        <p:spPr/>
        <p:txBody>
          <a:bodyPr/>
          <a:lstStyle/>
          <a:p>
            <a:r>
              <a:rPr lang="en-US" altLang="zh-CN" dirty="0">
                <a:sym typeface="+mn-ea"/>
              </a:rPr>
              <a:t>16.5 Learning about Dependencies</a:t>
            </a:r>
            <a:endParaRPr lang="zh-CN" altLang="en-US" dirty="0"/>
          </a:p>
        </p:txBody>
      </p:sp>
      <p:pic>
        <p:nvPicPr>
          <p:cNvPr id="5" name="图片 4">
            <a:extLst>
              <a:ext uri="{FF2B5EF4-FFF2-40B4-BE49-F238E27FC236}">
                <a16:creationId xmlns:a16="http://schemas.microsoft.com/office/drawing/2014/main" id="{D2A073FB-E665-4BE5-897B-AD79D1C29599}"/>
              </a:ext>
            </a:extLst>
          </p:cNvPr>
          <p:cNvPicPr>
            <a:picLocks noChangeAspect="1"/>
          </p:cNvPicPr>
          <p:nvPr/>
        </p:nvPicPr>
        <p:blipFill>
          <a:blip r:embed="rId2"/>
          <a:stretch>
            <a:fillRect/>
          </a:stretch>
        </p:blipFill>
        <p:spPr>
          <a:xfrm>
            <a:off x="9999345" y="1645479"/>
            <a:ext cx="283845" cy="407035"/>
          </a:xfrm>
          <a:prstGeom prst="rect">
            <a:avLst/>
          </a:prstGeom>
        </p:spPr>
      </p:pic>
    </p:spTree>
    <p:extLst>
      <p:ext uri="{BB962C8B-B14F-4D97-AF65-F5344CB8AC3E}">
        <p14:creationId xmlns:p14="http://schemas.microsoft.com/office/powerpoint/2010/main" val="23758665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sz="2400" dirty="0" err="1">
                <a:sym typeface="+mn-ea"/>
              </a:rPr>
              <a:t>Yujie</a:t>
            </a:r>
            <a:r>
              <a:rPr sz="2400">
                <a:sym typeface="+mn-ea"/>
              </a:rPr>
              <a:t>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marL="0" lvl="0" indent="0" algn="ctr">
              <a:lnSpc>
                <a:spcPct val="125000"/>
              </a:lnSpc>
              <a:spcBef>
                <a:spcPts val="0"/>
              </a:spcBef>
              <a:buClr>
                <a:srgbClr val="FF0000"/>
              </a:buClr>
              <a:buSzTx/>
              <a:buFont typeface="Wingdings" panose="05000000000000000000" pitchFamily="2" charset="2"/>
            </a:pPr>
            <a:r>
              <a:rPr lang="en-US" altLang="zh-CN" sz="3600" dirty="0">
                <a:sym typeface="+mn-ea"/>
              </a:rPr>
              <a:t>16.6 Inference and Approximate Inference</a:t>
            </a:r>
            <a:endParaRPr lang="zh-CN" altLang="en-US" sz="3600" dirty="0"/>
          </a:p>
        </p:txBody>
      </p:sp>
      <p:sp>
        <p:nvSpPr>
          <p:cNvPr id="9" name="文本框 8"/>
          <p:cNvSpPr txBox="1"/>
          <p:nvPr/>
        </p:nvSpPr>
        <p:spPr>
          <a:xfrm>
            <a:off x="541539" y="544830"/>
            <a:ext cx="11279622"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a:t>
            </a:r>
            <a:r>
              <a:rPr lang="en-US" altLang="zh-CN" sz="4000" b="1" dirty="0">
                <a:latin typeface="Times New Roman" panose="02020603050405020304" pitchFamily="18" charset="0"/>
                <a:cs typeface="Times New Roman" panose="02020603050405020304" pitchFamily="18" charset="0"/>
                <a:sym typeface="+mn-ea"/>
              </a:rPr>
              <a:t>16 Structured Probabilistic Models for Deep Learning</a:t>
            </a:r>
            <a:endParaRPr lang="zh-CN" altLang="en-US" sz="40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16.6 Inference and Approximate Inference</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of the main ways we can use a probabilistic model is to ask questions about how variables are related to each other. Given a set of medical tests, we can ask what disease a patient might have. In a latent variable model, we might want to extract features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describing the observed variables </a:t>
            </a:r>
            <a:r>
              <a:rPr lang="en-US" altLang="zh-CN" sz="2600" b="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Sometimes we need to solve such problems in order to perform other tasks. We often train our models using the principle of maximum likelihood. Because, </a:t>
            </a: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we often want to compute </a:t>
            </a:r>
            <a:r>
              <a:rPr lang="zh-CN" altLang="en-US" sz="2600" i="1" dirty="0">
                <a:latin typeface="Times New Roman" panose="02020603050405020304" pitchFamily="18" charset="0"/>
                <a:cs typeface="Times New Roman" panose="02020603050405020304" pitchFamily="18" charset="0"/>
              </a:rPr>
              <a:t>p</a:t>
            </a:r>
            <a:r>
              <a:rPr lang="zh-CN" altLang="en-US" sz="2600"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h</a:t>
            </a:r>
            <a:r>
              <a:rPr lang="zh-CN" altLang="en-US" sz="2600" dirty="0">
                <a:latin typeface="Times New Roman" panose="02020603050405020304" pitchFamily="18" charset="0"/>
                <a:cs typeface="Times New Roman" panose="02020603050405020304" pitchFamily="18" charset="0"/>
              </a:rPr>
              <a:t> | </a:t>
            </a:r>
            <a:r>
              <a:rPr lang="zh-CN" altLang="en-US" sz="2600" b="1" i="1" dirty="0">
                <a:latin typeface="Times New Roman" panose="02020603050405020304" pitchFamily="18" charset="0"/>
                <a:cs typeface="Times New Roman" panose="02020603050405020304" pitchFamily="18" charset="0"/>
              </a:rPr>
              <a:t>v</a:t>
            </a:r>
            <a:r>
              <a:rPr lang="zh-CN" altLang="en-US" sz="2600" dirty="0">
                <a:latin typeface="Times New Roman" panose="02020603050405020304" pitchFamily="18" charset="0"/>
                <a:cs typeface="Times New Roman" panose="02020603050405020304" pitchFamily="18" charset="0"/>
              </a:rPr>
              <a:t>) in order to implement a learning rule.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402840" y="4204748"/>
            <a:ext cx="9220200" cy="475615"/>
          </a:xfrm>
          <a:prstGeom prst="rect">
            <a:avLst/>
          </a:prstGeom>
        </p:spPr>
      </p:pic>
      <p:pic>
        <p:nvPicPr>
          <p:cNvPr id="6" name="图片 5"/>
          <p:cNvPicPr>
            <a:picLocks noChangeAspect="1"/>
          </p:cNvPicPr>
          <p:nvPr/>
        </p:nvPicPr>
        <p:blipFill>
          <a:blip r:embed="rId4"/>
          <a:stretch>
            <a:fillRect/>
          </a:stretch>
        </p:blipFill>
        <p:spPr>
          <a:xfrm>
            <a:off x="1592560" y="2674700"/>
            <a:ext cx="270997" cy="389012"/>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16.6 Inference and Approximate Inference</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zh-CN" altLang="en-US" dirty="0"/>
              <a:t>All of these are examples of </a:t>
            </a:r>
            <a:r>
              <a:rPr lang="zh-CN" altLang="en-US" i="1" dirty="0"/>
              <a:t>inference</a:t>
            </a:r>
            <a:r>
              <a:rPr lang="zh-CN" altLang="en-US" dirty="0"/>
              <a:t> problems in which we must predict the value of </a:t>
            </a:r>
            <a:r>
              <a:rPr lang="en-US" altLang="zh-CN" dirty="0">
                <a:sym typeface="+mn-ea"/>
              </a:rPr>
              <a:t>some variables given other variables, or predict the probability distribution over some variables given the value of other variables.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Unfortunately, for most interesting deep models, these inference problems are intractable, even when we use a structured graphical model to simplify them. The graph structure allows us to represent complicated, high-dimensional distributions with a reasonable number of parameters, but the graphs used for deep learning are usually not restrictive enough to also allow efficient inference.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16.6 Inference and Approximate Inference</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        </a:t>
            </a:r>
            <a:r>
              <a:rPr lang="zh-CN" altLang="en-US" dirty="0"/>
              <a:t>It is straightforward to see that computing the marginal probability of a general graphical model is #P hard. The complexity class #P is a generalization of the complexity class NP. Problems in NP require determining only whether a problem </a:t>
            </a:r>
            <a:r>
              <a:rPr lang="en-US" altLang="zh-CN" dirty="0">
                <a:sym typeface="+mn-ea"/>
              </a:rPr>
              <a:t>has a solution and finding a solution if one exists. Problems in #P require counting the number of solutions. To construct a worst-case graphical model, imagine that we define a graphical model over the binary variables in a 3-SAT problem.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impose a uniform distribution over these variables. We can then add one binary latent variable per clause that indicates whether each clause is satisfied. We can then add another latent variable indicating whether all of the clauses are satisfied.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16.6 Inference and Approximate Inference</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This can be done without making a large clique, by building a reduction tree of latent variables, with each node in the tree reporting whether two other variables are satisfied. The leaves of this tree are the variables for each clause. The root of the tree reports whether the entire problem is satisfied. Due to the uniform distribution </a:t>
            </a:r>
            <a:r>
              <a:rPr lang="en-US" altLang="zh-CN" dirty="0">
                <a:sym typeface="+mn-ea"/>
              </a:rPr>
              <a:t>over the literals, the marginal distribution over the root of the reduction tree specifies what fraction of assignments satisfy the problem. While this is a contrived worst-case example, NP hard graphs commonly arise in practical real-world scenarios.</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61D3B2-DFD0-4F60-9D2B-E3FF663366EE}"/>
              </a:ext>
            </a:extLst>
          </p:cNvPr>
          <p:cNvSpPr>
            <a:spLocks noGrp="1"/>
          </p:cNvSpPr>
          <p:nvPr>
            <p:ph idx="1"/>
          </p:nvPr>
        </p:nvSpPr>
        <p:spPr/>
        <p:txBody>
          <a:bodyPr/>
          <a:lstStyle/>
          <a:p>
            <a:r>
              <a:rPr lang="en-US" altLang="zh-CN" dirty="0"/>
              <a:t>        This motivates the use of approximate inference. In the context of deep learning, this usually refers to variational inference, in which we approximate the true distribution p(</a:t>
            </a:r>
            <a:r>
              <a:rPr lang="en-US" altLang="zh-CN" b="1" dirty="0"/>
              <a:t>h</a:t>
            </a:r>
            <a:r>
              <a:rPr lang="en-US" altLang="zh-CN" dirty="0"/>
              <a:t> | </a:t>
            </a:r>
            <a:r>
              <a:rPr lang="en-US" altLang="zh-CN" b="1" i="1" dirty="0"/>
              <a:t>v</a:t>
            </a:r>
            <a:r>
              <a:rPr lang="en-US" altLang="zh-CN" dirty="0"/>
              <a:t>) by seeking an approximate distribution q(</a:t>
            </a:r>
            <a:r>
              <a:rPr lang="en-US" altLang="zh-CN" b="1" dirty="0"/>
              <a:t>h </a:t>
            </a:r>
            <a:r>
              <a:rPr lang="en-US" altLang="zh-CN" dirty="0"/>
              <a:t>| </a:t>
            </a:r>
            <a:r>
              <a:rPr lang="en-US" altLang="zh-CN" b="1" dirty="0"/>
              <a:t>v</a:t>
            </a:r>
            <a:r>
              <a:rPr lang="en-US" altLang="zh-CN" dirty="0"/>
              <a:t>) that is as close to the true one as possible. This and other techniques are described in depth in Chapter </a:t>
            </a:r>
            <a:r>
              <a:rPr lang="en-US" altLang="zh-CN" dirty="0">
                <a:solidFill>
                  <a:srgbClr val="FF0000"/>
                </a:solidFill>
              </a:rPr>
              <a:t>19</a:t>
            </a:r>
            <a:r>
              <a:rPr lang="en-US" altLang="zh-CN" dirty="0"/>
              <a:t>.</a:t>
            </a:r>
            <a:endParaRPr lang="zh-CN" altLang="en-US" dirty="0"/>
          </a:p>
        </p:txBody>
      </p:sp>
      <p:sp>
        <p:nvSpPr>
          <p:cNvPr id="2" name="标题 1">
            <a:extLst>
              <a:ext uri="{FF2B5EF4-FFF2-40B4-BE49-F238E27FC236}">
                <a16:creationId xmlns:a16="http://schemas.microsoft.com/office/drawing/2014/main" id="{6376CA72-352B-4E0E-B366-6DC7AE2CFD7B}"/>
              </a:ext>
            </a:extLst>
          </p:cNvPr>
          <p:cNvSpPr>
            <a:spLocks noGrp="1"/>
          </p:cNvSpPr>
          <p:nvPr>
            <p:ph type="title"/>
          </p:nvPr>
        </p:nvSpPr>
        <p:spPr/>
        <p:txBody>
          <a:bodyPr/>
          <a:lstStyle/>
          <a:p>
            <a:r>
              <a:rPr lang="en-US" altLang="zh-CN" dirty="0">
                <a:sym typeface="+mn-ea"/>
              </a:rPr>
              <a:t>16.6 Inference and Approximate Inference</a:t>
            </a:r>
            <a:endParaRPr lang="zh-CN" altLang="en-US" dirty="0"/>
          </a:p>
        </p:txBody>
      </p:sp>
    </p:spTree>
    <p:extLst>
      <p:ext uri="{BB962C8B-B14F-4D97-AF65-F5344CB8AC3E}">
        <p14:creationId xmlns:p14="http://schemas.microsoft.com/office/powerpoint/2010/main" val="7923983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sz="2400" dirty="0" err="1">
                <a:sym typeface="+mn-ea"/>
              </a:rPr>
              <a:t>Yujie</a:t>
            </a:r>
            <a:r>
              <a:rPr sz="2400">
                <a:sym typeface="+mn-ea"/>
              </a:rPr>
              <a:t>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255" y="2189480"/>
            <a:ext cx="959040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marL="0" lvl="0" indent="0" algn="ctr">
              <a:lnSpc>
                <a:spcPct val="125000"/>
              </a:lnSpc>
              <a:spcBef>
                <a:spcPts val="0"/>
              </a:spcBef>
              <a:buClr>
                <a:srgbClr val="FF0000"/>
              </a:buClr>
              <a:buSzTx/>
              <a:buFont typeface="Wingdings" panose="05000000000000000000" pitchFamily="2" charset="2"/>
            </a:pPr>
            <a:r>
              <a:rPr lang="en-US" altLang="zh-CN" sz="3600" dirty="0">
                <a:sym typeface="+mn-ea"/>
              </a:rPr>
              <a:t>16.7 The Deep Learning Approach to Structured Probabilistic Models</a:t>
            </a:r>
            <a:endParaRPr lang="zh-CN" altLang="en-US" sz="3600" dirty="0"/>
          </a:p>
        </p:txBody>
      </p:sp>
      <p:sp>
        <p:nvSpPr>
          <p:cNvPr id="9" name="文本框 8"/>
          <p:cNvSpPr txBox="1"/>
          <p:nvPr/>
        </p:nvSpPr>
        <p:spPr>
          <a:xfrm>
            <a:off x="541539" y="544830"/>
            <a:ext cx="11279622"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a:t>
            </a:r>
            <a:r>
              <a:rPr lang="en-US" altLang="zh-CN" sz="4000" b="1" dirty="0">
                <a:latin typeface="Times New Roman" panose="02020603050405020304" pitchFamily="18" charset="0"/>
                <a:cs typeface="Times New Roman" panose="02020603050405020304" pitchFamily="18" charset="0"/>
                <a:sym typeface="+mn-ea"/>
              </a:rPr>
              <a:t>16 Structured Probabilistic Models for Deep Learning</a:t>
            </a:r>
            <a:endParaRPr lang="zh-CN" altLang="en-US" sz="40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04562" cy="729579"/>
          </a:xfrm>
        </p:spPr>
        <p:txBody>
          <a:bodyPr>
            <a:normAutofit/>
          </a:bodyPr>
          <a:lstStyle/>
          <a:p>
            <a:r>
              <a:rPr lang="en-US" altLang="zh-CN" sz="3000" dirty="0">
                <a:sym typeface="+mn-ea"/>
              </a:rPr>
              <a:t>16.7 The Deep Learning Approach to Structured Probabilistic Models</a:t>
            </a:r>
            <a:endParaRPr lang="zh-CN" altLang="en-US" sz="3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7500"/>
          </a:bodyPr>
          <a:lstStyle/>
          <a:p>
            <a:pPr marL="0" lvl="0" indent="0" algn="just" fontAlgn="auto">
              <a:lnSpc>
                <a:spcPct val="125000"/>
              </a:lnSpc>
              <a:spcBef>
                <a:spcPts val="0"/>
              </a:spcBef>
              <a:spcAft>
                <a:spcPts val="0"/>
              </a:spcAft>
              <a:buClr>
                <a:srgbClr val="FF0000"/>
              </a:buClr>
              <a:buNone/>
            </a:pPr>
            <a:r>
              <a:rPr lang="en-US" altLang="zh-CN" dirty="0">
                <a:latin typeface="Times New Roman" panose="02020603050405020304" pitchFamily="18" charset="0"/>
                <a:cs typeface="Times New Roman" panose="02020603050405020304" pitchFamily="18" charset="0"/>
              </a:rPr>
              <a:t>Deep learning practitioners generally use the same basic computational tools as other machine learning practitioners who work with structured probabilistic models. However, in the context of deep learning, we usually make different design decisions about how to combine these tools, resulting in overall algorithms and models thathave a very different flavor from more traditional graphical models.</a:t>
            </a:r>
          </a:p>
          <a:p>
            <a:pPr marL="0" lvl="0" indent="0" algn="just" fontAlgn="auto">
              <a:lnSpc>
                <a:spcPct val="125000"/>
              </a:lnSpc>
              <a:spcBef>
                <a:spcPts val="0"/>
              </a:spcBef>
              <a:spcAft>
                <a:spcPts val="0"/>
              </a:spcAft>
              <a:buClr>
                <a:srgbClr val="FF0000"/>
              </a:buClr>
              <a:buNone/>
            </a:pPr>
            <a:r>
              <a:rPr lang="en-US" altLang="zh-CN" dirty="0">
                <a:latin typeface="Times New Roman" panose="02020603050405020304" pitchFamily="18" charset="0"/>
                <a:cs typeface="Times New Roman" panose="02020603050405020304" pitchFamily="18" charset="0"/>
              </a:rPr>
              <a:t>        Deep learning does not always involve especially deep graphical models. In the context of graphical models, we can define the depth of a model in terms of the graphical model graph rather than the computational graph. We can think of a latent variable </a:t>
            </a:r>
            <a:r>
              <a:rPr lang="en-US" altLang="zh-CN" i="1" dirty="0">
                <a:latin typeface="Times New Roman" panose="02020603050405020304" pitchFamily="18" charset="0"/>
                <a:cs typeface="Times New Roman" panose="02020603050405020304" pitchFamily="18" charset="0"/>
                <a:sym typeface="+mn-ea"/>
              </a:rPr>
              <a:t>h</a:t>
            </a:r>
            <a:r>
              <a:rPr lang="en-US" altLang="zh-CN" i="1" baseline="-25000" dirty="0">
                <a:latin typeface="Times New Roman" panose="02020603050405020304" pitchFamily="18" charset="0"/>
                <a:cs typeface="Times New Roman" panose="02020603050405020304" pitchFamily="18" charset="0"/>
                <a:sym typeface="+mn-ea"/>
              </a:rPr>
              <a:t>i</a:t>
            </a:r>
            <a:r>
              <a:rPr lang="en-US" altLang="zh-CN" dirty="0">
                <a:latin typeface="Times New Roman" panose="02020603050405020304" pitchFamily="18" charset="0"/>
                <a:cs typeface="Times New Roman" panose="02020603050405020304" pitchFamily="18" charset="0"/>
              </a:rPr>
              <a:t> as being at depth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if the shortest path from </a:t>
            </a:r>
            <a:r>
              <a:rPr lang="en-US" altLang="zh-CN" i="1" dirty="0">
                <a:latin typeface="Times New Roman" panose="02020603050405020304" pitchFamily="18" charset="0"/>
                <a:cs typeface="Times New Roman" panose="02020603050405020304" pitchFamily="18" charset="0"/>
              </a:rPr>
              <a:t>h</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to an observed variable is </a:t>
            </a:r>
            <a:r>
              <a:rPr lang="en-US" altLang="zh-CN" i="1" dirty="0">
                <a:latin typeface="Times New Roman" panose="02020603050405020304" pitchFamily="18" charset="0"/>
                <a:cs typeface="Times New Roman" panose="02020603050405020304" pitchFamily="18" charset="0"/>
                <a:sym typeface="+mn-ea"/>
              </a:rPr>
              <a:t>j</a:t>
            </a:r>
            <a:r>
              <a:rPr lang="en-US" altLang="zh-CN" dirty="0">
                <a:latin typeface="Times New Roman" panose="02020603050405020304" pitchFamily="18" charset="0"/>
                <a:cs typeface="Times New Roman" panose="02020603050405020304" pitchFamily="18" charset="0"/>
              </a:rPr>
              <a:t> steps.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13717</Words>
  <Application>Microsoft Office PowerPoint</Application>
  <PresentationFormat>宽屏</PresentationFormat>
  <Paragraphs>410</Paragraphs>
  <Slides>117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117</vt:i4>
      </vt:variant>
    </vt:vector>
  </HeadingPairs>
  <TitlesOfParts>
    <vt:vector size="123" baseType="lpstr">
      <vt:lpstr>等线</vt:lpstr>
      <vt:lpstr>Arial</vt:lpstr>
      <vt:lpstr>Cambria Math</vt:lpstr>
      <vt:lpstr>Times New Roman</vt:lpstr>
      <vt:lpstr>Wingdings</vt:lpstr>
      <vt:lpstr>Office 主题​​</vt:lpstr>
      <vt:lpstr>PowerPoint 演示文稿</vt:lpstr>
      <vt:lpstr>Chapter 16 Structured Probabilistic Models for Deep Learning</vt:lpstr>
      <vt:lpstr>16 Structured Probabilistic Models for Deep Learning</vt:lpstr>
      <vt:lpstr>16 Structured Probabilistic Models for Deep Learning</vt:lpstr>
      <vt:lpstr>16 Structured Probabilistic Models for Deep Learning</vt:lpstr>
      <vt:lpstr>16 Structured Probabilistic Models for Deep Learning</vt:lpstr>
      <vt:lpstr>PowerPoint 演示文稿</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16.1 The Challenge of Unstructured Modeling</vt:lpstr>
      <vt:lpstr>PowerPoint 演示文稿</vt:lpstr>
      <vt:lpstr>16.2 Using Graphs to Describe Model Structure</vt:lpstr>
      <vt:lpstr>16.2.1 Directed Models</vt:lpstr>
      <vt:lpstr>16.2.1 Directed Models</vt:lpstr>
      <vt:lpstr>16.2.1 Directed Models</vt:lpstr>
      <vt:lpstr>16.2.1 Directed Models</vt:lpstr>
      <vt:lpstr>16.2.1 Directed Models</vt:lpstr>
      <vt:lpstr>16.2.1 Directed Models</vt:lpstr>
      <vt:lpstr>16.2.1 Directed Models</vt:lpstr>
      <vt:lpstr>16.2.1 Directed Models</vt:lpstr>
      <vt:lpstr>16.2.1 Directed Models</vt:lpstr>
      <vt:lpstr>16.2.1 Directed Models</vt:lpstr>
      <vt:lpstr>16.2.2 Undirected Models</vt:lpstr>
      <vt:lpstr>16.2.2 Undirected Models</vt:lpstr>
      <vt:lpstr>16.2.2 Undirected Models</vt:lpstr>
      <vt:lpstr>16.2.2 Undirected Models</vt:lpstr>
      <vt:lpstr>16.2.2 Undirected Models</vt:lpstr>
      <vt:lpstr>16.2.2 Undirected Models</vt:lpstr>
      <vt:lpstr>16.2.2 Undirected Models</vt:lpstr>
      <vt:lpstr>16.2.3 The Partition Function</vt:lpstr>
      <vt:lpstr>16.2.3 The Partition Function</vt:lpstr>
      <vt:lpstr>16.2.3 The Partition Function</vt:lpstr>
      <vt:lpstr>16.2.3 The Partition Function</vt:lpstr>
      <vt:lpstr>16.2.3 The Partition Function</vt:lpstr>
      <vt:lpstr>16.2.4 Energy-Based Models</vt:lpstr>
      <vt:lpstr>16.2.4 Energy-Based Models</vt:lpstr>
      <vt:lpstr>16.2.4 Energy-Based Models</vt:lpstr>
      <vt:lpstr>16.2.4 Energy-Based Models</vt:lpstr>
      <vt:lpstr>16.2.4 Energy-Based Models</vt:lpstr>
      <vt:lpstr>16.2.4 Energy-Based Models</vt:lpstr>
      <vt:lpstr>16.2.4 Energy-Based Models</vt:lpstr>
      <vt:lpstr>16.2.4 Energy-Based Models</vt:lpstr>
      <vt:lpstr>16.2.4 Energy-Based Models</vt:lpstr>
      <vt:lpstr>16.2.5 Separation and D-Separation</vt:lpstr>
      <vt:lpstr>16.2.5 Separation and D-Separation</vt:lpstr>
      <vt:lpstr>16.2.5 Separation and D-Separation</vt:lpstr>
      <vt:lpstr>16.2.5 Separation and D-Separation</vt:lpstr>
      <vt:lpstr>16.2.5 Separation and D-Separation</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16.2.6 Converting between Undirected and Directed Graphs</vt:lpstr>
      <vt:lpstr>16.2.7 Factor Graphs</vt:lpstr>
      <vt:lpstr>16.2.7 Factor Graphs</vt:lpstr>
      <vt:lpstr>16.2.7 Factor Graphs</vt:lpstr>
      <vt:lpstr>PowerPoint 演示文稿</vt:lpstr>
      <vt:lpstr>16.3 Sampling from Graphical Models</vt:lpstr>
      <vt:lpstr>16.3 Sampling from Graphical Models</vt:lpstr>
      <vt:lpstr>16.3 Sampling from Graphical Models</vt:lpstr>
      <vt:lpstr>16.3 Sampling from Graphical Models</vt:lpstr>
      <vt:lpstr>16.3 Sampling from Graphical Models</vt:lpstr>
      <vt:lpstr>PowerPoint 演示文稿</vt:lpstr>
      <vt:lpstr>16.4 Advantages of Structured Modeling</vt:lpstr>
      <vt:lpstr>16.4 Advantages of Structured Modeling</vt:lpstr>
      <vt:lpstr>PowerPoint 演示文稿</vt:lpstr>
      <vt:lpstr>16.5 Learning about Dependencies</vt:lpstr>
      <vt:lpstr>16.5 Learning about Dependencies</vt:lpstr>
      <vt:lpstr>16.5 Learning about Dependencies</vt:lpstr>
      <vt:lpstr>16.5 Learning about Dependencies</vt:lpstr>
      <vt:lpstr>16.5 Learning about Dependencies</vt:lpstr>
      <vt:lpstr>16.5 Learning about Dependencies</vt:lpstr>
      <vt:lpstr>PowerPoint 演示文稿</vt:lpstr>
      <vt:lpstr>16.6 Inference and Approximate Inference</vt:lpstr>
      <vt:lpstr>16.6 Inference and Approximate Inference</vt:lpstr>
      <vt:lpstr>16.6 Inference and Approximate Inference</vt:lpstr>
      <vt:lpstr>16.6 Inference and Approximate Inference</vt:lpstr>
      <vt:lpstr>16.6 Inference and Approximate Inference</vt:lpstr>
      <vt:lpstr>PowerPoint 演示文稿</vt:lpstr>
      <vt:lpstr>16.7 The Deep Learning Approach to Structured Probabilistic Models</vt:lpstr>
      <vt:lpstr>16.7 The Deep Learning Approach to Structured Probabilistic Models</vt:lpstr>
      <vt:lpstr>16.7 The Deep Learning Approach to Structured Probabilistic Models</vt:lpstr>
      <vt:lpstr>16.7 The Deep Learning Approach to Structured Probabilistic Models</vt:lpstr>
      <vt:lpstr>16.7 The Deep Learning Approach to Structured Probabilistic Models</vt:lpstr>
      <vt:lpstr>16.7 The Deep Learning Approach to Structured Probabilistic Models</vt:lpstr>
      <vt:lpstr>16.7 The Deep Learning Approach to Structured Probabilistic Models</vt:lpstr>
      <vt:lpstr>16.7 The Deep Learning Approach to Structured Probabilistic Models</vt:lpstr>
      <vt:lpstr>16.7 The Deep Learning Approach to Structured Probabilistic Models</vt:lpstr>
      <vt:lpstr>16.7 The Deep Learning Approach to Structured Probabilistic Models</vt:lpstr>
      <vt:lpstr>16.7.1 Example: The Restricted Boltzmann Machine</vt:lpstr>
      <vt:lpstr>16.7.1 Example: The Restricted Boltzmann Machine</vt:lpstr>
      <vt:lpstr>16.7.1 Example: The Restricted Boltzmann Machine</vt:lpstr>
      <vt:lpstr>16.7.1 Example: The Restricted Boltzmann Machine</vt:lpstr>
      <vt:lpstr>16.7.1 Example: The Restricted Boltzmann Machine</vt:lpstr>
      <vt:lpstr>16.7.1 Example: The Restricted Boltzmann Machine</vt:lpstr>
      <vt:lpstr>16.7.1 Example: The Restricted Boltzmann Machine</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2020-06-03T13:25:05Z</dcterms:modified>
</cp:coreProperties>
</file>