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3142" r:id="rId2"/>
    <p:sldId id="3141" r:id="rId3"/>
    <p:sldId id="279" r:id="rId4"/>
    <p:sldId id="285" r:id="rId5"/>
    <p:sldId id="3145" r:id="rId6"/>
    <p:sldId id="3146" r:id="rId7"/>
    <p:sldId id="3147" r:id="rId8"/>
    <p:sldId id="3148" r:id="rId9"/>
    <p:sldId id="3149" r:id="rId10"/>
    <p:sldId id="3150" r:id="rId11"/>
    <p:sldId id="4518" r:id="rId12"/>
    <p:sldId id="3940" r:id="rId13"/>
    <p:sldId id="4166" r:id="rId14"/>
    <p:sldId id="3152" r:id="rId15"/>
    <p:sldId id="3153" r:id="rId16"/>
    <p:sldId id="4519" r:id="rId17"/>
    <p:sldId id="4520" r:id="rId18"/>
    <p:sldId id="4521" r:id="rId19"/>
    <p:sldId id="4522" r:id="rId20"/>
    <p:sldId id="4523" r:id="rId21"/>
    <p:sldId id="4524" r:id="rId22"/>
    <p:sldId id="4525" r:id="rId23"/>
    <p:sldId id="4526" r:id="rId24"/>
    <p:sldId id="4527" r:id="rId25"/>
    <p:sldId id="4528" r:id="rId26"/>
    <p:sldId id="4529" r:id="rId27"/>
    <p:sldId id="4530" r:id="rId28"/>
    <p:sldId id="4531" r:id="rId29"/>
    <p:sldId id="4532" r:id="rId30"/>
    <p:sldId id="4533" r:id="rId31"/>
    <p:sldId id="4534" r:id="rId32"/>
    <p:sldId id="4535" r:id="rId33"/>
    <p:sldId id="4536" r:id="rId34"/>
    <p:sldId id="4537" r:id="rId35"/>
    <p:sldId id="4538" r:id="rId36"/>
    <p:sldId id="4539" r:id="rId37"/>
    <p:sldId id="4540" r:id="rId38"/>
    <p:sldId id="4541" r:id="rId39"/>
    <p:sldId id="3177" r:id="rId40"/>
    <p:sldId id="3178" r:id="rId41"/>
    <p:sldId id="3179" r:id="rId42"/>
    <p:sldId id="3180" r:id="rId43"/>
    <p:sldId id="3944" r:id="rId44"/>
    <p:sldId id="3182" r:id="rId45"/>
    <p:sldId id="3183" r:id="rId46"/>
    <p:sldId id="3946" r:id="rId47"/>
    <p:sldId id="3185" r:id="rId48"/>
    <p:sldId id="3186" r:id="rId49"/>
    <p:sldId id="3187" r:id="rId50"/>
    <p:sldId id="4542" r:id="rId51"/>
    <p:sldId id="4543" r:id="rId52"/>
    <p:sldId id="4544" r:id="rId53"/>
    <p:sldId id="4545" r:id="rId54"/>
    <p:sldId id="4546" r:id="rId55"/>
    <p:sldId id="4550" r:id="rId56"/>
    <p:sldId id="4547" r:id="rId57"/>
    <p:sldId id="4548" r:id="rId58"/>
    <p:sldId id="4549" r:id="rId59"/>
    <p:sldId id="3196" r:id="rId60"/>
    <p:sldId id="3949" r:id="rId61"/>
    <p:sldId id="3950" r:id="rId62"/>
    <p:sldId id="3199" r:id="rId63"/>
    <p:sldId id="3200" r:id="rId64"/>
    <p:sldId id="3951" r:id="rId65"/>
    <p:sldId id="3202" r:id="rId66"/>
    <p:sldId id="3203" r:id="rId67"/>
    <p:sldId id="3952" r:id="rId68"/>
    <p:sldId id="3953" r:id="rId69"/>
    <p:sldId id="3954" r:id="rId70"/>
    <p:sldId id="3955" r:id="rId71"/>
    <p:sldId id="3956" r:id="rId72"/>
    <p:sldId id="2388" r:id="rId73"/>
    <p:sldId id="2389" r:id="rId74"/>
    <p:sldId id="2390" r:id="rId75"/>
    <p:sldId id="2391" r:id="rId76"/>
    <p:sldId id="2392" r:id="rId77"/>
    <p:sldId id="2393" r:id="rId78"/>
    <p:sldId id="2394" r:id="rId79"/>
    <p:sldId id="2395" r:id="rId80"/>
    <p:sldId id="2396" r:id="rId81"/>
    <p:sldId id="2397" r:id="rId82"/>
    <p:sldId id="2398" r:id="rId83"/>
    <p:sldId id="2399" r:id="rId84"/>
    <p:sldId id="2400" r:id="rId85"/>
    <p:sldId id="2401" r:id="rId86"/>
    <p:sldId id="2402" r:id="rId87"/>
    <p:sldId id="2403" r:id="rId88"/>
    <p:sldId id="2404" r:id="rId89"/>
    <p:sldId id="2405" r:id="rId90"/>
    <p:sldId id="2406" r:id="rId91"/>
    <p:sldId id="2407" r:id="rId92"/>
    <p:sldId id="5984" r:id="rId93"/>
    <p:sldId id="2408" r:id="rId94"/>
    <p:sldId id="2409" r:id="rId95"/>
    <p:sldId id="2410" r:id="rId96"/>
    <p:sldId id="2411" r:id="rId97"/>
    <p:sldId id="2412" r:id="rId98"/>
    <p:sldId id="2413" r:id="rId99"/>
    <p:sldId id="2414" r:id="rId100"/>
    <p:sldId id="2415" r:id="rId101"/>
    <p:sldId id="2416" r:id="rId102"/>
    <p:sldId id="2417" r:id="rId103"/>
    <p:sldId id="2418" r:id="rId104"/>
    <p:sldId id="2748" r:id="rId105"/>
    <p:sldId id="2749"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CA7BA28-B546-4339-9B11-5D30AA96FE76}"/>
              </a:ext>
            </a:extLst>
          </p:cNvPr>
          <p:cNvSpPr>
            <a:spLocks noGrp="1"/>
          </p:cNvSpPr>
          <p:nvPr>
            <p:ph type="title"/>
          </p:nvPr>
        </p:nvSpPr>
        <p:spPr>
          <a:xfrm>
            <a:off x="387439" y="133306"/>
            <a:ext cx="10515600" cy="729579"/>
          </a:xfrm>
        </p:spPr>
        <p:txBody>
          <a:bodyPr>
            <a:normAutofit/>
          </a:bodyPr>
          <a:lstStyle/>
          <a:p>
            <a:r>
              <a:rPr lang="zh-CN" altLang="en-US" sz="3600">
                <a:latin typeface="Times New Roman" panose="02020603050405020304" pitchFamily="18" charset="0"/>
                <a:cs typeface="Times New Roman" panose="02020603050405020304" pitchFamily="18" charset="0"/>
              </a:rPr>
              <a:t>单击此处编辑母版标题样式</a:t>
            </a:r>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53DE85A7-71E0-4E63-BB38-8D3085C4F2E8}"/>
              </a:ext>
            </a:extLst>
          </p:cNvPr>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zh-CN" altLang="en-US" sz="2400"/>
              <a:t>单击此处编辑母版文本样式</a:t>
            </a:r>
          </a:p>
          <a:p>
            <a:pPr marL="0" lvl="1" algn="just">
              <a:lnSpc>
                <a:spcPct val="125000"/>
              </a:lnSpc>
              <a:spcBef>
                <a:spcPts val="0"/>
              </a:spcBef>
              <a:buClr>
                <a:srgbClr val="FF0000"/>
              </a:buClr>
              <a:buFont typeface="Wingdings" panose="05000000000000000000" pitchFamily="2" charset="2"/>
              <a:buChar char="p"/>
            </a:pPr>
            <a:r>
              <a:rPr lang="zh-CN" altLang="en-US" sz="2400"/>
              <a:t>二级</a:t>
            </a:r>
          </a:p>
          <a:p>
            <a:pPr marL="0" lvl="2" algn="just">
              <a:lnSpc>
                <a:spcPct val="125000"/>
              </a:lnSpc>
              <a:spcBef>
                <a:spcPts val="0"/>
              </a:spcBef>
              <a:buClr>
                <a:srgbClr val="FF0000"/>
              </a:buClr>
              <a:buFont typeface="Wingdings" panose="05000000000000000000" pitchFamily="2" charset="2"/>
              <a:buChar char="p"/>
            </a:pPr>
            <a:r>
              <a:rPr lang="zh-CN" altLang="en-US" sz="2400"/>
              <a:t>三级</a:t>
            </a:r>
          </a:p>
        </p:txBody>
      </p:sp>
      <p:pic>
        <p:nvPicPr>
          <p:cNvPr id="10" name="图片 9" descr="u=1907756794,293736522&amp;fm=21&amp;gp=0.jpg">
            <a:extLst>
              <a:ext uri="{FF2B5EF4-FFF2-40B4-BE49-F238E27FC236}">
                <a16:creationId xmlns:a16="http://schemas.microsoft.com/office/drawing/2014/main" id="{59EFD59B-418E-41FC-B6B3-DDADE7B49C5B}"/>
              </a:ext>
            </a:extLst>
          </p:cNvPr>
          <p:cNvPicPr>
            <a:picLocks noChangeAspect="1"/>
          </p:cNvPicPr>
          <p:nvPr userDrawn="1"/>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990282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9"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34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00.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36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4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4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250.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7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4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280.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8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55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5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6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061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64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65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9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7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7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20.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50.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540.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1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99.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1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11.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1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1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11.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11.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12.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6.jpeg"/><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11.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080.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10.png"/><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11.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10.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99.xml.rels><?xml version="1.0" encoding="UTF-8" standalone="yes"?>
<Relationships xmlns="http://schemas.openxmlformats.org/package/2006/relationships"><Relationship Id="rId3" Type="http://schemas.openxmlformats.org/officeDocument/2006/relationships/image" Target="../media/image3910.png"/><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724372"/>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Jinxuan</a:t>
            </a:r>
            <a:r>
              <a:rPr lang="en-US" altLang="zh-CN" sz="2400" dirty="0"/>
              <a:t> Sun</a:t>
            </a:r>
          </a:p>
          <a:p>
            <a:r>
              <a:rPr lang="en-US" altLang="zh-CN" sz="2400" dirty="0"/>
              <a:t>Organizers: Guoqiang Zhong, </a:t>
            </a:r>
            <a:r>
              <a:rPr lang="en-US" altLang="zh-CN" sz="2400" dirty="0" err="1"/>
              <a:t>Jinxuan</a:t>
            </a:r>
            <a:r>
              <a:rPr lang="en-US" altLang="zh-CN" sz="2400" dirty="0"/>
              <a:t> Sun</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41009" y="1711766"/>
            <a:ext cx="10818056"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 Confronting the Partition Function</a:t>
            </a:r>
            <a:endParaRPr lang="zh-CN" altLang="en-US" sz="3600" dirty="0"/>
          </a:p>
        </p:txBody>
      </p:sp>
      <p:sp>
        <p:nvSpPr>
          <p:cNvPr id="8" name="文本框 7"/>
          <p:cNvSpPr txBox="1"/>
          <p:nvPr/>
        </p:nvSpPr>
        <p:spPr>
          <a:xfrm>
            <a:off x="426128" y="544852"/>
            <a:ext cx="1155872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18 Confronting the Partition Function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This derivation made use of summation over discrete </a:t>
                </a:r>
                <a14:m>
                  <m:oMath xmlns:m="http://schemas.openxmlformats.org/officeDocument/2006/math">
                    <m:r>
                      <a:rPr lang="en-US" altLang="zh-CN" b="1" i="1">
                        <a:latin typeface="Cambria Math" charset="0"/>
                      </a:rPr>
                      <m:t>𝒙</m:t>
                    </m:r>
                  </m:oMath>
                </a14:m>
                <a:r>
                  <a:rPr lang="en-US" altLang="zh-CN" dirty="0"/>
                  <a:t>, but a similar result applies using integration over continuous </a:t>
                </a:r>
                <a14:m>
                  <m:oMath xmlns:m="http://schemas.openxmlformats.org/officeDocument/2006/math">
                    <m:r>
                      <a:rPr lang="en-US" altLang="zh-CN" b="1" i="1">
                        <a:latin typeface="Cambria Math" charset="0"/>
                      </a:rPr>
                      <m:t>𝒙</m:t>
                    </m:r>
                  </m:oMath>
                </a14:m>
                <a:r>
                  <a:rPr lang="en-US" altLang="zh-CN" dirty="0"/>
                  <a:t>. In the continuous version of the derivation, we use Leibniz’s rule for differentiation under the integral sign to obtain the identity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This identity is only applicable under certain regularity conditions 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charset="0"/>
                          </a:rPr>
                          <m:t>𝑝</m:t>
                        </m:r>
                      </m:e>
                    </m:acc>
                  </m:oMath>
                </a14:m>
                <a:r>
                  <a:rPr lang="en-US" altLang="zh-CN" dirty="0"/>
                  <a:t> and </a:t>
                </a:r>
                <a14:m>
                  <m:oMath xmlns:m="http://schemas.openxmlformats.org/officeDocument/2006/math">
                    <m:f>
                      <m:fPr>
                        <m:ctrlPr>
                          <a:rPr lang="mr-IN" altLang="zh-CN" i="1" smtClean="0">
                            <a:latin typeface="Cambria Math" panose="02040503050406030204" pitchFamily="18" charset="0"/>
                          </a:rPr>
                        </m:ctrlPr>
                      </m:fPr>
                      <m:num>
                        <m:r>
                          <a:rPr lang="mr-IN" altLang="zh-CN" i="1" smtClean="0">
                            <a:latin typeface="Cambria Math" charset="0"/>
                          </a:rPr>
                          <m:t>𝜕</m:t>
                        </m:r>
                      </m:num>
                      <m:den>
                        <m:r>
                          <a:rPr lang="mr-IN" altLang="zh-CN" i="1" smtClean="0">
                            <a:latin typeface="Cambria Math" charset="0"/>
                          </a:rPr>
                          <m:t>𝜕</m:t>
                        </m:r>
                        <m:r>
                          <a:rPr lang="mr-IN" altLang="zh-CN" b="1" i="1" smtClean="0">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b="0" i="1" smtClean="0">
                            <a:latin typeface="Cambria Math" panose="02040503050406030204" pitchFamily="18" charset="0"/>
                          </a:rPr>
                        </m:ctrlPr>
                      </m:dPr>
                      <m:e>
                        <m:r>
                          <m:rPr>
                            <m:sty m:val="p"/>
                          </m:rPr>
                          <a:rPr lang="en-US" altLang="zh-CN" b="0" i="0" smtClean="0">
                            <a:latin typeface="Cambria Math" charset="0"/>
                          </a:rPr>
                          <m:t>x</m:t>
                        </m:r>
                      </m:e>
                    </m:d>
                    <m:r>
                      <a:rPr lang="en-US" altLang="zh-CN" b="0" i="1" smtClean="0">
                        <a:latin typeface="Cambria Math" charset="0"/>
                      </a:rPr>
                      <m:t>.</m:t>
                    </m:r>
                  </m:oMath>
                </a14:m>
                <a:r>
                  <a:rPr lang="en-US" altLang="zh-CN" dirty="0"/>
                  <a:t>  </a:t>
                </a:r>
              </a:p>
              <a:p>
                <a:pPr algn="just">
                  <a:lnSpc>
                    <a:spcPct val="125000"/>
                  </a:lnSpc>
                  <a:spcBef>
                    <a:spcPts val="0"/>
                  </a:spcBef>
                  <a:buClr>
                    <a:srgbClr val="FF0000"/>
                  </a:buClr>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3225540" y="2993382"/>
            <a:ext cx="7061059" cy="871236"/>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spcBef>
                    <a:spcPts val="0"/>
                  </a:spcBef>
                  <a:buClr>
                    <a:srgbClr val="FF0000"/>
                  </a:buClr>
                </a:pPr>
                <a:r>
                  <a:rPr lang="en-US" altLang="zh-CN" sz="2600" b="1" dirty="0">
                    <a:latin typeface="Times New Roman" panose="02020603050405020304" pitchFamily="18" charset="0"/>
                    <a:cs typeface="Times New Roman" panose="02020603050405020304" pitchFamily="18" charset="0"/>
                  </a:rPr>
                  <a:t>Linked importance sampling </a:t>
                </a:r>
                <a:r>
                  <a:rPr lang="en-US" altLang="zh-CN" sz="2600" dirty="0">
                    <a:latin typeface="Times New Roman" panose="02020603050405020304" pitchFamily="18" charset="0"/>
                    <a:cs typeface="Times New Roman" panose="02020603050405020304" pitchFamily="18" charset="0"/>
                  </a:rPr>
                  <a:t>Both AIS and bridge sampling have their advantages. If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𝐷</m:t>
                        </m:r>
                      </m:e>
                      <m:sub>
                        <m:r>
                          <a:rPr lang="en-US" altLang="zh-CN" sz="2600" i="1">
                            <a:latin typeface="Cambria Math"/>
                            <a:cs typeface="Times New Roman" panose="02020603050405020304" pitchFamily="18" charset="0"/>
                          </a:rPr>
                          <m:t>𝐾𝐿</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not too large (because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are sufficiently close) bridge sampling can be a more effective means of estimating the ratio of partition functions than AIS. If, however, the two distributions are too far apart </a:t>
                </a:r>
                <a:r>
                  <a:rPr lang="en-US" altLang="zh-CN" dirty="0"/>
                  <a:t>for a single 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m:t>
                        </m:r>
                      </m:sub>
                    </m:sSub>
                  </m:oMath>
                </a14:m>
                <a:r>
                  <a:rPr lang="en-US" altLang="zh-CN" dirty="0"/>
                  <a:t> to bridge the gap then one can at least use AIS with potentially many intermediate distributions to span the distance between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1</m:t>
                        </m:r>
                      </m:sub>
                    </m:sSub>
                  </m:oMath>
                </a14:m>
                <a:r>
                  <a:rPr lang="en-US" altLang="zh-CN" dirty="0"/>
                  <a:t>. </a:t>
                </a:r>
                <a:r>
                  <a:rPr lang="en-US" altLang="zh-CN" dirty="0">
                    <a:solidFill>
                      <a:srgbClr val="00FF00"/>
                    </a:solidFill>
                  </a:rPr>
                  <a:t>Neal</a:t>
                </a:r>
                <a:r>
                  <a:rPr lang="en-US" altLang="zh-CN" dirty="0"/>
                  <a:t> (</a:t>
                </a:r>
                <a:r>
                  <a:rPr lang="en-US" altLang="zh-CN" dirty="0">
                    <a:solidFill>
                      <a:srgbClr val="00FF00"/>
                    </a:solidFill>
                  </a:rPr>
                  <a:t>2005</a:t>
                </a:r>
                <a:r>
                  <a:rPr lang="en-US" altLang="zh-CN" dirty="0"/>
                  <a:t>) showed how his linked importance sampling method leveraged the power of the bridge sampling strategy to bridge the intermediate distributions used in AIS to significantly improve the overall partition function estimates.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2492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b="1" dirty="0">
                <a:latin typeface="Times New Roman" panose="02020603050405020304" pitchFamily="18" charset="0"/>
                <a:cs typeface="Times New Roman" panose="02020603050405020304" pitchFamily="18" charset="0"/>
              </a:rPr>
              <a:t>Estimating the partition function while training </a:t>
            </a:r>
            <a:r>
              <a:rPr lang="en-US" altLang="zh-CN" sz="2600" dirty="0">
                <a:latin typeface="Times New Roman" panose="02020603050405020304" pitchFamily="18" charset="0"/>
                <a:cs typeface="Times New Roman" panose="02020603050405020304" pitchFamily="18" charset="0"/>
              </a:rPr>
              <a:t>While AIS has become accepted as the standard method for estimating the partition function for many undirected models, it is </a:t>
            </a:r>
            <a:r>
              <a:rPr lang="en-US" altLang="zh-CN" dirty="0"/>
              <a:t>sufficiently computationally intensive that it remains infeasible to use during training. However, alternative strategies that have been explored to maintain an estimate of the partition function throughout training.</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0921228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algn="just">
              <a:lnSpc>
                <a:spcPct val="125000"/>
              </a:lnSpc>
              <a:spcBef>
                <a:spcPts val="0"/>
              </a:spcBef>
              <a:buClr>
                <a:srgbClr val="FF0000"/>
              </a:buClr>
            </a:pPr>
            <a:r>
              <a:rPr lang="en-US" altLang="zh-CN" sz="2600" dirty="0">
                <a:latin typeface="Times New Roman" panose="02020603050405020304" pitchFamily="18" charset="0"/>
                <a:cs typeface="Times New Roman" panose="02020603050405020304" pitchFamily="18" charset="0"/>
              </a:rPr>
              <a:t>        Using a combination of bridge sampling, short-chain AIS and parallel tempering, Desjardins et al. (2011) devised a scheme to track the partition function of an RBM throughout the training process. The strategy is based on the maintenance of independent estimates of the partition functions of the RBM at every temperature operating in the parallel tempering scheme</a:t>
            </a:r>
            <a:r>
              <a:rPr lang="en-US" altLang="zh-CN" dirty="0"/>
              <a:t>. The authors combined bridge sampling estimates of the ratios of partition functions of neighboring chains (i.e. from parallel tempering) with AIS estimates across time to come up with a low variance estimate of the partition functions at every iteration of learning.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45532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tools described in this chapter provide many different ways of overcoming the problem of intractable partition functions, but there can be several other difficulties involved in training and using generative models. Foremost among these is the problem of intractable inference, which we confront next.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819796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In measure theoretic terms, the conditions are:  (</a:t>
                </a:r>
                <a:r>
                  <a:rPr lang="en-US" altLang="zh-CN" dirty="0" err="1"/>
                  <a:t>i</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charset="0"/>
                          </a:rPr>
                          <m:t>𝑝</m:t>
                        </m:r>
                      </m:e>
                    </m:acc>
                  </m:oMath>
                </a14:m>
                <a:r>
                  <a:rPr lang="en-US" altLang="zh-CN" dirty="0"/>
                  <a:t> must be a Lebesgue-</a:t>
                </a:r>
                <a:r>
                  <a:rPr lang="en-US" altLang="zh-CN" dirty="0" err="1"/>
                  <a:t>integrable</a:t>
                </a:r>
                <a:r>
                  <a:rPr lang="en-US" altLang="zh-CN" dirty="0"/>
                  <a:t> function of </a:t>
                </a:r>
                <a14:m>
                  <m:oMath xmlns:m="http://schemas.openxmlformats.org/officeDocument/2006/math">
                    <m:r>
                      <a:rPr lang="en-US" altLang="zh-CN" b="1" i="1">
                        <a:latin typeface="Cambria Math" charset="0"/>
                      </a:rPr>
                      <m:t>𝒙</m:t>
                    </m:r>
                  </m:oMath>
                </a14:m>
                <a:r>
                  <a:rPr lang="en-US" altLang="zh-CN" dirty="0"/>
                  <a:t> for every value of </a:t>
                </a:r>
                <a14:m>
                  <m:oMath xmlns:m="http://schemas.openxmlformats.org/officeDocument/2006/math">
                    <m:r>
                      <a:rPr lang="en-US" altLang="zh-CN" b="1" i="1" smtClean="0">
                        <a:latin typeface="Cambria Math" charset="0"/>
                        <a:ea typeface="Cambria Math" charset="0"/>
                        <a:cs typeface="Cambria Math" charset="0"/>
                      </a:rPr>
                      <m:t>𝜽</m:t>
                    </m:r>
                  </m:oMath>
                </a14:m>
                <a:r>
                  <a:rPr lang="en-US" altLang="zh-CN" dirty="0"/>
                  <a:t>;  (ii) </a:t>
                </a:r>
                <a14:m>
                  <m:oMath xmlns:m="http://schemas.openxmlformats.org/officeDocument/2006/math">
                    <m:f>
                      <m:fPr>
                        <m:ctrlPr>
                          <a:rPr lang="mr-IN" altLang="zh-CN" i="1">
                            <a:latin typeface="Cambria Math" panose="02040503050406030204" pitchFamily="18" charset="0"/>
                          </a:rPr>
                        </m:ctrlPr>
                      </m:fPr>
                      <m:num>
                        <m:r>
                          <a:rPr lang="mr-IN" altLang="zh-CN" i="1">
                            <a:latin typeface="Cambria Math" charset="0"/>
                          </a:rPr>
                          <m:t>𝜕</m:t>
                        </m:r>
                      </m:num>
                      <m:den>
                        <m:r>
                          <a:rPr lang="mr-IN" altLang="zh-CN" i="1">
                            <a:latin typeface="Cambria Math" charset="0"/>
                          </a:rPr>
                          <m:t>𝜕</m:t>
                        </m:r>
                        <m:r>
                          <a:rPr lang="mr-IN" altLang="zh-CN" b="1" i="1">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i="1">
                            <a:latin typeface="Cambria Math" panose="02040503050406030204" pitchFamily="18" charset="0"/>
                          </a:rPr>
                        </m:ctrlPr>
                      </m:dPr>
                      <m:e>
                        <m:r>
                          <m:rPr>
                            <m:sty m:val="p"/>
                          </m:rPr>
                          <a:rPr lang="en-US" altLang="zh-CN">
                            <a:latin typeface="Cambria Math" charset="0"/>
                          </a:rPr>
                          <m:t>x</m:t>
                        </m:r>
                      </m:e>
                    </m:d>
                  </m:oMath>
                </a14:m>
                <a:r>
                  <a:rPr lang="en-US" altLang="zh-CN" dirty="0"/>
                  <a:t> must exist for all </a:t>
                </a:r>
                <a14:m>
                  <m:oMath xmlns:m="http://schemas.openxmlformats.org/officeDocument/2006/math">
                    <m:r>
                      <a:rPr lang="en-US" altLang="zh-CN" b="1" i="1">
                        <a:latin typeface="Cambria Math" charset="0"/>
                        <a:ea typeface="Cambria Math" charset="0"/>
                        <a:cs typeface="Cambria Math" charset="0"/>
                      </a:rPr>
                      <m:t>𝜽</m:t>
                    </m:r>
                  </m:oMath>
                </a14:m>
                <a:r>
                  <a:rPr lang="en-US" altLang="zh-CN" dirty="0"/>
                  <a:t> and almost all </a:t>
                </a:r>
                <a14:m>
                  <m:oMath xmlns:m="http://schemas.openxmlformats.org/officeDocument/2006/math">
                    <m:r>
                      <a:rPr lang="en-US" altLang="zh-CN" b="1" i="1">
                        <a:latin typeface="Cambria Math" charset="0"/>
                        <a:ea typeface="Cambria Math" charset="0"/>
                        <a:cs typeface="Cambria Math" charset="0"/>
                      </a:rPr>
                      <m:t>𝜽</m:t>
                    </m:r>
                  </m:oMath>
                </a14:m>
                <a:r>
                  <a:rPr lang="en-US" altLang="zh-CN" dirty="0"/>
                  <a:t>;  (iii) There must exist an </a:t>
                </a:r>
                <a:r>
                  <a:rPr lang="en-US" altLang="zh-CN" dirty="0" err="1"/>
                  <a:t>integrable</a:t>
                </a:r>
                <a:r>
                  <a:rPr lang="en-US" altLang="zh-CN" dirty="0"/>
                  <a:t> function </a:t>
                </a:r>
                <a14:m>
                  <m:oMath xmlns:m="http://schemas.openxmlformats.org/officeDocument/2006/math">
                    <m:r>
                      <a:rPr lang="en-US" altLang="zh-CN" b="0" i="1" smtClean="0">
                        <a:latin typeface="Cambria Math" charset="0"/>
                      </a:rPr>
                      <m:t>𝑅</m:t>
                    </m:r>
                    <m:r>
                      <a:rPr lang="en-US" altLang="zh-CN" b="0" i="1" smtClean="0">
                        <a:latin typeface="Cambria Math" charset="0"/>
                      </a:rPr>
                      <m:t>(</m:t>
                    </m:r>
                    <m:r>
                      <a:rPr lang="en-US" altLang="zh-CN" b="1" i="1" smtClean="0">
                        <a:latin typeface="Cambria Math" charset="0"/>
                      </a:rPr>
                      <m:t>𝒙</m:t>
                    </m:r>
                    <m:r>
                      <a:rPr lang="en-US" altLang="zh-CN" b="0" i="1" smtClean="0">
                        <a:latin typeface="Cambria Math" charset="0"/>
                      </a:rPr>
                      <m:t>)</m:t>
                    </m:r>
                  </m:oMath>
                </a14:m>
                <a:r>
                  <a:rPr lang="en-US" altLang="zh-CN" dirty="0"/>
                  <a:t> that bounds </a:t>
                </a:r>
                <a14:m>
                  <m:oMath xmlns:m="http://schemas.openxmlformats.org/officeDocument/2006/math">
                    <m:f>
                      <m:fPr>
                        <m:ctrlPr>
                          <a:rPr lang="mr-IN" altLang="zh-CN" i="1">
                            <a:latin typeface="Cambria Math" panose="02040503050406030204" pitchFamily="18" charset="0"/>
                          </a:rPr>
                        </m:ctrlPr>
                      </m:fPr>
                      <m:num>
                        <m:r>
                          <a:rPr lang="mr-IN" altLang="zh-CN" i="1">
                            <a:latin typeface="Cambria Math" charset="0"/>
                          </a:rPr>
                          <m:t>𝜕</m:t>
                        </m:r>
                      </m:num>
                      <m:den>
                        <m:r>
                          <a:rPr lang="mr-IN" altLang="zh-CN" i="1">
                            <a:latin typeface="Cambria Math" charset="0"/>
                          </a:rPr>
                          <m:t>𝜕</m:t>
                        </m:r>
                        <m:r>
                          <a:rPr lang="mr-IN" altLang="zh-CN" b="1" i="1">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i="1">
                            <a:latin typeface="Cambria Math" panose="02040503050406030204" pitchFamily="18" charset="0"/>
                          </a:rPr>
                        </m:ctrlPr>
                      </m:dPr>
                      <m:e>
                        <m:r>
                          <m:rPr>
                            <m:sty m:val="p"/>
                          </m:rPr>
                          <a:rPr lang="en-US" altLang="zh-CN">
                            <a:latin typeface="Cambria Math" charset="0"/>
                          </a:rPr>
                          <m:t>x</m:t>
                        </m:r>
                      </m:e>
                    </m:d>
                  </m:oMath>
                </a14:m>
                <a:r>
                  <a:rPr lang="en-US" altLang="zh-CN" dirty="0"/>
                  <a:t> (i.e. </a:t>
                </a:r>
                <a14:m>
                  <m:oMath xmlns:m="http://schemas.openxmlformats.org/officeDocument/2006/math">
                    <m:r>
                      <a:rPr lang="en-US" altLang="zh-CN" b="0" i="0" smtClean="0">
                        <a:latin typeface="Cambria Math" charset="0"/>
                      </a:rPr>
                      <m:t>|</m:t>
                    </m:r>
                    <m:f>
                      <m:fPr>
                        <m:ctrlPr>
                          <a:rPr lang="mr-IN" altLang="zh-CN" i="1">
                            <a:latin typeface="Cambria Math" panose="02040503050406030204" pitchFamily="18" charset="0"/>
                          </a:rPr>
                        </m:ctrlPr>
                      </m:fPr>
                      <m:num>
                        <m:r>
                          <a:rPr lang="mr-IN" altLang="zh-CN" i="1">
                            <a:latin typeface="Cambria Math" charset="0"/>
                          </a:rPr>
                          <m:t>𝜕</m:t>
                        </m:r>
                      </m:num>
                      <m:den>
                        <m:r>
                          <a:rPr lang="mr-IN" altLang="zh-CN" i="1">
                            <a:latin typeface="Cambria Math" charset="0"/>
                          </a:rPr>
                          <m:t>𝜕</m:t>
                        </m:r>
                        <m:r>
                          <a:rPr lang="mr-IN" altLang="zh-CN" b="1" i="1">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i="1">
                            <a:latin typeface="Cambria Math" panose="02040503050406030204" pitchFamily="18" charset="0"/>
                          </a:rPr>
                        </m:ctrlPr>
                      </m:dPr>
                      <m:e>
                        <m:r>
                          <m:rPr>
                            <m:sty m:val="p"/>
                          </m:rPr>
                          <a:rPr lang="en-US" altLang="zh-CN">
                            <a:latin typeface="Cambria Math" charset="0"/>
                          </a:rPr>
                          <m:t>x</m:t>
                        </m:r>
                      </m:e>
                    </m:d>
                    <m:r>
                      <a:rPr lang="en-US" altLang="zh-CN" b="0" i="1" smtClean="0">
                        <a:latin typeface="Cambria Math" charset="0"/>
                      </a:rPr>
                      <m:t>|</m:t>
                    </m:r>
                    <m:r>
                      <a:rPr lang="en-US" altLang="zh-CN" i="1">
                        <a:latin typeface="Cambria Math" charset="0"/>
                      </a:rPr>
                      <m:t> </m:t>
                    </m:r>
                  </m:oMath>
                </a14:m>
                <a:r>
                  <a:rPr lang="en-US" altLang="zh-CN" dirty="0"/>
                  <a:t>≤ </a:t>
                </a:r>
                <a14:m>
                  <m:oMath xmlns:m="http://schemas.openxmlformats.org/officeDocument/2006/math">
                    <m:r>
                      <a:rPr lang="en-US" altLang="zh-CN" i="1">
                        <a:latin typeface="Cambria Math" charset="0"/>
                      </a:rPr>
                      <m:t>𝑅</m:t>
                    </m:r>
                    <m:r>
                      <a:rPr lang="en-US" altLang="zh-CN" i="1">
                        <a:latin typeface="Cambria Math" charset="0"/>
                      </a:rPr>
                      <m:t>(</m:t>
                    </m:r>
                    <m:r>
                      <a:rPr lang="en-US" altLang="zh-CN" b="1" i="1">
                        <a:latin typeface="Cambria Math" charset="0"/>
                      </a:rPr>
                      <m:t>𝒙</m:t>
                    </m:r>
                    <m:r>
                      <a:rPr lang="en-US" altLang="zh-CN" i="1">
                        <a:latin typeface="Cambria Math" charset="0"/>
                      </a:rPr>
                      <m:t>)</m:t>
                    </m:r>
                  </m:oMath>
                </a14:m>
                <a:r>
                  <a:rPr lang="en-US" altLang="zh-CN" dirty="0"/>
                  <a:t> for all </a:t>
                </a:r>
                <a14:m>
                  <m:oMath xmlns:m="http://schemas.openxmlformats.org/officeDocument/2006/math">
                    <m:r>
                      <a:rPr lang="en-US" altLang="zh-CN" b="1" i="1">
                        <a:latin typeface="Cambria Math" charset="0"/>
                        <a:ea typeface="Cambria Math" charset="0"/>
                        <a:cs typeface="Cambria Math" charset="0"/>
                      </a:rPr>
                      <m:t>𝜽</m:t>
                    </m:r>
                  </m:oMath>
                </a14:m>
                <a:r>
                  <a:rPr lang="en-US" altLang="zh-CN" dirty="0"/>
                  <a:t> and almost all </a:t>
                </a:r>
                <a14:m>
                  <m:oMath xmlns:m="http://schemas.openxmlformats.org/officeDocument/2006/math">
                    <m:r>
                      <a:rPr lang="en-US" altLang="zh-CN" b="1" i="1">
                        <a:latin typeface="Cambria Math" charset="0"/>
                      </a:rPr>
                      <m:t>𝒙</m:t>
                    </m:r>
                  </m:oMath>
                </a14:m>
                <a:r>
                  <a:rPr lang="en-US" altLang="zh-CN" dirty="0"/>
                  <a:t>). Fortunately, most machine learning models of interest have these properties.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4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lnSpcReduction="10000"/>
          </a:bodyPr>
          <a:lstStyle/>
          <a:p>
            <a:pPr algn="just">
              <a:lnSpc>
                <a:spcPct val="125000"/>
              </a:lnSpc>
              <a:spcBef>
                <a:spcPts val="0"/>
              </a:spcBef>
              <a:buClr>
                <a:srgbClr val="FF0000"/>
              </a:buClr>
            </a:pPr>
            <a:r>
              <a:rPr lang="en-US" altLang="zh-CN" dirty="0"/>
              <a:t>        This identity</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is the basis for a variety of Monte Carlo methods for approximately maximizing the likelihood of models with intractable partition functions. </a:t>
            </a:r>
          </a:p>
          <a:p>
            <a:pPr algn="just">
              <a:lnSpc>
                <a:spcPct val="125000"/>
              </a:lnSpc>
              <a:spcBef>
                <a:spcPts val="0"/>
              </a:spcBef>
              <a:buClr>
                <a:srgbClr val="FF0000"/>
              </a:buClr>
            </a:pPr>
            <a:r>
              <a:rPr lang="en-US" altLang="zh-CN" dirty="0"/>
              <a:t>        The Monte Carlo approach to learning undirected models provides an intuitive framework in which we can think of both the positive phase and the negative phase. In the positive phase, we increase log p˜(x) for x drawn from the data. In the negative phase, we decrease the partition function by decreasing log p˜(x) drawn from the model distribution.</a:t>
            </a:r>
            <a:endParaRPr lang="en-US" altLang="zh-CN" dirty="0">
              <a:solidFill>
                <a:srgbClr val="FF0000"/>
              </a:solidFill>
            </a:endParaRPr>
          </a:p>
          <a:p>
            <a:pPr algn="just">
              <a:lnSpc>
                <a:spcPct val="125000"/>
              </a:lnSpc>
              <a:spcBef>
                <a:spcPts val="0"/>
              </a:spcBef>
              <a:buClr>
                <a:srgbClr val="FF0000"/>
              </a:buClr>
            </a:pPr>
            <a:r>
              <a:rPr lang="en-US" altLang="zh-CN" dirty="0"/>
              <a:t>       </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357245" y="1701800"/>
            <a:ext cx="6922135" cy="576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In the deep learning literature, it is common to parametrize log p˜ in terms of an energy function (Eq. </a:t>
            </a:r>
            <a:r>
              <a:rPr lang="en-US" altLang="zh-CN" dirty="0">
                <a:solidFill>
                  <a:srgbClr val="FF0000"/>
                </a:solidFill>
              </a:rPr>
              <a:t>16.7</a:t>
            </a:r>
            <a:r>
              <a:rPr lang="en-US" altLang="zh-CN" dirty="0"/>
              <a:t>). In this case, we can interpret the positive phase as pushing down on the energy of training examples and the negative phase as pushing up on the energy of samples drawn from the model, as illustrated in Fig. </a:t>
            </a:r>
            <a:r>
              <a:rPr lang="en-US" altLang="zh-CN" dirty="0">
                <a:solidFill>
                  <a:srgbClr val="FF0000"/>
                </a:solidFill>
              </a:rPr>
              <a:t>18.1</a:t>
            </a:r>
            <a:r>
              <a:rPr lang="en-US" altLang="zh-CN" dirty="0"/>
              <a:t>.</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Autofit/>
          </a:bodyPr>
          <a:lstStyle/>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r>
              <a:rPr lang="en-US" altLang="zh-CN" sz="2000" dirty="0"/>
              <a:t>Figure 18.1: The view of Algorithm </a:t>
            </a:r>
            <a:r>
              <a:rPr lang="en-US" altLang="zh-CN" sz="2000" dirty="0">
                <a:solidFill>
                  <a:srgbClr val="FF0000"/>
                </a:solidFill>
              </a:rPr>
              <a:t>18.1</a:t>
            </a:r>
            <a:r>
              <a:rPr lang="en-US" altLang="zh-CN" sz="2000" dirty="0"/>
              <a:t> as having a “positive phase” and “negative phase.” (</a:t>
            </a:r>
            <a:r>
              <a:rPr lang="en-US" altLang="zh-CN" sz="2000" i="1" dirty="0"/>
              <a:t>Left</a:t>
            </a:r>
            <a:r>
              <a:rPr lang="en-US" altLang="zh-CN" sz="2000" dirty="0"/>
              <a:t>) In the positive phase, we sample points from the data distribution, and push up on their </a:t>
            </a:r>
            <a:r>
              <a:rPr lang="en-US" altLang="zh-CN" sz="2000" dirty="0" err="1"/>
              <a:t>unnormalized</a:t>
            </a:r>
            <a:r>
              <a:rPr lang="en-US" altLang="zh-CN" sz="2000" dirty="0"/>
              <a:t> probability. This means points that are likely in the data get pushed up on more. (</a:t>
            </a:r>
            <a:r>
              <a:rPr lang="en-US" altLang="zh-CN" sz="2000" i="1" dirty="0"/>
              <a:t>Right</a:t>
            </a:r>
            <a:r>
              <a:rPr lang="en-US" altLang="zh-CN" sz="2000" dirty="0"/>
              <a:t>) In the negative phase, we sample points from the model distribution, and push down on their </a:t>
            </a:r>
            <a:r>
              <a:rPr lang="en-US" altLang="zh-CN" sz="2000" dirty="0" err="1"/>
              <a:t>unnormalized</a:t>
            </a:r>
            <a:r>
              <a:rPr lang="en-US" altLang="zh-CN" sz="2000" dirty="0"/>
              <a:t> probability. This counteracts the positive phase’s tendency to just add a large constant to the </a:t>
            </a:r>
            <a:r>
              <a:rPr lang="en-US" altLang="zh-CN" sz="2000" dirty="0" err="1"/>
              <a:t>unnormalized</a:t>
            </a:r>
            <a:r>
              <a:rPr lang="en-US" altLang="zh-CN" sz="2000" dirty="0"/>
              <a:t> probability everywhere. When the data distribution and the model distribution are equal, the positive phase has the same chance to push up at a point as the negative phase has to push down. When this occurs, there is no longer any gradient (in expectation) and training must terminate. </a:t>
            </a:r>
          </a:p>
        </p:txBody>
      </p:sp>
      <p:pic>
        <p:nvPicPr>
          <p:cNvPr id="2" name="图片 1"/>
          <p:cNvPicPr>
            <a:picLocks noChangeAspect="1"/>
          </p:cNvPicPr>
          <p:nvPr/>
        </p:nvPicPr>
        <p:blipFill>
          <a:blip r:embed="rId2"/>
          <a:stretch>
            <a:fillRect/>
          </a:stretch>
        </p:blipFill>
        <p:spPr>
          <a:xfrm>
            <a:off x="2766060" y="862965"/>
            <a:ext cx="6229350" cy="2550160"/>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Qingyang</a:t>
            </a:r>
            <a:r>
              <a:rPr lang="en-US" altLang="zh-CN" sz="2400" dirty="0"/>
              <a:t> Li</a:t>
            </a:r>
          </a:p>
          <a:p>
            <a:r>
              <a:rPr lang="en-US" altLang="zh-CN" sz="2400" dirty="0"/>
              <a:t>Organizers: Guoqiang Zhong, </a:t>
            </a:r>
            <a:r>
              <a:rPr lang="en-US" altLang="zh-CN" sz="2400" dirty="0" err="1"/>
              <a:t>Qingyang</a:t>
            </a:r>
            <a:r>
              <a:rPr lang="en-US" altLang="zh-CN" sz="2400" dirty="0"/>
              <a:t> Li</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526891" y="1910502"/>
            <a:ext cx="9239848"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nSpc>
                <a:spcPct val="125000"/>
              </a:lnSpc>
            </a:pPr>
            <a:r>
              <a:rPr lang="en-US" altLang="zh-CN" sz="3600" dirty="0"/>
              <a:t>18.2 Stochastic Maximum Likelihood and Contrastive Divergence </a:t>
            </a:r>
            <a:endParaRPr lang="zh-CN" altLang="en-US" sz="3600" dirty="0"/>
          </a:p>
        </p:txBody>
      </p:sp>
      <p:sp>
        <p:nvSpPr>
          <p:cNvPr id="8" name="文本框 7"/>
          <p:cNvSpPr txBox="1"/>
          <p:nvPr/>
        </p:nvSpPr>
        <p:spPr>
          <a:xfrm>
            <a:off x="0" y="544852"/>
            <a:ext cx="12137384"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217360"/>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naive way of implementing Eq. </a:t>
            </a:r>
            <a:r>
              <a:rPr lang="en-US" altLang="zh-CN" sz="2600" dirty="0">
                <a:solidFill>
                  <a:srgbClr val="FF0000"/>
                </a:solidFill>
                <a:latin typeface="Times New Roman" panose="02020603050405020304" pitchFamily="18" charset="0"/>
                <a:cs typeface="Times New Roman" panose="02020603050405020304" pitchFamily="18" charset="0"/>
              </a:rPr>
              <a:t>18.15</a:t>
            </a:r>
            <a:r>
              <a:rPr lang="en-US" altLang="zh-CN" sz="2600" dirty="0">
                <a:latin typeface="Times New Roman" panose="02020603050405020304" pitchFamily="18" charset="0"/>
                <a:cs typeface="Times New Roman" panose="02020603050405020304" pitchFamily="18" charset="0"/>
              </a:rPr>
              <a:t> is to compute it by burning in a set of Markov chains from a random initialization every time the gradient is needed. When learning is performed using stochastic gradient descent, this means the chains must be burned in once per gradient step. This approach leads to the training procedure presented in Algorithm </a:t>
            </a:r>
            <a:r>
              <a:rPr lang="en-US" altLang="zh-CN" sz="2600" dirty="0">
                <a:solidFill>
                  <a:srgbClr val="FF0000"/>
                </a:solidFill>
                <a:latin typeface="Times New Roman" panose="02020603050405020304" pitchFamily="18" charset="0"/>
                <a:cs typeface="Times New Roman" panose="02020603050405020304" pitchFamily="18" charset="0"/>
              </a:rPr>
              <a:t>18.1</a:t>
            </a:r>
            <a:r>
              <a:rPr lang="en-US" altLang="zh-CN" sz="2600" dirty="0">
                <a:latin typeface="Times New Roman" panose="02020603050405020304" pitchFamily="18" charset="0"/>
                <a:cs typeface="Times New Roman" panose="02020603050405020304" pitchFamily="18" charset="0"/>
              </a:rPr>
              <a:t>. The high cost of burning in the Markov chains in the inner loop makes this procedure computationally infeasible, but this procedure is the starting point that other more practical algorithms aim to approximate.</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0738B3E8-0C77-41E0-ABDE-1745FB6599D7}"/>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019678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2075374" y="862885"/>
            <a:ext cx="8174792" cy="555011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标题 1">
            <a:extLst>
              <a:ext uri="{FF2B5EF4-FFF2-40B4-BE49-F238E27FC236}">
                <a16:creationId xmlns:a16="http://schemas.microsoft.com/office/drawing/2014/main" id="{629F67FD-DAB2-4D67-BFE7-1D1FC714CF85}"/>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55564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view the MCMC approach to maximum likelihood as trying to achieve balance between two forces, one pushing up on the model distribution where the data occurs, and another pushing down on the model distribution where the model samples occur. Fig. </a:t>
                </a:r>
                <a:r>
                  <a:rPr lang="en-US" altLang="zh-CN" sz="2600" dirty="0">
                    <a:solidFill>
                      <a:srgbClr val="FF0000"/>
                    </a:solidFill>
                    <a:latin typeface="Times New Roman" panose="02020603050405020304" pitchFamily="18" charset="0"/>
                    <a:cs typeface="Times New Roman" panose="02020603050405020304" pitchFamily="18" charset="0"/>
                  </a:rPr>
                  <a:t>18.1</a:t>
                </a:r>
                <a:r>
                  <a:rPr lang="en-US" altLang="zh-CN" sz="2600" dirty="0">
                    <a:latin typeface="Times New Roman" panose="02020603050405020304" pitchFamily="18" charset="0"/>
                    <a:cs typeface="Times New Roman" panose="02020603050405020304" pitchFamily="18" charset="0"/>
                  </a:rPr>
                  <a:t> illustrates this process. The two forces correspond to maximizing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and minimizing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 Several approximations to the negative phase are possible. Each of these approximations can be understood as making the negative phase computationally cheaper but also making it push down in the wrong locations.</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B64A71AC-EF71-441B-8686-490EBEE308A1}"/>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54640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lnSpcReduction="10000"/>
              </a:bodyPr>
              <a:lstStyle/>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Because the negative phase involves drawing samples from the model’s distribution, we can think of it as finding points that the model believes in strongly. Because the negative phase acts to reduce the probability of those points, they are generally considered to represent the model’s incorrect beliefs about the world. They are frequently referred to in the literature as “hallucinations” or “fantasy particles.” In fact, the negative phase has been proposed as a possible explanation for dreaming in humans and other animals (</a:t>
                </a:r>
                <a:r>
                  <a:rPr lang="en-US" altLang="zh-CN" sz="2600" dirty="0">
                    <a:solidFill>
                      <a:srgbClr val="00FF00"/>
                    </a:solidFill>
                    <a:latin typeface="Times New Roman" panose="02020603050405020304" pitchFamily="18" charset="0"/>
                    <a:cs typeface="Times New Roman" panose="02020603050405020304" pitchFamily="18" charset="0"/>
                  </a:rPr>
                  <a:t>Crick and </a:t>
                </a:r>
                <a:r>
                  <a:rPr lang="en-US" altLang="zh-CN" sz="2600" dirty="0" err="1">
                    <a:solidFill>
                      <a:srgbClr val="00FF00"/>
                    </a:solidFill>
                    <a:latin typeface="Times New Roman" panose="02020603050405020304" pitchFamily="18" charset="0"/>
                    <a:cs typeface="Times New Roman" panose="02020603050405020304" pitchFamily="18" charset="0"/>
                  </a:rPr>
                  <a:t>Mitchison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1983</a:t>
                </a:r>
                <a:r>
                  <a:rPr lang="en-US" altLang="zh-CN" sz="2600" dirty="0">
                    <a:latin typeface="Times New Roman" panose="02020603050405020304" pitchFamily="18" charset="0"/>
                    <a:cs typeface="Times New Roman" panose="02020603050405020304" pitchFamily="18" charset="0"/>
                  </a:rPr>
                  <a:t>), the idea being that the brain maintains a probabilistic model of the world and follows the gradient of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while experiencing real events while awake and follows the negative gradient of </a:t>
                </a:r>
                <a:r>
                  <a:rPr lang="en-US" altLang="zh-CN" dirty="0"/>
                  <a:t>log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to minimize log </a:t>
                </a:r>
                <a:r>
                  <a:rPr lang="en-US" altLang="zh-CN" i="1" dirty="0"/>
                  <a:t>Z</a:t>
                </a:r>
                <a:r>
                  <a:rPr lang="en-US" altLang="zh-CN" dirty="0"/>
                  <a:t> while sleeping and experiencing events sampled from the current model. </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t="-594" r="-962" b="-190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316975AA-3B5F-4F79-92F5-184C39E581AA}"/>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68571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87439" y="1043189"/>
            <a:ext cx="11409609" cy="5133774"/>
          </a:xfrm>
        </p:spPr>
        <p:txBody>
          <a:bodyPr>
            <a:normAutofit/>
          </a:bodyPr>
          <a:lstStyle/>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18.1 The Log-Likelihood Gradient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18.2 Stochastic Maximum Likelihood and Contrastive Divergence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18.3 </a:t>
            </a:r>
            <a:r>
              <a:rPr lang="en-US" altLang="zh-CN" dirty="0" err="1"/>
              <a:t>Pseudolikelihood</a:t>
            </a:r>
            <a:r>
              <a:rPr lang="en-US" altLang="zh-CN" dirty="0"/>
              <a:t>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18.4 Score Matching and Ratio Matching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18.5 </a:t>
            </a:r>
            <a:r>
              <a:rPr lang="en-US" altLang="zh-CN" dirty="0" err="1"/>
              <a:t>Denoising</a:t>
            </a:r>
            <a:r>
              <a:rPr lang="en-US" altLang="zh-CN" dirty="0"/>
              <a:t> Score Matching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18.6 Noise-Contrastive Estimation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18.7 Estimating the Partition Function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p:cNvSpPr>
            <a:spLocks noGrp="1"/>
          </p:cNvSpPr>
          <p:nvPr>
            <p:ph type="title"/>
          </p:nvPr>
        </p:nvSpPr>
        <p:spPr>
          <a:xfrm>
            <a:off x="838200" y="80168"/>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18</a:t>
            </a:r>
            <a:r>
              <a:rPr lang="zh-CN" altLang="en-US" sz="3600" b="1" dirty="0">
                <a:latin typeface="Times New Roman" panose="02020603050405020304" pitchFamily="18" charset="0"/>
                <a:cs typeface="Times New Roman" panose="02020603050405020304" pitchFamily="18" charset="0"/>
              </a:rPr>
              <a:t> </a:t>
            </a:r>
            <a:r>
              <a:rPr lang="en-US" altLang="zh-CN" sz="3600" b="1" dirty="0"/>
              <a:t>Confronting the Partition Function</a:t>
            </a:r>
            <a:endParaRPr lang="zh-CN" alt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view explains much of the language used to describe algorithms with a positive and negative phase, but it has not been proven to be correct with neuroscientific experiments. In machine learning models, it is usually necessary to use the positive and negative phase simultaneously, rather than in separate time periods of wakefulness and REM sleep. As we will see in Sec. </a:t>
            </a:r>
            <a:r>
              <a:rPr lang="en-US" altLang="zh-CN" sz="2600" dirty="0">
                <a:solidFill>
                  <a:srgbClr val="FF0000"/>
                </a:solidFill>
                <a:latin typeface="Times New Roman" panose="02020603050405020304" pitchFamily="18" charset="0"/>
                <a:cs typeface="Times New Roman" panose="02020603050405020304" pitchFamily="18" charset="0"/>
              </a:rPr>
              <a:t>19.5</a:t>
            </a:r>
            <a:r>
              <a:rPr lang="en-US" altLang="zh-CN" sz="2600" dirty="0">
                <a:latin typeface="Times New Roman" panose="02020603050405020304" pitchFamily="18" charset="0"/>
                <a:cs typeface="Times New Roman" panose="02020603050405020304" pitchFamily="18" charset="0"/>
              </a:rPr>
              <a:t>, other machine learning algorithms draw samples from the model distribution for other purposes and such algorithms could also provide an account for the function of dream sleep.</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767B76CB-DF26-4DAA-949B-79444A0C6736}"/>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89710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stretch>
            <a:fillRect/>
          </a:stretch>
        </p:blipFill>
        <p:spPr>
          <a:xfrm>
            <a:off x="930037" y="862885"/>
            <a:ext cx="9681029" cy="5618859"/>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BB62751F-074A-4FF3-A32B-ABA512108E7E}"/>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80126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Given this understanding of the role of the positive and negative phase of learning, we can attempt to design a less expensive alternative to Algorithm </a:t>
            </a:r>
            <a:r>
              <a:rPr lang="en-US" altLang="zh-CN" sz="2600" dirty="0">
                <a:solidFill>
                  <a:srgbClr val="FF0000"/>
                </a:solidFill>
                <a:latin typeface="Times New Roman" panose="02020603050405020304" pitchFamily="18" charset="0"/>
                <a:cs typeface="Times New Roman" panose="02020603050405020304" pitchFamily="18" charset="0"/>
              </a:rPr>
              <a:t>18.1</a:t>
            </a:r>
            <a:r>
              <a:rPr lang="en-US" altLang="zh-CN" sz="2600" dirty="0">
                <a:latin typeface="Times New Roman" panose="02020603050405020304" pitchFamily="18" charset="0"/>
                <a:cs typeface="Times New Roman" panose="02020603050405020304" pitchFamily="18" charset="0"/>
              </a:rPr>
              <a:t>. The main cost of the naive MCMC algorithm is the cost of burning in the Markov chains from a random initialization at each step. A natural solution is to initialize the Markov chains from a distribution that is very close to the model distribution, so that the burn in operation does not take as many steps.</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contrastive divergence </a:t>
            </a:r>
            <a:r>
              <a:rPr lang="en-US" altLang="zh-CN" sz="2600" dirty="0">
                <a:latin typeface="Times New Roman" panose="02020603050405020304" pitchFamily="18" charset="0"/>
                <a:cs typeface="Times New Roman" panose="02020603050405020304" pitchFamily="18" charset="0"/>
              </a:rPr>
              <a:t>(CD, or CD-</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to indicate CD with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Gibbs steps) algorithm initializes the Markov chain at each step with samples from the data distribution (</a:t>
            </a:r>
            <a:r>
              <a:rPr lang="en-US" altLang="zh-CN" sz="2600" dirty="0">
                <a:solidFill>
                  <a:srgbClr val="00FF00"/>
                </a:solidFill>
                <a:latin typeface="Times New Roman" panose="02020603050405020304" pitchFamily="18" charset="0"/>
                <a:cs typeface="Times New Roman" panose="02020603050405020304" pitchFamily="18" charset="0"/>
              </a:rPr>
              <a:t>Hinton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This approach is presented as Algorithm </a:t>
            </a:r>
            <a:r>
              <a:rPr lang="en-US" altLang="zh-CN" sz="2600" dirty="0">
                <a:solidFill>
                  <a:srgbClr val="FF0000"/>
                </a:solidFill>
                <a:latin typeface="Times New Roman" panose="02020603050405020304" pitchFamily="18" charset="0"/>
                <a:cs typeface="Times New Roman" panose="02020603050405020304" pitchFamily="18" charset="0"/>
              </a:rPr>
              <a:t>18.2</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BFFD42F5-3EAE-49A2-A1E9-BF8C96DDCF32}"/>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2970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1" y="862885"/>
            <a:ext cx="8609114" cy="5885645"/>
          </a:xfrm>
        </p:spPr>
      </p:pic>
      <p:sp>
        <p:nvSpPr>
          <p:cNvPr id="5" name="标题 1">
            <a:extLst>
              <a:ext uri="{FF2B5EF4-FFF2-40B4-BE49-F238E27FC236}">
                <a16:creationId xmlns:a16="http://schemas.microsoft.com/office/drawing/2014/main" id="{B9091815-9A99-4A48-97E3-5C4119445CB8}"/>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84846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Obtaining samples from the data distribution is free, because they are already available in the data set. Initially, the data distribution is not close to the model distribution, so the negative phase is not very accurate. Fortunately, the positive phase can still accurately increase the model’s probability of the data. After the positive phase has had some time to act, the model distribution is closer to the data distribution, and the negative phase starts to become accurate.</a:t>
            </a:r>
          </a:p>
          <a:p>
            <a:pPr marL="0" lvl="0" algn="just">
              <a:lnSpc>
                <a:spcPct val="13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Of course, CD is still an approximation to the correct negative phase. The main way that CD qualitatively fails to implement the correct negative phase is that it fails to suppress regions of high probability that are far from actual training examples. These regions that have high probability under the model but low probability under the data generating distribution are called </a:t>
            </a:r>
            <a:r>
              <a:rPr lang="en-US" altLang="zh-CN" sz="2600" i="1" dirty="0">
                <a:latin typeface="Times New Roman" panose="02020603050405020304" pitchFamily="18" charset="0"/>
                <a:cs typeface="Times New Roman" panose="02020603050405020304" pitchFamily="18" charset="0"/>
              </a:rPr>
              <a:t>spurious modes</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992A4FE5-AFE6-4B4B-8D2C-00338BDAC553}"/>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44567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E513CCBD-A9DB-4B1C-A03F-64D67876B103}"/>
              </a:ext>
            </a:extLst>
          </p:cNvPr>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r>
              <a:rPr lang="en-US" altLang="zh-CN" sz="2000" dirty="0"/>
              <a:t>Figure 18.1: The view of Algorithm </a:t>
            </a:r>
            <a:r>
              <a:rPr lang="en-US" altLang="zh-CN" sz="2000" dirty="0">
                <a:solidFill>
                  <a:srgbClr val="FF0000"/>
                </a:solidFill>
              </a:rPr>
              <a:t>18.1</a:t>
            </a:r>
            <a:r>
              <a:rPr lang="en-US" altLang="zh-CN" sz="2000" dirty="0"/>
              <a:t> as having a “positive phase” and “negative phase.” (</a:t>
            </a:r>
            <a:r>
              <a:rPr lang="en-US" altLang="zh-CN" sz="2000" i="1" dirty="0"/>
              <a:t>Left</a:t>
            </a:r>
            <a:r>
              <a:rPr lang="en-US" altLang="zh-CN" sz="2000" dirty="0"/>
              <a:t>) In the positive phase, we sample points from the data distribution, and push up on their unnormalized probability. This means points that are likely in the data get pushed up on more. (</a:t>
            </a:r>
            <a:r>
              <a:rPr lang="en-US" altLang="zh-CN" sz="2000" i="1" dirty="0"/>
              <a:t>Right</a:t>
            </a:r>
            <a:r>
              <a:rPr lang="en-US" altLang="zh-CN" sz="2000" dirty="0"/>
              <a:t>) In the negative phase, we sample points from the model distribution, and push down on their unnormalized probability. This counteracts the positive phase’s tendency to just add a large constant to the unnormalized probability everywhere. When the data distribution and the model distribution are equal, the positive phase has the same chance to push up at a point as the negative phase has to push down. When this occurs, there is no longer any gradient (in expectation) and training must terminate.</a:t>
            </a:r>
            <a:endParaRPr lang="zh-CN" altLang="en-US" sz="2000" dirty="0"/>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7" name="标题 1">
            <a:extLst>
              <a:ext uri="{FF2B5EF4-FFF2-40B4-BE49-F238E27FC236}">
                <a16:creationId xmlns:a16="http://schemas.microsoft.com/office/drawing/2014/main" id="{95469CB8-D5B3-4F6D-94B0-ABA87DEEFDAB}"/>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pic>
        <p:nvPicPr>
          <p:cNvPr id="6" name="图片 5">
            <a:extLst>
              <a:ext uri="{FF2B5EF4-FFF2-40B4-BE49-F238E27FC236}">
                <a16:creationId xmlns:a16="http://schemas.microsoft.com/office/drawing/2014/main" id="{6F7AACFD-42D8-4382-91BE-D9A89B9824F4}"/>
              </a:ext>
            </a:extLst>
          </p:cNvPr>
          <p:cNvPicPr>
            <a:picLocks noChangeAspect="1"/>
          </p:cNvPicPr>
          <p:nvPr/>
        </p:nvPicPr>
        <p:blipFill>
          <a:blip r:embed="rId3"/>
          <a:stretch>
            <a:fillRect/>
          </a:stretch>
        </p:blipFill>
        <p:spPr>
          <a:xfrm>
            <a:off x="3337781" y="913773"/>
            <a:ext cx="4835258" cy="2227149"/>
          </a:xfrm>
          <a:prstGeom prst="rect">
            <a:avLst/>
          </a:prstGeom>
        </p:spPr>
      </p:pic>
    </p:spTree>
    <p:extLst>
      <p:ext uri="{BB962C8B-B14F-4D97-AF65-F5344CB8AC3E}">
        <p14:creationId xmlns:p14="http://schemas.microsoft.com/office/powerpoint/2010/main" val="1573077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18.2</a:t>
            </a:r>
            <a:r>
              <a:rPr lang="en-US" altLang="zh-CN" sz="2600" dirty="0">
                <a:latin typeface="Times New Roman" panose="02020603050405020304" pitchFamily="18" charset="0"/>
                <a:cs typeface="Times New Roman" panose="02020603050405020304" pitchFamily="18" charset="0"/>
              </a:rPr>
              <a:t> illustrates why this happens. Essentially, it is because modes in the model distribution that are far from the data distribution will not be visited by Markov chains initialized at training points, unless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is very large.</a:t>
            </a:r>
          </a:p>
          <a:p>
            <a:pPr marL="0" lvl="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Carreira-Perpiñan</a:t>
            </a:r>
            <a:r>
              <a:rPr lang="en-US" altLang="zh-CN" sz="2600" dirty="0">
                <a:solidFill>
                  <a:srgbClr val="00FF00"/>
                </a:solidFill>
                <a:latin typeface="Times New Roman" panose="02020603050405020304" pitchFamily="18" charset="0"/>
                <a:cs typeface="Times New Roman" panose="02020603050405020304" pitchFamily="18" charset="0"/>
              </a:rPr>
              <a:t> and Hinton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showed experimentally that the CD estimator is biased for RBMs and fully visible Boltzmann machines, in that it converges to different points than the maximum likelihood estimator. They argue that because the bias is small, CD could be used as an inexpensive way to initialize a model that could later be fine-tuned via more expensive MCMC methods.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Delalleau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showed that CD can be interpreted as discarding the smallest terms of the correct MCMC update gradient, which explains the bias.</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9D0B9515-99F8-4ED1-8249-A19C359D3888}"/>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58904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CD is useful for training shallow models like RBMs. These can in turn be stacked to initialize deeper models like DBNs or DBMs. However, CD does not provide much help for training deeper models directly. This is because it is difficult to obtain samples of the hidden units given samples of the visible units. Since the hidden units are not included in the data, initializing from training points cannot solve the problem. Even if we initialize the visible units from the data, we will still need to burn in a Markov chain sampling from the distribution over the hidden units conditioned on those visible samples.</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BEDA444F-BD61-4DBA-B1C7-AFBED198B4B7}"/>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972243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CD algorithm can be thought of as penalizing the model for having a Markov chain that changes the input rapidly when the input comes from the data. This means training with CD somewhat resembles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training. Even though CD is more biased than some of the other training methods, it can be useful for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shallow models that will later be stacked. This is because the earliest models in the stack are encouraged to copy more information up to their latent variables, thereby making it available to the later models. This should be thought of more of as an often-exploitable side effect of CD training rather than a principled design advantage.</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1052D7A4-CB01-46B7-8AEF-80EF50412878}"/>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921797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Tieleman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showed that the CD update direction is not the gradient of any function. This allows for situations where CD could cycle forever, but in practice this is not a serious problem.</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different strategy that resolves many of the problems with CD is to initialize the Markov chains at each gradient step with their states from the previous gradient step. This approach was first discovered under the name </a:t>
            </a:r>
            <a:r>
              <a:rPr lang="en-US" altLang="zh-CN" sz="2600" i="1" dirty="0">
                <a:latin typeface="Times New Roman" panose="02020603050405020304" pitchFamily="18" charset="0"/>
                <a:cs typeface="Times New Roman" panose="02020603050405020304" pitchFamily="18" charset="0"/>
              </a:rPr>
              <a:t>stochastic maximum likelihood </a:t>
            </a:r>
            <a:r>
              <a:rPr lang="en-US" altLang="zh-CN" sz="2600" dirty="0">
                <a:latin typeface="Times New Roman" panose="02020603050405020304" pitchFamily="18" charset="0"/>
                <a:cs typeface="Times New Roman" panose="02020603050405020304" pitchFamily="18" charset="0"/>
              </a:rPr>
              <a:t>(SML) in the applied mathematics and statistics community (</a:t>
            </a:r>
            <a:r>
              <a:rPr lang="en-US" altLang="zh-CN" sz="2600" dirty="0" err="1">
                <a:solidFill>
                  <a:srgbClr val="00FF00"/>
                </a:solidFill>
                <a:latin typeface="Times New Roman" panose="02020603050405020304" pitchFamily="18" charset="0"/>
                <a:cs typeface="Times New Roman" panose="02020603050405020304" pitchFamily="18" charset="0"/>
              </a:rPr>
              <a:t>Younes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and later independently rediscovered under the name </a:t>
            </a:r>
            <a:r>
              <a:rPr lang="en-US" altLang="zh-CN" sz="2600" i="1" dirty="0">
                <a:latin typeface="Times New Roman" panose="02020603050405020304" pitchFamily="18" charset="0"/>
                <a:cs typeface="Times New Roman" panose="02020603050405020304" pitchFamily="18" charset="0"/>
              </a:rPr>
              <a:t>persistent contrastive divergence </a:t>
            </a:r>
            <a:r>
              <a:rPr lang="en-US" altLang="zh-CN" sz="2600" dirty="0">
                <a:latin typeface="Times New Roman" panose="02020603050405020304" pitchFamily="18" charset="0"/>
                <a:cs typeface="Times New Roman" panose="02020603050405020304" pitchFamily="18" charset="0"/>
              </a:rPr>
              <a:t>(PCD, or PCD-</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to indicate the use of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Gibbs steps per update) in the deep learning community (</a:t>
            </a:r>
            <a:r>
              <a:rPr lang="en-US" altLang="zh-CN" sz="2600" dirty="0" err="1">
                <a:solidFill>
                  <a:srgbClr val="00FF00"/>
                </a:solidFill>
                <a:latin typeface="Times New Roman" panose="02020603050405020304" pitchFamily="18" charset="0"/>
                <a:cs typeface="Times New Roman" panose="02020603050405020304" pitchFamily="18" charset="0"/>
              </a:rPr>
              <a:t>Tieleman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See Algorithm </a:t>
            </a:r>
            <a:r>
              <a:rPr lang="en-US" altLang="zh-CN" sz="2600" dirty="0">
                <a:solidFill>
                  <a:srgbClr val="FF0000"/>
                </a:solidFill>
                <a:latin typeface="Times New Roman" panose="02020603050405020304" pitchFamily="18" charset="0"/>
                <a:cs typeface="Times New Roman" panose="02020603050405020304" pitchFamily="18" charset="0"/>
              </a:rPr>
              <a:t>18.3</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057DB2AE-8ECA-46B6-8C9F-5EB74C7B5F33}"/>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52647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Chapter 18 Confronting the Partition Function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nSpc>
                    <a:spcPct val="125000"/>
                  </a:lnSpc>
                  <a:spcBef>
                    <a:spcPts val="0"/>
                  </a:spcBef>
                  <a:buClr>
                    <a:srgbClr val="FF0000"/>
                  </a:buClr>
                </a:pPr>
                <a:r>
                  <a:rPr lang="en-US" altLang="zh-CN" dirty="0"/>
                  <a:t>In Sec. </a:t>
                </a:r>
                <a:r>
                  <a:rPr lang="en-US" altLang="zh-CN" dirty="0">
                    <a:solidFill>
                      <a:srgbClr val="FF0000"/>
                    </a:solidFill>
                  </a:rPr>
                  <a:t>16.2.2</a:t>
                </a:r>
                <a:r>
                  <a:rPr lang="en-US" altLang="zh-CN" dirty="0"/>
                  <a:t> we saw that many probabilistic models (commonly known as undirected graphical models) are defined by an </a:t>
                </a:r>
                <a:r>
                  <a:rPr lang="en-US" altLang="zh-CN" dirty="0" err="1"/>
                  <a:t>unnormalized</a:t>
                </a:r>
                <a:r>
                  <a:rPr lang="en-US" altLang="zh-CN" dirty="0"/>
                  <a:t> probability distribution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charset="0"/>
                          </a:rPr>
                          <m:t>𝑝</m:t>
                        </m:r>
                      </m:e>
                    </m:acc>
                    <m:d>
                      <m:dPr>
                        <m:ctrlPr>
                          <a:rPr lang="en-US" altLang="zh-CN" b="0" i="1" smtClean="0">
                            <a:latin typeface="Cambria Math" panose="02040503050406030204" pitchFamily="18" charset="0"/>
                          </a:rPr>
                        </m:ctrlPr>
                      </m:dPr>
                      <m:e>
                        <m:r>
                          <a:rPr lang="en-US" altLang="zh-CN" b="1" i="0" smtClean="0">
                            <a:latin typeface="Cambria Math" charset="0"/>
                          </a:rPr>
                          <m:t>𝐱</m:t>
                        </m:r>
                        <m:r>
                          <a:rPr lang="en-US" altLang="zh-CN" b="0" i="1" smtClean="0">
                            <a:latin typeface="Cambria Math" charset="0"/>
                          </a:rPr>
                          <m:t>;</m:t>
                        </m:r>
                        <m:r>
                          <a:rPr lang="en-US" altLang="zh-CN" b="0" i="1" smtClean="0">
                            <a:latin typeface="Cambria Math" charset="0"/>
                            <a:ea typeface="Cambria Math" charset="0"/>
                            <a:cs typeface="Cambria Math" charset="0"/>
                          </a:rPr>
                          <m:t>𝜃</m:t>
                        </m:r>
                      </m:e>
                    </m:d>
                  </m:oMath>
                </a14:m>
                <a:r>
                  <a:rPr lang="en-US" altLang="zh-CN" dirty="0"/>
                  <a:t>. We must normalize </a:t>
                </a:r>
                <a14:m>
                  <m:oMath xmlns:m="http://schemas.openxmlformats.org/officeDocument/2006/math">
                    <m:acc>
                      <m:accPr>
                        <m:chr m:val="̃"/>
                        <m:ctrlPr>
                          <a:rPr lang="en-US" altLang="zh-CN" i="1" smtClean="0">
                            <a:latin typeface="Cambria Math" panose="02040503050406030204" pitchFamily="18" charset="0"/>
                          </a:rPr>
                        </m:ctrlPr>
                      </m:accPr>
                      <m:e>
                        <m:r>
                          <a:rPr lang="en-US" altLang="zh-CN" i="1" smtClean="0">
                            <a:latin typeface="Cambria Math" charset="0"/>
                          </a:rPr>
                          <m:t>𝑝</m:t>
                        </m:r>
                      </m:e>
                    </m:acc>
                    <m:r>
                      <a:rPr lang="en-US" altLang="zh-CN" i="1">
                        <a:latin typeface="Cambria Math" charset="0"/>
                      </a:rPr>
                      <m:t> </m:t>
                    </m:r>
                  </m:oMath>
                </a14:m>
                <a:r>
                  <a:rPr lang="en-US" altLang="zh-CN" dirty="0"/>
                  <a:t>by dividing by a partition function </a:t>
                </a:r>
                <a14:m>
                  <m:oMath xmlns:m="http://schemas.openxmlformats.org/officeDocument/2006/math">
                    <m:r>
                      <a:rPr lang="en-US" altLang="zh-CN" b="0" i="1" smtClean="0">
                        <a:latin typeface="Cambria Math" charset="0"/>
                      </a:rPr>
                      <m:t>𝑍</m:t>
                    </m:r>
                    <m:r>
                      <a:rPr lang="en-US" altLang="zh-CN" b="0" i="1" smtClean="0">
                        <a:latin typeface="Cambria Math" charset="0"/>
                      </a:rPr>
                      <m:t>(</m:t>
                    </m:r>
                    <m:r>
                      <a:rPr lang="en-US" altLang="zh-CN" b="1" i="1" smtClean="0">
                        <a:latin typeface="Cambria Math" charset="0"/>
                        <a:ea typeface="Cambria Math" charset="0"/>
                        <a:cs typeface="Cambria Math" charset="0"/>
                      </a:rPr>
                      <m:t>𝜽</m:t>
                    </m:r>
                    <m:r>
                      <a:rPr lang="en-US" altLang="zh-CN" b="0" i="1" smtClean="0">
                        <a:latin typeface="Cambria Math" charset="0"/>
                      </a:rPr>
                      <m:t>)</m:t>
                    </m:r>
                  </m:oMath>
                </a14:m>
                <a:r>
                  <a:rPr lang="en-US" altLang="zh-CN" dirty="0"/>
                  <a:t> in order to obtain a valid probability distribution:</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The partition function is an integral (for continuous variables) or sum (for discrete variables) over the </a:t>
                </a:r>
                <a:r>
                  <a:rPr lang="en-US" altLang="zh-CN" dirty="0" err="1"/>
                  <a:t>unnormalized</a:t>
                </a:r>
                <a:r>
                  <a:rPr lang="en-US" altLang="zh-CN" dirty="0"/>
                  <a:t> probability of all states: </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948745" y="3091278"/>
            <a:ext cx="7034042" cy="886252"/>
          </a:xfrm>
          <a:prstGeom prst="rect">
            <a:avLst/>
          </a:prstGeom>
        </p:spPr>
      </p:pic>
      <p:pic>
        <p:nvPicPr>
          <p:cNvPr id="5" name="图片 4"/>
          <p:cNvPicPr>
            <a:picLocks noChangeAspect="1"/>
          </p:cNvPicPr>
          <p:nvPr/>
        </p:nvPicPr>
        <p:blipFill>
          <a:blip r:embed="rId4"/>
          <a:stretch>
            <a:fillRect/>
          </a:stretch>
        </p:blipFill>
        <p:spPr>
          <a:xfrm>
            <a:off x="3840481" y="5039008"/>
            <a:ext cx="6119446" cy="936754"/>
          </a:xfrm>
          <a:prstGeom prst="rect">
            <a:avLst/>
          </a:prstGeom>
        </p:spPr>
      </p:pic>
    </p:spTree>
    <p:extLst>
      <p:ext uri="{BB962C8B-B14F-4D97-AF65-F5344CB8AC3E}">
        <p14:creationId xmlns:p14="http://schemas.microsoft.com/office/powerpoint/2010/main" val="35421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4" y="862885"/>
            <a:ext cx="8653622" cy="5808326"/>
          </a:xfrm>
        </p:spPr>
      </p:pic>
      <p:pic>
        <p:nvPicPr>
          <p:cNvPr id="4" name="图片 3"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
        <p:nvSpPr>
          <p:cNvPr id="7" name="标题 1">
            <a:extLst>
              <a:ext uri="{FF2B5EF4-FFF2-40B4-BE49-F238E27FC236}">
                <a16:creationId xmlns:a16="http://schemas.microsoft.com/office/drawing/2014/main" id="{BB0C3C0B-54C2-42DD-8B5D-FF4EC589D536}"/>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63978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basic idea of this approach is that, so long as the steps taken by the stochastic gradient algorithm are small, then the model from the previous step will be similar to the model from the current step. It follows that the samples from the previous model's distribution will be very close to being fair samples from the current model's distribution, so a Markov chain initialized with these samples will not require much time to mix.</a:t>
            </a:r>
          </a:p>
          <a:p>
            <a:pPr marL="0" lvl="0" indent="45720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each Markov chain is continually updated throughout the learning process, rather than restarted at each gradient step, the chains are free to wander far enough to find all of the model’s modes. SML is thus considerably more resistant to forming models with spurious modes than CD is. </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D22A1D03-7E2C-4C78-AE5C-C9816973149A}"/>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478087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a:spcBef>
                <a:spcPts val="0"/>
              </a:spcBef>
              <a:buClr>
                <a:srgbClr val="FF0000"/>
              </a:buClr>
            </a:pPr>
            <a:r>
              <a:rPr lang="en-US" altLang="zh-CN" dirty="0"/>
              <a:t>Moreover, because it is possible </a:t>
            </a:r>
            <a:r>
              <a:rPr lang="en-US" altLang="zh-CN" sz="2600" dirty="0">
                <a:latin typeface="Times New Roman" panose="02020603050405020304" pitchFamily="18" charset="0"/>
                <a:cs typeface="Times New Roman" panose="02020603050405020304" pitchFamily="18" charset="0"/>
              </a:rPr>
              <a:t>to store the state of all of the sampled variables, whether visible or latent, SML provides an initialization point for both the hidden and visible units. CD is only able to provide an initialization for the visible units, and therefore requires burn-in for deep models. SML is able to train deep models efficiently. </a:t>
            </a: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compared SML to many of the other criteria presented in this chapter. They found that SML results in the best test set log-likelihood for an RBM, and that if the RBM’s hidden units are used as features for an SVM classifier, SML results in the best classification accuracy.</a:t>
            </a:r>
          </a:p>
          <a:p>
            <a:pPr marL="0" indent="45720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SML is vulnerable to becoming inaccurate if the stochastic gradient algorithm can move the model faster than the Markov chain can mix between steps.</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CA156763-86BE-44E7-9C29-D40199683433}"/>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55154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flipH="1">
            <a:off x="387439" y="1043189"/>
            <a:ext cx="11409609" cy="5589840"/>
          </a:xfrm>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can happen if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is too small or </a:t>
            </a:r>
            <a:r>
              <a:rPr lang="el-GR" altLang="zh-CN" sz="2600" i="1" dirty="0">
                <a:latin typeface="Times New Roman" panose="02020603050405020304" pitchFamily="18" charset="0"/>
                <a:cs typeface="Times New Roman" panose="02020603050405020304" pitchFamily="18" charset="0"/>
              </a:rPr>
              <a:t>ϵ</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is too large. The permissible range of values is unfortunately highly problem-dependent. There is no known way to test formally whether the chain is successfully mixing between steps. Subjectively, if the learning rate is too high for the number of Gibbs steps, the human operator will be able to observe that there is much more variance in the negative phase samples across gradient steps rather than across different Markov chains. For example, a model trained on MNIST might sample exclusively 7s on one step. The learning process will then push down strongly on the mode corresponding to 7s, and the model might sample exclusively 9s on the next step.</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2808E2CE-43F2-4BC6-A4E9-A0AACA180DC2}"/>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89779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flipH="1">
            <a:off x="387439" y="1043189"/>
            <a:ext cx="11409609" cy="5589840"/>
          </a:xfrm>
        </p:spPr>
        <p:txBody>
          <a:bodyPr>
            <a:normAutofit/>
          </a:bodyPr>
          <a:lstStyle/>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Care must be taken when evaluating the samples from a model trained with SML. It is necessary to draw the samples starting from a fresh Markov chain initialized from a random starting point after the model is done training. The samples present in the persistent negative chains used for training have been influenced by several recent versions of the model, and thus can make the model appear to have greater capacity than it actually does.</a:t>
            </a:r>
          </a:p>
          <a:p>
            <a:pPr marL="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        Berglund and </a:t>
            </a:r>
            <a:r>
              <a:rPr lang="en-US" altLang="zh-CN" sz="2600" dirty="0" err="1">
                <a:solidFill>
                  <a:srgbClr val="00FF00"/>
                </a:solidFill>
                <a:latin typeface="Times New Roman" panose="02020603050405020304" pitchFamily="18" charset="0"/>
                <a:cs typeface="Times New Roman" panose="02020603050405020304" pitchFamily="18" charset="0"/>
              </a:rPr>
              <a:t>Raiko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performed experiments to examine the bias and variance in the estimate of the gradient provided by CD and SML. CD proves to have lower variance than the estimator based on exact sampling. SML has higher variance. </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CB918922-0865-4843-BBAC-771FD90FD515}"/>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49664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flipH="1">
            <a:off x="387439" y="1043189"/>
            <a:ext cx="11409609" cy="5589840"/>
          </a:xfrm>
        </p:spPr>
        <p:txBody>
          <a:bodyPr>
            <a:normAutofit/>
          </a:bodyPr>
          <a:lstStyle/>
          <a:p>
            <a:pPr>
              <a:spcBef>
                <a:spcPts val="0"/>
              </a:spcBef>
              <a:buClr>
                <a:srgbClr val="FF0000"/>
              </a:buClr>
            </a:pPr>
            <a:r>
              <a:rPr lang="en-US" altLang="zh-CN" dirty="0"/>
              <a:t>The cause of CD’s low variance is its use of the same training points </a:t>
            </a:r>
            <a:r>
              <a:rPr lang="en-US" altLang="zh-CN" sz="2600" dirty="0">
                <a:latin typeface="Times New Roman" panose="02020603050405020304" pitchFamily="18" charset="0"/>
                <a:cs typeface="Times New Roman" panose="02020603050405020304" pitchFamily="18" charset="0"/>
              </a:rPr>
              <a:t>in both the positive and negative phase. If the negative phase is initialized from different training points, the variance rises above that of the estimator based on exact sampling.</a:t>
            </a:r>
          </a:p>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All of these methods based on using MCMC to draw samples from the model can in principle be used with almost any variant of MCMC. This means that techniques such as SML can be improved by using any of the enhanced MCMC techniques described in Chapter </a:t>
            </a:r>
            <a:r>
              <a:rPr lang="en-US" altLang="zh-CN" sz="2600" dirty="0">
                <a:solidFill>
                  <a:srgbClr val="FF0000"/>
                </a:solidFill>
                <a:latin typeface="Times New Roman" panose="02020603050405020304" pitchFamily="18" charset="0"/>
                <a:cs typeface="Times New Roman" panose="02020603050405020304" pitchFamily="18" charset="0"/>
              </a:rPr>
              <a:t>17</a:t>
            </a:r>
            <a:r>
              <a:rPr lang="en-US" altLang="zh-CN" sz="2600" dirty="0">
                <a:latin typeface="Times New Roman" panose="02020603050405020304" pitchFamily="18" charset="0"/>
                <a:cs typeface="Times New Roman" panose="02020603050405020304" pitchFamily="18" charset="0"/>
              </a:rPr>
              <a:t>, such as parallel tempering (</a:t>
            </a:r>
            <a:r>
              <a:rPr lang="en-US" altLang="zh-CN" sz="2600" dirty="0">
                <a:solidFill>
                  <a:srgbClr val="00FF00"/>
                </a:solidFill>
                <a:latin typeface="Times New Roman" panose="02020603050405020304" pitchFamily="18" charset="0"/>
                <a:cs typeface="Times New Roman" panose="02020603050405020304" pitchFamily="18" charset="0"/>
              </a:rPr>
              <a:t>Desjardins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Cho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B8A65467-9ABD-422A-93F6-AB40C04E1C10}"/>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83298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3" name="内容占位符 2"/>
          <p:cNvSpPr>
            <a:spLocks noGrp="1"/>
          </p:cNvSpPr>
          <p:nvPr>
            <p:ph idx="1"/>
          </p:nvPr>
        </p:nvSpPr>
        <p:spPr>
          <a:xfrm flipH="1">
            <a:off x="387439" y="1043189"/>
            <a:ext cx="11409609" cy="5589840"/>
          </a:xfrm>
        </p:spPr>
        <p:txBody>
          <a:bodyPr>
            <a:normAutofit/>
          </a:bodyPr>
          <a:lstStyle/>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approach to accelerating mixing during learning relies not on changing the Monte Carlo sampling technology but rather on changing the parametrization of the model and the cost function. </a:t>
            </a:r>
            <a:r>
              <a:rPr lang="en-US" altLang="zh-CN" sz="2600" i="1" dirty="0">
                <a:latin typeface="Times New Roman" panose="02020603050405020304" pitchFamily="18" charset="0"/>
                <a:cs typeface="Times New Roman" panose="02020603050405020304" pitchFamily="18" charset="0"/>
              </a:rPr>
              <a:t>Fast PCD </a:t>
            </a:r>
            <a:r>
              <a:rPr lang="en-US" altLang="zh-CN" sz="2600" dirty="0">
                <a:latin typeface="Times New Roman" panose="02020603050405020304" pitchFamily="18" charset="0"/>
                <a:cs typeface="Times New Roman" panose="02020603050405020304" pitchFamily="18" charset="0"/>
              </a:rPr>
              <a:t>or FPCD (</a:t>
            </a:r>
            <a:r>
              <a:rPr lang="en-US" altLang="zh-CN" sz="2600" dirty="0" err="1">
                <a:solidFill>
                  <a:srgbClr val="00FF00"/>
                </a:solidFill>
                <a:latin typeface="Times New Roman" panose="02020603050405020304" pitchFamily="18" charset="0"/>
                <a:cs typeface="Times New Roman" panose="02020603050405020304" pitchFamily="18" charset="0"/>
              </a:rPr>
              <a:t>Tieleman</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involves replacing the parameters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of a traditional model with an expression</a:t>
            </a:r>
          </a:p>
          <a:p>
            <a:pPr mar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        There are now twice as many parameters as before, and they are added together element-wise to provide the parameters used by the original model definition. The fast copy of the parameters is trained with a much larger learning rate, allowing it to adapt rapidly in response to the negative phase of learning and push </a:t>
            </a:r>
            <a:r>
              <a:rPr lang="en-US" altLang="zh-CN" dirty="0"/>
              <a:t>the Markov chain to new territory. </a:t>
            </a:r>
            <a:endParaRPr lang="en-US" altLang="zh-CN" sz="2600" dirty="0">
              <a:latin typeface="Times New Roman" panose="02020603050405020304" pitchFamily="18" charset="0"/>
              <a:cs typeface="Times New Roman" panose="02020603050405020304" pitchFamily="18" charset="0"/>
            </a:endParaRPr>
          </a:p>
          <a:p>
            <a:pPr mar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37454" y="3081337"/>
            <a:ext cx="10687318" cy="925857"/>
          </a:xfrm>
          <a:prstGeom prst="rect">
            <a:avLst/>
          </a:prstGeom>
        </p:spPr>
      </p:pic>
      <p:sp>
        <p:nvSpPr>
          <p:cNvPr id="8" name="标题 1">
            <a:extLst>
              <a:ext uri="{FF2B5EF4-FFF2-40B4-BE49-F238E27FC236}">
                <a16:creationId xmlns:a16="http://schemas.microsoft.com/office/drawing/2014/main" id="{BB6C780C-BDF9-4EEF-B96C-53AD6ADE265E}"/>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49557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flipH="1">
                <a:off x="387439" y="1043189"/>
                <a:ext cx="11409609" cy="5589840"/>
              </a:xfrm>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forces the Markov chain to mix rapidly, though this effect only occurs during learning while the fast weights are free to change. Typically one also applies significant weight decay to the fast weights, encouraging them to converge to small values, after only transiently taking on large values long enough to encourage the Markov chain to change modes.</a:t>
                </a:r>
              </a:p>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key benefit to the MCMC-based methods described in this section is that they provide an estimate of the gradient of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 and thus we can essentially decompose the problem into the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contribution and the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contribution. We can then use any other method to tackle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(x), and just add our negative phase gradient onto the other method’s gradient.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flipH="1">
                <a:off x="387439" y="1043189"/>
                <a:ext cx="11409609" cy="5589840"/>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A82038EC-C303-498B-B5B5-0AAC66969109}"/>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16163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flipH="1">
                <a:off x="387439" y="1043189"/>
                <a:ext cx="11409609" cy="5589840"/>
              </a:xfrm>
            </p:spPr>
            <p:txBody>
              <a:bodyPr>
                <a:normAutofit/>
              </a:bodyPr>
              <a:lstStyle/>
              <a:p>
                <a:pPr>
                  <a:spcBef>
                    <a:spcPts val="0"/>
                  </a:spcBef>
                  <a:buClr>
                    <a:srgbClr val="FF0000"/>
                  </a:buClr>
                </a:pPr>
                <a:r>
                  <a:rPr lang="en-US" altLang="zh-CN" dirty="0"/>
                  <a:t>In particular, this means that our </a:t>
                </a:r>
                <a:r>
                  <a:rPr lang="en-US" altLang="zh-CN" sz="2600" dirty="0">
                    <a:latin typeface="Times New Roman" panose="02020603050405020304" pitchFamily="18" charset="0"/>
                    <a:cs typeface="Times New Roman" panose="02020603050405020304" pitchFamily="18" charset="0"/>
                  </a:rPr>
                  <a:t>positive phase can make use of methods that provide only a lower bound on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Most of the other methods of dealing with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presented in this chapter are incompatible with bound-based positive phase methods.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flipH="1">
                <a:off x="387439" y="1043189"/>
                <a:ext cx="11409609" cy="5589840"/>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1EB44500-EB10-4F14-874F-13537384737A}"/>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760537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Qingyang</a:t>
            </a:r>
            <a:r>
              <a:rPr lang="en-US" altLang="zh-CN" sz="2400" dirty="0"/>
              <a:t> Li</a:t>
            </a:r>
          </a:p>
          <a:p>
            <a:r>
              <a:rPr lang="en-US" altLang="zh-CN" sz="2400" dirty="0"/>
              <a:t>Organizers: Guoqiang Zhong, </a:t>
            </a:r>
            <a:r>
              <a:rPr lang="en-US" altLang="zh-CN" sz="2400" dirty="0" err="1"/>
              <a:t>Qingyang</a:t>
            </a:r>
            <a:r>
              <a:rPr lang="en-US" altLang="zh-CN" sz="2400" dirty="0"/>
              <a:t> Li</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526891" y="1691561"/>
            <a:ext cx="9239848"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nSpc>
                <a:spcPct val="125000"/>
              </a:lnSpc>
            </a:pPr>
            <a:r>
              <a:rPr lang="en-US" altLang="zh-CN" sz="3600" dirty="0">
                <a:solidFill>
                  <a:prstClr val="black"/>
                </a:solidFill>
              </a:rPr>
              <a:t>18.3 </a:t>
            </a:r>
            <a:r>
              <a:rPr lang="en-US" altLang="zh-CN" sz="3600" dirty="0" err="1">
                <a:solidFill>
                  <a:prstClr val="black"/>
                </a:solidFill>
              </a:rPr>
              <a:t>Pseudolikelihood</a:t>
            </a:r>
            <a:endParaRPr lang="zh-CN" altLang="en-US" sz="3600" dirty="0">
              <a:solidFill>
                <a:prstClr val="black"/>
              </a:solidFill>
            </a:endParaRPr>
          </a:p>
        </p:txBody>
      </p:sp>
      <p:sp>
        <p:nvSpPr>
          <p:cNvPr id="10" name="文本框 9"/>
          <p:cNvSpPr txBox="1"/>
          <p:nvPr/>
        </p:nvSpPr>
        <p:spPr>
          <a:xfrm>
            <a:off x="0" y="544852"/>
            <a:ext cx="12137384"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Chapter 18 Confronting the Partition Function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nSpc>
                    <a:spcPct val="125000"/>
                  </a:lnSpc>
                  <a:spcBef>
                    <a:spcPts val="0"/>
                  </a:spcBef>
                  <a:buClr>
                    <a:srgbClr val="FF0000"/>
                  </a:buClr>
                </a:pPr>
                <a:r>
                  <a:rPr lang="en-US" altLang="zh-CN" dirty="0"/>
                  <a:t>or </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        This operation is intractable for many interesting models. </a:t>
                </a:r>
              </a:p>
              <a:p>
                <a:pPr>
                  <a:lnSpc>
                    <a:spcPct val="125000"/>
                  </a:lnSpc>
                  <a:spcBef>
                    <a:spcPts val="0"/>
                  </a:spcBef>
                  <a:buClr>
                    <a:srgbClr val="FF0000"/>
                  </a:buClr>
                </a:pPr>
                <a:r>
                  <a:rPr lang="en-US" altLang="zh-CN" dirty="0"/>
                  <a:t>        As we will see in Chapter </a:t>
                </a:r>
                <a:r>
                  <a:rPr lang="en-US" altLang="zh-CN" dirty="0">
                    <a:solidFill>
                      <a:srgbClr val="FF0000"/>
                    </a:solidFill>
                  </a:rPr>
                  <a:t>20</a:t>
                </a:r>
                <a:r>
                  <a:rPr lang="en-US" altLang="zh-CN" dirty="0"/>
                  <a:t>, several deep learning models are designed to have a tractable normalizing constant, or are designed to be used in ways that do not involve computing </a:t>
                </a:r>
                <a14:m>
                  <m:oMath xmlns:m="http://schemas.openxmlformats.org/officeDocument/2006/math">
                    <m:r>
                      <a:rPr lang="en-US" altLang="zh-CN" b="0" i="1" smtClean="0">
                        <a:latin typeface="Cambria Math" charset="0"/>
                      </a:rPr>
                      <m:t>𝑝</m:t>
                    </m:r>
                    <m:r>
                      <a:rPr lang="en-US" altLang="zh-CN" b="0" i="1" smtClean="0">
                        <a:latin typeface="Cambria Math" charset="0"/>
                      </a:rPr>
                      <m:t>(</m:t>
                    </m:r>
                    <m:r>
                      <m:rPr>
                        <m:sty m:val="p"/>
                      </m:rPr>
                      <a:rPr lang="en-US" altLang="zh-CN" b="0" i="0" smtClean="0">
                        <a:latin typeface="Cambria Math" charset="0"/>
                      </a:rPr>
                      <m:t>x</m:t>
                    </m:r>
                    <m:r>
                      <a:rPr lang="en-US" altLang="zh-CN" b="0" i="1" smtClean="0">
                        <a:latin typeface="Cambria Math" charset="0"/>
                      </a:rPr>
                      <m:t>)</m:t>
                    </m:r>
                  </m:oMath>
                </a14:m>
                <a:r>
                  <a:rPr lang="en-US" altLang="zh-CN" dirty="0"/>
                  <a:t> at all. However, other models directly confront the challenge of intractable partition functions. In this chapter, we describe techniques used for training and evaluating models that have intractable partition functions.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3939149" y="1597855"/>
            <a:ext cx="6290701" cy="991585"/>
          </a:xfrm>
          <a:prstGeom prst="rect">
            <a:avLst/>
          </a:prstGeom>
        </p:spPr>
      </p:pic>
    </p:spTree>
    <p:extLst>
      <p:ext uri="{BB962C8B-B14F-4D97-AF65-F5344CB8AC3E}">
        <p14:creationId xmlns:p14="http://schemas.microsoft.com/office/powerpoint/2010/main" val="1105760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Monte Carlo approximations to the partition function and its gradient directly confront the partition function. Other approaches sidestep the issue, by training the model without computing the partition function. Most of these approaches are based on the observation that it is easy to compute ratios of probabilities in an undirected probabilistic model. This is because the partition function appears in both the numerator and the denominator of the ratio and cancels out:</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pic>
        <p:nvPicPr>
          <p:cNvPr id="7" name="图片 6"/>
          <p:cNvPicPr>
            <a:picLocks noChangeAspect="1"/>
          </p:cNvPicPr>
          <p:nvPr/>
        </p:nvPicPr>
        <p:blipFill>
          <a:blip r:embed="rId3"/>
          <a:stretch>
            <a:fillRect/>
          </a:stretch>
        </p:blipFill>
        <p:spPr>
          <a:xfrm>
            <a:off x="270797" y="4296232"/>
            <a:ext cx="11053975" cy="121760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is based on the observation that conditional probabilities take this ratio-based form, and thus can be computed without knowledge of the partition function. Suppose that we partition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into </a:t>
            </a:r>
            <a:r>
              <a:rPr lang="en-US" altLang="zh-CN" sz="2600" b="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and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where </a:t>
            </a:r>
            <a:r>
              <a:rPr lang="en-US" altLang="zh-CN" sz="2600" b="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contains the variables we want to find the conditional distribution over,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contains the variables we want to condition on, and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contains the variables that are not part of our query.</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pic>
        <p:nvPicPr>
          <p:cNvPr id="6" name="图片 5"/>
          <p:cNvPicPr>
            <a:picLocks noChangeAspect="1"/>
          </p:cNvPicPr>
          <p:nvPr/>
        </p:nvPicPr>
        <p:blipFill>
          <a:blip r:embed="rId3"/>
          <a:stretch>
            <a:fillRect/>
          </a:stretch>
        </p:blipFill>
        <p:spPr>
          <a:xfrm>
            <a:off x="0" y="3954020"/>
            <a:ext cx="11681967" cy="133542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Unfortunately, in order to compute the log-likelihood, we need to marginalize out large sets of variables. If there are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variables total, we must marginalize a set of size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− 1. By the chain rule of probability,</a:t>
            </a:r>
          </a:p>
          <a:p>
            <a:pPr marL="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this case, we have made </a:t>
            </a:r>
            <a:r>
              <a:rPr lang="en-US" altLang="zh-CN" sz="2600" b="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maximally small, but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can be as large as </a:t>
            </a:r>
            <a:r>
              <a:rPr lang="en-US" altLang="zh-CN" sz="2600" b="1" dirty="0">
                <a:latin typeface="Times New Roman" panose="02020603050405020304" pitchFamily="18" charset="0"/>
                <a:cs typeface="Times New Roman" panose="02020603050405020304" pitchFamily="18" charset="0"/>
              </a:rPr>
              <a:t>x</a:t>
            </a:r>
            <a:r>
              <a:rPr lang="en-US" altLang="zh-CN" sz="2600" baseline="-25000" dirty="0">
                <a:latin typeface="Times New Roman" panose="02020603050405020304" pitchFamily="18" charset="0"/>
                <a:cs typeface="Times New Roman" panose="02020603050405020304" pitchFamily="18" charset="0"/>
              </a:rPr>
              <a:t>2:</a:t>
            </a:r>
            <a:r>
              <a:rPr lang="en-US" altLang="zh-CN" sz="2600" i="1" baseline="-25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 What if we simply move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into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to reduce the computational cost? This yields the </a:t>
            </a:r>
            <a:r>
              <a:rPr lang="en-US" altLang="zh-CN" sz="2600" i="1"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Besag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1975</a:t>
            </a:r>
            <a:r>
              <a:rPr lang="en-US" altLang="zh-CN" sz="2600" dirty="0">
                <a:latin typeface="Times New Roman" panose="02020603050405020304" pitchFamily="18" charset="0"/>
                <a:cs typeface="Times New Roman" panose="02020603050405020304" pitchFamily="18" charset="0"/>
              </a:rPr>
              <a:t>) objective function, based on predicting the value of feature </a:t>
            </a:r>
            <a:r>
              <a:rPr lang="en-US" altLang="zh-CN" sz="2600" i="1" dirty="0">
                <a:latin typeface="Times New Roman" panose="02020603050405020304" pitchFamily="18" charset="0"/>
                <a:cs typeface="Times New Roman" panose="02020603050405020304" pitchFamily="18" charset="0"/>
              </a:rPr>
              <a:t>x</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given all of the other features </a:t>
            </a:r>
            <a:r>
              <a:rPr lang="en-US" altLang="zh-CN" sz="2600" b="1" i="1" dirty="0">
                <a:latin typeface="Times New Roman" panose="02020603050405020304" pitchFamily="18" charset="0"/>
                <a:cs typeface="Times New Roman" panose="02020603050405020304" pitchFamily="18" charset="0"/>
              </a:rPr>
              <a:t>x</a:t>
            </a:r>
            <a:r>
              <a:rPr lang="en-US" altLang="zh-CN" sz="2600" i="1" baseline="-25000" dirty="0">
                <a:latin typeface="Times New Roman" panose="02020603050405020304" pitchFamily="18" charset="0"/>
                <a:cs typeface="Times New Roman" panose="02020603050405020304" pitchFamily="18" charset="0"/>
              </a:rPr>
              <a:t>−</a:t>
            </a:r>
            <a:r>
              <a:rPr lang="en-US" altLang="zh-CN" sz="2600" i="1" baseline="-25000"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16981" y="2534531"/>
            <a:ext cx="11676952" cy="856470"/>
          </a:xfrm>
          <a:prstGeom prst="rect">
            <a:avLst/>
          </a:prstGeom>
        </p:spPr>
      </p:pic>
      <p:pic>
        <p:nvPicPr>
          <p:cNvPr id="6" name="图片 5"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pic>
        <p:nvPicPr>
          <p:cNvPr id="7" name="图片 6">
            <a:extLst>
              <a:ext uri="{FF2B5EF4-FFF2-40B4-BE49-F238E27FC236}">
                <a16:creationId xmlns:a16="http://schemas.microsoft.com/office/drawing/2014/main" id="{C7DCEBC0-E9AB-48D9-9EB2-1EBB8BBD8F84}"/>
              </a:ext>
            </a:extLst>
          </p:cNvPr>
          <p:cNvPicPr>
            <a:picLocks noChangeAspect="1"/>
          </p:cNvPicPr>
          <p:nvPr/>
        </p:nvPicPr>
        <p:blipFill>
          <a:blip r:embed="rId4"/>
          <a:stretch>
            <a:fillRect/>
          </a:stretch>
        </p:blipFill>
        <p:spPr>
          <a:xfrm>
            <a:off x="1125396" y="5733505"/>
            <a:ext cx="8692373" cy="98100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If each random variable has </a:t>
                </a:r>
                <a:r>
                  <a:rPr lang="en-US" altLang="zh-CN" i="1" dirty="0"/>
                  <a:t>k</a:t>
                </a:r>
                <a:r>
                  <a:rPr lang="en-US" altLang="zh-CN" dirty="0"/>
                  <a:t> different values, this requires only </a:t>
                </a:r>
                <a:r>
                  <a:rPr lang="en-US" altLang="zh-CN" i="1" dirty="0" err="1"/>
                  <a:t>k</a:t>
                </a:r>
                <a:r>
                  <a:rPr lang="en-US" altLang="zh-CN" dirty="0" err="1"/>
                  <a:t>×</a:t>
                </a:r>
                <a:r>
                  <a:rPr lang="en-US" altLang="zh-CN" i="1" dirty="0" err="1"/>
                  <a:t>n</a:t>
                </a:r>
                <a:r>
                  <a:rPr lang="en-US" altLang="zh-CN" dirty="0"/>
                  <a:t> evaluations of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to compute, as opposed to the </a:t>
                </a:r>
                <a:r>
                  <a:rPr lang="en-US" altLang="zh-CN" i="1" dirty="0" err="1"/>
                  <a:t>k</a:t>
                </a:r>
                <a:r>
                  <a:rPr lang="en-US" altLang="zh-CN" i="1" baseline="30000" dirty="0" err="1"/>
                  <a:t>n</a:t>
                </a:r>
                <a:r>
                  <a:rPr lang="en-US" altLang="zh-CN" dirty="0"/>
                  <a:t> evaluations needed to compute the partition function.</a:t>
                </a:r>
              </a:p>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may look like an unprincipled hack, but it can be proven that estimation by maximizing the pseudolikelihood is asymptotically consistent (</a:t>
                </a:r>
                <a:r>
                  <a:rPr lang="en-US" altLang="zh-CN" sz="2600" dirty="0">
                    <a:solidFill>
                      <a:srgbClr val="41F828"/>
                    </a:solidFill>
                    <a:latin typeface="Times New Roman" panose="02020603050405020304" pitchFamily="18" charset="0"/>
                    <a:cs typeface="Times New Roman" panose="02020603050405020304" pitchFamily="18" charset="0"/>
                  </a:rPr>
                  <a:t>Mase</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Of course, in the case of datasets that do not approach the large sample limit, pseudolikelihood may display different behavior from the maximum likelihood estimator.</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6" name="图片 5"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It is possible to trade computational complexity for deviation from maximum likelihood behavior by using the </a:t>
            </a:r>
            <a:r>
              <a:rPr lang="en-US" altLang="zh-CN" sz="2600" i="1" dirty="0">
                <a:latin typeface="Times New Roman" panose="02020603050405020304" pitchFamily="18" charset="0"/>
                <a:cs typeface="Times New Roman" panose="02020603050405020304" pitchFamily="18" charset="0"/>
              </a:rPr>
              <a:t>generalized </a:t>
            </a:r>
            <a:r>
              <a:rPr lang="en-US" altLang="zh-CN" sz="2600" i="1" dirty="0" err="1">
                <a:latin typeface="Times New Roman" panose="02020603050405020304" pitchFamily="18" charset="0"/>
                <a:cs typeface="Times New Roman" panose="02020603050405020304" pitchFamily="18" charset="0"/>
              </a:rPr>
              <a:t>pseudolikelihood</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estimator</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41F828"/>
                </a:solidFill>
                <a:latin typeface="Times New Roman" panose="02020603050405020304" pitchFamily="18" charset="0"/>
                <a:cs typeface="Times New Roman" panose="02020603050405020304" pitchFamily="18" charset="0"/>
              </a:rPr>
              <a:t>Huang and Ogata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estimator uses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different sets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err="1">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 1, . . . ,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of indices of variables that appear together on the left side of the conditioning bar. In the extreme case of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1 and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1</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1, . . . ,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recovers the log-likelihood. In the extreme case of </a:t>
            </a:r>
            <a:r>
              <a:rPr lang="en-US" altLang="zh-CN" sz="2600" i="1" dirty="0">
                <a:latin typeface="Times New Roman" panose="02020603050405020304" pitchFamily="18" charset="0"/>
                <a:cs typeface="Times New Roman" panose="02020603050405020304" pitchFamily="18" charset="0"/>
              </a:rPr>
              <a:t>m = n </a:t>
            </a:r>
            <a:r>
              <a:rPr lang="en-US" altLang="zh-CN" sz="2600" dirty="0">
                <a:latin typeface="Times New Roman" panose="02020603050405020304" pitchFamily="18" charset="0"/>
                <a:cs typeface="Times New Roman" panose="02020603050405020304" pitchFamily="18" charset="0"/>
              </a:rPr>
              <a:t>and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err="1">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recovers the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objective function is given by</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85699" y="4949672"/>
            <a:ext cx="9899368" cy="1310098"/>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performance of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-based approaches depends largely on how the model will be used.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tends to perform poorly on tasks that require a good model of the full joint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such as density estimation and sampling. However, it can perform better than maximum likelihood for tasks that require only the conditional distributions used during training, such as filling in small amounts of missing values.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techniques are especially powerful if the data has regular structure that allows the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index sets to be designed to capture the most important correlations while leaving out groups of variables that only have negligible correlation. For example, in natural images, pixels that are widely separated in space also have weak correlation, so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can be applied with each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set being a small, spatially localized window.</a:t>
            </a:r>
          </a:p>
        </p:txBody>
      </p:sp>
      <p:pic>
        <p:nvPicPr>
          <p:cNvPr id="5" name="图片 4"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One weakness of the </a:t>
                </a:r>
                <a:r>
                  <a:rPr lang="en-US" altLang="zh-CN" dirty="0" err="1"/>
                  <a:t>pseudolikelihood</a:t>
                </a:r>
                <a:r>
                  <a:rPr lang="en-US" altLang="zh-CN" dirty="0"/>
                  <a:t> estimator is that it cannot be used with other approximations that provide only a lower bound 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a:t>
                </a:r>
                <a:r>
                  <a:rPr lang="en-US" altLang="zh-CN" b="1" dirty="0"/>
                  <a:t>x</a:t>
                </a:r>
                <a:r>
                  <a:rPr lang="en-US" altLang="zh-CN" dirty="0"/>
                  <a:t>), such as </a:t>
                </a:r>
                <a:r>
                  <a:rPr lang="en-US" altLang="zh-CN" dirty="0" err="1"/>
                  <a:t>variational</a:t>
                </a:r>
                <a:r>
                  <a:rPr lang="en-US" altLang="zh-CN" dirty="0"/>
                  <a:t> inference, which will be covered in Chapter </a:t>
                </a:r>
                <a:r>
                  <a:rPr lang="en-US" altLang="zh-CN" dirty="0">
                    <a:solidFill>
                      <a:srgbClr val="FF0000"/>
                    </a:solidFill>
                  </a:rPr>
                  <a:t>19</a:t>
                </a:r>
                <a:r>
                  <a:rPr lang="en-US" altLang="zh-CN" dirty="0"/>
                  <a:t>. This  is because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appears in the denominator. A lower bound on the denominator provides only an upper bound on the expression as a whole, and there is no benefit to maximizing an upper bound. This makes it difficult to apply </a:t>
                </a:r>
                <a:r>
                  <a:rPr lang="en-US" altLang="zh-CN" dirty="0" err="1"/>
                  <a:t>pseudolikelihood</a:t>
                </a:r>
                <a:r>
                  <a:rPr lang="en-US" altLang="zh-CN" dirty="0"/>
                  <a:t> approaches to deep models such as deep Boltzmann machines, since </a:t>
                </a:r>
                <a:r>
                  <a:rPr lang="en-US" altLang="zh-CN" dirty="0" err="1"/>
                  <a:t>variational</a:t>
                </a:r>
                <a:r>
                  <a:rPr lang="en-US" altLang="zh-CN" dirty="0"/>
                  <a:t> methods are one of the dominant approaches to approximately marginalizing out the many layers of hidden variables that interact with each other. However, </a:t>
                </a:r>
                <a:r>
                  <a:rPr lang="en-US" altLang="zh-CN" dirty="0" err="1"/>
                  <a:t>pseudolikelihood</a:t>
                </a:r>
                <a:r>
                  <a:rPr lang="en-US" altLang="zh-CN" dirty="0"/>
                  <a:t> is still useful for deep learning, because it can be used to train single layer models, or deep models using approximate inference methods that are not based on lower bounds.</a:t>
                </a:r>
              </a:p>
              <a:p>
                <a:pPr marL="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900"/>
                </a:stretch>
              </a:blipFill>
            </p:spPr>
            <p:txBody>
              <a:bodyPr/>
              <a:lstStyle/>
              <a:p>
                <a:r>
                  <a:rPr lang="zh-CN" altLang="en-US">
                    <a:noFill/>
                  </a:rPr>
                  <a:t> </a:t>
                </a:r>
              </a:p>
            </p:txBody>
          </p:sp>
        </mc:Fallback>
      </mc:AlternateContent>
      <p:pic>
        <p:nvPicPr>
          <p:cNvPr id="5" name="图片 4"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350" y="1043305"/>
            <a:ext cx="11160760" cy="5133975"/>
          </a:xfrm>
        </p:spPr>
        <p:txBody>
          <a:bodyPr>
            <a:normAutofit/>
          </a:bodyPr>
          <a:lstStyle/>
          <a:p>
            <a:pPr marL="0" algn="just" fontAlgn="auto">
              <a:lnSpc>
                <a:spcPct val="125000"/>
              </a:lnSpc>
              <a:spcBef>
                <a:spcPts val="0"/>
              </a:spcBef>
              <a:buClr>
                <a:srgbClr val="FF0000"/>
              </a:buClr>
              <a:buNone/>
            </a:pPr>
            <a:r>
              <a:rPr lang="en-US" altLang="zh-CN" sz="2600" dirty="0" err="1">
                <a:latin typeface="Times New Roman" panose="02020603050405020304" pitchFamily="18" charset="0"/>
                <a:cs typeface="Times New Roman" panose="02020603050405020304" pitchFamily="18" charset="0"/>
              </a:rPr>
              <a:t>        Pseudolikelihood</a:t>
            </a:r>
            <a:r>
              <a:rPr lang="en-US" altLang="zh-CN" sz="2600" dirty="0">
                <a:latin typeface="Times New Roman" panose="02020603050405020304" pitchFamily="18" charset="0"/>
                <a:cs typeface="Times New Roman" panose="02020603050405020304" pitchFamily="18" charset="0"/>
              </a:rPr>
              <a:t> has a much greater cost per gradient step than SML, due to its explicit computation of all of the conditionals. However,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and similar criteria can still perform well if only one randomly selected conditional is computed per example (</a:t>
            </a:r>
            <a:r>
              <a:rPr lang="en-US" altLang="zh-CN" sz="2600" dirty="0">
                <a:solidFill>
                  <a:srgbClr val="41F828"/>
                </a:solidFill>
                <a:latin typeface="Times New Roman" panose="02020603050405020304" pitchFamily="18" charset="0"/>
                <a:cs typeface="Times New Roman" panose="02020603050405020304" pitchFamily="18" charset="0"/>
              </a:rPr>
              <a:t>Goodfellow </a:t>
            </a:r>
            <a:r>
              <a:rPr lang="en-US" altLang="zh-CN" sz="2600" i="1" dirty="0">
                <a:solidFill>
                  <a:srgbClr val="41F828"/>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2013b</a:t>
            </a:r>
            <a:r>
              <a:rPr lang="en-US" altLang="zh-CN" sz="2600" dirty="0">
                <a:latin typeface="Times New Roman" panose="02020603050405020304" pitchFamily="18" charset="0"/>
                <a:cs typeface="Times New Roman" panose="02020603050405020304" pitchFamily="18" charset="0"/>
              </a:rPr>
              <a:t>), thereby bringing the computational cost down to match that of SML.</a:t>
            </a:r>
          </a:p>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Though the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estimator does not explicitly minimize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it can still be thought of as having something resembling a negative phase. The denominators of each conditional distribution result in the learning algorithm suppressing the probability of all states that have only one variable differing from a training example.</a:t>
            </a:r>
          </a:p>
        </p:txBody>
      </p:sp>
      <p:pic>
        <p:nvPicPr>
          <p:cNvPr id="4" name="图片 3" descr="u=1907756794,293736522&amp;fm=21&amp;gp=0.jpg"/>
          <p:cNvPicPr>
            <a:picLocks noChangeAspect="1"/>
          </p:cNvPicPr>
          <p:nvPr/>
        </p:nvPicPr>
        <p:blipFill>
          <a:blip r:embed="rId2"/>
          <a:stretch>
            <a:fillRect/>
          </a:stretch>
        </p:blipFill>
        <p:spPr>
          <a:xfrm>
            <a:off x="10568979" y="5644913"/>
            <a:ext cx="1485468" cy="11191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See </a:t>
            </a:r>
            <a:r>
              <a:rPr lang="en-US" altLang="zh-CN" sz="2600" dirty="0">
                <a:solidFill>
                  <a:srgbClr val="41F828"/>
                </a:solidFill>
                <a:latin typeface="Times New Roman" panose="02020603050405020304" pitchFamily="18" charset="0"/>
                <a:cs typeface="Times New Roman" panose="02020603050405020304" pitchFamily="18" charset="0"/>
              </a:rPr>
              <a:t>Marlin and de Freitas</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41F828"/>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for a theoretical analysis of the asymptotic efficiency of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a:t>
            </a:r>
          </a:p>
        </p:txBody>
      </p:sp>
      <p:pic>
        <p:nvPicPr>
          <p:cNvPr id="5" name="图片 4"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Qingyang</a:t>
            </a:r>
            <a:r>
              <a:rPr lang="en-US" altLang="zh-CN" sz="2400" dirty="0"/>
              <a:t> Li</a:t>
            </a:r>
          </a:p>
          <a:p>
            <a:r>
              <a:rPr lang="en-US" altLang="zh-CN" sz="2400" dirty="0"/>
              <a:t>Organizers: Guoqiang Zhong, </a:t>
            </a:r>
            <a:r>
              <a:rPr lang="en-US" altLang="zh-CN" sz="2400" dirty="0" err="1"/>
              <a:t>Qingyang</a:t>
            </a:r>
            <a:r>
              <a:rPr lang="en-US" altLang="zh-CN" sz="2400" dirty="0"/>
              <a:t> Li</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526891" y="1691561"/>
            <a:ext cx="9239848"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nSpc>
                <a:spcPct val="125000"/>
              </a:lnSpc>
            </a:pPr>
            <a:r>
              <a:rPr lang="en-US" altLang="zh-CN" sz="3600" dirty="0">
                <a:solidFill>
                  <a:prstClr val="black"/>
                </a:solidFill>
              </a:rPr>
              <a:t>18.4 Score Matching and Ratio Matching</a:t>
            </a:r>
            <a:endParaRPr lang="zh-CN" altLang="en-US" sz="3600" dirty="0">
              <a:solidFill>
                <a:prstClr val="black"/>
              </a:solidFill>
            </a:endParaRPr>
          </a:p>
        </p:txBody>
      </p:sp>
      <p:sp>
        <p:nvSpPr>
          <p:cNvPr id="10" name="文本框 9"/>
          <p:cNvSpPr txBox="1"/>
          <p:nvPr/>
        </p:nvSpPr>
        <p:spPr>
          <a:xfrm>
            <a:off x="0" y="544852"/>
            <a:ext cx="12137384" cy="769441"/>
          </a:xfrm>
          <a:prstGeom prst="rect">
            <a:avLst/>
          </a:prstGeom>
          <a:noFill/>
        </p:spPr>
        <p:txBody>
          <a:bodyPr wrap="square" rtlCol="0">
            <a:spAutoFit/>
          </a:bodyPr>
          <a:lstStyle/>
          <a:p>
            <a:pPr algn="ctr"/>
            <a:r>
              <a:rPr lang="en-US" altLang="zh-CN" sz="4400" b="1" dirty="0">
                <a:solidFill>
                  <a:prstClr val="black"/>
                </a:solidFill>
                <a:latin typeface="Times New Roman" panose="02020603050405020304" pitchFamily="18" charset="0"/>
                <a:cs typeface="Times New Roman" panose="02020603050405020304" pitchFamily="18" charset="0"/>
              </a:rPr>
              <a:t>Chapter 18 Confronting the Partition Function</a:t>
            </a:r>
            <a:endParaRPr lang="zh-CN" altLang="en-US" sz="4400" b="1" dirty="0">
              <a:solidFill>
                <a:prstClr val="black"/>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724372"/>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Jinxuan</a:t>
            </a:r>
            <a:r>
              <a:rPr lang="en-US" altLang="zh-CN" sz="2400" dirty="0"/>
              <a:t> Sun</a:t>
            </a:r>
          </a:p>
          <a:p>
            <a:r>
              <a:rPr lang="en-US" altLang="zh-CN" sz="2400" dirty="0"/>
              <a:t>Organizers: Guoqiang Zhong, </a:t>
            </a:r>
            <a:r>
              <a:rPr lang="en-US" altLang="zh-CN" sz="2400" dirty="0" err="1"/>
              <a:t>Jinxuan</a:t>
            </a:r>
            <a:r>
              <a:rPr lang="en-US" altLang="zh-CN" sz="2400" dirty="0"/>
              <a:t> Sun</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41009" y="1711766"/>
            <a:ext cx="10818056"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18.1 The Log-Likelihood Gradient  </a:t>
            </a:r>
            <a:endParaRPr lang="zh-CN" altLang="en-US" sz="3600" dirty="0"/>
          </a:p>
        </p:txBody>
      </p:sp>
      <p:sp>
        <p:nvSpPr>
          <p:cNvPr id="8" name="文本框 7"/>
          <p:cNvSpPr txBox="1"/>
          <p:nvPr/>
        </p:nvSpPr>
        <p:spPr>
          <a:xfrm>
            <a:off x="422034" y="544852"/>
            <a:ext cx="11605847"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18 Confronting the Partition Function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Score matching (</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 provides another consistent means of training a model without estimating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or its derivatives. The name score matching comes from terminology in which the derivatives of a log density with respect to its argument, ∇</a:t>
            </a:r>
            <a:r>
              <a:rPr lang="en-US" altLang="zh-CN" sz="2600" b="1" i="1" baseline="-25000"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are called its </a:t>
            </a:r>
            <a:r>
              <a:rPr lang="en-US" altLang="zh-CN" sz="2600" i="1" dirty="0">
                <a:latin typeface="Times New Roman" panose="02020603050405020304" pitchFamily="18" charset="0"/>
                <a:cs typeface="Times New Roman" panose="02020603050405020304" pitchFamily="18" charset="0"/>
              </a:rPr>
              <a:t>score</a:t>
            </a:r>
            <a:r>
              <a:rPr lang="en-US" altLang="zh-CN" sz="2600" dirty="0">
                <a:latin typeface="Times New Roman" panose="02020603050405020304" pitchFamily="18" charset="0"/>
                <a:cs typeface="Times New Roman" panose="02020603050405020304" pitchFamily="18" charset="0"/>
              </a:rPr>
              <a:t>. The strategy used by score matching is to minimize the expected squared difference between the derivatives of the model’s log density with respect to the input and the derivatives of the data’s log density with respect to the input:</a:t>
            </a:r>
          </a:p>
          <a:p>
            <a:pPr marL="0" lvl="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867437" y="4582292"/>
            <a:ext cx="8444143" cy="1788615"/>
          </a:xfrm>
          <a:prstGeom prst="rect">
            <a:avLst/>
          </a:prstGeom>
        </p:spPr>
      </p:pic>
    </p:spTree>
    <p:extLst>
      <p:ext uri="{BB962C8B-B14F-4D97-AF65-F5344CB8AC3E}">
        <p14:creationId xmlns:p14="http://schemas.microsoft.com/office/powerpoint/2010/main" val="668663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objective function avoids the difficulties associated with differentiating the partition function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because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is not a function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therefore ∇</a:t>
            </a:r>
            <a:r>
              <a:rPr lang="en-US" altLang="zh-CN" sz="2600" b="1" baseline="-25000" dirty="0" err="1">
                <a:latin typeface="Times New Roman" panose="02020603050405020304" pitchFamily="18" charset="0"/>
                <a:cs typeface="Times New Roman" panose="02020603050405020304" pitchFamily="18" charset="0"/>
              </a:rPr>
              <a:t>x</a:t>
            </a:r>
            <a:r>
              <a:rPr lang="en-US" altLang="zh-CN" sz="2600" i="1" dirty="0" err="1">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 0. Initially, score matching appears to have a new difficulty: computing the score of the data distribution requires knowledge of the true distribution generating the training data, </a:t>
            </a:r>
            <a:r>
              <a:rPr lang="en-US" altLang="zh-CN" sz="2600" i="1" dirty="0" err="1">
                <a:latin typeface="Times New Roman" panose="02020603050405020304" pitchFamily="18" charset="0"/>
                <a:cs typeface="Times New Roman" panose="02020603050405020304" pitchFamily="18" charset="0"/>
              </a:rPr>
              <a:t>p</a:t>
            </a:r>
            <a:r>
              <a:rPr lang="en-US" altLang="zh-CN" sz="2600" baseline="-25000" dirty="0" err="1">
                <a:latin typeface="Times New Roman" panose="02020603050405020304" pitchFamily="18" charset="0"/>
                <a:cs typeface="Times New Roman" panose="02020603050405020304" pitchFamily="18" charset="0"/>
              </a:rPr>
              <a:t>data</a:t>
            </a:r>
            <a:r>
              <a:rPr lang="en-US" altLang="zh-CN" sz="2600" dirty="0">
                <a:latin typeface="Times New Roman" panose="02020603050405020304" pitchFamily="18" charset="0"/>
                <a:cs typeface="Times New Roman" panose="02020603050405020304" pitchFamily="18" charset="0"/>
              </a:rPr>
              <a:t>. Fortunately, minimizing the expected value of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is equivalent to minimizing the expected value of</a:t>
            </a:r>
          </a:p>
          <a:p>
            <a:pPr marL="0" lv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is the dimensionality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a:p>
            <a:pPr marL="0" lvl="0" indent="45720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8D9B9233-0F41-4EB6-84B5-D57DBDD5DB45}"/>
              </a:ext>
            </a:extLst>
          </p:cNvPr>
          <p:cNvPicPr>
            <a:picLocks noChangeAspect="1"/>
          </p:cNvPicPr>
          <p:nvPr/>
        </p:nvPicPr>
        <p:blipFill>
          <a:blip r:embed="rId3"/>
          <a:stretch>
            <a:fillRect/>
          </a:stretch>
        </p:blipFill>
        <p:spPr>
          <a:xfrm>
            <a:off x="715358" y="4154143"/>
            <a:ext cx="10638442" cy="1226926"/>
          </a:xfrm>
          <a:prstGeom prst="rect">
            <a:avLst/>
          </a:prstGeom>
        </p:spPr>
      </p:pic>
    </p:spTree>
    <p:extLst>
      <p:ext uri="{BB962C8B-B14F-4D97-AF65-F5344CB8AC3E}">
        <p14:creationId xmlns:p14="http://schemas.microsoft.com/office/powerpoint/2010/main" val="3622689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Because score matching requires taking derivatives with respect to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it is not applicable to models of discrete data. However, the latent variables in the model may be discrete.</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Like the pseudolikelihood, score matching only works when we are able to evaluate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its derivatives directly. It is not compatible with methods that only provide a lower bound on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because score matching requires the derivatives and second derivatives of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 lower bound conveys no information about its derivatives. This means that score matching cannot be applied to estimating models with complicated interactions between the hidden units, such as sparse coding models or deep Boltzmann machines. </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560671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While score matching </a:t>
            </a:r>
            <a:r>
              <a:rPr lang="en-US" altLang="zh-CN" sz="2600" dirty="0">
                <a:latin typeface="Times New Roman" panose="02020603050405020304" pitchFamily="18" charset="0"/>
                <a:cs typeface="Times New Roman" panose="02020603050405020304" pitchFamily="18" charset="0"/>
              </a:rPr>
              <a:t>can be used to pretrain the first hidden layer of a larger model, it has not been applied as a pretraining strategy for the deeper layers of a larger model. This is probably because the hidden layers of such models usually contain some discrete variables.</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While score matching does not explicitly have a negative phase, it can be viewed as a version of contrastive divergence using a specific kind of Markov chain (</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a:t>
            </a:r>
            <a:r>
              <a:rPr lang="en-US" altLang="zh-CN" sz="2600" dirty="0">
                <a:latin typeface="Times New Roman" panose="02020603050405020304" pitchFamily="18" charset="0"/>
                <a:cs typeface="Times New Roman" panose="02020603050405020304" pitchFamily="18" charset="0"/>
              </a:rPr>
              <a:t>). The Markov chain in this case is not Gibbs sampling, but rather a different approach that makes local moves guided by the gradient. Score matching is equivalent to CD with this type of Markov chain when the size of the local moves approaches zero.</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42002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Lyu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generalized score matching to the discrete case (but made an error in their derivation that was corrected by </a:t>
            </a: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found that </a:t>
            </a:r>
            <a:r>
              <a:rPr lang="en-US" altLang="zh-CN" sz="2600" i="1" dirty="0">
                <a:latin typeface="Times New Roman" panose="02020603050405020304" pitchFamily="18" charset="0"/>
                <a:cs typeface="Times New Roman" panose="02020603050405020304" pitchFamily="18" charset="0"/>
              </a:rPr>
              <a:t>generalized score matching </a:t>
            </a:r>
            <a:r>
              <a:rPr lang="en-US" altLang="zh-CN" sz="2600" dirty="0">
                <a:latin typeface="Times New Roman" panose="02020603050405020304" pitchFamily="18" charset="0"/>
                <a:cs typeface="Times New Roman" panose="02020603050405020304" pitchFamily="18" charset="0"/>
              </a:rPr>
              <a:t>(GSM) does not work in high dimensional discrete spaces where the observed probability of many events is 0.</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83929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more successful approach to extending the basic ideas of score matching to discrete data is </a:t>
            </a:r>
            <a:r>
              <a:rPr lang="en-US" altLang="zh-CN" sz="2600" i="1" dirty="0">
                <a:latin typeface="Times New Roman" panose="02020603050405020304" pitchFamily="18" charset="0"/>
                <a:cs typeface="Times New Roman" panose="02020603050405020304" pitchFamily="18" charset="0"/>
              </a:rPr>
              <a:t>ratio matching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Ratio matching applies specifically to binary data. Ratio matching consists of minimizing the average over examples of the following objective function:</a:t>
            </a:r>
          </a:p>
          <a:p>
            <a:pPr marL="0" lvl="0" algn="just">
              <a:lnSpc>
                <a:spcPct val="125000"/>
              </a:lnSpc>
              <a:spcBef>
                <a:spcPts val="0"/>
              </a:spcBef>
              <a:buClr>
                <a:srgbClr val="FF0000"/>
              </a:buClr>
              <a:buNone/>
            </a:pPr>
            <a:endParaRPr lang="en-US" altLang="zh-CN" dirty="0"/>
          </a:p>
          <a:p>
            <a:pPr marL="0" lv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None/>
            </a:pPr>
            <a:endParaRPr lang="en-US" altLang="zh-CN" dirty="0"/>
          </a:p>
          <a:p>
            <a:pPr lvl="0">
              <a:spcBef>
                <a:spcPts val="0"/>
              </a:spcBef>
              <a:buClr>
                <a:srgbClr val="FF0000"/>
              </a:buClr>
            </a:pPr>
            <a:r>
              <a:rPr lang="en-US" altLang="zh-CN" dirty="0"/>
              <a:t>where </a:t>
            </a:r>
            <a:r>
              <a:rPr lang="en-US" altLang="zh-CN" i="1" dirty="0"/>
              <a:t>f</a:t>
            </a:r>
            <a:r>
              <a:rPr lang="en-US" altLang="zh-CN" dirty="0"/>
              <a:t>(</a:t>
            </a:r>
            <a:r>
              <a:rPr lang="en-US" altLang="zh-CN" b="1" i="1" dirty="0"/>
              <a:t>x</a:t>
            </a:r>
            <a:r>
              <a:rPr lang="en-US" altLang="zh-CN" dirty="0"/>
              <a:t>, </a:t>
            </a:r>
            <a:r>
              <a:rPr lang="en-US" altLang="zh-CN" i="1" dirty="0"/>
              <a:t>j</a:t>
            </a:r>
            <a:r>
              <a:rPr lang="en-US" altLang="zh-CN" dirty="0"/>
              <a:t>) returns </a:t>
            </a:r>
            <a:r>
              <a:rPr lang="en-US" altLang="zh-CN" b="1" dirty="0"/>
              <a:t>x</a:t>
            </a:r>
            <a:r>
              <a:rPr lang="en-US" altLang="zh-CN" dirty="0"/>
              <a:t> with the bit at position </a:t>
            </a:r>
            <a:r>
              <a:rPr lang="en-US" altLang="zh-CN" i="1" dirty="0"/>
              <a:t>j</a:t>
            </a:r>
            <a:r>
              <a:rPr lang="en-US" altLang="zh-CN" dirty="0"/>
              <a:t> flipped. Ratio matching avoids the partition function using the same trick as the pseudolikelihood estimator: in a ratio of two probabilities, the partition function cancels out.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BB2962FF-7BD8-4334-9A89-CDFF21ECD85B}"/>
              </a:ext>
            </a:extLst>
          </p:cNvPr>
          <p:cNvPicPr>
            <a:picLocks noChangeAspect="1"/>
          </p:cNvPicPr>
          <p:nvPr/>
        </p:nvPicPr>
        <p:blipFill>
          <a:blip r:embed="rId3"/>
          <a:stretch>
            <a:fillRect/>
          </a:stretch>
        </p:blipFill>
        <p:spPr>
          <a:xfrm>
            <a:off x="1114174" y="3041672"/>
            <a:ext cx="9496892" cy="1583091"/>
          </a:xfrm>
          <a:prstGeom prst="rect">
            <a:avLst/>
          </a:prstGeom>
        </p:spPr>
      </p:pic>
    </p:spTree>
    <p:extLst>
      <p:ext uri="{BB962C8B-B14F-4D97-AF65-F5344CB8AC3E}">
        <p14:creationId xmlns:p14="http://schemas.microsoft.com/office/powerpoint/2010/main" val="4219070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a:spcBef>
                    <a:spcPts val="0"/>
                  </a:spcBef>
                  <a:buClr>
                    <a:srgbClr val="FF0000"/>
                  </a:buClr>
                </a:pP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found that ratio matching outperforms SML, pseudolikelihood and GSM in terms of the ability of models trained with ratio matching to denoise test set images.</a:t>
                </a:r>
                <a:r>
                  <a:rPr lang="en-US" altLang="zh-CN" dirty="0"/>
                  <a:t> </a:t>
                </a:r>
              </a:p>
              <a:p>
                <a:pPr>
                  <a:spcBef>
                    <a:spcPts val="0"/>
                  </a:spcBef>
                  <a:buClr>
                    <a:srgbClr val="FF0000"/>
                  </a:buClr>
                </a:pPr>
                <a:r>
                  <a:rPr lang="en-US" altLang="zh-CN" dirty="0"/>
                  <a:t>        Like the pseudolikelihood estimator, ratio matching requires </a:t>
                </a:r>
                <a:r>
                  <a:rPr lang="en-US" altLang="zh-CN" i="1" dirty="0"/>
                  <a:t>n</a:t>
                </a:r>
                <a:r>
                  <a:rPr lang="en-US" altLang="zh-CN" dirty="0"/>
                  <a:t> evaluations of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per data point, making its computational cost per update roughly </a:t>
                </a:r>
                <a:r>
                  <a:rPr lang="en-US" altLang="zh-CN" i="1" dirty="0"/>
                  <a:t>n</a:t>
                </a:r>
                <a:r>
                  <a:rPr lang="en-US" altLang="zh-CN" dirty="0"/>
                  <a:t> times higher than that of SML.</a:t>
                </a:r>
              </a:p>
              <a:p>
                <a:pPr marL="0" lv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45720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276763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with the pseudolikelihood estimator, ratio matching can be thought of as pushing down on all fantasy states that have only one variable different from a training example. Since ratio matching applies specifically to binary data, this means that it acts on all fantasy states within Hamming distance 1 of the data.</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Ratio matching can also be useful as the basis for dealing with high-dimensional sparse data, such as word count vectors. This kind of data poses a challenge for MCMC-based methods because the data is extremely expensive to </a:t>
            </a:r>
            <a:r>
              <a:rPr lang="en-US" altLang="zh-CN" dirty="0"/>
              <a:t>represent in dense format, yet the MCMC sampler does not yield sparse values until the model has learned to represent the sparsity in the data distribution.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25862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Dauphin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overcame this issue by designing an unbiased stochastic approximation to ratio matching. The approximation evaluates only a randomly selected subset of the terms of the objective, and does not require the model to generate complete fantasy samples.</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See </a:t>
            </a:r>
            <a:r>
              <a:rPr lang="en-US" altLang="zh-CN" sz="2600" dirty="0">
                <a:solidFill>
                  <a:srgbClr val="00FF00"/>
                </a:solidFill>
                <a:latin typeface="Times New Roman" panose="02020603050405020304" pitchFamily="18" charset="0"/>
                <a:cs typeface="Times New Roman" panose="02020603050405020304" pitchFamily="18" charset="0"/>
              </a:rPr>
              <a:t>Marlin and de Freitas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for a theoretical analysis of the asymptotic efficiency of ratio matching.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95902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Jianzhang</a:t>
            </a:r>
            <a:r>
              <a:rPr lang="en-US" altLang="zh-CN" sz="2400" dirty="0"/>
              <a:t> Qu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18.5 Denoising Score Matching</a:t>
            </a:r>
            <a:endParaRPr lang="zh-CN" altLang="en-US" sz="3600" dirty="0"/>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What makes learning undirected models by maximum likelihood particularly difficult is that the partition function depends on the parameters. The gradient of the log-likelihood with respect to the parameters has a term corresponding to the gradient of the partition function: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        This is a well-known decomposition into the </a:t>
            </a:r>
            <a:r>
              <a:rPr lang="en-US" altLang="zh-CN" i="1" dirty="0"/>
              <a:t>positive phase </a:t>
            </a:r>
            <a:r>
              <a:rPr lang="en-US" altLang="zh-CN" dirty="0"/>
              <a:t>and </a:t>
            </a:r>
            <a:r>
              <a:rPr lang="en-US" altLang="zh-CN" i="1" dirty="0"/>
              <a:t>negative phase</a:t>
            </a:r>
            <a:r>
              <a:rPr lang="en-US" altLang="zh-CN" dirty="0"/>
              <a:t> of learning. </a:t>
            </a:r>
          </a:p>
        </p:txBody>
      </p:sp>
      <p:pic>
        <p:nvPicPr>
          <p:cNvPr id="2" name="图片 1"/>
          <p:cNvPicPr>
            <a:picLocks noChangeAspect="1"/>
          </p:cNvPicPr>
          <p:nvPr/>
        </p:nvPicPr>
        <p:blipFill>
          <a:blip r:embed="rId2"/>
          <a:stretch>
            <a:fillRect/>
          </a:stretch>
        </p:blipFill>
        <p:spPr>
          <a:xfrm>
            <a:off x="1427747" y="3429000"/>
            <a:ext cx="9785685" cy="800735"/>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Autofit/>
          </a:bodyPr>
          <a:lstStyle/>
          <a:p>
            <a:r>
              <a:rPr lang="en-US" altLang="zh-CN" dirty="0">
                <a:sym typeface="+mn-ea"/>
              </a:rPr>
              <a:t>18.5 Denoising Score Matching</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algn="just" fontAlgn="auto">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In some cases we may wish to regularize score matching, by fitting a distribution</a:t>
                </a:r>
              </a:p>
              <a:p>
                <a:pPr marL="0" lvl="0" algn="just" fontAlgn="auto">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algn="just" fontAlgn="auto">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dirty="0"/>
                  <a:t>rather than the true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𝑑𝑎𝑡𝑎</m:t>
                        </m:r>
                      </m:sub>
                    </m:sSub>
                  </m:oMath>
                </a14:m>
                <a:r>
                  <a:rPr lang="en-US" altLang="zh-CN" dirty="0"/>
                  <a:t>. The distribution </a:t>
                </a:r>
                <a:r>
                  <a:rPr lang="en-US" altLang="zh-CN" i="1" dirty="0"/>
                  <a:t>q</a:t>
                </a:r>
                <a:r>
                  <a:rPr lang="en-US" altLang="zh-CN" dirty="0"/>
                  <a:t>(</a:t>
                </a:r>
                <a:r>
                  <a:rPr lang="en-US" altLang="zh-CN" b="1" i="1" dirty="0"/>
                  <a:t>x</a:t>
                </a:r>
                <a:r>
                  <a:rPr lang="en-US" altLang="zh-CN" i="1" dirty="0"/>
                  <a:t> | </a:t>
                </a:r>
                <a:r>
                  <a:rPr lang="en-US" altLang="zh-CN" b="1" i="1" dirty="0"/>
                  <a:t>y</a:t>
                </a:r>
                <a:r>
                  <a:rPr lang="en-US" altLang="zh-CN" dirty="0"/>
                  <a:t>) is a corruption process, usually one that forms </a:t>
                </a:r>
                <a:r>
                  <a:rPr lang="en-US" altLang="zh-CN" b="1" i="1" dirty="0"/>
                  <a:t>x</a:t>
                </a:r>
                <a:r>
                  <a:rPr lang="en-US" altLang="zh-CN" i="1" dirty="0"/>
                  <a:t> </a:t>
                </a:r>
                <a:r>
                  <a:rPr lang="en-US" altLang="zh-CN" dirty="0"/>
                  <a:t>by adding a small amount of noise to </a:t>
                </a:r>
                <a:r>
                  <a:rPr lang="en-US" altLang="zh-CN" b="1" i="1" dirty="0"/>
                  <a:t>y</a:t>
                </a:r>
                <a:r>
                  <a:rPr lang="en-US" altLang="zh-CN" dirty="0"/>
                  <a:t>.</a:t>
                </a:r>
              </a:p>
              <a:p>
                <a:pPr lvl="0">
                  <a:spcBef>
                    <a:spcPts val="0"/>
                  </a:spcBef>
                  <a:buClr>
                    <a:srgbClr val="FF0000"/>
                  </a:buClr>
                </a:pPr>
                <a:r>
                  <a:rPr lang="en-US" altLang="zh-CN" dirty="0">
                    <a:latin typeface="Times New Roman" panose="02020603050405020304" pitchFamily="18" charset="0"/>
                    <a:cs typeface="Times New Roman" panose="02020603050405020304" pitchFamily="18" charset="0"/>
                  </a:rPr>
                  <a:t>        Denoising score matching is especially useful because in practice we usually do not have access to the true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𝑑𝑎𝑡𝑎</m:t>
                        </m:r>
                      </m:sub>
                    </m:sSub>
                  </m:oMath>
                </a14:m>
                <a:r>
                  <a:rPr lang="en-US" altLang="zh-CN" dirty="0">
                    <a:latin typeface="Times New Roman" panose="02020603050405020304" pitchFamily="18" charset="0"/>
                    <a:cs typeface="Times New Roman" panose="02020603050405020304" pitchFamily="18" charset="0"/>
                  </a:rPr>
                  <a:t> but rather only an empirical distribution defined by samples from it. </a:t>
                </a:r>
                <a:r>
                  <a:rPr lang="en-US" altLang="zh-CN" dirty="0"/>
                  <a:t>Any consistent estimator will, given enough capacity, make</a:t>
                </a:r>
                <a14:m>
                  <m:oMath xmlns:m="http://schemas.openxmlformats.org/officeDocument/2006/math">
                    <m:r>
                      <a:rPr lang="en-US" altLang="zh-CN">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𝑚𝑜𝑑𝑒𝑙</m:t>
                        </m:r>
                      </m:sub>
                    </m:sSub>
                  </m:oMath>
                </a14:m>
                <a:r>
                  <a:rPr lang="en-US" altLang="zh-CN" dirty="0"/>
                  <a:t> into a set of Dirac distributions centered on the training points.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843" y="1557838"/>
            <a:ext cx="7162800" cy="93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ym typeface="+mn-ea"/>
              </a:rPr>
              <a:t>18.5 Denoising Score Matching</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Smoothing by </a:t>
            </a:r>
            <a:r>
              <a:rPr lang="en-US" altLang="zh-CN" b="1" i="1" dirty="0"/>
              <a:t>q</a:t>
            </a:r>
            <a:r>
              <a:rPr lang="en-US" altLang="zh-CN" i="1" dirty="0"/>
              <a:t> </a:t>
            </a:r>
            <a:r>
              <a:rPr lang="en-US" altLang="zh-CN" dirty="0"/>
              <a:t>helps to reduce this problem, at the loss of the asymptotic consistency property described in Sec. </a:t>
            </a:r>
            <a:r>
              <a:rPr lang="en-US" altLang="zh-CN" dirty="0">
                <a:solidFill>
                  <a:srgbClr val="FF0000"/>
                </a:solidFill>
              </a:rPr>
              <a:t>5.4.5</a:t>
            </a:r>
            <a:r>
              <a:rPr lang="en-US" altLang="zh-CN" dirty="0"/>
              <a:t>. </a:t>
            </a:r>
            <a:r>
              <a:rPr lang="en-US" altLang="zh-CN" dirty="0" err="1">
                <a:solidFill>
                  <a:srgbClr val="00FF00"/>
                </a:solidFill>
              </a:rPr>
              <a:t>Kingma</a:t>
            </a:r>
            <a:r>
              <a:rPr lang="en-US" altLang="zh-CN" dirty="0">
                <a:solidFill>
                  <a:srgbClr val="00FF00"/>
                </a:solidFill>
              </a:rPr>
              <a:t> and </a:t>
            </a:r>
            <a:r>
              <a:rPr lang="en-US" altLang="zh-CN" dirty="0" err="1">
                <a:solidFill>
                  <a:srgbClr val="00FF00"/>
                </a:solidFill>
              </a:rPr>
              <a:t>LeCun</a:t>
            </a:r>
            <a:r>
              <a:rPr lang="en-US" altLang="zh-CN" dirty="0">
                <a:solidFill>
                  <a:srgbClr val="00FF00"/>
                </a:solidFill>
              </a:rPr>
              <a:t> </a:t>
            </a:r>
            <a:r>
              <a:rPr lang="en-US" altLang="zh-CN" dirty="0"/>
              <a:t>(</a:t>
            </a:r>
            <a:r>
              <a:rPr lang="en-US" altLang="zh-CN" dirty="0">
                <a:solidFill>
                  <a:srgbClr val="00FF00"/>
                </a:solidFill>
              </a:rPr>
              <a:t>2010</a:t>
            </a:r>
            <a:r>
              <a:rPr lang="en-US" altLang="zh-CN" dirty="0"/>
              <a:t>) introduced a procedure for performing regularized score matching with the smoothing distribution </a:t>
            </a:r>
            <a:r>
              <a:rPr lang="en-US" altLang="zh-CN" b="1" i="1" dirty="0"/>
              <a:t>q</a:t>
            </a:r>
            <a:r>
              <a:rPr lang="en-US" altLang="zh-CN" i="1" dirty="0"/>
              <a:t> </a:t>
            </a:r>
            <a:r>
              <a:rPr lang="en-US" altLang="zh-CN" dirty="0"/>
              <a:t>being normally distributed noise.</a:t>
            </a:r>
          </a:p>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Recall from Sec. </a:t>
            </a:r>
            <a:r>
              <a:rPr lang="en-US" altLang="zh-CN" sz="2600" dirty="0">
                <a:solidFill>
                  <a:srgbClr val="FF0000"/>
                </a:solidFill>
                <a:latin typeface="Times New Roman" panose="02020603050405020304" pitchFamily="18" charset="0"/>
                <a:cs typeface="Times New Roman" panose="02020603050405020304" pitchFamily="18" charset="0"/>
              </a:rPr>
              <a:t>14.5.1</a:t>
            </a:r>
            <a:r>
              <a:rPr lang="en-US" altLang="zh-CN" sz="2600" dirty="0">
                <a:latin typeface="Times New Roman" panose="02020603050405020304" pitchFamily="18" charset="0"/>
                <a:cs typeface="Times New Roman" panose="02020603050405020304" pitchFamily="18" charset="0"/>
              </a:rPr>
              <a:t> that several autoencoder training algorithms are equivalent to score matching or denoising score matching. These autoencoder training algorithms are therefore a way of overcoming the partition function problem.</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Jianzhang</a:t>
            </a:r>
            <a:r>
              <a:rPr lang="en-US" altLang="zh-CN" sz="2400" dirty="0"/>
              <a:t> Qu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18.6 Noise-Contrastive Estimation</a:t>
            </a:r>
            <a:endParaRPr lang="zh-CN" altLang="en-US" sz="3600" dirty="0"/>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Most techniques for estimating models with intractable partition functions do not provide an estimate of the partition function. SML and CD estimate only the gradient of the log partition function, rather than the partition function itself. Score matching and pseudolikelihood avoid computing quantities related to the partition function altogether.</a:t>
            </a:r>
          </a:p>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        Noise-contrastive estimation</a:t>
            </a:r>
            <a:r>
              <a:rPr lang="en-US" altLang="zh-CN" sz="2600" dirty="0">
                <a:latin typeface="Times New Roman" panose="02020603050405020304" pitchFamily="18" charset="0"/>
                <a:cs typeface="Times New Roman" panose="02020603050405020304" pitchFamily="18" charset="0"/>
              </a:rPr>
              <a:t> (NCE) (</a:t>
            </a:r>
            <a:r>
              <a:rPr lang="en-US" altLang="zh-CN" sz="2600" dirty="0">
                <a:solidFill>
                  <a:srgbClr val="41F828"/>
                </a:solidFill>
                <a:latin typeface="Times New Roman" panose="02020603050405020304" pitchFamily="18" charset="0"/>
                <a:cs typeface="Times New Roman" panose="02020603050405020304" pitchFamily="18" charset="0"/>
              </a:rPr>
              <a:t>Gutmann and Hyvarinen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takes a different strategy. In this approach, the probability distribution estimated by the model is represented explicitly as</a:t>
            </a:r>
          </a:p>
          <a:p>
            <a:pPr marL="0" lvl="0" indent="0" algn="just">
              <a:lnSpc>
                <a:spcPct val="125000"/>
              </a:lnSpc>
              <a:spcBef>
                <a:spcPts val="0"/>
              </a:spcBef>
              <a:buClr>
                <a:srgbClr val="FF0000"/>
              </a:buClr>
              <a:buNone/>
            </a:pPr>
            <a:endParaRPr lang="en-US" altLang="zh-CN" dirty="0"/>
          </a:p>
          <a:p>
            <a:pPr lvl="0">
              <a:spcBef>
                <a:spcPts val="0"/>
              </a:spcBef>
              <a:buClr>
                <a:srgbClr val="FF0000"/>
              </a:buClr>
            </a:pPr>
            <a:r>
              <a:rPr lang="en-US" altLang="zh-CN" dirty="0"/>
              <a:t>where c is explicitly introduced as an approximation of − </a:t>
            </a:r>
            <a:r>
              <a:rPr lang="en-US" altLang="zh-CN" dirty="0" err="1"/>
              <a:t>log</a:t>
            </a:r>
            <a:r>
              <a:rPr lang="en-US" altLang="zh-CN" i="1" dirty="0" err="1"/>
              <a:t>Z</a:t>
            </a:r>
            <a:r>
              <a:rPr lang="en-US" altLang="zh-CN" dirty="0"/>
              <a:t>(</a:t>
            </a:r>
            <a:r>
              <a:rPr lang="en-US" altLang="zh-CN" b="1" i="1" dirty="0"/>
              <a:t>θ</a:t>
            </a:r>
            <a:r>
              <a:rPr lang="en-US" altLang="zh-CN" dirty="0"/>
              <a:t>).</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A4675A6E-CE62-4785-8EFC-6055B4395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68" y="4970313"/>
            <a:ext cx="6435849" cy="71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Rather than estimating only θ, the noise contrastive estimation procedure treats c as just another parameter and estimates θ and c simultaneously, using the same algorithm for both. The resulting log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𝑚𝑜𝑑𝑒𝑙</m:t>
                        </m:r>
                      </m:sub>
                    </m:sSub>
                    <m:r>
                      <a:rPr lang="en-US" altLang="zh-CN" i="1">
                        <a:latin typeface="Cambria Math"/>
                      </a:rPr>
                      <m:t>(</m:t>
                    </m:r>
                    <m:r>
                      <a:rPr lang="en-US" altLang="zh-CN" i="1">
                        <a:latin typeface="Cambria Math"/>
                      </a:rPr>
                      <m:t>𝑥</m:t>
                    </m:r>
                    <m:r>
                      <a:rPr lang="en-US" altLang="zh-CN" i="1">
                        <a:latin typeface="Cambria Math"/>
                      </a:rPr>
                      <m:t>)</m:t>
                    </m:r>
                  </m:oMath>
                </a14:m>
                <a:r>
                  <a:rPr lang="en-US" altLang="zh-CN" dirty="0"/>
                  <a:t> thus may not correspond exactly to a valid probability distribution, but will become closer and closer to being valid as the estimate of c improves.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Such an approach would not be possible using maximum likelihood as the criterion for the estimator. The maximum likelihood criterion would choose to set c arbitrarily high, rather than setting c to create a valid probability distribution.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NCE works by reducing the unsupervised learning problem of estimating p(x) to that of learning a probabilistic binary classifier in which one of the categories corresponds to the data generated by the model. This supervised learning problem is constructed in such a way that maximum likelihood estimation in this supervised learning problem defines an asymptotically consistent estimator of the original problem.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Specifically, we introduce a second distribution, the </a:t>
                </a:r>
                <a:r>
                  <a:rPr lang="en-US" altLang="zh-CN" sz="2600" i="1" dirty="0">
                    <a:latin typeface="Times New Roman" panose="02020603050405020304" pitchFamily="18" charset="0"/>
                    <a:cs typeface="Times New Roman" panose="02020603050405020304" pitchFamily="18" charset="0"/>
                  </a:rPr>
                  <a:t>noise distribution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𝑝</m:t>
                        </m:r>
                      </m:e>
                      <m:sub>
                        <m:r>
                          <a:rPr lang="en-US" altLang="zh-CN" sz="2600" b="0" i="1" smtClean="0">
                            <a:latin typeface="Cambria Math" panose="02040503050406030204" pitchFamily="18" charset="0"/>
                          </a:rPr>
                          <m:t>𝑛𝑜𝑖𝑠𝑒</m:t>
                        </m:r>
                      </m:sub>
                    </m:sSub>
                    <m:d>
                      <m:dPr>
                        <m:ctrlPr>
                          <a:rPr lang="en-US" altLang="zh-CN" sz="2600" i="1" smtClean="0">
                            <a:latin typeface="Cambria Math" panose="02040503050406030204" pitchFamily="18" charset="0"/>
                          </a:rPr>
                        </m:ctrlPr>
                      </m:dPr>
                      <m:e>
                        <m:r>
                          <m:rPr>
                            <m:sty m:val="p"/>
                          </m:rPr>
                          <a:rPr lang="en-US" altLang="zh-CN" sz="2600" i="0" smtClean="0">
                            <a:latin typeface="Cambria Math" panose="02040503050406030204" pitchFamily="18" charset="0"/>
                          </a:rPr>
                          <m:t>x</m:t>
                        </m:r>
                      </m:e>
                    </m:d>
                  </m:oMath>
                </a14:m>
                <a:r>
                  <a:rPr lang="en-US" altLang="zh-CN" sz="2600" dirty="0">
                    <a:latin typeface="Times New Roman" panose="02020603050405020304" pitchFamily="18" charset="0"/>
                    <a:cs typeface="Times New Roman" panose="02020603050405020304" pitchFamily="18" charset="0"/>
                  </a:rPr>
                  <a:t>. The noise distribution should be tractable to evaluate and to sample from. We can now construct a model over both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 new, binary class variable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In the new joint model, we specify that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214" y="3429000"/>
            <a:ext cx="6802433" cy="207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other words, y is a switch variable that determines whether we will generate x from the model or from the noise distribution.</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We can construct a similar joint model of training data. In this case, the switch variable determines whether we draw x from the data or from the noise distribution. Formally,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𝑡𝑟𝑎𝑖𝑛</m:t>
                        </m:r>
                      </m:sub>
                    </m:sSub>
                    <m:d>
                      <m:dPr>
                        <m:ctrlPr>
                          <a:rPr lang="en-US" altLang="zh-CN" i="1">
                            <a:latin typeface="Cambria Math" panose="02040503050406030204" pitchFamily="18" charset="0"/>
                          </a:rPr>
                        </m:ctrlPr>
                      </m:dPr>
                      <m:e>
                        <m:r>
                          <a:rPr lang="en-US" altLang="zh-CN" i="1">
                            <a:latin typeface="Cambria Math"/>
                          </a:rPr>
                          <m:t>𝑦</m:t>
                        </m:r>
                        <m:r>
                          <a:rPr lang="en-US" altLang="zh-CN" i="1">
                            <a:latin typeface="Cambria Math"/>
                          </a:rPr>
                          <m:t>=</m:t>
                        </m:r>
                        <m:r>
                          <a:rPr lang="en-US" altLang="zh-CN" i="1">
                            <a:latin typeface="Cambria Math"/>
                          </a:rPr>
                          <m:t>1</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𝑡𝑟𝑎𝑖𝑛</m:t>
                        </m:r>
                      </m:sub>
                    </m:sSub>
                    <m:d>
                      <m:dPr>
                        <m:ctrlPr>
                          <a:rPr lang="en-US" altLang="zh-CN" i="1" dirty="0">
                            <a:latin typeface="Cambria Math" panose="02040503050406030204" pitchFamily="18" charset="0"/>
                          </a:rPr>
                        </m:ctrlPr>
                      </m:dPr>
                      <m:e>
                        <m:r>
                          <a:rPr lang="en-US" altLang="zh-CN" i="1" dirty="0">
                            <a:latin typeface="Cambria Math"/>
                          </a:rPr>
                          <m:t>𝑥</m:t>
                        </m:r>
                      </m:e>
                      <m:e>
                        <m:r>
                          <a:rPr lang="en-US" altLang="zh-CN" i="1" dirty="0">
                            <a:latin typeface="Cambria Math"/>
                          </a:rPr>
                          <m:t>𝑦</m:t>
                        </m:r>
                        <m:r>
                          <a:rPr lang="en-US" altLang="zh-CN" i="1" dirty="0">
                            <a:latin typeface="Cambria Math"/>
                          </a:rPr>
                          <m:t>=</m:t>
                        </m:r>
                        <m:r>
                          <a:rPr lang="en-US" altLang="zh-CN" i="1" dirty="0">
                            <a:latin typeface="Cambria Math"/>
                          </a:rPr>
                          <m:t>1</m:t>
                        </m:r>
                      </m:e>
                    </m:d>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𝑑𝑎𝑡𝑎</m:t>
                        </m:r>
                      </m:sub>
                    </m:sSub>
                    <m:r>
                      <a:rPr lang="en-US" altLang="zh-CN" i="1" dirty="0">
                        <a:latin typeface="Cambria Math"/>
                      </a:rPr>
                      <m:t>(</m:t>
                    </m:r>
                    <m:r>
                      <a:rPr lang="en-US" altLang="zh-CN" i="1" dirty="0">
                        <a:latin typeface="Cambria Math"/>
                      </a:rPr>
                      <m:t>𝑥</m:t>
                    </m:r>
                    <m:r>
                      <a:rPr lang="en-US" altLang="zh-CN" i="1" dirty="0">
                        <a:latin typeface="Cambria Math"/>
                      </a:rPr>
                      <m:t>)</m:t>
                    </m:r>
                  </m:oMath>
                </a14:m>
                <a:r>
                  <a:rPr lang="en-US" altLang="zh-CN" dirty="0"/>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𝑡𝑟𝑎𝑖𝑛</m:t>
                        </m:r>
                      </m:sub>
                    </m:sSub>
                    <m:d>
                      <m:dPr>
                        <m:ctrlPr>
                          <a:rPr lang="en-US" altLang="zh-CN" i="1" dirty="0">
                            <a:latin typeface="Cambria Math" panose="02040503050406030204" pitchFamily="18" charset="0"/>
                          </a:rPr>
                        </m:ctrlPr>
                      </m:dPr>
                      <m:e>
                        <m:r>
                          <a:rPr lang="en-US" altLang="zh-CN" i="1" dirty="0">
                            <a:latin typeface="Cambria Math"/>
                          </a:rPr>
                          <m:t>𝑥</m:t>
                        </m:r>
                      </m:e>
                      <m:e>
                        <m:r>
                          <a:rPr lang="en-US" altLang="zh-CN" i="1" dirty="0">
                            <a:latin typeface="Cambria Math"/>
                          </a:rPr>
                          <m:t>𝑦</m:t>
                        </m:r>
                        <m:r>
                          <a:rPr lang="en-US" altLang="zh-CN" i="1" dirty="0">
                            <a:latin typeface="Cambria Math"/>
                          </a:rPr>
                          <m:t>=</m:t>
                        </m:r>
                        <m:r>
                          <a:rPr lang="en-US" altLang="zh-CN" i="1" dirty="0">
                            <a:latin typeface="Cambria Math"/>
                          </a:rPr>
                          <m:t>0</m:t>
                        </m:r>
                      </m:e>
                    </m:d>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𝑛𝑜𝑖𝑠𝑒</m:t>
                        </m:r>
                      </m:sub>
                    </m:sSub>
                    <m:r>
                      <a:rPr lang="en-US" altLang="zh-CN" i="1" dirty="0">
                        <a:latin typeface="Cambria Math"/>
                      </a:rPr>
                      <m:t>(</m:t>
                    </m:r>
                    <m:r>
                      <a:rPr lang="en-US" altLang="zh-CN" i="1" dirty="0">
                        <a:latin typeface="Cambria Math"/>
                      </a:rPr>
                      <m:t>𝑥</m:t>
                    </m:r>
                    <m:r>
                      <a:rPr lang="en-US" altLang="zh-CN" i="1" dirty="0">
                        <a:latin typeface="Cambria Math"/>
                      </a:rPr>
                      <m:t>)</m:t>
                    </m:r>
                  </m:oMath>
                </a14:m>
                <a:r>
                  <a:rPr lang="en-US" altLang="zh-CN" dirty="0"/>
                  <a:t>.</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We can now just use standard maximum likelihood learning on the supervised learning problem of fitting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𝑡𝑟𝑎𝑖𝑛</m:t>
                        </m:r>
                      </m:sub>
                    </m:sSub>
                  </m:oMath>
                </a14:m>
                <a:r>
                  <a:rPr lang="en-US" altLang="zh-CN" dirty="0"/>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274" y="5378994"/>
            <a:ext cx="6890385" cy="92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distribution pjoint is essentially a logistic regression model applied to the difference in log probabilities of the model and the noise distribution: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195" y="2228951"/>
            <a:ext cx="66008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4055" y="4806315"/>
            <a:ext cx="57245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NCE is thus simple to apply so long as </a:t>
                </a:r>
                <a14:m>
                  <m:oMath xmlns:m="http://schemas.openxmlformats.org/officeDocument/2006/math">
                    <m:r>
                      <a:rPr lang="en-US" altLang="zh-CN" i="1">
                        <a:latin typeface="Cambria Math"/>
                      </a:rPr>
                      <m:t>𝑙𝑜𝑔</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𝑚𝑜𝑑𝑒𝑙</m:t>
                        </m:r>
                      </m:sub>
                    </m:sSub>
                  </m:oMath>
                </a14:m>
                <a:r>
                  <a:rPr lang="en-US" altLang="zh-CN" dirty="0"/>
                  <a:t> is easy to back-propagate through, and, as specified above,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𝑛𝑜𝑖𝑠𝑒</m:t>
                        </m:r>
                      </m:sub>
                    </m:sSub>
                  </m:oMath>
                </a14:m>
                <a:r>
                  <a:rPr lang="en-US" altLang="zh-CN" dirty="0"/>
                  <a:t> is easy to evaluate (in order to evaluate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oMath>
                </a14:m>
                <a:r>
                  <a:rPr lang="en-US" altLang="zh-CN" dirty="0"/>
                  <a:t>) and sample from (in order to generate the training data).</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NCE is most successful when applied to problems with few random variables, but can work well even if those random variables can take on a high number of values. For example, it has been successfully applied to modeling the conditional distribution over a word given the context of the word (</a:t>
                </a:r>
                <a:r>
                  <a:rPr lang="en-US" altLang="zh-CN" sz="2600" dirty="0">
                    <a:solidFill>
                      <a:srgbClr val="41F828"/>
                    </a:solidFill>
                    <a:latin typeface="Times New Roman" panose="02020603050405020304" pitchFamily="18" charset="0"/>
                    <a:cs typeface="Times New Roman" panose="02020603050405020304" pitchFamily="18" charset="0"/>
                  </a:rPr>
                  <a:t>Mnih and Kavukcuoglu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Though the word may be drawn from a large vocabulary, there is only one word.</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For most undirected models of interest, the negative phase is difficult. Models with no latent variables or with few interactions between latent variables typically have a tractable positive phase. The quintessential example of a model with a straightforward positive phase and difficult negative phase is the RBM, which has hidden units that are conditionally independent from each other given the visible units. The case where the positive phase is difficult, with complicated interactions between latent variables, is primarily covered in Chapter </a:t>
            </a:r>
            <a:r>
              <a:rPr lang="en-US" altLang="zh-CN" dirty="0">
                <a:solidFill>
                  <a:srgbClr val="FF0000"/>
                </a:solidFill>
              </a:rPr>
              <a:t>19</a:t>
            </a:r>
            <a:r>
              <a:rPr lang="en-US" altLang="zh-CN" dirty="0"/>
              <a:t>. This chapter focuses on the difficulties of the negative phase. </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NCE is applied to problems with many random variables, it becomes less efficient. The logistic regression classifier can reject a noise sample by identifying any one variable whose value is unlikely. This means that learning slows down greatly after pmodel has learned the basic marginal statistics. Imagine learning a model of images of faces, using unstructured Gaussian noise as pnoise . If pmodel learns about eyes, it can reject almost all unstructured noise samples without having learned anything about other facial features, such as mouths.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dirty="0">
                    <a:sym typeface="+mn-ea"/>
                  </a:rPr>
                  <a:t>The constraint that pnoise must be easy to evaluate and easy to sample from can be overly restrictive. When pnoise is simple, most samples are likely to be too obviously distinct from the data to force pmodel to improve noticeably.</a:t>
                </a: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Like score matching and pseudolikelihood, NCE does not work if only a lower bound 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𝑝</m:t>
                        </m:r>
                      </m:e>
                    </m:acc>
                  </m:oMath>
                </a14:m>
                <a:r>
                  <a:rPr lang="en-US" altLang="zh-CN" dirty="0"/>
                  <a:t> is available. Such a lower bound could be used to construct a lower bound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r>
                      <a:rPr lang="en-US" altLang="zh-CN" i="1">
                        <a:latin typeface="Cambria Math"/>
                      </a:rPr>
                      <m:t>(</m:t>
                    </m:r>
                    <m:r>
                      <a:rPr lang="en-US" altLang="zh-CN" i="1">
                        <a:latin typeface="Cambria Math"/>
                      </a:rPr>
                      <m:t>𝑦</m:t>
                    </m:r>
                    <m:r>
                      <a:rPr lang="en-US" altLang="zh-CN" i="1">
                        <a:latin typeface="Cambria Math"/>
                      </a:rPr>
                      <m:t>=1|</m:t>
                    </m:r>
                    <m:r>
                      <a:rPr lang="en-US" altLang="zh-CN" i="1">
                        <a:latin typeface="Cambria Math"/>
                      </a:rPr>
                      <m:t>𝑥</m:t>
                    </m:r>
                    <m:r>
                      <a:rPr lang="en-US" altLang="zh-CN" i="1">
                        <a:latin typeface="Cambria Math"/>
                      </a:rPr>
                      <m:t>)</m:t>
                    </m:r>
                  </m:oMath>
                </a14:m>
                <a:r>
                  <a:rPr lang="en-US" altLang="zh-CN" dirty="0"/>
                  <a:t>, but it can only be used to construct an upper bound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r>
                      <a:rPr lang="en-US" altLang="zh-CN" i="1">
                        <a:latin typeface="Cambria Math"/>
                      </a:rPr>
                      <m:t>(</m:t>
                    </m:r>
                    <m:r>
                      <a:rPr lang="en-US" altLang="zh-CN" i="1">
                        <a:latin typeface="Cambria Math"/>
                      </a:rPr>
                      <m:t>𝑦</m:t>
                    </m:r>
                    <m:r>
                      <a:rPr lang="en-US" altLang="zh-CN" i="1">
                        <a:latin typeface="Cambria Math"/>
                      </a:rPr>
                      <m:t>=0|</m:t>
                    </m:r>
                    <m:r>
                      <a:rPr lang="en-US" altLang="zh-CN" i="1">
                        <a:latin typeface="Cambria Math"/>
                      </a:rPr>
                      <m:t>𝑥</m:t>
                    </m:r>
                    <m:r>
                      <a:rPr lang="en-US" altLang="zh-CN" i="1">
                        <a:latin typeface="Cambria Math"/>
                      </a:rPr>
                      <m:t>)</m:t>
                    </m:r>
                  </m:oMath>
                </a14:m>
                <a:r>
                  <a:rPr lang="en-US" altLang="zh-CN" dirty="0"/>
                  <a:t>, which appears in half the terms of the NCE objective. Likewise, a lower bound on </a:t>
                </a:r>
                <a:r>
                  <a:rPr lang="en-US" altLang="zh-CN" dirty="0" err="1"/>
                  <a:t>pnoise</a:t>
                </a:r>
                <a:r>
                  <a:rPr lang="en-US" altLang="zh-CN" dirty="0"/>
                  <a:t> is not useful, because it provides only an upper bound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r>
                      <a:rPr lang="en-US" altLang="zh-CN" i="1">
                        <a:latin typeface="Cambria Math"/>
                      </a:rPr>
                      <m:t>(</m:t>
                    </m:r>
                    <m:r>
                      <a:rPr lang="en-US" altLang="zh-CN" i="1">
                        <a:latin typeface="Cambria Math"/>
                      </a:rPr>
                      <m:t>𝑦</m:t>
                    </m:r>
                    <m:r>
                      <a:rPr lang="en-US" altLang="zh-CN" i="1">
                        <a:latin typeface="Cambria Math"/>
                      </a:rPr>
                      <m:t>=1|</m:t>
                    </m:r>
                    <m:r>
                      <a:rPr lang="en-US" altLang="zh-CN" i="1">
                        <a:latin typeface="Cambria Math"/>
                      </a:rPr>
                      <m:t>𝑥</m:t>
                    </m:r>
                    <m:r>
                      <a:rPr lang="en-US" altLang="zh-CN" i="1">
                        <a:latin typeface="Cambria Math"/>
                      </a:rPr>
                      <m:t>)</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the model distribution is copied to define a new noise distribution before each gradient step, NCE defines a procedure called </a:t>
            </a:r>
            <a:r>
              <a:rPr lang="en-US" altLang="zh-CN" sz="2600" b="1" dirty="0">
                <a:latin typeface="Times New Roman" panose="02020603050405020304" pitchFamily="18" charset="0"/>
                <a:cs typeface="Times New Roman" panose="02020603050405020304" pitchFamily="18" charset="0"/>
              </a:rPr>
              <a:t>self-contrastive estimation</a:t>
            </a:r>
            <a:r>
              <a:rPr lang="en-US" altLang="zh-CN" sz="2600" dirty="0">
                <a:latin typeface="Times New Roman" panose="02020603050405020304" pitchFamily="18" charset="0"/>
                <a:cs typeface="Times New Roman" panose="02020603050405020304" pitchFamily="18" charset="0"/>
              </a:rPr>
              <a:t>, whose expected gradient is equivalent to the expected gradient of maximum likelihood (</a:t>
            </a:r>
            <a:r>
              <a:rPr lang="en-US" altLang="zh-CN" sz="2600" dirty="0">
                <a:solidFill>
                  <a:srgbClr val="00FF00"/>
                </a:solidFill>
                <a:latin typeface="Times New Roman" panose="02020603050405020304" pitchFamily="18" charset="0"/>
                <a:cs typeface="Times New Roman" panose="02020603050405020304" pitchFamily="18" charset="0"/>
              </a:rPr>
              <a:t>Goodfellow</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The special case of NCE where the noise samples are those generated by the model suggests that maximum likelihood can be interpreted as a procedure that forces a model to constantly learn to distinguish reality from its own evolving beliefs, while noise contrastive estimation achieves some reduced computational cost by only forcing the model to distinguish reality from a fixed baseline (the noise model).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99438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lnSpc>
                <a:spcPct val="125000"/>
              </a:lnSpc>
              <a:spcBef>
                <a:spcPts val="0"/>
              </a:spcBef>
              <a:buClr>
                <a:srgbClr val="FF0000"/>
              </a:buClr>
            </a:pPr>
            <a:r>
              <a:rPr lang="en-US" altLang="zh-CN" dirty="0"/>
              <a:t>        Using </a:t>
            </a:r>
            <a:r>
              <a:rPr lang="en-US" altLang="zh-CN" sz="2600" dirty="0">
                <a:latin typeface="Times New Roman" panose="02020603050405020304" pitchFamily="18" charset="0"/>
                <a:cs typeface="Times New Roman" panose="02020603050405020304" pitchFamily="18" charset="0"/>
              </a:rPr>
              <a:t>the supervised task of classifying between training samples and generated samples (with the model energy function used in defining the classifier) to provide a gradient on the model was introduced earlier in various forms (</a:t>
            </a:r>
            <a:r>
              <a:rPr lang="en-US" altLang="zh-CN" sz="2600" dirty="0">
                <a:solidFill>
                  <a:srgbClr val="00FF00"/>
                </a:solidFill>
                <a:latin typeface="Times New Roman" panose="02020603050405020304" pitchFamily="18" charset="0"/>
                <a:cs typeface="Times New Roman" panose="02020603050405020304" pitchFamily="18" charset="0"/>
              </a:rPr>
              <a:t>Welling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2003b</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Noise contrastive estimation is based on the idea that a good generative model should be able to distinguish data from noise. A closely related idea is that a good generative model should be able to generate samples that no classifier can distinguish from data. This idea yields generative adversarial networks (Sec.  </a:t>
            </a:r>
            <a:r>
              <a:rPr lang="en-US" altLang="zh-CN" sz="2600" dirty="0">
                <a:solidFill>
                  <a:srgbClr val="FF0000"/>
                </a:solidFill>
                <a:latin typeface="Times New Roman" panose="02020603050405020304" pitchFamily="18" charset="0"/>
                <a:cs typeface="Times New Roman" panose="02020603050405020304" pitchFamily="18" charset="0"/>
              </a:rPr>
              <a:t>20.10.4</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8823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Jianzhang</a:t>
            </a:r>
            <a:r>
              <a:rPr lang="en-US" altLang="zh-CN" sz="2400" dirty="0"/>
              <a:t> Qu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18.7 Estimating the Partition Function</a:t>
            </a:r>
            <a:endParaRPr lang="zh-CN" altLang="en-US" sz="3600" dirty="0"/>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0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While much of this chapter is dedicated to describing methods that avoid needing to compute the intractable partition function Z(</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associated with an undirected graphical model, in this section we discuss several methods for directly estimating the partition function.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Estimating the partition function can be important because we require it if we wish to compute the normalized likelihood of data. This is often important in </a:t>
            </a:r>
            <a:r>
              <a:rPr lang="en-US" altLang="zh-CN" sz="2600" i="1" dirty="0">
                <a:latin typeface="Times New Roman" panose="02020603050405020304" pitchFamily="18" charset="0"/>
                <a:cs typeface="Times New Roman" panose="02020603050405020304" pitchFamily="18" charset="0"/>
              </a:rPr>
              <a:t>evaluating</a:t>
            </a:r>
            <a:r>
              <a:rPr lang="en-US" altLang="zh-CN" sz="2600" dirty="0">
                <a:latin typeface="Times New Roman" panose="02020603050405020304" pitchFamily="18" charset="0"/>
                <a:cs typeface="Times New Roman" panose="02020603050405020304" pitchFamily="18" charset="0"/>
              </a:rPr>
              <a:t> the model, monitoring training performance, and comparing models to</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each other.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33877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example, imagine we have two models: model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𝐴</m:t>
                        </m:r>
                      </m:sub>
                    </m:sSub>
                  </m:oMath>
                </a14:m>
                <a:r>
                  <a:rPr lang="en-US" altLang="zh-CN" sz="2600" dirty="0">
                    <a:latin typeface="Times New Roman" panose="02020603050405020304" pitchFamily="18" charset="0"/>
                    <a:cs typeface="Times New Roman" panose="02020603050405020304" pitchFamily="18" charset="0"/>
                  </a:rPr>
                  <a:t> defining a probability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𝑃</m:t>
                        </m:r>
                      </m:e>
                      <m:sub>
                        <m:r>
                          <a:rPr lang="en-US" altLang="zh-CN" sz="2600" i="1">
                            <a:latin typeface="Cambria Math"/>
                            <a:cs typeface="Times New Roman" panose="02020603050405020304" pitchFamily="18" charset="0"/>
                          </a:rPr>
                          <m:t>𝐴</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𝐴</m:t>
                            </m:r>
                          </m:sub>
                        </m:sSub>
                      </m:e>
                    </m:d>
                    <m:r>
                      <a:rPr lang="en-US" altLang="zh-CN" sz="2600" i="1">
                        <a:latin typeface="Cambria Math"/>
                        <a:cs typeface="Times New Roman" panose="02020603050405020304" pitchFamily="18" charset="0"/>
                      </a:rPr>
                      <m:t>=</m:t>
                    </m:r>
                    <m:f>
                      <m:fPr>
                        <m:ctrlPr>
                          <a:rPr lang="en-US" altLang="zh-CN" sz="2600" i="1">
                            <a:latin typeface="Cambria Math" panose="02040503050406030204" pitchFamily="18" charset="0"/>
                            <a:cs typeface="Times New Roman" panose="02020603050405020304" pitchFamily="18" charset="0"/>
                          </a:rPr>
                        </m:ctrlPr>
                      </m:fPr>
                      <m:num>
                        <m:r>
                          <a:rPr lang="en-US" altLang="zh-CN" sz="2600" i="1">
                            <a:latin typeface="Cambria Math"/>
                            <a:cs typeface="Times New Roman" panose="02020603050405020304" pitchFamily="18" charset="0"/>
                          </a:rPr>
                          <m:t>1</m:t>
                        </m:r>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𝐴</m:t>
                            </m:r>
                          </m:sub>
                        </m:sSub>
                      </m:den>
                    </m:f>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𝐴</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𝐴</m:t>
                            </m:r>
                          </m:sub>
                        </m:sSub>
                      </m:e>
                    </m:d>
                  </m:oMath>
                </a14:m>
                <a:r>
                  <a:rPr lang="en-US" altLang="zh-CN" sz="2600" dirty="0">
                    <a:latin typeface="Times New Roman" panose="02020603050405020304" pitchFamily="18" charset="0"/>
                    <a:cs typeface="Times New Roman" panose="02020603050405020304" pitchFamily="18" charset="0"/>
                  </a:rPr>
                  <a:t> and model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𝐵</m:t>
                        </m:r>
                      </m:sub>
                    </m:sSub>
                  </m:oMath>
                </a14:m>
                <a:r>
                  <a:rPr lang="en-US" altLang="zh-CN" sz="2600" dirty="0">
                    <a:latin typeface="Times New Roman" panose="02020603050405020304" pitchFamily="18" charset="0"/>
                    <a:cs typeface="Times New Roman" panose="02020603050405020304" pitchFamily="18" charset="0"/>
                  </a:rPr>
                  <a:t> defining a probability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𝑃</m:t>
                        </m:r>
                      </m:e>
                      <m:sub>
                        <m:r>
                          <a:rPr lang="en-US" altLang="zh-CN" sz="2600" i="1">
                            <a:latin typeface="Cambria Math"/>
                            <a:cs typeface="Times New Roman" panose="02020603050405020304" pitchFamily="18" charset="0"/>
                          </a:rPr>
                          <m:t>𝐵</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𝐵</m:t>
                            </m:r>
                          </m:sub>
                        </m:sSub>
                      </m:e>
                    </m:d>
                    <m:r>
                      <a:rPr lang="en-US" altLang="zh-CN" sz="2600" i="1">
                        <a:latin typeface="Cambria Math"/>
                        <a:cs typeface="Times New Roman" panose="02020603050405020304" pitchFamily="18" charset="0"/>
                      </a:rPr>
                      <m:t>=</m:t>
                    </m:r>
                    <m:f>
                      <m:fPr>
                        <m:ctrlPr>
                          <a:rPr lang="en-US" altLang="zh-CN" sz="2600" i="1">
                            <a:latin typeface="Cambria Math" panose="02040503050406030204" pitchFamily="18" charset="0"/>
                            <a:cs typeface="Times New Roman" panose="02020603050405020304" pitchFamily="18" charset="0"/>
                          </a:rPr>
                        </m:ctrlPr>
                      </m:fPr>
                      <m:num>
                        <m:r>
                          <a:rPr lang="en-US" altLang="zh-CN" sz="2600" i="1">
                            <a:latin typeface="Cambria Math"/>
                            <a:cs typeface="Times New Roman" panose="02020603050405020304" pitchFamily="18" charset="0"/>
                          </a:rPr>
                          <m:t>1</m:t>
                        </m:r>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𝐵</m:t>
                            </m:r>
                          </m:sub>
                        </m:sSub>
                      </m:den>
                    </m:f>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𝐵</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𝐵</m:t>
                            </m:r>
                          </m:sub>
                        </m:sSub>
                      </m:e>
                    </m:d>
                  </m:oMath>
                </a14:m>
                <a:r>
                  <a:rPr lang="en-US" altLang="zh-CN" sz="2600" dirty="0">
                    <a:latin typeface="Times New Roman" panose="02020603050405020304" pitchFamily="18" charset="0"/>
                    <a:cs typeface="Times New Roman" panose="02020603050405020304" pitchFamily="18" charset="0"/>
                  </a:rPr>
                  <a:t>. A common way to compare the models is to evaluate and compare the likelihood that both models assign to an </a:t>
                </a:r>
                <a:r>
                  <a:rPr lang="en-US" altLang="zh-CN" sz="2600" dirty="0" err="1">
                    <a:latin typeface="Times New Roman" panose="02020603050405020304" pitchFamily="18" charset="0"/>
                    <a:cs typeface="Times New Roman" panose="02020603050405020304" pitchFamily="18" charset="0"/>
                  </a:rPr>
                  <a:t>i.i.d</a:t>
                </a:r>
                <a:r>
                  <a:rPr lang="en-US" altLang="zh-CN" sz="2600" dirty="0">
                    <a:latin typeface="Times New Roman" panose="02020603050405020304" pitchFamily="18" charset="0"/>
                    <a:cs typeface="Times New Roman" panose="02020603050405020304" pitchFamily="18" charset="0"/>
                  </a:rPr>
                  <a:t>. test dataset. Suppose the test set consists of m examples </a:t>
                </a:r>
                <a14:m>
                  <m:oMath xmlns:m="http://schemas.openxmlformats.org/officeDocument/2006/math">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b="1" i="1">
                            <a:latin typeface="Cambria Math"/>
                            <a:cs typeface="Times New Roman" panose="02020603050405020304" pitchFamily="18" charset="0"/>
                          </a:rPr>
                          <m:t>𝒙</m:t>
                        </m:r>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1</m:t>
                            </m:r>
                          </m:e>
                        </m:d>
                      </m:sup>
                    </m:sSup>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b="1" i="1">
                            <a:latin typeface="Cambria Math"/>
                            <a:cs typeface="Times New Roman" panose="02020603050405020304" pitchFamily="18" charset="0"/>
                          </a:rPr>
                          <m:t>𝒙</m:t>
                        </m:r>
                      </m:e>
                      <m: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𝑚</m:t>
                        </m:r>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m:t>
                        </m:r>
                      </m:e>
                      <m:sub>
                        <m:r>
                          <a:rPr lang="en-US" altLang="zh-CN" sz="2600" i="1">
                            <a:latin typeface="Cambria Math"/>
                            <a:cs typeface="Times New Roman" panose="02020603050405020304" pitchFamily="18" charset="0"/>
                          </a:rPr>
                          <m:t>𝑖</m:t>
                        </m:r>
                      </m:sub>
                    </m:sSub>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𝐴</m:t>
                        </m:r>
                      </m:sub>
                    </m:sSub>
                    <m:d>
                      <m:dPr>
                        <m:ctrlPr>
                          <a:rPr lang="en-US" altLang="zh-CN" sz="2600" i="1">
                            <a:latin typeface="Cambria Math" panose="02040503050406030204" pitchFamily="18" charset="0"/>
                            <a:cs typeface="Times New Roman" panose="02020603050405020304" pitchFamily="18" charset="0"/>
                          </a:rPr>
                        </m:ctrlPr>
                      </m:d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𝐴</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𝐴</m:t>
                            </m:r>
                          </m:sub>
                        </m:sSub>
                      </m:e>
                    </m:d>
                    <m:r>
                      <a:rPr lang="en-US" altLang="zh-CN" sz="2600" i="1">
                        <a:latin typeface="Cambria Math"/>
                        <a:cs typeface="Times New Roman" panose="02020603050405020304" pitchFamily="18" charset="0"/>
                      </a:rPr>
                      <m:t>&gt;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m:t>
                        </m:r>
                      </m:e>
                      <m:sub>
                        <m:r>
                          <a:rPr lang="en-US" altLang="zh-CN" sz="2600" i="1">
                            <a:latin typeface="Cambria Math"/>
                            <a:cs typeface="Times New Roman" panose="02020603050405020304" pitchFamily="18" charset="0"/>
                          </a:rPr>
                          <m:t>𝑖</m:t>
                        </m:r>
                      </m:sub>
                    </m:sSub>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𝐵</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𝐵</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𝐵</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or equivalently if</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0CE22F48-0623-4759-8855-232B905F4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374" y="4900125"/>
            <a:ext cx="8221252" cy="92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871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r>
                  <a:rPr lang="en-US" altLang="zh-CN" sz="2600" dirty="0">
                    <a:latin typeface="Times New Roman" panose="02020603050405020304" pitchFamily="18" charset="0"/>
                    <a:cs typeface="Times New Roman" panose="02020603050405020304" pitchFamily="18" charset="0"/>
                  </a:rPr>
                  <a:t>then we say that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𝐴</m:t>
                        </m:r>
                      </m:sub>
                    </m:sSub>
                  </m:oMath>
                </a14:m>
                <a:r>
                  <a:rPr lang="en-US" altLang="zh-CN" sz="2600" dirty="0">
                    <a:latin typeface="Times New Roman" panose="02020603050405020304" pitchFamily="18" charset="0"/>
                    <a:cs typeface="Times New Roman" panose="02020603050405020304" pitchFamily="18" charset="0"/>
                  </a:rPr>
                  <a:t> is a better model than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𝐵</m:t>
                        </m:r>
                      </m:sub>
                    </m:sSub>
                  </m:oMath>
                </a14:m>
                <a:r>
                  <a:rPr lang="en-US" altLang="zh-CN" sz="2600" dirty="0">
                    <a:latin typeface="Times New Roman" panose="02020603050405020304" pitchFamily="18" charset="0"/>
                    <a:cs typeface="Times New Roman" panose="02020603050405020304" pitchFamily="18" charset="0"/>
                  </a:rPr>
                  <a:t> (or, at least, it is a better model of the test set), in the sense that it has a better test log-likelihood. Unfortunately, testing whether this condition holds requires knowledge of the partition function. </a:t>
                </a:r>
                <a:r>
                  <a:rPr lang="en-US" altLang="zh-CN" dirty="0"/>
                  <a:t>Indeed, Eq. </a:t>
                </a:r>
                <a:r>
                  <a:rPr lang="en-US" altLang="zh-CN" dirty="0">
                    <a:solidFill>
                      <a:srgbClr val="FF0000"/>
                    </a:solidFill>
                  </a:rPr>
                  <a:t>18.38</a:t>
                </a:r>
                <a:r>
                  <a:rPr lang="en-US" altLang="zh-CN" dirty="0"/>
                  <a:t> seems to require evaluating the log-probability that the model assigns to each point, which in turn requires evaluating the partition function. We can simplify the situation slightly by rearranging Eq. </a:t>
                </a:r>
                <a:r>
                  <a:rPr lang="en-US" altLang="zh-CN" dirty="0">
                    <a:solidFill>
                      <a:srgbClr val="FF0000"/>
                    </a:solidFill>
                  </a:rPr>
                  <a:t>18.38</a:t>
                </a:r>
                <a:r>
                  <a:rPr lang="en-US" altLang="zh-CN" dirty="0"/>
                  <a:t> into a form in which we need to know only the </a:t>
                </a:r>
                <a:r>
                  <a:rPr lang="en-US" altLang="zh-CN" b="1" dirty="0"/>
                  <a:t>ratio</a:t>
                </a:r>
                <a:r>
                  <a:rPr lang="en-US" altLang="zh-CN" dirty="0"/>
                  <a:t> of the two model’s partition functions: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AC169A8E-D121-4511-AD8F-6000723F1DF8}"/>
              </a:ext>
            </a:extLst>
          </p:cNvPr>
          <p:cNvPicPr>
            <a:picLocks noChangeAspect="1"/>
          </p:cNvPicPr>
          <p:nvPr/>
        </p:nvPicPr>
        <p:blipFill>
          <a:blip r:embed="rId4"/>
          <a:stretch>
            <a:fillRect/>
          </a:stretch>
        </p:blipFill>
        <p:spPr>
          <a:xfrm>
            <a:off x="904292" y="4697818"/>
            <a:ext cx="9998747" cy="1268412"/>
          </a:xfrm>
          <a:prstGeom prst="rect">
            <a:avLst/>
          </a:prstGeom>
        </p:spPr>
      </p:pic>
    </p:spTree>
    <p:extLst>
      <p:ext uri="{BB962C8B-B14F-4D97-AF65-F5344CB8AC3E}">
        <p14:creationId xmlns:p14="http://schemas.microsoft.com/office/powerpoint/2010/main" val="690504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400" dirty="0"/>
                  <a:t>We can thus determine whether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𝐴</m:t>
                        </m:r>
                      </m:sub>
                    </m:sSub>
                  </m:oMath>
                </a14:m>
                <a:r>
                  <a:rPr lang="en-US" altLang="zh-CN" sz="2400" dirty="0"/>
                  <a:t> is a better model than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𝐵</m:t>
                        </m:r>
                      </m:sub>
                    </m:sSub>
                  </m:oMath>
                </a14:m>
                <a:r>
                  <a:rPr lang="en-US" altLang="zh-CN" sz="2400" dirty="0"/>
                  <a:t> without knowing the partition function of either model but only their ratio. As we will see shortly, we can estimate this ratio using importance sampling, provided that the two models</a:t>
                </a:r>
              </a:p>
              <a:p>
                <a:pPr marL="0" lvl="0" indent="0" algn="just">
                  <a:lnSpc>
                    <a:spcPct val="125000"/>
                  </a:lnSpc>
                  <a:spcBef>
                    <a:spcPts val="0"/>
                  </a:spcBef>
                  <a:buClr>
                    <a:srgbClr val="FF0000"/>
                  </a:buClr>
                  <a:buNone/>
                </a:pPr>
                <a:r>
                  <a:rPr lang="en-US" altLang="zh-CN" sz="2400" dirty="0"/>
                  <a:t>are similar.</a:t>
                </a:r>
              </a:p>
              <a:p>
                <a:pPr algn="just">
                  <a:spcBef>
                    <a:spcPts val="0"/>
                  </a:spcBef>
                  <a:buClr>
                    <a:srgbClr val="FF0000"/>
                  </a:buClr>
                </a:pPr>
                <a:r>
                  <a:rPr lang="en-US" altLang="zh-CN" sz="2400" dirty="0"/>
                  <a:t>        If, however, we wanted to compute the actual probability of the test data under either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𝐴</m:t>
                        </m:r>
                      </m:sub>
                    </m:sSub>
                  </m:oMath>
                </a14:m>
                <a:r>
                  <a:rPr lang="en-US" altLang="zh-CN" sz="2400" dirty="0"/>
                  <a:t> 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𝐵</m:t>
                        </m:r>
                      </m:sub>
                    </m:sSub>
                  </m:oMath>
                </a14:m>
                <a:r>
                  <a:rPr lang="en-US" altLang="zh-CN" sz="2400" dirty="0"/>
                  <a:t>, we would need to compute the actual value of the partition functions. That said, if we knew the ratio of two partition functions, </a:t>
                </a:r>
                <a14:m>
                  <m:oMath xmlns:m="http://schemas.openxmlformats.org/officeDocument/2006/math">
                    <m:r>
                      <a:rPr lang="en-US" altLang="zh-CN" sz="2400" i="1">
                        <a:latin typeface="Cambria Math"/>
                      </a:rPr>
                      <m:t>𝑟</m:t>
                    </m:r>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𝑍</m:t>
                        </m:r>
                        <m:r>
                          <a:rPr lang="en-US" altLang="zh-CN" sz="2400" i="1">
                            <a:latin typeface="Cambria Math"/>
                          </a:rPr>
                          <m:t>(</m:t>
                        </m:r>
                        <m:sSub>
                          <m:sSubPr>
                            <m:ctrlPr>
                              <a:rPr lang="en-US" altLang="zh-CN" sz="2400" i="1">
                                <a:latin typeface="Cambria Math" panose="02040503050406030204" pitchFamily="18" charset="0"/>
                              </a:rPr>
                            </m:ctrlPr>
                          </m:sSubPr>
                          <m:e>
                            <m:r>
                              <a:rPr lang="zh-CN" altLang="en-US" sz="2400" i="1">
                                <a:latin typeface="Cambria Math"/>
                              </a:rPr>
                              <m:t>𝜃</m:t>
                            </m:r>
                          </m:e>
                          <m:sub>
                            <m:r>
                              <a:rPr lang="en-US" altLang="zh-CN" sz="2400" i="1">
                                <a:latin typeface="Cambria Math"/>
                              </a:rPr>
                              <m:t>𝐴</m:t>
                            </m:r>
                          </m:sub>
                        </m:sSub>
                        <m:r>
                          <a:rPr lang="en-US" altLang="zh-CN" sz="2400" i="1">
                            <a:latin typeface="Cambria Math"/>
                          </a:rPr>
                          <m:t>)</m:t>
                        </m:r>
                      </m:num>
                      <m:den>
                        <m:r>
                          <a:rPr lang="en-US" altLang="zh-CN" sz="2400" i="1">
                            <a:latin typeface="Cambria Math"/>
                          </a:rPr>
                          <m:t>𝑍</m:t>
                        </m:r>
                        <m:r>
                          <a:rPr lang="en-US" altLang="zh-CN" sz="2400" i="1">
                            <a:latin typeface="Cambria Math"/>
                          </a:rPr>
                          <m:t>(</m:t>
                        </m:r>
                        <m:sSub>
                          <m:sSubPr>
                            <m:ctrlPr>
                              <a:rPr lang="en-US" altLang="zh-CN" sz="2400" i="1">
                                <a:latin typeface="Cambria Math" panose="02040503050406030204" pitchFamily="18" charset="0"/>
                              </a:rPr>
                            </m:ctrlPr>
                          </m:sSubPr>
                          <m:e>
                            <m:r>
                              <a:rPr lang="zh-CN" altLang="en-US" sz="2400" i="1">
                                <a:latin typeface="Cambria Math"/>
                              </a:rPr>
                              <m:t>𝜃</m:t>
                            </m:r>
                          </m:e>
                          <m:sub>
                            <m:r>
                              <a:rPr lang="en-US" altLang="zh-CN" sz="2400" i="1">
                                <a:latin typeface="Cambria Math"/>
                              </a:rPr>
                              <m:t>𝐵</m:t>
                            </m:r>
                          </m:sub>
                        </m:sSub>
                        <m:r>
                          <a:rPr lang="en-US" altLang="zh-CN" sz="2400" i="1">
                            <a:latin typeface="Cambria Math"/>
                          </a:rPr>
                          <m:t>)</m:t>
                        </m:r>
                      </m:den>
                    </m:f>
                  </m:oMath>
                </a14:m>
                <a:r>
                  <a:rPr lang="en-US" altLang="zh-CN" sz="2400" dirty="0"/>
                  <a:t>, and we knew the actual value of just one of the two, say </a:t>
                </a:r>
                <a14:m>
                  <m:oMath xmlns:m="http://schemas.openxmlformats.org/officeDocument/2006/math">
                    <m:r>
                      <a:rPr lang="en-US" altLang="zh-CN" sz="2400" i="1">
                        <a:latin typeface="Cambria Math"/>
                      </a:rPr>
                      <m:t>𝑍</m:t>
                    </m:r>
                    <m:r>
                      <a:rPr lang="en-US" altLang="zh-CN" sz="2400" i="1">
                        <a:latin typeface="Cambria Math"/>
                      </a:rPr>
                      <m:t>(</m:t>
                    </m:r>
                    <m:sSub>
                      <m:sSubPr>
                        <m:ctrlPr>
                          <a:rPr lang="en-US" altLang="zh-CN" sz="2400" i="1">
                            <a:latin typeface="Cambria Math" panose="02040503050406030204" pitchFamily="18" charset="0"/>
                          </a:rPr>
                        </m:ctrlPr>
                      </m:sSubPr>
                      <m:e>
                        <m:r>
                          <a:rPr lang="zh-CN" altLang="en-US" sz="2400" i="1">
                            <a:latin typeface="Cambria Math"/>
                          </a:rPr>
                          <m:t>𝜃</m:t>
                        </m:r>
                      </m:e>
                      <m:sub>
                        <m:r>
                          <a:rPr lang="en-US" altLang="zh-CN" sz="2400" i="1">
                            <a:latin typeface="Cambria Math"/>
                          </a:rPr>
                          <m:t>𝐴</m:t>
                        </m:r>
                      </m:sub>
                    </m:sSub>
                    <m:r>
                      <a:rPr lang="en-US" altLang="zh-CN" sz="2400" i="1">
                        <a:latin typeface="Cambria Math"/>
                      </a:rPr>
                      <m:t>)</m:t>
                    </m:r>
                  </m:oMath>
                </a14:m>
                <a:r>
                  <a:rPr lang="en-US" altLang="zh-CN" sz="2400" dirty="0"/>
                  <a:t>, we could compute the value of the other: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Picture 2">
            <a:extLst>
              <a:ext uri="{FF2B5EF4-FFF2-40B4-BE49-F238E27FC236}">
                <a16:creationId xmlns:a16="http://schemas.microsoft.com/office/drawing/2014/main" id="{1462EE4E-7F1F-4BE2-8A47-C9623EEEE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912" y="5132543"/>
            <a:ext cx="7980661" cy="105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870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A simple way to estimate the partition function is to use a Monte Carlo method such as simple importance sampling. We present the approach in terms of continuous variables using integrals, but it can be readily applied to discrete variables by replacing the integrals with summation. We use a proposal </a:t>
                </a:r>
                <a:r>
                  <a:rPr lang="en-US" altLang="zh-CN" dirty="0"/>
                  <a:t>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0</m:t>
                        </m:r>
                      </m:sub>
                    </m:sSub>
                    <m:r>
                      <a:rPr lang="en-US" altLang="zh-CN" i="1">
                        <a:latin typeface="Cambria Math"/>
                      </a:rPr>
                      <m:t>(</m:t>
                    </m:r>
                    <m:r>
                      <a:rPr lang="en-US" altLang="zh-CN" i="1">
                        <a:latin typeface="Cambria Math"/>
                      </a:rPr>
                      <m:t>𝑥</m:t>
                    </m:r>
                    <m:r>
                      <a:rPr lang="en-US" altLang="zh-CN" i="1">
                        <a:latin typeface="Cambria Math"/>
                      </a:rPr>
                      <m:t>)</m:t>
                    </m:r>
                  </m:oMath>
                </a14:m>
                <a:r>
                  <a:rPr lang="en-US" altLang="zh-CN" dirty="0"/>
                  <a:t>, which supports tractable sampling and tractable evaluation of both the partition function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oMath>
                </a14:m>
                <a:r>
                  <a:rPr lang="en-US" altLang="zh-CN" dirty="0"/>
                  <a:t> and the </a:t>
                </a:r>
                <a:r>
                  <a:rPr lang="en-US" altLang="zh-CN" dirty="0" err="1"/>
                  <a:t>unnormalized</a:t>
                </a:r>
                <a:r>
                  <a:rPr lang="en-US" altLang="zh-CN" dirty="0"/>
                  <a:t> distribution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0</m:t>
                        </m:r>
                      </m:sub>
                    </m:sSub>
                    <m:r>
                      <a:rPr lang="en-US" altLang="zh-CN" i="1">
                        <a:latin typeface="Cambria Math"/>
                      </a:rPr>
                      <m:t>(</m:t>
                    </m:r>
                    <m:r>
                      <a:rPr lang="en-US" altLang="zh-CN" i="1">
                        <a:latin typeface="Cambria Math"/>
                      </a:rPr>
                      <m:t>𝑥</m:t>
                    </m:r>
                    <m:r>
                      <a:rPr lang="en-US" altLang="zh-CN" i="1">
                        <a:latin typeface="Cambria Math"/>
                      </a:rPr>
                      <m:t>)</m:t>
                    </m:r>
                  </m:oMath>
                </a14:m>
                <a:r>
                  <a:rPr lang="en-US" altLang="zh-CN" dirty="0"/>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6211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Let us look more closely at the gradient of log Z: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p:pic>
        <p:nvPicPr>
          <p:cNvPr id="2" name="图片 1"/>
          <p:cNvPicPr>
            <a:picLocks noChangeAspect="1"/>
          </p:cNvPicPr>
          <p:nvPr/>
        </p:nvPicPr>
        <p:blipFill>
          <a:blip r:embed="rId2"/>
          <a:stretch>
            <a:fillRect/>
          </a:stretch>
        </p:blipFill>
        <p:spPr>
          <a:xfrm>
            <a:off x="3931042" y="1732866"/>
            <a:ext cx="6141426" cy="3408542"/>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r>
                  <a:rPr lang="en-US" altLang="zh-CN" dirty="0"/>
                  <a:t>In the last line, we make a Monte Carlo estimator,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𝑍</m:t>
                            </m:r>
                          </m:e>
                        </m:acc>
                      </m:e>
                      <m:sub>
                        <m:r>
                          <a:rPr lang="en-US" altLang="zh-CN" i="1">
                            <a:latin typeface="Cambria Math"/>
                          </a:rPr>
                          <m:t>1</m:t>
                        </m:r>
                      </m:sub>
                    </m:sSub>
                  </m:oMath>
                </a14:m>
                <a:r>
                  <a:rPr lang="en-US" altLang="zh-CN" dirty="0"/>
                  <a:t>, of the integral using samples drawn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a14:m>
                <a:r>
                  <a:rPr lang="en-US" altLang="zh-CN" dirty="0"/>
                  <a:t>(</a:t>
                </a:r>
                <a:r>
                  <a:rPr lang="en-US" altLang="zh-CN" b="1" dirty="0"/>
                  <a:t>x</a:t>
                </a:r>
                <a:r>
                  <a:rPr lang="en-US" altLang="zh-CN" dirty="0"/>
                  <a:t>),  and then weight each sample with the ratio of the unnormalized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1</m:t>
                        </m:r>
                      </m:sub>
                    </m:sSub>
                  </m:oMath>
                </a14:m>
                <a:r>
                  <a:rPr lang="en-US" altLang="zh-CN" dirty="0"/>
                  <a:t> and the proposal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rotWithShape="0">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503ACA3A-BB4A-4468-ACE4-8AF80D0B3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547" y="1155484"/>
            <a:ext cx="7443391" cy="339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283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dirty="0"/>
              <a:t>        This approach also allows us to estimate the ratio between the partition functions as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value can then be used directly to compare two models as described in Eq. </a:t>
            </a:r>
            <a:r>
              <a:rPr lang="en-US" altLang="zh-CN" sz="2600" dirty="0">
                <a:solidFill>
                  <a:srgbClr val="FF0000"/>
                </a:solidFill>
                <a:latin typeface="Times New Roman" panose="02020603050405020304" pitchFamily="18" charset="0"/>
                <a:cs typeface="Times New Roman" panose="02020603050405020304" pitchFamily="18" charset="0"/>
              </a:rPr>
              <a:t>18.39</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FE9C201F-2809-4408-84D0-29ACDEB27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052" y="1985812"/>
            <a:ext cx="7539308" cy="118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905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If the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is close to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Eq. </a:t>
                </a:r>
                <a:r>
                  <a:rPr lang="en-US" altLang="zh-CN" sz="2600" dirty="0">
                    <a:solidFill>
                      <a:srgbClr val="FF0000"/>
                    </a:solidFill>
                    <a:latin typeface="Times New Roman" panose="02020603050405020304" pitchFamily="18" charset="0"/>
                    <a:cs typeface="Times New Roman" panose="02020603050405020304" pitchFamily="18" charset="0"/>
                  </a:rPr>
                  <a:t>18.44</a:t>
                </a:r>
                <a:r>
                  <a:rPr lang="en-US" altLang="zh-CN" sz="2600" dirty="0">
                    <a:latin typeface="Times New Roman" panose="02020603050405020304" pitchFamily="18" charset="0"/>
                    <a:cs typeface="Times New Roman" panose="02020603050405020304" pitchFamily="18" charset="0"/>
                  </a:rPr>
                  <a:t> can be an effective way of estimating the partition function (</a:t>
                </a:r>
                <a:r>
                  <a:rPr lang="en-US" altLang="zh-CN" sz="2600" dirty="0" err="1">
                    <a:solidFill>
                      <a:srgbClr val="00FF00"/>
                    </a:solidFill>
                    <a:latin typeface="Times New Roman" panose="02020603050405020304" pitchFamily="18" charset="0"/>
                    <a:cs typeface="Times New Roman" panose="02020603050405020304" pitchFamily="18" charset="0"/>
                  </a:rPr>
                  <a:t>Minka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 Unfortunately, most of the time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is both complicated (usually multimodal) and defined over a high dimensional space. It is difficult to find a tractable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that is simple enough to evaluate while still being close enough to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to result in a high quality approximation. If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are not close, most samples from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will have low probability under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and therefore make (relatively) negligible contribution to the sum in Eq. </a:t>
                </a:r>
                <a:r>
                  <a:rPr lang="en-US" altLang="zh-CN" sz="2600" dirty="0">
                    <a:solidFill>
                      <a:srgbClr val="FF0000"/>
                    </a:solidFill>
                    <a:latin typeface="Times New Roman" panose="02020603050405020304" pitchFamily="18" charset="0"/>
                    <a:cs typeface="Times New Roman" panose="02020603050405020304" pitchFamily="18" charset="0"/>
                  </a:rPr>
                  <a:t>18.44</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465318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Having few samples with significant weights in this sum will result in an estimator that is of poor quality due to high variance. This can be understood quantitatively through an estimate of the variance of our estimate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𝑍</m:t>
                            </m:r>
                          </m:e>
                        </m:acc>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quantity is largest when there is significant deviation in the values of the importance weights </a:t>
                </a:r>
                <a14:m>
                  <m:oMath xmlns:m="http://schemas.openxmlformats.org/officeDocument/2006/math">
                    <m:f>
                      <m:fPr>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𝑘</m:t>
                            </m:r>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num>
                      <m:den>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𝑘</m:t>
                            </m:r>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den>
                    </m:f>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17E60E4C-0F0F-4E00-BDD0-92D20A5416FF}"/>
              </a:ext>
            </a:extLst>
          </p:cNvPr>
          <p:cNvPicPr>
            <a:picLocks noChangeAspect="1"/>
          </p:cNvPicPr>
          <p:nvPr/>
        </p:nvPicPr>
        <p:blipFill>
          <a:blip r:embed="rId4"/>
          <a:stretch>
            <a:fillRect/>
          </a:stretch>
        </p:blipFill>
        <p:spPr>
          <a:xfrm>
            <a:off x="1283130" y="2575486"/>
            <a:ext cx="9225256" cy="1435040"/>
          </a:xfrm>
          <a:prstGeom prst="rect">
            <a:avLst/>
          </a:prstGeom>
        </p:spPr>
      </p:pic>
    </p:spTree>
    <p:extLst>
      <p:ext uri="{BB962C8B-B14F-4D97-AF65-F5344CB8AC3E}">
        <p14:creationId xmlns:p14="http://schemas.microsoft.com/office/powerpoint/2010/main" val="17708039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lnSpc>
                    <a:spcPct val="125000"/>
                  </a:lnSpc>
                  <a:spcBef>
                    <a:spcPts val="0"/>
                  </a:spcBef>
                  <a:buClr>
                    <a:srgbClr val="FF0000"/>
                  </a:buClr>
                </a:pPr>
                <a:r>
                  <a:rPr lang="en-US" altLang="zh-CN" dirty="0"/>
                  <a:t>        We now turn to two related strategies developed to cope </a:t>
                </a:r>
                <a:r>
                  <a:rPr lang="en-US" altLang="zh-CN" sz="2600" dirty="0">
                    <a:latin typeface="Times New Roman" panose="02020603050405020304" pitchFamily="18" charset="0"/>
                    <a:cs typeface="Times New Roman" panose="02020603050405020304" pitchFamily="18" charset="0"/>
                  </a:rPr>
                  <a:t>with the challenging task of estimating partition functions for complex distributions over high-dimensional spaces: annealed importance sampling and bridge sampling. Both start with the simple importance sampling strategy introduced above and both attempt to overcome the problem of the proposal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being too far from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by introducing intermediate distributions that attempt to </a:t>
                </a:r>
                <a:r>
                  <a:rPr lang="en-US" altLang="zh-CN" sz="2600" i="1" dirty="0">
                    <a:latin typeface="Times New Roman" panose="02020603050405020304" pitchFamily="18" charset="0"/>
                    <a:cs typeface="Times New Roman" panose="02020603050405020304" pitchFamily="18" charset="0"/>
                  </a:rPr>
                  <a:t>bridge the gap</a:t>
                </a:r>
                <a:r>
                  <a:rPr lang="en-US" altLang="zh-CN" sz="2600" dirty="0">
                    <a:latin typeface="Times New Roman" panose="02020603050405020304" pitchFamily="18" charset="0"/>
                    <a:cs typeface="Times New Roman" panose="02020603050405020304" pitchFamily="18" charset="0"/>
                  </a:rPr>
                  <a:t>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31360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situations where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𝐷</m:t>
                        </m:r>
                      </m:e>
                      <m:sub>
                        <m:r>
                          <a:rPr lang="en-US" altLang="zh-CN" sz="2600" i="1">
                            <a:latin typeface="Cambria Math"/>
                            <a:cs typeface="Times New Roman" panose="02020603050405020304" pitchFamily="18" charset="0"/>
                          </a:rPr>
                          <m:t>𝐾𝐿</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large (i.e., where there is little overlap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 strategy called </a:t>
                </a:r>
                <a:r>
                  <a:rPr lang="en-US" altLang="zh-CN" sz="2600" b="1" dirty="0">
                    <a:latin typeface="Times New Roman" panose="02020603050405020304" pitchFamily="18" charset="0"/>
                    <a:cs typeface="Times New Roman" panose="02020603050405020304" pitchFamily="18" charset="0"/>
                  </a:rPr>
                  <a:t>annealed importance sampling </a:t>
                </a:r>
                <a:r>
                  <a:rPr lang="en-US" altLang="zh-CN" sz="2600" dirty="0">
                    <a:latin typeface="Times New Roman" panose="02020603050405020304" pitchFamily="18" charset="0"/>
                    <a:cs typeface="Times New Roman" panose="02020603050405020304" pitchFamily="18" charset="0"/>
                  </a:rPr>
                  <a:t>(AIS) attempts to bridge the gap by introducing intermediate distributions (</a:t>
                </a:r>
                <a:r>
                  <a:rPr lang="en-US" altLang="zh-CN" sz="2600" dirty="0" err="1">
                    <a:solidFill>
                      <a:srgbClr val="00FF00"/>
                    </a:solidFill>
                    <a:latin typeface="Times New Roman" panose="02020603050405020304" pitchFamily="18" charset="0"/>
                    <a:cs typeface="Times New Roman" panose="02020603050405020304" pitchFamily="18" charset="0"/>
                  </a:rPr>
                  <a:t>Jarzynski</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Neal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Consider a sequence of distributions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0</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sub>
                        </m:sSub>
                      </m:sub>
                    </m:sSub>
                  </m:oMath>
                </a14:m>
                <a:r>
                  <a:rPr lang="en-US" altLang="zh-CN" sz="2600" dirty="0">
                    <a:latin typeface="Times New Roman" panose="02020603050405020304" pitchFamily="18" charset="0"/>
                    <a:cs typeface="Times New Roman" panose="02020603050405020304" pitchFamily="18" charset="0"/>
                  </a:rPr>
                  <a:t>, with </a:t>
                </a:r>
                <a14:m>
                  <m:oMath xmlns:m="http://schemas.openxmlformats.org/officeDocument/2006/math">
                    <m:r>
                      <a:rPr lang="en-US" altLang="zh-CN" sz="2600" i="1">
                        <a:latin typeface="Cambria Math"/>
                        <a:cs typeface="Times New Roman" panose="02020603050405020304" pitchFamily="18" charset="0"/>
                      </a:rPr>
                      <m:t>0</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&lt;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&lt;…&lt;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&lt;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1</m:t>
                    </m:r>
                  </m:oMath>
                </a14:m>
                <a:r>
                  <a:rPr lang="en-US" altLang="zh-CN" sz="2600" dirty="0">
                    <a:latin typeface="Times New Roman" panose="02020603050405020304" pitchFamily="18" charset="0"/>
                    <a:cs typeface="Times New Roman" panose="02020603050405020304" pitchFamily="18" charset="0"/>
                  </a:rPr>
                  <a:t> so that the first and last distributions in the sequence are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respectively.</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1764"/>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71660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lnSpc>
                <a:spcPct val="125000"/>
              </a:lnSpc>
              <a:spcBef>
                <a:spcPts val="0"/>
              </a:spcBef>
              <a:buClr>
                <a:srgbClr val="FF0000"/>
              </a:buClr>
            </a:pPr>
            <a:r>
              <a:rPr lang="en-US" altLang="zh-CN" dirty="0"/>
              <a:t>        This approach allows us to estimate the partition function of a multimodal distribution defined over a high-dimensional space (such as the distribution defined by a trained RBM).</a:t>
            </a:r>
            <a:r>
              <a:rPr lang="en-US" altLang="zh-CN" sz="2600" dirty="0">
                <a:latin typeface="Times New Roman" panose="02020603050405020304" pitchFamily="18" charset="0"/>
                <a:cs typeface="Times New Roman" panose="02020603050405020304" pitchFamily="18" charset="0"/>
              </a:rPr>
              <a:t>We begin with a simpler model with a known partition function (such as an RBM with zeroes for weights) and estimate the ratio between the two model’s partition functions. The estimate of this ratio is based on the estimate of the ratios of a sequence of many similar distributions, such as the sequence of RBMs with weights interpolating between zero and the learned weights.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480447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lvl="0" algn="just">
                  <a:spcBef>
                    <a:spcPts val="0"/>
                  </a:spcBef>
                  <a:buClr>
                    <a:srgbClr val="FF0000"/>
                  </a:buClr>
                </a:pPr>
                <a:r>
                  <a:rPr lang="en-US" altLang="zh-CN" dirty="0"/>
                  <a:t>        We can now write the ratio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oMath>
                </a14:m>
                <a:r>
                  <a:rPr lang="en-US" altLang="zh-CN" dirty="0"/>
                  <a:t> as</a:t>
                </a:r>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dirty="0"/>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r>
                  <a:rPr lang="en-US" altLang="zh-CN" dirty="0"/>
                  <a:t>Provided the distributions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sub>
                        </m:sSub>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r>
                              <a:rPr lang="en-US" altLang="zh-CN" i="1">
                                <a:latin typeface="Cambria Math"/>
                              </a:rPr>
                              <m:t>+</m:t>
                            </m:r>
                            <m:r>
                              <a:rPr lang="en-US" altLang="zh-CN" i="1">
                                <a:latin typeface="Cambria Math"/>
                              </a:rPr>
                              <m:t>1</m:t>
                            </m:r>
                          </m:sub>
                        </m:sSub>
                      </m:sub>
                    </m:sSub>
                  </m:oMath>
                </a14:m>
                <a:r>
                  <a:rPr lang="en-US" altLang="zh-CN" dirty="0"/>
                  <a:t>, for all 0 ≤ j ≤ n − 1, are sufficiently close, we can reliably estimate each of the factors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r>
                                  <a:rPr lang="en-US" altLang="zh-CN" i="1">
                                    <a:latin typeface="Cambria Math"/>
                                  </a:rPr>
                                  <m:t>+</m:t>
                                </m:r>
                                <m:r>
                                  <a:rPr lang="en-US" altLang="zh-CN" i="1">
                                    <a:latin typeface="Cambria Math"/>
                                  </a:rPr>
                                  <m:t>1</m:t>
                                </m:r>
                              </m:sub>
                            </m:sSub>
                          </m:sub>
                        </m:sSub>
                      </m:num>
                      <m:den>
                        <m:sSub>
                          <m:sSubPr>
                            <m:ctrlPr>
                              <a:rPr lang="en-US" altLang="zh-CN" i="1">
                                <a:latin typeface="Cambria Math" panose="02040503050406030204" pitchFamily="18" charset="0"/>
                              </a:rPr>
                            </m:ctrlPr>
                          </m:sSubPr>
                          <m:e>
                            <m:r>
                              <a:rPr lang="en-US" altLang="zh-CN" i="1">
                                <a:latin typeface="Cambria Math"/>
                              </a:rPr>
                              <m:t>𝑍</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sub>
                            </m:sSub>
                          </m:sub>
                        </m:sSub>
                      </m:den>
                    </m:f>
                  </m:oMath>
                </a14:m>
                <a:r>
                  <a:rPr lang="en-US" altLang="zh-CN" dirty="0"/>
                  <a:t> using simple importance sampling and then use these to obtain an estimate of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oMath>
                </a14:m>
                <a:r>
                  <a:rPr lang="en-US" altLang="zh-CN" dirty="0"/>
                  <a: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514DE4A1-ACD0-40DE-B995-A99993E5C961}"/>
              </a:ext>
            </a:extLst>
          </p:cNvPr>
          <p:cNvPicPr>
            <a:picLocks noChangeAspect="1"/>
          </p:cNvPicPr>
          <p:nvPr/>
        </p:nvPicPr>
        <p:blipFill>
          <a:blip r:embed="rId4"/>
          <a:stretch>
            <a:fillRect/>
          </a:stretch>
        </p:blipFill>
        <p:spPr>
          <a:xfrm>
            <a:off x="2000018" y="1661160"/>
            <a:ext cx="6109902" cy="2329883"/>
          </a:xfrm>
          <a:prstGeom prst="rect">
            <a:avLst/>
          </a:prstGeom>
        </p:spPr>
      </p:pic>
    </p:spTree>
    <p:extLst>
      <p:ext uri="{BB962C8B-B14F-4D97-AF65-F5344CB8AC3E}">
        <p14:creationId xmlns:p14="http://schemas.microsoft.com/office/powerpoint/2010/main" val="2779958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Where do these intermediate distributions come from? Just as the original proposal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is a design choice, so is the sequence of distributions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1</m:t>
                            </m:r>
                          </m:sub>
                        </m:sSub>
                      </m:sub>
                    </m:sSub>
                  </m:oMath>
                </a14:m>
                <a:r>
                  <a:rPr lang="en-US" altLang="zh-CN" sz="2600" dirty="0">
                    <a:latin typeface="Times New Roman" panose="02020603050405020304" pitchFamily="18" charset="0"/>
                    <a:cs typeface="Times New Roman" panose="02020603050405020304" pitchFamily="18" charset="0"/>
                  </a:rPr>
                  <a:t>. That is, it can be specifically constructed to suit the problem domain. One general-purpose and popular choice for the intermediate distributions is to use the weighted geometric average of the target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and the starting proposal distribution (for which the partition function is known)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34FCB5E1-854F-4094-997F-F68C2E0AF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489" y="4489422"/>
            <a:ext cx="6593619" cy="10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3997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order to sample from these intermediate distributions, we define a series of Markov chain transition functions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𝑇</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𝑗</m:t>
                            </m:r>
                          </m:sub>
                        </m:sSub>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that define the conditional probability distribution of transitioning to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given we are currently at </a:t>
                </a:r>
                <a14:m>
                  <m:oMath xmlns:m="http://schemas.openxmlformats.org/officeDocument/2006/math">
                    <m:r>
                      <a:rPr lang="en-US" altLang="zh-CN" sz="2600" i="1">
                        <a:latin typeface="Cambria Math"/>
                        <a:cs typeface="Times New Roman" panose="02020603050405020304" pitchFamily="18" charset="0"/>
                      </a:rPr>
                      <m:t>𝑥</m:t>
                    </m:r>
                  </m:oMath>
                </a14:m>
                <a:r>
                  <a:rPr lang="en-US" altLang="zh-CN" sz="2600" dirty="0">
                    <a:latin typeface="Times New Roman" panose="02020603050405020304" pitchFamily="18" charset="0"/>
                    <a:cs typeface="Times New Roman" panose="02020603050405020304" pitchFamily="18" charset="0"/>
                  </a:rPr>
                  <a:t>. The transition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operator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𝑇</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𝑗</m:t>
                            </m:r>
                          </m:sub>
                        </m:sSub>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defined to leave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𝑗</m:t>
                            </m:r>
                          </m:sub>
                        </m:sSub>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invariant: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These transitions may be constructed as any Markov chain Monte Carlo method (e.g., Metropolis-Hastings, Gibbs), including methods involving multiple passes through all of the random variables or other kinds of iterations.</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0619EC4B-EEEE-4B42-973A-800A51710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856" y="3429000"/>
            <a:ext cx="6354344" cy="78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1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For models that guarantee p(x) &gt; 0 for all x, we can substitute </a:t>
                </a:r>
                <a14:m>
                  <m:oMath xmlns:m="http://schemas.openxmlformats.org/officeDocument/2006/math">
                    <m:r>
                      <m:rPr>
                        <m:sty m:val="p"/>
                      </m:rPr>
                      <a:rPr lang="en-US" altLang="zh-CN" b="0" i="0" smtClean="0">
                        <a:latin typeface="Cambria Math" charset="0"/>
                      </a:rPr>
                      <m:t>exp</m:t>
                    </m:r>
                    <m:r>
                      <a:rPr lang="en-US" altLang="zh-CN" b="0" i="1" smtClean="0">
                        <a:latin typeface="Cambria Math" charset="0"/>
                      </a:rPr>
                      <m:t>⁡(</m:t>
                    </m:r>
                    <m:r>
                      <m:rPr>
                        <m:sty m:val="p"/>
                      </m:rPr>
                      <a:rPr lang="en-US" altLang="zh-CN" b="0" i="0" smtClean="0">
                        <a:latin typeface="Cambria Math" charset="0"/>
                      </a:rPr>
                      <m:t>log</m:t>
                    </m:r>
                    <m:r>
                      <a:rPr lang="en-US" altLang="zh-CN" b="0" i="1" smtClean="0">
                        <a:latin typeface="Cambria Math" charset="0"/>
                      </a:rPr>
                      <m:t> </m:t>
                    </m:r>
                    <m:acc>
                      <m:accPr>
                        <m:chr m:val="̃"/>
                        <m:ctrlPr>
                          <a:rPr lang="en-US" altLang="zh-CN" b="0" i="1" smtClean="0">
                            <a:latin typeface="Cambria Math" panose="02040503050406030204" pitchFamily="18" charset="0"/>
                          </a:rPr>
                        </m:ctrlPr>
                      </m:accPr>
                      <m:e>
                        <m:r>
                          <a:rPr lang="en-US" altLang="zh-CN" b="0" i="1" smtClean="0">
                            <a:latin typeface="Cambria Math" charset="0"/>
                          </a:rPr>
                          <m:t>𝑝</m:t>
                        </m:r>
                      </m:e>
                    </m:acc>
                    <m:r>
                      <a:rPr lang="en-US" altLang="zh-CN" b="0" i="1" smtClean="0">
                        <a:latin typeface="Cambria Math" charset="0"/>
                      </a:rPr>
                      <m:t>(</m:t>
                    </m:r>
                    <m:r>
                      <m:rPr>
                        <m:sty m:val="p"/>
                      </m:rPr>
                      <a:rPr lang="en-US" altLang="zh-CN" b="0" i="0" smtClean="0">
                        <a:latin typeface="Cambria Math" charset="0"/>
                      </a:rPr>
                      <m:t>x</m:t>
                    </m:r>
                    <m:r>
                      <a:rPr lang="en-US" altLang="zh-CN" b="0" i="1" smtClean="0">
                        <a:latin typeface="Cambria Math" charset="0"/>
                      </a:rPr>
                      <m:t>))</m:t>
                    </m:r>
                  </m:oMath>
                </a14:m>
                <a:endParaRPr lang="en-US" altLang="zh-CN" dirty="0"/>
              </a:p>
              <a:p>
                <a:pPr algn="just">
                  <a:lnSpc>
                    <a:spcPct val="125000"/>
                  </a:lnSpc>
                  <a:spcBef>
                    <a:spcPts val="0"/>
                  </a:spcBef>
                  <a:buClr>
                    <a:srgbClr val="FF0000"/>
                  </a:buClr>
                </a:pPr>
                <a:r>
                  <a:rPr lang="en-US" altLang="zh-CN" dirty="0"/>
                  <a:t>for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charset="0"/>
                          </a:rPr>
                          <m:t>𝑝</m:t>
                        </m:r>
                      </m:e>
                    </m:acc>
                    <m:r>
                      <a:rPr lang="en-US" altLang="zh-CN" i="1">
                        <a:latin typeface="Cambria Math" charset="0"/>
                      </a:rPr>
                      <m:t>(</m:t>
                    </m:r>
                    <m:r>
                      <m:rPr>
                        <m:sty m:val="p"/>
                      </m:rPr>
                      <a:rPr lang="en-US" altLang="zh-CN">
                        <a:latin typeface="Cambria Math" charset="0"/>
                      </a:rPr>
                      <m:t>x</m:t>
                    </m:r>
                    <m:r>
                      <a:rPr lang="en-US" altLang="zh-CN" i="1">
                        <a:latin typeface="Cambria Math" charset="0"/>
                      </a:rPr>
                      <m:t>)</m:t>
                    </m:r>
                  </m:oMath>
                </a14:m>
                <a:r>
                  <a:rPr lang="en-US" altLang="zh-CN" dirty="0"/>
                  <a:t>: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2"/>
                <a:stretch>
                  <a:fillRect l="-962"/>
                </a:stretch>
              </a:blipFill>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3018301" y="2096086"/>
            <a:ext cx="6927557" cy="2479751"/>
          </a:xfrm>
          <a:prstGeom prst="rect">
            <a:avLst/>
          </a:prstGeom>
        </p:spPr>
      </p:pic>
      <p:pic>
        <p:nvPicPr>
          <p:cNvPr id="5" name="图片 4"/>
          <p:cNvPicPr>
            <a:picLocks noChangeAspect="1"/>
          </p:cNvPicPr>
          <p:nvPr/>
        </p:nvPicPr>
        <p:blipFill>
          <a:blip r:embed="rId4"/>
          <a:stretch>
            <a:fillRect/>
          </a:stretch>
        </p:blipFill>
        <p:spPr>
          <a:xfrm>
            <a:off x="3587263" y="4632110"/>
            <a:ext cx="6330459" cy="1633667"/>
          </a:xfrm>
          <a:prstGeom prst="rect">
            <a:avLst/>
          </a:prstGeom>
        </p:spPr>
      </p:pic>
      <p:pic>
        <p:nvPicPr>
          <p:cNvPr id="6" name="图片 5"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AIS sampling strategy is then to generate samples from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then use the transition operators to sequentially generate samples from the intermediate distributions until we arrive at samples from the target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38C4E4C9-F5C9-45C3-83D0-3270C5B4B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862" y="2749731"/>
            <a:ext cx="7744653" cy="342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6888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sample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we can derive the importance weight by chaining together the importance weights for the jumps between the intermediate distributions given in Eq. </a:t>
            </a:r>
            <a:r>
              <a:rPr lang="en-US" altLang="zh-CN" sz="2600" dirty="0">
                <a:solidFill>
                  <a:srgbClr val="FF0000"/>
                </a:solidFill>
                <a:latin typeface="Times New Roman" panose="02020603050405020304" pitchFamily="18" charset="0"/>
                <a:cs typeface="Times New Roman" panose="02020603050405020304" pitchFamily="18" charset="0"/>
              </a:rPr>
              <a:t>18.49</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To avoid computational issues such as overflow, it is probably best to do the computation in log space: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C69B5907-B052-41E8-90F1-77F98B0A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179" y="2175948"/>
            <a:ext cx="7453641" cy="106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6A57A1E1-BDC9-42F7-8F0F-534C377BA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179" y="4843304"/>
            <a:ext cx="7453641" cy="81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2620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With the sampling procedure thus defined and the importance weights given in Eq. </a:t>
                </a:r>
                <a:r>
                  <a:rPr lang="en-US" altLang="zh-CN" dirty="0">
                    <a:solidFill>
                      <a:srgbClr val="FF0000"/>
                    </a:solidFill>
                  </a:rPr>
                  <a:t>18.52</a:t>
                </a:r>
                <a:r>
                  <a:rPr lang="en-US" altLang="zh-CN" dirty="0"/>
                  <a:t>, the estimate of the ratio of partition functions is given by:</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order to verify that this procedure defines a valid importance sampling scheme, we can show (Neal, 2001) that the AIS procedure corresponds to simple importance sampling on an extended state space with points sampled over the product space </a:t>
                </a:r>
                <a14:m>
                  <m:oMath xmlns:m="http://schemas.openxmlformats.org/officeDocument/2006/math">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D3CB8991-7EC6-4ED7-93EB-8D316B2B2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266" y="1998523"/>
            <a:ext cx="6014251" cy="107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98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To do this, we define the distribution over the extended space as:</a:t>
                </a:r>
              </a:p>
              <a:p>
                <a:pPr lvl="0" algn="just">
                  <a:spcBef>
                    <a:spcPts val="0"/>
                  </a:spcBef>
                  <a:buClr>
                    <a:srgbClr val="FF0000"/>
                  </a:buClr>
                </a:pPr>
                <a:endParaRPr lang="en-US" altLang="zh-CN" dirty="0"/>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dirty="0"/>
                  <a:t>where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𝑇</m:t>
                            </m:r>
                          </m:e>
                        </m:acc>
                      </m:e>
                      <m:sub>
                        <m:r>
                          <a:rPr lang="en-US" altLang="zh-CN" i="1">
                            <a:latin typeface="Cambria Math"/>
                          </a:rPr>
                          <m:t>𝑎</m:t>
                        </m:r>
                      </m:sub>
                    </m:sSub>
                  </m:oMath>
                </a14:m>
                <a:r>
                  <a:rPr lang="en-US" altLang="zh-CN" dirty="0"/>
                  <a:t>is the reverse of the transition operator defined by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𝑇</m:t>
                        </m:r>
                      </m:e>
                      <m:sub>
                        <m:r>
                          <a:rPr lang="en-US" altLang="zh-CN" i="1">
                            <a:latin typeface="Cambria Math"/>
                          </a:rPr>
                          <m:t>𝑎</m:t>
                        </m:r>
                      </m:sub>
                    </m:sSub>
                  </m:oMath>
                </a14:m>
                <a:r>
                  <a:rPr lang="en-US" altLang="zh-CN" dirty="0"/>
                  <a:t> (via an application of Bayes’ rule):    </a:t>
                </a:r>
              </a:p>
              <a:p>
                <a:pPr lvl="0" algn="just">
                  <a:spcBef>
                    <a:spcPts val="0"/>
                  </a:spcBef>
                  <a:buClr>
                    <a:srgbClr val="FF0000"/>
                  </a:buClr>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Picture 3">
            <a:extLst>
              <a:ext uri="{FF2B5EF4-FFF2-40B4-BE49-F238E27FC236}">
                <a16:creationId xmlns:a16="http://schemas.microsoft.com/office/drawing/2014/main" id="{0CA46A34-E3F9-4FB1-9408-33CBA27FF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596" y="1647893"/>
            <a:ext cx="10457832" cy="119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82B982C3-491F-46A2-8224-69F610F2D0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121" y="4275774"/>
            <a:ext cx="9298511" cy="115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8955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Plugging the above into the expression for the joint distribution on the extended state space given in Eq. </a:t>
            </a:r>
            <a:r>
              <a:rPr lang="en-US" altLang="zh-CN" sz="2600" dirty="0">
                <a:solidFill>
                  <a:srgbClr val="FF0000"/>
                </a:solidFill>
                <a:latin typeface="Times New Roman" panose="02020603050405020304" pitchFamily="18" charset="0"/>
                <a:cs typeface="Times New Roman" panose="02020603050405020304" pitchFamily="18" charset="0"/>
              </a:rPr>
              <a:t>18.56</a:t>
            </a:r>
            <a:r>
              <a:rPr lang="en-US" altLang="zh-CN" sz="2600" dirty="0">
                <a:latin typeface="Times New Roman" panose="02020603050405020304" pitchFamily="18" charset="0"/>
                <a:cs typeface="Times New Roman" panose="02020603050405020304" pitchFamily="18" charset="0"/>
              </a:rPr>
              <a:t>, we get: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C1114948-67E7-4DA1-A8EF-0AA5ED787DF0}"/>
              </a:ext>
            </a:extLst>
          </p:cNvPr>
          <p:cNvPicPr>
            <a:picLocks noChangeAspect="1"/>
          </p:cNvPicPr>
          <p:nvPr/>
        </p:nvPicPr>
        <p:blipFill>
          <a:blip r:embed="rId3"/>
          <a:stretch>
            <a:fillRect/>
          </a:stretch>
        </p:blipFill>
        <p:spPr>
          <a:xfrm>
            <a:off x="992431" y="2495629"/>
            <a:ext cx="9721459" cy="3135150"/>
          </a:xfrm>
          <a:prstGeom prst="rect">
            <a:avLst/>
          </a:prstGeom>
        </p:spPr>
      </p:pic>
    </p:spTree>
    <p:extLst>
      <p:ext uri="{BB962C8B-B14F-4D97-AF65-F5344CB8AC3E}">
        <p14:creationId xmlns:p14="http://schemas.microsoft.com/office/powerpoint/2010/main" val="28762255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now have means of generating samples from the joint proposal distribution </a:t>
                </a:r>
                <a14:m>
                  <m:oMath xmlns:m="http://schemas.openxmlformats.org/officeDocument/2006/math">
                    <m:r>
                      <a:rPr lang="en-US" altLang="zh-CN" sz="2600" i="1">
                        <a:latin typeface="Cambria Math"/>
                        <a:cs typeface="Times New Roman" panose="02020603050405020304" pitchFamily="18" charset="0"/>
                      </a:rPr>
                      <m:t>𝑞</m:t>
                    </m:r>
                  </m:oMath>
                </a14:m>
                <a:r>
                  <a:rPr lang="en-US" altLang="zh-CN" sz="2600" dirty="0">
                    <a:latin typeface="Times New Roman" panose="02020603050405020304" pitchFamily="18" charset="0"/>
                    <a:cs typeface="Times New Roman" panose="02020603050405020304" pitchFamily="18" charset="0"/>
                  </a:rPr>
                  <a:t> over the extended sample via a sampling scheme given above, with the joint distribution given by: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a joint distribution on the extended space given by Eq. 18.60. Taking </a:t>
                </a:r>
                <a14:m>
                  <m:oMath xmlns:m="http://schemas.openxmlformats.org/officeDocument/2006/math">
                    <m:r>
                      <a:rPr lang="en-US" altLang="zh-CN" sz="2600" i="1">
                        <a:latin typeface="Cambria Math"/>
                        <a:cs typeface="Times New Roman" panose="02020603050405020304" pitchFamily="18" charset="0"/>
                      </a:rPr>
                      <m:t>𝑞</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as the proposal distribution on the extended state space from which we will draw samples, it remains to determine the importance weights:</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0589CD00-C374-4C2C-9733-C83E9D086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339" y="2559273"/>
            <a:ext cx="9067008" cy="77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3AB12171-81B0-4893-B01F-586E8DE02A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790" y="5427908"/>
            <a:ext cx="8439799" cy="105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5713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These weights are the same as proposed for AIS. Thus we can interpret AIS as simple importance sampling applied to an extended state and its validity follows immediately from the validity of importance sampling.</a:t>
            </a:r>
          </a:p>
          <a:p>
            <a:pPr algn="just">
              <a:lnSpc>
                <a:spcPct val="125000"/>
              </a:lnSpc>
              <a:spcBef>
                <a:spcPts val="0"/>
              </a:spcBef>
              <a:buClr>
                <a:srgbClr val="FF0000"/>
              </a:buClr>
            </a:pPr>
            <a:r>
              <a:rPr lang="en-US" altLang="zh-CN" sz="2600" dirty="0">
                <a:latin typeface="Times New Roman" panose="02020603050405020304" pitchFamily="18" charset="0"/>
                <a:cs typeface="Times New Roman" panose="02020603050405020304" pitchFamily="18" charset="0"/>
              </a:rPr>
              <a:t>        Annealed importance sampling (AIS) was first discovered by </a:t>
            </a:r>
            <a:r>
              <a:rPr lang="en-US" altLang="zh-CN" sz="2600" dirty="0" err="1">
                <a:solidFill>
                  <a:srgbClr val="00FF00"/>
                </a:solidFill>
                <a:latin typeface="Times New Roman" panose="02020603050405020304" pitchFamily="18" charset="0"/>
                <a:cs typeface="Times New Roman" panose="02020603050405020304" pitchFamily="18" charset="0"/>
              </a:rPr>
              <a:t>Jarzynski</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and then again, independently, by </a:t>
            </a:r>
            <a:r>
              <a:rPr lang="en-US" altLang="zh-CN" sz="2600" dirty="0">
                <a:solidFill>
                  <a:srgbClr val="00FF00"/>
                </a:solidFill>
                <a:latin typeface="Times New Roman" panose="02020603050405020304" pitchFamily="18" charset="0"/>
                <a:cs typeface="Times New Roman" panose="02020603050405020304" pitchFamily="18" charset="0"/>
              </a:rPr>
              <a:t>Neal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It is currently the most common way of estimating the partition function for undirected probabilistic models. The reasons for this may have more to do with the publication of an influential paper (</a:t>
            </a:r>
            <a:r>
              <a:rPr lang="en-US" altLang="zh-CN" sz="2600" dirty="0" err="1">
                <a:solidFill>
                  <a:srgbClr val="00FF00"/>
                </a:solidFill>
                <a:latin typeface="Times New Roman" panose="02020603050405020304" pitchFamily="18" charset="0"/>
                <a:cs typeface="Times New Roman" panose="02020603050405020304" pitchFamily="18" charset="0"/>
              </a:rPr>
              <a:t>Salakhutdinov</a:t>
            </a:r>
            <a:r>
              <a:rPr lang="en-US" altLang="zh-CN" sz="2600" dirty="0">
                <a:solidFill>
                  <a:srgbClr val="00FF00"/>
                </a:solidFill>
                <a:latin typeface="Times New Roman" panose="02020603050405020304" pitchFamily="18" charset="0"/>
                <a:cs typeface="Times New Roman" panose="02020603050405020304" pitchFamily="18" charset="0"/>
              </a:rPr>
              <a:t> and Murray</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t>
            </a:r>
            <a:r>
              <a:rPr lang="en-US" altLang="zh-CN" dirty="0"/>
              <a:t>describing its application to estimating the partition function of restricted Boltzmann machines and deep belief networks than with any inherent advantage the method has over the other method described below.</a:t>
            </a:r>
          </a:p>
        </p:txBody>
      </p:sp>
    </p:spTree>
    <p:extLst>
      <p:ext uri="{BB962C8B-B14F-4D97-AF65-F5344CB8AC3E}">
        <p14:creationId xmlns:p14="http://schemas.microsoft.com/office/powerpoint/2010/main" val="655919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discussion of the properties of the AIS estimator (e.g., its variance and efficiency) can be found in </a:t>
            </a:r>
            <a:r>
              <a:rPr lang="en-US" altLang="zh-CN" sz="2600" dirty="0">
                <a:solidFill>
                  <a:srgbClr val="00FF00"/>
                </a:solidFill>
                <a:latin typeface="Times New Roman" panose="02020603050405020304" pitchFamily="18" charset="0"/>
                <a:cs typeface="Times New Roman" panose="02020603050405020304" pitchFamily="18" charset="0"/>
              </a:rPr>
              <a:t>Neal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199505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Bridge sampling (</a:t>
                </a:r>
                <a:r>
                  <a:rPr lang="en-US" altLang="zh-CN" sz="2600" dirty="0">
                    <a:solidFill>
                      <a:srgbClr val="00FF00"/>
                    </a:solidFill>
                    <a:latin typeface="Times New Roman" panose="02020603050405020304" pitchFamily="18" charset="0"/>
                    <a:cs typeface="Times New Roman" panose="02020603050405020304" pitchFamily="18" charset="0"/>
                  </a:rPr>
                  <a:t>Bennett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1976</a:t>
                </a:r>
                <a:r>
                  <a:rPr lang="en-US" altLang="zh-CN" sz="2600" dirty="0">
                    <a:latin typeface="Times New Roman" panose="02020603050405020304" pitchFamily="18" charset="0"/>
                    <a:cs typeface="Times New Roman" panose="02020603050405020304" pitchFamily="18" charset="0"/>
                  </a:rPr>
                  <a:t>) is another method that, like AIS, addresses the shortcomings of importance sampling. Rather than chaining together a series of intermediate distributions, bridge sampling relies on a single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m:t>
                        </m:r>
                      </m:sub>
                    </m:sSub>
                  </m:oMath>
                </a14:m>
                <a:r>
                  <a:rPr lang="en-US" altLang="zh-CN" sz="2600" dirty="0">
                    <a:latin typeface="Times New Roman" panose="02020603050405020304" pitchFamily="18" charset="0"/>
                    <a:cs typeface="Times New Roman" panose="02020603050405020304" pitchFamily="18" charset="0"/>
                  </a:rPr>
                  <a:t>, known as the bridge, to interpolate between a distribution with known partition function,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 distribution p1 for which we are trying to estimate the partition function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Bridge sampling estimates the ratio </a:t>
                </a:r>
                <a14:m>
                  <m:oMath xmlns:m="http://schemas.openxmlformats.org/officeDocument/2006/math">
                    <m:f>
                      <m:fPr>
                        <m:type m:val="lin"/>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1</m:t>
                            </m:r>
                          </m:sub>
                        </m:sSub>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0</m:t>
                            </m:r>
                          </m:sub>
                        </m:sSub>
                      </m:den>
                    </m:f>
                  </m:oMath>
                </a14:m>
                <a:r>
                  <a:rPr lang="en-US" altLang="zh-CN" sz="2600" dirty="0">
                    <a:latin typeface="Times New Roman" panose="02020603050405020304" pitchFamily="18" charset="0"/>
                    <a:cs typeface="Times New Roman" panose="02020603050405020304" pitchFamily="18" charset="0"/>
                  </a:rPr>
                  <a:t> as the ratio of the expected importance weights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m:t>
                        </m:r>
                      </m:sub>
                    </m:sSub>
                    <m:r>
                      <a:rPr lang="en-US" altLang="zh-CN" sz="2600" i="1">
                        <a:latin typeface="Cambria Math"/>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m:t>
                        </m:r>
                      </m:sub>
                    </m:sSub>
                    <m:r>
                      <a:rPr lang="en-US" altLang="zh-CN" sz="2600" i="1">
                        <a:latin typeface="Cambria Math"/>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97DCF943-6598-4CE8-B4BD-549C44DB6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297" y="4638947"/>
            <a:ext cx="7940243" cy="117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4782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If the bridge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m:t>
                        </m:r>
                      </m:sub>
                    </m:sSub>
                  </m:oMath>
                </a14:m>
                <a:r>
                  <a:rPr lang="en-US" altLang="zh-CN" sz="2600" dirty="0">
                    <a:latin typeface="Times New Roman" panose="02020603050405020304" pitchFamily="18" charset="0"/>
                    <a:cs typeface="Times New Roman" panose="02020603050405020304" pitchFamily="18" charset="0"/>
                  </a:rPr>
                  <a:t> is chosen carefully to have a large overlap of support with both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then bridge sampling can allow the distance between two distributions (or more formally,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𝐷</m:t>
                        </m:r>
                      </m:e>
                      <m:sub>
                        <m:r>
                          <a:rPr lang="en-US" altLang="zh-CN" sz="2600" i="1">
                            <a:latin typeface="Cambria Math"/>
                            <a:cs typeface="Times New Roman" panose="02020603050405020304" pitchFamily="18" charset="0"/>
                          </a:rPr>
                          <m:t>𝐾𝐿</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to be much larger than with standard importance sampling. </a:t>
                </a:r>
              </a:p>
              <a:p>
                <a:pPr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        It can be shown that the optimal bridging distribution is given by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m:t>
                            </m:r>
                          </m:sub>
                        </m:sSub>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𝑜𝑝𝑡</m:t>
                            </m:r>
                          </m:e>
                        </m:d>
                      </m:sup>
                    </m:s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r>
                      <m:rPr>
                        <m:nor/>
                      </m:rPr>
                      <a:rPr lang="en-US" altLang="zh-CN" sz="2600" dirty="0">
                        <a:latin typeface="Times New Roman" panose="02020603050405020304" pitchFamily="18" charset="0"/>
                        <a:cs typeface="Times New Roman" panose="02020603050405020304" pitchFamily="18" charset="0"/>
                      </a:rPr>
                      <m:t>∝</m:t>
                    </m:r>
                    <m:f>
                      <m:fPr>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num>
                      <m:den>
                        <m:r>
                          <a:rPr lang="en-US" altLang="zh-CN" sz="2600" i="1">
                            <a:latin typeface="Cambria Math"/>
                            <a:cs typeface="Times New Roman" panose="02020603050405020304" pitchFamily="18" charset="0"/>
                          </a:rPr>
                          <m:t>𝑟</m:t>
                        </m:r>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0</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e>
                        </m:d>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den>
                    </m:f>
                  </m:oMath>
                </a14:m>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600" i="1">
                        <a:latin typeface="Cambria Math"/>
                        <a:cs typeface="Times New Roman" panose="02020603050405020304" pitchFamily="18" charset="0"/>
                      </a:rPr>
                      <m:t>𝑟</m:t>
                    </m:r>
                    <m:r>
                      <a:rPr lang="en-US" altLang="zh-CN" sz="2600" i="1">
                        <a:latin typeface="Cambria Math"/>
                        <a:cs typeface="Times New Roman" panose="02020603050405020304" pitchFamily="18" charset="0"/>
                      </a:rPr>
                      <m:t>=</m:t>
                    </m:r>
                    <m:f>
                      <m:fPr>
                        <m:type m:val="lin"/>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1</m:t>
                            </m:r>
                          </m:sub>
                        </m:sSub>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0</m:t>
                            </m:r>
                          </m:sub>
                        </m:sSub>
                      </m:den>
                    </m:f>
                  </m:oMath>
                </a14:m>
                <a:r>
                  <a:rPr lang="en-US" altLang="zh-CN" sz="2600" dirty="0">
                    <a:latin typeface="Times New Roman" panose="02020603050405020304" pitchFamily="18" charset="0"/>
                    <a:cs typeface="Times New Roman" panose="02020603050405020304" pitchFamily="18" charset="0"/>
                  </a:rPr>
                  <a:t>. At first,</a:t>
                </a:r>
                <a:r>
                  <a:rPr lang="en-US" altLang="zh-CN" dirty="0"/>
                  <a:t> this appears to be an unworkable solution as it would seem to require the very quantity we are trying to estimate, </a:t>
                </a:r>
                <a14:m>
                  <m:oMath xmlns:m="http://schemas.openxmlformats.org/officeDocument/2006/math">
                    <m:f>
                      <m:fPr>
                        <m:type m:val="lin"/>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oMath>
                </a14:m>
                <a:r>
                  <a:rPr lang="en-US" altLang="zh-CN" dirty="0"/>
                  <a:t>. However, it is possible to start with a coarse estimate of </a:t>
                </a:r>
                <a14:m>
                  <m:oMath xmlns:m="http://schemas.openxmlformats.org/officeDocument/2006/math">
                    <m:r>
                      <a:rPr lang="en-US" altLang="zh-CN" i="1">
                        <a:latin typeface="Cambria Math"/>
                      </a:rPr>
                      <m:t>𝑟</m:t>
                    </m:r>
                  </m:oMath>
                </a14:m>
                <a:r>
                  <a:rPr lang="en-US" altLang="zh-CN" dirty="0"/>
                  <a:t> and use the resulting bridge distribution to refine our estimate iteratively (Neal, 2005). That is, we iteratively re-estimate the ratio and use each iteration to update the value of </a:t>
                </a:r>
                <a14:m>
                  <m:oMath xmlns:m="http://schemas.openxmlformats.org/officeDocument/2006/math">
                    <m:r>
                      <a:rPr lang="en-US" altLang="zh-CN" i="1">
                        <a:latin typeface="Cambria Math"/>
                      </a:rPr>
                      <m:t>𝑟</m:t>
                    </m:r>
                  </m:oMath>
                </a14:m>
                <a:r>
                  <a:rPr lang="en-US" altLang="zh-CN" dirty="0"/>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3"/>
                <a:stretch>
                  <a:fillRect l="-962" t="-594"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613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9528</Words>
  <Application>Microsoft Office PowerPoint</Application>
  <PresentationFormat>宽屏</PresentationFormat>
  <Paragraphs>392</Paragraphs>
  <Slides>105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105</vt:i4>
      </vt:variant>
    </vt:vector>
  </HeadingPairs>
  <TitlesOfParts>
    <vt:vector size="111" baseType="lpstr">
      <vt:lpstr>等线</vt:lpstr>
      <vt:lpstr>Arial</vt:lpstr>
      <vt:lpstr>Cambria Math</vt:lpstr>
      <vt:lpstr>Times New Roman</vt:lpstr>
      <vt:lpstr>Wingdings</vt:lpstr>
      <vt:lpstr>Office 主题​​</vt:lpstr>
      <vt:lpstr>PowerPoint 演示文稿</vt:lpstr>
      <vt:lpstr>Chapter 18 Confronting the Partition Function</vt:lpstr>
      <vt:lpstr>Chapter 18 Confronting the Partition Function </vt:lpstr>
      <vt:lpstr>Chapter 18 Confronting the Partition Function </vt:lpstr>
      <vt:lpstr>PowerPoint 演示文稿</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18.3 Pseudolikelihood</vt:lpstr>
      <vt:lpstr>18.3 Pseudolikelihood</vt:lpstr>
      <vt:lpstr>18.3 Pseudolikelihood</vt:lpstr>
      <vt:lpstr>18.3 Pseudolikelihood</vt:lpstr>
      <vt:lpstr>18.3 Pseudolikelihood</vt:lpstr>
      <vt:lpstr>18.3 Pseudolikelihood</vt:lpstr>
      <vt:lpstr>18.3 Pseudolikelihood</vt:lpstr>
      <vt:lpstr>18.3 Pseudolikelihood</vt:lpstr>
      <vt:lpstr>18.3 Pseudolikelihood</vt:lpstr>
      <vt:lpstr>PowerPoint 演示文稿</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PowerPoint 演示文稿</vt:lpstr>
      <vt:lpstr>18.5 Denoising Score Matching</vt:lpstr>
      <vt:lpstr>18.5 Denoising Score Matching</vt:lpstr>
      <vt:lpstr>PowerPoint 演示文稿</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PowerPoint 演示文稿</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18.7.2 Bridge Sampling</vt:lpstr>
      <vt:lpstr>18.7.2 Bridge Sampling</vt:lpstr>
      <vt:lpstr>18.7.2 Bridge Sampling</vt:lpstr>
      <vt:lpstr>18.7.2 Bridge Sampling</vt:lpstr>
      <vt:lpstr>18.7.2 Bridge Sampling</vt:lpstr>
      <vt:lpstr>18.7.2 Bridge Sampling</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2020-06-03T13:33:37Z</dcterms:modified>
</cp:coreProperties>
</file>