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422" r:id="rId2"/>
    <p:sldId id="2421" r:id="rId3"/>
    <p:sldId id="2423" r:id="rId4"/>
    <p:sldId id="2424" r:id="rId5"/>
    <p:sldId id="2425" r:id="rId6"/>
    <p:sldId id="2983" r:id="rId7"/>
    <p:sldId id="2984" r:id="rId8"/>
    <p:sldId id="2428" r:id="rId9"/>
    <p:sldId id="264" r:id="rId10"/>
    <p:sldId id="360" r:id="rId11"/>
    <p:sldId id="361" r:id="rId12"/>
    <p:sldId id="362" r:id="rId13"/>
    <p:sldId id="363" r:id="rId14"/>
    <p:sldId id="2757" r:id="rId15"/>
    <p:sldId id="2435" r:id="rId16"/>
    <p:sldId id="2436" r:id="rId17"/>
    <p:sldId id="2437" r:id="rId18"/>
    <p:sldId id="369" r:id="rId19"/>
    <p:sldId id="2439" r:id="rId20"/>
    <p:sldId id="2440" r:id="rId21"/>
    <p:sldId id="2441" r:id="rId22"/>
    <p:sldId id="2442" r:id="rId23"/>
    <p:sldId id="2443" r:id="rId24"/>
    <p:sldId id="2444" r:id="rId25"/>
    <p:sldId id="2445" r:id="rId26"/>
    <p:sldId id="2446" r:id="rId27"/>
    <p:sldId id="2447" r:id="rId28"/>
    <p:sldId id="2448" r:id="rId29"/>
    <p:sldId id="2449" r:id="rId30"/>
    <p:sldId id="2450" r:id="rId31"/>
    <p:sldId id="2756" r:id="rId32"/>
    <p:sldId id="2758" r:id="rId33"/>
    <p:sldId id="2452" r:id="rId34"/>
    <p:sldId id="2453" r:id="rId35"/>
    <p:sldId id="2454" r:id="rId36"/>
    <p:sldId id="2455" r:id="rId37"/>
    <p:sldId id="2456" r:id="rId38"/>
    <p:sldId id="2457" r:id="rId39"/>
    <p:sldId id="2458" r:id="rId40"/>
    <p:sldId id="2459" r:id="rId41"/>
    <p:sldId id="378" r:id="rId42"/>
    <p:sldId id="2461" r:id="rId43"/>
    <p:sldId id="2759" r:id="rId44"/>
    <p:sldId id="2464" r:id="rId45"/>
    <p:sldId id="2465" r:id="rId46"/>
    <p:sldId id="2762" r:id="rId47"/>
    <p:sldId id="2761" r:id="rId48"/>
    <p:sldId id="2467" r:id="rId49"/>
    <p:sldId id="2468" r:id="rId50"/>
    <p:sldId id="2469" r:id="rId51"/>
    <p:sldId id="2470" r:id="rId52"/>
    <p:sldId id="2471" r:id="rId53"/>
    <p:sldId id="2472" r:id="rId54"/>
    <p:sldId id="2473" r:id="rId55"/>
    <p:sldId id="2474" r:id="rId56"/>
    <p:sldId id="2475" r:id="rId57"/>
    <p:sldId id="2476" r:id="rId58"/>
    <p:sldId id="2477" r:id="rId59"/>
    <p:sldId id="2478" r:id="rId60"/>
    <p:sldId id="2479" r:id="rId61"/>
    <p:sldId id="2480" r:id="rId62"/>
    <p:sldId id="2763" r:id="rId63"/>
    <p:sldId id="2481" r:id="rId64"/>
    <p:sldId id="2482" r:id="rId65"/>
    <p:sldId id="2483" r:id="rId66"/>
    <p:sldId id="2484" r:id="rId67"/>
    <p:sldId id="2485" r:id="rId68"/>
    <p:sldId id="2486" r:id="rId69"/>
    <p:sldId id="2487" r:id="rId70"/>
    <p:sldId id="2764" r:id="rId71"/>
    <p:sldId id="2488" r:id="rId72"/>
    <p:sldId id="2489" r:id="rId73"/>
    <p:sldId id="2490" r:id="rId74"/>
    <p:sldId id="2491" r:id="rId75"/>
    <p:sldId id="2766" r:id="rId76"/>
    <p:sldId id="2767" r:id="rId77"/>
    <p:sldId id="2494" r:id="rId78"/>
    <p:sldId id="2495" r:id="rId79"/>
    <p:sldId id="2496" r:id="rId80"/>
    <p:sldId id="2497" r:id="rId81"/>
    <p:sldId id="2498" r:id="rId82"/>
    <p:sldId id="2499" r:id="rId83"/>
    <p:sldId id="2500" r:id="rId84"/>
    <p:sldId id="2501" r:id="rId85"/>
    <p:sldId id="2502" r:id="rId86"/>
    <p:sldId id="2503" r:id="rId87"/>
    <p:sldId id="2748" r:id="rId88"/>
    <p:sldId id="2749"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1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11.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2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6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4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6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91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4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00.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800.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8500.pn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8600.png"/><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800.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53.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image" Target="../media/image18.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jpe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261.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956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969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2740.png"/><Relationship Id="rId1" Type="http://schemas.openxmlformats.org/officeDocument/2006/relationships/slideLayout" Target="../slideLayouts/slideLayout5.xml"/><Relationship Id="rId5" Type="http://schemas.openxmlformats.org/officeDocument/2006/relationships/image" Target="../media/image55.png"/><Relationship Id="rId4"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976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9790.png"/><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9830.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860.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987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1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2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3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4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a:sym typeface="+mn-ea"/>
              </a:rPr>
              <a:t>Tao Li</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19 Approximate inference</a:t>
            </a:r>
          </a:p>
        </p:txBody>
      </p:sp>
      <p:sp>
        <p:nvSpPr>
          <p:cNvPr id="8" name="文本框 7"/>
          <p:cNvSpPr txBox="1"/>
          <p:nvPr/>
        </p:nvSpPr>
        <p:spPr>
          <a:xfrm>
            <a:off x="216535" y="544830"/>
            <a:ext cx="1171638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43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Another commonly used name for this lower bound is the negative </a:t>
                </a:r>
                <a:r>
                  <a:rPr lang="en-US" altLang="zh-CN" sz="2600" i="1" dirty="0">
                    <a:latin typeface="Times New Roman" panose="02020603050405020304" pitchFamily="18" charset="0"/>
                    <a:cs typeface="Times New Roman" panose="02020603050405020304" pitchFamily="18" charset="0"/>
                  </a:rPr>
                  <a:t>variational free energy</a:t>
                </a:r>
                <a:r>
                  <a:rPr lang="en-US" altLang="zh-CN" sz="2600" dirty="0">
                    <a:latin typeface="Times New Roman" panose="02020603050405020304" pitchFamily="18" charset="0"/>
                    <a:cs typeface="Times New Roman" panose="02020603050405020304" pitchFamily="18" charset="0"/>
                  </a:rPr>
                  <a:t>. Specifically, the evidence lower bound is defined to be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is an arbitrary probability distribution over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Because the difference between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 </a:t>
                </a:r>
                <a:r>
                  <a:rPr lang="el-GR" altLang="zh-CN" sz="2600" b="1" i="1" dirty="0">
                    <a:latin typeface="Times New Roman" panose="02020603050405020304" pitchFamily="18" charset="0"/>
                    <a:cs typeface="Times New Roman" panose="02020603050405020304" pitchFamily="18" charset="0"/>
                  </a:rPr>
                  <a:t>θ,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is given by the KL divergence and because the KL divergence is always non-negative, we can see that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always has at most the same value as the desired log-probability. The two are equal if and only if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is the same distribution as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CCEF634C-6368-49B5-977D-156AFFF54D8B}"/>
              </a:ext>
            </a:extLst>
          </p:cNvPr>
          <p:cNvPicPr>
            <a:picLocks noChangeAspect="1"/>
          </p:cNvPicPr>
          <p:nvPr/>
        </p:nvPicPr>
        <p:blipFill>
          <a:blip r:embed="rId4"/>
          <a:stretch>
            <a:fillRect/>
          </a:stretch>
        </p:blipFill>
        <p:spPr>
          <a:xfrm>
            <a:off x="901183" y="2255231"/>
            <a:ext cx="10452617" cy="729578"/>
          </a:xfrm>
          <a:prstGeom prst="rect">
            <a:avLst/>
          </a:prstGeom>
        </p:spPr>
      </p:pic>
    </p:spTree>
    <p:extLst>
      <p:ext uri="{BB962C8B-B14F-4D97-AF65-F5344CB8AC3E}">
        <p14:creationId xmlns:p14="http://schemas.microsoft.com/office/powerpoint/2010/main" val="81449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Surprisingly, </a:t>
                </a:r>
                <a14:m>
                  <m:oMath xmlns:m="http://schemas.openxmlformats.org/officeDocument/2006/math">
                    <m:r>
                      <a:rPr lang="en-US" altLang="zh-CN" sz="2600" dirty="0">
                        <a:latin typeface="Cambria Math" panose="02040503050406030204" pitchFamily="18" charset="0"/>
                      </a:rPr>
                      <m:t>ℒ</m:t>
                    </m:r>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can be considerably easier to compute for some distributions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Simple algebra shows that we can rearrange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into a much more convenient form:</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A6829E3D-EF53-4FED-A004-E97044C0A94C}"/>
              </a:ext>
            </a:extLst>
          </p:cNvPr>
          <p:cNvPicPr>
            <a:picLocks noChangeAspect="1"/>
          </p:cNvPicPr>
          <p:nvPr/>
        </p:nvPicPr>
        <p:blipFill>
          <a:blip r:embed="rId4"/>
          <a:stretch>
            <a:fillRect/>
          </a:stretch>
        </p:blipFill>
        <p:spPr>
          <a:xfrm>
            <a:off x="905350" y="2172612"/>
            <a:ext cx="10381299" cy="3311900"/>
          </a:xfrm>
          <a:prstGeom prst="rect">
            <a:avLst/>
          </a:prstGeom>
        </p:spPr>
      </p:pic>
    </p:spTree>
    <p:extLst>
      <p:ext uri="{BB962C8B-B14F-4D97-AF65-F5344CB8AC3E}">
        <p14:creationId xmlns:p14="http://schemas.microsoft.com/office/powerpoint/2010/main" val="106452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yields the more canonical definition of the evidence lower bound,</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        For an appropriate choice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dirty="0">
                        <a:latin typeface="Cambria Math" panose="02040503050406030204" pitchFamily="18" charset="0"/>
                      </a:rPr>
                      <m:t>ℒ</m:t>
                    </m:r>
                    <m:r>
                      <a:rPr lang="en-US" altLang="zh-CN" sz="2600"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is tractable to compute. For any choice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provides a lower bound on the likelihood. For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 </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that are better approximations of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the lower bound </a:t>
                </a:r>
                <a14:m>
                  <m:oMath xmlns:m="http://schemas.openxmlformats.org/officeDocument/2006/math">
                    <m:r>
                      <a:rPr lang="en-US" altLang="zh-CN"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will be tighter, in other words, closer to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When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the approximation is perfect, and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 </a:t>
                </a:r>
                <a:r>
                  <a:rPr lang="el-GR" altLang="zh-CN" sz="2600" b="1" i="1" dirty="0">
                    <a:latin typeface="Times New Roman" panose="02020603050405020304" pitchFamily="18" charset="0"/>
                    <a:cs typeface="Times New Roman" panose="02020603050405020304" pitchFamily="18" charset="0"/>
                  </a:rPr>
                  <a:t>θ, </a:t>
                </a:r>
                <a:r>
                  <a:rPr lang="en-US" altLang="zh-CN" sz="2600" b="1"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 </a:t>
                </a:r>
                <a:r>
                  <a:rPr lang="el-GR" altLang="zh-CN" sz="2600" b="1" i="1" dirty="0">
                    <a:latin typeface="Times New Roman" panose="02020603050405020304" pitchFamily="18" charset="0"/>
                    <a:cs typeface="Times New Roman" panose="02020603050405020304" pitchFamily="18" charset="0"/>
                  </a:rPr>
                  <a:t>θ</a:t>
                </a:r>
                <a:r>
                  <a:rPr lang="el-GR" altLang="zh-CN"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724D19BA-D6E5-41A5-8E4E-C07F49F6E692}"/>
              </a:ext>
            </a:extLst>
          </p:cNvPr>
          <p:cNvPicPr>
            <a:picLocks noChangeAspect="1"/>
          </p:cNvPicPr>
          <p:nvPr/>
        </p:nvPicPr>
        <p:blipFill>
          <a:blip r:embed="rId4"/>
          <a:stretch>
            <a:fillRect/>
          </a:stretch>
        </p:blipFill>
        <p:spPr>
          <a:xfrm>
            <a:off x="1149486" y="1603177"/>
            <a:ext cx="9461580" cy="792000"/>
          </a:xfrm>
          <a:prstGeom prst="rect">
            <a:avLst/>
          </a:prstGeom>
        </p:spPr>
      </p:pic>
    </p:spTree>
    <p:extLst>
      <p:ext uri="{BB962C8B-B14F-4D97-AF65-F5344CB8AC3E}">
        <p14:creationId xmlns:p14="http://schemas.microsoft.com/office/powerpoint/2010/main" val="287749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thus think of inference as the procedure for finding the </a:t>
                </a:r>
                <a:r>
                  <a:rPr lang="en-US" altLang="zh-CN" sz="2600" i="1" dirty="0">
                    <a:latin typeface="Times New Roman" panose="02020603050405020304" pitchFamily="18" charset="0"/>
                    <a:cs typeface="Times New Roman" panose="02020603050405020304" pitchFamily="18" charset="0"/>
                  </a:rPr>
                  <a:t>q </a:t>
                </a:r>
                <a:r>
                  <a:rPr lang="en-US" altLang="zh-CN" sz="2600" dirty="0">
                    <a:latin typeface="Times New Roman" panose="02020603050405020304" pitchFamily="18" charset="0"/>
                    <a:cs typeface="Times New Roman" panose="02020603050405020304" pitchFamily="18" charset="0"/>
                  </a:rPr>
                  <a:t>that maximizes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 Exact inference maximizes </a:t>
                </a:r>
                <a14:m>
                  <m:oMath xmlns:m="http://schemas.openxmlformats.org/officeDocument/2006/math">
                    <m:r>
                      <a:rPr lang="en-US" altLang="zh-CN" sz="2600" dirty="0">
                        <a:latin typeface="Cambria Math" panose="02040503050406030204" pitchFamily="18" charset="0"/>
                      </a:rPr>
                      <m:t>ℒ</m:t>
                    </m:r>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perfectly by searching over a family of functions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that includes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Throughout this chapter, we will show how to derive different forms of approximate inference by using approximate optimization to find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We can make the optimization procedure less expensive but approximate by restricting the family of distributions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the optimization is allowed to search over or by using an imperfect optimization procedure that may not completely maximize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but merely increase it by a significant amount.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9535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No matter what choice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we use,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is a lower bound. We can get tighter or looser bounds that are cheaper or more expensive to compute depending on how we choose to approach this optimization problem. We can obtain a poorly matched </a:t>
                </a:r>
                <a:r>
                  <a:rPr lang="en-US" altLang="zh-CN" sz="2600" i="1" dirty="0">
                    <a:latin typeface="Times New Roman" panose="02020603050405020304" pitchFamily="18" charset="0"/>
                    <a:cs typeface="Times New Roman" panose="02020603050405020304" pitchFamily="18" charset="0"/>
                  </a:rPr>
                  <a:t>q </a:t>
                </a:r>
                <a:r>
                  <a:rPr lang="en-US" altLang="zh-CN" sz="2600" dirty="0">
                    <a:latin typeface="Times New Roman" panose="02020603050405020304" pitchFamily="18" charset="0"/>
                    <a:cs typeface="Times New Roman" panose="02020603050405020304" pitchFamily="18" charset="0"/>
                  </a:rPr>
                  <a:t>but reduce the computational cost by using an imperfect optimization procedure, or by using a perfect optimization procedure over a restricted family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distributions.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9101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a:sym typeface="+mn-ea"/>
              </a:rPr>
              <a:t>Tao Li</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19.2 Expectation Maximization</a:t>
            </a:r>
          </a:p>
        </p:txBody>
      </p:sp>
      <p:sp>
        <p:nvSpPr>
          <p:cNvPr id="8" name="文本框 7"/>
          <p:cNvSpPr txBox="1"/>
          <p:nvPr/>
        </p:nvSpPr>
        <p:spPr>
          <a:xfrm>
            <a:off x="216535" y="544830"/>
            <a:ext cx="1171638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99962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19.2 Expectation Maximization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first algorithm we introduce based on maximizing a lower bound </a:t>
                </a:r>
                <a14:m>
                  <m:oMath xmlns:m="http://schemas.openxmlformats.org/officeDocument/2006/math">
                    <m:r>
                      <a:rPr lang="en-US" altLang="zh-CN" sz="2600" dirty="0" smtClean="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is the </a:t>
                </a:r>
                <a:r>
                  <a:rPr lang="en-US" altLang="zh-CN" sz="2600" b="1" dirty="0">
                    <a:latin typeface="Times New Roman" panose="02020603050405020304" pitchFamily="18" charset="0"/>
                    <a:cs typeface="Times New Roman" panose="02020603050405020304" pitchFamily="18" charset="0"/>
                  </a:rPr>
                  <a:t>expectation maximization </a:t>
                </a:r>
                <a:r>
                  <a:rPr lang="en-US" altLang="zh-CN" sz="2600" dirty="0">
                    <a:latin typeface="Times New Roman" panose="02020603050405020304" pitchFamily="18" charset="0"/>
                    <a:cs typeface="Times New Roman" panose="02020603050405020304" pitchFamily="18" charset="0"/>
                  </a:rPr>
                  <a:t>(EM) algorithm, a popular training algorithm for models with latent variables. We describe here a view on the EM algorithm developed by </a:t>
                </a:r>
                <a:r>
                  <a:rPr lang="en-US" altLang="zh-CN" sz="2600" dirty="0">
                    <a:solidFill>
                      <a:srgbClr val="00FF00"/>
                    </a:solidFill>
                    <a:latin typeface="Times New Roman" panose="02020603050405020304" pitchFamily="18" charset="0"/>
                    <a:cs typeface="Times New Roman" panose="02020603050405020304" pitchFamily="18" charset="0"/>
                  </a:rPr>
                  <a:t>Neal and Hinton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1999</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Unlike most of the other algorithms we describe in this chapter, EM is not an approach to approximate inference, but rather an approach to learning with an approximate posterior.</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19.2 Expectation Maximization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EM algorithm consists of alternating between two steps until convergence:</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The </a:t>
            </a:r>
            <a:r>
              <a:rPr lang="en-US" altLang="zh-CN" i="1" dirty="0">
                <a:latin typeface="Times New Roman" panose="02020603050405020304" pitchFamily="18" charset="0"/>
                <a:cs typeface="Times New Roman" panose="02020603050405020304" pitchFamily="18" charset="0"/>
              </a:rPr>
              <a:t>E-step</a:t>
            </a:r>
            <a:r>
              <a:rPr lang="en-US" altLang="zh-CN" dirty="0">
                <a:latin typeface="Times New Roman" panose="02020603050405020304" pitchFamily="18" charset="0"/>
                <a:cs typeface="Times New Roman" panose="02020603050405020304" pitchFamily="18" charset="0"/>
              </a:rPr>
              <a:t> (Expectation step): Let </a:t>
            </a:r>
            <a:r>
              <a:rPr lang="en-US" altLang="zh-CN" b="1" i="1" dirty="0">
                <a:latin typeface="Times New Roman" panose="02020603050405020304" pitchFamily="18" charset="0"/>
                <a:cs typeface="Times New Roman" panose="02020603050405020304" pitchFamily="18" charset="0"/>
              </a:rPr>
              <a:t>θ</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denote the value of the parameters at the     beginning of the step. Set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h</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err="1">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h</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err="1">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v</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err="1">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θ</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for all indices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of the training examples </a:t>
            </a:r>
            <a:r>
              <a:rPr lang="en-US" altLang="zh-CN" b="1" i="1" dirty="0">
                <a:latin typeface="Times New Roman" panose="02020603050405020304" pitchFamily="18" charset="0"/>
                <a:cs typeface="Times New Roman" panose="02020603050405020304" pitchFamily="18" charset="0"/>
              </a:rPr>
              <a:t>v</a:t>
            </a:r>
            <a:r>
              <a:rPr lang="en-US" altLang="zh-CN" baseline="30000" dirty="0">
                <a:latin typeface="Times New Roman" panose="02020603050405020304" pitchFamily="18" charset="0"/>
                <a:cs typeface="Times New Roman" panose="02020603050405020304" pitchFamily="18" charset="0"/>
              </a:rPr>
              <a:t>(</a:t>
            </a:r>
            <a:r>
              <a:rPr lang="en-US" altLang="zh-CN" i="1" baseline="30000" dirty="0" err="1">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we want to train on (both batch and minibatch variants are valid). By this we mean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is defined in terms of the </a:t>
            </a:r>
            <a:r>
              <a:rPr lang="en-US" altLang="zh-CN" b="1" dirty="0">
                <a:latin typeface="Times New Roman" panose="02020603050405020304" pitchFamily="18" charset="0"/>
                <a:cs typeface="Times New Roman" panose="02020603050405020304" pitchFamily="18" charset="0"/>
              </a:rPr>
              <a:t>current</a:t>
            </a:r>
            <a:r>
              <a:rPr lang="en-US" altLang="zh-CN" dirty="0">
                <a:latin typeface="Times New Roman" panose="02020603050405020304" pitchFamily="18" charset="0"/>
                <a:cs typeface="Times New Roman" panose="02020603050405020304" pitchFamily="18" charset="0"/>
              </a:rPr>
              <a:t> parameter value of </a:t>
            </a:r>
            <a:r>
              <a:rPr lang="en-US" altLang="zh-CN" b="1" i="1" dirty="0">
                <a:latin typeface="Times New Roman" panose="02020603050405020304" pitchFamily="18" charset="0"/>
                <a:cs typeface="Times New Roman" panose="02020603050405020304" pitchFamily="18" charset="0"/>
              </a:rPr>
              <a:t>θ</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if we vary </a:t>
            </a:r>
            <a:r>
              <a:rPr lang="en-US" altLang="zh-CN" b="1"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 then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 will change, but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will remain equal to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θ</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dirty="0"/>
              <a:t>•   </a:t>
            </a:r>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M-step</a:t>
            </a:r>
            <a:r>
              <a:rPr lang="en-US" altLang="zh-CN" dirty="0">
                <a:latin typeface="Times New Roman" panose="02020603050405020304" pitchFamily="18" charset="0"/>
                <a:cs typeface="Times New Roman" panose="02020603050405020304" pitchFamily="18" charset="0"/>
              </a:rPr>
              <a:t> (Maximization step): Completely or partially maximize</a:t>
            </a:r>
          </a:p>
          <a:p>
            <a:pPr lvl="0" algn="just">
              <a:spcBef>
                <a:spcPts val="0"/>
              </a:spcBef>
              <a:buClr>
                <a:srgbClr val="FF0000"/>
              </a:buClr>
            </a:pPr>
            <a:endParaRPr lang="en-US" altLang="zh-CN" dirty="0"/>
          </a:p>
          <a:p>
            <a:pPr lvl="0" algn="just">
              <a:spcBef>
                <a:spcPts val="0"/>
              </a:spcBef>
              <a:buClr>
                <a:srgbClr val="FF0000"/>
              </a:buClr>
            </a:pPr>
            <a:endParaRPr lang="en-US" altLang="zh-CN" dirty="0"/>
          </a:p>
          <a:p>
            <a:pPr lvl="0" algn="just">
              <a:spcBef>
                <a:spcPts val="0"/>
              </a:spcBef>
              <a:buClr>
                <a:srgbClr val="FF0000"/>
              </a:buClr>
            </a:pPr>
            <a:r>
              <a:rPr lang="en-US" altLang="zh-CN" dirty="0"/>
              <a:t>with respect to </a:t>
            </a:r>
            <a:r>
              <a:rPr lang="en-US" altLang="zh-CN" b="1" i="1" dirty="0"/>
              <a:t>θ</a:t>
            </a:r>
            <a:r>
              <a:rPr lang="en-US" altLang="zh-CN" dirty="0"/>
              <a:t> using your optimization algorithm of choice.</a:t>
            </a:r>
          </a:p>
          <a:p>
            <a:pPr lvl="1"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9E0C4B71-05BD-4438-8773-6F8F38982032}"/>
              </a:ext>
            </a:extLst>
          </p:cNvPr>
          <p:cNvPicPr>
            <a:picLocks noChangeAspect="1"/>
          </p:cNvPicPr>
          <p:nvPr/>
        </p:nvPicPr>
        <p:blipFill>
          <a:blip r:embed="rId3"/>
          <a:stretch>
            <a:fillRect/>
          </a:stretch>
        </p:blipFill>
        <p:spPr>
          <a:xfrm>
            <a:off x="1300636" y="4629806"/>
            <a:ext cx="9224996" cy="90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19.2 Expectation Maximization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can be viewed as a coordinate ascent algorithm to maximize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On one step, we maximize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with respect to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and on the other, we maximize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with respect to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Stochastic gradient ascent on latent variable models can be seen as a special case of the EM algorithm where the M step consists of taking a single gradient step. Other variants of the EM algorithm can make much larger steps. For some model families, the M step can even be performed analytically, jumping all the way to the optimal solution for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given the current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069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19.2 Expectation Maximization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Even though the E-step involves exact inference, we can think of the EM algorithm as using approximate inference in some sense. Specifically, the M-step assumes that the same value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can be used for all values of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This will introduce a gap between  </a:t>
                </a:r>
                <a14:m>
                  <m:oMath xmlns:m="http://schemas.openxmlformats.org/officeDocument/2006/math">
                    <m:r>
                      <a:rPr lang="en-US" altLang="zh-CN" sz="2600" dirty="0">
                        <a:latin typeface="Cambria Math" panose="02040503050406030204" pitchFamily="18" charset="0"/>
                      </a:rPr>
                      <m:t>ℒ</m:t>
                    </m:r>
                    <m:r>
                      <a:rPr lang="en-US" altLang="zh-CN" sz="2600" i="1" dirty="0">
                        <a:latin typeface="Cambria Math" panose="02040503050406030204" pitchFamily="18" charset="0"/>
                      </a:rPr>
                      <m:t> </m:t>
                    </m:r>
                  </m:oMath>
                </a14:m>
                <a:r>
                  <a:rPr lang="en-US" altLang="zh-CN" sz="2600" dirty="0">
                    <a:latin typeface="Times New Roman" panose="02020603050405020304" pitchFamily="18" charset="0"/>
                    <a:cs typeface="Times New Roman" panose="02020603050405020304" pitchFamily="18" charset="0"/>
                  </a:rPr>
                  <a:t>and the true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as the M-step moves further and further away from the value </a:t>
                </a:r>
                <a:r>
                  <a:rPr lang="en-US" altLang="zh-CN" sz="2600" b="1" i="1" dirty="0">
                    <a:latin typeface="Times New Roman" panose="02020603050405020304" pitchFamily="18" charset="0"/>
                    <a:cs typeface="Times New Roman" panose="02020603050405020304" pitchFamily="18" charset="0"/>
                  </a:rPr>
                  <a:t>θ</a:t>
                </a:r>
                <a:r>
                  <a:rPr lang="en-US" altLang="zh-CN" sz="2600" baseline="30000" dirty="0">
                    <a:latin typeface="Times New Roman" panose="02020603050405020304" pitchFamily="18" charset="0"/>
                    <a:cs typeface="Times New Roman" panose="02020603050405020304" pitchFamily="18" charset="0"/>
                  </a:rPr>
                  <a:t>(0)</a:t>
                </a:r>
                <a:r>
                  <a:rPr lang="en-US" altLang="zh-CN" sz="2600" dirty="0">
                    <a:latin typeface="Times New Roman" panose="02020603050405020304" pitchFamily="18" charset="0"/>
                    <a:cs typeface="Times New Roman" panose="02020603050405020304" pitchFamily="18" charset="0"/>
                  </a:rPr>
                  <a:t> used in the E-step. Fortunately, the E-step reduces the gap to zero again as we enter the loop for the next time.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EM algorithm contains a few different insights. First, there is the basic structure of the learning process, in which we update the model parameters to improve the likelihood of a completed dataset, where all missing variables have their values provided by an estimate of the posterior distribution. This particular insight is not unique to the EM algorithm.</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t="-594" r="-962" b="-190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19 Approximate inference</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19.1 Inference as Optimization</a:t>
            </a:r>
          </a:p>
          <a:p>
            <a:pPr marL="0" lvl="0" indent="0" algn="just">
              <a:lnSpc>
                <a:spcPct val="125000"/>
              </a:lnSpc>
              <a:spcBef>
                <a:spcPts val="0"/>
              </a:spcBef>
              <a:buClr>
                <a:srgbClr val="FF0000"/>
              </a:buClr>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19.2 Expectation Maximization</a:t>
            </a:r>
          </a:p>
          <a:p>
            <a:pPr marL="0" lvl="0" indent="0" algn="just">
              <a:lnSpc>
                <a:spcPct val="125000"/>
              </a:lnSpc>
              <a:spcBef>
                <a:spcPts val="0"/>
              </a:spcBef>
              <a:buClr>
                <a:srgbClr val="FF0000"/>
              </a:buClr>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19.3 MAP Inference and Sparse Coding</a:t>
            </a:r>
          </a:p>
          <a:p>
            <a:pPr marL="0" lvl="0" indent="0" algn="just">
              <a:lnSpc>
                <a:spcPct val="125000"/>
              </a:lnSpc>
              <a:spcBef>
                <a:spcPts val="0"/>
              </a:spcBef>
              <a:buClr>
                <a:srgbClr val="FF0000"/>
              </a:buClr>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19.4 Variational Inference and Learning</a:t>
            </a:r>
          </a:p>
          <a:p>
            <a:pPr marL="0" lvl="0" indent="0" algn="just">
              <a:lnSpc>
                <a:spcPct val="125000"/>
              </a:lnSpc>
              <a:spcBef>
                <a:spcPts val="0"/>
              </a:spcBef>
              <a:buClr>
                <a:srgbClr val="FF0000"/>
              </a:buClr>
              <a:buFont typeface="Wingdings" panose="05000000000000000000" pitchFamily="2" charset="2"/>
              <a:buChar char="p"/>
            </a:pPr>
            <a:r>
              <a:rPr lang="en-US" altLang="zh-CN" dirty="0">
                <a:latin typeface="Times New Roman" panose="02020603050405020304" pitchFamily="18" charset="0"/>
                <a:cs typeface="Times New Roman" panose="02020603050405020304" pitchFamily="18" charset="0"/>
              </a:rPr>
              <a:t> 19.5 Learned Approximate Inference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44530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19.2 Expectation Maximization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using gradient descent to maximize the log-likelihood also has this same property; the log-likelihood gradient computations require taking expectations with respect to the posterior distribution over the hidden units. Another key insight in the EM algorithm is that we can continue to use one value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even after we have moved to a different value of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This particular insight is used throughout classical machine learning to derive large M-step updates. In the context of deep learning, most models are too complex to admit a tractable solution for an optimal large M-step update, so this second insight which is more unique to the EM algorithm is rarely used.</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a:sym typeface="+mn-ea"/>
              </a:rPr>
              <a:t>Tao Li</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19.3 MAP Inference and Sparse Coding</a:t>
            </a:r>
          </a:p>
        </p:txBody>
      </p:sp>
      <p:sp>
        <p:nvSpPr>
          <p:cNvPr id="8" name="文本框 7"/>
          <p:cNvSpPr txBox="1"/>
          <p:nvPr/>
        </p:nvSpPr>
        <p:spPr>
          <a:xfrm>
            <a:off x="216535" y="544830"/>
            <a:ext cx="1171638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12996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usually use the term </a:t>
            </a:r>
            <a:r>
              <a:rPr lang="en-US" altLang="zh-CN" sz="2600" i="1" dirty="0">
                <a:latin typeface="Times New Roman" panose="02020603050405020304" pitchFamily="18" charset="0"/>
                <a:cs typeface="Times New Roman" panose="02020603050405020304" pitchFamily="18" charset="0"/>
              </a:rPr>
              <a:t>inference</a:t>
            </a:r>
            <a:r>
              <a:rPr lang="en-US" altLang="zh-CN" sz="2600" dirty="0">
                <a:latin typeface="Times New Roman" panose="02020603050405020304" pitchFamily="18" charset="0"/>
                <a:cs typeface="Times New Roman" panose="02020603050405020304" pitchFamily="18" charset="0"/>
              </a:rPr>
              <a:t> to refer to computing the probability distribution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over one set of variables given another. When training probabilistic models with latent variables, we are usually interested in computing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An alternative form of inference is to compute the single most likely value of the missing variables, rather than to infer the entire distribution over their possible values. In the context of latent variable models, this means computing</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known as </a:t>
            </a:r>
            <a:r>
              <a:rPr lang="en-US" altLang="zh-CN" sz="2600" i="1" dirty="0">
                <a:latin typeface="Times New Roman" panose="02020603050405020304" pitchFamily="18" charset="0"/>
                <a:cs typeface="Times New Roman" panose="02020603050405020304" pitchFamily="18" charset="0"/>
              </a:rPr>
              <a:t>maximum a</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posteriori</a:t>
            </a:r>
            <a:r>
              <a:rPr lang="en-US" altLang="zh-CN" sz="2600" dirty="0">
                <a:latin typeface="Times New Roman" panose="02020603050405020304" pitchFamily="18" charset="0"/>
                <a:cs typeface="Times New Roman" panose="02020603050405020304" pitchFamily="18" charset="0"/>
              </a:rPr>
              <a:t> inference, abbreviated MAP inference.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439" y="4053840"/>
            <a:ext cx="11310994" cy="1003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MAP inference is usually not thought of as approximate inference—it does compute the exact most likely value of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However, if we wish to develop a learning process based on maximizing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v, h, q</a:t>
                </a:r>
                <a:r>
                  <a:rPr lang="en-US" altLang="zh-CN" sz="2600" dirty="0">
                    <a:latin typeface="Times New Roman" panose="02020603050405020304" pitchFamily="18" charset="0"/>
                    <a:cs typeface="Times New Roman" panose="02020603050405020304" pitchFamily="18" charset="0"/>
                  </a:rPr>
                  <a:t>), then it is helpful to think of MAP inference as a procedure that provides a value of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In this sense, we can think of MAP inference as approximate inference, because it does not provide the optimal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        Recall from Sec. </a:t>
            </a:r>
            <a:r>
              <a:rPr lang="en-US" altLang="zh-CN" dirty="0">
                <a:solidFill>
                  <a:srgbClr val="FF0000"/>
                </a:solidFill>
              </a:rPr>
              <a:t>19.1</a:t>
            </a:r>
            <a:r>
              <a:rPr lang="en-US" altLang="zh-CN" dirty="0"/>
              <a:t> that exact inference consists of maximizing</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with respect to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over an unrestricted family of probability distributions, using an exact optimization algorithm. We can derive MAP inference as a form of approximate inference by restricting the family of distributions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may be drawn from. Specifically, we require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to take on a Dirac distribution: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1804963" y="4724546"/>
            <a:ext cx="9319451" cy="945177"/>
          </a:xfrm>
          <a:prstGeom prst="rect">
            <a:avLst/>
          </a:prstGeom>
        </p:spPr>
      </p:pic>
      <p:pic>
        <p:nvPicPr>
          <p:cNvPr id="6" name="图片 5">
            <a:extLst>
              <a:ext uri="{FF2B5EF4-FFF2-40B4-BE49-F238E27FC236}">
                <a16:creationId xmlns:a16="http://schemas.microsoft.com/office/drawing/2014/main" id="{43A0246B-72DC-46DD-A82A-B4A0AF2DBF8C}"/>
              </a:ext>
            </a:extLst>
          </p:cNvPr>
          <p:cNvPicPr>
            <a:picLocks noChangeAspect="1"/>
          </p:cNvPicPr>
          <p:nvPr/>
        </p:nvPicPr>
        <p:blipFill>
          <a:blip r:embed="rId4"/>
          <a:stretch>
            <a:fillRect/>
          </a:stretch>
        </p:blipFill>
        <p:spPr>
          <a:xfrm>
            <a:off x="1635363" y="1660865"/>
            <a:ext cx="8913760" cy="7382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means that we can now control q entirely via </a:t>
                </a:r>
                <a:r>
                  <a:rPr lang="en-US" altLang="zh-CN" sz="2600" b="1" i="1" dirty="0">
                    <a:latin typeface="Times New Roman" panose="02020603050405020304" pitchFamily="18" charset="0"/>
                    <a:cs typeface="Times New Roman" panose="02020603050405020304" pitchFamily="18" charset="0"/>
                  </a:rPr>
                  <a:t>µ</a:t>
                </a:r>
                <a:r>
                  <a:rPr lang="en-US" altLang="zh-CN" sz="2600" dirty="0">
                    <a:latin typeface="Times New Roman" panose="02020603050405020304" pitchFamily="18" charset="0"/>
                    <a:cs typeface="Times New Roman" panose="02020603050405020304" pitchFamily="18" charset="0"/>
                  </a:rPr>
                  <a:t>. Dropping terms of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that do not vary with </a:t>
                </a:r>
                <a:r>
                  <a:rPr lang="en-US" altLang="zh-CN" sz="2600" b="1" i="1" dirty="0">
                    <a:latin typeface="Times New Roman" panose="02020603050405020304" pitchFamily="18" charset="0"/>
                    <a:cs typeface="Times New Roman" panose="02020603050405020304" pitchFamily="18" charset="0"/>
                  </a:rPr>
                  <a:t>µ</a:t>
                </a:r>
                <a:r>
                  <a:rPr lang="en-US" altLang="zh-CN" sz="2600" dirty="0">
                    <a:latin typeface="Times New Roman" panose="02020603050405020304" pitchFamily="18" charset="0"/>
                    <a:cs typeface="Times New Roman" panose="02020603050405020304" pitchFamily="18" charset="0"/>
                  </a:rPr>
                  <a:t>, we are left with the optimization problem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which is equivalent to the MAP inference problem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451868" y="2139514"/>
            <a:ext cx="10275423" cy="756000"/>
          </a:xfrm>
          <a:prstGeom prst="rect">
            <a:avLst/>
          </a:prstGeom>
        </p:spPr>
      </p:pic>
      <p:pic>
        <p:nvPicPr>
          <p:cNvPr id="7" name="图片 6"/>
          <p:cNvPicPr>
            <a:picLocks noChangeAspect="1"/>
          </p:cNvPicPr>
          <p:nvPr/>
        </p:nvPicPr>
        <p:blipFill>
          <a:blip r:embed="rId5"/>
          <a:stretch>
            <a:fillRect/>
          </a:stretch>
        </p:blipFill>
        <p:spPr>
          <a:xfrm>
            <a:off x="3457825" y="3591760"/>
            <a:ext cx="8142854" cy="684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thus justify a learning procedure similar to EM, in which we alternate between performing MAP inference to infer </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and then update </a:t>
                </a:r>
                <a:r>
                  <a:rPr lang="en-US" altLang="zh-CN" sz="2600" b="1" i="1" dirty="0">
                    <a:latin typeface="Times New Roman" panose="02020603050405020304" pitchFamily="18" charset="0"/>
                    <a:cs typeface="Times New Roman" panose="02020603050405020304" pitchFamily="18" charset="0"/>
                  </a:rPr>
                  <a:t>θ </a:t>
                </a:r>
                <a:r>
                  <a:rPr lang="en-US" altLang="zh-CN" sz="2600" dirty="0">
                    <a:latin typeface="Times New Roman" panose="02020603050405020304" pitchFamily="18" charset="0"/>
                    <a:cs typeface="Times New Roman" panose="02020603050405020304" pitchFamily="18" charset="0"/>
                  </a:rPr>
                  <a:t>to increase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As with EM, this is a form of coordinate ascent on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where we alternate between using inference to optimize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with respect to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and using parameter updates to optimize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with respect to θ. The procedure as a whole can be justified by the fact that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is a lower bound on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In the case of MAP inference, this justification is rather vacuous, because the bound is infinitely loose, due to the Dirac distribution’s differential entropy of negative infinity. However, adding noise to </a:t>
                </a:r>
                <a:r>
                  <a:rPr lang="en-US" altLang="zh-CN" sz="2600" b="1" i="1" dirty="0">
                    <a:latin typeface="Times New Roman" panose="02020603050405020304" pitchFamily="18" charset="0"/>
                    <a:cs typeface="Times New Roman" panose="02020603050405020304" pitchFamily="18" charset="0"/>
                  </a:rPr>
                  <a:t>µ</a:t>
                </a:r>
                <a:r>
                  <a:rPr lang="en-US" altLang="zh-CN" sz="2600" dirty="0">
                    <a:latin typeface="Times New Roman" panose="02020603050405020304" pitchFamily="18" charset="0"/>
                    <a:cs typeface="Times New Roman" panose="02020603050405020304" pitchFamily="18" charset="0"/>
                  </a:rPr>
                  <a:t> would make the bound meaningful again.</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MAP inference is commonly used in deep learning as both a feature extractor and a learning mechanism. It is primarily used for sparse coding models.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Recall from Sec. </a:t>
            </a:r>
            <a:r>
              <a:rPr lang="en-US" altLang="zh-CN" sz="2600" dirty="0">
                <a:solidFill>
                  <a:srgbClr val="FF0000"/>
                </a:solidFill>
                <a:latin typeface="Times New Roman" panose="02020603050405020304" pitchFamily="18" charset="0"/>
                <a:cs typeface="Times New Roman" panose="02020603050405020304" pitchFamily="18" charset="0"/>
              </a:rPr>
              <a:t>13.4</a:t>
            </a:r>
            <a:r>
              <a:rPr lang="en-US" altLang="zh-CN" sz="2600" dirty="0">
                <a:latin typeface="Times New Roman" panose="02020603050405020304" pitchFamily="18" charset="0"/>
                <a:cs typeface="Times New Roman" panose="02020603050405020304" pitchFamily="18" charset="0"/>
              </a:rPr>
              <a:t> that sparse coding is a linear factor model that imposes a sparsity-inducing prior on its hidden units. A common choice is a factorial Laplace prior, with</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visible units are then generated by performing a linear transformation and adding noise: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059998" y="3429000"/>
            <a:ext cx="7229249" cy="756000"/>
          </a:xfrm>
          <a:prstGeom prst="rect">
            <a:avLst/>
          </a:prstGeom>
        </p:spPr>
      </p:pic>
      <p:pic>
        <p:nvPicPr>
          <p:cNvPr id="6" name="图片 5"/>
          <p:cNvPicPr>
            <a:picLocks noChangeAspect="1"/>
          </p:cNvPicPr>
          <p:nvPr/>
        </p:nvPicPr>
        <p:blipFill>
          <a:blip r:embed="rId4"/>
          <a:stretch>
            <a:fillRect/>
          </a:stretch>
        </p:blipFill>
        <p:spPr>
          <a:xfrm>
            <a:off x="2584888" y="5314006"/>
            <a:ext cx="7882285" cy="684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Computing or even representing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is difficult. Every pair of variables </a:t>
            </a:r>
            <a:r>
              <a:rPr lang="en-US" altLang="zh-CN" sz="2600" i="1" dirty="0">
                <a:latin typeface="Times New Roman" panose="02020603050405020304" pitchFamily="18" charset="0"/>
                <a:cs typeface="Times New Roman" panose="02020603050405020304" pitchFamily="18" charset="0"/>
              </a:rPr>
              <a:t>h</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and </a:t>
            </a:r>
            <a:r>
              <a:rPr lang="en-US" altLang="zh-CN" sz="2600" i="1" dirty="0" err="1">
                <a:latin typeface="Times New Roman" panose="02020603050405020304" pitchFamily="18" charset="0"/>
                <a:cs typeface="Times New Roman" panose="02020603050405020304" pitchFamily="18" charset="0"/>
              </a:rPr>
              <a:t>h</a:t>
            </a:r>
            <a:r>
              <a:rPr lang="en-US" altLang="zh-CN" sz="2600" i="1" baseline="-25000" dirty="0" err="1">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are both parents of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This means that when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is observed, the graphical model contains an active path connecting </a:t>
            </a:r>
            <a:r>
              <a:rPr lang="en-US" altLang="zh-CN" sz="2600" i="1" dirty="0">
                <a:latin typeface="Times New Roman" panose="02020603050405020304" pitchFamily="18" charset="0"/>
                <a:cs typeface="Times New Roman" panose="02020603050405020304" pitchFamily="18" charset="0"/>
              </a:rPr>
              <a:t>h</a:t>
            </a:r>
            <a:r>
              <a:rPr lang="en-US" altLang="zh-CN" sz="2600" i="1" baseline="-25000" dirty="0">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and </a:t>
            </a:r>
            <a:r>
              <a:rPr lang="en-US" altLang="zh-CN" sz="2600" i="1" dirty="0" err="1">
                <a:latin typeface="Times New Roman" panose="02020603050405020304" pitchFamily="18" charset="0"/>
                <a:cs typeface="Times New Roman" panose="02020603050405020304" pitchFamily="18" charset="0"/>
              </a:rPr>
              <a:t>h</a:t>
            </a:r>
            <a:r>
              <a:rPr lang="en-US" altLang="zh-CN" sz="2600" i="1" baseline="-25000" dirty="0" err="1">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 All of the hidden units thus participate in one massive clique in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If the model were Gaussian then these interactions could be modeled efficiently via the covariance matrix, but the sparse prior makes these interactions non-Gaussian.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Because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is intractable, so is the computation of the log-likelihood and its gradient. We thus cannot use exact maximum likelihood learning. Instead, we use MAP inference and learn the parameters by maximizing the ELBO defined by the Dirac distribution around the MAP estimate of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we concatenate all of the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vectors in the training set into a matrix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then the sparse coding learning process consists of minimizing</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applications of sparse coding also involve weight decay or a constraint on the norms of the columns of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in order to prevent the pathological solution with extremely small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large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226315" y="2261783"/>
            <a:ext cx="8832200" cy="9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 Approximate inference</a:t>
            </a:r>
          </a:p>
        </p:txBody>
      </p:sp>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Many probabilistic models are difficult to train because it is difficult to perform inference in them. In the context of deep learning, we usually have a set of visible variables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and a set of latent variables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The challenge of inference usually refers to the difficult problem of computing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or taking expectations with respect to it. Such operations are often necessary for tasks like maximum likelihood learning.</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simple graphical models with only one hidden layer, such as restricted Boltzmann machines and probabilistic PCA, are defined in a way that makes inference operations like computing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or taking expectations with respect to it, simple. Unfortunately, most graphical models with multiple layers of hidden variables have intractable posterior distributions. Exact inference requires an exponential amount of time in these models. Even some models with  only a  single layer, such as sparse coding, have this problem.</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184998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19.3 MAP Inference and Sparse Coding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minimize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by alternating between minimization with respect to </a:t>
            </a:r>
            <a:r>
              <a:rPr lang="en-US" altLang="zh-CN" sz="2600" b="1" i="1" dirty="0">
                <a:latin typeface="Times New Roman" panose="02020603050405020304" pitchFamily="18" charset="0"/>
                <a:cs typeface="Times New Roman" panose="02020603050405020304" pitchFamily="18" charset="0"/>
              </a:rPr>
              <a:t>H </a:t>
            </a:r>
            <a:r>
              <a:rPr lang="en-US" altLang="zh-CN" sz="2600" dirty="0">
                <a:latin typeface="Times New Roman" panose="02020603050405020304" pitchFamily="18" charset="0"/>
                <a:cs typeface="Times New Roman" panose="02020603050405020304" pitchFamily="18" charset="0"/>
              </a:rPr>
              <a:t>and minimization with respect to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Both sub-problems are convex. In fact, the minimization with respect to </a:t>
            </a:r>
            <a:r>
              <a:rPr lang="en-US" altLang="zh-CN" sz="2600" b="1" i="1" dirty="0">
                <a:latin typeface="Times New Roman" panose="02020603050405020304" pitchFamily="18" charset="0"/>
                <a:cs typeface="Times New Roman" panose="02020603050405020304" pitchFamily="18" charset="0"/>
              </a:rPr>
              <a:t>W</a:t>
            </a:r>
            <a:r>
              <a:rPr lang="en-US" altLang="zh-CN" sz="2600" dirty="0">
                <a:latin typeface="Times New Roman" panose="02020603050405020304" pitchFamily="18" charset="0"/>
                <a:cs typeface="Times New Roman" panose="02020603050405020304" pitchFamily="18" charset="0"/>
              </a:rPr>
              <a:t> is just a linear regression problem. However, minimization of </a:t>
            </a:r>
            <a:r>
              <a:rPr lang="en-US" altLang="zh-CN" sz="2600" i="1" dirty="0">
                <a:latin typeface="Times New Roman" panose="02020603050405020304" pitchFamily="18" charset="0"/>
                <a:cs typeface="Times New Roman" panose="02020603050405020304" pitchFamily="18" charset="0"/>
              </a:rPr>
              <a:t>J </a:t>
            </a:r>
            <a:r>
              <a:rPr lang="en-US" altLang="zh-CN" sz="2600" dirty="0">
                <a:latin typeface="Times New Roman" panose="02020603050405020304" pitchFamily="18" charset="0"/>
                <a:cs typeface="Times New Roman" panose="02020603050405020304" pitchFamily="18" charset="0"/>
              </a:rPr>
              <a:t>with respect to both arguments is usually not a convex problem.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Minimization with respect to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requires specialized algorithms such as the feature-sign search algorithm (</a:t>
            </a:r>
            <a:r>
              <a:rPr lang="en-US" altLang="zh-CN" sz="2600" dirty="0">
                <a:solidFill>
                  <a:srgbClr val="00FF00"/>
                </a:solidFill>
                <a:latin typeface="Times New Roman" panose="02020603050405020304" pitchFamily="18" charset="0"/>
                <a:cs typeface="Times New Roman" panose="02020603050405020304" pitchFamily="18" charset="0"/>
              </a:rPr>
              <a:t>Lee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Ying Ma</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sym typeface="+mn-ea"/>
              </a:rPr>
              <a:t>19.4 Variational Inference and Learning</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210720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seen how the evidence lower bound                 is a lower bound on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how inference can be viewed as maximizing     with </a:t>
            </a:r>
            <a:r>
              <a:rPr lang="zh-CN" altLang="en-US" sz="2600" dirty="0">
                <a:sym typeface="+mn-ea"/>
              </a:rPr>
              <a:t>respect to </a:t>
            </a:r>
            <a:r>
              <a:rPr lang="en-US" altLang="zh-CN" sz="2600" i="1" dirty="0">
                <a:sym typeface="+mn-ea"/>
              </a:rPr>
              <a:t>q</a:t>
            </a:r>
            <a:r>
              <a:rPr lang="en-US" altLang="zh-CN" sz="2600" dirty="0">
                <a:sym typeface="+mn-ea"/>
              </a:rPr>
              <a:t>, and how learning ca</a:t>
            </a:r>
            <a:r>
              <a:rPr lang="en-US" altLang="zh-CN" sz="2600" dirty="0">
                <a:latin typeface="Times New Roman" panose="02020603050405020304" pitchFamily="18" charset="0"/>
                <a:cs typeface="Times New Roman" panose="02020603050405020304" pitchFamily="18" charset="0"/>
                <a:sym typeface="+mn-ea"/>
              </a:rPr>
              <a:t>n be viewed as maximizing    with respect to </a:t>
            </a:r>
            <a:r>
              <a:rPr lang="en-US" altLang="zh-CN" sz="2600" b="1" i="1" dirty="0">
                <a:latin typeface="Times New Roman" panose="02020603050405020304" pitchFamily="18" charset="0"/>
                <a:cs typeface="Times New Roman" panose="02020603050405020304" pitchFamily="18" charset="0"/>
                <a:sym typeface="+mn-ea"/>
              </a:rPr>
              <a:t>θ</a:t>
            </a:r>
            <a:r>
              <a:rPr lang="en-US" altLang="zh-CN" sz="2600" dirty="0">
                <a:latin typeface="Times New Roman" panose="02020603050405020304" pitchFamily="18" charset="0"/>
                <a:cs typeface="Times New Roman" panose="02020603050405020304" pitchFamily="18" charset="0"/>
                <a:sym typeface="+mn-ea"/>
              </a:rPr>
              <a:t>. We have seen that the EM algorithm allows us to make large learning steps with a fixed </a:t>
            </a:r>
            <a:r>
              <a:rPr lang="en-US" altLang="zh-CN" sz="2600" i="1" dirty="0">
                <a:latin typeface="Times New Roman" panose="02020603050405020304" pitchFamily="18" charset="0"/>
                <a:cs typeface="Times New Roman" panose="02020603050405020304" pitchFamily="18" charset="0"/>
                <a:sym typeface="+mn-ea"/>
              </a:rPr>
              <a:t>q</a:t>
            </a:r>
            <a:r>
              <a:rPr lang="en-US" altLang="zh-CN" sz="2600" dirty="0">
                <a:latin typeface="Times New Roman" panose="02020603050405020304" pitchFamily="18" charset="0"/>
                <a:cs typeface="Times New Roman" panose="02020603050405020304" pitchFamily="18" charset="0"/>
                <a:sym typeface="+mn-ea"/>
              </a:rPr>
              <a:t> and that learning algorithms based on MAP inference allow us to learn using a point estimate of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b="1" i="1" dirty="0">
                <a:latin typeface="Times New Roman" panose="02020603050405020304" pitchFamily="18" charset="0"/>
                <a:cs typeface="Times New Roman" panose="02020603050405020304" pitchFamily="18" charset="0"/>
                <a:sym typeface="+mn-ea"/>
              </a:rPr>
              <a:t>h </a:t>
            </a:r>
            <a:r>
              <a:rPr lang="en-US" altLang="zh-CN" sz="2600" i="1"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i="1" dirty="0">
                <a:latin typeface="Times New Roman" panose="02020603050405020304" pitchFamily="18" charset="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sym typeface="+mn-ea"/>
              </a:rPr>
              <a:t>rather than inferring the entire distribution. Now we develop the more general approach to variational learning.</a:t>
            </a:r>
          </a:p>
          <a:p>
            <a:pPr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The core idea behind variational learning is that we can maximize     over a restricted family of distributions </a:t>
            </a:r>
            <a:r>
              <a:rPr lang="en-US" altLang="zh-CN" sz="2600" i="1" dirty="0">
                <a:latin typeface="Times New Roman" panose="02020603050405020304" pitchFamily="18" charset="0"/>
                <a:cs typeface="Times New Roman" panose="02020603050405020304" pitchFamily="18" charset="0"/>
                <a:sym typeface="+mn-ea"/>
              </a:rPr>
              <a:t>q</a:t>
            </a:r>
            <a:r>
              <a:rPr lang="en-US" altLang="zh-CN" sz="2600" dirty="0">
                <a:latin typeface="Times New Roman" panose="02020603050405020304" pitchFamily="18" charset="0"/>
                <a:cs typeface="Times New Roman" panose="02020603050405020304" pitchFamily="18" charset="0"/>
                <a:sym typeface="+mn-ea"/>
              </a:rPr>
              <a:t>. This family should be chosen so that it is easy to compute                        . A typical way to do this is to introduce assumptions </a:t>
            </a:r>
            <a:r>
              <a:rPr lang="en-US" altLang="zh-CN" dirty="0"/>
              <a:t>about how factorizes.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p:txBody>
      </p:sp>
      <p:pic>
        <p:nvPicPr>
          <p:cNvPr id="5" name="图片 4">
            <a:extLst>
              <a:ext uri="{FF2B5EF4-FFF2-40B4-BE49-F238E27FC236}">
                <a16:creationId xmlns:a16="http://schemas.microsoft.com/office/drawing/2014/main" id="{D7507768-0E1D-4738-9480-A250EF7768F8}"/>
              </a:ext>
            </a:extLst>
          </p:cNvPr>
          <p:cNvPicPr>
            <a:picLocks noChangeAspect="1"/>
          </p:cNvPicPr>
          <p:nvPr/>
        </p:nvPicPr>
        <p:blipFill>
          <a:blip r:embed="rId3"/>
          <a:stretch>
            <a:fillRect/>
          </a:stretch>
        </p:blipFill>
        <p:spPr>
          <a:xfrm>
            <a:off x="6451433" y="1144070"/>
            <a:ext cx="1282700" cy="400685"/>
          </a:xfrm>
          <a:prstGeom prst="rect">
            <a:avLst/>
          </a:prstGeom>
        </p:spPr>
      </p:pic>
      <p:pic>
        <p:nvPicPr>
          <p:cNvPr id="6" name="图片 5">
            <a:extLst>
              <a:ext uri="{FF2B5EF4-FFF2-40B4-BE49-F238E27FC236}">
                <a16:creationId xmlns:a16="http://schemas.microsoft.com/office/drawing/2014/main" id="{BC27C9CB-67CC-48FB-BFB8-E00175212855}"/>
              </a:ext>
            </a:extLst>
          </p:cNvPr>
          <p:cNvPicPr>
            <a:picLocks noChangeAspect="1"/>
          </p:cNvPicPr>
          <p:nvPr/>
        </p:nvPicPr>
        <p:blipFill>
          <a:blip r:embed="rId4"/>
          <a:stretch>
            <a:fillRect/>
          </a:stretch>
        </p:blipFill>
        <p:spPr>
          <a:xfrm>
            <a:off x="10462093" y="1041668"/>
            <a:ext cx="1412240" cy="487045"/>
          </a:xfrm>
          <a:prstGeom prst="rect">
            <a:avLst/>
          </a:prstGeom>
        </p:spPr>
      </p:pic>
      <p:pic>
        <p:nvPicPr>
          <p:cNvPr id="7" name="图片 6">
            <a:extLst>
              <a:ext uri="{FF2B5EF4-FFF2-40B4-BE49-F238E27FC236}">
                <a16:creationId xmlns:a16="http://schemas.microsoft.com/office/drawing/2014/main" id="{9457F93B-6F88-4662-B52F-0496E46D0575}"/>
              </a:ext>
            </a:extLst>
          </p:cNvPr>
          <p:cNvPicPr>
            <a:picLocks noChangeAspect="1"/>
          </p:cNvPicPr>
          <p:nvPr/>
        </p:nvPicPr>
        <p:blipFill>
          <a:blip r:embed="rId5"/>
          <a:stretch>
            <a:fillRect/>
          </a:stretch>
        </p:blipFill>
        <p:spPr>
          <a:xfrm>
            <a:off x="6657781" y="1671037"/>
            <a:ext cx="304165" cy="377190"/>
          </a:xfrm>
          <a:prstGeom prst="rect">
            <a:avLst/>
          </a:prstGeom>
        </p:spPr>
      </p:pic>
      <p:pic>
        <p:nvPicPr>
          <p:cNvPr id="8" name="图片 7">
            <a:extLst>
              <a:ext uri="{FF2B5EF4-FFF2-40B4-BE49-F238E27FC236}">
                <a16:creationId xmlns:a16="http://schemas.microsoft.com/office/drawing/2014/main" id="{5101E9FE-311E-4C81-B993-850BC3D53270}"/>
              </a:ext>
            </a:extLst>
          </p:cNvPr>
          <p:cNvPicPr>
            <a:picLocks noChangeAspect="1"/>
          </p:cNvPicPr>
          <p:nvPr/>
        </p:nvPicPr>
        <p:blipFill>
          <a:blip r:embed="rId5"/>
          <a:stretch>
            <a:fillRect/>
          </a:stretch>
        </p:blipFill>
        <p:spPr>
          <a:xfrm>
            <a:off x="4822528" y="2056073"/>
            <a:ext cx="304165" cy="377190"/>
          </a:xfrm>
          <a:prstGeom prst="rect">
            <a:avLst/>
          </a:prstGeom>
        </p:spPr>
      </p:pic>
      <p:pic>
        <p:nvPicPr>
          <p:cNvPr id="9" name="图片 8">
            <a:extLst>
              <a:ext uri="{FF2B5EF4-FFF2-40B4-BE49-F238E27FC236}">
                <a16:creationId xmlns:a16="http://schemas.microsoft.com/office/drawing/2014/main" id="{254E4BAF-B725-4D4C-AA93-50C49F7DE57D}"/>
              </a:ext>
            </a:extLst>
          </p:cNvPr>
          <p:cNvPicPr>
            <a:picLocks noChangeAspect="1"/>
          </p:cNvPicPr>
          <p:nvPr/>
        </p:nvPicPr>
        <p:blipFill>
          <a:blip r:embed="rId5"/>
          <a:stretch>
            <a:fillRect/>
          </a:stretch>
        </p:blipFill>
        <p:spPr>
          <a:xfrm>
            <a:off x="10426899" y="4352606"/>
            <a:ext cx="304165" cy="377190"/>
          </a:xfrm>
          <a:prstGeom prst="rect">
            <a:avLst/>
          </a:prstGeom>
        </p:spPr>
      </p:pic>
      <p:pic>
        <p:nvPicPr>
          <p:cNvPr id="10" name="图片 9">
            <a:extLst>
              <a:ext uri="{FF2B5EF4-FFF2-40B4-BE49-F238E27FC236}">
                <a16:creationId xmlns:a16="http://schemas.microsoft.com/office/drawing/2014/main" id="{265DEC24-0F8C-4D7B-9BAF-9C8750ED9644}"/>
              </a:ext>
            </a:extLst>
          </p:cNvPr>
          <p:cNvPicPr>
            <a:picLocks noChangeAspect="1"/>
          </p:cNvPicPr>
          <p:nvPr/>
        </p:nvPicPr>
        <p:blipFill>
          <a:blip r:embed="rId6"/>
          <a:stretch>
            <a:fillRect/>
          </a:stretch>
        </p:blipFill>
        <p:spPr>
          <a:xfrm>
            <a:off x="1860631" y="5199875"/>
            <a:ext cx="1796348" cy="411277"/>
          </a:xfrm>
          <a:prstGeom prst="rect">
            <a:avLst/>
          </a:prstGeom>
        </p:spPr>
      </p:pic>
    </p:spTree>
    <p:extLst>
      <p:ext uri="{BB962C8B-B14F-4D97-AF65-F5344CB8AC3E}">
        <p14:creationId xmlns:p14="http://schemas.microsoft.com/office/powerpoint/2010/main" val="685094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 common approach to variational learning is to impose the restriction that </a:t>
            </a:r>
            <a:r>
              <a:rPr sz="2600" i="1" dirty="0">
                <a:latin typeface="Times New Roman" panose="02020603050405020304" pitchFamily="18" charset="0"/>
                <a:cs typeface="Times New Roman" panose="02020603050405020304" pitchFamily="18" charset="0"/>
              </a:rPr>
              <a:t>q</a:t>
            </a: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is a factorial distribution: </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This is called the </a:t>
            </a:r>
            <a:r>
              <a:rPr sz="2600" b="1" dirty="0">
                <a:latin typeface="Times New Roman" panose="02020603050405020304" pitchFamily="18" charset="0"/>
                <a:cs typeface="Times New Roman" panose="02020603050405020304" pitchFamily="18" charset="0"/>
              </a:rPr>
              <a:t>mean field </a:t>
            </a:r>
            <a:r>
              <a:rPr sz="2600" dirty="0">
                <a:latin typeface="Times New Roman" panose="02020603050405020304" pitchFamily="18" charset="0"/>
                <a:cs typeface="Times New Roman" panose="02020603050405020304" pitchFamily="18" charset="0"/>
              </a:rPr>
              <a:t>approach. More generally, we can impose any graphical</a:t>
            </a: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model structure we choose on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to flexibly determine how many interactions we</a:t>
            </a: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want our approximation to capture. This fully general graphical model approach</a:t>
            </a: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is called </a:t>
            </a:r>
            <a:r>
              <a:rPr sz="2600" b="1" dirty="0">
                <a:latin typeface="Times New Roman" panose="02020603050405020304" pitchFamily="18" charset="0"/>
                <a:cs typeface="Times New Roman" panose="02020603050405020304" pitchFamily="18" charset="0"/>
              </a:rPr>
              <a:t>structured variational inference </a:t>
            </a:r>
            <a:r>
              <a:rPr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Saul and Jordan</a:t>
            </a:r>
            <a:r>
              <a:rPr lang="en-US" altLang="zh-CN" dirty="0"/>
              <a:t>,</a:t>
            </a:r>
            <a:r>
              <a:rPr lang="en-US" altLang="zh-CN" sz="2600" dirty="0">
                <a:solidFill>
                  <a:srgbClr val="00FF00"/>
                </a:solidFill>
                <a:latin typeface="Times New Roman" panose="02020603050405020304" pitchFamily="18" charset="0"/>
                <a:cs typeface="Times New Roman" panose="02020603050405020304" pitchFamily="18" charset="0"/>
              </a:rPr>
              <a:t> 1996</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2757103" y="2115285"/>
            <a:ext cx="7736840" cy="8445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lnSpcReduction="10000"/>
          </a:bodyPr>
          <a:lstStyle/>
          <a:p>
            <a:pPr lvl="0" algn="just">
              <a:spcBef>
                <a:spcPts val="0"/>
              </a:spcBef>
              <a:buClr>
                <a:srgbClr val="FF0000"/>
              </a:buClr>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beauty of the variational approach is that we do not need to specify a specific parametric form for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We specify how it should factorize, but then the optimization problem determines the optimal probability distribution within those factorization constraints. For discrete latent variables, this just means that we use traditional optimization techniques to optimize a finite number of variables describing the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distribution. For continuous latent variables, this means that we use a branch of mathematics called calculus of variations to perform optimization over a space of functions, and actually determine which function should be used to represent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Calculus of variations is the origin of the names “variational learning” and “variational inference,” though these names apply even when the </a:t>
            </a:r>
            <a:r>
              <a:rPr lang="en-US" sz="2600" dirty="0">
                <a:latin typeface="Times New Roman" panose="02020603050405020304" pitchFamily="18" charset="0"/>
                <a:cs typeface="Times New Roman" panose="02020603050405020304" pitchFamily="18" charset="0"/>
              </a:rPr>
              <a:t>latent</a:t>
            </a:r>
            <a:r>
              <a:rPr lang="en-US" altLang="zh-CN" dirty="0"/>
              <a:t> variables are discrete and calculus of variations is not needed. </a:t>
            </a: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With continuous latent variables, calculus of variations is a powerful technique that removes much of the responsibility from the human designer of the model, who now must specify only how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factorizes, rather than needing to guess how to design a specific that can accurately approximate the</a:t>
                </a:r>
                <a:r>
                  <a:rPr lang="en-US" altLang="zh-C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posterior</a:t>
                </a:r>
                <a:r>
                  <a:rPr lang="en-US" altLang="zh-C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algn="just">
                  <a:spcBef>
                    <a:spcPts val="0"/>
                  </a:spcBef>
                </a:pPr>
                <a:r>
                  <a:rPr lang="en-US" altLang="zh-CN" dirty="0"/>
                  <a:t>        Because </a:t>
                </a:r>
                <a14:m>
                  <m:oMath xmlns:m="http://schemas.openxmlformats.org/officeDocument/2006/math">
                    <m:r>
                      <a:rPr lang="en-US" altLang="zh-CN" i="1" smtClean="0">
                        <a:latin typeface="Cambria Math" panose="02040503050406030204" pitchFamily="18" charset="0"/>
                      </a:rPr>
                      <m:t>ℒ</m:t>
                    </m:r>
                    <m:d>
                      <m:dPr>
                        <m:ctrlPr>
                          <a:rPr lang="ar-AE" altLang="zh-CN" i="1" smtClean="0">
                            <a:latin typeface="Cambria Math" panose="02040503050406030204" pitchFamily="18" charset="0"/>
                          </a:rPr>
                        </m:ctrlPr>
                      </m:dPr>
                      <m:e>
                        <m:r>
                          <a:rPr lang="zh-CN" altLang="ar-AE" i="1" smtClean="0">
                            <a:latin typeface="Cambria Math" panose="02040503050406030204" pitchFamily="18" charset="0"/>
                          </a:rPr>
                          <m:t>𝑣</m:t>
                        </m:r>
                        <m:r>
                          <a:rPr lang="ar-AE" altLang="zh-CN" i="1" smtClean="0">
                            <a:latin typeface="Cambria Math" panose="02040503050406030204" pitchFamily="18" charset="0"/>
                          </a:rPr>
                          <m:t>,</m:t>
                        </m:r>
                        <m:r>
                          <a:rPr lang="zh-CN" altLang="ar-AE" b="0" i="1" smtClean="0">
                            <a:latin typeface="Cambria Math" panose="02040503050406030204" pitchFamily="18" charset="0"/>
                          </a:rPr>
                          <m:t>𝜃</m:t>
                        </m:r>
                        <m:r>
                          <a:rPr lang="ar-AE" altLang="zh-CN" i="1" smtClean="0">
                            <a:latin typeface="Cambria Math" panose="02040503050406030204" pitchFamily="18" charset="0"/>
                          </a:rPr>
                          <m:t>,</m:t>
                        </m:r>
                        <m:r>
                          <a:rPr lang="zh-CN" altLang="ar-AE" i="1" smtClean="0">
                            <a:latin typeface="Cambria Math" panose="02040503050406030204" pitchFamily="18" charset="0"/>
                          </a:rPr>
                          <m:t>𝑞</m:t>
                        </m:r>
                      </m:e>
                    </m:d>
                  </m:oMath>
                </a14:m>
                <a:r>
                  <a:rPr lang="ar-AE" altLang="zh-CN" dirty="0"/>
                  <a:t> </a:t>
                </a:r>
                <a:r>
                  <a:rPr lang="en-US" altLang="zh-CN" dirty="0"/>
                  <a:t>is deﬁned to be </a:t>
                </a:r>
                <a14:m>
                  <m:oMath xmlns:m="http://schemas.openxmlformats.org/officeDocument/2006/math">
                    <m:func>
                      <m:funcPr>
                        <m:ctrlPr>
                          <a:rPr lang="ar-AE"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log</m:t>
                        </m:r>
                      </m:fName>
                      <m:e>
                        <m:r>
                          <a:rPr lang="zh-CN" altLang="ar-AE" i="1" smtClean="0">
                            <a:latin typeface="Cambria Math" panose="02040503050406030204" pitchFamily="18" charset="0"/>
                          </a:rPr>
                          <m:t>𝑝</m:t>
                        </m:r>
                        <m:d>
                          <m:dPr>
                            <m:ctrlPr>
                              <a:rPr lang="ar-AE" altLang="zh-CN" i="1" smtClean="0">
                                <a:latin typeface="Cambria Math" panose="02040503050406030204" pitchFamily="18" charset="0"/>
                              </a:rPr>
                            </m:ctrlPr>
                          </m:dPr>
                          <m:e>
                            <m:r>
                              <a:rPr lang="zh-CN" altLang="ar-AE" i="1" smtClean="0">
                                <a:latin typeface="Cambria Math" panose="02040503050406030204" pitchFamily="18" charset="0"/>
                              </a:rPr>
                              <m:t>𝑣</m:t>
                            </m:r>
                            <m:r>
                              <a:rPr lang="ar-AE" altLang="zh-CN" i="1" smtClean="0">
                                <a:latin typeface="Cambria Math" panose="02040503050406030204" pitchFamily="18" charset="0"/>
                              </a:rPr>
                              <m:t>;</m:t>
                            </m:r>
                            <m:r>
                              <a:rPr lang="zh-CN" altLang="ar-AE" i="1" smtClean="0">
                                <a:latin typeface="Cambria Math" panose="02040503050406030204" pitchFamily="18" charset="0"/>
                              </a:rPr>
                              <m:t>𝜃</m:t>
                            </m:r>
                          </m:e>
                        </m:d>
                      </m:e>
                    </m:func>
                    <m:r>
                      <a:rPr lang="ar-AE" altLang="zh-CN" i="1" smtClean="0">
                        <a:latin typeface="Cambria Math" panose="02040503050406030204" pitchFamily="18" charset="0"/>
                      </a:rPr>
                      <m:t>−</m:t>
                    </m:r>
                    <m:sSub>
                      <m:sSubPr>
                        <m:ctrlPr>
                          <a:rPr lang="ar-AE" altLang="zh-CN" i="1" smtClean="0">
                            <a:latin typeface="Cambria Math" panose="02040503050406030204" pitchFamily="18" charset="0"/>
                          </a:rPr>
                        </m:ctrlPr>
                      </m:sSubPr>
                      <m:e>
                        <m:r>
                          <a:rPr lang="zh-CN" altLang="ar-AE"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ar-AE"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d>
                          <m:dPr>
                            <m:begChr m:val=""/>
                            <m:endChr m:val="|"/>
                            <m:ctrlPr>
                              <a:rPr lang="ar-AE" altLang="zh-CN" i="1">
                                <a:latin typeface="Cambria Math" panose="02040503050406030204" pitchFamily="18" charset="0"/>
                              </a:rPr>
                            </m:ctrlPr>
                          </m:dPr>
                          <m:e>
                            <m:r>
                              <a:rPr lang="ar-AE" altLang="zh-CN" b="0" i="1">
                                <a:latin typeface="Cambria Math" panose="02040503050406030204" pitchFamily="18" charset="0"/>
                              </a:rPr>
                              <m:t>h</m:t>
                            </m:r>
                            <m:r>
                              <a:rPr lang="en-US" altLang="zh-CN" b="0" i="1" smtClean="0">
                                <a:latin typeface="Cambria Math" panose="02040503050406030204" pitchFamily="18" charset="0"/>
                              </a:rPr>
                              <m:t> </m:t>
                            </m:r>
                          </m:e>
                        </m:d>
                        <m:r>
                          <a:rPr lang="en-US" altLang="zh-CN" b="0" i="1" smtClean="0">
                            <a:latin typeface="Cambria Math" panose="02040503050406030204" pitchFamily="18" charset="0"/>
                          </a:rPr>
                          <m:t> </m:t>
                        </m:r>
                        <m:r>
                          <a:rPr lang="zh-CN" altLang="ar-AE"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𝑝</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h</m:t>
                            </m:r>
                            <m:r>
                              <a:rPr lang="en-US" altLang="zh-CN" b="0" i="1" smtClean="0">
                                <a:latin typeface="Cambria Math" panose="02040503050406030204" pitchFamily="18" charset="0"/>
                              </a:rPr>
                              <m:t> </m:t>
                            </m:r>
                          </m:e>
                        </m:d>
                        <m:r>
                          <a:rPr lang="en-US" altLang="zh-CN" i="1">
                            <a:latin typeface="Cambria Math" panose="02040503050406030204" pitchFamily="18" charset="0"/>
                          </a:rPr>
                          <m:t>𝑣</m:t>
                        </m:r>
                        <m:r>
                          <a:rPr lang="ar-AE" altLang="zh-CN" i="1">
                            <a:latin typeface="Cambria Math" panose="02040503050406030204" pitchFamily="18" charset="0"/>
                          </a:rPr>
                          <m:t>;</m:t>
                        </m:r>
                        <m:r>
                          <a:rPr lang="zh-CN" altLang="ar-AE" i="1">
                            <a:latin typeface="Cambria Math" panose="02040503050406030204" pitchFamily="18" charset="0"/>
                          </a:rPr>
                          <m:t>𝜃</m:t>
                        </m:r>
                        <m:r>
                          <a:rPr lang="en-US" altLang="zh-CN" b="0" i="1" smtClean="0">
                            <a:latin typeface="Cambria Math" panose="02040503050406030204" pitchFamily="18" charset="0"/>
                          </a:rPr>
                          <m:t>)</m:t>
                        </m:r>
                      </m:e>
                    </m:d>
                  </m:oMath>
                </a14:m>
                <a:r>
                  <a:rPr lang="en-US" altLang="zh-CN" dirty="0"/>
                  <a:t>, we can think of maximizing </a:t>
                </a:r>
                <a14:m>
                  <m:oMath xmlns:m="http://schemas.openxmlformats.org/officeDocument/2006/math">
                    <m:r>
                      <a:rPr lang="en-US" altLang="zh-CN" i="1">
                        <a:latin typeface="Cambria Math" panose="02040503050406030204" pitchFamily="18" charset="0"/>
                      </a:rPr>
                      <m:t>ℒ</m:t>
                    </m:r>
                    <m:r>
                      <a:rPr lang="en-US" altLang="zh-CN" i="1">
                        <a:latin typeface="Cambria Math" panose="02040503050406030204" pitchFamily="18" charset="0"/>
                      </a:rPr>
                      <m:t> </m:t>
                    </m:r>
                  </m:oMath>
                </a14:m>
                <a:r>
                  <a:rPr lang="en-US" altLang="zh-CN" dirty="0"/>
                  <a:t>with respect to </a:t>
                </a:r>
                <a:r>
                  <a:rPr lang="en-US" altLang="zh-CN" i="1" dirty="0"/>
                  <a:t>q</a:t>
                </a:r>
                <a:r>
                  <a:rPr lang="en-US" altLang="zh-CN" dirty="0"/>
                  <a:t> as minimizing </a:t>
                </a:r>
                <a14:m>
                  <m:oMath xmlns:m="http://schemas.openxmlformats.org/officeDocument/2006/math">
                    <m:sSub>
                      <m:sSubPr>
                        <m:ctrlPr>
                          <a:rPr lang="ar-AE" altLang="zh-CN" i="1">
                            <a:latin typeface="Cambria Math" panose="02040503050406030204" pitchFamily="18" charset="0"/>
                          </a:rPr>
                        </m:ctrlPr>
                      </m:sSubPr>
                      <m:e>
                        <m:r>
                          <a:rPr lang="zh-CN" altLang="ar-AE" i="1">
                            <a:latin typeface="Cambria Math" panose="02040503050406030204" pitchFamily="18" charset="0"/>
                          </a:rPr>
                          <m:t>𝐷</m:t>
                        </m:r>
                      </m:e>
                      <m:sub>
                        <m:r>
                          <a:rPr lang="en-US" altLang="zh-CN" i="1">
                            <a:latin typeface="Cambria Math" panose="02040503050406030204" pitchFamily="18" charset="0"/>
                          </a:rPr>
                          <m:t>𝐾𝐿</m:t>
                        </m:r>
                      </m:sub>
                    </m:sSub>
                    <m:d>
                      <m:dPr>
                        <m:ctrlPr>
                          <a:rPr lang="ar-AE"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d>
                          <m:dPr>
                            <m:begChr m:val=""/>
                            <m:endChr m:val="|"/>
                            <m:ctrlPr>
                              <a:rPr lang="ar-AE" altLang="zh-CN" i="1">
                                <a:latin typeface="Cambria Math" panose="02040503050406030204" pitchFamily="18" charset="0"/>
                              </a:rPr>
                            </m:ctrlPr>
                          </m:dPr>
                          <m:e>
                            <m:r>
                              <a:rPr lang="ar-AE" altLang="zh-CN" i="1">
                                <a:latin typeface="Cambria Math" panose="02040503050406030204" pitchFamily="18" charset="0"/>
                              </a:rPr>
                              <m:t>h</m:t>
                            </m:r>
                            <m:r>
                              <a:rPr lang="en-US" altLang="zh-CN" i="1">
                                <a:latin typeface="Cambria Math" panose="02040503050406030204" pitchFamily="18" charset="0"/>
                              </a:rPr>
                              <m:t> </m:t>
                            </m:r>
                          </m:e>
                        </m:d>
                        <m:r>
                          <a:rPr lang="en-US" altLang="zh-CN" i="1">
                            <a:latin typeface="Cambria Math" panose="02040503050406030204" pitchFamily="18" charset="0"/>
                          </a:rPr>
                          <m:t> </m:t>
                        </m:r>
                        <m:r>
                          <a:rPr lang="zh-CN" altLang="ar-AE"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𝑝</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h</m:t>
                            </m:r>
                            <m:r>
                              <a:rPr lang="en-US" altLang="zh-CN" i="1">
                                <a:latin typeface="Cambria Math" panose="02040503050406030204" pitchFamily="18" charset="0"/>
                              </a:rPr>
                              <m:t> </m:t>
                            </m:r>
                          </m:e>
                        </m:d>
                        <m:r>
                          <a:rPr lang="en-US" altLang="zh-CN" i="1">
                            <a:latin typeface="Cambria Math" panose="02040503050406030204" pitchFamily="18" charset="0"/>
                          </a:rPr>
                          <m:t>𝑣</m:t>
                        </m:r>
                        <m:r>
                          <a:rPr lang="en-US" altLang="zh-CN" b="0" i="1" smtClean="0">
                            <a:latin typeface="Cambria Math" panose="02040503050406030204" pitchFamily="18" charset="0"/>
                          </a:rPr>
                          <m:t>)</m:t>
                        </m:r>
                      </m:e>
                    </m:d>
                  </m:oMath>
                </a14:m>
                <a:r>
                  <a:rPr lang="en-US" altLang="zh-CN" dirty="0"/>
                  <a:t>. </a:t>
                </a:r>
                <a:r>
                  <a:rPr lang="en-US" sz="2600" dirty="0">
                    <a:latin typeface="Times New Roman" panose="02020603050405020304" pitchFamily="18" charset="0"/>
                    <a:cs typeface="Times New Roman" panose="02020603050405020304" pitchFamily="18" charset="0"/>
                  </a:rPr>
                  <a:t>In this sense, we are fitting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to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However, we are doing so with the opposite direction of the KL divergence than we are used to using for fitting an approximation. </a:t>
                </a:r>
                <a:r>
                  <a:rPr lang="en-US" altLang="zh-CN" dirty="0"/>
                  <a:t>When we use maximum likelihood learning to ﬁt a model to data, we minimize </a:t>
                </a:r>
                <a14:m>
                  <m:oMath xmlns:m="http://schemas.openxmlformats.org/officeDocument/2006/math">
                    <m:sSub>
                      <m:sSubPr>
                        <m:ctrlPr>
                          <a:rPr lang="ar-AE" altLang="zh-CN" i="1">
                            <a:latin typeface="Cambria Math" panose="02040503050406030204" pitchFamily="18" charset="0"/>
                          </a:rPr>
                        </m:ctrlPr>
                      </m:sSubPr>
                      <m:e>
                        <m:r>
                          <a:rPr lang="zh-CN" altLang="ar-AE" i="1">
                            <a:latin typeface="Cambria Math" panose="02040503050406030204" pitchFamily="18" charset="0"/>
                          </a:rPr>
                          <m:t>𝐷</m:t>
                        </m:r>
                      </m:e>
                      <m:sub>
                        <m:r>
                          <a:rPr lang="en-US" altLang="zh-CN" i="1">
                            <a:latin typeface="Cambria Math" panose="02040503050406030204" pitchFamily="18" charset="0"/>
                          </a:rPr>
                          <m:t>𝐾𝐿</m:t>
                        </m:r>
                      </m:sub>
                    </m:sSub>
                    <m:d>
                      <m:dPr>
                        <m:ctrlPr>
                          <a:rPr lang="ar-AE" altLang="zh-CN" i="1" smtClean="0">
                            <a:latin typeface="Cambria Math" panose="02040503050406030204" pitchFamily="18" charset="0"/>
                          </a:rPr>
                        </m:ctrlPr>
                      </m:dPr>
                      <m:e>
                        <m:sSub>
                          <m:sSubPr>
                            <m:ctrlPr>
                              <a:rPr lang="ar-AE"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𝑑𝑎𝑡𝑎</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𝑚𝑜𝑑𝑒𝑙</m:t>
                            </m:r>
                          </m:sub>
                        </m:sSub>
                      </m:e>
                    </m:d>
                  </m:oMath>
                </a14:m>
                <a:r>
                  <a:rPr lang="en-US" altLang="zh-CN" dirty="0"/>
                  <a:t>.</a:t>
                </a:r>
              </a:p>
              <a:p>
                <a:pPr algn="just"/>
                <a:endParaRPr lang="en-US"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sz="2600" dirty="0">
                    <a:latin typeface="Times New Roman" panose="02020603050405020304" pitchFamily="18" charset="0"/>
                    <a:cs typeface="Times New Roman" panose="02020603050405020304" pitchFamily="18" charset="0"/>
                  </a:rPr>
                  <a:t>As illustrated in Fig. </a:t>
                </a:r>
                <a:r>
                  <a:rPr lang="en-US" sz="2600" dirty="0">
                    <a:solidFill>
                      <a:srgbClr val="FF0000"/>
                    </a:solidFill>
                    <a:latin typeface="Times New Roman" panose="02020603050405020304" pitchFamily="18" charset="0"/>
                    <a:cs typeface="Times New Roman" panose="02020603050405020304" pitchFamily="18" charset="0"/>
                  </a:rPr>
                  <a:t>3.6</a:t>
                </a:r>
                <a:r>
                  <a:rPr lang="en-US" sz="2600" dirty="0">
                    <a:latin typeface="Times New Roman" panose="02020603050405020304" pitchFamily="18" charset="0"/>
                    <a:cs typeface="Times New Roman" panose="02020603050405020304" pitchFamily="18" charset="0"/>
                  </a:rPr>
                  <a:t>, this means that maximum likelihood encourages the model to have high probability everywhere that the data has high probability, while our optimization-based inference procedure encourages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to have low probability everywhere the true posterior has low probability. Both directions of the KL divergence can have desirable and undesirable properties. The choice of which to use depends on which properties are the highest priority for each application. In the inference optimization problem, we choose to use </a:t>
                </a:r>
                <a14:m>
                  <m:oMath xmlns:m="http://schemas.openxmlformats.org/officeDocument/2006/math">
                    <m:sSub>
                      <m:sSubPr>
                        <m:ctrlPr>
                          <a:rPr lang="ar-AE" altLang="zh-CN" i="1">
                            <a:latin typeface="Cambria Math" panose="02040503050406030204" pitchFamily="18" charset="0"/>
                          </a:rPr>
                        </m:ctrlPr>
                      </m:sSubPr>
                      <m:e>
                        <m:r>
                          <a:rPr lang="zh-CN" altLang="ar-AE" i="1">
                            <a:latin typeface="Cambria Math" panose="02040503050406030204" pitchFamily="18" charset="0"/>
                          </a:rPr>
                          <m:t>𝐷</m:t>
                        </m:r>
                      </m:e>
                      <m:sub>
                        <m:r>
                          <a:rPr lang="zh-CN" altLang="ar-AE" i="1">
                            <a:latin typeface="Cambria Math" panose="02040503050406030204" pitchFamily="18" charset="0"/>
                          </a:rPr>
                          <m:t>𝐾𝐿</m:t>
                        </m:r>
                      </m:sub>
                    </m:sSub>
                    <m:d>
                      <m:dPr>
                        <m:ctrlPr>
                          <a:rPr lang="ar-AE" altLang="zh-CN" i="1" smtClean="0">
                            <a:latin typeface="Cambria Math" panose="02040503050406030204" pitchFamily="18" charset="0"/>
                          </a:rPr>
                        </m:ctrlPr>
                      </m:dPr>
                      <m:e>
                        <m:r>
                          <a:rPr lang="zh-CN" altLang="ar-AE" i="1">
                            <a:latin typeface="Cambria Math" panose="02040503050406030204" pitchFamily="18" charset="0"/>
                          </a:rPr>
                          <m:t>𝑞</m:t>
                        </m:r>
                        <m:r>
                          <a:rPr lang="ar-AE" altLang="zh-CN" i="1">
                            <a:latin typeface="Cambria Math" panose="02040503050406030204" pitchFamily="18" charset="0"/>
                          </a:rPr>
                          <m:t>(</m:t>
                        </m:r>
                        <m:d>
                          <m:dPr>
                            <m:begChr m:val=""/>
                            <m:endChr m:val="|"/>
                            <m:ctrlPr>
                              <a:rPr lang="ar-AE" altLang="zh-CN" i="1">
                                <a:latin typeface="Cambria Math" panose="02040503050406030204" pitchFamily="18" charset="0"/>
                              </a:rPr>
                            </m:ctrlPr>
                          </m:dPr>
                          <m:e>
                            <m:r>
                              <a:rPr lang="ar-AE" altLang="zh-CN" i="1">
                                <a:latin typeface="Cambria Math" panose="02040503050406030204" pitchFamily="18" charset="0"/>
                              </a:rPr>
                              <m:t>h</m:t>
                            </m:r>
                            <m:r>
                              <a:rPr lang="ar-AE" altLang="zh-CN" i="1">
                                <a:latin typeface="Cambria Math" panose="02040503050406030204" pitchFamily="18" charset="0"/>
                              </a:rPr>
                              <m:t> </m:t>
                            </m:r>
                          </m:e>
                        </m:d>
                        <m:r>
                          <a:rPr lang="ar-AE" altLang="zh-CN" i="1">
                            <a:latin typeface="Cambria Math" panose="02040503050406030204" pitchFamily="18" charset="0"/>
                          </a:rPr>
                          <m:t> </m:t>
                        </m:r>
                        <m:r>
                          <a:rPr lang="zh-CN" altLang="ar-AE" i="1">
                            <a:latin typeface="Cambria Math" panose="02040503050406030204" pitchFamily="18" charset="0"/>
                          </a:rPr>
                          <m:t>𝑣</m:t>
                        </m:r>
                        <m:r>
                          <a:rPr lang="ar-AE" altLang="zh-CN" i="1">
                            <a:latin typeface="Cambria Math" panose="02040503050406030204" pitchFamily="18" charset="0"/>
                          </a:rPr>
                          <m:t>)||</m:t>
                        </m:r>
                        <m:r>
                          <a:rPr lang="zh-CN" altLang="ar-AE" i="1">
                            <a:latin typeface="Cambria Math" panose="02040503050406030204" pitchFamily="18" charset="0"/>
                          </a:rPr>
                          <m:t>𝑝</m:t>
                        </m:r>
                        <m:d>
                          <m:dPr>
                            <m:endChr m:val="|"/>
                            <m:ctrlPr>
                              <a:rPr lang="ar-AE" altLang="zh-CN" i="1">
                                <a:latin typeface="Cambria Math" panose="02040503050406030204" pitchFamily="18" charset="0"/>
                              </a:rPr>
                            </m:ctrlPr>
                          </m:dPr>
                          <m:e>
                            <m:r>
                              <a:rPr lang="ar-AE" altLang="zh-CN" i="1">
                                <a:latin typeface="Cambria Math" panose="02040503050406030204" pitchFamily="18" charset="0"/>
                              </a:rPr>
                              <m:t>h</m:t>
                            </m:r>
                            <m:r>
                              <a:rPr lang="ar-AE" altLang="zh-CN" i="1">
                                <a:latin typeface="Cambria Math" panose="02040503050406030204" pitchFamily="18" charset="0"/>
                              </a:rPr>
                              <m:t> </m:t>
                            </m:r>
                          </m:e>
                        </m:d>
                        <m:r>
                          <a:rPr lang="zh-CN" altLang="ar-AE" i="1">
                            <a:latin typeface="Cambria Math" panose="02040503050406030204" pitchFamily="18" charset="0"/>
                          </a:rPr>
                          <m:t>𝑣</m:t>
                        </m:r>
                        <m:r>
                          <a:rPr lang="ar-AE" altLang="zh-CN" b="0" i="1" smtClean="0">
                            <a:latin typeface="Cambria Math" panose="02040503050406030204" pitchFamily="18" charset="0"/>
                          </a:rPr>
                          <m:t>)</m:t>
                        </m:r>
                      </m:e>
                    </m:d>
                  </m:oMath>
                </a14:m>
                <a:r>
                  <a:rPr lang="ar-AE"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for coputational reasons. Specifically, computing </a:t>
                </a:r>
                <a14:m>
                  <m:oMath xmlns:m="http://schemas.openxmlformats.org/officeDocument/2006/math">
                    <m:sSub>
                      <m:sSubPr>
                        <m:ctrlPr>
                          <a:rPr lang="ar-AE" altLang="zh-CN" i="1">
                            <a:latin typeface="Cambria Math" panose="02040503050406030204" pitchFamily="18" charset="0"/>
                          </a:rPr>
                        </m:ctrlPr>
                      </m:sSubPr>
                      <m:e>
                        <m:r>
                          <a:rPr lang="zh-CN" altLang="ar-AE" i="1">
                            <a:latin typeface="Cambria Math" panose="02040503050406030204" pitchFamily="18" charset="0"/>
                          </a:rPr>
                          <m:t>𝐷</m:t>
                        </m:r>
                      </m:e>
                      <m:sub>
                        <m:r>
                          <a:rPr lang="zh-CN" altLang="ar-AE" i="1">
                            <a:latin typeface="Cambria Math" panose="02040503050406030204" pitchFamily="18" charset="0"/>
                          </a:rPr>
                          <m:t>𝐾𝐿</m:t>
                        </m:r>
                      </m:sub>
                    </m:sSub>
                    <m:d>
                      <m:dPr>
                        <m:ctrlPr>
                          <a:rPr lang="ar-AE" altLang="zh-CN" i="1">
                            <a:latin typeface="Cambria Math" panose="02040503050406030204" pitchFamily="18" charset="0"/>
                          </a:rPr>
                        </m:ctrlPr>
                      </m:dPr>
                      <m:e>
                        <m:r>
                          <a:rPr lang="zh-CN" altLang="ar-AE" i="1">
                            <a:latin typeface="Cambria Math" panose="02040503050406030204" pitchFamily="18" charset="0"/>
                          </a:rPr>
                          <m:t>𝑞</m:t>
                        </m:r>
                        <m:r>
                          <a:rPr lang="ar-AE" altLang="zh-CN" i="1">
                            <a:latin typeface="Cambria Math" panose="02040503050406030204" pitchFamily="18" charset="0"/>
                          </a:rPr>
                          <m:t>(</m:t>
                        </m:r>
                        <m:d>
                          <m:dPr>
                            <m:begChr m:val=""/>
                            <m:endChr m:val="|"/>
                            <m:ctrlPr>
                              <a:rPr lang="ar-AE" altLang="zh-CN" i="1">
                                <a:latin typeface="Cambria Math" panose="02040503050406030204" pitchFamily="18" charset="0"/>
                              </a:rPr>
                            </m:ctrlPr>
                          </m:dPr>
                          <m:e>
                            <m:r>
                              <a:rPr lang="ar-AE" altLang="zh-CN" i="1">
                                <a:latin typeface="Cambria Math" panose="02040503050406030204" pitchFamily="18" charset="0"/>
                              </a:rPr>
                              <m:t>h</m:t>
                            </m:r>
                            <m:r>
                              <a:rPr lang="ar-AE" altLang="zh-CN" i="1">
                                <a:latin typeface="Cambria Math" panose="02040503050406030204" pitchFamily="18" charset="0"/>
                              </a:rPr>
                              <m:t> </m:t>
                            </m:r>
                          </m:e>
                        </m:d>
                        <m:r>
                          <a:rPr lang="ar-AE" altLang="zh-CN" i="1">
                            <a:latin typeface="Cambria Math" panose="02040503050406030204" pitchFamily="18" charset="0"/>
                          </a:rPr>
                          <m:t> </m:t>
                        </m:r>
                        <m:r>
                          <a:rPr lang="zh-CN" altLang="ar-AE" i="1">
                            <a:latin typeface="Cambria Math" panose="02040503050406030204" pitchFamily="18" charset="0"/>
                          </a:rPr>
                          <m:t>𝑣</m:t>
                        </m:r>
                        <m:r>
                          <a:rPr lang="ar-AE" altLang="zh-CN" i="1">
                            <a:latin typeface="Cambria Math" panose="02040503050406030204" pitchFamily="18" charset="0"/>
                          </a:rPr>
                          <m:t>)||</m:t>
                        </m:r>
                        <m:r>
                          <a:rPr lang="zh-CN" altLang="ar-AE" i="1">
                            <a:latin typeface="Cambria Math" panose="02040503050406030204" pitchFamily="18" charset="0"/>
                          </a:rPr>
                          <m:t>𝑝</m:t>
                        </m:r>
                        <m:d>
                          <m:dPr>
                            <m:endChr m:val="|"/>
                            <m:ctrlPr>
                              <a:rPr lang="ar-AE" altLang="zh-CN" i="1">
                                <a:latin typeface="Cambria Math" panose="02040503050406030204" pitchFamily="18" charset="0"/>
                              </a:rPr>
                            </m:ctrlPr>
                          </m:dPr>
                          <m:e>
                            <m:r>
                              <a:rPr lang="ar-AE" altLang="zh-CN" i="1">
                                <a:latin typeface="Cambria Math" panose="02040503050406030204" pitchFamily="18" charset="0"/>
                              </a:rPr>
                              <m:t>h</m:t>
                            </m:r>
                            <m:r>
                              <a:rPr lang="ar-AE" altLang="zh-CN" i="1">
                                <a:latin typeface="Cambria Math" panose="02040503050406030204" pitchFamily="18" charset="0"/>
                              </a:rPr>
                              <m:t> </m:t>
                            </m:r>
                          </m:e>
                        </m:d>
                        <m:r>
                          <a:rPr lang="zh-CN" altLang="ar-AE" i="1">
                            <a:latin typeface="Cambria Math" panose="02040503050406030204" pitchFamily="18" charset="0"/>
                          </a:rPr>
                          <m:t>𝑣</m:t>
                        </m:r>
                        <m:r>
                          <a:rPr lang="ar-AE" altLang="zh-CN" i="1">
                            <a:latin typeface="Cambria Math" panose="02040503050406030204" pitchFamily="18" charset="0"/>
                          </a:rPr>
                          <m:t>)</m:t>
                        </m:r>
                      </m:e>
                    </m:d>
                  </m:oMath>
                </a14:m>
                <a:r>
                  <a:rPr lang="en-US" sz="2600" dirty="0">
                    <a:latin typeface="Times New Roman" panose="02020603050405020304" pitchFamily="18" charset="0"/>
                    <a:cs typeface="Times New Roman" panose="02020603050405020304" pitchFamily="18" charset="0"/>
                  </a:rPr>
                  <a:t>involves evaluating expectations with respect to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so by designing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to be simple, we can simplify the required expectations.     </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 Variational Inference and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opposite direction of the KL divergence would require computing expectations with respect to the true posterior. Because the form of the true posterior is determined by the choice of model, we cannot design a reduced-cost approach to computing                                         exactly.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936750" y="2687955"/>
            <a:ext cx="3295650" cy="4381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Variational inference with discrete latent variables is relatively straightforward. We define a distribution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typically one where each factor of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is just defined by a lookup table over discrete states. In the simplest case,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is binary and we make the mean field assumption that </a:t>
                </a:r>
                <a:r>
                  <a:rPr sz="2600" i="1" dirty="0">
                    <a:latin typeface="Times New Roman" panose="02020603050405020304" pitchFamily="18" charset="0"/>
                    <a:cs typeface="Times New Roman" panose="02020603050405020304" pitchFamily="18" charset="0"/>
                    <a:sym typeface="+mn-ea"/>
                  </a:rPr>
                  <a:t>q</a:t>
                </a:r>
                <a:r>
                  <a:rPr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rPr>
                  <a:t>factorizes over each individual </a:t>
                </a:r>
                <a:r>
                  <a:rPr sz="2600" i="1" dirty="0">
                    <a:latin typeface="Times New Roman" panose="02020603050405020304" pitchFamily="18" charset="0"/>
                    <a:cs typeface="Times New Roman" panose="02020603050405020304" pitchFamily="18" charset="0"/>
                  </a:rPr>
                  <a:t>h</a:t>
                </a:r>
                <a:r>
                  <a:rPr lang="en-US" sz="2600" i="1" baseline="-25000"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 In this case we can parametrize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with a vector </a:t>
                </a:r>
                <a14:m>
                  <m:oMath xmlns:m="http://schemas.openxmlformats.org/officeDocument/2006/math">
                    <m:acc>
                      <m:accPr>
                        <m:chr m:val="̂"/>
                        <m:ctrlPr>
                          <a:rPr lang="zh-CN" altLang="en-US" sz="2600" i="1" smtClean="0">
                            <a:latin typeface="Cambria Math" panose="02040503050406030204" pitchFamily="18" charset="0"/>
                          </a:rPr>
                        </m:ctrlPr>
                      </m:accPr>
                      <m:e>
                        <m:r>
                          <a:rPr lang="zh-CN" altLang="en-US" sz="2600" b="1" i="1" smtClean="0">
                            <a:latin typeface="Cambria Math" panose="02040503050406030204" pitchFamily="18" charset="0"/>
                          </a:rPr>
                          <m:t>𝒉</m:t>
                        </m:r>
                      </m:e>
                    </m:acc>
                  </m:oMath>
                </a14:m>
                <a:r>
                  <a:rPr sz="2600" dirty="0">
                    <a:latin typeface="Times New Roman" panose="02020603050405020304" pitchFamily="18" charset="0"/>
                    <a:cs typeface="Times New Roman" panose="02020603050405020304" pitchFamily="18" charset="0"/>
                  </a:rPr>
                  <a:t> whose entries are probabilities. Then</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Af</a:t>
                </a:r>
                <a:r>
                  <a:rPr sz="2600" dirty="0">
                    <a:latin typeface="Times New Roman" panose="02020603050405020304" pitchFamily="18" charset="0"/>
                    <a:cs typeface="Times New Roman" panose="02020603050405020304" pitchFamily="18" charset="0"/>
                  </a:rPr>
                  <a:t>ter determining how to represent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we simply optimize its parameters. In the case of discrete latent variables, this is just a standard optimization problem. In principle the selection of </a:t>
                </a:r>
                <a:r>
                  <a:rPr sz="2600" i="1" dirty="0">
                    <a:latin typeface="Times New Roman" panose="02020603050405020304" pitchFamily="18" charset="0"/>
                    <a:cs typeface="Times New Roman" panose="02020603050405020304" pitchFamily="18" charset="0"/>
                  </a:rPr>
                  <a:t>q</a:t>
                </a:r>
                <a:r>
                  <a:rPr sz="2600" dirty="0">
                    <a:latin typeface="Times New Roman" panose="02020603050405020304" pitchFamily="18" charset="0"/>
                    <a:cs typeface="Times New Roman" panose="02020603050405020304" pitchFamily="18" charset="0"/>
                  </a:rPr>
                  <a:t> could be done with any optimization algorithm, such as gradient descent.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a:blip r:embed="rId4"/>
          <a:stretch>
            <a:fillRect/>
          </a:stretch>
        </p:blipFill>
        <p:spPr>
          <a:xfrm>
            <a:off x="9317891" y="3135286"/>
            <a:ext cx="2416398" cy="39397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Because this optimization must occur in the inner loop of a learning </a:t>
                </a:r>
                <a:r>
                  <a:rPr sz="2600" dirty="0">
                    <a:latin typeface="Times New Roman" panose="02020603050405020304" pitchFamily="18" charset="0"/>
                    <a:cs typeface="Times New Roman" panose="02020603050405020304" pitchFamily="18" charset="0"/>
                  </a:rPr>
                  <a:t>algorithm, it must be very fast. To achieve this speed, we typically use special optimization algorithms that are designed to solve comparatively small and simple problems in very few iterations. A popular choice is to iterate fixed point equations, in other words, to solve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r>
                  <a:rPr lang="en-US" altLang="zh-CN" dirty="0"/>
                  <a:t>for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smtClean="0">
                                <a:latin typeface="Cambria Math" panose="02040503050406030204" pitchFamily="18" charset="0"/>
                              </a:rPr>
                              <m:t>h</m:t>
                            </m:r>
                          </m:e>
                        </m:acc>
                      </m:e>
                      <m:sub>
                        <m:r>
                          <a:rPr lang="en-US" altLang="zh-CN" i="1" smtClean="0">
                            <a:latin typeface="Cambria Math" panose="02040503050406030204" pitchFamily="18" charset="0"/>
                          </a:rPr>
                          <m:t>𝑖</m:t>
                        </m:r>
                      </m:sub>
                    </m:sSub>
                  </m:oMath>
                </a14:m>
                <a:r>
                  <a:rPr lang="en-US" altLang="zh-CN" dirty="0"/>
                  <a:t>. We repeatedly update diﬀerent elements of </a:t>
                </a:r>
                <a:r>
                  <a:rPr lang="ar-AE" altLang="zh-CN" dirty="0"/>
                  <a:t> </a:t>
                </a:r>
                <a14:m>
                  <m:oMath xmlns:m="http://schemas.openxmlformats.org/officeDocument/2006/math">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𝒉</m:t>
                        </m:r>
                      </m:e>
                    </m:acc>
                  </m:oMath>
                </a14:m>
                <a:r>
                  <a:rPr lang="ar-AE" altLang="zh-CN" dirty="0"/>
                  <a:t> </a:t>
                </a:r>
                <a:r>
                  <a:rPr lang="en-US" altLang="zh-CN" dirty="0"/>
                  <a:t> until we satisfy a convergence criterion.</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4857750" y="3429000"/>
            <a:ext cx="6496050" cy="923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 Approximate inference</a:t>
            </a: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this chapter, we introduce several of the techniques for confronting these intractable inference problems. Later, in Chapter </a:t>
            </a:r>
            <a:r>
              <a:rPr lang="en-US" altLang="zh-CN" sz="2600" dirty="0">
                <a:solidFill>
                  <a:srgbClr val="FF0000"/>
                </a:solidFill>
                <a:latin typeface="Times New Roman" panose="02020603050405020304" pitchFamily="18" charset="0"/>
                <a:cs typeface="Times New Roman" panose="02020603050405020304" pitchFamily="18" charset="0"/>
              </a:rPr>
              <a:t>20</a:t>
            </a:r>
            <a:r>
              <a:rPr lang="en-US" altLang="zh-CN" sz="2600" dirty="0">
                <a:latin typeface="Times New Roman" panose="02020603050405020304" pitchFamily="18" charset="0"/>
                <a:cs typeface="Times New Roman" panose="02020603050405020304" pitchFamily="18" charset="0"/>
              </a:rPr>
              <a:t>, we will describe how to use these techniques to train probabilistic models that would otherwise be intractable, such as deep belief networks and deep Boltzmann machines.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Intractable inference problems in deep learning usually arise from interactions between latent variables in a structured graphical model. See Fig. </a:t>
            </a:r>
            <a:r>
              <a:rPr lang="en-US" altLang="zh-CN" sz="2600" dirty="0">
                <a:solidFill>
                  <a:srgbClr val="FF0000"/>
                </a:solidFill>
                <a:latin typeface="Times New Roman" panose="02020603050405020304" pitchFamily="18" charset="0"/>
                <a:cs typeface="Times New Roman" panose="02020603050405020304" pitchFamily="18" charset="0"/>
              </a:rPr>
              <a:t>19.1 </a:t>
            </a:r>
            <a:r>
              <a:rPr lang="en-US" altLang="zh-CN" sz="2600" dirty="0">
                <a:latin typeface="Times New Roman" panose="02020603050405020304" pitchFamily="18" charset="0"/>
                <a:cs typeface="Times New Roman" panose="02020603050405020304" pitchFamily="18" charset="0"/>
              </a:rPr>
              <a:t>for some examples. These interactions may be due to direct interactions in undirected models or “explaining away” interactions between mutual ancestors of the same visible unit in directed models.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70611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p>
        </p:txBody>
      </p:sp>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algn="just"/>
            <a:r>
              <a:rPr lang="en-US" altLang="zh-CN" dirty="0"/>
              <a:t>        To make this more concrete, we show how to apply variational inference to the </a:t>
            </a:r>
            <a:r>
              <a:rPr lang="en-US" altLang="zh-CN" b="1" dirty="0"/>
              <a:t>binary sparse coding model </a:t>
            </a:r>
            <a:r>
              <a:rPr lang="en-US" altLang="zh-CN" dirty="0"/>
              <a:t>(we present here the model developed by </a:t>
            </a:r>
            <a:r>
              <a:rPr lang="en-US" altLang="zh-CN" dirty="0" err="1">
                <a:solidFill>
                  <a:srgbClr val="00FF00"/>
                </a:solidFill>
              </a:rPr>
              <a:t>Henniges</a:t>
            </a:r>
            <a:r>
              <a:rPr lang="en-US" altLang="zh-CN" dirty="0">
                <a:solidFill>
                  <a:srgbClr val="00FF00"/>
                </a:solidFill>
              </a:rPr>
              <a:t> </a:t>
            </a:r>
            <a:r>
              <a:rPr lang="en-US" altLang="zh-CN" i="1" dirty="0">
                <a:solidFill>
                  <a:srgbClr val="00FF00"/>
                </a:solidFill>
              </a:rPr>
              <a:t>et al. </a:t>
            </a:r>
            <a:r>
              <a:rPr lang="en-US" altLang="zh-CN" dirty="0"/>
              <a:t>[</a:t>
            </a:r>
            <a:r>
              <a:rPr lang="en-US" altLang="zh-CN" dirty="0">
                <a:solidFill>
                  <a:srgbClr val="00FF00"/>
                </a:solidFill>
              </a:rPr>
              <a:t>2010</a:t>
            </a:r>
            <a:r>
              <a:rPr lang="en-US" altLang="zh-CN" dirty="0"/>
              <a:t>] but demonstrate traditional, generic mean ﬁeld applied to the </a:t>
            </a:r>
            <a:r>
              <a:rPr sz="2600" dirty="0">
                <a:latin typeface="Times New Roman" panose="02020603050405020304" pitchFamily="18" charset="0"/>
                <a:cs typeface="Times New Roman" panose="02020603050405020304" pitchFamily="18" charset="0"/>
              </a:rPr>
              <a:t>model, while they introduce a specialized algorithm). This derivation goes into considerable mathematical detail and is intended for the reader who wishes to fully resolve any ambiguity in the high-level conceptual description of variational inference and learning we have presented so far. Readers who do not plan to derive or implement variational learning algorithms may safely skip to the next section without missing any new high-level concepts. Readers who proceed with the binary sparse coding example are encouraged to review the list of useful properties of functions that commonly arise in probabilistic models in Sec. </a:t>
            </a:r>
            <a:r>
              <a:rPr sz="2600" dirty="0">
                <a:solidFill>
                  <a:srgbClr val="FF0000"/>
                </a:solidFill>
                <a:latin typeface="Times New Roman" panose="02020603050405020304" pitchFamily="18" charset="0"/>
                <a:cs typeface="Times New Roman" panose="02020603050405020304" pitchFamily="18" charset="0"/>
                <a:sym typeface="+mn-ea"/>
              </a:rPr>
              <a:t>3.10</a:t>
            </a:r>
            <a:r>
              <a:rPr lang="en-US" sz="2600" dirty="0">
                <a:latin typeface="Times New Roman" panose="02020603050405020304" pitchFamily="18" charset="0"/>
                <a:cs typeface="Times New Roman" panose="02020603050405020304" pitchFamily="18" charset="0"/>
                <a:sym typeface="+mn-ea"/>
              </a:rPr>
              <a:t>.</a:t>
            </a:r>
            <a:r>
              <a:rPr sz="2600" dirty="0">
                <a:latin typeface="Times New Roman" panose="02020603050405020304" pitchFamily="18" charset="0"/>
                <a:cs typeface="Times New Roman" panose="02020603050405020304" pitchFamily="18" charset="0"/>
              </a:rPr>
              <a:t> We use these properties liberally throughout the following derivations without highlighting exactly where we use each one.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algn="just"/>
                <a:r>
                  <a:rPr lang="en-US" altLang="zh-CN" dirty="0"/>
                  <a:t>        In the binary sparse coding model, the input </a:t>
                </a:r>
                <a14:m>
                  <m:oMath xmlns:m="http://schemas.openxmlformats.org/officeDocument/2006/math">
                    <m:r>
                      <a:rPr lang="en-US" altLang="zh-CN" i="1" smtClean="0">
                        <a:latin typeface="Cambria Math" panose="02040503050406030204" pitchFamily="18" charset="0"/>
                      </a:rPr>
                      <m:t>𝑣</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ℝ</m:t>
                        </m:r>
                      </m:e>
                      <m:sup>
                        <m:r>
                          <a:rPr lang="en-US" altLang="zh-CN" i="1" smtClean="0">
                            <a:latin typeface="Cambria Math" panose="02040503050406030204" pitchFamily="18" charset="0"/>
                          </a:rPr>
                          <m:t>𝑛</m:t>
                        </m:r>
                      </m:sup>
                    </m:sSup>
                  </m:oMath>
                </a14:m>
                <a:r>
                  <a:rPr lang="en-US" altLang="zh-CN" dirty="0"/>
                  <a:t> is generated from the model by adding Gaussian noise to the sum of </a:t>
                </a:r>
                <a:r>
                  <a:rPr lang="en-US" altLang="zh-CN" i="1" dirty="0"/>
                  <a:t>m </a:t>
                </a:r>
                <a:r>
                  <a:rPr lang="en-US" altLang="zh-CN" dirty="0"/>
                  <a:t>diﬀerent components, which can each be present or absent. Each component is switched on or oﬀ by the corresponding hidden unit in </a:t>
                </a:r>
                <a14:m>
                  <m:oMath xmlns:m="http://schemas.openxmlformats.org/officeDocument/2006/math">
                    <m:r>
                      <a:rPr lang="en-US" altLang="zh-CN" b="1" i="1" smtClean="0">
                        <a:latin typeface="Cambria Math" panose="02040503050406030204" pitchFamily="18" charset="0"/>
                      </a:rPr>
                      <m:t>𝒉</m:t>
                    </m:r>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0</m:t>
                            </m:r>
                            <m:r>
                              <a:rPr lang="en-US" altLang="zh-CN" i="1" smtClean="0">
                                <a:latin typeface="Cambria Math" panose="02040503050406030204" pitchFamily="18" charset="0"/>
                              </a:rPr>
                              <m:t>,</m:t>
                            </m:r>
                            <m:r>
                              <a:rPr lang="en-US" altLang="zh-CN" i="1" smtClean="0">
                                <a:latin typeface="Cambria Math" panose="02040503050406030204" pitchFamily="18" charset="0"/>
                              </a:rPr>
                              <m:t>1</m:t>
                            </m:r>
                          </m:e>
                        </m:d>
                      </m:e>
                      <m:sup>
                        <m:r>
                          <a:rPr lang="en-US" altLang="zh-CN" i="1" smtClean="0">
                            <a:latin typeface="Cambria Math" panose="02040503050406030204" pitchFamily="18" charset="0"/>
                          </a:rPr>
                          <m:t>𝑚</m:t>
                        </m:r>
                      </m:sup>
                    </m:sSup>
                  </m:oMath>
                </a14:m>
                <a:r>
                  <a:rPr lang="en-US" altLang="zh-CN" dirty="0"/>
                  <a:t>:</a:t>
                </a:r>
              </a:p>
              <a:p>
                <a:pPr algn="just"/>
                <a:endParaRPr lang="en-US" altLang="zh-CN" dirty="0"/>
              </a:p>
              <a:p>
                <a:pPr algn="just"/>
                <a:endParaRPr lang="en-US" altLang="zh-CN" dirty="0"/>
              </a:p>
              <a:p>
                <a:pPr algn="just"/>
                <a:r>
                  <a:rPr lang="en-US" altLang="zh-CN" dirty="0"/>
                  <a:t>where </a:t>
                </a:r>
                <a:r>
                  <a:rPr lang="en-US" altLang="zh-CN" b="1" i="1" dirty="0"/>
                  <a:t>b</a:t>
                </a:r>
                <a:r>
                  <a:rPr lang="en-US" altLang="zh-CN" dirty="0"/>
                  <a:t> is a learnable set of biases, </a:t>
                </a:r>
                <a:r>
                  <a:rPr lang="en-US" altLang="zh-CN" b="1" i="1" dirty="0"/>
                  <a:t>W</a:t>
                </a:r>
                <a:r>
                  <a:rPr lang="en-US" altLang="zh-CN" dirty="0"/>
                  <a:t> is a learnable weight matrix, and </a:t>
                </a:r>
                <a:r>
                  <a:rPr lang="en-US" altLang="zh-CN" i="1" dirty="0"/>
                  <a:t>β</a:t>
                </a:r>
                <a:r>
                  <a:rPr lang="en-US" altLang="zh-CN" dirty="0"/>
                  <a:t> is a learnable, diagonal precision matrix.</a:t>
                </a:r>
              </a:p>
              <a:p>
                <a:pPr algn="just"/>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4BC1B60-5B56-4346-AA6D-142589259284}"/>
              </a:ext>
            </a:extLst>
          </p:cNvPr>
          <p:cNvPicPr>
            <a:picLocks noChangeAspect="1"/>
          </p:cNvPicPr>
          <p:nvPr/>
        </p:nvPicPr>
        <p:blipFill>
          <a:blip r:embed="rId4"/>
          <a:stretch>
            <a:fillRect/>
          </a:stretch>
        </p:blipFill>
        <p:spPr>
          <a:xfrm>
            <a:off x="2574746" y="3296652"/>
            <a:ext cx="7633805" cy="1195137"/>
          </a:xfrm>
          <a:prstGeom prst="rect">
            <a:avLst/>
          </a:prstGeom>
        </p:spPr>
      </p:pic>
    </p:spTree>
    <p:extLst>
      <p:ext uri="{BB962C8B-B14F-4D97-AF65-F5344CB8AC3E}">
        <p14:creationId xmlns:p14="http://schemas.microsoft.com/office/powerpoint/2010/main" val="1540537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algn="just"/>
            <a:r>
              <a:rPr lang="en-US" altLang="zh-CN" dirty="0"/>
              <a:t>Training this model with maximum likelihood requires taking the derivative with respect to the parameters. Consider the derivative with respect to one of the biases:</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9" name="图片 8">
            <a:extLst>
              <a:ext uri="{FF2B5EF4-FFF2-40B4-BE49-F238E27FC236}">
                <a16:creationId xmlns:a16="http://schemas.microsoft.com/office/drawing/2014/main" id="{18F29E8D-1B8B-46BB-A31B-A40B3C76D72C}"/>
              </a:ext>
            </a:extLst>
          </p:cNvPr>
          <p:cNvPicPr>
            <a:picLocks noChangeAspect="1"/>
          </p:cNvPicPr>
          <p:nvPr/>
        </p:nvPicPr>
        <p:blipFill>
          <a:blip r:embed="rId4"/>
          <a:stretch>
            <a:fillRect/>
          </a:stretch>
        </p:blipFill>
        <p:spPr>
          <a:xfrm>
            <a:off x="6618710" y="3224150"/>
            <a:ext cx="5178337" cy="700760"/>
          </a:xfrm>
          <a:prstGeom prst="rect">
            <a:avLst/>
          </a:prstGeom>
        </p:spPr>
      </p:pic>
      <p:pic>
        <p:nvPicPr>
          <p:cNvPr id="10" name="图片 9">
            <a:extLst>
              <a:ext uri="{FF2B5EF4-FFF2-40B4-BE49-F238E27FC236}">
                <a16:creationId xmlns:a16="http://schemas.microsoft.com/office/drawing/2014/main" id="{D1B9281B-73EE-4856-84BA-9D5A32BA1784}"/>
              </a:ext>
            </a:extLst>
          </p:cNvPr>
          <p:cNvPicPr>
            <a:picLocks noChangeAspect="1"/>
          </p:cNvPicPr>
          <p:nvPr/>
        </p:nvPicPr>
        <p:blipFill>
          <a:blip r:embed="rId5"/>
          <a:stretch>
            <a:fillRect/>
          </a:stretch>
        </p:blipFill>
        <p:spPr>
          <a:xfrm>
            <a:off x="6618709" y="4105214"/>
            <a:ext cx="5178336" cy="1281330"/>
          </a:xfrm>
          <a:prstGeom prst="rect">
            <a:avLst/>
          </a:prstGeom>
        </p:spPr>
      </p:pic>
      <p:pic>
        <p:nvPicPr>
          <p:cNvPr id="11" name="图片 10">
            <a:extLst>
              <a:ext uri="{FF2B5EF4-FFF2-40B4-BE49-F238E27FC236}">
                <a16:creationId xmlns:a16="http://schemas.microsoft.com/office/drawing/2014/main" id="{71B1EC76-4FA3-49A6-A50B-3673DD8FC76D}"/>
              </a:ext>
            </a:extLst>
          </p:cNvPr>
          <p:cNvPicPr>
            <a:picLocks noChangeAspect="1"/>
          </p:cNvPicPr>
          <p:nvPr/>
        </p:nvPicPr>
        <p:blipFill>
          <a:blip r:embed="rId6"/>
          <a:stretch>
            <a:fillRect/>
          </a:stretch>
        </p:blipFill>
        <p:spPr>
          <a:xfrm>
            <a:off x="394952" y="2645914"/>
            <a:ext cx="5959601" cy="29446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dirty="0"/>
          </a:p>
          <a:p>
            <a:pPr algn="just"/>
            <a:r>
              <a:rPr lang="en-US" altLang="zh-CN" dirty="0"/>
              <a:t>Figure 19.2: The graph structure of a binary sparse coding model with four hidden units. (</a:t>
            </a:r>
            <a:r>
              <a:rPr lang="en-US" altLang="zh-CN" i="1" dirty="0"/>
              <a:t>Left</a:t>
            </a:r>
            <a:r>
              <a:rPr lang="en-US" altLang="zh-CN" dirty="0"/>
              <a:t>)The graph structure of </a:t>
            </a:r>
            <a:r>
              <a:rPr lang="en-US" altLang="zh-CN" i="1" dirty="0"/>
              <a:t>p</a:t>
            </a:r>
            <a:r>
              <a:rPr lang="en-US" altLang="zh-CN" dirty="0"/>
              <a:t>(</a:t>
            </a:r>
            <a:r>
              <a:rPr lang="en-US" altLang="zh-CN" b="1" i="1" dirty="0"/>
              <a:t>h</a:t>
            </a:r>
            <a:r>
              <a:rPr lang="en-US" altLang="zh-CN" dirty="0"/>
              <a:t>, </a:t>
            </a:r>
            <a:r>
              <a:rPr lang="en-US" altLang="zh-CN" b="1" i="1" dirty="0"/>
              <a:t>v</a:t>
            </a:r>
            <a:r>
              <a:rPr lang="en-US" altLang="zh-CN" dirty="0"/>
              <a:t>). Note that the edges are directed, and that every two hidden units are coparents of every visible unit. (</a:t>
            </a:r>
            <a:r>
              <a:rPr lang="en-US" altLang="zh-CN" i="1" dirty="0"/>
              <a:t>Right</a:t>
            </a:r>
            <a:r>
              <a:rPr lang="en-US" altLang="zh-CN" dirty="0"/>
              <a:t>)The graph structure of </a:t>
            </a:r>
            <a:r>
              <a:rPr lang="en-US" altLang="zh-CN" i="1" dirty="0"/>
              <a:t>p</a:t>
            </a:r>
            <a:r>
              <a:rPr lang="en-US" altLang="zh-CN" dirty="0"/>
              <a:t>(</a:t>
            </a:r>
            <a:r>
              <a:rPr lang="en-US" altLang="zh-CN" b="1" i="1" dirty="0"/>
              <a:t>h </a:t>
            </a:r>
            <a:r>
              <a:rPr lang="en-US" altLang="zh-CN" dirty="0"/>
              <a:t>| </a:t>
            </a:r>
            <a:r>
              <a:rPr lang="en-US" altLang="zh-CN" b="1" i="1" dirty="0"/>
              <a:t>v</a:t>
            </a:r>
            <a:r>
              <a:rPr lang="en-US" altLang="zh-CN" dirty="0"/>
              <a:t>).To account for the active paths between coparents, the posterior distribution needs an edge between all the hidden units.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EE15EFEB-E73C-411B-B262-52ECF8C9F7E6}"/>
              </a:ext>
            </a:extLst>
          </p:cNvPr>
          <p:cNvPicPr>
            <a:picLocks noChangeAspect="1"/>
          </p:cNvPicPr>
          <p:nvPr/>
        </p:nvPicPr>
        <p:blipFill>
          <a:blip r:embed="rId3"/>
          <a:stretch>
            <a:fillRect/>
          </a:stretch>
        </p:blipFill>
        <p:spPr>
          <a:xfrm>
            <a:off x="3074166" y="1203020"/>
            <a:ext cx="6043668" cy="2526292"/>
          </a:xfrm>
          <a:prstGeom prst="rect">
            <a:avLst/>
          </a:prstGeom>
        </p:spPr>
      </p:pic>
    </p:spTree>
    <p:extLst>
      <p:ext uri="{BB962C8B-B14F-4D97-AF65-F5344CB8AC3E}">
        <p14:creationId xmlns:p14="http://schemas.microsoft.com/office/powerpoint/2010/main" val="75791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algn="just"/>
            <a:r>
              <a:rPr lang="en-US" altLang="zh-CN" dirty="0"/>
              <a:t>        This requires computing expectations with respect to </a:t>
            </a:r>
            <a:r>
              <a:rPr lang="en-US" altLang="zh-CN" i="1" dirty="0"/>
              <a:t>p</a:t>
            </a:r>
            <a:r>
              <a:rPr lang="en-US" altLang="zh-CN" dirty="0"/>
              <a:t>(</a:t>
            </a:r>
            <a:r>
              <a:rPr lang="en-US" altLang="zh-CN" b="1" i="1" dirty="0"/>
              <a:t>h</a:t>
            </a:r>
            <a:r>
              <a:rPr lang="en-US" altLang="zh-CN" dirty="0"/>
              <a:t> | </a:t>
            </a:r>
            <a:r>
              <a:rPr lang="en-US" altLang="zh-CN" b="1" i="1" dirty="0"/>
              <a:t>v</a:t>
            </a:r>
            <a:r>
              <a:rPr lang="en-US" altLang="zh-CN" dirty="0"/>
              <a:t>). Unfortunately,</a:t>
            </a:r>
            <a:r>
              <a:rPr lang="en-US" altLang="zh-CN" i="1" dirty="0"/>
              <a:t> p</a:t>
            </a:r>
            <a:r>
              <a:rPr lang="en-US" altLang="zh-CN" dirty="0"/>
              <a:t>(</a:t>
            </a:r>
            <a:r>
              <a:rPr lang="en-US" altLang="zh-CN" b="1" i="1" dirty="0"/>
              <a:t>h</a:t>
            </a:r>
            <a:r>
              <a:rPr lang="en-US" altLang="zh-CN" dirty="0"/>
              <a:t> | </a:t>
            </a:r>
            <a:r>
              <a:rPr lang="en-US" altLang="zh-CN" b="1" i="1" dirty="0"/>
              <a:t>v</a:t>
            </a:r>
            <a:r>
              <a:rPr lang="en-US" altLang="zh-CN" dirty="0"/>
              <a:t>) is a complicated distribution. See Fig. </a:t>
            </a:r>
            <a:r>
              <a:rPr lang="en-US" altLang="zh-CN" dirty="0">
                <a:solidFill>
                  <a:srgbClr val="FF0000"/>
                </a:solidFill>
              </a:rPr>
              <a:t>19.2</a:t>
            </a:r>
            <a:r>
              <a:rPr lang="en-US" altLang="zh-CN" dirty="0"/>
              <a:t> for the graph structure of</a:t>
            </a:r>
            <a:r>
              <a:rPr lang="en-US" altLang="zh-CN" i="1" dirty="0"/>
              <a:t> p</a:t>
            </a:r>
            <a:r>
              <a:rPr lang="en-US" altLang="zh-CN" dirty="0"/>
              <a:t>(</a:t>
            </a:r>
            <a:r>
              <a:rPr lang="en-US" altLang="zh-CN" b="1" i="1" dirty="0"/>
              <a:t>h</a:t>
            </a:r>
            <a:r>
              <a:rPr lang="en-US" altLang="zh-CN" dirty="0"/>
              <a:t>, </a:t>
            </a:r>
            <a:r>
              <a:rPr lang="en-US" altLang="zh-CN" b="1" i="1" dirty="0"/>
              <a:t>v</a:t>
            </a:r>
            <a:r>
              <a:rPr lang="en-US" altLang="zh-CN" dirty="0"/>
              <a:t>) and </a:t>
            </a:r>
            <a:r>
              <a:rPr lang="en-US" altLang="zh-CN" i="1" dirty="0"/>
              <a:t>p</a:t>
            </a:r>
            <a:r>
              <a:rPr lang="en-US" altLang="zh-CN" dirty="0"/>
              <a:t>(</a:t>
            </a:r>
            <a:r>
              <a:rPr lang="en-US" altLang="zh-CN" b="1" i="1" dirty="0"/>
              <a:t>h</a:t>
            </a:r>
            <a:r>
              <a:rPr lang="en-US" altLang="zh-CN" dirty="0"/>
              <a:t> | </a:t>
            </a:r>
            <a:r>
              <a:rPr lang="en-US" altLang="zh-CN" b="1" i="1" dirty="0"/>
              <a:t>v</a:t>
            </a:r>
            <a:r>
              <a:rPr lang="en-US" altLang="zh-CN" dirty="0"/>
              <a:t>). The posterior distribution corresponds to the complete graph over the hidden units, so variable elimination algorithms do not help us to compute the required expectations any faster than brute force.</a:t>
            </a: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We can resolve this difficulty by using variational inference and variational learning instead.    </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We can make a mean field approximation:</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2227FFD7-F5F0-4E03-A801-EACB1BA14525}"/>
              </a:ext>
            </a:extLst>
          </p:cNvPr>
          <p:cNvPicPr>
            <a:picLocks noChangeAspect="1"/>
          </p:cNvPicPr>
          <p:nvPr/>
        </p:nvPicPr>
        <p:blipFill>
          <a:blip r:embed="rId4"/>
          <a:stretch>
            <a:fillRect/>
          </a:stretch>
        </p:blipFill>
        <p:spPr>
          <a:xfrm>
            <a:off x="2435384" y="5061057"/>
            <a:ext cx="7876196" cy="94334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dirty="0">
                    <a:sym typeface="+mn-ea"/>
                  </a:rPr>
                  <a:t>        The latent variables of the binary sparse coding model are binary, so to represent a factorial </a:t>
                </a:r>
                <a:r>
                  <a:rPr lang="en-US" i="1" dirty="0">
                    <a:sym typeface="+mn-ea"/>
                  </a:rPr>
                  <a:t>q</a:t>
                </a:r>
                <a:r>
                  <a:rPr lang="en-US" dirty="0">
                    <a:sym typeface="+mn-ea"/>
                  </a:rPr>
                  <a:t> we simply need to model </a:t>
                </a:r>
                <a:r>
                  <a:rPr lang="en-US" i="1" dirty="0">
                    <a:sym typeface="+mn-ea"/>
                  </a:rPr>
                  <a:t>m</a:t>
                </a:r>
                <a:r>
                  <a:rPr lang="en-US" dirty="0">
                    <a:sym typeface="+mn-ea"/>
                  </a:rPr>
                  <a:t> Bernoulli distributions </a:t>
                </a:r>
                <a14:m>
                  <m:oMath xmlns:m="http://schemas.openxmlformats.org/officeDocument/2006/math">
                    <m:r>
                      <a:rPr lang="zh-CN" altLang="en-US" i="1" smtClean="0">
                        <a:latin typeface="Cambria Math" panose="02040503050406030204" pitchFamily="18" charset="0"/>
                        <a:sym typeface="+mn-ea"/>
                      </a:rPr>
                      <m:t>𝑞</m:t>
                    </m:r>
                    <m:d>
                      <m:dPr>
                        <m:ctrlPr>
                          <a:rPr lang="en-US" altLang="zh-CN" i="1" smtClean="0">
                            <a:latin typeface="Cambria Math" panose="02040503050406030204" pitchFamily="18" charset="0"/>
                            <a:sym typeface="+mn-ea"/>
                          </a:rPr>
                        </m:ctrlPr>
                      </m:dPr>
                      <m:e>
                        <m:d>
                          <m:dPr>
                            <m:begChr m:val=""/>
                            <m:endChr m:val="|"/>
                            <m:ctrlPr>
                              <a:rPr lang="en-US" altLang="zh-CN" i="1" smtClean="0">
                                <a:latin typeface="Cambria Math" panose="02040503050406030204" pitchFamily="18" charset="0"/>
                                <a:sym typeface="+mn-ea"/>
                              </a:rPr>
                            </m:ctrlPr>
                          </m:dPr>
                          <m:e>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h</m:t>
                                </m:r>
                              </m:e>
                              <m:sub>
                                <m:r>
                                  <a:rPr lang="zh-CN" altLang="en-US" i="1" smtClean="0">
                                    <a:latin typeface="Cambria Math" panose="02040503050406030204" pitchFamily="18" charset="0"/>
                                    <a:sym typeface="+mn-ea"/>
                                  </a:rPr>
                                  <m:t>𝑖</m:t>
                                </m:r>
                              </m:sub>
                            </m:sSub>
                          </m:e>
                        </m:d>
                        <m:r>
                          <a:rPr lang="zh-CN" altLang="en-US" b="1" i="1" smtClean="0">
                            <a:latin typeface="Cambria Math" panose="02040503050406030204" pitchFamily="18" charset="0"/>
                            <a:sym typeface="+mn-ea"/>
                          </a:rPr>
                          <m:t>𝒗</m:t>
                        </m:r>
                      </m:e>
                    </m:d>
                  </m:oMath>
                </a14:m>
                <a:r>
                  <a:rPr lang="en-US" dirty="0">
                    <a:sym typeface="+mn-ea"/>
                  </a:rPr>
                  <a:t>.A natural way to represent the means of the Bernoulli distributions is with a vector </a:t>
                </a:r>
                <a14:m>
                  <m:oMath xmlns:m="http://schemas.openxmlformats.org/officeDocument/2006/math">
                    <m:acc>
                      <m:accPr>
                        <m:chr m:val="̂"/>
                        <m:ctrlPr>
                          <a:rPr lang="en-US" altLang="zh-CN" i="1" smtClean="0">
                            <a:latin typeface="Cambria Math" panose="02040503050406030204" pitchFamily="18" charset="0"/>
                            <a:sym typeface="+mn-ea"/>
                          </a:rPr>
                        </m:ctrlPr>
                      </m:accPr>
                      <m:e>
                        <m:r>
                          <a:rPr lang="en-US" altLang="zh-CN" b="1" i="1" smtClean="0">
                            <a:latin typeface="Cambria Math" panose="02040503050406030204" pitchFamily="18" charset="0"/>
                            <a:sym typeface="+mn-ea"/>
                          </a:rPr>
                          <m:t>𝒉</m:t>
                        </m:r>
                      </m:e>
                    </m:acc>
                  </m:oMath>
                </a14:m>
                <a:r>
                  <a:rPr lang="en-US" dirty="0">
                    <a:sym typeface="+mn-ea"/>
                  </a:rPr>
                  <a:t> of probabilities, with</a:t>
                </a:r>
                <a14:m>
                  <m:oMath xmlns:m="http://schemas.openxmlformats.org/officeDocument/2006/math">
                    <m:r>
                      <a:rPr lang="zh-CN" altLang="en-US" i="1" smtClean="0">
                        <a:latin typeface="Cambria Math" panose="02040503050406030204" pitchFamily="18" charset="0"/>
                        <a:sym typeface="+mn-ea"/>
                      </a:rPr>
                      <m:t>𝑞</m:t>
                    </m:r>
                    <m:d>
                      <m:dPr>
                        <m:ctrlPr>
                          <a:rPr lang="en-US" altLang="zh-CN" i="1" smtClean="0">
                            <a:latin typeface="Cambria Math" panose="02040503050406030204" pitchFamily="18" charset="0"/>
                            <a:sym typeface="+mn-ea"/>
                          </a:rPr>
                        </m:ctrlPr>
                      </m:dPr>
                      <m:e>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h</m:t>
                            </m:r>
                          </m:e>
                          <m:sub>
                            <m:r>
                              <a:rPr lang="zh-CN" altLang="en-US" i="1" smtClean="0">
                                <a:latin typeface="Cambria Math" panose="02040503050406030204" pitchFamily="18" charset="0"/>
                                <a:sym typeface="+mn-ea"/>
                              </a:rPr>
                              <m:t>𝑖</m:t>
                            </m:r>
                          </m:sub>
                        </m:sSub>
                        <m:r>
                          <a:rPr lang="en-US" altLang="zh-CN" i="1" smtClean="0">
                            <a:latin typeface="Cambria Math" panose="02040503050406030204" pitchFamily="18" charset="0"/>
                            <a:sym typeface="+mn-ea"/>
                          </a:rPr>
                          <m:t>=</m:t>
                        </m:r>
                        <m:d>
                          <m:dPr>
                            <m:begChr m:val=""/>
                            <m:endChr m:val="|"/>
                            <m:ctrlPr>
                              <a:rPr lang="en-US" altLang="zh-CN" i="1" smtClean="0">
                                <a:latin typeface="Cambria Math" panose="02040503050406030204" pitchFamily="18" charset="0"/>
                                <a:sym typeface="+mn-ea"/>
                              </a:rPr>
                            </m:ctrlPr>
                          </m:dPr>
                          <m:e>
                            <m:r>
                              <a:rPr lang="en-US" altLang="zh-CN" i="1" smtClean="0">
                                <a:latin typeface="Cambria Math" panose="02040503050406030204" pitchFamily="18" charset="0"/>
                                <a:sym typeface="+mn-ea"/>
                              </a:rPr>
                              <m:t>1</m:t>
                            </m:r>
                          </m:e>
                        </m:d>
                        <m:r>
                          <a:rPr lang="zh-CN" altLang="en-US" b="1" i="1" smtClean="0">
                            <a:latin typeface="Cambria Math" panose="02040503050406030204" pitchFamily="18" charset="0"/>
                            <a:sym typeface="+mn-ea"/>
                          </a:rPr>
                          <m:t>𝒗</m:t>
                        </m:r>
                      </m:e>
                    </m:d>
                    <m:r>
                      <a:rPr lang="en-US" altLang="zh-CN" i="1" smtClean="0">
                        <a:latin typeface="Cambria Math" panose="02040503050406030204" pitchFamily="18" charset="0"/>
                        <a:sym typeface="+mn-ea"/>
                      </a:rPr>
                      <m:t>=</m:t>
                    </m:r>
                    <m:sSub>
                      <m:sSubPr>
                        <m:ctrlPr>
                          <a:rPr lang="en-US" altLang="zh-CN" i="1" smtClean="0">
                            <a:latin typeface="Cambria Math" panose="02040503050406030204" pitchFamily="18" charset="0"/>
                            <a:sym typeface="+mn-ea"/>
                          </a:rPr>
                        </m:ctrlPr>
                      </m:sSubPr>
                      <m:e>
                        <m:acc>
                          <m:accPr>
                            <m:chr m:val="̂"/>
                            <m:ctrlPr>
                              <a:rPr lang="en-US" altLang="zh-CN" i="1" smtClean="0">
                                <a:latin typeface="Cambria Math" panose="02040503050406030204" pitchFamily="18" charset="0"/>
                                <a:sym typeface="+mn-ea"/>
                              </a:rPr>
                            </m:ctrlPr>
                          </m:accPr>
                          <m:e>
                            <m:r>
                              <a:rPr lang="en-US" altLang="zh-CN" i="1" smtClean="0">
                                <a:latin typeface="Cambria Math" panose="02040503050406030204" pitchFamily="18" charset="0"/>
                                <a:sym typeface="+mn-ea"/>
                              </a:rPr>
                              <m:t>h</m:t>
                            </m:r>
                          </m:e>
                        </m:acc>
                      </m:e>
                      <m:sub>
                        <m:r>
                          <a:rPr lang="zh-CN" altLang="en-US" i="1" smtClean="0">
                            <a:latin typeface="Cambria Math" panose="02040503050406030204" pitchFamily="18" charset="0"/>
                            <a:sym typeface="+mn-ea"/>
                          </a:rPr>
                          <m:t>𝑖</m:t>
                        </m:r>
                      </m:sub>
                    </m:sSub>
                  </m:oMath>
                </a14:m>
                <a:r>
                  <a:rPr lang="en-US" dirty="0">
                    <a:sym typeface="+mn-ea"/>
                  </a:rPr>
                  <a:t>. We impose a restriction that </a:t>
                </a:r>
                <a14:m>
                  <m:oMath xmlns:m="http://schemas.openxmlformats.org/officeDocument/2006/math">
                    <m:sSub>
                      <m:sSubPr>
                        <m:ctrlPr>
                          <a:rPr lang="en-US" altLang="zh-CN" i="1" smtClean="0">
                            <a:latin typeface="Cambria Math" panose="02040503050406030204" pitchFamily="18" charset="0"/>
                            <a:sym typeface="+mn-ea"/>
                          </a:rPr>
                        </m:ctrlPr>
                      </m:sSubPr>
                      <m:e>
                        <m:acc>
                          <m:accPr>
                            <m:chr m:val="̂"/>
                            <m:ctrlPr>
                              <a:rPr lang="en-US" altLang="zh-CN" i="1" smtClean="0">
                                <a:latin typeface="Cambria Math" panose="02040503050406030204" pitchFamily="18" charset="0"/>
                                <a:sym typeface="+mn-ea"/>
                              </a:rPr>
                            </m:ctrlPr>
                          </m:accPr>
                          <m:e>
                            <m:r>
                              <a:rPr lang="en-US" altLang="zh-CN" i="1" smtClean="0">
                                <a:latin typeface="Cambria Math" panose="02040503050406030204" pitchFamily="18" charset="0"/>
                                <a:sym typeface="+mn-ea"/>
                              </a:rPr>
                              <m:t>h</m:t>
                            </m:r>
                          </m:e>
                        </m:acc>
                      </m:e>
                      <m:sub>
                        <m:r>
                          <a:rPr lang="zh-CN" altLang="en-US" i="1" smtClean="0">
                            <a:latin typeface="Cambria Math" panose="02040503050406030204" pitchFamily="18" charset="0"/>
                            <a:sym typeface="+mn-ea"/>
                          </a:rPr>
                          <m:t>𝑖</m:t>
                        </m:r>
                      </m:sub>
                    </m:sSub>
                  </m:oMath>
                </a14:m>
                <a:r>
                  <a:rPr lang="en-US" dirty="0">
                    <a:sym typeface="+mn-ea"/>
                  </a:rPr>
                  <a:t> is never equal to 0 or to 1, in order to avoid errors when computing, for example, </a:t>
                </a:r>
                <a14:m>
                  <m:oMath xmlns:m="http://schemas.openxmlformats.org/officeDocument/2006/math">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sSub>
                          <m:sSubPr>
                            <m:ctrlPr>
                              <a:rPr lang="en-US" altLang="zh-CN" i="1" smtClean="0">
                                <a:latin typeface="Cambria Math" panose="02040503050406030204" pitchFamily="18" charset="0"/>
                                <a:sym typeface="+mn-ea"/>
                              </a:rPr>
                            </m:ctrlPr>
                          </m:sSubPr>
                          <m:e>
                            <m:acc>
                              <m:accPr>
                                <m:chr m:val="̂"/>
                                <m:ctrlPr>
                                  <a:rPr lang="en-US" altLang="zh-CN" i="1" smtClean="0">
                                    <a:latin typeface="Cambria Math" panose="02040503050406030204" pitchFamily="18" charset="0"/>
                                    <a:sym typeface="+mn-ea"/>
                                  </a:rPr>
                                </m:ctrlPr>
                              </m:accPr>
                              <m:e>
                                <m:r>
                                  <a:rPr lang="en-US" altLang="zh-CN" i="1" smtClean="0">
                                    <a:latin typeface="Cambria Math" panose="02040503050406030204" pitchFamily="18" charset="0"/>
                                    <a:sym typeface="+mn-ea"/>
                                  </a:rPr>
                                  <m:t>h</m:t>
                                </m:r>
                              </m:e>
                            </m:acc>
                          </m:e>
                          <m:sub>
                            <m:r>
                              <a:rPr lang="zh-CN" altLang="en-US" i="1" smtClean="0">
                                <a:latin typeface="Cambria Math" panose="02040503050406030204" pitchFamily="18" charset="0"/>
                                <a:sym typeface="+mn-ea"/>
                              </a:rPr>
                              <m:t>𝑖</m:t>
                            </m:r>
                          </m:sub>
                        </m:sSub>
                      </m:e>
                    </m:func>
                  </m:oMath>
                </a14:m>
                <a:r>
                  <a:rPr lang="en-US" dirty="0">
                    <a:sym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        We will see that the variational inference equations never assign 0 or 1 to</a:t>
                </a:r>
                <a:r>
                  <a:rPr lang="en-US" altLang="zh-CN" dirty="0">
                    <a:sym typeface="+mn-ea"/>
                  </a:rPr>
                  <a:t> </a:t>
                </a:r>
                <a14:m>
                  <m:oMath xmlns:m="http://schemas.openxmlformats.org/officeDocument/2006/math">
                    <m:sSub>
                      <m:sSubPr>
                        <m:ctrlPr>
                          <a:rPr lang="en-US" altLang="zh-CN" i="1">
                            <a:latin typeface="Cambria Math" panose="02040503050406030204" pitchFamily="18" charset="0"/>
                            <a:sym typeface="+mn-ea"/>
                          </a:rPr>
                        </m:ctrlPr>
                      </m:sSubPr>
                      <m:e>
                        <m:acc>
                          <m:accPr>
                            <m:chr m:val="̂"/>
                            <m:ctrlPr>
                              <a:rPr lang="en-US" altLang="zh-CN" i="1">
                                <a:latin typeface="Cambria Math" panose="02040503050406030204" pitchFamily="18" charset="0"/>
                                <a:sym typeface="+mn-ea"/>
                              </a:rPr>
                            </m:ctrlPr>
                          </m:accPr>
                          <m:e>
                            <m:r>
                              <a:rPr lang="en-US" altLang="zh-CN" i="1">
                                <a:latin typeface="Cambria Math" panose="02040503050406030204" pitchFamily="18" charset="0"/>
                                <a:sym typeface="+mn-ea"/>
                              </a:rPr>
                              <m:t>h</m:t>
                            </m:r>
                          </m:e>
                        </m:acc>
                      </m:e>
                      <m:sub>
                        <m:r>
                          <a:rPr lang="zh-CN" altLang="en-US" i="1">
                            <a:latin typeface="Cambria Math" panose="02040503050406030204" pitchFamily="18" charset="0"/>
                            <a:sym typeface="+mn-ea"/>
                          </a:rPr>
                          <m:t>𝑖</m:t>
                        </m:r>
                      </m:sub>
                    </m:sSub>
                  </m:oMath>
                </a14:m>
                <a:r>
                  <a:rPr lang="en-US" altLang="zh-CN" dirty="0"/>
                  <a:t> analytically. However, in a software implementation, machine rounding error could result in 0 or 1 values. In software, we may wish to implement binary sparse coding using an unrestricted vector of variational parameters </a:t>
                </a:r>
                <a:r>
                  <a:rPr lang="en-US" altLang="zh-CN" b="1" i="1" dirty="0"/>
                  <a:t>z</a:t>
                </a:r>
                <a:r>
                  <a:rPr lang="en-US" altLang="zh-CN" dirty="0"/>
                  <a:t> and obtain </a:t>
                </a:r>
                <a14:m>
                  <m:oMath xmlns:m="http://schemas.openxmlformats.org/officeDocument/2006/math">
                    <m:acc>
                      <m:accPr>
                        <m:chr m:val="̂"/>
                        <m:ctrlPr>
                          <a:rPr lang="en-US" altLang="zh-CN" i="1">
                            <a:latin typeface="Cambria Math" panose="02040503050406030204" pitchFamily="18" charset="0"/>
                            <a:sym typeface="+mn-ea"/>
                          </a:rPr>
                        </m:ctrlPr>
                      </m:accPr>
                      <m:e>
                        <m:r>
                          <a:rPr lang="en-US" altLang="zh-CN" b="1" i="1">
                            <a:latin typeface="Cambria Math" panose="02040503050406030204" pitchFamily="18" charset="0"/>
                            <a:sym typeface="+mn-ea"/>
                          </a:rPr>
                          <m:t>𝒉</m:t>
                        </m:r>
                      </m:e>
                    </m:acc>
                  </m:oMath>
                </a14:m>
                <a:r>
                  <a:rPr lang="en-US" altLang="zh-CN" dirty="0">
                    <a:sym typeface="+mn-ea"/>
                  </a:rPr>
                  <a:t> </a:t>
                </a:r>
                <a:r>
                  <a:rPr lang="en-US" altLang="zh-CN" dirty="0"/>
                  <a:t>via the relation </a:t>
                </a:r>
                <a14:m>
                  <m:oMath xmlns:m="http://schemas.openxmlformats.org/officeDocument/2006/math">
                    <m:acc>
                      <m:accPr>
                        <m:chr m:val="̂"/>
                        <m:ctrlPr>
                          <a:rPr lang="en-US" altLang="zh-CN" i="1">
                            <a:latin typeface="Cambria Math" panose="02040503050406030204" pitchFamily="18" charset="0"/>
                            <a:sym typeface="+mn-ea"/>
                          </a:rPr>
                        </m:ctrlPr>
                      </m:accPr>
                      <m:e>
                        <m:r>
                          <a:rPr lang="en-US" altLang="zh-CN" b="1" i="1">
                            <a:latin typeface="Cambria Math" panose="02040503050406030204" pitchFamily="18" charset="0"/>
                            <a:sym typeface="+mn-ea"/>
                          </a:rPr>
                          <m:t>𝒉</m:t>
                        </m:r>
                      </m:e>
                    </m:acc>
                  </m:oMath>
                </a14:m>
                <a:r>
                  <a:rPr lang="en-US" altLang="zh-CN" dirty="0"/>
                  <a:t> = σ(</a:t>
                </a:r>
                <a:r>
                  <a:rPr lang="en-US" altLang="zh-CN" b="1" i="1" dirty="0"/>
                  <a:t>z</a:t>
                </a:r>
                <a:r>
                  <a:rPr lang="en-US" altLang="zh-CN" dirty="0"/>
                  <a:t>). We can thus safely compute </a:t>
                </a:r>
                <a14:m>
                  <m:oMath xmlns:m="http://schemas.openxmlformats.org/officeDocument/2006/math">
                    <m:func>
                      <m:funcPr>
                        <m:ctrlPr>
                          <a:rPr lang="en-US" altLang="zh-CN" i="1">
                            <a:latin typeface="Cambria Math" panose="02040503050406030204" pitchFamily="18" charset="0"/>
                            <a:sym typeface="+mn-ea"/>
                          </a:rPr>
                        </m:ctrlPr>
                      </m:funcPr>
                      <m:fName>
                        <m:r>
                          <m:rPr>
                            <m:sty m:val="p"/>
                          </m:rPr>
                          <a:rPr lang="en-US" altLang="zh-CN" i="1">
                            <a:latin typeface="Cambria Math" panose="02040503050406030204" pitchFamily="18" charset="0"/>
                            <a:sym typeface="+mn-ea"/>
                          </a:rPr>
                          <m:t>log</m:t>
                        </m:r>
                      </m:fName>
                      <m:e>
                        <m:sSub>
                          <m:sSubPr>
                            <m:ctrlPr>
                              <a:rPr lang="en-US" altLang="zh-CN" i="1">
                                <a:latin typeface="Cambria Math" panose="02040503050406030204" pitchFamily="18" charset="0"/>
                                <a:sym typeface="+mn-ea"/>
                              </a:rPr>
                            </m:ctrlPr>
                          </m:sSubPr>
                          <m:e>
                            <m:acc>
                              <m:accPr>
                                <m:chr m:val="̂"/>
                                <m:ctrlPr>
                                  <a:rPr lang="en-US" altLang="zh-CN" i="1">
                                    <a:latin typeface="Cambria Math" panose="02040503050406030204" pitchFamily="18" charset="0"/>
                                    <a:sym typeface="+mn-ea"/>
                                  </a:rPr>
                                </m:ctrlPr>
                              </m:accPr>
                              <m:e>
                                <m:r>
                                  <a:rPr lang="en-US" altLang="zh-CN" i="1">
                                    <a:latin typeface="Cambria Math" panose="02040503050406030204" pitchFamily="18" charset="0"/>
                                    <a:sym typeface="+mn-ea"/>
                                  </a:rPr>
                                  <m:t>h</m:t>
                                </m:r>
                              </m:e>
                            </m:acc>
                          </m:e>
                          <m:sub>
                            <m:r>
                              <a:rPr lang="zh-CN" altLang="en-US" i="1">
                                <a:latin typeface="Cambria Math" panose="02040503050406030204" pitchFamily="18" charset="0"/>
                                <a:sym typeface="+mn-ea"/>
                              </a:rPr>
                              <m:t>𝑖</m:t>
                            </m:r>
                          </m:sub>
                        </m:sSub>
                      </m:e>
                    </m:func>
                    <m:r>
                      <a:rPr lang="zh-CN" altLang="en-US" i="1">
                        <a:latin typeface="Cambria Math" panose="02040503050406030204" pitchFamily="18" charset="0"/>
                        <a:sym typeface="+mn-ea"/>
                      </a:rPr>
                      <m:t> </m:t>
                    </m:r>
                  </m:oMath>
                </a14:m>
                <a:r>
                  <a:rPr lang="en-US" altLang="zh-CN" dirty="0"/>
                  <a:t>on a computer by using the identity </a:t>
                </a:r>
                <a14:m>
                  <m:oMath xmlns:m="http://schemas.openxmlformats.org/officeDocument/2006/math">
                    <m:r>
                      <m:rPr>
                        <m:sty m:val="p"/>
                      </m:rPr>
                      <a:rPr lang="en-US" altLang="zh-CN"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i="1" dirty="0">
                        <a:latin typeface="Cambria Math" panose="02040503050406030204" pitchFamily="18" charset="0"/>
                      </a:rPr>
                      <m:t>𝜎</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𝑖</m:t>
                        </m:r>
                      </m:sub>
                    </m:sSub>
                    <m:r>
                      <a:rPr lang="en-US" altLang="zh-CN" i="1" dirty="0">
                        <a:latin typeface="Cambria Math" panose="02040503050406030204" pitchFamily="18" charset="0"/>
                      </a:rPr>
                      <m:t>) =− </m:t>
                    </m:r>
                    <m:r>
                      <a:rPr lang="en-US" altLang="zh-CN" i="1" dirty="0">
                        <a:latin typeface="Cambria Math" panose="02040503050406030204" pitchFamily="18" charset="0"/>
                      </a:rPr>
                      <m:t>𝜁</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m:t>
                    </m:r>
                  </m:oMath>
                </a14:m>
                <a:r>
                  <a:rPr lang="en-US" altLang="zh-CN" dirty="0"/>
                  <a:t> relating the sigmoid and the </a:t>
                </a:r>
                <a:r>
                  <a:rPr lang="en-US" altLang="zh-CN" dirty="0" err="1"/>
                  <a:t>softplus</a:t>
                </a:r>
                <a:r>
                  <a:rPr lang="en-US" altLang="zh-CN" dirty="0"/>
                  <a:t>. </a:t>
                </a:r>
              </a:p>
              <a:p>
                <a:pPr lvl="0" algn="just">
                  <a:spcBef>
                    <a:spcPts val="0"/>
                  </a:spcBef>
                  <a:buClr>
                    <a:srgbClr val="FF0000"/>
                  </a:buClr>
                </a:pPr>
                <a:r>
                  <a:rPr lang="en-US" altLang="zh-CN" dirty="0">
                    <a:sym typeface="+mn-ea"/>
                  </a:rPr>
                  <a:t>        To begin our derivation of variational learning in the binary sparse coding model, we show that the use of this mean ﬁeld approximation makes learning tractable.</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85729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dirty="0">
                <a:sym typeface="+mn-ea"/>
              </a:rPr>
              <a:t>        The evidence lower bound is given by</a:t>
            </a:r>
            <a:endParaRPr lang="en-US" altLang="zh-CN" dirty="0">
              <a:sym typeface="+mn-ea"/>
            </a:endParaRP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A60F2EDE-D206-4E8E-A86F-365493F3E7CA}"/>
              </a:ext>
            </a:extLst>
          </p:cNvPr>
          <p:cNvPicPr>
            <a:picLocks noChangeAspect="1"/>
          </p:cNvPicPr>
          <p:nvPr/>
        </p:nvPicPr>
        <p:blipFill>
          <a:blip r:embed="rId4"/>
          <a:stretch>
            <a:fillRect/>
          </a:stretch>
        </p:blipFill>
        <p:spPr>
          <a:xfrm>
            <a:off x="1800842" y="1463341"/>
            <a:ext cx="7968800" cy="5398816"/>
          </a:xfrm>
          <a:prstGeom prst="rect">
            <a:avLst/>
          </a:prstGeom>
        </p:spPr>
      </p:pic>
    </p:spTree>
    <p:extLst>
      <p:ext uri="{BB962C8B-B14F-4D97-AF65-F5344CB8AC3E}">
        <p14:creationId xmlns:p14="http://schemas.microsoft.com/office/powerpoint/2010/main" val="3053277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fontScale="77500" lnSpcReduction="20000"/>
              </a:bodyPr>
              <a:lstStyle/>
              <a:p>
                <a:pPr marL="0" lvl="0" indent="0" algn="just">
                  <a:lnSpc>
                    <a:spcPct val="145000"/>
                  </a:lnSpc>
                  <a:spcBef>
                    <a:spcPts val="0"/>
                  </a:spcBef>
                  <a:buClr>
                    <a:srgbClr val="FF0000"/>
                  </a:buClr>
                  <a:buNone/>
                </a:pP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While these equations are somewhat unappealing aesthetically, they show that </a:t>
                </a:r>
                <a14:m>
                  <m:oMath xmlns:m="http://schemas.openxmlformats.org/officeDocument/2006/math">
                    <m:r>
                      <a:rPr lang="zh-CN" altLang="en-US" sz="3400" i="1" smtClean="0">
                        <a:latin typeface="Cambria Math" panose="02040503050406030204" pitchFamily="18" charset="0"/>
                      </a:rPr>
                      <m:t>ℒ</m:t>
                    </m:r>
                  </m:oMath>
                </a14:m>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can be expressed in a small number of simple arithmetic operations. The evidence lower bound </a:t>
                </a:r>
                <a14:m>
                  <m:oMath xmlns:m="http://schemas.openxmlformats.org/officeDocument/2006/math">
                    <m:r>
                      <a:rPr lang="zh-CN" altLang="en-US" sz="3400" i="1">
                        <a:latin typeface="Cambria Math" panose="02040503050406030204" pitchFamily="18" charset="0"/>
                      </a:rPr>
                      <m:t>ℒ</m:t>
                    </m:r>
                  </m:oMath>
                </a14:m>
                <a:r>
                  <a:rPr sz="3400" dirty="0">
                    <a:latin typeface="Times New Roman" panose="02020603050405020304" pitchFamily="18" charset="0"/>
                    <a:cs typeface="Times New Roman" panose="02020603050405020304" pitchFamily="18" charset="0"/>
                  </a:rPr>
                  <a:t> is therefore tractable. We can use </a:t>
                </a:r>
                <a14:m>
                  <m:oMath xmlns:m="http://schemas.openxmlformats.org/officeDocument/2006/math">
                    <m:r>
                      <a:rPr lang="zh-CN" altLang="en-US" sz="3400" i="1">
                        <a:latin typeface="Cambria Math" panose="02040503050406030204" pitchFamily="18" charset="0"/>
                      </a:rPr>
                      <m:t>ℒ</m:t>
                    </m:r>
                  </m:oMath>
                </a14:m>
                <a:r>
                  <a:rPr sz="3400" dirty="0">
                    <a:latin typeface="Times New Roman" panose="02020603050405020304" pitchFamily="18" charset="0"/>
                    <a:cs typeface="Times New Roman" panose="02020603050405020304" pitchFamily="18" charset="0"/>
                  </a:rPr>
                  <a:t> as a replacement for the intractable log-likelihood.</a:t>
                </a:r>
              </a:p>
              <a:p>
                <a:pPr marL="0" lvl="0" indent="0" algn="just">
                  <a:lnSpc>
                    <a:spcPct val="145000"/>
                  </a:lnSpc>
                  <a:spcBef>
                    <a:spcPts val="0"/>
                  </a:spcBef>
                  <a:buClr>
                    <a:srgbClr val="FF0000"/>
                  </a:buClr>
                  <a:buNone/>
                </a:pPr>
                <a:r>
                  <a:rPr lang="en-US" altLang="zh-CN" sz="3400" dirty="0"/>
                  <a:t>        </a:t>
                </a:r>
                <a:r>
                  <a:rPr sz="3400" dirty="0">
                    <a:latin typeface="Times New Roman" panose="02020603050405020304" pitchFamily="18" charset="0"/>
                    <a:cs typeface="Times New Roman" panose="02020603050405020304" pitchFamily="18" charset="0"/>
                  </a:rPr>
                  <a:t>In principle, we could simply run gradient ascent on both </a:t>
                </a:r>
                <a:r>
                  <a:rPr sz="3400" b="1" i="1" dirty="0">
                    <a:latin typeface="Times New Roman" panose="02020603050405020304" pitchFamily="18" charset="0"/>
                    <a:cs typeface="Times New Roman" panose="02020603050405020304" pitchFamily="18" charset="0"/>
                  </a:rPr>
                  <a:t>v</a:t>
                </a:r>
                <a:r>
                  <a:rPr sz="3400" dirty="0">
                    <a:latin typeface="Times New Roman" panose="02020603050405020304" pitchFamily="18" charset="0"/>
                    <a:cs typeface="Times New Roman" panose="02020603050405020304" pitchFamily="18" charset="0"/>
                  </a:rPr>
                  <a:t> and </a:t>
                </a:r>
                <a:r>
                  <a:rPr sz="3400" b="1" i="1" dirty="0">
                    <a:latin typeface="Times New Roman" panose="02020603050405020304" pitchFamily="18" charset="0"/>
                    <a:cs typeface="Times New Roman" panose="02020603050405020304" pitchFamily="18" charset="0"/>
                  </a:rPr>
                  <a:t>h</a:t>
                </a:r>
                <a:r>
                  <a:rPr sz="3400" dirty="0">
                    <a:latin typeface="Times New Roman" panose="02020603050405020304" pitchFamily="18" charset="0"/>
                    <a:cs typeface="Times New Roman" panose="02020603050405020304" pitchFamily="18" charset="0"/>
                  </a:rPr>
                  <a:t> and this would make a perfectly acceptable combined inference and training algorithm. Usually, however, we do not do this, for two reasons. First, this would require storing     for each </a:t>
                </a:r>
                <a:r>
                  <a:rPr sz="3400" b="1" i="1" dirty="0">
                    <a:latin typeface="Times New Roman" panose="02020603050405020304" pitchFamily="18" charset="0"/>
                    <a:cs typeface="Times New Roman" panose="02020603050405020304" pitchFamily="18" charset="0"/>
                  </a:rPr>
                  <a:t>v</a:t>
                </a:r>
                <a:r>
                  <a:rPr sz="3400" dirty="0">
                    <a:latin typeface="Times New Roman" panose="02020603050405020304" pitchFamily="18" charset="0"/>
                    <a:cs typeface="Times New Roman" panose="02020603050405020304" pitchFamily="18" charset="0"/>
                  </a:rPr>
                  <a:t>. We typically prefer algorithms that do not require per</a:t>
                </a:r>
                <a:r>
                  <a:rPr lang="en-US" altLang="zh-CN"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example memory. It is difficult to scale learning algorithms to billions of examples if we must remember a dynamically updated vector associated with each example. </a:t>
                </a:r>
                <a:endParaRPr lang="en-US" sz="34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p:cNvPicPr>
            <a:picLocks noChangeAspect="1"/>
          </p:cNvPicPr>
          <p:nvPr/>
        </p:nvPicPr>
        <p:blipFill>
          <a:blip r:embed="rId4"/>
          <a:stretch>
            <a:fillRect/>
          </a:stretch>
        </p:blipFill>
        <p:spPr>
          <a:xfrm>
            <a:off x="1476710" y="4608028"/>
            <a:ext cx="285115" cy="4102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dirty="0"/>
                  <a:t>Second, we would like to be able to extract the features very quickly, in order to recognize the content of </a:t>
                </a:r>
                <a:r>
                  <a:rPr lang="en-US" b="1" i="1" dirty="0"/>
                  <a:t>v</a:t>
                </a:r>
                <a:r>
                  <a:rPr lang="en-US" dirty="0"/>
                  <a:t>. In a realistic deployed setting, we would need to be able to compute </a:t>
                </a:r>
                <a14:m>
                  <m:oMath xmlns:m="http://schemas.openxmlformats.org/officeDocument/2006/math">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𝒉</m:t>
                        </m:r>
                      </m:e>
                    </m:acc>
                  </m:oMath>
                </a14:m>
                <a:r>
                  <a:rPr lang="ar-AE" dirty="0"/>
                  <a:t> </a:t>
                </a:r>
                <a:r>
                  <a:rPr lang="en-US" dirty="0"/>
                  <a:t>in real time.</a:t>
                </a:r>
              </a:p>
              <a:p>
                <a:pPr lvl="0" algn="just">
                  <a:spcBef>
                    <a:spcPts val="0"/>
                  </a:spcBef>
                  <a:buClr>
                    <a:srgbClr val="FF0000"/>
                  </a:buClr>
                </a:pPr>
                <a:r>
                  <a:rPr lang="en-US" altLang="zh-CN" dirty="0"/>
                  <a:t>        </a:t>
                </a:r>
                <a:r>
                  <a:rPr lang="en-US" sz="2600" dirty="0">
                    <a:latin typeface="Times New Roman" panose="02020603050405020304" pitchFamily="18" charset="0"/>
                    <a:cs typeface="Times New Roman" panose="02020603050405020304" pitchFamily="18" charset="0"/>
                  </a:rPr>
                  <a:t>For both these reasons, we typically do not use gradient descent to compute</a:t>
                </a:r>
                <a:r>
                  <a:rPr lang="en-US" altLang="zh-C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mean field parameters </a:t>
                </a:r>
                <a14:m>
                  <m:oMath xmlns:m="http://schemas.openxmlformats.org/officeDocument/2006/math">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𝒉</m:t>
                        </m:r>
                      </m:e>
                    </m:acc>
                  </m:oMath>
                </a14:m>
                <a:r>
                  <a:rPr lang="ar-AE"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Instead, we rapidly estimate them with fixed point</a:t>
                </a:r>
                <a:r>
                  <a:rPr lang="en-US" altLang="zh-C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equations.</a:t>
                </a:r>
              </a:p>
              <a:p>
                <a:pPr lvl="0" algn="just">
                  <a:spcBef>
                    <a:spcPts val="0"/>
                  </a:spcBef>
                  <a:buClr>
                    <a:srgbClr val="FF0000"/>
                  </a:buClr>
                </a:pPr>
                <a:r>
                  <a:rPr lang="en-US" sz="2600" dirty="0">
                    <a:latin typeface="Times New Roman" panose="02020603050405020304" pitchFamily="18" charset="0"/>
                    <a:cs typeface="Times New Roman" panose="02020603050405020304" pitchFamily="18" charset="0"/>
                  </a:rPr>
                  <a:t>        The idea behind fixed point equations is that we are seeking a local maximum with respect to </a:t>
                </a:r>
                <a14:m>
                  <m:oMath xmlns:m="http://schemas.openxmlformats.org/officeDocument/2006/math">
                    <m:acc>
                      <m:accPr>
                        <m:chr m:val="̂"/>
                        <m:ctrlPr>
                          <a:rPr lang="ar-AE" altLang="zh-CN" i="1" smtClean="0">
                            <a:latin typeface="Cambria Math" panose="02040503050406030204" pitchFamily="18" charset="0"/>
                          </a:rPr>
                        </m:ctrlPr>
                      </m:accPr>
                      <m:e>
                        <m:r>
                          <a:rPr lang="zh-CN" altLang="ar-AE" b="1" i="1">
                            <a:latin typeface="Cambria Math" panose="02040503050406030204" pitchFamily="18" charset="0"/>
                          </a:rPr>
                          <m:t>𝒉</m:t>
                        </m:r>
                      </m:e>
                    </m:acc>
                  </m:oMath>
                </a14:m>
                <a:r>
                  <a:rPr lang="ar-AE"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ar-AE" altLang="zh-CN" sz="2600" i="1" smtClean="0">
                            <a:latin typeface="Cambria Math" panose="02040503050406030204" pitchFamily="18" charset="0"/>
                          </a:rPr>
                        </m:ctrlPr>
                      </m:sSubPr>
                      <m:e>
                        <m:r>
                          <a:rPr lang="ar-AE" altLang="zh-CN" sz="2600" i="1" smtClean="0">
                            <a:latin typeface="Cambria Math" panose="02040503050406030204" pitchFamily="18" charset="0"/>
                          </a:rPr>
                          <m:t>𝛻</m:t>
                        </m:r>
                      </m:e>
                      <m:sub>
                        <m:r>
                          <a:rPr lang="zh-CN" altLang="ar-AE" sz="2600" i="1" smtClean="0">
                            <a:latin typeface="Cambria Math" panose="02040503050406030204" pitchFamily="18" charset="0"/>
                          </a:rPr>
                          <m:t>𝑛</m:t>
                        </m:r>
                      </m:sub>
                    </m:sSub>
                    <m:r>
                      <a:rPr lang="ar-AE" altLang="zh-CN" sz="2600" i="1" smtClean="0">
                        <a:latin typeface="Cambria Math" panose="02040503050406030204" pitchFamily="18" charset="0"/>
                      </a:rPr>
                      <m:t>ℒ</m:t>
                    </m:r>
                    <m:d>
                      <m:dPr>
                        <m:ctrlPr>
                          <a:rPr lang="ar-AE" altLang="zh-CN" sz="2600" i="1" smtClean="0">
                            <a:latin typeface="Cambria Math" panose="02040503050406030204" pitchFamily="18" charset="0"/>
                          </a:rPr>
                        </m:ctrlPr>
                      </m:dPr>
                      <m:e>
                        <m:r>
                          <a:rPr lang="zh-CN" altLang="ar-AE" sz="2600" i="1" smtClean="0">
                            <a:latin typeface="Cambria Math" panose="02040503050406030204" pitchFamily="18" charset="0"/>
                          </a:rPr>
                          <m:t>𝑣</m:t>
                        </m:r>
                        <m:r>
                          <a:rPr lang="ar-AE" altLang="zh-CN" sz="2600" i="1" smtClean="0">
                            <a:latin typeface="Cambria Math" panose="02040503050406030204" pitchFamily="18" charset="0"/>
                          </a:rPr>
                          <m:t>,</m:t>
                        </m:r>
                        <m:r>
                          <a:rPr lang="zh-CN" altLang="ar-AE" sz="2600" i="1" smtClean="0">
                            <a:latin typeface="Cambria Math" panose="02040503050406030204" pitchFamily="18" charset="0"/>
                          </a:rPr>
                          <m:t>𝜃</m:t>
                        </m:r>
                        <m:r>
                          <a:rPr lang="ar-AE" altLang="zh-CN" sz="2600" i="1" smtClean="0">
                            <a:latin typeface="Cambria Math" panose="02040503050406030204" pitchFamily="18" charset="0"/>
                          </a:rPr>
                          <m:t>,</m:t>
                        </m:r>
                        <m:acc>
                          <m:accPr>
                            <m:chr m:val="̂"/>
                            <m:ctrlPr>
                              <a:rPr lang="ar-AE" altLang="zh-CN" sz="2600" i="1" smtClean="0">
                                <a:latin typeface="Cambria Math" panose="02040503050406030204" pitchFamily="18" charset="0"/>
                              </a:rPr>
                            </m:ctrlPr>
                          </m:accPr>
                          <m:e>
                            <m:r>
                              <a:rPr lang="ar-AE" altLang="zh-CN" sz="2600" i="1" smtClean="0">
                                <a:latin typeface="Cambria Math" panose="02040503050406030204" pitchFamily="18" charset="0"/>
                              </a:rPr>
                              <m:t>h</m:t>
                            </m:r>
                          </m:e>
                        </m:acc>
                      </m:e>
                    </m:d>
                    <m:r>
                      <a:rPr lang="ar-AE" altLang="zh-CN" sz="2600" i="1" smtClean="0">
                        <a:latin typeface="Cambria Math" panose="02040503050406030204" pitchFamily="18" charset="0"/>
                      </a:rPr>
                      <m:t>=</m:t>
                    </m:r>
                    <m:r>
                      <a:rPr lang="ar-AE" altLang="zh-CN" sz="2600" i="1" smtClean="0">
                        <a:latin typeface="Cambria Math" panose="02040503050406030204" pitchFamily="18" charset="0"/>
                      </a:rPr>
                      <m:t>0</m:t>
                    </m:r>
                  </m:oMath>
                </a14:m>
                <a:r>
                  <a:rPr lang="en-US" sz="2600" dirty="0">
                    <a:latin typeface="Times New Roman" panose="02020603050405020304" pitchFamily="18" charset="0"/>
                    <a:cs typeface="Times New Roman" panose="02020603050405020304" pitchFamily="18" charset="0"/>
                  </a:rPr>
                  <a:t>.</a:t>
                </a:r>
                <a:r>
                  <a:rPr lang="ar-AE"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We cannot efficiently solve this equation with respect to all of </a:t>
                </a:r>
                <a14:m>
                  <m:oMath xmlns:m="http://schemas.openxmlformats.org/officeDocument/2006/math">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𝒉</m:t>
                        </m:r>
                      </m:e>
                    </m:acc>
                  </m:oMath>
                </a14:m>
                <a:r>
                  <a:rPr lang="en-US" sz="2600" dirty="0">
                    <a:latin typeface="Times New Roman" panose="02020603050405020304" pitchFamily="18" charset="0"/>
                    <a:cs typeface="Times New Roman" panose="02020603050405020304" pitchFamily="18" charset="0"/>
                  </a:rPr>
                  <a:t> simultaneously. However, we can solve for a single variable: </a:t>
                </a:r>
                <a:endParaRPr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rotWithShape="0">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p:cNvPicPr>
            <a:picLocks noChangeAspect="1"/>
          </p:cNvPicPr>
          <p:nvPr/>
        </p:nvPicPr>
        <p:blipFill>
          <a:blip r:embed="rId4"/>
          <a:stretch>
            <a:fillRect/>
          </a:stretch>
        </p:blipFill>
        <p:spPr>
          <a:xfrm>
            <a:off x="2364709" y="5729288"/>
            <a:ext cx="7134225" cy="895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 Approximate inference</a:t>
            </a:r>
          </a:p>
        </p:txBody>
      </p:sp>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Figure 19.1: Intractable inference problems in deep learning are usually the result of interactions between latent variables in a structured graphical model. These can be due to edges directly connecting one latent variable to another, or due to longer paths that are activated when the child of a V-structure is observed. (</a:t>
            </a:r>
            <a:r>
              <a:rPr lang="en-US" altLang="zh-CN" sz="2600" i="1" dirty="0">
                <a:latin typeface="Times New Roman" panose="02020603050405020304" pitchFamily="18" charset="0"/>
                <a:cs typeface="Times New Roman" panose="02020603050405020304" pitchFamily="18" charset="0"/>
              </a:rPr>
              <a:t>Left</a:t>
            </a:r>
            <a:r>
              <a:rPr lang="en-US" altLang="zh-CN" sz="2600" dirty="0">
                <a:latin typeface="Times New Roman" panose="02020603050405020304" pitchFamily="18" charset="0"/>
                <a:cs typeface="Times New Roman" panose="02020603050405020304" pitchFamily="18" charset="0"/>
              </a:rPr>
              <a:t>) A </a:t>
            </a:r>
            <a:r>
              <a:rPr lang="en-US" altLang="zh-CN" sz="2600" b="1" dirty="0">
                <a:latin typeface="Times New Roman" panose="02020603050405020304" pitchFamily="18" charset="0"/>
                <a:cs typeface="Times New Roman" panose="02020603050405020304" pitchFamily="18" charset="0"/>
              </a:rPr>
              <a:t>semi-restricted Boltzmann machine</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Osindero</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with connections between hidden units. These direct connections between latent variables make the posterior distribution intractable due to large cliques of latent variables.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626195E4-7E48-4788-A090-D0270F55B5E1}"/>
              </a:ext>
            </a:extLst>
          </p:cNvPr>
          <p:cNvPicPr>
            <a:picLocks noChangeAspect="1"/>
          </p:cNvPicPr>
          <p:nvPr/>
        </p:nvPicPr>
        <p:blipFill>
          <a:blip r:embed="rId3"/>
          <a:stretch>
            <a:fillRect/>
          </a:stretch>
        </p:blipFill>
        <p:spPr>
          <a:xfrm>
            <a:off x="3311290" y="1043189"/>
            <a:ext cx="5561905" cy="2142857"/>
          </a:xfrm>
          <a:prstGeom prst="rect">
            <a:avLst/>
          </a:prstGeom>
        </p:spPr>
      </p:pic>
    </p:spTree>
    <p:extLst>
      <p:ext uri="{BB962C8B-B14F-4D97-AF65-F5344CB8AC3E}">
        <p14:creationId xmlns:p14="http://schemas.microsoft.com/office/powerpoint/2010/main" val="202453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u=1907756794,293736522&amp;fm=21&amp;gp=0.jpg">
            <a:extLst>
              <a:ext uri="{FF2B5EF4-FFF2-40B4-BE49-F238E27FC236}">
                <a16:creationId xmlns:a16="http://schemas.microsoft.com/office/drawing/2014/main" id="{AC234EFC-0A9C-48A3-881A-551BEBE861A5}"/>
              </a:ext>
            </a:extLst>
          </p:cNvPr>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We can then iteratively apply the solution to the equation for </a:t>
            </a:r>
            <a:r>
              <a:rPr lang="en-US" sz="2600" i="1" dirty="0">
                <a:latin typeface="Times New Roman" panose="02020603050405020304" pitchFamily="18" charset="0"/>
                <a:cs typeface="Times New Roman" panose="02020603050405020304" pitchFamily="18" charset="0"/>
                <a:sym typeface="+mn-ea"/>
              </a:rPr>
              <a:t>i</a:t>
            </a:r>
            <a:r>
              <a:rPr lang="en-US" sz="2600" dirty="0">
                <a:latin typeface="Times New Roman" panose="02020603050405020304" pitchFamily="18" charset="0"/>
                <a:cs typeface="Times New Roman" panose="02020603050405020304" pitchFamily="18" charset="0"/>
                <a:sym typeface="+mn-ea"/>
              </a:rPr>
              <a:t> = 1, ... , </a:t>
            </a:r>
            <a:r>
              <a:rPr lang="en-US" sz="2600" i="1" dirty="0">
                <a:latin typeface="Times New Roman" panose="02020603050405020304" pitchFamily="18" charset="0"/>
                <a:cs typeface="Times New Roman" panose="02020603050405020304" pitchFamily="18" charset="0"/>
                <a:sym typeface="+mn-ea"/>
              </a:rPr>
              <a:t>m</a:t>
            </a:r>
            <a:r>
              <a:rPr lang="en-US" sz="2600" dirty="0">
                <a:latin typeface="Times New Roman" panose="02020603050405020304" pitchFamily="18" charset="0"/>
                <a:cs typeface="Times New Roman" panose="02020603050405020304" pitchFamily="18" charset="0"/>
                <a:sym typeface="+mn-ea"/>
              </a:rPr>
              <a:t> , and repeat the cycle until we satisfy a converge criterion. Common convergence criteria include stopping when a full cycle of updates does not improve     by more than some tolerance amount, or when the cycle does not change     by more than some amount.</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Iterating mean field fixed point equations is a general technique that can provide fast variational inference in a broad variety of models. To make this more concrete, we show how to derive the updates for the binary sparse coding model in particular.</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First, we must write an expression for the derivatives with respect to     .</a:t>
            </a:r>
          </a:p>
        </p:txBody>
      </p:sp>
      <p:pic>
        <p:nvPicPr>
          <p:cNvPr id="7" name="图片 6"/>
          <p:cNvPicPr>
            <a:picLocks noChangeAspect="1"/>
          </p:cNvPicPr>
          <p:nvPr/>
        </p:nvPicPr>
        <p:blipFill>
          <a:blip r:embed="rId4"/>
          <a:stretch>
            <a:fillRect/>
          </a:stretch>
        </p:blipFill>
        <p:spPr>
          <a:xfrm>
            <a:off x="8662168" y="2632075"/>
            <a:ext cx="285115" cy="410210"/>
          </a:xfrm>
          <a:prstGeom prst="rect">
            <a:avLst/>
          </a:prstGeom>
        </p:spPr>
      </p:pic>
      <p:pic>
        <p:nvPicPr>
          <p:cNvPr id="8" name="图片 7"/>
          <p:cNvPicPr>
            <a:picLocks noChangeAspect="1"/>
          </p:cNvPicPr>
          <p:nvPr/>
        </p:nvPicPr>
        <p:blipFill>
          <a:blip r:embed="rId5"/>
          <a:stretch>
            <a:fillRect/>
          </a:stretch>
        </p:blipFill>
        <p:spPr>
          <a:xfrm>
            <a:off x="9466580" y="2155825"/>
            <a:ext cx="304165" cy="377190"/>
          </a:xfrm>
          <a:prstGeom prst="rect">
            <a:avLst/>
          </a:prstGeom>
        </p:spPr>
      </p:pic>
      <p:pic>
        <p:nvPicPr>
          <p:cNvPr id="9" name="图片 8"/>
          <p:cNvPicPr>
            <a:picLocks noChangeAspect="1"/>
          </p:cNvPicPr>
          <p:nvPr/>
        </p:nvPicPr>
        <p:blipFill>
          <a:blip r:embed="rId6"/>
          <a:stretch>
            <a:fillRect/>
          </a:stretch>
        </p:blipFill>
        <p:spPr>
          <a:xfrm>
            <a:off x="10241013" y="5512568"/>
            <a:ext cx="352425" cy="4857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To do so, we substitute Eq. </a:t>
            </a:r>
            <a:r>
              <a:rPr lang="en-US" sz="2600" dirty="0">
                <a:solidFill>
                  <a:srgbClr val="FF0000"/>
                </a:solidFill>
                <a:latin typeface="Times New Roman" panose="02020603050405020304" pitchFamily="18" charset="0"/>
                <a:cs typeface="Times New Roman" panose="02020603050405020304" pitchFamily="18" charset="0"/>
                <a:sym typeface="+mn-ea"/>
              </a:rPr>
              <a:t>19.36</a:t>
            </a:r>
            <a:r>
              <a:rPr lang="en-US" sz="2600" dirty="0">
                <a:latin typeface="Times New Roman" panose="02020603050405020304" pitchFamily="18" charset="0"/>
                <a:cs typeface="Times New Roman" panose="02020603050405020304" pitchFamily="18" charset="0"/>
                <a:sym typeface="+mn-ea"/>
              </a:rPr>
              <a:t> into the left side of Eq. </a:t>
            </a:r>
            <a:r>
              <a:rPr lang="en-US" sz="2600" dirty="0">
                <a:solidFill>
                  <a:srgbClr val="FF0000"/>
                </a:solidFill>
                <a:latin typeface="Times New Roman" panose="02020603050405020304" pitchFamily="18" charset="0"/>
                <a:cs typeface="Times New Roman" panose="02020603050405020304" pitchFamily="18" charset="0"/>
                <a:sym typeface="+mn-ea"/>
              </a:rPr>
              <a:t>19.37</a:t>
            </a:r>
            <a:r>
              <a:rPr lang="en-US"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1A362C6-8DAC-4520-92E8-7ED1C9B6575E}"/>
              </a:ext>
            </a:extLst>
          </p:cNvPr>
          <p:cNvPicPr>
            <a:picLocks noChangeAspect="1"/>
          </p:cNvPicPr>
          <p:nvPr/>
        </p:nvPicPr>
        <p:blipFill>
          <a:blip r:embed="rId4"/>
          <a:stretch>
            <a:fillRect/>
          </a:stretch>
        </p:blipFill>
        <p:spPr>
          <a:xfrm>
            <a:off x="1149435" y="1724226"/>
            <a:ext cx="8685570" cy="5133774"/>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To apply the fixed point update inference rule, we solve for the      that sets Eq. </a:t>
            </a:r>
            <a:r>
              <a:rPr lang="en-US" sz="2600" dirty="0">
                <a:solidFill>
                  <a:srgbClr val="FF0000"/>
                </a:solidFill>
                <a:latin typeface="Times New Roman" panose="02020603050405020304" pitchFamily="18" charset="0"/>
                <a:cs typeface="Times New Roman" panose="02020603050405020304" pitchFamily="18" charset="0"/>
                <a:sym typeface="+mn-ea"/>
              </a:rPr>
              <a:t>19.43</a:t>
            </a:r>
            <a:r>
              <a:rPr lang="en-US" sz="2600" dirty="0">
                <a:latin typeface="Times New Roman" panose="02020603050405020304" pitchFamily="18" charset="0"/>
                <a:cs typeface="Times New Roman" panose="02020603050405020304" pitchFamily="18" charset="0"/>
                <a:sym typeface="+mn-ea"/>
              </a:rPr>
              <a:t> to 0:</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At this point, we can see that there is a close connection between recurrent neural networks and inference in graphical models. Specifically, the mean field fixed point equations defined a recurrent neural network. The task of this network is to perform inference. We have described how to derive this network from a model description, but it is also possible to train the inference network directly. Several ideas based on this theme are described in Chapter </a:t>
            </a:r>
            <a:r>
              <a:rPr lang="en-US" sz="2600" dirty="0">
                <a:solidFill>
                  <a:srgbClr val="FF0000"/>
                </a:solidFill>
                <a:latin typeface="Times New Roman" panose="02020603050405020304" pitchFamily="18" charset="0"/>
                <a:cs typeface="Times New Roman" panose="02020603050405020304" pitchFamily="18" charset="0"/>
                <a:sym typeface="+mn-ea"/>
              </a:rPr>
              <a:t>20</a:t>
            </a:r>
            <a:r>
              <a:rPr lang="en-US"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p:txBody>
      </p:sp>
      <p:pic>
        <p:nvPicPr>
          <p:cNvPr id="9" name="图片 8"/>
          <p:cNvPicPr>
            <a:picLocks noChangeAspect="1"/>
          </p:cNvPicPr>
          <p:nvPr/>
        </p:nvPicPr>
        <p:blipFill>
          <a:blip r:embed="rId3"/>
          <a:stretch>
            <a:fillRect/>
          </a:stretch>
        </p:blipFill>
        <p:spPr>
          <a:xfrm>
            <a:off x="9655108" y="1069172"/>
            <a:ext cx="352425" cy="485775"/>
          </a:xfrm>
          <a:prstGeom prst="rect">
            <a:avLst/>
          </a:prstGeom>
        </p:spPr>
      </p:pic>
      <p:pic>
        <p:nvPicPr>
          <p:cNvPr id="5" name="图片 4"/>
          <p:cNvPicPr>
            <a:picLocks noChangeAspect="1"/>
          </p:cNvPicPr>
          <p:nvPr/>
        </p:nvPicPr>
        <p:blipFill>
          <a:blip r:embed="rId4"/>
          <a:stretch>
            <a:fillRect/>
          </a:stretch>
        </p:blipFill>
        <p:spPr>
          <a:xfrm>
            <a:off x="1526540" y="2080895"/>
            <a:ext cx="9376410" cy="1287145"/>
          </a:xfrm>
          <a:prstGeom prst="rect">
            <a:avLst/>
          </a:prstGeom>
        </p:spPr>
      </p:pic>
      <p:pic>
        <p:nvPicPr>
          <p:cNvPr id="7" name="图片 6" descr="u=1907756794,293736522&amp;fm=21&amp;gp=0.jpg">
            <a:extLst>
              <a:ext uri="{FF2B5EF4-FFF2-40B4-BE49-F238E27FC236}">
                <a16:creationId xmlns:a16="http://schemas.microsoft.com/office/drawing/2014/main" id="{61A0E858-0B19-42AE-925D-009C8D8059D7}"/>
              </a:ext>
            </a:extLst>
          </p:cNvPr>
          <p:cNvPicPr>
            <a:picLocks noChangeAspect="1"/>
          </p:cNvPicPr>
          <p:nvPr>
            <p:custDataLst>
              <p:tags r:id="rId1"/>
            </p:custDataLst>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In the case of binary sparse coding, we can see that the recurrent network connection specified by Eq. </a:t>
            </a:r>
            <a:r>
              <a:rPr lang="en-US" sz="2600" dirty="0">
                <a:solidFill>
                  <a:srgbClr val="FF0000"/>
                </a:solidFill>
                <a:latin typeface="Times New Roman" panose="02020603050405020304" pitchFamily="18" charset="0"/>
                <a:cs typeface="Times New Roman" panose="02020603050405020304" pitchFamily="18" charset="0"/>
                <a:sym typeface="+mn-ea"/>
              </a:rPr>
              <a:t>19.44</a:t>
            </a:r>
            <a:r>
              <a:rPr lang="en-US" sz="2600" dirty="0">
                <a:latin typeface="Times New Roman" panose="02020603050405020304" pitchFamily="18" charset="0"/>
                <a:cs typeface="Times New Roman" panose="02020603050405020304" pitchFamily="18" charset="0"/>
                <a:sym typeface="+mn-ea"/>
              </a:rPr>
              <a:t> consists of repeatedly updating the hidden units based on the changing values of the neighboring hidden units. The input always sends a fixed message of              to the hidden units, but the hidden units constantly update the message they send to each other. Specifically, two units      and     inhibit each other when their weight vectors are aligned. This is a form of competition—between two hidden units that both explain the input, only the one that explains the input best will be allowed to remain active. This competition is the mean field approximation’s attempt to capture the explaining away interactions in the binary sparse coding posterior.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886367" y="2572352"/>
            <a:ext cx="1006475" cy="413385"/>
          </a:xfrm>
          <a:prstGeom prst="rect">
            <a:avLst/>
          </a:prstGeom>
        </p:spPr>
      </p:pic>
      <p:pic>
        <p:nvPicPr>
          <p:cNvPr id="7" name="图片 6"/>
          <p:cNvPicPr>
            <a:picLocks noChangeAspect="1"/>
          </p:cNvPicPr>
          <p:nvPr/>
        </p:nvPicPr>
        <p:blipFill>
          <a:blip r:embed="rId3"/>
          <a:stretch>
            <a:fillRect/>
          </a:stretch>
        </p:blipFill>
        <p:spPr>
          <a:xfrm>
            <a:off x="9464474" y="3045761"/>
            <a:ext cx="352425" cy="485775"/>
          </a:xfrm>
          <a:prstGeom prst="rect">
            <a:avLst/>
          </a:prstGeom>
        </p:spPr>
      </p:pic>
      <p:pic>
        <p:nvPicPr>
          <p:cNvPr id="8" name="图片 7"/>
          <p:cNvPicPr>
            <a:picLocks noChangeAspect="1"/>
          </p:cNvPicPr>
          <p:nvPr/>
        </p:nvPicPr>
        <p:blipFill>
          <a:blip r:embed="rId4"/>
          <a:stretch>
            <a:fillRect/>
          </a:stretch>
        </p:blipFill>
        <p:spPr>
          <a:xfrm>
            <a:off x="10477165" y="3061803"/>
            <a:ext cx="313690" cy="51117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r>
              <a:rPr lang="en-US" altLang="zh-CN" dirty="0"/>
              <a:t>The explaining away eﬀect actually should cause a multimodal posterior, so that if we draw samples from the posterior, some samples will have one unit active, other samples will have the other unit active, but very few samples will have both active. Unfortunately, explaining away  interactions cannot be modeled by the factorial </a:t>
            </a:r>
            <a:r>
              <a:rPr lang="en-US" altLang="zh-CN" i="1" dirty="0"/>
              <a:t>q </a:t>
            </a:r>
            <a:r>
              <a:rPr lang="en-US" altLang="zh-CN" dirty="0"/>
              <a:t>used for mean ﬁeld, so the mean ﬁeld approximation is forced to choose one mode to model. This is an instance of  the behavior illustrated in Fig. </a:t>
            </a:r>
            <a:r>
              <a:rPr lang="en-US" altLang="zh-CN" dirty="0">
                <a:solidFill>
                  <a:srgbClr val="FF0000"/>
                </a:solidFill>
              </a:rPr>
              <a:t>3.6</a:t>
            </a:r>
            <a:r>
              <a:rPr lang="en-US" altLang="zh-CN" dirty="0"/>
              <a:t>.</a:t>
            </a: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We can rewrite Eq. </a:t>
            </a:r>
            <a:r>
              <a:rPr lang="en-US" sz="2600" dirty="0">
                <a:solidFill>
                  <a:srgbClr val="FF0000"/>
                </a:solidFill>
                <a:latin typeface="Times New Roman" panose="02020603050405020304" pitchFamily="18" charset="0"/>
                <a:cs typeface="Times New Roman" panose="02020603050405020304" pitchFamily="18" charset="0"/>
                <a:sym typeface="+mn-ea"/>
              </a:rPr>
              <a:t>19.44</a:t>
            </a:r>
            <a:r>
              <a:rPr lang="en-US" sz="2600" dirty="0">
                <a:latin typeface="Times New Roman" panose="02020603050405020304" pitchFamily="18" charset="0"/>
                <a:cs typeface="Times New Roman" panose="02020603050405020304" pitchFamily="18" charset="0"/>
                <a:sym typeface="+mn-ea"/>
              </a:rPr>
              <a:t> into an equivalent form that reveals some further  insights: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282352" y="4953855"/>
            <a:ext cx="9908540" cy="134429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In this reformulation, we see the input at each step as consisting of </a:t>
                </a:r>
                <a14:m>
                  <m:oMath xmlns:m="http://schemas.openxmlformats.org/officeDocument/2006/math">
                    <m:r>
                      <a:rPr lang="zh-CN" altLang="en-US" sz="2600" i="1" smtClean="0">
                        <a:latin typeface="Cambria Math" panose="02040503050406030204" pitchFamily="18" charset="0"/>
                        <a:sym typeface="+mn-ea"/>
                      </a:rPr>
                      <m:t>𝑣</m:t>
                    </m:r>
                    <m:r>
                      <a:rPr lang="en-US" altLang="zh-CN" sz="2600" i="1" smtClean="0">
                        <a:latin typeface="Cambria Math" panose="02040503050406030204" pitchFamily="18" charset="0"/>
                        <a:sym typeface="+mn-ea"/>
                      </a:rPr>
                      <m:t>−</m:t>
                    </m:r>
                    <m:sSub>
                      <m:sSubPr>
                        <m:ctrlPr>
                          <a:rPr lang="en-US" altLang="zh-CN" sz="2600" i="1" smtClean="0">
                            <a:latin typeface="Cambria Math" panose="02040503050406030204" pitchFamily="18" charset="0"/>
                            <a:sym typeface="+mn-ea"/>
                          </a:rPr>
                        </m:ctrlPr>
                      </m:sSubPr>
                      <m:e>
                        <m:r>
                          <a:rPr lang="zh-CN" altLang="en-US" sz="2600" i="1" smtClean="0">
                            <a:latin typeface="Cambria Math" panose="02040503050406030204" pitchFamily="18" charset="0"/>
                            <a:sym typeface="+mn-ea"/>
                          </a:rPr>
                          <m:t>𝛴</m:t>
                        </m:r>
                      </m:e>
                      <m:sub>
                        <m:r>
                          <a:rPr lang="zh-CN" altLang="en-US" sz="2600" i="1" smtClean="0">
                            <a:latin typeface="Cambria Math" panose="02040503050406030204" pitchFamily="18" charset="0"/>
                            <a:sym typeface="+mn-ea"/>
                          </a:rPr>
                          <m:t>𝑗</m:t>
                        </m:r>
                        <m:r>
                          <a:rPr lang="en-US" altLang="zh-CN" sz="2600" i="1" smtClean="0">
                            <a:latin typeface="Cambria Math" panose="02040503050406030204" pitchFamily="18" charset="0"/>
                            <a:sym typeface="+mn-ea"/>
                          </a:rPr>
                          <m:t>≠</m:t>
                        </m:r>
                        <m:r>
                          <a:rPr lang="zh-CN" altLang="en-US" sz="2600" i="1" smtClean="0">
                            <a:latin typeface="Cambria Math" panose="02040503050406030204" pitchFamily="18" charset="0"/>
                            <a:sym typeface="+mn-ea"/>
                          </a:rPr>
                          <m:t>𝑖</m:t>
                        </m:r>
                      </m:sub>
                    </m:sSub>
                    <m:sSub>
                      <m:sSubPr>
                        <m:ctrlPr>
                          <a:rPr lang="en-US" altLang="zh-CN" sz="2600" i="1" smtClean="0">
                            <a:latin typeface="Cambria Math" panose="02040503050406030204" pitchFamily="18" charset="0"/>
                            <a:sym typeface="+mn-ea"/>
                          </a:rPr>
                        </m:ctrlPr>
                      </m:sSubPr>
                      <m:e>
                        <m:r>
                          <a:rPr lang="zh-CN" altLang="en-US" sz="2600" i="1" smtClean="0">
                            <a:latin typeface="Cambria Math" panose="02040503050406030204" pitchFamily="18" charset="0"/>
                            <a:sym typeface="+mn-ea"/>
                          </a:rPr>
                          <m:t>𝑊</m:t>
                        </m:r>
                      </m:e>
                      <m:sub>
                        <m:r>
                          <a:rPr lang="zh-CN" altLang="en-US" sz="2600" i="1" smtClean="0">
                            <a:latin typeface="Cambria Math" panose="02040503050406030204" pitchFamily="18" charset="0"/>
                            <a:sym typeface="+mn-ea"/>
                          </a:rPr>
                          <m:t>𝑖</m:t>
                        </m:r>
                        <m:r>
                          <a:rPr lang="en-US" altLang="zh-CN" sz="2600" i="1" smtClean="0">
                            <a:latin typeface="Cambria Math" panose="02040503050406030204" pitchFamily="18" charset="0"/>
                            <a:sym typeface="+mn-ea"/>
                          </a:rPr>
                          <m:t>,</m:t>
                        </m:r>
                        <m:r>
                          <a:rPr lang="zh-CN" altLang="en-US" sz="2600" i="1" smtClean="0">
                            <a:latin typeface="Cambria Math" panose="02040503050406030204" pitchFamily="18" charset="0"/>
                            <a:sym typeface="+mn-ea"/>
                          </a:rPr>
                          <m:t>𝑗</m:t>
                        </m:r>
                      </m:sub>
                    </m:sSub>
                    <m:sSub>
                      <m:sSubPr>
                        <m:ctrlPr>
                          <a:rPr lang="en-US" altLang="zh-CN" sz="2600" i="1" smtClean="0">
                            <a:latin typeface="Cambria Math" panose="02040503050406030204" pitchFamily="18" charset="0"/>
                            <a:sym typeface="+mn-ea"/>
                          </a:rPr>
                        </m:ctrlPr>
                      </m:sSubPr>
                      <m:e>
                        <m:acc>
                          <m:accPr>
                            <m:chr m:val="̂"/>
                            <m:ctrlPr>
                              <a:rPr lang="en-US" altLang="zh-CN" sz="2600" i="1" smtClean="0">
                                <a:latin typeface="Cambria Math" panose="02040503050406030204" pitchFamily="18" charset="0"/>
                                <a:sym typeface="+mn-ea"/>
                              </a:rPr>
                            </m:ctrlPr>
                          </m:accPr>
                          <m:e>
                            <m:r>
                              <a:rPr lang="en-US" altLang="zh-CN" sz="2600" i="1" smtClean="0">
                                <a:latin typeface="Cambria Math" panose="02040503050406030204" pitchFamily="18" charset="0"/>
                                <a:sym typeface="+mn-ea"/>
                              </a:rPr>
                              <m:t>h</m:t>
                            </m:r>
                          </m:e>
                        </m:acc>
                      </m:e>
                      <m:sub>
                        <m:r>
                          <a:rPr lang="zh-CN" altLang="en-US" sz="2600" i="1" smtClean="0">
                            <a:latin typeface="Cambria Math" panose="02040503050406030204" pitchFamily="18" charset="0"/>
                            <a:sym typeface="+mn-ea"/>
                          </a:rPr>
                          <m:t>𝑗</m:t>
                        </m:r>
                      </m:sub>
                    </m:sSub>
                  </m:oMath>
                </a14:m>
                <a:r>
                  <a:rPr lang="en-US" sz="2600" dirty="0">
                    <a:latin typeface="Times New Roman" panose="02020603050405020304" pitchFamily="18" charset="0"/>
                    <a:cs typeface="Times New Roman" panose="02020603050405020304" pitchFamily="18" charset="0"/>
                    <a:sym typeface="+mn-ea"/>
                  </a:rPr>
                  <a:t> rather than </a:t>
                </a:r>
                <a:r>
                  <a:rPr lang="en-US" sz="2600" b="1" i="1" dirty="0">
                    <a:latin typeface="Times New Roman" panose="02020603050405020304" pitchFamily="18" charset="0"/>
                    <a:cs typeface="Times New Roman" panose="02020603050405020304" pitchFamily="18" charset="0"/>
                    <a:sym typeface="+mn-ea"/>
                  </a:rPr>
                  <a:t>v</a:t>
                </a:r>
                <a:r>
                  <a:rPr lang="en-US" sz="2600" dirty="0">
                    <a:latin typeface="Times New Roman" panose="02020603050405020304" pitchFamily="18" charset="0"/>
                    <a:cs typeface="Times New Roman" panose="02020603050405020304" pitchFamily="18" charset="0"/>
                    <a:sym typeface="+mn-ea"/>
                  </a:rPr>
                  <a:t>. We can thus think of unit </a:t>
                </a:r>
                <a:r>
                  <a:rPr lang="en-US" sz="2600" i="1" dirty="0">
                    <a:latin typeface="Times New Roman" panose="02020603050405020304" pitchFamily="18" charset="0"/>
                    <a:cs typeface="Times New Roman" panose="02020603050405020304" pitchFamily="18" charset="0"/>
                    <a:sym typeface="+mn-ea"/>
                  </a:rPr>
                  <a:t>i</a:t>
                </a:r>
                <a:r>
                  <a:rPr lang="en-US" sz="2600" dirty="0">
                    <a:latin typeface="Times New Roman" panose="02020603050405020304" pitchFamily="18" charset="0"/>
                    <a:cs typeface="Times New Roman" panose="02020603050405020304" pitchFamily="18" charset="0"/>
                    <a:sym typeface="+mn-ea"/>
                  </a:rPr>
                  <a:t> as attempting to encode the residual error in </a:t>
                </a:r>
                <a:r>
                  <a:rPr lang="en-US" sz="2600" b="1" i="1" dirty="0">
                    <a:latin typeface="Times New Roman" panose="02020603050405020304" pitchFamily="18" charset="0"/>
                    <a:cs typeface="Times New Roman" panose="02020603050405020304" pitchFamily="18" charset="0"/>
                    <a:sym typeface="+mn-ea"/>
                  </a:rPr>
                  <a:t>v</a:t>
                </a:r>
                <a:r>
                  <a:rPr lang="en-US" sz="2600" dirty="0">
                    <a:latin typeface="Times New Roman" panose="02020603050405020304" pitchFamily="18" charset="0"/>
                    <a:cs typeface="Times New Roman" panose="02020603050405020304" pitchFamily="18" charset="0"/>
                    <a:sym typeface="+mn-ea"/>
                  </a:rPr>
                  <a:t> given the code of the other units. We can thus think of sparse coding as an iterative autoencoder, that repeatedly encodes and decodes its input, attempting to fix mistakes in the reconstruction after each iteration. </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In this example, we have derived an update rule that updates a single unit at a time. It would be advantageous to be able to update more units simultaneously. Some graphical models, such as deep Boltzmann machines, are structured in such a way that we can solve for many entries of </a:t>
                </a:r>
                <a14:m>
                  <m:oMath xmlns:m="http://schemas.openxmlformats.org/officeDocument/2006/math">
                    <m:acc>
                      <m:accPr>
                        <m:chr m:val="̂"/>
                        <m:ctrlPr>
                          <a:rPr lang="en-US" altLang="zh-CN" sz="2600" i="1" smtClean="0">
                            <a:latin typeface="Cambria Math" panose="02040503050406030204" pitchFamily="18" charset="0"/>
                            <a:sym typeface="+mn-ea"/>
                          </a:rPr>
                        </m:ctrlPr>
                      </m:accPr>
                      <m:e>
                        <m:r>
                          <a:rPr lang="en-US" altLang="zh-CN" sz="2600" b="1" i="1" smtClean="0">
                            <a:latin typeface="Cambria Math" panose="02040503050406030204" pitchFamily="18" charset="0"/>
                            <a:sym typeface="+mn-ea"/>
                          </a:rPr>
                          <m:t>𝒉</m:t>
                        </m:r>
                      </m:e>
                    </m:acc>
                  </m:oMath>
                </a14:m>
                <a:r>
                  <a:rPr lang="en-US" sz="2600" dirty="0">
                    <a:latin typeface="Times New Roman" panose="02020603050405020304" pitchFamily="18" charset="0"/>
                    <a:cs typeface="Times New Roman" panose="02020603050405020304" pitchFamily="18" charset="0"/>
                    <a:sym typeface="+mn-ea"/>
                  </a:rPr>
                  <a:t> simultaneously. Unfortunately, binary sparse coding does not admit such block updates.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lgn="just">
                  <a:spcBef>
                    <a:spcPts val="0"/>
                  </a:spcBef>
                  <a:buClr>
                    <a:srgbClr val="FF0000"/>
                  </a:buClr>
                </a:pPr>
                <a:r>
                  <a:rPr lang="en-US" dirty="0">
                    <a:sym typeface="+mn-ea"/>
                  </a:rPr>
                  <a:t>Instead, we can use a heuristic technique called </a:t>
                </a:r>
                <a:r>
                  <a:rPr lang="en-US" i="1" dirty="0">
                    <a:sym typeface="+mn-ea"/>
                  </a:rPr>
                  <a:t>damping</a:t>
                </a:r>
                <a:r>
                  <a:rPr lang="en-US" dirty="0">
                    <a:sym typeface="+mn-ea"/>
                  </a:rPr>
                  <a:t> to perform block updates. In the damping approach, we solve for the individually optimal values of every element of</a:t>
                </a:r>
                <a:r>
                  <a:rPr lang="en-US" altLang="zh-CN" dirty="0">
                    <a:sym typeface="+mn-ea"/>
                  </a:rPr>
                  <a:t> </a:t>
                </a:r>
                <a14:m>
                  <m:oMath xmlns:m="http://schemas.openxmlformats.org/officeDocument/2006/math">
                    <m:acc>
                      <m:accPr>
                        <m:chr m:val="̂"/>
                        <m:ctrlPr>
                          <a:rPr lang="en-US" altLang="zh-CN" i="1">
                            <a:latin typeface="Cambria Math" panose="02040503050406030204" pitchFamily="18" charset="0"/>
                            <a:sym typeface="+mn-ea"/>
                          </a:rPr>
                        </m:ctrlPr>
                      </m:accPr>
                      <m:e>
                        <m:r>
                          <a:rPr lang="en-US" altLang="zh-CN" b="1" i="1">
                            <a:latin typeface="Cambria Math" panose="02040503050406030204" pitchFamily="18" charset="0"/>
                            <a:sym typeface="+mn-ea"/>
                          </a:rPr>
                          <m:t>𝒉</m:t>
                        </m:r>
                      </m:e>
                    </m:acc>
                  </m:oMath>
                </a14:m>
                <a:r>
                  <a:rPr lang="en-US" dirty="0">
                    <a:sym typeface="+mn-ea"/>
                  </a:rPr>
                  <a:t>, then move all of the values in a small step in that direction. This approach is no longer guaranteed to increase </a:t>
                </a:r>
                <a14:m>
                  <m:oMath xmlns:m="http://schemas.openxmlformats.org/officeDocument/2006/math">
                    <m:r>
                      <a:rPr lang="en-US" altLang="zh-CN" i="1" smtClean="0">
                        <a:latin typeface="Cambria Math" panose="02040503050406030204" pitchFamily="18" charset="0"/>
                        <a:sym typeface="+mn-ea"/>
                      </a:rPr>
                      <m:t>ℒ</m:t>
                    </m:r>
                  </m:oMath>
                </a14:m>
                <a:r>
                  <a:rPr lang="en-US" dirty="0">
                    <a:sym typeface="+mn-ea"/>
                  </a:rPr>
                  <a:t> at each step, but works well in practice for many models. See </a:t>
                </a:r>
                <a:r>
                  <a:rPr lang="en-US" dirty="0">
                    <a:solidFill>
                      <a:srgbClr val="00FF00"/>
                    </a:solidFill>
                    <a:sym typeface="+mn-ea"/>
                  </a:rPr>
                  <a:t>Koller and Friedman </a:t>
                </a:r>
                <a:r>
                  <a:rPr lang="en-US" dirty="0">
                    <a:sym typeface="+mn-ea"/>
                  </a:rPr>
                  <a:t>(</a:t>
                </a:r>
                <a:r>
                  <a:rPr lang="en-US" altLang="zh-CN" dirty="0">
                    <a:solidFill>
                      <a:srgbClr val="00FF00"/>
                    </a:solidFill>
                    <a:sym typeface="+mn-ea"/>
                  </a:rPr>
                  <a:t>2009</a:t>
                </a:r>
                <a:r>
                  <a:rPr lang="en-US" dirty="0">
                    <a:sym typeface="+mn-ea"/>
                  </a:rPr>
                  <a:t>) for more information about choosing the degree of synchrony and damping strategies in message passing algorithms.</a:t>
                </a:r>
                <a:endParaRPr lang="en-US" sz="26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19.4.1 Discrete Latent Variables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Before continuing with our presentation of variational learning, we must briefly introduce an important set of mathematical tools used in variational learning: </a:t>
            </a:r>
            <a:r>
              <a:rPr lang="en-US" sz="2600" i="1" dirty="0">
                <a:latin typeface="Times New Roman" panose="02020603050405020304" pitchFamily="18" charset="0"/>
                <a:cs typeface="Times New Roman" panose="02020603050405020304" pitchFamily="18" charset="0"/>
                <a:sym typeface="+mn-ea"/>
              </a:rPr>
              <a:t>calculus of variations</a:t>
            </a:r>
            <a:r>
              <a:rPr lang="en-US"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Many machine learning techniques are based on minimizing a function </a:t>
            </a:r>
            <a:r>
              <a:rPr lang="en-US" sz="2600" b="1" i="1" dirty="0">
                <a:latin typeface="Times New Roman" panose="02020603050405020304" pitchFamily="18" charset="0"/>
                <a:cs typeface="Times New Roman" panose="02020603050405020304" pitchFamily="18" charset="0"/>
                <a:sym typeface="+mn-ea"/>
              </a:rPr>
              <a:t>J( θ )</a:t>
            </a:r>
            <a:r>
              <a:rPr lang="en-US" sz="2600" dirty="0">
                <a:latin typeface="Times New Roman" panose="02020603050405020304" pitchFamily="18" charset="0"/>
                <a:cs typeface="Times New Roman" panose="02020603050405020304" pitchFamily="18" charset="0"/>
                <a:sym typeface="+mn-ea"/>
              </a:rPr>
              <a:t> by finding the input vector            for which it takes on its minimal value. This can be accomplished with multivariate calculus and linear algebra, by solving for the critical points where                 In some cases, we actually want to solve for a function </a:t>
            </a:r>
            <a:r>
              <a:rPr lang="en-US" sz="2600" i="1" dirty="0">
                <a:latin typeface="Times New Roman" panose="02020603050405020304" pitchFamily="18" charset="0"/>
                <a:cs typeface="Times New Roman" panose="02020603050405020304" pitchFamily="18" charset="0"/>
                <a:sym typeface="+mn-ea"/>
              </a:rPr>
              <a:t>f ( </a:t>
            </a:r>
            <a:r>
              <a:rPr lang="en-US" sz="2600" b="1" i="1" dirty="0">
                <a:latin typeface="Times New Roman" panose="02020603050405020304" pitchFamily="18" charset="0"/>
                <a:cs typeface="Times New Roman" panose="02020603050405020304" pitchFamily="18" charset="0"/>
                <a:sym typeface="+mn-ea"/>
              </a:rPr>
              <a:t>x </a:t>
            </a:r>
            <a:r>
              <a:rPr lang="en-US" sz="2600" i="1" dirty="0">
                <a:latin typeface="Times New Roman" panose="02020603050405020304" pitchFamily="18" charset="0"/>
                <a:cs typeface="Times New Roman" panose="02020603050405020304" pitchFamily="18" charset="0"/>
                <a:sym typeface="+mn-ea"/>
              </a:rPr>
              <a:t>)</a:t>
            </a:r>
            <a:r>
              <a:rPr lang="en-US" sz="2600" dirty="0">
                <a:latin typeface="Times New Roman" panose="02020603050405020304" pitchFamily="18" charset="0"/>
                <a:cs typeface="Times New Roman" panose="02020603050405020304" pitchFamily="18" charset="0"/>
                <a:sym typeface="+mn-ea"/>
              </a:rPr>
              <a:t>, such as when we want to find the probability density function over some random variable. This is what calculus of variations enables us to do.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7" name="图片 6"/>
          <p:cNvPicPr>
            <a:picLocks noChangeAspect="1"/>
          </p:cNvPicPr>
          <p:nvPr/>
        </p:nvPicPr>
        <p:blipFill>
          <a:blip r:embed="rId2"/>
          <a:stretch>
            <a:fillRect/>
          </a:stretch>
        </p:blipFill>
        <p:spPr>
          <a:xfrm>
            <a:off x="8581390" y="1137285"/>
            <a:ext cx="285115" cy="410210"/>
          </a:xfrm>
          <a:prstGeom prst="rect">
            <a:avLst/>
          </a:prstGeom>
        </p:spPr>
      </p:pic>
      <p:pic>
        <p:nvPicPr>
          <p:cNvPr id="5" name="图片 4"/>
          <p:cNvPicPr>
            <a:picLocks noChangeAspect="1"/>
          </p:cNvPicPr>
          <p:nvPr/>
        </p:nvPicPr>
        <p:blipFill>
          <a:blip r:embed="rId3"/>
          <a:stretch>
            <a:fillRect/>
          </a:stretch>
        </p:blipFill>
        <p:spPr>
          <a:xfrm>
            <a:off x="4174588" y="3192086"/>
            <a:ext cx="884555" cy="335915"/>
          </a:xfrm>
          <a:prstGeom prst="rect">
            <a:avLst/>
          </a:prstGeom>
        </p:spPr>
      </p:pic>
      <p:pic>
        <p:nvPicPr>
          <p:cNvPr id="6" name="图片 5"/>
          <p:cNvPicPr>
            <a:picLocks noChangeAspect="1"/>
          </p:cNvPicPr>
          <p:nvPr/>
        </p:nvPicPr>
        <p:blipFill>
          <a:blip r:embed="rId4"/>
          <a:stretch>
            <a:fillRect/>
          </a:stretch>
        </p:blipFill>
        <p:spPr>
          <a:xfrm>
            <a:off x="3454891" y="4198947"/>
            <a:ext cx="1684020" cy="3327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lgn="just">
              <a:spcBef>
                <a:spcPts val="0"/>
              </a:spcBef>
              <a:buClr>
                <a:srgbClr val="FF0000"/>
              </a:buClr>
            </a:pPr>
            <a:r>
              <a:rPr lang="en-US" altLang="zh-CN" dirty="0">
                <a:sym typeface="+mn-ea"/>
              </a:rPr>
              <a:t>        A function of a function </a:t>
            </a:r>
            <a:r>
              <a:rPr lang="en-US" altLang="zh-CN" i="1" dirty="0">
                <a:sym typeface="+mn-ea"/>
              </a:rPr>
              <a:t>f</a:t>
            </a:r>
            <a:r>
              <a:rPr lang="en-US" altLang="zh-CN" dirty="0">
                <a:sym typeface="+mn-ea"/>
              </a:rPr>
              <a:t> is known as a </a:t>
            </a:r>
            <a:r>
              <a:rPr lang="en-US" altLang="zh-CN" i="1" dirty="0">
                <a:sym typeface="+mn-ea"/>
              </a:rPr>
              <a:t>functional</a:t>
            </a:r>
            <a:r>
              <a:rPr lang="en-US" altLang="zh-CN" b="1" i="1" dirty="0">
                <a:sym typeface="+mn-ea"/>
              </a:rPr>
              <a:t> </a:t>
            </a:r>
            <a:r>
              <a:rPr lang="en-US" altLang="zh-CN" i="1" dirty="0">
                <a:sym typeface="+mn-ea"/>
              </a:rPr>
              <a:t>J </a:t>
            </a:r>
            <a:r>
              <a:rPr lang="en-US" altLang="zh-CN" dirty="0">
                <a:sym typeface="+mn-ea"/>
              </a:rPr>
              <a:t>[ </a:t>
            </a:r>
            <a:r>
              <a:rPr lang="en-US" altLang="zh-CN" i="1" dirty="0">
                <a:sym typeface="+mn-ea"/>
              </a:rPr>
              <a:t>f </a:t>
            </a:r>
            <a:r>
              <a:rPr lang="en-US" altLang="zh-CN" dirty="0">
                <a:sym typeface="+mn-ea"/>
              </a:rPr>
              <a:t>]. Much as we can take partial derivatives of a function with respect to elements of its vector- </a:t>
            </a:r>
            <a:r>
              <a:rPr lang="en-US" sz="2600" dirty="0">
                <a:latin typeface="Times New Roman" panose="02020603050405020304" pitchFamily="18" charset="0"/>
                <a:cs typeface="Times New Roman" panose="02020603050405020304" pitchFamily="18" charset="0"/>
                <a:sym typeface="+mn-ea"/>
              </a:rPr>
              <a:t>valued argument, we can take, </a:t>
            </a:r>
            <a:r>
              <a:rPr lang="en-US" altLang="zh-CN" i="1" dirty="0">
                <a:sym typeface="+mn-ea"/>
              </a:rPr>
              <a:t>functional derivatives </a:t>
            </a:r>
            <a:r>
              <a:rPr lang="en-US" sz="2600" dirty="0">
                <a:latin typeface="Times New Roman" panose="02020603050405020304" pitchFamily="18" charset="0"/>
                <a:cs typeface="Times New Roman" panose="02020603050405020304" pitchFamily="18" charset="0"/>
                <a:sym typeface="+mn-ea"/>
              </a:rPr>
              <a:t>also known as</a:t>
            </a:r>
            <a:r>
              <a:rPr lang="en-US" altLang="zh-CN" dirty="0">
                <a:sym typeface="+mn-ea"/>
              </a:rPr>
              <a:t> </a:t>
            </a:r>
            <a:r>
              <a:rPr lang="en-US" altLang="zh-CN" i="1" dirty="0">
                <a:sym typeface="+mn-ea"/>
              </a:rPr>
              <a:t>variational derivatives</a:t>
            </a:r>
            <a:r>
              <a:rPr lang="en-US" sz="2600" dirty="0">
                <a:latin typeface="Times New Roman" panose="02020603050405020304" pitchFamily="18" charset="0"/>
                <a:cs typeface="Times New Roman" panose="02020603050405020304" pitchFamily="18" charset="0"/>
                <a:sym typeface="+mn-ea"/>
              </a:rPr>
              <a:t>, of a functional </a:t>
            </a:r>
            <a:r>
              <a:rPr lang="en-US" sz="2600" i="1" dirty="0">
                <a:latin typeface="Times New Roman" panose="02020603050405020304" pitchFamily="18" charset="0"/>
                <a:cs typeface="Times New Roman" panose="02020603050405020304" pitchFamily="18" charset="0"/>
                <a:sym typeface="+mn-ea"/>
              </a:rPr>
              <a:t>J </a:t>
            </a:r>
            <a:r>
              <a:rPr lang="en-US" sz="2600" dirty="0">
                <a:latin typeface="Times New Roman" panose="02020603050405020304" pitchFamily="18" charset="0"/>
                <a:cs typeface="Times New Roman" panose="02020603050405020304" pitchFamily="18" charset="0"/>
                <a:sym typeface="+mn-ea"/>
              </a:rPr>
              <a:t>[</a:t>
            </a:r>
            <a:r>
              <a:rPr lang="en-US" sz="2600" i="1" dirty="0">
                <a:latin typeface="Times New Roman" panose="02020603050405020304" pitchFamily="18" charset="0"/>
                <a:cs typeface="Times New Roman" panose="02020603050405020304" pitchFamily="18" charset="0"/>
                <a:sym typeface="+mn-ea"/>
              </a:rPr>
              <a:t> f </a:t>
            </a:r>
            <a:r>
              <a:rPr lang="en-US" sz="2600" dirty="0">
                <a:latin typeface="Times New Roman" panose="02020603050405020304" pitchFamily="18" charset="0"/>
                <a:cs typeface="Times New Roman" panose="02020603050405020304" pitchFamily="18" charset="0"/>
                <a:sym typeface="+mn-ea"/>
              </a:rPr>
              <a:t>] with respect to individual values of the function </a:t>
            </a:r>
            <a:r>
              <a:rPr lang="en-US" sz="2600" i="1" dirty="0">
                <a:latin typeface="Times New Roman" panose="02020603050405020304" pitchFamily="18" charset="0"/>
                <a:cs typeface="Times New Roman" panose="02020603050405020304" pitchFamily="18" charset="0"/>
                <a:sym typeface="+mn-ea"/>
              </a:rPr>
              <a:t>f( </a:t>
            </a:r>
            <a:r>
              <a:rPr lang="en-US" sz="2600" b="1" i="1" dirty="0">
                <a:latin typeface="Times New Roman" panose="02020603050405020304" pitchFamily="18" charset="0"/>
                <a:cs typeface="Times New Roman" panose="02020603050405020304" pitchFamily="18" charset="0"/>
                <a:sym typeface="+mn-ea"/>
              </a:rPr>
              <a:t>x</a:t>
            </a:r>
            <a:r>
              <a:rPr lang="en-US" sz="2600" i="1" dirty="0">
                <a:latin typeface="Times New Roman" panose="02020603050405020304" pitchFamily="18" charset="0"/>
                <a:cs typeface="Times New Roman" panose="02020603050405020304" pitchFamily="18" charset="0"/>
                <a:sym typeface="+mn-ea"/>
              </a:rPr>
              <a:t> ) </a:t>
            </a:r>
            <a:r>
              <a:rPr lang="en-US" sz="2600" dirty="0">
                <a:latin typeface="Times New Roman" panose="02020603050405020304" pitchFamily="18" charset="0"/>
                <a:cs typeface="Times New Roman" panose="02020603050405020304" pitchFamily="18" charset="0"/>
                <a:sym typeface="+mn-ea"/>
              </a:rPr>
              <a:t>at any specific value of </a:t>
            </a:r>
            <a:r>
              <a:rPr lang="en-US" sz="2600" b="1" i="1" dirty="0">
                <a:latin typeface="Times New Roman" panose="02020603050405020304" pitchFamily="18" charset="0"/>
                <a:cs typeface="Times New Roman" panose="02020603050405020304" pitchFamily="18" charset="0"/>
                <a:sym typeface="+mn-ea"/>
              </a:rPr>
              <a:t>x</a:t>
            </a:r>
            <a:r>
              <a:rPr lang="en-US" sz="2600" dirty="0">
                <a:latin typeface="Times New Roman" panose="02020603050405020304" pitchFamily="18" charset="0"/>
                <a:cs typeface="Times New Roman" panose="02020603050405020304" pitchFamily="18" charset="0"/>
                <a:sym typeface="+mn-ea"/>
              </a:rPr>
              <a:t>. The functional derivative of the functional </a:t>
            </a:r>
            <a:r>
              <a:rPr lang="en-US" sz="2600" b="1" i="1" dirty="0">
                <a:latin typeface="Times New Roman" panose="02020603050405020304" pitchFamily="18" charset="0"/>
                <a:cs typeface="Times New Roman" panose="02020603050405020304" pitchFamily="18" charset="0"/>
                <a:sym typeface="+mn-ea"/>
              </a:rPr>
              <a:t>J</a:t>
            </a:r>
            <a:r>
              <a:rPr lang="en-US" sz="2600" dirty="0">
                <a:latin typeface="Times New Roman" panose="02020603050405020304" pitchFamily="18" charset="0"/>
                <a:cs typeface="Times New Roman" panose="02020603050405020304" pitchFamily="18" charset="0"/>
                <a:sym typeface="+mn-ea"/>
              </a:rPr>
              <a:t> with respect to the value of the function</a:t>
            </a:r>
            <a:r>
              <a:rPr lang="en-US" sz="2600" i="1" dirty="0">
                <a:latin typeface="Times New Roman" panose="02020603050405020304" pitchFamily="18" charset="0"/>
                <a:cs typeface="Times New Roman" panose="02020603050405020304" pitchFamily="18" charset="0"/>
                <a:sym typeface="+mn-ea"/>
              </a:rPr>
              <a:t> f </a:t>
            </a:r>
            <a:r>
              <a:rPr lang="en-US" sz="2600" dirty="0">
                <a:latin typeface="Times New Roman" panose="02020603050405020304" pitchFamily="18" charset="0"/>
                <a:cs typeface="Times New Roman" panose="02020603050405020304" pitchFamily="18" charset="0"/>
                <a:sym typeface="+mn-ea"/>
              </a:rPr>
              <a:t>at point </a:t>
            </a:r>
            <a:r>
              <a:rPr lang="en-US" sz="2600" b="1" i="1" dirty="0">
                <a:latin typeface="Times New Roman" panose="02020603050405020304" pitchFamily="18" charset="0"/>
                <a:cs typeface="Times New Roman" panose="02020603050405020304" pitchFamily="18" charset="0"/>
                <a:sym typeface="+mn-ea"/>
              </a:rPr>
              <a:t>x</a:t>
            </a:r>
            <a:r>
              <a:rPr lang="en-US" sz="2600" dirty="0">
                <a:latin typeface="Times New Roman" panose="02020603050405020304" pitchFamily="18" charset="0"/>
                <a:cs typeface="Times New Roman" panose="02020603050405020304" pitchFamily="18" charset="0"/>
                <a:sym typeface="+mn-ea"/>
              </a:rPr>
              <a:t> is denoted</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A complete formal development of functional derivatives is beyond the scope of this book. For our purposes, it is sufficient to state that for differentiable functions</a:t>
            </a:r>
          </a:p>
          <a:p>
            <a:pPr marL="0" lvl="0" indent="0" algn="just">
              <a:lnSpc>
                <a:spcPct val="125000"/>
              </a:lnSpc>
              <a:spcBef>
                <a:spcPts val="0"/>
              </a:spcBef>
              <a:buClr>
                <a:srgbClr val="FF0000"/>
              </a:buClr>
              <a:buNone/>
            </a:pPr>
            <a:r>
              <a:rPr lang="en-US" sz="2600" i="1" dirty="0">
                <a:latin typeface="Times New Roman" panose="02020603050405020304" pitchFamily="18" charset="0"/>
                <a:cs typeface="Times New Roman" panose="02020603050405020304" pitchFamily="18" charset="0"/>
                <a:sym typeface="+mn-ea"/>
              </a:rPr>
              <a:t>f(</a:t>
            </a:r>
            <a:r>
              <a:rPr lang="en-US" sz="2600" b="1" i="1" dirty="0">
                <a:latin typeface="Times New Roman" panose="02020603050405020304" pitchFamily="18" charset="0"/>
                <a:cs typeface="Times New Roman" panose="02020603050405020304" pitchFamily="18" charset="0"/>
                <a:sym typeface="+mn-ea"/>
              </a:rPr>
              <a:t>x</a:t>
            </a:r>
            <a:r>
              <a:rPr lang="en-US" sz="2600" i="1" dirty="0">
                <a:latin typeface="Times New Roman" panose="02020603050405020304" pitchFamily="18" charset="0"/>
                <a:cs typeface="Times New Roman" panose="02020603050405020304" pitchFamily="18" charset="0"/>
                <a:sym typeface="+mn-ea"/>
              </a:rPr>
              <a:t>)</a:t>
            </a:r>
            <a:r>
              <a:rPr lang="en-US" sz="2600" dirty="0">
                <a:latin typeface="Times New Roman" panose="02020603050405020304" pitchFamily="18" charset="0"/>
                <a:cs typeface="Times New Roman" panose="02020603050405020304" pitchFamily="18" charset="0"/>
                <a:sym typeface="+mn-ea"/>
              </a:rPr>
              <a:t> and differentiable functions </a:t>
            </a:r>
            <a:r>
              <a:rPr lang="en-US" sz="2600" i="1" dirty="0">
                <a:latin typeface="Times New Roman" panose="02020603050405020304" pitchFamily="18" charset="0"/>
                <a:cs typeface="Times New Roman" panose="02020603050405020304" pitchFamily="18" charset="0"/>
                <a:sym typeface="+mn-ea"/>
              </a:rPr>
              <a:t>g(y, </a:t>
            </a:r>
            <a:r>
              <a:rPr lang="en-US" sz="2600" b="1" i="1" dirty="0">
                <a:latin typeface="Times New Roman" panose="02020603050405020304" pitchFamily="18" charset="0"/>
                <a:cs typeface="Times New Roman" panose="02020603050405020304" pitchFamily="18" charset="0"/>
                <a:sym typeface="+mn-ea"/>
              </a:rPr>
              <a:t>x</a:t>
            </a:r>
            <a:r>
              <a:rPr lang="en-US" sz="2600" i="1"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with continuous derivatives, that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8" name="图片 7"/>
          <p:cNvPicPr>
            <a:picLocks noChangeAspect="1"/>
          </p:cNvPicPr>
          <p:nvPr/>
        </p:nvPicPr>
        <p:blipFill>
          <a:blip r:embed="rId2"/>
          <a:stretch>
            <a:fillRect/>
          </a:stretch>
        </p:blipFill>
        <p:spPr>
          <a:xfrm>
            <a:off x="6303132" y="3560662"/>
            <a:ext cx="1000658" cy="484170"/>
          </a:xfrm>
          <a:prstGeom prst="rect">
            <a:avLst/>
          </a:prstGeom>
        </p:spPr>
      </p:pic>
      <p:pic>
        <p:nvPicPr>
          <p:cNvPr id="9" name="图片 8"/>
          <p:cNvPicPr>
            <a:picLocks noChangeAspect="1"/>
          </p:cNvPicPr>
          <p:nvPr/>
        </p:nvPicPr>
        <p:blipFill>
          <a:blip r:embed="rId3"/>
          <a:stretch>
            <a:fillRect/>
          </a:stretch>
        </p:blipFill>
        <p:spPr>
          <a:xfrm>
            <a:off x="1897195" y="5628600"/>
            <a:ext cx="8414385" cy="8223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lvl="0" algn="just">
              <a:spcBef>
                <a:spcPts val="0"/>
              </a:spcBef>
              <a:buClr>
                <a:srgbClr val="FF0000"/>
              </a:buClr>
            </a:pPr>
            <a:r>
              <a:rPr lang="en-US" dirty="0">
                <a:sym typeface="+mn-ea"/>
              </a:rPr>
              <a:t>To gain some intuition for this identity, one can think of </a:t>
            </a:r>
            <a:r>
              <a:rPr lang="en-US" i="1" dirty="0">
                <a:sym typeface="+mn-ea"/>
              </a:rPr>
              <a:t>f</a:t>
            </a:r>
            <a:r>
              <a:rPr lang="en-US" dirty="0">
                <a:sym typeface="+mn-ea"/>
              </a:rPr>
              <a:t>(</a:t>
            </a:r>
            <a:r>
              <a:rPr lang="en-US" b="1" i="1" dirty="0">
                <a:sym typeface="+mn-ea"/>
              </a:rPr>
              <a:t>x</a:t>
            </a:r>
            <a:r>
              <a:rPr lang="en-US" dirty="0">
                <a:sym typeface="+mn-ea"/>
              </a:rPr>
              <a:t>) as being a vector with uncountably many elements, indexed by a real vector </a:t>
            </a:r>
            <a:r>
              <a:rPr lang="en-US" b="1" i="1" dirty="0">
                <a:sym typeface="+mn-ea"/>
              </a:rPr>
              <a:t>x</a:t>
            </a:r>
            <a:r>
              <a:rPr lang="en-US" dirty="0">
                <a:sym typeface="+mn-ea"/>
              </a:rPr>
              <a:t>. In this (somewhat in complete </a:t>
            </a:r>
            <a:r>
              <a:rPr lang="en-US" sz="2600" dirty="0">
                <a:latin typeface="Times New Roman" panose="02020603050405020304" pitchFamily="18" charset="0"/>
                <a:cs typeface="Times New Roman" panose="02020603050405020304" pitchFamily="18" charset="0"/>
                <a:sym typeface="+mn-ea"/>
              </a:rPr>
              <a:t>view), the identity providing the functional derivatives is the same as we would obtain for a vector             indexed by positive integers:</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Many results in other machine learning publications are presented using the more general </a:t>
            </a:r>
            <a:r>
              <a:rPr lang="en-US" sz="2600" i="1" dirty="0">
                <a:latin typeface="Times New Roman" panose="02020603050405020304" pitchFamily="18" charset="0"/>
                <a:cs typeface="Times New Roman" panose="02020603050405020304" pitchFamily="18" charset="0"/>
                <a:sym typeface="+mn-ea"/>
              </a:rPr>
              <a:t>Euler-Lagrange equation </a:t>
            </a:r>
            <a:r>
              <a:rPr lang="en-US" sz="2600" dirty="0">
                <a:latin typeface="Times New Roman" panose="02020603050405020304" pitchFamily="18" charset="0"/>
                <a:cs typeface="Times New Roman" panose="02020603050405020304" pitchFamily="18" charset="0"/>
                <a:sym typeface="+mn-ea"/>
              </a:rPr>
              <a:t>which allows g to depend on the derivatives of </a:t>
            </a:r>
            <a:r>
              <a:rPr lang="en-US" sz="2600" i="1" dirty="0">
                <a:latin typeface="Times New Roman" panose="02020603050405020304" pitchFamily="18" charset="0"/>
                <a:cs typeface="Times New Roman" panose="02020603050405020304" pitchFamily="18" charset="0"/>
                <a:sym typeface="+mn-ea"/>
              </a:rPr>
              <a:t>f</a:t>
            </a:r>
            <a:r>
              <a:rPr lang="en-US" sz="2600" dirty="0">
                <a:latin typeface="Times New Roman" panose="02020603050405020304" pitchFamily="18" charset="0"/>
                <a:cs typeface="Times New Roman" panose="02020603050405020304" pitchFamily="18" charset="0"/>
                <a:sym typeface="+mn-ea"/>
              </a:rPr>
              <a:t> as well as the value of </a:t>
            </a:r>
            <a:r>
              <a:rPr lang="en-US" sz="2600" i="1" dirty="0">
                <a:latin typeface="Times New Roman" panose="02020603050405020304" pitchFamily="18" charset="0"/>
                <a:cs typeface="Times New Roman" panose="02020603050405020304" pitchFamily="18" charset="0"/>
                <a:sym typeface="+mn-ea"/>
              </a:rPr>
              <a:t>f</a:t>
            </a:r>
            <a:r>
              <a:rPr lang="en-US" sz="2600" dirty="0">
                <a:latin typeface="Times New Roman" panose="02020603050405020304" pitchFamily="18" charset="0"/>
                <a:cs typeface="Times New Roman" panose="02020603050405020304" pitchFamily="18" charset="0"/>
                <a:sym typeface="+mn-ea"/>
              </a:rPr>
              <a:t>, but we do not need this fully general form for the results presented in this book.</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5" name="图片 4"/>
          <p:cNvPicPr>
            <a:picLocks noChangeAspect="1"/>
          </p:cNvPicPr>
          <p:nvPr/>
        </p:nvPicPr>
        <p:blipFill>
          <a:blip r:embed="rId2"/>
          <a:stretch>
            <a:fillRect/>
          </a:stretch>
        </p:blipFill>
        <p:spPr>
          <a:xfrm>
            <a:off x="3901440" y="2519780"/>
            <a:ext cx="884555" cy="335915"/>
          </a:xfrm>
          <a:prstGeom prst="rect">
            <a:avLst/>
          </a:prstGeom>
        </p:spPr>
      </p:pic>
      <p:pic>
        <p:nvPicPr>
          <p:cNvPr id="8" name="图片 7"/>
          <p:cNvPicPr>
            <a:picLocks noChangeAspect="1"/>
          </p:cNvPicPr>
          <p:nvPr/>
        </p:nvPicPr>
        <p:blipFill>
          <a:blip r:embed="rId3"/>
          <a:stretch>
            <a:fillRect/>
          </a:stretch>
        </p:blipFill>
        <p:spPr>
          <a:xfrm>
            <a:off x="3109127" y="3149066"/>
            <a:ext cx="6992620" cy="922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 Approximate inference</a:t>
            </a:r>
          </a:p>
        </p:txBody>
      </p:sp>
      <p:sp>
        <p:nvSpPr>
          <p:cNvPr id="3" name="内容占位符 2"/>
          <p:cNvSpPr>
            <a:spLocks noGrp="1"/>
          </p:cNvSpPr>
          <p:nvPr>
            <p:ph idx="4294967295"/>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Figure 19.1: </a:t>
            </a:r>
            <a:r>
              <a:rPr lang="en-US" altLang="zh-CN" dirty="0"/>
              <a:t>(</a:t>
            </a:r>
            <a:r>
              <a:rPr lang="en-US" altLang="zh-CN" i="1" dirty="0"/>
              <a:t>Center</a:t>
            </a:r>
            <a:r>
              <a:rPr lang="en-US" altLang="zh-CN" dirty="0"/>
              <a:t>) A deep Boltzmann machine, organized into layers of variables without intra-layer connections, still has an intractable posterior distribution due to the connections between layers. (</a:t>
            </a:r>
            <a:r>
              <a:rPr lang="en-US" altLang="zh-CN" i="1" dirty="0"/>
              <a:t>Right</a:t>
            </a:r>
            <a:r>
              <a:rPr lang="en-US" altLang="zh-CN" dirty="0"/>
              <a:t>) This directed model has interactions between latent variables when the visible variables are observed, because every two latent variables are co-parents.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626195E4-7E48-4788-A090-D0270F55B5E1}"/>
              </a:ext>
            </a:extLst>
          </p:cNvPr>
          <p:cNvPicPr>
            <a:picLocks noChangeAspect="1"/>
          </p:cNvPicPr>
          <p:nvPr/>
        </p:nvPicPr>
        <p:blipFill>
          <a:blip r:embed="rId3"/>
          <a:stretch>
            <a:fillRect/>
          </a:stretch>
        </p:blipFill>
        <p:spPr>
          <a:xfrm>
            <a:off x="3311290" y="1043189"/>
            <a:ext cx="5561905" cy="2142857"/>
          </a:xfrm>
          <a:prstGeom prst="rect">
            <a:avLst/>
          </a:prstGeom>
        </p:spPr>
      </p:pic>
    </p:spTree>
    <p:extLst>
      <p:ext uri="{BB962C8B-B14F-4D97-AF65-F5344CB8AC3E}">
        <p14:creationId xmlns:p14="http://schemas.microsoft.com/office/powerpoint/2010/main" val="567267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spcBef>
                <a:spcPts val="0"/>
              </a:spcBef>
              <a:buClr>
                <a:srgbClr val="FF0000"/>
              </a:buClr>
            </a:pPr>
            <a:r>
              <a:rPr lang="en-US" altLang="zh-CN" dirty="0">
                <a:sym typeface="+mn-ea"/>
              </a:rPr>
              <a:t>        To optimize a function with respect to a vector, we take the gradient of the function with respect to the vector and solve for the point where every </a:t>
            </a:r>
            <a:r>
              <a:rPr lang="en-US" sz="2600" dirty="0">
                <a:latin typeface="Times New Roman" panose="02020603050405020304" pitchFamily="18" charset="0"/>
                <a:cs typeface="Times New Roman" panose="02020603050405020304" pitchFamily="18" charset="0"/>
                <a:sym typeface="+mn-ea"/>
              </a:rPr>
              <a:t>element of the gradient is equal to zero. Likewise, we can optimize a functional by solving for the function where the functional derivative at every point is equal to zero.</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As an example of how this process works, consider the problem of finding the probability distribution function over            that has maximal differential entropy. Recall that the entropy of a probability distribution </a:t>
            </a:r>
            <a:r>
              <a:rPr lang="en-US" sz="2600" i="1" dirty="0">
                <a:latin typeface="Times New Roman" panose="02020603050405020304" pitchFamily="18" charset="0"/>
                <a:cs typeface="Times New Roman" panose="02020603050405020304" pitchFamily="18" charset="0"/>
                <a:sym typeface="+mn-ea"/>
              </a:rPr>
              <a:t>p</a:t>
            </a:r>
            <a:r>
              <a:rPr lang="en-US" sz="2600" dirty="0">
                <a:latin typeface="Times New Roman" panose="02020603050405020304" pitchFamily="18" charset="0"/>
                <a:cs typeface="Times New Roman" panose="02020603050405020304" pitchFamily="18" charset="0"/>
                <a:sym typeface="+mn-ea"/>
              </a:rPr>
              <a:t>(</a:t>
            </a:r>
            <a:r>
              <a:rPr lang="en-US" sz="2600" i="1" dirty="0">
                <a:latin typeface="Times New Roman" panose="02020603050405020304" pitchFamily="18" charset="0"/>
                <a:cs typeface="Times New Roman" panose="02020603050405020304" pitchFamily="18" charset="0"/>
                <a:sym typeface="+mn-ea"/>
              </a:rPr>
              <a:t>x</a:t>
            </a:r>
            <a:r>
              <a:rPr lang="en-US" sz="2600" dirty="0">
                <a:latin typeface="Times New Roman" panose="02020603050405020304" pitchFamily="18" charset="0"/>
                <a:cs typeface="Times New Roman" panose="02020603050405020304" pitchFamily="18" charset="0"/>
                <a:sym typeface="+mn-ea"/>
              </a:rPr>
              <a:t>) is defined as</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8" name="图片 7"/>
          <p:cNvPicPr>
            <a:picLocks noChangeAspect="1"/>
          </p:cNvPicPr>
          <p:nvPr/>
        </p:nvPicPr>
        <p:blipFill>
          <a:blip r:embed="rId2"/>
          <a:stretch>
            <a:fillRect/>
          </a:stretch>
        </p:blipFill>
        <p:spPr>
          <a:xfrm>
            <a:off x="5591791" y="3610076"/>
            <a:ext cx="988695" cy="383540"/>
          </a:xfrm>
          <a:prstGeom prst="rect">
            <a:avLst/>
          </a:prstGeom>
        </p:spPr>
      </p:pic>
      <p:pic>
        <p:nvPicPr>
          <p:cNvPr id="9" name="图片 8"/>
          <p:cNvPicPr>
            <a:picLocks noChangeAspect="1"/>
          </p:cNvPicPr>
          <p:nvPr/>
        </p:nvPicPr>
        <p:blipFill>
          <a:blip r:embed="rId3"/>
          <a:stretch>
            <a:fillRect/>
          </a:stretch>
        </p:blipFill>
        <p:spPr>
          <a:xfrm>
            <a:off x="3020784" y="4798695"/>
            <a:ext cx="7882255" cy="51816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lgn="just">
              <a:spcBef>
                <a:spcPts val="0"/>
              </a:spcBef>
              <a:buClr>
                <a:srgbClr val="FF0000"/>
              </a:buClr>
            </a:pPr>
            <a:r>
              <a:rPr lang="en-US" altLang="zh-CN" dirty="0">
                <a:sym typeface="+mn-ea"/>
              </a:rPr>
              <a:t>For continuous values, the expectation is an integral:</a:t>
            </a:r>
          </a:p>
          <a:p>
            <a:pPr lvl="0" algn="just">
              <a:spcBef>
                <a:spcPts val="0"/>
              </a:spcBef>
              <a:buClr>
                <a:srgbClr val="FF0000"/>
              </a:buClr>
            </a:pPr>
            <a:endParaRPr lang="en-US" altLang="zh-CN" dirty="0">
              <a:sym typeface="+mn-ea"/>
            </a:endParaRPr>
          </a:p>
          <a:p>
            <a:pPr lvl="0" algn="just">
              <a:spcBef>
                <a:spcPts val="0"/>
              </a:spcBef>
              <a:buClr>
                <a:srgbClr val="FF0000"/>
              </a:buClr>
            </a:pPr>
            <a:endParaRPr lang="en-US" altLang="zh-CN" dirty="0">
              <a:sym typeface="+mn-ea"/>
            </a:endParaRPr>
          </a:p>
          <a:p>
            <a:pPr lvl="0" algn="just">
              <a:spcBef>
                <a:spcPts val="0"/>
              </a:spcBef>
              <a:buClr>
                <a:srgbClr val="FF0000"/>
              </a:buClr>
            </a:pPr>
            <a:r>
              <a:rPr lang="en-US" altLang="zh-CN" dirty="0">
                <a:sym typeface="+mn-ea"/>
              </a:rPr>
              <a:t>        We cannot simply maximize </a:t>
            </a:r>
            <a:r>
              <a:rPr lang="en-US" altLang="zh-CN" i="1" dirty="0">
                <a:sym typeface="+mn-ea"/>
              </a:rPr>
              <a:t>H</a:t>
            </a:r>
            <a:r>
              <a:rPr lang="en-US" altLang="zh-CN" dirty="0">
                <a:sym typeface="+mn-ea"/>
              </a:rPr>
              <a:t>(</a:t>
            </a:r>
            <a:r>
              <a:rPr lang="en-US" altLang="zh-CN" i="1" dirty="0">
                <a:sym typeface="+mn-ea"/>
              </a:rPr>
              <a:t>x</a:t>
            </a:r>
            <a:r>
              <a:rPr lang="en-US" altLang="zh-CN" dirty="0">
                <a:sym typeface="+mn-ea"/>
              </a:rPr>
              <a:t>) with respect to the function </a:t>
            </a:r>
            <a:r>
              <a:rPr lang="en-US" altLang="zh-CN" i="1" dirty="0">
                <a:sym typeface="+mn-ea"/>
              </a:rPr>
              <a:t>p</a:t>
            </a:r>
            <a:r>
              <a:rPr lang="en-US" altLang="zh-CN" dirty="0">
                <a:sym typeface="+mn-ea"/>
              </a:rPr>
              <a:t>(</a:t>
            </a:r>
            <a:r>
              <a:rPr lang="en-US" altLang="zh-CN" i="1" dirty="0">
                <a:sym typeface="+mn-ea"/>
              </a:rPr>
              <a:t>x</a:t>
            </a:r>
            <a:r>
              <a:rPr lang="en-US" altLang="zh-CN" dirty="0">
                <a:sym typeface="+mn-ea"/>
              </a:rPr>
              <a:t>), </a:t>
            </a:r>
            <a:r>
              <a:rPr lang="en-US" sz="2600" dirty="0">
                <a:latin typeface="Times New Roman" panose="02020603050405020304" pitchFamily="18" charset="0"/>
                <a:cs typeface="Times New Roman" panose="02020603050405020304" pitchFamily="18" charset="0"/>
                <a:sym typeface="+mn-ea"/>
              </a:rPr>
              <a:t>because the result might not be a probability distribution. Instead, we need to use Lagrange multipliers, to add a constraint that </a:t>
            </a:r>
            <a:r>
              <a:rPr lang="en-US" altLang="zh-CN" i="1" dirty="0">
                <a:sym typeface="+mn-ea"/>
              </a:rPr>
              <a:t>p</a:t>
            </a:r>
            <a:r>
              <a:rPr lang="en-US" altLang="zh-CN" dirty="0">
                <a:sym typeface="+mn-ea"/>
              </a:rPr>
              <a:t>(</a:t>
            </a:r>
            <a:r>
              <a:rPr lang="en-US" altLang="zh-CN" i="1" dirty="0">
                <a:sym typeface="+mn-ea"/>
              </a:rPr>
              <a:t>x</a:t>
            </a:r>
            <a:r>
              <a:rPr lang="en-US" altLang="zh-CN" dirty="0">
                <a:sym typeface="+mn-ea"/>
              </a:rPr>
              <a:t>) </a:t>
            </a:r>
            <a:r>
              <a:rPr lang="en-US" sz="2600" dirty="0">
                <a:latin typeface="Times New Roman" panose="02020603050405020304" pitchFamily="18" charset="0"/>
                <a:cs typeface="Times New Roman" panose="02020603050405020304" pitchFamily="18" charset="0"/>
                <a:sym typeface="+mn-ea"/>
              </a:rPr>
              <a:t>integrates to 1. Also, the entropy increases without bound as the variance increases. This makes the question of which distribution has the greatest entropy uninteresting. Instead, we ask which distribution has maximal entropy for fixed variance        Finally, the problem is underdetermined because the distribution can be shifted arbitrarily without changing the entropy.  </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8" name="图片 7"/>
          <p:cNvPicPr>
            <a:picLocks noChangeAspect="1"/>
          </p:cNvPicPr>
          <p:nvPr/>
        </p:nvPicPr>
        <p:blipFill>
          <a:blip r:embed="rId2"/>
          <a:stretch>
            <a:fillRect/>
          </a:stretch>
        </p:blipFill>
        <p:spPr>
          <a:xfrm>
            <a:off x="5810286" y="5085713"/>
            <a:ext cx="499745" cy="408305"/>
          </a:xfrm>
          <a:prstGeom prst="rect">
            <a:avLst/>
          </a:prstGeom>
        </p:spPr>
      </p:pic>
      <p:pic>
        <p:nvPicPr>
          <p:cNvPr id="11" name="图片 10">
            <a:extLst>
              <a:ext uri="{FF2B5EF4-FFF2-40B4-BE49-F238E27FC236}">
                <a16:creationId xmlns:a16="http://schemas.microsoft.com/office/drawing/2014/main" id="{556E98E5-20F1-41F2-B3FC-F1F78F846D6A}"/>
              </a:ext>
            </a:extLst>
          </p:cNvPr>
          <p:cNvPicPr>
            <a:picLocks noChangeAspect="1"/>
          </p:cNvPicPr>
          <p:nvPr/>
        </p:nvPicPr>
        <p:blipFill>
          <a:blip r:embed="rId3"/>
          <a:stretch>
            <a:fillRect/>
          </a:stretch>
        </p:blipFill>
        <p:spPr>
          <a:xfrm>
            <a:off x="2868529" y="1662491"/>
            <a:ext cx="7710170" cy="80200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lgn="just">
              <a:spcBef>
                <a:spcPts val="0"/>
              </a:spcBef>
              <a:buClr>
                <a:srgbClr val="FF0000"/>
              </a:buClr>
            </a:pPr>
            <a:r>
              <a:rPr lang="en-US" altLang="zh-CN" dirty="0">
                <a:sym typeface="+mn-ea"/>
              </a:rPr>
              <a:t>To impose a unique solution, we add a constraint that the mean of the distribution be </a:t>
            </a:r>
            <a:r>
              <a:rPr lang="en-US" altLang="zh-CN" i="1" dirty="0">
                <a:sym typeface="+mn-ea"/>
              </a:rPr>
              <a:t>µ</a:t>
            </a:r>
            <a:r>
              <a:rPr lang="en-US" altLang="zh-CN" dirty="0">
                <a:sym typeface="+mn-ea"/>
              </a:rPr>
              <a:t>. The </a:t>
            </a:r>
            <a:r>
              <a:rPr lang="en-US" altLang="zh-CN" dirty="0" err="1">
                <a:sym typeface="+mn-ea"/>
              </a:rPr>
              <a:t>Lagrangian</a:t>
            </a:r>
            <a:r>
              <a:rPr lang="en-US" altLang="zh-CN" dirty="0">
                <a:sym typeface="+mn-ea"/>
              </a:rPr>
              <a:t> functional for this optimization problem is</a:t>
            </a:r>
          </a:p>
          <a:p>
            <a:pPr lvl="0" algn="just">
              <a:spcBef>
                <a:spcPts val="0"/>
              </a:spcBef>
              <a:buClr>
                <a:srgbClr val="FF0000"/>
              </a:buClr>
            </a:pPr>
            <a:endParaRPr lang="en-US" sz="2600" dirty="0">
              <a:latin typeface="Times New Roman" panose="02020603050405020304" pitchFamily="18" charset="0"/>
              <a:cs typeface="Times New Roman" panose="02020603050405020304" pitchFamily="18" charset="0"/>
              <a:sym typeface="+mn-ea"/>
            </a:endParaRPr>
          </a:p>
          <a:p>
            <a:pPr lvl="0" algn="just">
              <a:spcBef>
                <a:spcPts val="0"/>
              </a:spcBef>
              <a:buClr>
                <a:srgbClr val="FF0000"/>
              </a:buClr>
            </a:pPr>
            <a:endParaRPr lang="en-US" dirty="0">
              <a:sym typeface="+mn-ea"/>
            </a:endParaRPr>
          </a:p>
          <a:p>
            <a:pPr lvl="0" algn="just">
              <a:spcBef>
                <a:spcPts val="0"/>
              </a:spcBef>
              <a:buClr>
                <a:srgbClr val="FF0000"/>
              </a:buClr>
            </a:pPr>
            <a:endParaRPr lang="en-US" sz="2600" dirty="0">
              <a:latin typeface="Times New Roman" panose="02020603050405020304" pitchFamily="18" charset="0"/>
              <a:cs typeface="Times New Roman" panose="02020603050405020304" pitchFamily="18" charset="0"/>
              <a:sym typeface="+mn-ea"/>
            </a:endParaRPr>
          </a:p>
          <a:p>
            <a:pPr algn="just">
              <a:spcBef>
                <a:spcPts val="0"/>
              </a:spcBef>
              <a:buClr>
                <a:srgbClr val="FF0000"/>
              </a:buClr>
            </a:pPr>
            <a:endParaRPr lang="en-US" altLang="zh-CN" dirty="0">
              <a:sym typeface="+mn-ea"/>
            </a:endParaRPr>
          </a:p>
          <a:p>
            <a:pPr algn="just">
              <a:spcBef>
                <a:spcPts val="0"/>
              </a:spcBef>
              <a:buClr>
                <a:srgbClr val="FF0000"/>
              </a:buClr>
            </a:pPr>
            <a:r>
              <a:rPr lang="en-US" altLang="zh-CN" dirty="0">
                <a:sym typeface="+mn-ea"/>
              </a:rPr>
              <a:t>        To minimize the </a:t>
            </a:r>
            <a:r>
              <a:rPr lang="en-US" altLang="zh-CN" dirty="0" err="1">
                <a:sym typeface="+mn-ea"/>
              </a:rPr>
              <a:t>Lagrangian</a:t>
            </a:r>
            <a:r>
              <a:rPr lang="en-US" altLang="zh-CN" dirty="0">
                <a:sym typeface="+mn-ea"/>
              </a:rPr>
              <a:t> with respect to </a:t>
            </a:r>
            <a:r>
              <a:rPr lang="en-US" altLang="zh-CN" i="1" dirty="0">
                <a:sym typeface="+mn-ea"/>
              </a:rPr>
              <a:t>p</a:t>
            </a:r>
            <a:r>
              <a:rPr lang="en-US" altLang="zh-CN" dirty="0">
                <a:sym typeface="+mn-ea"/>
              </a:rPr>
              <a:t>, we set the functional derivatives equal to 0:</a:t>
            </a:r>
          </a:p>
          <a:p>
            <a:pPr lvl="0" algn="just">
              <a:spcBef>
                <a:spcPts val="0"/>
              </a:spcBef>
              <a:buClr>
                <a:srgbClr val="FF0000"/>
              </a:buClr>
            </a:pPr>
            <a:endParaRPr lang="en-US" sz="2600" dirty="0">
              <a:latin typeface="Times New Roman" panose="02020603050405020304" pitchFamily="18" charset="0"/>
              <a:cs typeface="Times New Roman" panose="02020603050405020304" pitchFamily="18" charset="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7" name="图片 6">
            <a:extLst>
              <a:ext uri="{FF2B5EF4-FFF2-40B4-BE49-F238E27FC236}">
                <a16:creationId xmlns:a16="http://schemas.microsoft.com/office/drawing/2014/main" id="{85026E49-F4C4-4445-8F79-821ED571C875}"/>
              </a:ext>
            </a:extLst>
          </p:cNvPr>
          <p:cNvPicPr>
            <a:picLocks noChangeAspect="1"/>
          </p:cNvPicPr>
          <p:nvPr/>
        </p:nvPicPr>
        <p:blipFill>
          <a:blip r:embed="rId2"/>
          <a:stretch>
            <a:fillRect/>
          </a:stretch>
        </p:blipFill>
        <p:spPr>
          <a:xfrm>
            <a:off x="1437592" y="2135058"/>
            <a:ext cx="9309301" cy="696319"/>
          </a:xfrm>
          <a:prstGeom prst="rect">
            <a:avLst/>
          </a:prstGeom>
        </p:spPr>
      </p:pic>
      <p:pic>
        <p:nvPicPr>
          <p:cNvPr id="9" name="图片 8">
            <a:extLst>
              <a:ext uri="{FF2B5EF4-FFF2-40B4-BE49-F238E27FC236}">
                <a16:creationId xmlns:a16="http://schemas.microsoft.com/office/drawing/2014/main" id="{00D5FB02-7C6F-4D7A-9856-12597D88A557}"/>
              </a:ext>
            </a:extLst>
          </p:cNvPr>
          <p:cNvPicPr>
            <a:picLocks noChangeAspect="1"/>
          </p:cNvPicPr>
          <p:nvPr/>
        </p:nvPicPr>
        <p:blipFill>
          <a:blip r:embed="rId3"/>
          <a:stretch>
            <a:fillRect/>
          </a:stretch>
        </p:blipFill>
        <p:spPr>
          <a:xfrm>
            <a:off x="1397650" y="2831377"/>
            <a:ext cx="9309301" cy="941232"/>
          </a:xfrm>
          <a:prstGeom prst="rect">
            <a:avLst/>
          </a:prstGeom>
        </p:spPr>
      </p:pic>
      <p:pic>
        <p:nvPicPr>
          <p:cNvPr id="10" name="图片 9">
            <a:extLst>
              <a:ext uri="{FF2B5EF4-FFF2-40B4-BE49-F238E27FC236}">
                <a16:creationId xmlns:a16="http://schemas.microsoft.com/office/drawing/2014/main" id="{1D8A1BAC-2559-425A-A87F-2027DE4A6504}"/>
              </a:ext>
            </a:extLst>
          </p:cNvPr>
          <p:cNvPicPr>
            <a:picLocks noChangeAspect="1"/>
          </p:cNvPicPr>
          <p:nvPr/>
        </p:nvPicPr>
        <p:blipFill>
          <a:blip r:embed="rId4"/>
          <a:stretch>
            <a:fillRect/>
          </a:stretch>
        </p:blipFill>
        <p:spPr>
          <a:xfrm>
            <a:off x="1362710" y="5154709"/>
            <a:ext cx="10086975" cy="807085"/>
          </a:xfrm>
          <a:prstGeom prst="rect">
            <a:avLst/>
          </a:prstGeom>
        </p:spPr>
      </p:pic>
    </p:spTree>
    <p:extLst>
      <p:ext uri="{BB962C8B-B14F-4D97-AF65-F5344CB8AC3E}">
        <p14:creationId xmlns:p14="http://schemas.microsoft.com/office/powerpoint/2010/main" val="4050941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This condition now tells us the functional form of </a:t>
                </a:r>
                <a:r>
                  <a:rPr lang="en-US" sz="2600" i="1" dirty="0">
                    <a:latin typeface="Times New Roman" panose="02020603050405020304" pitchFamily="18" charset="0"/>
                    <a:cs typeface="Times New Roman" panose="02020603050405020304" pitchFamily="18" charset="0"/>
                    <a:sym typeface="+mn-ea"/>
                  </a:rPr>
                  <a:t>p</a:t>
                </a:r>
                <a:r>
                  <a:rPr lang="en-US" sz="2600" dirty="0">
                    <a:latin typeface="Times New Roman" panose="02020603050405020304" pitchFamily="18" charset="0"/>
                    <a:cs typeface="Times New Roman" panose="02020603050405020304" pitchFamily="18" charset="0"/>
                    <a:sym typeface="+mn-ea"/>
                  </a:rPr>
                  <a:t>(</a:t>
                </a:r>
                <a:r>
                  <a:rPr lang="en-US" sz="2600" i="1" dirty="0">
                    <a:latin typeface="Times New Roman" panose="02020603050405020304" pitchFamily="18" charset="0"/>
                    <a:cs typeface="Times New Roman" panose="02020603050405020304" pitchFamily="18" charset="0"/>
                    <a:sym typeface="+mn-ea"/>
                  </a:rPr>
                  <a:t>x</a:t>
                </a:r>
                <a:r>
                  <a:rPr lang="en-US" sz="2600" dirty="0">
                    <a:latin typeface="Times New Roman" panose="02020603050405020304" pitchFamily="18" charset="0"/>
                    <a:cs typeface="Times New Roman" panose="02020603050405020304" pitchFamily="18" charset="0"/>
                    <a:sym typeface="+mn-ea"/>
                  </a:rPr>
                  <a:t>). By algebraically re-arranging the equation, we obtain</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algn="just">
                  <a:spcBef>
                    <a:spcPts val="0"/>
                  </a:spcBef>
                  <a:buClr>
                    <a:srgbClr val="FF0000"/>
                  </a:buClr>
                </a:pPr>
                <a:r>
                  <a:rPr lang="en-US" sz="2600" dirty="0">
                    <a:latin typeface="Times New Roman" panose="02020603050405020304" pitchFamily="18" charset="0"/>
                    <a:cs typeface="Times New Roman" panose="02020603050405020304" pitchFamily="18" charset="0"/>
                    <a:sym typeface="+mn-ea"/>
                  </a:rPr>
                  <a:t>        We never assumed directly that </a:t>
                </a:r>
                <a:r>
                  <a:rPr lang="en-US" sz="2600" i="1" dirty="0">
                    <a:latin typeface="Times New Roman" panose="02020603050405020304" pitchFamily="18" charset="0"/>
                    <a:cs typeface="Times New Roman" panose="02020603050405020304" pitchFamily="18" charset="0"/>
                    <a:sym typeface="+mn-ea"/>
                  </a:rPr>
                  <a:t>p( x ) </a:t>
                </a:r>
                <a:r>
                  <a:rPr lang="en-US" sz="2600" dirty="0">
                    <a:latin typeface="Times New Roman" panose="02020603050405020304" pitchFamily="18" charset="0"/>
                    <a:cs typeface="Times New Roman" panose="02020603050405020304" pitchFamily="18" charset="0"/>
                    <a:sym typeface="+mn-ea"/>
                  </a:rPr>
                  <a:t>would take this functional form; we obtained the expression itself by analytically minimizing a functional. To finish the minimization problem, we must choose the </a:t>
                </a:r>
                <a:r>
                  <a:rPr lang="en-US" sz="2600" i="1" dirty="0">
                    <a:latin typeface="Times New Roman" panose="02020603050405020304" pitchFamily="18" charset="0"/>
                    <a:cs typeface="Times New Roman" panose="02020603050405020304" pitchFamily="18" charset="0"/>
                    <a:sym typeface="+mn-ea"/>
                  </a:rPr>
                  <a:t>λ</a:t>
                </a:r>
                <a:r>
                  <a:rPr lang="en-US" sz="2600" dirty="0">
                    <a:latin typeface="Times New Roman" panose="02020603050405020304" pitchFamily="18" charset="0"/>
                    <a:cs typeface="Times New Roman" panose="02020603050405020304" pitchFamily="18" charset="0"/>
                    <a:sym typeface="+mn-ea"/>
                  </a:rPr>
                  <a:t> values to ensure that all of our constraints are satisfied. We are free to choose any </a:t>
                </a:r>
                <a:r>
                  <a:rPr lang="en-US" sz="2600" i="1" dirty="0">
                    <a:latin typeface="Times New Roman" panose="02020603050405020304" pitchFamily="18" charset="0"/>
                    <a:cs typeface="Times New Roman" panose="02020603050405020304" pitchFamily="18" charset="0"/>
                    <a:sym typeface="+mn-ea"/>
                  </a:rPr>
                  <a:t>λ</a:t>
                </a:r>
                <a:r>
                  <a:rPr lang="en-US" sz="2600" dirty="0">
                    <a:latin typeface="Times New Roman" panose="02020603050405020304" pitchFamily="18" charset="0"/>
                    <a:cs typeface="Times New Roman" panose="02020603050405020304" pitchFamily="18" charset="0"/>
                    <a:sym typeface="+mn-ea"/>
                  </a:rPr>
                  <a:t> values, because the </a:t>
                </a:r>
                <a:r>
                  <a:rPr lang="en-US" altLang="zh-CN" dirty="0">
                    <a:sym typeface="+mn-ea"/>
                  </a:rPr>
                  <a:t>gradient of the </a:t>
                </a:r>
                <a:r>
                  <a:rPr lang="en-US" altLang="zh-CN" dirty="0" err="1">
                    <a:sym typeface="+mn-ea"/>
                  </a:rPr>
                  <a:t>Lagrangian</a:t>
                </a:r>
                <a:r>
                  <a:rPr lang="en-US" altLang="zh-CN" dirty="0">
                    <a:sym typeface="+mn-ea"/>
                  </a:rPr>
                  <a:t> with respect to the </a:t>
                </a:r>
                <a:r>
                  <a:rPr lang="en-US" altLang="zh-CN" i="1" dirty="0">
                    <a:sym typeface="+mn-ea"/>
                  </a:rPr>
                  <a:t>λ</a:t>
                </a:r>
                <a:r>
                  <a:rPr lang="en-US" altLang="zh-CN" dirty="0">
                    <a:sym typeface="+mn-ea"/>
                  </a:rPr>
                  <a:t> variables is zero so long as the constraints are satisfied. To satisfy all of the constraints, we may set </a:t>
                </a:r>
                <a14:m>
                  <m:oMath xmlns:m="http://schemas.openxmlformats.org/officeDocument/2006/math">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𝜆</m:t>
                        </m:r>
                      </m:e>
                      <m:sub>
                        <m:r>
                          <a:rPr lang="en-US" altLang="zh-CN" i="1" smtClean="0">
                            <a:latin typeface="Cambria Math" panose="02040503050406030204" pitchFamily="18" charset="0"/>
                            <a:sym typeface="+mn-ea"/>
                          </a:rPr>
                          <m:t>1</m:t>
                        </m:r>
                      </m:sub>
                    </m:sSub>
                    <m:r>
                      <a:rPr lang="en-US" altLang="zh-CN" i="1" smtClean="0">
                        <a:latin typeface="Cambria Math" panose="02040503050406030204" pitchFamily="18" charset="0"/>
                        <a:sym typeface="+mn-ea"/>
                      </a:rPr>
                      <m:t>=</m:t>
                    </m:r>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𝜎</m:t>
                        </m:r>
                        <m:rad>
                          <m:radPr>
                            <m:degHide m:val="on"/>
                            <m:ctrlPr>
                              <a:rPr lang="en-US" altLang="zh-CN" i="1" smtClean="0">
                                <a:latin typeface="Cambria Math" panose="02040503050406030204" pitchFamily="18" charset="0"/>
                                <a:sym typeface="+mn-ea"/>
                              </a:rPr>
                            </m:ctrlPr>
                          </m:radPr>
                          <m:deg/>
                          <m:e>
                            <m:r>
                              <a:rPr lang="en-US" altLang="zh-CN" i="1" smtClean="0">
                                <a:latin typeface="Cambria Math" panose="02040503050406030204" pitchFamily="18" charset="0"/>
                                <a:sym typeface="+mn-ea"/>
                              </a:rPr>
                              <m:t>2</m:t>
                            </m:r>
                            <m:r>
                              <a:rPr lang="en-US" altLang="zh-CN" i="1" smtClean="0">
                                <a:latin typeface="Cambria Math" panose="02040503050406030204" pitchFamily="18" charset="0"/>
                                <a:sym typeface="+mn-ea"/>
                              </a:rPr>
                              <m:t>𝜋</m:t>
                            </m:r>
                          </m:e>
                        </m:rad>
                      </m:e>
                    </m:func>
                  </m:oMath>
                </a14:m>
                <a:r>
                  <a:rPr lang="en-US" altLang="zh-CN" dirty="0">
                    <a:sym typeface="+mn-ea"/>
                  </a:rPr>
                  <a:t>, </a:t>
                </a:r>
                <a14:m>
                  <m:oMath xmlns:m="http://schemas.openxmlformats.org/officeDocument/2006/math">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𝜆</m:t>
                        </m:r>
                      </m:e>
                      <m:sub>
                        <m:r>
                          <a:rPr lang="en-US" altLang="zh-CN" i="1" smtClean="0">
                            <a:latin typeface="Cambria Math" panose="02040503050406030204" pitchFamily="18" charset="0"/>
                            <a:sym typeface="+mn-ea"/>
                          </a:rPr>
                          <m:t>1</m:t>
                        </m:r>
                      </m:sub>
                    </m:sSub>
                    <m:r>
                      <a:rPr lang="en-US" altLang="zh-CN" i="1" smtClean="0">
                        <a:latin typeface="Cambria Math" panose="02040503050406030204" pitchFamily="18" charset="0"/>
                        <a:sym typeface="+mn-ea"/>
                      </a:rPr>
                      <m:t>=</m:t>
                    </m:r>
                    <m:r>
                      <a:rPr lang="en-US" altLang="zh-CN" i="1" smtClean="0">
                        <a:latin typeface="Cambria Math" panose="02040503050406030204" pitchFamily="18" charset="0"/>
                        <a:sym typeface="+mn-ea"/>
                      </a:rPr>
                      <m:t>0</m:t>
                    </m:r>
                  </m:oMath>
                </a14:m>
                <a:r>
                  <a:rPr lang="en-US" altLang="zh-CN" dirty="0">
                    <a:sym typeface="+mn-ea"/>
                  </a:rPr>
                  <a:t>, and </a:t>
                </a:r>
                <a14:m>
                  <m:oMath xmlns:m="http://schemas.openxmlformats.org/officeDocument/2006/math">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𝜆</m:t>
                        </m:r>
                      </m:e>
                      <m:sub>
                        <m:r>
                          <a:rPr lang="en-US" altLang="zh-CN" i="1" smtClean="0">
                            <a:latin typeface="Cambria Math" panose="02040503050406030204" pitchFamily="18" charset="0"/>
                            <a:sym typeface="+mn-ea"/>
                          </a:rPr>
                          <m:t>3</m:t>
                        </m:r>
                      </m:sub>
                    </m:sSub>
                    <m:r>
                      <a:rPr lang="en-US" altLang="zh-CN" i="1" smtClean="0">
                        <a:latin typeface="Cambria Math" panose="02040503050406030204" pitchFamily="18" charset="0"/>
                        <a:sym typeface="+mn-ea"/>
                      </a:rPr>
                      <m:t>=−</m:t>
                    </m:r>
                    <m:f>
                      <m:fPr>
                        <m:ctrlPr>
                          <a:rPr lang="en-US" altLang="zh-CN" i="1" smtClean="0">
                            <a:latin typeface="Cambria Math" panose="02040503050406030204" pitchFamily="18" charset="0"/>
                            <a:sym typeface="+mn-ea"/>
                          </a:rPr>
                        </m:ctrlPr>
                      </m:fPr>
                      <m:num>
                        <m:r>
                          <a:rPr lang="en-US" altLang="zh-CN" i="1" smtClean="0">
                            <a:latin typeface="Cambria Math" panose="02040503050406030204" pitchFamily="18" charset="0"/>
                            <a:sym typeface="+mn-ea"/>
                          </a:rPr>
                          <m:t>1</m:t>
                        </m:r>
                      </m:num>
                      <m:den>
                        <m:r>
                          <a:rPr lang="en-US" altLang="zh-CN" i="1" smtClean="0">
                            <a:latin typeface="Cambria Math" panose="02040503050406030204" pitchFamily="18" charset="0"/>
                            <a:sym typeface="+mn-ea"/>
                          </a:rPr>
                          <m:t>2</m:t>
                        </m:r>
                        <m:sSup>
                          <m:sSupPr>
                            <m:ctrlPr>
                              <a:rPr lang="en-US" altLang="zh-CN" i="1" smtClean="0">
                                <a:latin typeface="Cambria Math" panose="02040503050406030204" pitchFamily="18" charset="0"/>
                                <a:sym typeface="+mn-ea"/>
                              </a:rPr>
                            </m:ctrlPr>
                          </m:sSupPr>
                          <m:e>
                            <m:r>
                              <a:rPr lang="en-US" altLang="zh-CN" i="1" smtClean="0">
                                <a:latin typeface="Cambria Math" panose="02040503050406030204" pitchFamily="18" charset="0"/>
                                <a:sym typeface="+mn-ea"/>
                              </a:rPr>
                              <m:t>𝜎</m:t>
                            </m:r>
                          </m:e>
                          <m:sup>
                            <m:r>
                              <a:rPr lang="en-US" altLang="zh-CN" i="1" smtClean="0">
                                <a:latin typeface="Cambria Math" panose="02040503050406030204" pitchFamily="18" charset="0"/>
                                <a:sym typeface="+mn-ea"/>
                              </a:rPr>
                              <m:t>2</m:t>
                            </m:r>
                          </m:sup>
                        </m:sSup>
                      </m:den>
                    </m:f>
                  </m:oMath>
                </a14:m>
                <a:r>
                  <a:rPr lang="en-US" altLang="zh-CN" dirty="0">
                    <a:sym typeface="+mn-ea"/>
                  </a:rPr>
                  <a:t> to obtain</a:t>
                </a:r>
              </a:p>
              <a:p>
                <a:pPr lvl="0" algn="just">
                  <a:spcBef>
                    <a:spcPts val="0"/>
                  </a:spcBef>
                  <a:buClr>
                    <a:srgbClr val="FF0000"/>
                  </a:buClr>
                </a:pPr>
                <a:endParaRPr lang="en-US" sz="26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pic>
        <p:nvPicPr>
          <p:cNvPr id="7" name="图片 6"/>
          <p:cNvPicPr>
            <a:picLocks noChangeAspect="1"/>
          </p:cNvPicPr>
          <p:nvPr/>
        </p:nvPicPr>
        <p:blipFill>
          <a:blip r:embed="rId3"/>
          <a:stretch>
            <a:fillRect/>
          </a:stretch>
        </p:blipFill>
        <p:spPr>
          <a:xfrm>
            <a:off x="1921343" y="2039620"/>
            <a:ext cx="9165590" cy="496570"/>
          </a:xfrm>
          <a:prstGeom prst="rect">
            <a:avLst/>
          </a:prstGeom>
        </p:spPr>
      </p:pic>
      <p:pic>
        <p:nvPicPr>
          <p:cNvPr id="10" name="图片 9">
            <a:extLst>
              <a:ext uri="{FF2B5EF4-FFF2-40B4-BE49-F238E27FC236}">
                <a16:creationId xmlns:a16="http://schemas.microsoft.com/office/drawing/2014/main" id="{D745F62A-448E-4B50-AD42-89CD6B7F84E5}"/>
              </a:ext>
            </a:extLst>
          </p:cNvPr>
          <p:cNvPicPr>
            <a:picLocks noChangeAspect="1"/>
          </p:cNvPicPr>
          <p:nvPr/>
        </p:nvPicPr>
        <p:blipFill>
          <a:blip r:embed="rId4"/>
          <a:stretch>
            <a:fillRect/>
          </a:stretch>
        </p:blipFill>
        <p:spPr>
          <a:xfrm>
            <a:off x="2392098" y="5779990"/>
            <a:ext cx="7400290" cy="51816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This is one reason for using the normal distribution when we do not know the true distribution. Because the normal distribution has the maximum entropy, we impose the least possible amount of structure by making this assumption. </a:t>
            </a:r>
          </a:p>
          <a:p>
            <a:pPr lvl="0" algn="just">
              <a:spcBef>
                <a:spcPts val="0"/>
              </a:spcBef>
              <a:buClr>
                <a:srgbClr val="FF0000"/>
              </a:buClr>
            </a:pPr>
            <a:r>
              <a:rPr lang="en-US" dirty="0">
                <a:sym typeface="+mn-ea"/>
              </a:rPr>
              <a:t>        </a:t>
            </a:r>
            <a:r>
              <a:rPr lang="en-US" sz="2600" dirty="0">
                <a:latin typeface="Times New Roman" panose="02020603050405020304" pitchFamily="18" charset="0"/>
                <a:cs typeface="Times New Roman" panose="02020603050405020304" pitchFamily="18" charset="0"/>
                <a:sym typeface="+mn-ea"/>
              </a:rPr>
              <a:t>While examining the critical points of the </a:t>
            </a:r>
            <a:r>
              <a:rPr lang="en-US" sz="2600" dirty="0" err="1">
                <a:latin typeface="Times New Roman" panose="02020603050405020304" pitchFamily="18" charset="0"/>
                <a:cs typeface="Times New Roman" panose="02020603050405020304" pitchFamily="18" charset="0"/>
                <a:sym typeface="+mn-ea"/>
              </a:rPr>
              <a:t>Lagrangian</a:t>
            </a:r>
            <a:r>
              <a:rPr lang="en-US" sz="2600" dirty="0">
                <a:latin typeface="Times New Roman" panose="02020603050405020304" pitchFamily="18" charset="0"/>
                <a:cs typeface="Times New Roman" panose="02020603050405020304" pitchFamily="18" charset="0"/>
                <a:sym typeface="+mn-ea"/>
              </a:rPr>
              <a:t> functional for the entropy, we found only one critical point, corresponding to maximizing the entropy for fixed variance. What about the probability distribution function that </a:t>
            </a:r>
            <a:r>
              <a:rPr lang="en-US" sz="2600" b="1" dirty="0">
                <a:latin typeface="Times New Roman" panose="02020603050405020304" pitchFamily="18" charset="0"/>
                <a:cs typeface="Times New Roman" panose="02020603050405020304" pitchFamily="18" charset="0"/>
                <a:sym typeface="+mn-ea"/>
              </a:rPr>
              <a:t>minimizes </a:t>
            </a:r>
            <a:r>
              <a:rPr lang="en-US" sz="2600" dirty="0">
                <a:latin typeface="Times New Roman" panose="02020603050405020304" pitchFamily="18" charset="0"/>
                <a:cs typeface="Times New Roman" panose="02020603050405020304" pitchFamily="18" charset="0"/>
                <a:sym typeface="+mn-ea"/>
              </a:rPr>
              <a:t>the entropy? Why did we not find a second critical point corresponding to the</a:t>
            </a:r>
            <a:r>
              <a:rPr lang="en-US" altLang="zh-CN" dirty="0">
                <a:sym typeface="+mn-ea"/>
              </a:rPr>
              <a:t> minimum? </a:t>
            </a:r>
            <a:endParaRPr lang="en-US" sz="2600" dirty="0">
              <a:latin typeface="Times New Roman" panose="02020603050405020304" pitchFamily="18" charset="0"/>
              <a:cs typeface="Times New Roman" panose="02020603050405020304" pitchFamily="18" charset="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lgn="just">
              <a:spcBef>
                <a:spcPts val="0"/>
              </a:spcBef>
              <a:buClr>
                <a:srgbClr val="FF0000"/>
              </a:buClr>
            </a:pPr>
            <a:r>
              <a:rPr lang="en-US" sz="2600" dirty="0">
                <a:latin typeface="Times New Roman" panose="02020603050405020304" pitchFamily="18" charset="0"/>
                <a:cs typeface="Times New Roman" panose="02020603050405020304" pitchFamily="18" charset="0"/>
                <a:sym typeface="+mn-ea"/>
              </a:rPr>
              <a:t>However, any function placing exactly zero mass on all but two points does not integrate to one, and is not a valid probability distribution. There thus is no single minimal entropy probability distribution function, much as there is no single minimal positive real number. Instead, we can say that there is a sequence of probability distributions converging toward putting mass only on these two points. This degenerate scenario may be described as a mixture of Dirac distributions. Because Dirac distributions are not described by a single probability distribution function, no Dirac or mixture of</a:t>
            </a:r>
            <a:r>
              <a:rPr lang="en-US" altLang="zh-CN" dirty="0">
                <a:sym typeface="+mn-ea"/>
              </a:rPr>
              <a:t> Dirac distribution corresponds to a single specific point in function space. </a:t>
            </a:r>
            <a:endParaRPr lang="en-US" sz="2600" dirty="0">
              <a:latin typeface="Times New Roman" panose="02020603050405020304" pitchFamily="18" charset="0"/>
              <a:cs typeface="Times New Roman" panose="02020603050405020304" pitchFamily="18" charset="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These distributions are thus invisible to our method of solving for a specific point where the functional derivatives are zero. This is a limitation of the method. Distributions such as the Dirac must be found by other methods, such as guessing the solution and then proving that it is correct.</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19.4.2 Calculus of Variations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500" dirty="0">
                    <a:latin typeface="Times New Roman" panose="02020603050405020304" pitchFamily="18" charset="0"/>
                    <a:cs typeface="Times New Roman" panose="02020603050405020304" pitchFamily="18" charset="0"/>
                    <a:sym typeface="+mn-ea"/>
                  </a:rPr>
                  <a:t>When our graphical model contains continuous latent variables, we may still perform variational inference and learning by maximizing   . However, we must now use calculus of variations when maximizing     with respect to </a:t>
                </a:r>
                <a:r>
                  <a:rPr lang="en-US" sz="2500" i="1" dirty="0">
                    <a:latin typeface="Times New Roman" panose="02020603050405020304" pitchFamily="18" charset="0"/>
                    <a:cs typeface="Times New Roman" panose="02020603050405020304" pitchFamily="18" charset="0"/>
                    <a:sym typeface="+mn-ea"/>
                  </a:rPr>
                  <a:t>q(h | v)</a:t>
                </a:r>
                <a:r>
                  <a:rPr lang="en-US" sz="2500" dirty="0">
                    <a:latin typeface="Times New Roman" panose="02020603050405020304" pitchFamily="18" charset="0"/>
                    <a:cs typeface="Times New Roman" panose="02020603050405020304" pitchFamily="18" charset="0"/>
                    <a:sym typeface="+mn-ea"/>
                  </a:rPr>
                  <a:t> .   </a:t>
                </a:r>
              </a:p>
              <a:p>
                <a:pPr marL="0" lvl="0" indent="0" algn="just">
                  <a:lnSpc>
                    <a:spcPct val="125000"/>
                  </a:lnSpc>
                  <a:spcBef>
                    <a:spcPts val="0"/>
                  </a:spcBef>
                  <a:buClr>
                    <a:srgbClr val="FF0000"/>
                  </a:buClr>
                  <a:buNone/>
                </a:pPr>
                <a:r>
                  <a:rPr lang="en-US" sz="2500" dirty="0">
                    <a:sym typeface="+mn-ea"/>
                  </a:rPr>
                  <a:t>        </a:t>
                </a:r>
                <a:r>
                  <a:rPr lang="en-US" sz="2500" dirty="0">
                    <a:latin typeface="Times New Roman" panose="02020603050405020304" pitchFamily="18" charset="0"/>
                    <a:cs typeface="Times New Roman" panose="02020603050405020304" pitchFamily="18" charset="0"/>
                    <a:sym typeface="+mn-ea"/>
                  </a:rPr>
                  <a:t>In most cases, practitioners need not solve any calculus of variations problems themselves. Instead, there is a general equation for the mean field fixed point updates. If we make the mean field approximation</a:t>
                </a:r>
              </a:p>
              <a:p>
                <a:pPr marL="0" lvl="0" indent="0" algn="just">
                  <a:lnSpc>
                    <a:spcPct val="125000"/>
                  </a:lnSpc>
                  <a:spcBef>
                    <a:spcPts val="0"/>
                  </a:spcBef>
                  <a:buClr>
                    <a:srgbClr val="FF0000"/>
                  </a:buClr>
                  <a:buNone/>
                </a:pPr>
                <a:endParaRPr lang="en-US" sz="2500" dirty="0">
                  <a:sym typeface="+mn-ea"/>
                </a:endParaRPr>
              </a:p>
              <a:p>
                <a:pPr marL="0" lvl="0" indent="0" algn="just">
                  <a:lnSpc>
                    <a:spcPct val="125000"/>
                  </a:lnSpc>
                  <a:spcBef>
                    <a:spcPts val="0"/>
                  </a:spcBef>
                  <a:buClr>
                    <a:srgbClr val="FF0000"/>
                  </a:buClr>
                  <a:buNone/>
                </a:pPr>
                <a:endParaRPr lang="en-US" sz="2500" dirty="0">
                  <a:sym typeface="+mn-ea"/>
                </a:endParaRPr>
              </a:p>
              <a:p>
                <a:pPr lvl="0" algn="just">
                  <a:spcBef>
                    <a:spcPts val="0"/>
                  </a:spcBef>
                  <a:buClr>
                    <a:srgbClr val="FF0000"/>
                  </a:buClr>
                </a:pPr>
                <a:r>
                  <a:rPr lang="en-US" sz="2500" dirty="0">
                    <a:sym typeface="+mn-ea"/>
                  </a:rPr>
                  <a:t>and ﬁx </a:t>
                </a:r>
                <a14:m>
                  <m:oMath xmlns:m="http://schemas.openxmlformats.org/officeDocument/2006/math">
                    <m:r>
                      <a:rPr lang="zh-CN" altLang="en-US" sz="2500" i="1" smtClean="0">
                        <a:latin typeface="Cambria Math" panose="02040503050406030204" pitchFamily="18" charset="0"/>
                        <a:sym typeface="+mn-ea"/>
                      </a:rPr>
                      <m:t>𝑞</m:t>
                    </m:r>
                    <m:d>
                      <m:dPr>
                        <m:ctrlPr>
                          <a:rPr lang="en-US" altLang="zh-CN" sz="2500" i="1" smtClean="0">
                            <a:latin typeface="Cambria Math" panose="02040503050406030204" pitchFamily="18" charset="0"/>
                            <a:sym typeface="+mn-ea"/>
                          </a:rPr>
                        </m:ctrlPr>
                      </m:dPr>
                      <m:e>
                        <m:d>
                          <m:dPr>
                            <m:begChr m:val=""/>
                            <m:endChr m:val="|"/>
                            <m:ctrlPr>
                              <a:rPr lang="en-US" altLang="zh-CN" sz="2500" i="1" smtClean="0">
                                <a:latin typeface="Cambria Math" panose="02040503050406030204" pitchFamily="18" charset="0"/>
                                <a:sym typeface="+mn-ea"/>
                              </a:rPr>
                            </m:ctrlPr>
                          </m:dPr>
                          <m:e>
                            <m:sSub>
                              <m:sSubPr>
                                <m:ctrlPr>
                                  <a:rPr lang="en-US" altLang="zh-CN" sz="2500" i="1" smtClean="0">
                                    <a:latin typeface="Cambria Math" panose="02040503050406030204" pitchFamily="18" charset="0"/>
                                    <a:sym typeface="+mn-ea"/>
                                  </a:rPr>
                                </m:ctrlPr>
                              </m:sSubPr>
                              <m:e>
                                <m:r>
                                  <a:rPr lang="en-US" altLang="zh-CN" sz="2500" i="1" smtClean="0">
                                    <a:latin typeface="Cambria Math" panose="02040503050406030204" pitchFamily="18" charset="0"/>
                                    <a:sym typeface="+mn-ea"/>
                                  </a:rPr>
                                  <m:t>h</m:t>
                                </m:r>
                              </m:e>
                              <m:sub>
                                <m:r>
                                  <a:rPr lang="zh-CN" altLang="en-US" sz="2500" i="1" smtClean="0">
                                    <a:latin typeface="Cambria Math" panose="02040503050406030204" pitchFamily="18" charset="0"/>
                                    <a:sym typeface="+mn-ea"/>
                                  </a:rPr>
                                  <m:t>𝑗</m:t>
                                </m:r>
                              </m:sub>
                            </m:sSub>
                          </m:e>
                        </m:d>
                        <m:r>
                          <a:rPr lang="zh-CN" altLang="en-US" sz="2500" i="1" smtClean="0">
                            <a:latin typeface="Cambria Math" panose="02040503050406030204" pitchFamily="18" charset="0"/>
                            <a:sym typeface="+mn-ea"/>
                          </a:rPr>
                          <m:t>𝑣</m:t>
                        </m:r>
                      </m:e>
                    </m:d>
                  </m:oMath>
                </a14:m>
                <a:r>
                  <a:rPr lang="en-US" sz="2500" dirty="0">
                    <a:sym typeface="+mn-ea"/>
                  </a:rPr>
                  <a:t> for all</a:t>
                </a:r>
                <a14:m>
                  <m:oMath xmlns:m="http://schemas.openxmlformats.org/officeDocument/2006/math">
                    <m:r>
                      <a:rPr lang="zh-CN" altLang="en-US" sz="2500" i="1" smtClean="0">
                        <a:latin typeface="Cambria Math" panose="02040503050406030204" pitchFamily="18" charset="0"/>
                        <a:sym typeface="+mn-ea"/>
                      </a:rPr>
                      <m:t>𝑗</m:t>
                    </m:r>
                    <m:r>
                      <a:rPr lang="en-US" altLang="zh-CN" sz="2500" i="1" smtClean="0">
                        <a:latin typeface="Cambria Math" panose="02040503050406030204" pitchFamily="18" charset="0"/>
                        <a:sym typeface="+mn-ea"/>
                      </a:rPr>
                      <m:t>≠ⅈ</m:t>
                    </m:r>
                  </m:oMath>
                </a14:m>
                <a:r>
                  <a:rPr lang="en-US" sz="2500" dirty="0">
                    <a:sym typeface="+mn-ea"/>
                  </a:rPr>
                  <a:t>, then the optimal</a:t>
                </a:r>
                <a14:m>
                  <m:oMath xmlns:m="http://schemas.openxmlformats.org/officeDocument/2006/math">
                    <m:r>
                      <a:rPr lang="zh-CN" altLang="en-US" sz="2500" i="1">
                        <a:latin typeface="Cambria Math" panose="02040503050406030204" pitchFamily="18" charset="0"/>
                        <a:sym typeface="+mn-ea"/>
                      </a:rPr>
                      <m:t>𝑞</m:t>
                    </m:r>
                    <m:d>
                      <m:dPr>
                        <m:ctrlPr>
                          <a:rPr lang="en-US" altLang="zh-CN" sz="2500" i="1">
                            <a:latin typeface="Cambria Math" panose="02040503050406030204" pitchFamily="18" charset="0"/>
                            <a:sym typeface="+mn-ea"/>
                          </a:rPr>
                        </m:ctrlPr>
                      </m:dPr>
                      <m:e>
                        <m:d>
                          <m:dPr>
                            <m:begChr m:val=""/>
                            <m:endChr m:val="|"/>
                            <m:ctrlPr>
                              <a:rPr lang="en-US" altLang="zh-CN" sz="2500" i="1">
                                <a:latin typeface="Cambria Math" panose="02040503050406030204" pitchFamily="18" charset="0"/>
                                <a:sym typeface="+mn-ea"/>
                              </a:rPr>
                            </m:ctrlPr>
                          </m:dPr>
                          <m:e>
                            <m:sSub>
                              <m:sSubPr>
                                <m:ctrlPr>
                                  <a:rPr lang="en-US" altLang="zh-CN" sz="2500" i="1">
                                    <a:latin typeface="Cambria Math" panose="02040503050406030204" pitchFamily="18" charset="0"/>
                                    <a:sym typeface="+mn-ea"/>
                                  </a:rPr>
                                </m:ctrlPr>
                              </m:sSubPr>
                              <m:e>
                                <m:r>
                                  <a:rPr lang="en-US" altLang="zh-CN" sz="2500" i="1">
                                    <a:latin typeface="Cambria Math" panose="02040503050406030204" pitchFamily="18" charset="0"/>
                                    <a:sym typeface="+mn-ea"/>
                                  </a:rPr>
                                  <m:t>h</m:t>
                                </m:r>
                              </m:e>
                              <m:sub>
                                <m:r>
                                  <a:rPr lang="zh-CN" altLang="en-US" sz="2500" i="1">
                                    <a:latin typeface="Cambria Math" panose="02040503050406030204" pitchFamily="18" charset="0"/>
                                    <a:sym typeface="+mn-ea"/>
                                  </a:rPr>
                                  <m:t>𝑗</m:t>
                                </m:r>
                              </m:sub>
                            </m:sSub>
                          </m:e>
                        </m:d>
                        <m:r>
                          <a:rPr lang="zh-CN" altLang="en-US" sz="2500" i="1">
                            <a:latin typeface="Cambria Math" panose="02040503050406030204" pitchFamily="18" charset="0"/>
                            <a:sym typeface="+mn-ea"/>
                          </a:rPr>
                          <m:t>𝑣</m:t>
                        </m:r>
                      </m:e>
                    </m:d>
                    <m:r>
                      <a:rPr lang="zh-CN" altLang="en-US" sz="2500" i="1">
                        <a:latin typeface="Cambria Math" panose="02040503050406030204" pitchFamily="18" charset="0"/>
                        <a:sym typeface="+mn-ea"/>
                      </a:rPr>
                      <m:t> </m:t>
                    </m:r>
                  </m:oMath>
                </a14:m>
                <a:r>
                  <a:rPr lang="en-US" sz="2500" dirty="0">
                    <a:sym typeface="+mn-ea"/>
                  </a:rPr>
                  <a:t>may be obtained by normalizing the unnormalized distribution</a:t>
                </a:r>
                <a:endParaRPr lang="en-US" sz="25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09" r="-85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pic>
        <p:nvPicPr>
          <p:cNvPr id="6" name="图片 5"/>
          <p:cNvPicPr>
            <a:picLocks noChangeAspect="1"/>
          </p:cNvPicPr>
          <p:nvPr/>
        </p:nvPicPr>
        <p:blipFill>
          <a:blip r:embed="rId3"/>
          <a:stretch>
            <a:fillRect/>
          </a:stretch>
        </p:blipFill>
        <p:spPr>
          <a:xfrm>
            <a:off x="7305649" y="1615875"/>
            <a:ext cx="228600" cy="342900"/>
          </a:xfrm>
          <a:prstGeom prst="rect">
            <a:avLst/>
          </a:prstGeom>
        </p:spPr>
      </p:pic>
      <p:pic>
        <p:nvPicPr>
          <p:cNvPr id="7" name="图片 6"/>
          <p:cNvPicPr>
            <a:picLocks noChangeAspect="1"/>
          </p:cNvPicPr>
          <p:nvPr/>
        </p:nvPicPr>
        <p:blipFill>
          <a:blip r:embed="rId3"/>
          <a:stretch>
            <a:fillRect/>
          </a:stretch>
        </p:blipFill>
        <p:spPr>
          <a:xfrm>
            <a:off x="5668181" y="2095563"/>
            <a:ext cx="228600" cy="342900"/>
          </a:xfrm>
          <a:prstGeom prst="rect">
            <a:avLst/>
          </a:prstGeom>
        </p:spPr>
      </p:pic>
      <p:pic>
        <p:nvPicPr>
          <p:cNvPr id="9" name="图片 8"/>
          <p:cNvPicPr>
            <a:picLocks noChangeAspect="1"/>
          </p:cNvPicPr>
          <p:nvPr/>
        </p:nvPicPr>
        <p:blipFill>
          <a:blip r:embed="rId4"/>
          <a:stretch>
            <a:fillRect/>
          </a:stretch>
        </p:blipFill>
        <p:spPr>
          <a:xfrm>
            <a:off x="3480653" y="4125613"/>
            <a:ext cx="8091805" cy="899160"/>
          </a:xfrm>
          <a:prstGeom prst="rect">
            <a:avLst/>
          </a:prstGeom>
        </p:spPr>
      </p:pic>
      <p:pic>
        <p:nvPicPr>
          <p:cNvPr id="11" name="图片 10"/>
          <p:cNvPicPr>
            <a:picLocks noChangeAspect="1"/>
          </p:cNvPicPr>
          <p:nvPr/>
        </p:nvPicPr>
        <p:blipFill>
          <a:blip r:embed="rId5"/>
          <a:stretch>
            <a:fillRect/>
          </a:stretch>
        </p:blipFill>
        <p:spPr>
          <a:xfrm>
            <a:off x="1887390" y="5908607"/>
            <a:ext cx="8763000" cy="5905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so long as p does not assign probability to any joint configuration of variables. 0 Carrying out the expectation inside the equation will yield the correct functional form of </a:t>
            </a:r>
            <a:r>
              <a:rPr lang="en-US" sz="2600" i="1" dirty="0">
                <a:latin typeface="Times New Roman" panose="02020603050405020304" pitchFamily="18" charset="0"/>
                <a:cs typeface="Times New Roman" panose="02020603050405020304" pitchFamily="18" charset="0"/>
                <a:sym typeface="+mn-ea"/>
              </a:rPr>
              <a:t>q</a:t>
            </a:r>
            <a:r>
              <a:rPr lang="en-US" sz="2600" dirty="0">
                <a:latin typeface="Times New Roman" panose="02020603050405020304" pitchFamily="18" charset="0"/>
                <a:cs typeface="Times New Roman" panose="02020603050405020304" pitchFamily="18" charset="0"/>
                <a:sym typeface="+mn-ea"/>
              </a:rPr>
              <a:t>(</a:t>
            </a:r>
            <a:r>
              <a:rPr lang="en-US" sz="2600" i="1" dirty="0">
                <a:latin typeface="Times New Roman" panose="02020603050405020304" pitchFamily="18" charset="0"/>
                <a:cs typeface="Times New Roman" panose="02020603050405020304" pitchFamily="18" charset="0"/>
                <a:sym typeface="+mn-ea"/>
              </a:rPr>
              <a:t>h</a:t>
            </a:r>
            <a:r>
              <a:rPr lang="en-US" sz="2600" i="1" baseline="-25000" dirty="0">
                <a:latin typeface="Times New Roman" panose="02020603050405020304" pitchFamily="18" charset="0"/>
                <a:cs typeface="Times New Roman" panose="02020603050405020304" pitchFamily="18" charset="0"/>
                <a:sym typeface="+mn-ea"/>
              </a:rPr>
              <a:t>i</a:t>
            </a:r>
            <a:r>
              <a:rPr lang="en-US" sz="2600" i="1" dirty="0">
                <a:latin typeface="Times New Roman" panose="02020603050405020304" pitchFamily="18" charset="0"/>
                <a:cs typeface="Times New Roman" panose="02020603050405020304" pitchFamily="18" charset="0"/>
                <a:sym typeface="+mn-ea"/>
              </a:rPr>
              <a:t> | </a:t>
            </a:r>
            <a:r>
              <a:rPr lang="en-US" sz="2600" b="1" i="1" dirty="0">
                <a:latin typeface="Times New Roman" panose="02020603050405020304" pitchFamily="18" charset="0"/>
                <a:cs typeface="Times New Roman" panose="02020603050405020304" pitchFamily="18" charset="0"/>
                <a:sym typeface="+mn-ea"/>
              </a:rPr>
              <a:t>v</a:t>
            </a:r>
            <a:r>
              <a:rPr lang="en-US" sz="2600" dirty="0">
                <a:latin typeface="Times New Roman" panose="02020603050405020304" pitchFamily="18" charset="0"/>
                <a:cs typeface="Times New Roman" panose="02020603050405020304" pitchFamily="18" charset="0"/>
                <a:sym typeface="+mn-ea"/>
              </a:rPr>
              <a:t>). It is only necessary to derive functional forms of </a:t>
            </a:r>
            <a:r>
              <a:rPr lang="en-US" sz="2600" i="1" dirty="0">
                <a:latin typeface="Times New Roman" panose="02020603050405020304" pitchFamily="18" charset="0"/>
                <a:cs typeface="Times New Roman" panose="02020603050405020304" pitchFamily="18" charset="0"/>
                <a:sym typeface="+mn-ea"/>
              </a:rPr>
              <a:t>q</a:t>
            </a:r>
            <a:r>
              <a:rPr lang="en-US" sz="2600" dirty="0">
                <a:latin typeface="Times New Roman" panose="02020603050405020304" pitchFamily="18" charset="0"/>
                <a:cs typeface="Times New Roman" panose="02020603050405020304" pitchFamily="18" charset="0"/>
                <a:sym typeface="+mn-ea"/>
              </a:rPr>
              <a:t> directly using calculus of variations if one wishes to develop a new form of variational learning; Eq. </a:t>
            </a:r>
            <a:r>
              <a:rPr lang="en-US" sz="2600" dirty="0">
                <a:solidFill>
                  <a:srgbClr val="FF0000"/>
                </a:solidFill>
                <a:latin typeface="Times New Roman" panose="02020603050405020304" pitchFamily="18" charset="0"/>
                <a:cs typeface="Times New Roman" panose="02020603050405020304" pitchFamily="18" charset="0"/>
                <a:sym typeface="+mn-ea"/>
              </a:rPr>
              <a:t>19.56</a:t>
            </a:r>
            <a:r>
              <a:rPr lang="en-US" sz="2600" dirty="0">
                <a:latin typeface="Times New Roman" panose="02020603050405020304" pitchFamily="18" charset="0"/>
                <a:cs typeface="Times New Roman" panose="02020603050405020304" pitchFamily="18" charset="0"/>
                <a:sym typeface="+mn-ea"/>
              </a:rPr>
              <a:t> yields the mean field approximation for any probabilistic model.</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Eq. </a:t>
            </a:r>
            <a:r>
              <a:rPr lang="en-US" sz="2600" dirty="0">
                <a:solidFill>
                  <a:srgbClr val="FF0000"/>
                </a:solidFill>
                <a:latin typeface="Times New Roman" panose="02020603050405020304" pitchFamily="18" charset="0"/>
                <a:cs typeface="Times New Roman" panose="02020603050405020304" pitchFamily="18" charset="0"/>
                <a:sym typeface="+mn-ea"/>
              </a:rPr>
              <a:t>19.56</a:t>
            </a:r>
            <a:r>
              <a:rPr lang="en-US" sz="2600" dirty="0">
                <a:latin typeface="Times New Roman" panose="02020603050405020304" pitchFamily="18" charset="0"/>
                <a:cs typeface="Times New Roman" panose="02020603050405020304" pitchFamily="18" charset="0"/>
                <a:sym typeface="+mn-ea"/>
              </a:rPr>
              <a:t> is a fixed point equation, designed to be iteratively applied for each  value of </a:t>
            </a:r>
            <a:r>
              <a:rPr lang="en-US" sz="2600" i="1" dirty="0" err="1">
                <a:latin typeface="Times New Roman" panose="02020603050405020304" pitchFamily="18" charset="0"/>
                <a:cs typeface="Times New Roman" panose="02020603050405020304" pitchFamily="18" charset="0"/>
                <a:sym typeface="+mn-ea"/>
              </a:rPr>
              <a:t>i</a:t>
            </a:r>
            <a:r>
              <a:rPr lang="en-US" sz="2600" dirty="0">
                <a:latin typeface="Times New Roman" panose="02020603050405020304" pitchFamily="18" charset="0"/>
                <a:cs typeface="Times New Roman" panose="02020603050405020304" pitchFamily="18" charset="0"/>
                <a:sym typeface="+mn-ea"/>
              </a:rPr>
              <a:t> repeatedly until convergence. However, it also tells us more than that. It tells us the functional form that the optimal solution will take, whether we arrive there by fixed point equations or not. This means we can take the functional form from that equation but regard some of the values that appear in it as parameters, that we can optimize with any optimization algorithm we like.</a:t>
            </a: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lvl="0" algn="just">
                  <a:spcBef>
                    <a:spcPts val="0"/>
                  </a:spcBef>
                  <a:buClr>
                    <a:srgbClr val="FF0000"/>
                  </a:buClr>
                </a:pPr>
                <a:r>
                  <a:rPr lang="en-US" altLang="zh-CN" dirty="0">
                    <a:sym typeface="+mn-ea"/>
                  </a:rPr>
                  <a:t>        As an example, consider a very simple probabilistic model, with latent </a:t>
                </a:r>
                <a:r>
                  <a:rPr lang="en-US" dirty="0">
                    <a:sym typeface="+mn-ea"/>
                  </a:rPr>
                  <a:t>variables </a:t>
                </a:r>
                <a14:m>
                  <m:oMath xmlns:m="http://schemas.openxmlformats.org/officeDocument/2006/math">
                    <m:r>
                      <a:rPr lang="en-US" altLang="zh-CN" i="1" smtClean="0">
                        <a:latin typeface="Cambria Math" panose="02040503050406030204" pitchFamily="18" charset="0"/>
                        <a:sym typeface="+mn-ea"/>
                      </a:rPr>
                      <m:t>h</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en-US" altLang="zh-CN" i="1" smtClean="0">
                            <a:latin typeface="Cambria Math" panose="02040503050406030204" pitchFamily="18" charset="0"/>
                            <a:sym typeface="+mn-ea"/>
                          </a:rPr>
                          <m:t>ℝ</m:t>
                        </m:r>
                      </m:e>
                      <m:sup>
                        <m:r>
                          <a:rPr lang="en-US" altLang="zh-CN" i="1" smtClean="0">
                            <a:latin typeface="Cambria Math" panose="02040503050406030204" pitchFamily="18" charset="0"/>
                            <a:sym typeface="+mn-ea"/>
                          </a:rPr>
                          <m:t>2</m:t>
                        </m:r>
                      </m:sup>
                    </m:sSup>
                  </m:oMath>
                </a14:m>
                <a:r>
                  <a:rPr lang="en-US" dirty="0">
                    <a:sym typeface="+mn-ea"/>
                  </a:rPr>
                  <a:t> and just one visible variable, </a:t>
                </a:r>
                <a:r>
                  <a:rPr lang="en-US" i="1" dirty="0">
                    <a:sym typeface="+mn-ea"/>
                  </a:rPr>
                  <a:t>v</a:t>
                </a:r>
                <a:r>
                  <a:rPr lang="en-US" dirty="0">
                    <a:sym typeface="+mn-ea"/>
                  </a:rPr>
                  <a:t>. Suppose that </a:t>
                </a:r>
                <a14:m>
                  <m:oMath xmlns:m="http://schemas.openxmlformats.org/officeDocument/2006/math">
                    <m:r>
                      <a:rPr lang="zh-CN" altLang="en-US"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𝒉</m:t>
                        </m:r>
                      </m:e>
                    </m:d>
                    <m:r>
                      <a:rPr lang="en-US" altLang="zh-CN" i="1" smtClean="0">
                        <a:latin typeface="Cambria Math" panose="02040503050406030204" pitchFamily="18" charset="0"/>
                        <a:sym typeface="+mn-ea"/>
                      </a:rPr>
                      <m:t>=</m:t>
                    </m:r>
                    <m:r>
                      <a:rPr lang="zh-CN" altLang="en-US" i="1" smtClean="0">
                        <a:latin typeface="Cambria Math" panose="02040503050406030204" pitchFamily="18" charset="0"/>
                        <a:sym typeface="+mn-ea"/>
                      </a:rPr>
                      <m:t>𝑁</m:t>
                    </m:r>
                    <m:d>
                      <m:dPr>
                        <m:ctrlPr>
                          <a:rPr lang="en-US" altLang="zh-CN" i="1" smtClean="0">
                            <a:latin typeface="Cambria Math" panose="02040503050406030204" pitchFamily="18" charset="0"/>
                            <a:sym typeface="+mn-ea"/>
                          </a:rPr>
                        </m:ctrlPr>
                      </m:dPr>
                      <m:e>
                        <m:r>
                          <a:rPr lang="en-US" altLang="zh-CN" i="1" smtClean="0">
                            <a:latin typeface="Cambria Math" panose="02040503050406030204" pitchFamily="18" charset="0"/>
                            <a:sym typeface="+mn-ea"/>
                          </a:rPr>
                          <m:t>h</m:t>
                        </m:r>
                        <m:r>
                          <a:rPr lang="en-US" altLang="zh-CN" i="1" smtClean="0">
                            <a:latin typeface="Cambria Math" panose="02040503050406030204" pitchFamily="18" charset="0"/>
                            <a:sym typeface="+mn-ea"/>
                          </a:rPr>
                          <m:t>;</m:t>
                        </m:r>
                        <m:r>
                          <a:rPr lang="en-US" altLang="zh-CN" i="1" smtClean="0">
                            <a:latin typeface="Cambria Math" panose="02040503050406030204" pitchFamily="18" charset="0"/>
                            <a:sym typeface="+mn-ea"/>
                          </a:rPr>
                          <m:t>0</m:t>
                        </m:r>
                        <m:r>
                          <a:rPr lang="en-US" altLang="zh-CN" i="1" smtClean="0">
                            <a:latin typeface="Cambria Math" panose="02040503050406030204" pitchFamily="18" charset="0"/>
                            <a:sym typeface="+mn-ea"/>
                          </a:rPr>
                          <m:t>,</m:t>
                        </m:r>
                        <m:r>
                          <a:rPr lang="zh-CN" altLang="en-US" i="1" smtClean="0">
                            <a:latin typeface="Cambria Math" panose="02040503050406030204" pitchFamily="18" charset="0"/>
                            <a:sym typeface="+mn-ea"/>
                          </a:rPr>
                          <m:t>𝐼</m:t>
                        </m:r>
                      </m:e>
                    </m:d>
                  </m:oMath>
                </a14:m>
                <a:r>
                  <a:rPr lang="en-US" dirty="0">
                    <a:sym typeface="+mn-ea"/>
                  </a:rPr>
                  <a:t> and </a:t>
                </a:r>
                <a14:m>
                  <m:oMath xmlns:m="http://schemas.openxmlformats.org/officeDocument/2006/math">
                    <m:r>
                      <a:rPr lang="zh-CN" altLang="en-US"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d>
                          <m:dPr>
                            <m:begChr m:val=""/>
                            <m:endChr m:val="|"/>
                            <m:ctrlPr>
                              <a:rPr lang="en-US" altLang="zh-CN" i="1" smtClean="0">
                                <a:latin typeface="Cambria Math" panose="02040503050406030204" pitchFamily="18" charset="0"/>
                                <a:sym typeface="+mn-ea"/>
                              </a:rPr>
                            </m:ctrlPr>
                          </m:dPr>
                          <m:e>
                            <m:r>
                              <a:rPr lang="zh-CN" altLang="en-US" i="1" smtClean="0">
                                <a:latin typeface="Cambria Math" panose="02040503050406030204" pitchFamily="18" charset="0"/>
                                <a:sym typeface="+mn-ea"/>
                              </a:rPr>
                              <m:t>𝑣</m:t>
                            </m:r>
                            <m:r>
                              <a:rPr lang="en-US" altLang="zh-CN" b="0" i="1" smtClean="0">
                                <a:latin typeface="Cambria Math" panose="02040503050406030204" pitchFamily="18" charset="0"/>
                                <a:sym typeface="+mn-ea"/>
                              </a:rPr>
                              <m:t> </m:t>
                            </m:r>
                          </m:e>
                        </m:d>
                        <m:r>
                          <a:rPr lang="en-US" altLang="zh-CN" b="0" i="1" smtClean="0">
                            <a:latin typeface="Cambria Math" panose="02040503050406030204" pitchFamily="18" charset="0"/>
                            <a:sym typeface="+mn-ea"/>
                          </a:rPr>
                          <m:t> </m:t>
                        </m:r>
                        <m:r>
                          <a:rPr lang="en-US" altLang="zh-CN" b="1" i="1" smtClean="0">
                            <a:latin typeface="Cambria Math" panose="02040503050406030204" pitchFamily="18" charset="0"/>
                            <a:sym typeface="+mn-ea"/>
                          </a:rPr>
                          <m:t>𝒉</m:t>
                        </m:r>
                      </m:e>
                    </m:d>
                    <m:r>
                      <a:rPr lang="en-US" altLang="zh-CN" i="1" smtClean="0">
                        <a:latin typeface="Cambria Math" panose="02040503050406030204" pitchFamily="18" charset="0"/>
                        <a:sym typeface="+mn-ea"/>
                      </a:rPr>
                      <m:t>=</m:t>
                    </m:r>
                    <m:r>
                      <a:rPr lang="zh-CN" altLang="en-US" i="1" smtClean="0">
                        <a:latin typeface="Cambria Math" panose="02040503050406030204" pitchFamily="18" charset="0"/>
                        <a:sym typeface="+mn-ea"/>
                      </a:rPr>
                      <m:t>𝑁</m:t>
                    </m:r>
                    <m:d>
                      <m:dPr>
                        <m:ctrlPr>
                          <a:rPr lang="en-US" altLang="zh-CN" i="1" smtClean="0">
                            <a:latin typeface="Cambria Math" panose="02040503050406030204" pitchFamily="18" charset="0"/>
                            <a:sym typeface="+mn-ea"/>
                          </a:rPr>
                        </m:ctrlPr>
                      </m:dPr>
                      <m:e>
                        <m:r>
                          <a:rPr lang="zh-CN" altLang="en-US" i="1" smtClean="0">
                            <a:latin typeface="Cambria Math" panose="02040503050406030204" pitchFamily="18" charset="0"/>
                            <a:sym typeface="+mn-ea"/>
                          </a:rPr>
                          <m:t>𝑣</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zh-CN" altLang="en-US" b="1" i="1" smtClean="0">
                                <a:latin typeface="Cambria Math" panose="02040503050406030204" pitchFamily="18" charset="0"/>
                                <a:sym typeface="+mn-ea"/>
                              </a:rPr>
                              <m:t>𝒘</m:t>
                            </m:r>
                          </m:e>
                          <m:sup>
                            <m:r>
                              <a:rPr lang="en-US" altLang="zh-CN" i="1" smtClean="0">
                                <a:latin typeface="Cambria Math" panose="02040503050406030204" pitchFamily="18" charset="0"/>
                                <a:sym typeface="+mn-ea"/>
                              </a:rPr>
                              <m:t>⊤</m:t>
                            </m:r>
                          </m:sup>
                        </m:sSup>
                        <m:r>
                          <a:rPr lang="en-US" altLang="zh-CN" b="1" i="1" smtClean="0">
                            <a:latin typeface="Cambria Math" panose="02040503050406030204" pitchFamily="18" charset="0"/>
                            <a:sym typeface="+mn-ea"/>
                          </a:rPr>
                          <m:t>𝒉</m:t>
                        </m:r>
                        <m:r>
                          <a:rPr lang="en-US" altLang="zh-CN" i="1" smtClean="0">
                            <a:latin typeface="Cambria Math" panose="02040503050406030204" pitchFamily="18" charset="0"/>
                            <a:sym typeface="+mn-ea"/>
                          </a:rPr>
                          <m:t>;</m:t>
                        </m:r>
                        <m:r>
                          <a:rPr lang="en-US" altLang="zh-CN" i="1" smtClean="0">
                            <a:latin typeface="Cambria Math" panose="02040503050406030204" pitchFamily="18" charset="0"/>
                            <a:sym typeface="+mn-ea"/>
                          </a:rPr>
                          <m:t>1</m:t>
                        </m:r>
                      </m:e>
                    </m:d>
                  </m:oMath>
                </a14:m>
                <a:r>
                  <a:rPr lang="en-US" dirty="0">
                    <a:sym typeface="+mn-ea"/>
                  </a:rPr>
                  <a:t>. We could actually simplify this model by integrating out </a:t>
                </a:r>
                <a:r>
                  <a:rPr lang="en-US" b="1" i="1" dirty="0">
                    <a:sym typeface="+mn-ea"/>
                  </a:rPr>
                  <a:t>h</a:t>
                </a:r>
                <a:r>
                  <a:rPr lang="en-US" dirty="0">
                    <a:sym typeface="+mn-ea"/>
                  </a:rPr>
                  <a:t>; the result is just a Gaussian distribution over </a:t>
                </a:r>
                <a:r>
                  <a:rPr lang="en-US" i="1" dirty="0">
                    <a:sym typeface="+mn-ea"/>
                  </a:rPr>
                  <a:t>v</a:t>
                </a:r>
                <a:r>
                  <a:rPr lang="en-US" dirty="0">
                    <a:sym typeface="+mn-ea"/>
                  </a:rPr>
                  <a:t>. The model itself is not interesting; we have constructed it only to provide a simple demonstration of how calculus of variations may be applied to probabilistic modeling.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 Approximate inference</a:t>
            </a:r>
          </a:p>
        </p:txBody>
      </p:sp>
      <p:sp>
        <p:nvSpPr>
          <p:cNvPr id="3" name="内容占位符 2"/>
          <p:cNvSpPr>
            <a:spLocks noGrp="1"/>
          </p:cNvSpPr>
          <p:nvPr>
            <p:ph idx="4294967295"/>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sz="2600" dirty="0">
                <a:latin typeface="Times New Roman" panose="02020603050405020304" pitchFamily="18" charset="0"/>
                <a:cs typeface="Times New Roman" panose="02020603050405020304" pitchFamily="18" charset="0"/>
              </a:rPr>
              <a:t>Figure 19.1: </a:t>
            </a:r>
            <a:r>
              <a:rPr lang="en-US" altLang="zh-CN" dirty="0"/>
              <a:t>Some probabilistic models are able to provide tractable inference over the latent variables despite having one of the graph structures depicted above. This is possible if the conditional probability distributions are chosen to introduce additional independences beyond those described by the graph. For example, probabilistic PCA has the graph structure shown in the right, yet still has simple inference due to special properties of the specific conditional distributions it uses (linear-Gaussian conditionals with mutually orthogonal basis vectors).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626195E4-7E48-4788-A090-D0270F55B5E1}"/>
              </a:ext>
            </a:extLst>
          </p:cNvPr>
          <p:cNvPicPr>
            <a:picLocks noChangeAspect="1"/>
          </p:cNvPicPr>
          <p:nvPr/>
        </p:nvPicPr>
        <p:blipFill>
          <a:blip r:embed="rId3"/>
          <a:stretch>
            <a:fillRect/>
          </a:stretch>
        </p:blipFill>
        <p:spPr>
          <a:xfrm>
            <a:off x="3311290" y="1043189"/>
            <a:ext cx="5561905" cy="2142857"/>
          </a:xfrm>
          <a:prstGeom prst="rect">
            <a:avLst/>
          </a:prstGeom>
        </p:spPr>
      </p:pic>
    </p:spTree>
    <p:extLst>
      <p:ext uri="{BB962C8B-B14F-4D97-AF65-F5344CB8AC3E}">
        <p14:creationId xmlns:p14="http://schemas.microsoft.com/office/powerpoint/2010/main" val="15375545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lvl="0" algn="just">
              <a:spcBef>
                <a:spcPts val="0"/>
              </a:spcBef>
              <a:buClr>
                <a:srgbClr val="FF0000"/>
              </a:buClr>
            </a:pPr>
            <a:r>
              <a:rPr lang="en-US" altLang="zh-CN" dirty="0">
                <a:sym typeface="+mn-ea"/>
              </a:rPr>
              <a:t>        The true posterior is given, up to a normalizing constant, by</a:t>
            </a:r>
            <a:endParaRPr lang="en-US" dirty="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pic>
        <p:nvPicPr>
          <p:cNvPr id="5" name="图片 4">
            <a:extLst>
              <a:ext uri="{FF2B5EF4-FFF2-40B4-BE49-F238E27FC236}">
                <a16:creationId xmlns:a16="http://schemas.microsoft.com/office/drawing/2014/main" id="{9922C482-8FF2-4A95-89A3-5CA74F92C0E1}"/>
              </a:ext>
            </a:extLst>
          </p:cNvPr>
          <p:cNvPicPr>
            <a:picLocks noChangeAspect="1"/>
          </p:cNvPicPr>
          <p:nvPr/>
        </p:nvPicPr>
        <p:blipFill>
          <a:blip r:embed="rId2"/>
          <a:stretch>
            <a:fillRect/>
          </a:stretch>
        </p:blipFill>
        <p:spPr>
          <a:xfrm>
            <a:off x="515241" y="1954010"/>
            <a:ext cx="11289320" cy="3604242"/>
          </a:xfrm>
          <a:prstGeom prst="rect">
            <a:avLst/>
          </a:prstGeom>
        </p:spPr>
      </p:pic>
    </p:spTree>
    <p:extLst>
      <p:ext uri="{BB962C8B-B14F-4D97-AF65-F5344CB8AC3E}">
        <p14:creationId xmlns:p14="http://schemas.microsoft.com/office/powerpoint/2010/main" val="37496599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Due to the presence of the terms multiplying </a:t>
            </a:r>
            <a:r>
              <a:rPr lang="en-US" sz="2600" i="1" dirty="0">
                <a:latin typeface="Times New Roman" panose="02020603050405020304" pitchFamily="18" charset="0"/>
                <a:cs typeface="Times New Roman" panose="02020603050405020304" pitchFamily="18" charset="0"/>
                <a:sym typeface="+mn-ea"/>
              </a:rPr>
              <a:t>h</a:t>
            </a:r>
            <a:r>
              <a:rPr lang="en-US" sz="2600" i="1" baseline="-25000" dirty="0">
                <a:latin typeface="Times New Roman" panose="02020603050405020304" pitchFamily="18" charset="0"/>
                <a:cs typeface="Times New Roman" panose="02020603050405020304" pitchFamily="18" charset="0"/>
                <a:sym typeface="+mn-ea"/>
              </a:rPr>
              <a:t>1</a:t>
            </a:r>
            <a:r>
              <a:rPr lang="en-US" sz="2600" dirty="0">
                <a:latin typeface="Times New Roman" panose="02020603050405020304" pitchFamily="18" charset="0"/>
                <a:cs typeface="Times New Roman" panose="02020603050405020304" pitchFamily="18" charset="0"/>
                <a:sym typeface="+mn-ea"/>
              </a:rPr>
              <a:t> and </a:t>
            </a:r>
            <a:r>
              <a:rPr lang="en-US" sz="2600" i="1" dirty="0">
                <a:latin typeface="Times New Roman" panose="02020603050405020304" pitchFamily="18" charset="0"/>
                <a:cs typeface="Times New Roman" panose="02020603050405020304" pitchFamily="18" charset="0"/>
                <a:sym typeface="+mn-ea"/>
              </a:rPr>
              <a:t>h</a:t>
            </a:r>
            <a:r>
              <a:rPr lang="en-US" sz="2600" i="1" baseline="-25000" dirty="0">
                <a:latin typeface="Times New Roman" panose="02020603050405020304" pitchFamily="18" charset="0"/>
                <a:cs typeface="Times New Roman" panose="02020603050405020304" pitchFamily="18" charset="0"/>
                <a:sym typeface="+mn-ea"/>
              </a:rPr>
              <a:t>2</a:t>
            </a:r>
            <a:r>
              <a:rPr lang="en-US" sz="2600" dirty="0">
                <a:latin typeface="Times New Roman" panose="02020603050405020304" pitchFamily="18" charset="0"/>
                <a:cs typeface="Times New Roman" panose="02020603050405020304" pitchFamily="18" charset="0"/>
                <a:sym typeface="+mn-ea"/>
              </a:rPr>
              <a:t> together, we can see that the true posterior does not factorize over </a:t>
            </a:r>
            <a:r>
              <a:rPr lang="en-US" sz="2600" i="1" dirty="0">
                <a:latin typeface="Times New Roman" panose="02020603050405020304" pitchFamily="18" charset="0"/>
                <a:cs typeface="Times New Roman" panose="02020603050405020304" pitchFamily="18" charset="0"/>
                <a:sym typeface="+mn-ea"/>
              </a:rPr>
              <a:t>h</a:t>
            </a:r>
            <a:r>
              <a:rPr lang="en-US" sz="2600" i="1" baseline="-25000" dirty="0">
                <a:latin typeface="Times New Roman" panose="02020603050405020304" pitchFamily="18" charset="0"/>
                <a:cs typeface="Times New Roman" panose="02020603050405020304" pitchFamily="18" charset="0"/>
                <a:sym typeface="+mn-ea"/>
              </a:rPr>
              <a:t>1</a:t>
            </a:r>
            <a:r>
              <a:rPr lang="en-US" sz="2600" i="1"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and </a:t>
            </a:r>
            <a:r>
              <a:rPr lang="en-US" sz="2600" i="1" dirty="0">
                <a:latin typeface="Times New Roman" panose="02020603050405020304" pitchFamily="18" charset="0"/>
                <a:cs typeface="Times New Roman" panose="02020603050405020304" pitchFamily="18" charset="0"/>
                <a:sym typeface="+mn-ea"/>
              </a:rPr>
              <a:t>h</a:t>
            </a:r>
            <a:r>
              <a:rPr lang="en-US" sz="2600" i="1" baseline="-25000" dirty="0">
                <a:latin typeface="Times New Roman" panose="02020603050405020304" pitchFamily="18" charset="0"/>
                <a:cs typeface="Times New Roman" panose="02020603050405020304" pitchFamily="18" charset="0"/>
                <a:sym typeface="+mn-ea"/>
              </a:rPr>
              <a:t>2</a:t>
            </a:r>
            <a:r>
              <a:rPr lang="en-US"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Applying Eq. </a:t>
            </a:r>
            <a:r>
              <a:rPr lang="en-US" sz="2600" dirty="0">
                <a:solidFill>
                  <a:srgbClr val="FF0000"/>
                </a:solidFill>
                <a:latin typeface="Times New Roman" panose="02020603050405020304" pitchFamily="18" charset="0"/>
                <a:cs typeface="Times New Roman" panose="02020603050405020304" pitchFamily="18" charset="0"/>
                <a:sym typeface="+mn-ea"/>
              </a:rPr>
              <a:t>19.56</a:t>
            </a:r>
            <a:r>
              <a:rPr lang="en-US" sz="2600" dirty="0">
                <a:latin typeface="Times New Roman" panose="02020603050405020304" pitchFamily="18" charset="0"/>
                <a:cs typeface="Times New Roman" panose="02020603050405020304" pitchFamily="18" charset="0"/>
                <a:sym typeface="+mn-ea"/>
              </a:rPr>
              <a:t>, we find that</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pic>
        <p:nvPicPr>
          <p:cNvPr id="5" name="图片 4"/>
          <p:cNvPicPr>
            <a:picLocks noChangeAspect="1"/>
          </p:cNvPicPr>
          <p:nvPr/>
        </p:nvPicPr>
        <p:blipFill>
          <a:blip r:embed="rId2"/>
          <a:stretch>
            <a:fillRect/>
          </a:stretch>
        </p:blipFill>
        <p:spPr>
          <a:xfrm>
            <a:off x="1777666" y="2937897"/>
            <a:ext cx="9125373" cy="2710507"/>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lgn="just">
                  <a:spcBef>
                    <a:spcPts val="0"/>
                  </a:spcBef>
                  <a:buClr>
                    <a:srgbClr val="FF0000"/>
                  </a:buClr>
                </a:pPr>
                <a:r>
                  <a:rPr lang="en-US" sz="2800" dirty="0">
                    <a:sym typeface="+mn-ea"/>
                  </a:rPr>
                  <a:t>From this, we can see that there are eﬀectively only two values we need to obtain  from                                        and                          Writing these  as </a:t>
                </a:r>
                <a14:m>
                  <m:oMath xmlns:m="http://schemas.openxmlformats.org/officeDocument/2006/math">
                    <m:d>
                      <m:dPr>
                        <m:begChr m:val="⟨"/>
                        <m:endChr m:val="⟩"/>
                        <m:ctrlPr>
                          <a:rPr lang="en-US" altLang="zh-CN" sz="2800" i="1" smtClean="0">
                            <a:latin typeface="Cambria Math" panose="02040503050406030204" pitchFamily="18" charset="0"/>
                            <a:sym typeface="+mn-ea"/>
                          </a:rPr>
                        </m:ctrlPr>
                      </m:dPr>
                      <m:e>
                        <m:sSub>
                          <m:sSubPr>
                            <m:ctrlPr>
                              <a:rPr lang="en-US" altLang="zh-CN" sz="2800" i="1" smtClean="0">
                                <a:latin typeface="Cambria Math" panose="02040503050406030204" pitchFamily="18" charset="0"/>
                                <a:sym typeface="+mn-ea"/>
                              </a:rPr>
                            </m:ctrlPr>
                          </m:sSubPr>
                          <m:e>
                            <m:r>
                              <a:rPr lang="en-US" altLang="zh-CN" sz="2800" i="1" smtClean="0">
                                <a:latin typeface="Cambria Math" panose="02040503050406030204" pitchFamily="18" charset="0"/>
                                <a:sym typeface="+mn-ea"/>
                              </a:rPr>
                              <m:t>h</m:t>
                            </m:r>
                          </m:e>
                          <m:sub>
                            <m:r>
                              <a:rPr lang="en-US" altLang="zh-CN" sz="2800" i="1" smtClean="0">
                                <a:latin typeface="Cambria Math" panose="02040503050406030204" pitchFamily="18" charset="0"/>
                                <a:sym typeface="+mn-ea"/>
                              </a:rPr>
                              <m:t>2</m:t>
                            </m:r>
                          </m:sub>
                        </m:sSub>
                      </m:e>
                    </m:d>
                  </m:oMath>
                </a14:m>
                <a:r>
                  <a:rPr lang="en-US" sz="2800" dirty="0">
                    <a:sym typeface="+mn-ea"/>
                  </a:rPr>
                  <a:t> and </a:t>
                </a:r>
                <a14:m>
                  <m:oMath xmlns:m="http://schemas.openxmlformats.org/officeDocument/2006/math">
                    <m:d>
                      <m:dPr>
                        <m:begChr m:val="⟨"/>
                        <m:endChr m:val="⟩"/>
                        <m:ctrlPr>
                          <a:rPr lang="en-US" altLang="zh-CN" sz="2800" i="1" dirty="0" smtClean="0">
                            <a:latin typeface="Cambria Math" panose="02040503050406030204" pitchFamily="18" charset="0"/>
                            <a:sym typeface="+mn-ea"/>
                          </a:rPr>
                        </m:ctrlPr>
                      </m:dPr>
                      <m:e>
                        <m:sSubSup>
                          <m:sSubSupPr>
                            <m:ctrlPr>
                              <a:rPr lang="en-US" altLang="zh-CN" sz="2800" i="1" dirty="0" smtClean="0">
                                <a:latin typeface="Cambria Math" panose="02040503050406030204" pitchFamily="18" charset="0"/>
                                <a:sym typeface="+mn-ea"/>
                              </a:rPr>
                            </m:ctrlPr>
                          </m:sSubSupPr>
                          <m:e>
                            <m:r>
                              <a:rPr lang="en-US" altLang="zh-CN" sz="2800" i="1" dirty="0" smtClean="0">
                                <a:latin typeface="Cambria Math" panose="02040503050406030204" pitchFamily="18" charset="0"/>
                                <a:sym typeface="+mn-ea"/>
                              </a:rPr>
                              <m:t>h</m:t>
                            </m:r>
                          </m:e>
                          <m:sub>
                            <m:r>
                              <a:rPr lang="en-US" altLang="zh-CN" sz="2800" i="1" dirty="0" smtClean="0">
                                <a:latin typeface="Cambria Math" panose="02040503050406030204" pitchFamily="18" charset="0"/>
                                <a:sym typeface="+mn-ea"/>
                              </a:rPr>
                              <m:t>2</m:t>
                            </m:r>
                          </m:sub>
                          <m:sup>
                            <m:r>
                              <a:rPr lang="en-US" altLang="zh-CN" sz="2800" i="1" dirty="0" smtClean="0">
                                <a:latin typeface="Cambria Math" panose="02040503050406030204" pitchFamily="18" charset="0"/>
                                <a:sym typeface="+mn-ea"/>
                              </a:rPr>
                              <m:t>2</m:t>
                            </m:r>
                          </m:sup>
                        </m:sSubSup>
                      </m:e>
                    </m:d>
                  </m:oMath>
                </a14:m>
                <a:r>
                  <a:rPr lang="en-US" sz="2800" dirty="0">
                    <a:sym typeface="+mn-ea"/>
                  </a:rPr>
                  <a:t>, we obtain</a:t>
                </a:r>
              </a:p>
              <a:p>
                <a:pPr lvl="0" algn="just">
                  <a:spcBef>
                    <a:spcPts val="0"/>
                  </a:spcBef>
                  <a:buClr>
                    <a:srgbClr val="FF0000"/>
                  </a:buClr>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22" r="-1069"/>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sym typeface="+mn-ea"/>
              </a:rPr>
              <a:t>19.4.3 Continuous Latent Variables</a:t>
            </a:r>
          </a:p>
        </p:txBody>
      </p:sp>
      <p:pic>
        <p:nvPicPr>
          <p:cNvPr id="6" name="图片 5"/>
          <p:cNvPicPr>
            <a:picLocks noChangeAspect="1"/>
          </p:cNvPicPr>
          <p:nvPr/>
        </p:nvPicPr>
        <p:blipFill>
          <a:blip r:embed="rId3"/>
          <a:stretch>
            <a:fillRect/>
          </a:stretch>
        </p:blipFill>
        <p:spPr>
          <a:xfrm>
            <a:off x="1039230" y="3014941"/>
            <a:ext cx="10106025" cy="1714500"/>
          </a:xfrm>
          <a:prstGeom prst="rect">
            <a:avLst/>
          </a:prstGeom>
        </p:spPr>
      </p:pic>
      <p:pic>
        <p:nvPicPr>
          <p:cNvPr id="5" name="图片 4">
            <a:extLst>
              <a:ext uri="{FF2B5EF4-FFF2-40B4-BE49-F238E27FC236}">
                <a16:creationId xmlns:a16="http://schemas.microsoft.com/office/drawing/2014/main" id="{ADC91F28-160A-456B-9BB5-4B9BDBA735D5}"/>
              </a:ext>
            </a:extLst>
          </p:cNvPr>
          <p:cNvPicPr>
            <a:picLocks noChangeAspect="1"/>
          </p:cNvPicPr>
          <p:nvPr/>
        </p:nvPicPr>
        <p:blipFill>
          <a:blip r:embed="rId4"/>
          <a:stretch>
            <a:fillRect/>
          </a:stretch>
        </p:blipFill>
        <p:spPr>
          <a:xfrm>
            <a:off x="2358712" y="1694730"/>
            <a:ext cx="3353686" cy="415500"/>
          </a:xfrm>
          <a:prstGeom prst="rect">
            <a:avLst/>
          </a:prstGeom>
        </p:spPr>
      </p:pic>
      <p:pic>
        <p:nvPicPr>
          <p:cNvPr id="8" name="图片 7">
            <a:extLst>
              <a:ext uri="{FF2B5EF4-FFF2-40B4-BE49-F238E27FC236}">
                <a16:creationId xmlns:a16="http://schemas.microsoft.com/office/drawing/2014/main" id="{E0ABE2DF-AB3F-4824-A114-2FB189F81420}"/>
              </a:ext>
            </a:extLst>
          </p:cNvPr>
          <p:cNvPicPr>
            <a:picLocks noChangeAspect="1"/>
          </p:cNvPicPr>
          <p:nvPr/>
        </p:nvPicPr>
        <p:blipFill>
          <a:blip r:embed="rId5"/>
          <a:stretch>
            <a:fillRect/>
          </a:stretch>
        </p:blipFill>
        <p:spPr>
          <a:xfrm>
            <a:off x="6445167" y="1644850"/>
            <a:ext cx="2126009" cy="45885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spcBef>
                    <a:spcPts val="0"/>
                  </a:spcBef>
                  <a:buClr>
                    <a:srgbClr val="FF0000"/>
                  </a:buClr>
                </a:pPr>
                <a:r>
                  <a:rPr lang="en-US" altLang="zh-CN" dirty="0">
                    <a:sym typeface="+mn-ea"/>
                  </a:rPr>
                  <a:t>        From this, we can see that </a:t>
                </a:r>
                <a14:m>
                  <m:oMath xmlns:m="http://schemas.openxmlformats.org/officeDocument/2006/math">
                    <m:acc>
                      <m:accPr>
                        <m:chr m:val="̃"/>
                        <m:ctrlPr>
                          <a:rPr lang="en-US" altLang="zh-CN" i="1" smtClean="0">
                            <a:latin typeface="Cambria Math" panose="02040503050406030204" pitchFamily="18" charset="0"/>
                            <a:sym typeface="+mn-ea"/>
                          </a:rPr>
                        </m:ctrlPr>
                      </m:accPr>
                      <m:e>
                        <m:r>
                          <a:rPr lang="en-US" altLang="zh-CN" i="1" smtClean="0">
                            <a:latin typeface="Cambria Math" panose="02040503050406030204" pitchFamily="18" charset="0"/>
                            <a:sym typeface="+mn-ea"/>
                          </a:rPr>
                          <m:t>𝑞</m:t>
                        </m:r>
                      </m:e>
                    </m:acc>
                  </m:oMath>
                </a14:m>
                <a:r>
                  <a:rPr lang="en-US" altLang="zh-CN" dirty="0">
                    <a:sym typeface="+mn-ea"/>
                  </a:rPr>
                  <a:t> has the functional form of a Gaussian. We can thus conclude                                    where </a:t>
                </a:r>
                <a:r>
                  <a:rPr lang="en-US" altLang="zh-CN" b="1" i="1" dirty="0">
                    <a:sym typeface="+mn-ea"/>
                  </a:rPr>
                  <a:t>µ</a:t>
                </a:r>
                <a:r>
                  <a:rPr lang="en-US" altLang="zh-CN" dirty="0">
                    <a:sym typeface="+mn-ea"/>
                  </a:rPr>
                  <a:t> and diagonal </a:t>
                </a:r>
                <a:r>
                  <a:rPr lang="en-US" altLang="zh-CN" b="1" i="1" dirty="0">
                    <a:sym typeface="+mn-ea"/>
                  </a:rPr>
                  <a:t>β</a:t>
                </a:r>
                <a:r>
                  <a:rPr lang="en-US" altLang="zh-CN" dirty="0">
                    <a:sym typeface="+mn-ea"/>
                  </a:rPr>
                  <a:t> are variational parameters that we can optimize using any technique we choose. It is important to recall that we did not ever assume that </a:t>
                </a:r>
                <a:r>
                  <a:rPr lang="en-US" altLang="zh-CN" i="1" dirty="0">
                    <a:sym typeface="+mn-ea"/>
                  </a:rPr>
                  <a:t>q</a:t>
                </a:r>
                <a:r>
                  <a:rPr lang="en-US" altLang="zh-CN" dirty="0">
                    <a:sym typeface="+mn-ea"/>
                  </a:rPr>
                  <a:t> would be Gaussian; its Gaussian form was derived automatically by using calculus of variations to maximize </a:t>
                </a:r>
                <a:r>
                  <a:rPr lang="en-US" altLang="zh-CN" i="1" dirty="0">
                    <a:sym typeface="+mn-ea"/>
                  </a:rPr>
                  <a:t>q</a:t>
                </a:r>
                <a:r>
                  <a:rPr lang="en-US" altLang="zh-CN" dirty="0">
                    <a:sym typeface="+mn-ea"/>
                  </a:rPr>
                  <a:t> with respect to </a:t>
                </a:r>
                <a14:m>
                  <m:oMath xmlns:m="http://schemas.openxmlformats.org/officeDocument/2006/math">
                    <m:r>
                      <a:rPr lang="en-US" altLang="zh-CN" i="1" smtClean="0">
                        <a:latin typeface="Cambria Math" panose="02040503050406030204" pitchFamily="18" charset="0"/>
                        <a:sym typeface="+mn-ea"/>
                      </a:rPr>
                      <m:t>ℒ</m:t>
                    </m:r>
                  </m:oMath>
                </a14:m>
                <a:r>
                  <a:rPr lang="en-US" altLang="zh-CN" dirty="0">
                    <a:sym typeface="+mn-ea"/>
                  </a:rPr>
                  <a:t>. Using the same approach on a different model could yield a different functional form of  </a:t>
                </a:r>
                <a:r>
                  <a:rPr lang="en-US" altLang="zh-CN" i="1" dirty="0">
                    <a:sym typeface="+mn-ea"/>
                  </a:rPr>
                  <a:t>q</a:t>
                </a:r>
                <a:r>
                  <a:rPr lang="en-US" altLang="zh-CN" dirty="0">
                    <a:sym typeface="+mn-ea"/>
                  </a:rPr>
                  <a:t>.</a:t>
                </a: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        This was of course, just a small case constructed for demonstration purposes. For examples of real applications of variational learning with continuous variables in the context of deep learning, see </a:t>
                </a:r>
                <a:r>
                  <a:rPr lang="en-US" altLang="zh-CN" sz="2600" dirty="0">
                    <a:solidFill>
                      <a:srgbClr val="00FF00"/>
                    </a:solidFill>
                    <a:latin typeface="Times New Roman" panose="02020603050405020304" pitchFamily="18" charset="0"/>
                    <a:cs typeface="Times New Roman" panose="02020603050405020304" pitchFamily="18" charset="0"/>
                    <a:sym typeface="+mn-ea"/>
                  </a:rPr>
                  <a:t>Goodfellow </a:t>
                </a:r>
                <a:r>
                  <a:rPr lang="en-US" altLang="zh-CN" sz="2600" i="1" dirty="0">
                    <a:solidFill>
                      <a:srgbClr val="00FF00"/>
                    </a:solidFill>
                    <a:latin typeface="Times New Roman" panose="02020603050405020304" pitchFamily="18" charset="0"/>
                    <a:cs typeface="Times New Roman" panose="02020603050405020304" pitchFamily="18" charset="0"/>
                    <a:sym typeface="+mn-ea"/>
                  </a:rPr>
                  <a:t>et al.</a:t>
                </a:r>
                <a:r>
                  <a:rPr lang="en-US" sz="2600" i="1" dirty="0">
                    <a:solidFill>
                      <a:srgbClr val="00FF00"/>
                    </a:solidFill>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2013d</a:t>
                </a:r>
                <a:r>
                  <a:rPr lang="en-US" sz="2600" dirty="0">
                    <a:latin typeface="Times New Roman" panose="02020603050405020304" pitchFamily="18" charset="0"/>
                    <a:cs typeface="Times New Roman" panose="02020603050405020304" pitchFamily="18" charset="0"/>
                    <a:sym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19.4.3 Continuous Latent Variables</a:t>
            </a:r>
          </a:p>
        </p:txBody>
      </p:sp>
      <p:pic>
        <p:nvPicPr>
          <p:cNvPr id="5" name="图片 4">
            <a:extLst>
              <a:ext uri="{FF2B5EF4-FFF2-40B4-BE49-F238E27FC236}">
                <a16:creationId xmlns:a16="http://schemas.microsoft.com/office/drawing/2014/main" id="{B2A1529A-06A3-441C-8A21-589C354B9C14}"/>
              </a:ext>
            </a:extLst>
          </p:cNvPr>
          <p:cNvPicPr>
            <a:picLocks noChangeAspect="1"/>
          </p:cNvPicPr>
          <p:nvPr/>
        </p:nvPicPr>
        <p:blipFill>
          <a:blip r:embed="rId3"/>
          <a:stretch>
            <a:fillRect/>
          </a:stretch>
        </p:blipFill>
        <p:spPr>
          <a:xfrm>
            <a:off x="1896699" y="1673782"/>
            <a:ext cx="3028227" cy="34210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Using approximate inference as part of a learning algorithm affects the learning process, and this in turn affects the accuracy of the inference algorithm.</a:t>
            </a:r>
          </a:p>
          <a:p>
            <a:pPr marL="0" lvl="0" indent="0" algn="just">
              <a:lnSpc>
                <a:spcPct val="125000"/>
              </a:lnSpc>
              <a:spcBef>
                <a:spcPts val="0"/>
              </a:spcBef>
              <a:buClr>
                <a:srgbClr val="FF0000"/>
              </a:buClr>
              <a:buNone/>
            </a:pPr>
            <a:r>
              <a:rPr lang="en-US" dirty="0">
                <a:sym typeface="+mn-ea"/>
              </a:rPr>
              <a:t>        </a:t>
            </a:r>
            <a:r>
              <a:rPr lang="en-US" sz="2600" dirty="0">
                <a:latin typeface="Times New Roman" panose="02020603050405020304" pitchFamily="18" charset="0"/>
                <a:cs typeface="Times New Roman" panose="02020603050405020304" pitchFamily="18" charset="0"/>
                <a:sym typeface="+mn-ea"/>
              </a:rPr>
              <a:t>Specifically, the training algorithm tends to adapt the model in a way that makes the approximating assumptions underlying the approximate inference algorithm become more true. When training the parameters, variational learning increases</a:t>
            </a:r>
          </a:p>
          <a:p>
            <a:pPr marL="0" lvl="0" indent="0" algn="just">
              <a:lnSpc>
                <a:spcPct val="125000"/>
              </a:lnSpc>
              <a:spcBef>
                <a:spcPts val="0"/>
              </a:spcBef>
              <a:buClr>
                <a:srgbClr val="FF0000"/>
              </a:buClr>
              <a:buNone/>
            </a:pPr>
            <a:endParaRPr lang="en-US" dirty="0">
              <a:sym typeface="+mn-ea"/>
            </a:endParaRPr>
          </a:p>
          <a:p>
            <a:pPr lvl="0" algn="just">
              <a:spcBef>
                <a:spcPts val="0"/>
              </a:spcBef>
              <a:buClr>
                <a:srgbClr val="FF0000"/>
              </a:buClr>
            </a:pPr>
            <a:r>
              <a:rPr lang="en-US" dirty="0">
                <a:sym typeface="+mn-ea"/>
              </a:rPr>
              <a:t>For a speciﬁc v, this increases </a:t>
            </a:r>
            <a:r>
              <a:rPr lang="en-US" i="1" dirty="0">
                <a:sym typeface="+mn-ea"/>
              </a:rPr>
              <a:t>p</a:t>
            </a:r>
            <a:r>
              <a:rPr lang="en-US" dirty="0">
                <a:sym typeface="+mn-ea"/>
              </a:rPr>
              <a:t>(</a:t>
            </a:r>
            <a:r>
              <a:rPr lang="en-US" b="1" i="1" dirty="0">
                <a:sym typeface="+mn-ea"/>
              </a:rPr>
              <a:t>h</a:t>
            </a:r>
            <a:r>
              <a:rPr lang="en-US" dirty="0">
                <a:sym typeface="+mn-ea"/>
              </a:rPr>
              <a:t> </a:t>
            </a:r>
            <a:r>
              <a:rPr lang="en-US" altLang="zh-CN" dirty="0">
                <a:sym typeface="+mn-ea"/>
              </a:rPr>
              <a:t>| </a:t>
            </a:r>
            <a:r>
              <a:rPr lang="en-US" b="1" i="1" dirty="0">
                <a:sym typeface="+mn-ea"/>
              </a:rPr>
              <a:t>v</a:t>
            </a:r>
            <a:r>
              <a:rPr lang="en-US" dirty="0">
                <a:sym typeface="+mn-ea"/>
              </a:rPr>
              <a:t>) for values of </a:t>
            </a:r>
            <a:r>
              <a:rPr lang="en-US" b="1" i="1" dirty="0">
                <a:sym typeface="+mn-ea"/>
              </a:rPr>
              <a:t>h</a:t>
            </a:r>
            <a:r>
              <a:rPr lang="en-US" dirty="0">
                <a:sym typeface="+mn-ea"/>
              </a:rPr>
              <a:t> that have high probability under </a:t>
            </a:r>
            <a:r>
              <a:rPr lang="en-US" altLang="zh-CN" i="1" dirty="0">
                <a:sym typeface="+mn-ea"/>
              </a:rPr>
              <a:t>q</a:t>
            </a:r>
            <a:r>
              <a:rPr lang="en-US" altLang="zh-CN" dirty="0">
                <a:sym typeface="+mn-ea"/>
              </a:rPr>
              <a:t>(</a:t>
            </a:r>
            <a:r>
              <a:rPr lang="en-US" altLang="zh-CN" b="1" i="1" dirty="0">
                <a:sym typeface="+mn-ea"/>
              </a:rPr>
              <a:t>h</a:t>
            </a:r>
            <a:r>
              <a:rPr lang="en-US" altLang="zh-CN" dirty="0">
                <a:sym typeface="+mn-ea"/>
              </a:rPr>
              <a:t> | </a:t>
            </a:r>
            <a:r>
              <a:rPr lang="en-US" altLang="zh-CN" b="1" i="1" dirty="0">
                <a:sym typeface="+mn-ea"/>
              </a:rPr>
              <a:t>v</a:t>
            </a:r>
            <a:r>
              <a:rPr lang="en-US" altLang="zh-CN" dirty="0">
                <a:sym typeface="+mn-ea"/>
              </a:rPr>
              <a:t>) </a:t>
            </a:r>
            <a:r>
              <a:rPr lang="en-US" dirty="0">
                <a:sym typeface="+mn-ea"/>
              </a:rPr>
              <a:t>and decreases </a:t>
            </a:r>
            <a:r>
              <a:rPr lang="en-US" altLang="zh-CN" i="1" dirty="0">
                <a:sym typeface="+mn-ea"/>
              </a:rPr>
              <a:t>p</a:t>
            </a:r>
            <a:r>
              <a:rPr lang="en-US" altLang="zh-CN" dirty="0">
                <a:sym typeface="+mn-ea"/>
              </a:rPr>
              <a:t>(</a:t>
            </a:r>
            <a:r>
              <a:rPr lang="en-US" altLang="zh-CN" b="1" i="1" dirty="0">
                <a:sym typeface="+mn-ea"/>
              </a:rPr>
              <a:t>h</a:t>
            </a:r>
            <a:r>
              <a:rPr lang="en-US" altLang="zh-CN" dirty="0">
                <a:sym typeface="+mn-ea"/>
              </a:rPr>
              <a:t> | </a:t>
            </a:r>
            <a:r>
              <a:rPr lang="en-US" altLang="zh-CN" b="1" i="1" dirty="0">
                <a:sym typeface="+mn-ea"/>
              </a:rPr>
              <a:t>v</a:t>
            </a:r>
            <a:r>
              <a:rPr lang="en-US" altLang="zh-CN" dirty="0">
                <a:sym typeface="+mn-ea"/>
              </a:rPr>
              <a:t>) </a:t>
            </a:r>
            <a:r>
              <a:rPr lang="en-US" dirty="0">
                <a:sym typeface="+mn-ea"/>
              </a:rPr>
              <a:t>for values of </a:t>
            </a:r>
            <a:r>
              <a:rPr lang="en-US" b="1" i="1" dirty="0">
                <a:sym typeface="+mn-ea"/>
              </a:rPr>
              <a:t>h</a:t>
            </a:r>
            <a:r>
              <a:rPr lang="en-US" dirty="0">
                <a:sym typeface="+mn-ea"/>
              </a:rPr>
              <a:t> that have low probability under </a:t>
            </a:r>
            <a:r>
              <a:rPr lang="en-US" i="1" dirty="0">
                <a:sym typeface="+mn-ea"/>
              </a:rPr>
              <a:t>q</a:t>
            </a:r>
            <a:r>
              <a:rPr lang="en-US" altLang="zh-CN" dirty="0">
                <a:sym typeface="+mn-ea"/>
              </a:rPr>
              <a:t>(</a:t>
            </a:r>
            <a:r>
              <a:rPr lang="en-US" altLang="zh-CN" b="1" i="1" dirty="0">
                <a:sym typeface="+mn-ea"/>
              </a:rPr>
              <a:t>h</a:t>
            </a:r>
            <a:r>
              <a:rPr lang="en-US" altLang="zh-CN" dirty="0">
                <a:sym typeface="+mn-ea"/>
              </a:rPr>
              <a:t> | </a:t>
            </a:r>
            <a:r>
              <a:rPr lang="en-US" altLang="zh-CN" b="1" i="1" dirty="0">
                <a:sym typeface="+mn-ea"/>
              </a:rPr>
              <a:t>v</a:t>
            </a:r>
            <a:r>
              <a:rPr lang="en-US" altLang="zh-CN" dirty="0">
                <a:sym typeface="+mn-ea"/>
              </a:rPr>
              <a:t>).</a:t>
            </a:r>
            <a:endParaRPr lang="en-US" sz="2600" dirty="0">
              <a:latin typeface="Times New Roman" panose="02020603050405020304" pitchFamily="18" charset="0"/>
              <a:cs typeface="Times New Roman" panose="02020603050405020304" pitchFamily="18" charset="0"/>
              <a:sym typeface="+mn-ea"/>
            </a:endParaRPr>
          </a:p>
        </p:txBody>
      </p:sp>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19.4.4 Interactions between Learning and Inference</a:t>
            </a:r>
          </a:p>
        </p:txBody>
      </p:sp>
      <p:pic>
        <p:nvPicPr>
          <p:cNvPr id="10" name="图片 9"/>
          <p:cNvPicPr>
            <a:picLocks noChangeAspect="1"/>
          </p:cNvPicPr>
          <p:nvPr/>
        </p:nvPicPr>
        <p:blipFill>
          <a:blip r:embed="rId2"/>
          <a:stretch>
            <a:fillRect/>
          </a:stretch>
        </p:blipFill>
        <p:spPr>
          <a:xfrm>
            <a:off x="3033863" y="3885164"/>
            <a:ext cx="7405370" cy="52324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lgn="just">
                  <a:spcBef>
                    <a:spcPts val="0"/>
                  </a:spcBef>
                  <a:buClr>
                    <a:srgbClr val="FF0000"/>
                  </a:buClr>
                </a:pPr>
                <a:r>
                  <a:rPr lang="en-US" altLang="zh-CN" dirty="0">
                    <a:sym typeface="+mn-ea"/>
                  </a:rPr>
                  <a:t>        This behavior causes our approximating assumptions to become self-fulfilling prophecies. If we train the model with a unimodal approximate posterior, we will obtain a model with a true posterior that is far closer to unimodal than we would have obtained by training the model with exact inference.</a:t>
                </a:r>
              </a:p>
              <a:p>
                <a:pPr lvl="0" algn="just">
                  <a:spcBef>
                    <a:spcPts val="0"/>
                  </a:spcBef>
                  <a:buClr>
                    <a:srgbClr val="FF0000"/>
                  </a:buClr>
                </a:pPr>
                <a:r>
                  <a:rPr lang="en-US" altLang="zh-CN" dirty="0">
                    <a:sym typeface="+mn-ea"/>
                  </a:rPr>
                  <a:t>        Computing the true amount of harm imposed on a model by a variational approximation is thus very diﬃcult. There exist several methods for estimating log </a:t>
                </a:r>
                <a:r>
                  <a:rPr lang="en-US" altLang="zh-CN" i="1" dirty="0">
                    <a:sym typeface="+mn-ea"/>
                  </a:rPr>
                  <a:t>p</a:t>
                </a:r>
                <a:r>
                  <a:rPr lang="en-US" altLang="zh-CN" dirty="0">
                    <a:sym typeface="+mn-ea"/>
                  </a:rPr>
                  <a:t>(</a:t>
                </a:r>
                <a:r>
                  <a:rPr lang="en-US" altLang="zh-CN" b="1" i="1" dirty="0">
                    <a:sym typeface="+mn-ea"/>
                  </a:rPr>
                  <a:t>v</a:t>
                </a:r>
                <a:r>
                  <a:rPr lang="en-US" altLang="zh-CN" dirty="0">
                    <a:sym typeface="+mn-ea"/>
                  </a:rPr>
                  <a:t>). We often estimate log p(</a:t>
                </a:r>
                <a:r>
                  <a:rPr lang="en-US" altLang="zh-CN" b="1" i="1" dirty="0">
                    <a:sym typeface="+mn-ea"/>
                  </a:rPr>
                  <a:t>v</a:t>
                </a:r>
                <a:r>
                  <a:rPr lang="en-US" altLang="zh-CN" dirty="0">
                    <a:sym typeface="+mn-ea"/>
                  </a:rPr>
                  <a:t>; </a:t>
                </a:r>
                <a:r>
                  <a:rPr lang="en-US" altLang="zh-CN" b="1" i="1" dirty="0">
                    <a:sym typeface="+mn-ea"/>
                  </a:rPr>
                  <a:t>θ</a:t>
                </a:r>
                <a:r>
                  <a:rPr lang="en-US" altLang="zh-CN" dirty="0">
                    <a:sym typeface="+mn-ea"/>
                  </a:rPr>
                  <a:t>) after training the model, and ﬁnd that the gap with </a:t>
                </a:r>
                <a14:m>
                  <m:oMath xmlns:m="http://schemas.openxmlformats.org/officeDocument/2006/math">
                    <m:r>
                      <a:rPr lang="en-US" altLang="zh-CN" i="1">
                        <a:latin typeface="Cambria Math" panose="02040503050406030204" pitchFamily="18" charset="0"/>
                        <a:sym typeface="+mn-ea"/>
                      </a:rPr>
                      <m:t>ℒ</m:t>
                    </m:r>
                    <m:d>
                      <m:dPr>
                        <m:ctrlPr>
                          <a:rPr lang="en-US" altLang="zh-CN" i="1">
                            <a:latin typeface="Cambria Math" panose="02040503050406030204" pitchFamily="18" charset="0"/>
                            <a:sym typeface="+mn-ea"/>
                          </a:rPr>
                        </m:ctrlPr>
                      </m:dPr>
                      <m:e>
                        <m:r>
                          <a:rPr lang="zh-CN" altLang="en-US" b="1" i="1">
                            <a:latin typeface="Cambria Math" panose="02040503050406030204" pitchFamily="18" charset="0"/>
                            <a:sym typeface="+mn-ea"/>
                          </a:rPr>
                          <m:t>𝒗</m:t>
                        </m:r>
                        <m:r>
                          <a:rPr lang="en-US" altLang="zh-CN" i="1">
                            <a:latin typeface="Cambria Math" panose="02040503050406030204" pitchFamily="18" charset="0"/>
                            <a:sym typeface="+mn-ea"/>
                          </a:rPr>
                          <m:t>,</m:t>
                        </m:r>
                        <m:r>
                          <a:rPr lang="zh-CN" altLang="en-US" b="1" i="1">
                            <a:latin typeface="Cambria Math" panose="02040503050406030204" pitchFamily="18" charset="0"/>
                            <a:sym typeface="+mn-ea"/>
                          </a:rPr>
                          <m:t>𝜽</m:t>
                        </m:r>
                        <m:r>
                          <a:rPr lang="en-US" altLang="zh-CN" i="1">
                            <a:latin typeface="Cambria Math" panose="02040503050406030204" pitchFamily="18" charset="0"/>
                            <a:sym typeface="+mn-ea"/>
                          </a:rPr>
                          <m:t>,</m:t>
                        </m:r>
                        <m:r>
                          <a:rPr lang="zh-CN" altLang="en-US" i="1">
                            <a:latin typeface="Cambria Math" panose="02040503050406030204" pitchFamily="18" charset="0"/>
                            <a:sym typeface="+mn-ea"/>
                          </a:rPr>
                          <m:t>𝑞</m:t>
                        </m:r>
                      </m:e>
                    </m:d>
                  </m:oMath>
                </a14:m>
                <a:r>
                  <a:rPr lang="en-US" altLang="zh-CN" dirty="0">
                    <a:sym typeface="+mn-ea"/>
                  </a:rPr>
                  <a:t>is small. From this, we can conclude that our variational approximation is accurate for the speciﬁc value of </a:t>
                </a:r>
                <a:r>
                  <a:rPr lang="en-US" altLang="zh-CN" b="1" i="1" dirty="0">
                    <a:sym typeface="+mn-ea"/>
                  </a:rPr>
                  <a:t>θ</a:t>
                </a:r>
                <a:r>
                  <a:rPr lang="en-US" altLang="zh-CN" dirty="0">
                    <a:sym typeface="+mn-ea"/>
                  </a:rPr>
                  <a:t> that we obtained from the learning process.</a:t>
                </a:r>
                <a:endParaRPr lang="en-US" sz="2600" dirty="0">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19.4.4 Interactions between Learning and Inference</a:t>
            </a:r>
          </a:p>
        </p:txBody>
      </p:sp>
    </p:spTree>
    <p:extLst>
      <p:ext uri="{BB962C8B-B14F-4D97-AF65-F5344CB8AC3E}">
        <p14:creationId xmlns:p14="http://schemas.microsoft.com/office/powerpoint/2010/main" val="22793541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lgn="just">
                  <a:spcBef>
                    <a:spcPts val="0"/>
                  </a:spcBef>
                  <a:buClr>
                    <a:srgbClr val="FF0000"/>
                  </a:buClr>
                </a:pPr>
                <a:r>
                  <a:rPr lang="en-US" altLang="zh-CN" dirty="0">
                    <a:sym typeface="+mn-ea"/>
                  </a:rPr>
                  <a:t>We should not conclude that our variational approximation is accurate in general or that the variational approximation did little harm to the learning process. To measure the true amount of harm induced by the variational approximation, we would need to know </a:t>
                </a:r>
                <a14:m>
                  <m:oMath xmlns:m="http://schemas.openxmlformats.org/officeDocument/2006/math">
                    <m:sSup>
                      <m:sSupPr>
                        <m:ctrlPr>
                          <a:rPr lang="en-US" altLang="zh-CN" i="1" smtClean="0">
                            <a:latin typeface="Cambria Math" panose="02040503050406030204" pitchFamily="18" charset="0"/>
                            <a:sym typeface="+mn-ea"/>
                          </a:rPr>
                        </m:ctrlPr>
                      </m:sSupPr>
                      <m:e>
                        <m:r>
                          <a:rPr lang="en-US" altLang="zh-CN" b="1" i="1" smtClean="0">
                            <a:latin typeface="Cambria Math" panose="02040503050406030204" pitchFamily="18" charset="0"/>
                            <a:sym typeface="+mn-ea"/>
                          </a:rPr>
                          <m:t>𝜽</m:t>
                        </m:r>
                      </m:e>
                      <m:sup>
                        <m:r>
                          <a:rPr lang="en-US" altLang="zh-CN" i="1" smtClean="0">
                            <a:latin typeface="Cambria Math" panose="02040503050406030204" pitchFamily="18" charset="0"/>
                            <a:sym typeface="+mn-ea"/>
                          </a:rPr>
                          <m:t>∗</m:t>
                        </m:r>
                      </m:sup>
                    </m:sSup>
                    <m:r>
                      <a:rPr lang="en-US" altLang="zh-CN" i="1" smtClean="0">
                        <a:latin typeface="Cambria Math" panose="02040503050406030204" pitchFamily="18" charset="0"/>
                        <a:sym typeface="+mn-ea"/>
                      </a:rPr>
                      <m:t>=</m:t>
                    </m:r>
                    <m:r>
                      <a:rPr lang="en-US" altLang="zh-CN" i="1" smtClean="0">
                        <a:latin typeface="Cambria Math" panose="02040503050406030204" pitchFamily="18" charset="0"/>
                        <a:sym typeface="+mn-ea"/>
                      </a:rPr>
                      <m:t>𝑚𝑎</m:t>
                    </m:r>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𝑥</m:t>
                        </m:r>
                      </m:e>
                      <m:sub>
                        <m:r>
                          <a:rPr lang="en-US" altLang="zh-CN" i="1" smtClean="0">
                            <a:latin typeface="Cambria Math" panose="02040503050406030204" pitchFamily="18" charset="0"/>
                            <a:sym typeface="+mn-ea"/>
                          </a:rPr>
                          <m:t>𝜃</m:t>
                        </m:r>
                      </m:sub>
                    </m:sSub>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𝑃</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r>
                              <a:rPr lang="en-US" altLang="zh-CN" b="1" i="1" smtClean="0">
                                <a:latin typeface="Cambria Math" panose="02040503050406030204" pitchFamily="18" charset="0"/>
                                <a:sym typeface="+mn-ea"/>
                              </a:rPr>
                              <m:t>𝜽</m:t>
                            </m:r>
                          </m:e>
                        </m:d>
                      </m:e>
                    </m:func>
                  </m:oMath>
                </a14:m>
                <a:r>
                  <a:rPr lang="en-US" altLang="zh-CN" dirty="0">
                    <a:sym typeface="+mn-ea"/>
                  </a:rPr>
                  <a:t>. It is possible for </a:t>
                </a:r>
                <a14:m>
                  <m:oMath xmlns:m="http://schemas.openxmlformats.org/officeDocument/2006/math">
                    <m:r>
                      <a:rPr lang="en-US" altLang="zh-CN" i="1" smtClean="0">
                        <a:latin typeface="Cambria Math" panose="02040503050406030204" pitchFamily="18" charset="0"/>
                        <a:sym typeface="+mn-ea"/>
                      </a:rPr>
                      <m:t>ℒ</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r>
                          <a:rPr lang="en-US" altLang="zh-CN" b="1" i="1" smtClean="0">
                            <a:latin typeface="Cambria Math" panose="02040503050406030204" pitchFamily="18" charset="0"/>
                            <a:sym typeface="+mn-ea"/>
                          </a:rPr>
                          <m:t>𝜽</m:t>
                        </m:r>
                        <m:r>
                          <a:rPr lang="en-US" altLang="zh-CN" i="1" smtClean="0">
                            <a:latin typeface="Cambria Math" panose="02040503050406030204" pitchFamily="18" charset="0"/>
                            <a:sym typeface="+mn-ea"/>
                          </a:rPr>
                          <m:t>,</m:t>
                        </m:r>
                        <m:r>
                          <a:rPr lang="en-US" altLang="zh-CN" b="0" i="1" smtClean="0">
                            <a:latin typeface="Cambria Math" panose="02040503050406030204" pitchFamily="18" charset="0"/>
                            <a:sym typeface="+mn-ea"/>
                          </a:rPr>
                          <m:t>𝑞</m:t>
                        </m:r>
                      </m:e>
                    </m:d>
                    <m:r>
                      <a:rPr lang="en-US" altLang="zh-CN" i="1" smtClean="0">
                        <a:latin typeface="Cambria Math" panose="02040503050406030204" pitchFamily="18" charset="0"/>
                        <a:sym typeface="+mn-ea"/>
                      </a:rPr>
                      <m:t>≈</m:t>
                    </m:r>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r>
                              <a:rPr lang="en-US" altLang="zh-CN" b="1" i="1" smtClean="0">
                                <a:latin typeface="Cambria Math" panose="02040503050406030204" pitchFamily="18" charset="0"/>
                                <a:sym typeface="+mn-ea"/>
                              </a:rPr>
                              <m:t>𝜽</m:t>
                            </m:r>
                          </m:e>
                        </m:d>
                      </m:e>
                    </m:func>
                  </m:oMath>
                </a14:m>
                <a:r>
                  <a:rPr lang="en-US" altLang="zh-CN" dirty="0">
                    <a:sym typeface="+mn-ea"/>
                  </a:rPr>
                  <a:t>and </a:t>
                </a:r>
                <a14:m>
                  <m:oMath xmlns:m="http://schemas.openxmlformats.org/officeDocument/2006/math">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r>
                              <a:rPr lang="en-US" altLang="zh-CN" b="1" i="1" smtClean="0">
                                <a:latin typeface="Cambria Math" panose="02040503050406030204" pitchFamily="18" charset="0"/>
                                <a:sym typeface="+mn-ea"/>
                              </a:rPr>
                              <m:t>𝜽</m:t>
                            </m:r>
                          </m:e>
                        </m:d>
                      </m:e>
                    </m:func>
                    <m:r>
                      <a:rPr lang="en-US" altLang="zh-CN" i="1" smtClean="0">
                        <a:latin typeface="Cambria Math" panose="02040503050406030204" pitchFamily="18" charset="0"/>
                        <a:sym typeface="+mn-ea"/>
                      </a:rPr>
                      <m:t>≪</m:t>
                    </m:r>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en-US" altLang="zh-CN" b="1" i="1" smtClean="0">
                                    <a:latin typeface="Cambria Math" panose="02040503050406030204" pitchFamily="18" charset="0"/>
                                    <a:sym typeface="+mn-ea"/>
                                  </a:rPr>
                                  <m:t>𝜽</m:t>
                                </m:r>
                              </m:e>
                              <m:sup>
                                <m:r>
                                  <a:rPr lang="en-US" altLang="zh-CN" i="1" smtClean="0">
                                    <a:latin typeface="Cambria Math" panose="02040503050406030204" pitchFamily="18" charset="0"/>
                                    <a:sym typeface="+mn-ea"/>
                                  </a:rPr>
                                  <m:t>∗</m:t>
                                </m:r>
                              </m:sup>
                            </m:sSup>
                          </m:e>
                        </m:d>
                      </m:e>
                    </m:func>
                  </m:oMath>
                </a14:m>
                <a:r>
                  <a:rPr lang="en-US" altLang="zh-CN" dirty="0">
                    <a:sym typeface="+mn-ea"/>
                  </a:rPr>
                  <a:t> to hold simultaneously. If</a:t>
                </a:r>
                <a14:m>
                  <m:oMath xmlns:m="http://schemas.openxmlformats.org/officeDocument/2006/math">
                    <m:func>
                      <m:funcPr>
                        <m:ctrlPr>
                          <a:rPr lang="en-US" altLang="zh-CN" i="1" smtClean="0">
                            <a:latin typeface="Cambria Math" panose="02040503050406030204" pitchFamily="18" charset="0"/>
                            <a:sym typeface="+mn-ea"/>
                          </a:rPr>
                        </m:ctrlPr>
                      </m:funcPr>
                      <m:fName>
                        <m:sSub>
                          <m:sSubPr>
                            <m:ctrlPr>
                              <a:rPr lang="en-US" altLang="zh-CN"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𝑚𝑎𝑥</m:t>
                            </m:r>
                          </m:e>
                          <m:sub>
                            <m:r>
                              <a:rPr lang="en-US" altLang="zh-CN" b="0" i="1" smtClean="0">
                                <a:latin typeface="Cambria Math" panose="02040503050406030204" pitchFamily="18" charset="0"/>
                                <a:sym typeface="+mn-ea"/>
                              </a:rPr>
                              <m:t>𝑞</m:t>
                            </m:r>
                          </m:sub>
                        </m:sSub>
                      </m:fName>
                      <m:e>
                        <m:r>
                          <a:rPr lang="en-US" altLang="zh-CN" i="1" smtClean="0">
                            <a:latin typeface="Cambria Math" panose="02040503050406030204" pitchFamily="18" charset="0"/>
                            <a:sym typeface="+mn-ea"/>
                          </a:rPr>
                          <m:t>ℒ</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en-US" altLang="zh-CN" b="1" i="1" smtClean="0">
                                    <a:latin typeface="Cambria Math" panose="02040503050406030204" pitchFamily="18" charset="0"/>
                                    <a:sym typeface="+mn-ea"/>
                                  </a:rPr>
                                  <m:t>𝜽</m:t>
                                </m:r>
                              </m:e>
                              <m:sup>
                                <m:r>
                                  <a:rPr lang="en-US" altLang="zh-CN" i="1" smtClean="0">
                                    <a:latin typeface="Cambria Math" panose="02040503050406030204" pitchFamily="18" charset="0"/>
                                    <a:sym typeface="+mn-ea"/>
                                  </a:rPr>
                                  <m:t>∗</m:t>
                                </m:r>
                              </m:sup>
                            </m:sSup>
                            <m:r>
                              <a:rPr lang="en-US" altLang="zh-CN" i="1" smtClean="0">
                                <a:latin typeface="Cambria Math" panose="02040503050406030204" pitchFamily="18" charset="0"/>
                                <a:sym typeface="+mn-ea"/>
                              </a:rPr>
                              <m:t>,</m:t>
                            </m:r>
                            <m:r>
                              <a:rPr lang="en-US" altLang="zh-CN" i="1" smtClean="0">
                                <a:latin typeface="Cambria Math" panose="02040503050406030204" pitchFamily="18" charset="0"/>
                                <a:sym typeface="+mn-ea"/>
                              </a:rPr>
                              <m:t>𝑞</m:t>
                            </m:r>
                          </m:e>
                        </m:d>
                      </m:e>
                    </m:func>
                    <m:r>
                      <a:rPr lang="en-US" altLang="zh-CN" i="1" smtClean="0">
                        <a:latin typeface="Cambria Math" panose="02040503050406030204" pitchFamily="18" charset="0"/>
                        <a:sym typeface="+mn-ea"/>
                      </a:rPr>
                      <m:t>≪</m:t>
                    </m:r>
                    <m:func>
                      <m:funcPr>
                        <m:ctrlPr>
                          <a:rPr lang="en-US" altLang="zh-CN" i="1" smtClean="0">
                            <a:latin typeface="Cambria Math" panose="02040503050406030204" pitchFamily="18" charset="0"/>
                            <a:sym typeface="+mn-ea"/>
                          </a:rPr>
                        </m:ctrlPr>
                      </m:funcPr>
                      <m:fName>
                        <m:r>
                          <m:rPr>
                            <m:sty m:val="p"/>
                          </m:rPr>
                          <a:rPr lang="en-US" altLang="zh-CN" i="1" smtClean="0">
                            <a:latin typeface="Cambria Math" panose="02040503050406030204" pitchFamily="18" charset="0"/>
                            <a:sym typeface="+mn-ea"/>
                          </a:rPr>
                          <m:t>log</m:t>
                        </m:r>
                      </m:fName>
                      <m:e>
                        <m:r>
                          <a:rPr lang="en-US" altLang="zh-CN" i="1" smtClean="0">
                            <a:latin typeface="Cambria Math" panose="02040503050406030204" pitchFamily="18" charset="0"/>
                            <a:sym typeface="+mn-ea"/>
                          </a:rPr>
                          <m:t>𝑝</m:t>
                        </m:r>
                        <m:d>
                          <m:dPr>
                            <m:ctrlPr>
                              <a:rPr lang="en-US" altLang="zh-CN" i="1" smtClean="0">
                                <a:latin typeface="Cambria Math" panose="02040503050406030204" pitchFamily="18" charset="0"/>
                                <a:sym typeface="+mn-ea"/>
                              </a:rPr>
                            </m:ctrlPr>
                          </m:dPr>
                          <m:e>
                            <m:r>
                              <a:rPr lang="en-US" altLang="zh-CN" b="1" i="1" smtClean="0">
                                <a:latin typeface="Cambria Math" panose="02040503050406030204" pitchFamily="18" charset="0"/>
                                <a:sym typeface="+mn-ea"/>
                              </a:rPr>
                              <m:t>𝒗</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en-US" altLang="zh-CN" b="1" i="1" smtClean="0">
                                    <a:latin typeface="Cambria Math" panose="02040503050406030204" pitchFamily="18" charset="0"/>
                                    <a:sym typeface="+mn-ea"/>
                                  </a:rPr>
                                  <m:t>𝜽</m:t>
                                </m:r>
                              </m:e>
                              <m:sup>
                                <m:r>
                                  <a:rPr lang="en-US" altLang="zh-CN" i="1" smtClean="0">
                                    <a:latin typeface="Cambria Math" panose="02040503050406030204" pitchFamily="18" charset="0"/>
                                    <a:sym typeface="+mn-ea"/>
                                  </a:rPr>
                                  <m:t>∗</m:t>
                                </m:r>
                              </m:sup>
                            </m:sSup>
                          </m:e>
                        </m:d>
                      </m:e>
                    </m:func>
                  </m:oMath>
                </a14:m>
                <a:r>
                  <a:rPr lang="en-US" altLang="zh-CN" dirty="0">
                    <a:sym typeface="+mn-ea"/>
                  </a:rPr>
                  <a:t>, because </a:t>
                </a:r>
                <a14:m>
                  <m:oMath xmlns:m="http://schemas.openxmlformats.org/officeDocument/2006/math">
                    <m:sSup>
                      <m:sSupPr>
                        <m:ctrlPr>
                          <a:rPr lang="en-US" altLang="zh-CN" i="1">
                            <a:latin typeface="Cambria Math" panose="02040503050406030204" pitchFamily="18" charset="0"/>
                            <a:sym typeface="+mn-ea"/>
                          </a:rPr>
                        </m:ctrlPr>
                      </m:sSupPr>
                      <m:e>
                        <m:r>
                          <a:rPr lang="en-US" altLang="zh-CN" b="1" i="1">
                            <a:latin typeface="Cambria Math" panose="02040503050406030204" pitchFamily="18" charset="0"/>
                            <a:sym typeface="+mn-ea"/>
                          </a:rPr>
                          <m:t>𝜽</m:t>
                        </m:r>
                      </m:e>
                      <m:sup>
                        <m:r>
                          <a:rPr lang="en-US" altLang="zh-CN" i="1">
                            <a:latin typeface="Cambria Math" panose="02040503050406030204" pitchFamily="18" charset="0"/>
                            <a:sym typeface="+mn-ea"/>
                          </a:rPr>
                          <m:t>∗</m:t>
                        </m:r>
                      </m:sup>
                    </m:sSup>
                    <m:r>
                      <a:rPr lang="en-US" altLang="zh-CN" i="1">
                        <a:latin typeface="Cambria Math" panose="02040503050406030204" pitchFamily="18" charset="0"/>
                        <a:sym typeface="+mn-ea"/>
                      </a:rPr>
                      <m:t> </m:t>
                    </m:r>
                  </m:oMath>
                </a14:m>
                <a:r>
                  <a:rPr lang="en-US" altLang="zh-CN" dirty="0">
                    <a:sym typeface="+mn-ea"/>
                  </a:rPr>
                  <a:t>induces too complicated of a posterior distribution for our q family to capture, then the learning process will never approach </a:t>
                </a:r>
                <a14:m>
                  <m:oMath xmlns:m="http://schemas.openxmlformats.org/officeDocument/2006/math">
                    <m:sSup>
                      <m:sSupPr>
                        <m:ctrlPr>
                          <a:rPr lang="en-US" altLang="zh-CN" i="1">
                            <a:latin typeface="Cambria Math" panose="02040503050406030204" pitchFamily="18" charset="0"/>
                            <a:sym typeface="+mn-ea"/>
                          </a:rPr>
                        </m:ctrlPr>
                      </m:sSupPr>
                      <m:e>
                        <m:r>
                          <a:rPr lang="en-US" altLang="zh-CN" b="1" i="1">
                            <a:latin typeface="Cambria Math" panose="02040503050406030204" pitchFamily="18" charset="0"/>
                            <a:sym typeface="+mn-ea"/>
                          </a:rPr>
                          <m:t>𝜽</m:t>
                        </m:r>
                      </m:e>
                      <m:sup>
                        <m:r>
                          <a:rPr lang="en-US" altLang="zh-CN" i="1">
                            <a:latin typeface="Cambria Math" panose="02040503050406030204" pitchFamily="18" charset="0"/>
                            <a:sym typeface="+mn-ea"/>
                          </a:rPr>
                          <m:t>∗</m:t>
                        </m:r>
                      </m:sup>
                    </m:sSup>
                  </m:oMath>
                </a14:m>
                <a:r>
                  <a:rPr lang="en-US" altLang="zh-CN" dirty="0">
                    <a:sym typeface="+mn-ea"/>
                  </a:rPr>
                  <a:t>. Such a problem is very diﬃcult to detect, because we can only know for sure that it happened if we have a superior learning algorithm that can ﬁnd </a:t>
                </a:r>
                <a14:m>
                  <m:oMath xmlns:m="http://schemas.openxmlformats.org/officeDocument/2006/math">
                    <m:sSup>
                      <m:sSupPr>
                        <m:ctrlPr>
                          <a:rPr lang="en-US" altLang="zh-CN" i="1">
                            <a:latin typeface="Cambria Math" panose="02040503050406030204" pitchFamily="18" charset="0"/>
                            <a:sym typeface="+mn-ea"/>
                          </a:rPr>
                        </m:ctrlPr>
                      </m:sSupPr>
                      <m:e>
                        <m:r>
                          <a:rPr lang="en-US" altLang="zh-CN" b="1" i="1">
                            <a:latin typeface="Cambria Math" panose="02040503050406030204" pitchFamily="18" charset="0"/>
                            <a:sym typeface="+mn-ea"/>
                          </a:rPr>
                          <m:t>𝜽</m:t>
                        </m:r>
                      </m:e>
                      <m:sup>
                        <m:r>
                          <a:rPr lang="en-US" altLang="zh-CN" i="1">
                            <a:latin typeface="Cambria Math" panose="02040503050406030204" pitchFamily="18" charset="0"/>
                            <a:sym typeface="+mn-ea"/>
                          </a:rPr>
                          <m:t>∗</m:t>
                        </m:r>
                      </m:sup>
                    </m:sSup>
                    <m:r>
                      <a:rPr lang="en-US" altLang="zh-CN" i="1">
                        <a:latin typeface="Cambria Math" panose="02040503050406030204" pitchFamily="18" charset="0"/>
                        <a:sym typeface="+mn-ea"/>
                      </a:rPr>
                      <m:t> </m:t>
                    </m:r>
                  </m:oMath>
                </a14:m>
                <a:r>
                  <a:rPr lang="en-US" altLang="zh-CN" dirty="0">
                    <a:sym typeface="+mn-ea"/>
                  </a:rPr>
                  <a:t>for comparison.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19.4.4 Interactions between Learning and Inference</a:t>
            </a:r>
          </a:p>
        </p:txBody>
      </p:sp>
    </p:spTree>
    <p:extLst>
      <p:ext uri="{BB962C8B-B14F-4D97-AF65-F5344CB8AC3E}">
        <p14:creationId xmlns:p14="http://schemas.microsoft.com/office/powerpoint/2010/main" val="21934674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Wenxue</a:t>
            </a:r>
            <a:r>
              <a:rPr lang="en-US" altLang="zh-CN" sz="2400" dirty="0"/>
              <a:t> Liu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19.5 Learned Approximate Inference</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 </a:t>
            </a:r>
            <a:r>
              <a:rPr lang="en-US" altLang="zh-CN" sz="3600" dirty="0">
                <a:latin typeface="Times New Roman" panose="02020603050405020304" pitchFamily="18" charset="0"/>
                <a:cs typeface="Times New Roman" panose="02020603050405020304" pitchFamily="18" charset="0"/>
                <a:sym typeface="+mn-ea"/>
              </a:rPr>
              <a:t>Learned Approximate Inference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sz="2600" dirty="0">
                    <a:latin typeface="Times New Roman" panose="02020603050405020304" pitchFamily="18" charset="0"/>
                    <a:cs typeface="Times New Roman" panose="02020603050405020304" pitchFamily="18" charset="0"/>
                  </a:rPr>
                  <a:t>We have seen that inference can be thought of as an optimization procedure that increases the value of a function </a:t>
                </a:r>
                <a14:m>
                  <m:oMath xmlns:m="http://schemas.openxmlformats.org/officeDocument/2006/math">
                    <m:r>
                      <a:rPr lang="en-US" altLang="zh-CN" sz="2600" i="1" smtClean="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Explicitly performing optimization via iterative procedures such as ﬁxed point equations or gradient-based optimization is often very expensive and time-consuming. Many approaches to inference avoid this expense by learning to perform approximate inference. Speciﬁcally, we can think of the optimization process as a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that maps an input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to an approximate distribution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𝑞</m:t>
                        </m:r>
                      </m:e>
                      <m:sup>
                        <m:r>
                          <a:rPr lang="en-US" altLang="zh-CN" sz="2600" b="0" i="1" smtClean="0">
                            <a:latin typeface="Cambria Math" panose="02040503050406030204" pitchFamily="18" charset="0"/>
                            <a:cs typeface="Times New Roman" panose="02020603050405020304" pitchFamily="18" charset="0"/>
                          </a:rPr>
                          <m:t>∗</m:t>
                        </m:r>
                      </m:sup>
                    </m:sSup>
                    <m:r>
                      <a:rPr lang="en-US" altLang="zh-CN" sz="26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600" b="0" i="0" smtClean="0">
                            <a:latin typeface="Cambria Math" panose="02040503050406030204" pitchFamily="18" charset="0"/>
                            <a:ea typeface="Cambria Math" panose="02040503050406030204" pitchFamily="18" charset="0"/>
                            <a:cs typeface="Times New Roman" panose="02020603050405020304" pitchFamily="18" charset="0"/>
                          </a:rPr>
                          <m:t>arg</m:t>
                        </m:r>
                      </m:fName>
                      <m:e>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𝑚𝑎𝑥</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𝑞</m:t>
                            </m:r>
                          </m:sub>
                        </m:sSub>
                        <m:r>
                          <a:rPr lang="en-US" altLang="zh-CN" i="1">
                            <a:latin typeface="Cambria Math" panose="02040503050406030204" pitchFamily="18" charset="0"/>
                          </a:rPr>
                          <m:t>ℒ</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ea typeface="Cambria Math" panose="02040503050406030204" pitchFamily="18" charset="0"/>
                            <a:cs typeface="Times New Roman" panose="02020603050405020304" pitchFamily="18" charset="0"/>
                          </a:rPr>
                          <m:t>𝒗</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𝑞</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e>
                    </m:func>
                  </m:oMath>
                </a14:m>
                <a:r>
                  <a:rPr lang="en-US" altLang="zh-CN" sz="2600" dirty="0">
                    <a:latin typeface="Times New Roman" panose="02020603050405020304" pitchFamily="18" charset="0"/>
                    <a:cs typeface="Times New Roman" panose="02020603050405020304" pitchFamily="18" charset="0"/>
                  </a:rPr>
                  <a:t>. Once we think of the multi-step iterative optimization process as just being a function, we can approximate it with a neural network that implements an approximation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0" i="1" smtClean="0">
                            <a:latin typeface="Cambria Math" panose="02040503050406030204" pitchFamily="18" charset="0"/>
                            <a:cs typeface="Times New Roman" panose="02020603050405020304" pitchFamily="18" charset="0"/>
                          </a:rPr>
                          <m:t>𝑓</m:t>
                        </m:r>
                      </m:e>
                    </m:acc>
                    <m:r>
                      <a:rPr lang="en-US" altLang="zh-CN" sz="2600" b="0"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𝒗</m:t>
                    </m:r>
                    <m:r>
                      <a:rPr lang="en-US" altLang="zh-CN" sz="2600" b="1" i="1" smtClean="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𝜽</m:t>
                    </m:r>
                    <m:r>
                      <a:rPr lang="en-US" altLang="zh-CN" sz="2600" b="0" i="1"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19.5.1 Wake-Sleep</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One of the main diﬃculties with training a model to infer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from </a:t>
            </a:r>
            <a:r>
              <a:rPr lang="en-US" altLang="zh-CN" sz="2600" b="1" i="1" dirty="0">
                <a:latin typeface="Times New Roman" panose="02020603050405020304" pitchFamily="18" charset="0"/>
                <a:cs typeface="Times New Roman" panose="02020603050405020304" pitchFamily="18" charset="0"/>
              </a:rPr>
              <a:t>v</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is that we do not have a supervised training set with which to train the model. Given a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we do not know the appropriate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The mapping from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depends on the choice of model family, and evolves throughout the learning process as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changes. The wake-sleep algorithm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1995b</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Frey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resolves this problem by drawing samples of both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from the model distribution.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0364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a:sym typeface="+mn-ea"/>
              </a:rPr>
              <a:t>Tao Li</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19.1 Inference as Optimization</a:t>
            </a:r>
          </a:p>
        </p:txBody>
      </p:sp>
      <p:sp>
        <p:nvSpPr>
          <p:cNvPr id="8" name="文本框 7"/>
          <p:cNvSpPr txBox="1"/>
          <p:nvPr/>
        </p:nvSpPr>
        <p:spPr>
          <a:xfrm>
            <a:off x="216535" y="544830"/>
            <a:ext cx="11716385"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19 Approximate inference</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694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19.5.1 Wake-Sleep</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in a directed model, this can be done cheaply by performing ancestral sampling beginning at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ending at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The inference network can then be trained to perform the reverse mapping: predicting which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caused the present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The main drawback to this approach is that we will only be able to train the inference network on values of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that have high probability under the model. Early in learning, the model distribution will not resemble the data distribution, so the inference network will not have an opportunity to learn on samples that resemble data.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618153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19.5.1 Wake-Sleep</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In Sec.</a:t>
                </a:r>
                <a:r>
                  <a:rPr lang="en-US" altLang="zh-CN" sz="2600" dirty="0">
                    <a:solidFill>
                      <a:srgbClr val="FF0000"/>
                    </a:solidFill>
                    <a:latin typeface="Times New Roman" panose="02020603050405020304" pitchFamily="18" charset="0"/>
                    <a:cs typeface="Times New Roman" panose="02020603050405020304" pitchFamily="18" charset="0"/>
                  </a:rPr>
                  <a:t>18.2</a:t>
                </a:r>
                <a:r>
                  <a:rPr lang="en-US" altLang="zh-CN" sz="2600" dirty="0">
                    <a:latin typeface="Times New Roman" panose="02020603050405020304" pitchFamily="18" charset="0"/>
                    <a:cs typeface="Times New Roman" panose="02020603050405020304" pitchFamily="18" charset="0"/>
                  </a:rPr>
                  <a:t> we saw that one possible explanation for the role of dream sleep in human beings and animals is that dreams could provide the negative phase samples that Monte Carlo training algorithms use to approximate the negative gradient of the log partition function of undirected models. Another possible explanation for biological dreaming is that it is providing samples from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𝑝</m:t>
                    </m:r>
                    <m:r>
                      <a:rPr lang="en-US" altLang="zh-CN" sz="2600" i="1">
                        <a:latin typeface="Cambria Math" panose="02040503050406030204" pitchFamily="18" charset="0"/>
                        <a:cs typeface="Times New Roman" panose="02020603050405020304" pitchFamily="18" charset="0"/>
                      </a:rPr>
                      <m:t>(</m:t>
                    </m:r>
                    <m:r>
                      <a:rPr lang="en-US" altLang="zh-CN" sz="2600" b="1" i="1">
                        <a:latin typeface="Cambria Math" panose="02040503050406030204" pitchFamily="18" charset="0"/>
                        <a:cs typeface="Times New Roman" panose="02020603050405020304" pitchFamily="18" charset="0"/>
                      </a:rPr>
                      <m:t>𝒉</m:t>
                    </m:r>
                    <m:r>
                      <a:rPr lang="en-US" altLang="zh-CN" sz="2600" i="1">
                        <a:latin typeface="Cambria Math" panose="02040503050406030204" pitchFamily="18" charset="0"/>
                        <a:cs typeface="Times New Roman" panose="02020603050405020304" pitchFamily="18" charset="0"/>
                      </a:rPr>
                      <m:t>,</m:t>
                    </m:r>
                    <m:r>
                      <a:rPr lang="en-US" altLang="zh-CN" sz="2600" b="1" i="1">
                        <a:latin typeface="Cambria Math" panose="02040503050406030204" pitchFamily="18" charset="0"/>
                        <a:cs typeface="Times New Roman" panose="02020603050405020304" pitchFamily="18" charset="0"/>
                      </a:rPr>
                      <m:t>𝒗</m:t>
                    </m:r>
                    <m:r>
                      <a:rPr lang="en-US" altLang="zh-CN" sz="2600" i="1">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which can be used to train an inference network to predict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given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In some senses, this explanation is more satisfying than the partition function explanation. Monte Carlo algorithms generally do not perform well if they are run using only the positive phase of the gradient for several steps then with only the negative phase of the gradient for several steps.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099981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19.5.1 Wake-Sleep</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Human beings and animals are usually awake for several consecutive hours then asleep for several consecutive hours. It is not readily apparent how this schedule could support Monte Carlo training of an undirected model. Learning algorithms based on maximizing </a:t>
                </a:r>
                <a:r>
                  <a:rPr lang="en-US" altLang="zh-CN" sz="2600" b="1"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can be run with prolonged periods of improving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and prolonged periods of improving </a:t>
                </a:r>
                <a:r>
                  <a:rPr lang="en-US" altLang="zh-CN" sz="2600" b="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however. If the role of biological dreaming is to train networks for predicting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then this explains how animals are able to remain awake for several hours (the longer they are awake, the greater the gap between </a:t>
                </a:r>
                <a:r>
                  <a:rPr lang="en-US" altLang="zh-CN" sz="2600" b="1"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func>
                      <m:funcPr>
                        <m:ctrlPr>
                          <a:rPr lang="en-US" altLang="zh-CN" sz="2600" i="1">
                            <a:latin typeface="Cambria Math" panose="02040503050406030204" pitchFamily="18" charset="0"/>
                            <a:cs typeface="Times New Roman" panose="02020603050405020304" pitchFamily="18" charset="0"/>
                          </a:rPr>
                        </m:ctrlPr>
                      </m:funcPr>
                      <m:fName>
                        <m:r>
                          <m:rPr>
                            <m:sty m:val="p"/>
                          </m:rPr>
                          <a:rPr lang="en-US" altLang="zh-CN" sz="2600">
                            <a:latin typeface="Cambria Math" panose="02040503050406030204" pitchFamily="18" charset="0"/>
                            <a:cs typeface="Times New Roman" panose="02020603050405020304" pitchFamily="18" charset="0"/>
                          </a:rPr>
                          <m:t>log</m:t>
                        </m:r>
                      </m:fName>
                      <m:e>
                        <m:r>
                          <a:rPr lang="en-US" altLang="zh-CN" sz="2600" i="1">
                            <a:latin typeface="Cambria Math" panose="02040503050406030204" pitchFamily="18" charset="0"/>
                            <a:cs typeface="Times New Roman" panose="02020603050405020304" pitchFamily="18" charset="0"/>
                          </a:rPr>
                          <m:t>𝑝</m:t>
                        </m:r>
                        <m:r>
                          <a:rPr lang="en-US" altLang="zh-CN" sz="2600" i="1">
                            <a:latin typeface="Cambria Math" panose="02040503050406030204" pitchFamily="18" charset="0"/>
                            <a:cs typeface="Times New Roman" panose="02020603050405020304" pitchFamily="18" charset="0"/>
                          </a:rPr>
                          <m:t>(</m:t>
                        </m:r>
                        <m:r>
                          <a:rPr lang="en-US" altLang="zh-CN" sz="2600" b="1" i="1">
                            <a:latin typeface="Cambria Math" panose="02040503050406030204" pitchFamily="18" charset="0"/>
                            <a:cs typeface="Times New Roman" panose="02020603050405020304" pitchFamily="18" charset="0"/>
                          </a:rPr>
                          <m:t>𝒗</m:t>
                        </m:r>
                        <m:r>
                          <a:rPr lang="en-US" altLang="zh-CN" sz="2600" i="1">
                            <a:latin typeface="Cambria Math" panose="02040503050406030204" pitchFamily="18" charset="0"/>
                            <a:cs typeface="Times New Roman" panose="02020603050405020304" pitchFamily="18" charset="0"/>
                          </a:rPr>
                          <m:t>)</m:t>
                        </m:r>
                      </m:e>
                    </m:func>
                  </m:oMath>
                </a14:m>
                <a:r>
                  <a:rPr lang="en-US" altLang="zh-CN" sz="2600" dirty="0">
                    <a:latin typeface="Times New Roman" panose="02020603050405020304" pitchFamily="18" charset="0"/>
                    <a:cs typeface="Times New Roman" panose="02020603050405020304" pitchFamily="18" charset="0"/>
                  </a:rPr>
                  <a:t>, but </a:t>
                </a:r>
                <a:r>
                  <a:rPr lang="en-US" altLang="zh-CN" sz="2600" b="1"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will remain a lower bound) and to remain asleep for several hours (the generative model itself is not modiﬁed during sleep) without damaging their internal models.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467964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19.5.1 Wake-Sleep</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Of course, these ideas are purely speculative, and there is no hard evidence to suggest that dreaming accomplishes either of these goals. Dreaming may also serve reinforcement learning rather than probabilistic modeling, by sampling synthetic experiences from the animal’s transition model, on which to train the animal’s policy. Or sleep may serve some other purpose not yet anticipated by the machine learning community.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48699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19.5.2 Other Forms of Learned Inference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strategy of learned approximate inference has also been applied to other models. </a:t>
            </a:r>
            <a:r>
              <a:rPr lang="en-US" altLang="zh-CN" sz="2600" dirty="0" err="1">
                <a:solidFill>
                  <a:srgbClr val="00FF00"/>
                </a:solidFill>
                <a:latin typeface="Times New Roman" panose="02020603050405020304" pitchFamily="18" charset="0"/>
                <a:cs typeface="Times New Roman" panose="02020603050405020304" pitchFamily="18" charset="0"/>
              </a:rPr>
              <a:t>Salakhutdinov</a:t>
            </a:r>
            <a:r>
              <a:rPr lang="en-US" altLang="zh-CN" sz="2600" dirty="0">
                <a:solidFill>
                  <a:srgbClr val="00FF00"/>
                </a:solidFill>
                <a:latin typeface="Times New Roman" panose="02020603050405020304" pitchFamily="18" charset="0"/>
                <a:cs typeface="Times New Roman" panose="02020603050405020304" pitchFamily="18" charset="0"/>
              </a:rPr>
              <a:t> and Larochelle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showed that a single pass in a learned inference network could yield faster inference than iterating the mean ﬁeld ﬁxed point equations in a DBM. The training procedure is based on running the inference network, then applying one step of mean ﬁeld to improve its estimates, and training the inference network to output this reﬁned estimate instead of its original estimate.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3982905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19.5.2 Other Forms of Learned Inference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We have already seen in Sec. </a:t>
            </a:r>
            <a:r>
              <a:rPr lang="en-US" altLang="zh-CN" sz="2600" dirty="0">
                <a:solidFill>
                  <a:srgbClr val="FF0000"/>
                </a:solidFill>
                <a:latin typeface="Times New Roman" panose="02020603050405020304" pitchFamily="18" charset="0"/>
                <a:cs typeface="Times New Roman" panose="02020603050405020304" pitchFamily="18" charset="0"/>
              </a:rPr>
              <a:t>14.8 </a:t>
            </a:r>
            <a:r>
              <a:rPr lang="en-US" altLang="zh-CN" sz="2600" dirty="0">
                <a:latin typeface="Times New Roman" panose="02020603050405020304" pitchFamily="18" charset="0"/>
                <a:cs typeface="Times New Roman" panose="02020603050405020304" pitchFamily="18" charset="0"/>
              </a:rPr>
              <a:t>that the predictive sparse decomposition 14.8 model trains a shallow encoder network to predict a sparse code for the input. This can be seen as a hybrid between an autoencoder and sparse coding. It is possible to devise probabilistic semantics for the model, under which the encoder may be viewed as performing learned approximate MAP inference. Due to its shallow encoder, PSD is not able to implement the kind of competition between units that we have seen in mean ﬁeld inference. However, that problem can be remedied by training a deep encoder to perform learned approximate inference, as in the ISTA technique (</a:t>
            </a:r>
            <a:r>
              <a:rPr lang="en-US" altLang="zh-CN" sz="2600" dirty="0">
                <a:solidFill>
                  <a:srgbClr val="00FF00"/>
                </a:solidFill>
                <a:latin typeface="Times New Roman" panose="02020603050405020304" pitchFamily="18" charset="0"/>
                <a:cs typeface="Times New Roman" panose="02020603050405020304" pitchFamily="18" charset="0"/>
              </a:rPr>
              <a:t>Gregor and </a:t>
            </a:r>
            <a:r>
              <a:rPr lang="en-US" altLang="zh-CN" sz="2600" dirty="0" err="1">
                <a:solidFill>
                  <a:srgbClr val="00FF00"/>
                </a:solidFill>
                <a:latin typeface="Times New Roman" panose="02020603050405020304" pitchFamily="18" charset="0"/>
                <a:cs typeface="Times New Roman" panose="02020603050405020304" pitchFamily="18" charset="0"/>
              </a:rPr>
              <a:t>LeCun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2010b</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064941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19.5.2 Other Forms of Learned Inference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lvl="0" algn="just">
                  <a:spcBef>
                    <a:spcPts val="0"/>
                  </a:spcBef>
                  <a:buClr>
                    <a:srgbClr val="FF0000"/>
                  </a:buClr>
                </a:pPr>
                <a:r>
                  <a:rPr lang="en-US" altLang="zh-CN" dirty="0"/>
                  <a:t>        </a:t>
                </a:r>
                <a:r>
                  <a:rPr lang="en-US" altLang="zh-CN" sz="2600" dirty="0">
                    <a:latin typeface="Times New Roman" panose="02020603050405020304" pitchFamily="18" charset="0"/>
                    <a:cs typeface="Times New Roman" panose="02020603050405020304" pitchFamily="18" charset="0"/>
                  </a:rPr>
                  <a:t>Learned approximate inference has recently become one of the dominant approaches to generative modeling, in the form of the variational autoencoder (</a:t>
                </a:r>
                <a:r>
                  <a:rPr lang="en-US" altLang="zh-CN" sz="2600" dirty="0" err="1">
                    <a:solidFill>
                      <a:srgbClr val="00FF00"/>
                    </a:solidFill>
                    <a:latin typeface="Times New Roman" panose="02020603050405020304" pitchFamily="18" charset="0"/>
                    <a:cs typeface="Times New Roman" panose="02020603050405020304" pitchFamily="18" charset="0"/>
                  </a:rPr>
                  <a:t>Kingma</a:t>
                </a:r>
                <a:r>
                  <a:rPr lang="en-US" altLang="zh-CN" sz="2600" dirty="0">
                    <a:solidFill>
                      <a:srgbClr val="00FF00"/>
                    </a:solidFill>
                    <a:latin typeface="Times New Roman" panose="02020603050405020304" pitchFamily="18" charset="0"/>
                    <a:cs typeface="Times New Roman" panose="02020603050405020304" pitchFamily="18" charset="0"/>
                  </a:rPr>
                  <a:t> 2013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92D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Rezende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 2014</a:t>
                </a:r>
                <a:r>
                  <a:rPr lang="en-US" altLang="zh-CN" sz="2600" dirty="0">
                    <a:latin typeface="Times New Roman" panose="02020603050405020304" pitchFamily="18" charset="0"/>
                    <a:cs typeface="Times New Roman" panose="02020603050405020304" pitchFamily="18" charset="0"/>
                  </a:rPr>
                  <a:t>). In this elegant approach, there is no need to construct explicit targets for the inference network. Instead, the inference network is simply used to deﬁne </a:t>
                </a:r>
                <a14:m>
                  <m:oMath xmlns:m="http://schemas.openxmlformats.org/officeDocument/2006/math">
                    <m:r>
                      <a:rPr lang="en-US" altLang="zh-CN" sz="2600" i="1" smtClean="0">
                        <a:latin typeface="Cambria Math" panose="02040503050406030204" pitchFamily="18" charset="0"/>
                      </a:rPr>
                      <m:t>ℒ</m:t>
                    </m:r>
                  </m:oMath>
                </a14:m>
                <a:r>
                  <a:rPr lang="en-US" altLang="zh-CN" sz="2600" b="1"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elegant approach, there is no need the inference network are adapted to increase </a:t>
                </a:r>
                <a14:m>
                  <m:oMath xmlns:m="http://schemas.openxmlformats.org/officeDocument/2006/math">
                    <m:r>
                      <a:rPr lang="en-US" altLang="zh-CN" i="1">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 This model is described in depth later, in Sec. </a:t>
                </a:r>
                <a:r>
                  <a:rPr lang="en-US" altLang="zh-CN" sz="2600" dirty="0">
                    <a:solidFill>
                      <a:srgbClr val="FF0000"/>
                    </a:solidFill>
                    <a:latin typeface="Times New Roman" panose="02020603050405020304" pitchFamily="18" charset="0"/>
                    <a:cs typeface="Times New Roman" panose="02020603050405020304" pitchFamily="18" charset="0"/>
                  </a:rPr>
                  <a:t>20.10.3</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t>        </a:t>
                </a:r>
                <a:r>
                  <a:rPr lang="en-US" altLang="zh-CN" sz="2600" dirty="0">
                    <a:latin typeface="Times New Roman" panose="02020603050405020304" pitchFamily="18" charset="0"/>
                    <a:cs typeface="Times New Roman" panose="02020603050405020304" pitchFamily="18" charset="0"/>
                  </a:rPr>
                  <a:t>Using approximate inference, it is possible to train and use a wide variety of models. Many of these models are described in the next chapter.</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76022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19.1 Inference as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Many approaches to confronting the problem of difficult inference make use of the observation that exact inference can be described as an optimization problem. Approximate inference algorithms may then be derived by approximating the underlying optimization problem.</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construct the optimization problem, assume we have a probabilistic model consisting of observed variables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and latent variables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We would like to compute the log probability of the observed data,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Sometimes it is too difficult to compute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if it is costly to marginalize out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Instead, we can compute a lower bound </a:t>
                </a:r>
                <a14:m>
                  <m:oMath xmlns:m="http://schemas.openxmlformats.org/officeDocument/2006/math">
                    <m:r>
                      <a:rPr lang="en-US" altLang="zh-CN" sz="2600" dirty="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 </a:t>
                </a:r>
                <a:r>
                  <a:rPr lang="el-GR" altLang="zh-CN" sz="2600" b="1" i="1" dirty="0">
                    <a:latin typeface="Times New Roman" panose="02020603050405020304" pitchFamily="18" charset="0"/>
                    <a:cs typeface="Times New Roman" panose="02020603050405020304" pitchFamily="18" charset="0"/>
                  </a:rPr>
                  <a:t>θ,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on log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This bound is called the </a:t>
                </a:r>
                <a:r>
                  <a:rPr lang="en-US" altLang="zh-CN" sz="2600" i="1" dirty="0">
                    <a:latin typeface="Times New Roman" panose="02020603050405020304" pitchFamily="18" charset="0"/>
                    <a:cs typeface="Times New Roman" panose="02020603050405020304" pitchFamily="18" charset="0"/>
                  </a:rPr>
                  <a:t>evidence lower bound </a:t>
                </a:r>
                <a:r>
                  <a:rPr lang="en-US" altLang="zh-CN" sz="2600" dirty="0">
                    <a:latin typeface="Times New Roman" panose="02020603050405020304" pitchFamily="18" charset="0"/>
                    <a:cs typeface="Times New Roman" panose="02020603050405020304" pitchFamily="18" charset="0"/>
                  </a:rPr>
                  <a:t>(ELBO). </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387439" y="1043189"/>
                <a:ext cx="11409609" cy="5133774"/>
              </a:xfrm>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03556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8831</Words>
  <Application>Microsoft Office PowerPoint</Application>
  <PresentationFormat>宽屏</PresentationFormat>
  <Paragraphs>349</Paragraphs>
  <Slides>88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88</vt:i4>
      </vt:variant>
    </vt:vector>
  </HeadingPairs>
  <TitlesOfParts>
    <vt:vector size="94" baseType="lpstr">
      <vt:lpstr>等线</vt:lpstr>
      <vt:lpstr>Arial</vt:lpstr>
      <vt:lpstr>Cambria Math</vt:lpstr>
      <vt:lpstr>Times New Roman</vt:lpstr>
      <vt:lpstr>Wingdings</vt:lpstr>
      <vt:lpstr>Office 主题​​</vt:lpstr>
      <vt:lpstr>PowerPoint 演示文稿</vt:lpstr>
      <vt:lpstr>Chapter 19 Approximate inference</vt:lpstr>
      <vt:lpstr>19 Approximate inference</vt:lpstr>
      <vt:lpstr>19 Approximate inference</vt:lpstr>
      <vt:lpstr>19 Approximate inference</vt:lpstr>
      <vt:lpstr>19 Approximate inference</vt:lpstr>
      <vt:lpstr>19 Approximate inference</vt:lpstr>
      <vt:lpstr>PowerPoint 演示文稿</vt:lpstr>
      <vt:lpstr>19.1 Inference as Optimization</vt:lpstr>
      <vt:lpstr>19.1 Inference as Optimization</vt:lpstr>
      <vt:lpstr>19.1 Inference as Optimization</vt:lpstr>
      <vt:lpstr>19.1 Inference as Optimization</vt:lpstr>
      <vt:lpstr>19.1 Inference as Optimization</vt:lpstr>
      <vt:lpstr>19.1 Inference as Optimization</vt:lpstr>
      <vt:lpstr>PowerPoint 演示文稿</vt:lpstr>
      <vt:lpstr>19.2 Expectation Maximization</vt:lpstr>
      <vt:lpstr>19.2 Expectation Maximization</vt:lpstr>
      <vt:lpstr>19.2 Expectation Maximization</vt:lpstr>
      <vt:lpstr>19.2 Expectation Maximization</vt:lpstr>
      <vt:lpstr>19.2 Expectation Maximization</vt:lpstr>
      <vt:lpstr>PowerPoint 演示文稿</vt:lpstr>
      <vt:lpstr>19.3 MAP Inference and Sparse Coding</vt:lpstr>
      <vt:lpstr>19.3 MAP Inference and Sparse Coding</vt:lpstr>
      <vt:lpstr>19.3 MAP Inference and Sparse Coding</vt:lpstr>
      <vt:lpstr>19.3 MAP Inference and Sparse Coding</vt:lpstr>
      <vt:lpstr>19.3 MAP Inference and Sparse Coding</vt:lpstr>
      <vt:lpstr>19.3 MAP Inference and Sparse Coding</vt:lpstr>
      <vt:lpstr>19.3 MAP Inference and Sparse Coding</vt:lpstr>
      <vt:lpstr>19.3 MAP Inference and Sparse Coding</vt:lpstr>
      <vt:lpstr>19.3 MAP Inference and Sparse Coding</vt:lpstr>
      <vt:lpstr>PowerPoint 演示文稿</vt:lpstr>
      <vt:lpstr>19.4 Variational Inference and Learning</vt:lpstr>
      <vt:lpstr>19.4 Variational Inference and Learning</vt:lpstr>
      <vt:lpstr>19.4 Variational Inference and Learning</vt:lpstr>
      <vt:lpstr>19.4 Variational Inference and Learning</vt:lpstr>
      <vt:lpstr>19.4 Variational Inference and Learning</vt:lpstr>
      <vt:lpstr>19.4 Variational Inference and Learning</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19.4.1 Discrete Latent Variables</vt:lpstr>
      <vt:lpstr>19.4.2 Calculus of Variations</vt:lpstr>
      <vt:lpstr>19.4.2 Calculus of Variations</vt:lpstr>
      <vt:lpstr>19.4.2 Calculus of Variations</vt:lpstr>
      <vt:lpstr>19.4.2 Calculus of Variations</vt:lpstr>
      <vt:lpstr>19.4.2 Calculus of Variations</vt:lpstr>
      <vt:lpstr>19.4.2 Calculus of Variations</vt:lpstr>
      <vt:lpstr>19.4.2 Calculus of Variations</vt:lpstr>
      <vt:lpstr>19.4.2 Calculus of Variations</vt:lpstr>
      <vt:lpstr>19.4.2 Calculus of Variations</vt:lpstr>
      <vt:lpstr>19.4.2 Calculus of Variations</vt:lpstr>
      <vt:lpstr>19.4.3 Continuous Latent Variables</vt:lpstr>
      <vt:lpstr>19.4.3 Continuous Latent Variables</vt:lpstr>
      <vt:lpstr>19.4.3 Continuous Latent Variables</vt:lpstr>
      <vt:lpstr>19.4.3 Continuous Latent Variables</vt:lpstr>
      <vt:lpstr>19.4.3 Continuous Latent Variables</vt:lpstr>
      <vt:lpstr>19.4.3 Continuous Latent Variables</vt:lpstr>
      <vt:lpstr>19.4.3 Continuous Latent Variables</vt:lpstr>
      <vt:lpstr>19.4.4 Interactions between Learning and Inference</vt:lpstr>
      <vt:lpstr>19.4.4 Interactions between Learning and Inference</vt:lpstr>
      <vt:lpstr>19.4.4 Interactions between Learning and Inference</vt:lpstr>
      <vt:lpstr>PowerPoint 演示文稿</vt:lpstr>
      <vt:lpstr>19.5 Learned Approximate Inference</vt:lpstr>
      <vt:lpstr>19.5.1 Wake-Sleep</vt:lpstr>
      <vt:lpstr>19.5.1 Wake-Sleep</vt:lpstr>
      <vt:lpstr>19.5.1 Wake-Sleep</vt:lpstr>
      <vt:lpstr>19.5.1 Wake-Sleep</vt:lpstr>
      <vt:lpstr>19.5.1 Wake-Sleep</vt:lpstr>
      <vt:lpstr>19.5.2 Other Forms of Learned Inference</vt:lpstr>
      <vt:lpstr>19.5.2 Other Forms of Learned Inference</vt:lpstr>
      <vt:lpstr>19.5.2 Other Forms of Learned Inference</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2020-06-03T13:38:18Z</dcterms:modified>
</cp:coreProperties>
</file>