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7"/>
  </p:notesMasterIdLst>
  <p:sldIdLst>
    <p:sldId id="2808" r:id="rId2"/>
    <p:sldId id="2809" r:id="rId3"/>
    <p:sldId id="261" r:id="rId4"/>
    <p:sldId id="265" r:id="rId5"/>
    <p:sldId id="444" r:id="rId6"/>
    <p:sldId id="445" r:id="rId7"/>
    <p:sldId id="446" r:id="rId8"/>
    <p:sldId id="447" r:id="rId9"/>
    <p:sldId id="448" r:id="rId10"/>
    <p:sldId id="449" r:id="rId11"/>
    <p:sldId id="2810" r:id="rId12"/>
    <p:sldId id="2760" r:id="rId13"/>
    <p:sldId id="452" r:id="rId14"/>
    <p:sldId id="2811" r:id="rId15"/>
    <p:sldId id="453" r:id="rId16"/>
    <p:sldId id="373" r:id="rId17"/>
    <p:sldId id="454" r:id="rId18"/>
    <p:sldId id="455" r:id="rId19"/>
    <p:sldId id="456" r:id="rId20"/>
    <p:sldId id="457" r:id="rId21"/>
    <p:sldId id="458" r:id="rId22"/>
    <p:sldId id="5970" r:id="rId23"/>
    <p:sldId id="459" r:id="rId24"/>
    <p:sldId id="460" r:id="rId25"/>
    <p:sldId id="2812" r:id="rId26"/>
    <p:sldId id="281" r:id="rId27"/>
    <p:sldId id="461" r:id="rId28"/>
    <p:sldId id="462" r:id="rId29"/>
    <p:sldId id="463" r:id="rId30"/>
    <p:sldId id="282" r:id="rId31"/>
    <p:sldId id="2890" r:id="rId32"/>
    <p:sldId id="464" r:id="rId33"/>
    <p:sldId id="465" r:id="rId34"/>
    <p:sldId id="466" r:id="rId35"/>
    <p:sldId id="467" r:id="rId36"/>
    <p:sldId id="2891" r:id="rId37"/>
    <p:sldId id="468" r:id="rId38"/>
    <p:sldId id="469" r:id="rId39"/>
    <p:sldId id="283" r:id="rId40"/>
    <p:sldId id="2892" r:id="rId41"/>
    <p:sldId id="470" r:id="rId42"/>
    <p:sldId id="471" r:id="rId43"/>
    <p:sldId id="389" r:id="rId44"/>
    <p:sldId id="390" r:id="rId45"/>
    <p:sldId id="391" r:id="rId46"/>
    <p:sldId id="472" r:id="rId47"/>
    <p:sldId id="284" r:id="rId48"/>
    <p:sldId id="473" r:id="rId49"/>
    <p:sldId id="392" r:id="rId50"/>
    <p:sldId id="474" r:id="rId51"/>
    <p:sldId id="475" r:id="rId52"/>
    <p:sldId id="476" r:id="rId53"/>
    <p:sldId id="286" r:id="rId54"/>
    <p:sldId id="2893" r:id="rId55"/>
    <p:sldId id="477" r:id="rId56"/>
    <p:sldId id="478" r:id="rId57"/>
    <p:sldId id="479" r:id="rId58"/>
    <p:sldId id="480" r:id="rId59"/>
    <p:sldId id="481" r:id="rId60"/>
    <p:sldId id="482" r:id="rId61"/>
    <p:sldId id="483" r:id="rId62"/>
    <p:sldId id="484" r:id="rId63"/>
    <p:sldId id="485" r:id="rId64"/>
    <p:sldId id="486" r:id="rId65"/>
    <p:sldId id="487" r:id="rId66"/>
    <p:sldId id="488" r:id="rId67"/>
    <p:sldId id="489" r:id="rId68"/>
    <p:sldId id="490" r:id="rId69"/>
    <p:sldId id="491" r:id="rId70"/>
    <p:sldId id="492" r:id="rId71"/>
    <p:sldId id="2813" r:id="rId72"/>
    <p:sldId id="493" r:id="rId73"/>
    <p:sldId id="494" r:id="rId74"/>
    <p:sldId id="495" r:id="rId75"/>
    <p:sldId id="496" r:id="rId76"/>
    <p:sldId id="497" r:id="rId77"/>
    <p:sldId id="498" r:id="rId78"/>
    <p:sldId id="393" r:id="rId79"/>
    <p:sldId id="499" r:id="rId80"/>
    <p:sldId id="500" r:id="rId81"/>
    <p:sldId id="501" r:id="rId82"/>
    <p:sldId id="502" r:id="rId83"/>
    <p:sldId id="503" r:id="rId84"/>
    <p:sldId id="504" r:id="rId85"/>
    <p:sldId id="505" r:id="rId86"/>
    <p:sldId id="506" r:id="rId87"/>
    <p:sldId id="507" r:id="rId88"/>
    <p:sldId id="508" r:id="rId89"/>
    <p:sldId id="509" r:id="rId90"/>
    <p:sldId id="510" r:id="rId91"/>
    <p:sldId id="511" r:id="rId92"/>
    <p:sldId id="512" r:id="rId93"/>
    <p:sldId id="513" r:id="rId94"/>
    <p:sldId id="2748" r:id="rId95"/>
    <p:sldId id="2749" r:id="rId9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4548" autoAdjust="0"/>
  </p:normalViewPr>
  <p:slideViewPr>
    <p:cSldViewPr snapToGrid="0">
      <p:cViewPr varScale="1">
        <p:scale>
          <a:sx n="86" d="100"/>
          <a:sy n="86" d="100"/>
        </p:scale>
        <p:origin x="533" y="62"/>
      </p:cViewPr>
      <p:guideLst/>
    </p:cSldViewPr>
  </p:slideViewPr>
  <p:notesTextViewPr>
    <p:cViewPr>
      <p:scale>
        <a:sx n="1" d="1"/>
        <a:sy n="1" d="1"/>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0.wmf"/><Relationship Id="rId1" Type="http://schemas.openxmlformats.org/officeDocument/2006/relationships/image" Target="../media/image7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BB1436-BB5F-46B6-99CB-37A835413A5C}" type="datetimeFigureOut">
              <a:rPr lang="zh-CN" altLang="en-US" smtClean="0"/>
              <a:t>2020/6/3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B8C8C5-B9E1-401C-9CC7-4EBAB5781627}" type="slidenum">
              <a:rPr lang="zh-CN" altLang="en-US" smtClean="0"/>
              <a:t>‹#›</a:t>
            </a:fld>
            <a:endParaRPr lang="zh-CN" altLang="en-US"/>
          </a:p>
        </p:txBody>
      </p:sp>
    </p:spTree>
    <p:extLst>
      <p:ext uri="{BB962C8B-B14F-4D97-AF65-F5344CB8AC3E}">
        <p14:creationId xmlns:p14="http://schemas.microsoft.com/office/powerpoint/2010/main" val="1171149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750D8C-0EC0-4034-85CC-4B36D94BA52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p>
        </p:txBody>
      </p:sp>
      <p:sp>
        <p:nvSpPr>
          <p:cNvPr id="3" name="副标题 2">
            <a:extLst>
              <a:ext uri="{FF2B5EF4-FFF2-40B4-BE49-F238E27FC236}">
                <a16:creationId xmlns:a16="http://schemas.microsoft.com/office/drawing/2014/main" id="{4B949902-DDE1-4970-B6BF-028692F5B042}"/>
              </a:ext>
            </a:extLst>
          </p:cNvPr>
          <p:cNvSpPr>
            <a:spLocks noGrp="1"/>
          </p:cNvSpPr>
          <p:nvPr>
            <p:ph type="subTitle" idx="1"/>
          </p:nvPr>
        </p:nvSpPr>
        <p:spPr>
          <a:xfrm>
            <a:off x="1524000" y="3602038"/>
            <a:ext cx="9144000" cy="1655762"/>
          </a:xfrm>
        </p:spPr>
        <p:txBody>
          <a:bodyPr/>
          <a:lstStyle>
            <a:lvl1pPr marL="0" indent="0" algn="ctr">
              <a:lnSpc>
                <a:spcPct val="100000"/>
              </a:lnSpc>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a:extLst>
              <a:ext uri="{FF2B5EF4-FFF2-40B4-BE49-F238E27FC236}">
                <a16:creationId xmlns:a16="http://schemas.microsoft.com/office/drawing/2014/main" id="{15698869-2590-4871-ADC1-559BEB700DE3}"/>
              </a:ext>
            </a:extLst>
          </p:cNvPr>
          <p:cNvSpPr>
            <a:spLocks noGrp="1"/>
          </p:cNvSpPr>
          <p:nvPr>
            <p:ph type="dt" sz="half" idx="10"/>
          </p:nvPr>
        </p:nvSpPr>
        <p:spPr/>
        <p:txBody>
          <a:bodyPr/>
          <a:lstStyle/>
          <a:p>
            <a:fld id="{7295EFB1-CD1D-4553-A9BB-4DB0F9C0974D}" type="datetimeFigureOut">
              <a:rPr lang="zh-CN" altLang="en-US" smtClean="0"/>
              <a:t>2020/6/3</a:t>
            </a:fld>
            <a:endParaRPr lang="zh-CN" altLang="en-US"/>
          </a:p>
        </p:txBody>
      </p:sp>
      <p:sp>
        <p:nvSpPr>
          <p:cNvPr id="5" name="页脚占位符 4">
            <a:extLst>
              <a:ext uri="{FF2B5EF4-FFF2-40B4-BE49-F238E27FC236}">
                <a16:creationId xmlns:a16="http://schemas.microsoft.com/office/drawing/2014/main" id="{94F0CA2D-5D9E-41C4-9E2A-542DFE508A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508BF96-C35F-4235-A041-D197BA8BA5A9}"/>
              </a:ext>
            </a:extLst>
          </p:cNvPr>
          <p:cNvSpPr>
            <a:spLocks noGrp="1"/>
          </p:cNvSpPr>
          <p:nvPr>
            <p:ph type="sldNum" sz="quarter" idx="12"/>
          </p:nvPr>
        </p:nvSpPr>
        <p:spPr/>
        <p:txBody>
          <a:bodyPr/>
          <a:lstStyle/>
          <a:p>
            <a:fld id="{721A85A1-FA43-4339-B9E8-15134D265CD8}" type="slidenum">
              <a:rPr lang="zh-CN" altLang="en-US" smtClean="0"/>
              <a:t>‹#›</a:t>
            </a:fld>
            <a:endParaRPr lang="zh-CN" altLang="en-US"/>
          </a:p>
        </p:txBody>
      </p:sp>
    </p:spTree>
    <p:extLst>
      <p:ext uri="{BB962C8B-B14F-4D97-AF65-F5344CB8AC3E}">
        <p14:creationId xmlns:p14="http://schemas.microsoft.com/office/powerpoint/2010/main" val="1656098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8182D4-C083-4EBD-845A-BF6AE142124B}"/>
              </a:ext>
            </a:extLst>
          </p:cNvPr>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D702A8E5-6B3D-4D04-8F8E-02B9586DD30E}"/>
              </a:ext>
            </a:extLst>
          </p:cNvPr>
          <p:cNvSpPr>
            <a:spLocks noGrp="1"/>
          </p:cNvSpPr>
          <p:nvPr>
            <p:ph idx="1"/>
          </p:nvPr>
        </p:nvSpPr>
        <p:spPr/>
        <p:txBody>
          <a:bodyPr/>
          <a:lstStyle>
            <a:lvl1pPr>
              <a:lnSpc>
                <a:spcPct val="125000"/>
              </a:lnSpc>
              <a:defRPr>
                <a:latin typeface="Times New Roman" panose="02020603050405020304" pitchFamily="18" charset="0"/>
                <a:cs typeface="Times New Roman" panose="02020603050405020304" pitchFamily="18" charset="0"/>
              </a:defRPr>
            </a:lvl1pPr>
          </a:lstStyle>
          <a:p>
            <a:pPr lvl="0"/>
            <a:endParaRPr lang="zh-CN" altLang="en-US" dirty="0"/>
          </a:p>
        </p:txBody>
      </p:sp>
      <p:sp>
        <p:nvSpPr>
          <p:cNvPr id="4" name="日期占位符 3">
            <a:extLst>
              <a:ext uri="{FF2B5EF4-FFF2-40B4-BE49-F238E27FC236}">
                <a16:creationId xmlns:a16="http://schemas.microsoft.com/office/drawing/2014/main" id="{6AF7F2D7-8BAA-45D6-9F34-D7E3D2F84CDA}"/>
              </a:ext>
            </a:extLst>
          </p:cNvPr>
          <p:cNvSpPr>
            <a:spLocks noGrp="1"/>
          </p:cNvSpPr>
          <p:nvPr>
            <p:ph type="dt" sz="half" idx="10"/>
          </p:nvPr>
        </p:nvSpPr>
        <p:spPr/>
        <p:txBody>
          <a:bodyPr/>
          <a:lstStyle/>
          <a:p>
            <a:fld id="{7295EFB1-CD1D-4553-A9BB-4DB0F9C0974D}" type="datetimeFigureOut">
              <a:rPr lang="zh-CN" altLang="en-US" smtClean="0"/>
              <a:t>2020/6/3</a:t>
            </a:fld>
            <a:endParaRPr lang="zh-CN" altLang="en-US"/>
          </a:p>
        </p:txBody>
      </p:sp>
      <p:sp>
        <p:nvSpPr>
          <p:cNvPr id="5" name="页脚占位符 4">
            <a:extLst>
              <a:ext uri="{FF2B5EF4-FFF2-40B4-BE49-F238E27FC236}">
                <a16:creationId xmlns:a16="http://schemas.microsoft.com/office/drawing/2014/main" id="{D3FF8D31-01C4-489C-8FA8-0C1CF2E20D7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E53119D-C534-4413-ADFF-8DED219CC24F}"/>
              </a:ext>
            </a:extLst>
          </p:cNvPr>
          <p:cNvSpPr>
            <a:spLocks noGrp="1"/>
          </p:cNvSpPr>
          <p:nvPr>
            <p:ph type="sldNum" sz="quarter" idx="12"/>
          </p:nvPr>
        </p:nvSpPr>
        <p:spPr/>
        <p:txBody>
          <a:bodyPr/>
          <a:lstStyle/>
          <a:p>
            <a:fld id="{721A85A1-FA43-4339-B9E8-15134D265CD8}" type="slidenum">
              <a:rPr lang="zh-CN" altLang="en-US" smtClean="0"/>
              <a:t>‹#›</a:t>
            </a:fld>
            <a:endParaRPr lang="zh-CN" altLang="en-US"/>
          </a:p>
        </p:txBody>
      </p:sp>
    </p:spTree>
    <p:extLst>
      <p:ext uri="{BB962C8B-B14F-4D97-AF65-F5344CB8AC3E}">
        <p14:creationId xmlns:p14="http://schemas.microsoft.com/office/powerpoint/2010/main" val="3102436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格式化">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00822745-0637-4EC6-A484-1C8B80B1AD60}"/>
              </a:ext>
            </a:extLst>
          </p:cNvPr>
          <p:cNvSpPr>
            <a:spLocks noGrp="1"/>
          </p:cNvSpPr>
          <p:nvPr>
            <p:ph type="title"/>
          </p:nvPr>
        </p:nvSpPr>
        <p:spPr>
          <a:xfrm>
            <a:off x="387439" y="133306"/>
            <a:ext cx="11409608" cy="729579"/>
          </a:xfrm>
        </p:spPr>
        <p:txBody>
          <a:bodyPr>
            <a:normAutofit/>
          </a:bodyPr>
          <a:lstStyle/>
          <a:p>
            <a:endParaRPr lang="zh-CN" altLang="en-US" sz="3600" dirty="0">
              <a:latin typeface="Times New Roman" panose="02020603050405020304" pitchFamily="18" charset="0"/>
              <a:cs typeface="Times New Roman" panose="02020603050405020304" pitchFamily="18" charset="0"/>
            </a:endParaRPr>
          </a:p>
        </p:txBody>
      </p:sp>
      <p:sp>
        <p:nvSpPr>
          <p:cNvPr id="9" name="内容占位符 2">
            <a:extLst>
              <a:ext uri="{FF2B5EF4-FFF2-40B4-BE49-F238E27FC236}">
                <a16:creationId xmlns:a16="http://schemas.microsoft.com/office/drawing/2014/main" id="{F4249665-7D8D-43F6-AFC8-D65880823695}"/>
              </a:ext>
            </a:extLst>
          </p:cNvPr>
          <p:cNvSpPr>
            <a:spLocks noGrp="1"/>
          </p:cNvSpPr>
          <p:nvPr>
            <p:ph idx="1"/>
          </p:nvPr>
        </p:nvSpPr>
        <p:spPr>
          <a:xfrm>
            <a:off x="387439" y="1043189"/>
            <a:ext cx="11409609" cy="5133774"/>
          </a:xfrm>
        </p:spPr>
        <p:txBody>
          <a:bodyPr>
            <a:normAutofit/>
          </a:bodyPr>
          <a:lstStyle>
            <a:lvl1pPr>
              <a:defRPr>
                <a:latin typeface="Times New Roman" panose="02020603050405020304" pitchFamily="18" charset="0"/>
                <a:cs typeface="Times New Roman" panose="02020603050405020304" pitchFamily="18" charset="0"/>
              </a:defRPr>
            </a:lvl1pPr>
          </a:lstStyle>
          <a:p>
            <a:pPr marL="0" lvl="0" indent="0" algn="just">
              <a:lnSpc>
                <a:spcPct val="125000"/>
              </a:lnSpc>
              <a:spcBef>
                <a:spcPts val="0"/>
              </a:spcBef>
              <a:buClr>
                <a:srgbClr val="FF0000"/>
              </a:buClr>
              <a:buNone/>
            </a:pPr>
            <a:endParaRPr lang="zh-CN" alt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1794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7" name="副标题 2">
            <a:extLst>
              <a:ext uri="{FF2B5EF4-FFF2-40B4-BE49-F238E27FC236}">
                <a16:creationId xmlns:a16="http://schemas.microsoft.com/office/drawing/2014/main" id="{EEF8E388-F90F-46A0-97E2-B70C5095A83A}"/>
              </a:ext>
            </a:extLst>
          </p:cNvPr>
          <p:cNvSpPr>
            <a:spLocks noGrp="1"/>
          </p:cNvSpPr>
          <p:nvPr>
            <p:ph type="subTitle" idx="1"/>
          </p:nvPr>
        </p:nvSpPr>
        <p:spPr>
          <a:xfrm>
            <a:off x="2046303" y="3696236"/>
            <a:ext cx="8460589" cy="2434107"/>
          </a:xfrm>
        </p:spPr>
        <p:txBody>
          <a:bodyPr>
            <a:noAutofit/>
          </a:bodyPr>
          <a:lstStyle>
            <a:lvl1pPr marL="0" indent="0" algn="ctr">
              <a:lnSpc>
                <a:spcPct val="100000"/>
              </a:lnSpc>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altLang="zh-CN" sz="2400" dirty="0"/>
          </a:p>
        </p:txBody>
      </p:sp>
      <p:sp>
        <p:nvSpPr>
          <p:cNvPr id="8" name="标题 6">
            <a:extLst>
              <a:ext uri="{FF2B5EF4-FFF2-40B4-BE49-F238E27FC236}">
                <a16:creationId xmlns:a16="http://schemas.microsoft.com/office/drawing/2014/main" id="{E2C845D4-A989-4F57-846D-589982E631A8}"/>
              </a:ext>
            </a:extLst>
          </p:cNvPr>
          <p:cNvSpPr txBox="1">
            <a:spLocks/>
          </p:cNvSpPr>
          <p:nvPr userDrawn="1"/>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endParaRPr lang="zh-CN" altLang="en-US" sz="3600" dirty="0"/>
          </a:p>
        </p:txBody>
      </p:sp>
      <p:sp>
        <p:nvSpPr>
          <p:cNvPr id="9" name="文本框 8">
            <a:extLst>
              <a:ext uri="{FF2B5EF4-FFF2-40B4-BE49-F238E27FC236}">
                <a16:creationId xmlns:a16="http://schemas.microsoft.com/office/drawing/2014/main" id="{B57FE6EE-744A-4F02-9C33-1F7481461C60}"/>
              </a:ext>
            </a:extLst>
          </p:cNvPr>
          <p:cNvSpPr txBox="1"/>
          <p:nvPr userDrawn="1"/>
        </p:nvSpPr>
        <p:spPr>
          <a:xfrm>
            <a:off x="3510850" y="6329059"/>
            <a:ext cx="5531493"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extLst>
      <p:ext uri="{BB962C8B-B14F-4D97-AF65-F5344CB8AC3E}">
        <p14:creationId xmlns:p14="http://schemas.microsoft.com/office/powerpoint/2010/main" val="13969209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6174744-A259-4607-B159-6E0D19E050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FB77FD44-C6F3-4BD3-8A73-BF9BE0D000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endParaRPr lang="zh-CN" altLang="en-US" dirty="0"/>
          </a:p>
        </p:txBody>
      </p:sp>
      <p:sp>
        <p:nvSpPr>
          <p:cNvPr id="4" name="日期占位符 3">
            <a:extLst>
              <a:ext uri="{FF2B5EF4-FFF2-40B4-BE49-F238E27FC236}">
                <a16:creationId xmlns:a16="http://schemas.microsoft.com/office/drawing/2014/main" id="{2EE63A59-BF19-42F2-940A-0585948462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95EFB1-CD1D-4553-A9BB-4DB0F9C0974D}" type="datetimeFigureOut">
              <a:rPr lang="zh-CN" altLang="en-US" smtClean="0"/>
              <a:t>2020/6/3</a:t>
            </a:fld>
            <a:endParaRPr lang="zh-CN" altLang="en-US"/>
          </a:p>
        </p:txBody>
      </p:sp>
      <p:sp>
        <p:nvSpPr>
          <p:cNvPr id="5" name="页脚占位符 4">
            <a:extLst>
              <a:ext uri="{FF2B5EF4-FFF2-40B4-BE49-F238E27FC236}">
                <a16:creationId xmlns:a16="http://schemas.microsoft.com/office/drawing/2014/main" id="{967F2B13-0C6F-49BA-B52B-B4B844C842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C89E761-EBA5-4F1D-81D4-6DB66A9A2D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1A85A1-FA43-4339-B9E8-15134D265CD8}" type="slidenum">
              <a:rPr lang="zh-CN" altLang="en-US" smtClean="0"/>
              <a:t>‹#›</a:t>
            </a:fld>
            <a:endParaRPr lang="zh-CN" altLang="en-US"/>
          </a:p>
        </p:txBody>
      </p:sp>
    </p:spTree>
    <p:extLst>
      <p:ext uri="{BB962C8B-B14F-4D97-AF65-F5344CB8AC3E}">
        <p14:creationId xmlns:p14="http://schemas.microsoft.com/office/powerpoint/2010/main" val="33904943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7" r:id="rId4"/>
  </p:sldLayoutIdLst>
  <p:txStyles>
    <p:titleStyle>
      <a:lvl1pPr algn="l" defTabSz="914400" rtl="0" eaLnBrk="1" latinLnBrk="0" hangingPunct="1">
        <a:lnSpc>
          <a:spcPct val="90000"/>
        </a:lnSpc>
        <a:spcBef>
          <a:spcPct val="0"/>
        </a:spcBef>
        <a:buNone/>
        <a:defRPr sz="36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0" indent="0" algn="just" defTabSz="914400" rtl="0" eaLnBrk="1" latinLnBrk="0" hangingPunct="1">
        <a:lnSpc>
          <a:spcPct val="125000"/>
        </a:lnSpc>
        <a:spcBef>
          <a:spcPts val="1000"/>
        </a:spcBef>
        <a:buFont typeface="Arial" panose="020B0604020202020204" pitchFamily="34" charset="0"/>
        <a:buNone/>
        <a:defRPr sz="2600" kern="1200" baseline="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5.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7.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image" Target="../media/image2.jpeg"/><Relationship Id="rId7"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17.png"/><Relationship Id="rId5" Type="http://schemas.openxmlformats.org/officeDocument/2006/relationships/image" Target="../media/image15.wmf"/><Relationship Id="rId4" Type="http://schemas.openxmlformats.org/officeDocument/2006/relationships/oleObject" Target="../embeddings/oleObject1.bin"/><Relationship Id="rId9"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eg"/><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1.png"/><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3.png"/><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3.xml"/><Relationship Id="rId1" Type="http://schemas.openxmlformats.org/officeDocument/2006/relationships/tags" Target="../tags/tag1.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30.png"/><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image" Target="../media/image29.png"/><Relationship Id="rId5" Type="http://schemas.openxmlformats.org/officeDocument/2006/relationships/image" Target="../media/image27.wmf"/><Relationship Id="rId4" Type="http://schemas.openxmlformats.org/officeDocument/2006/relationships/oleObject" Target="../embeddings/oleObject3.bin"/></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jpeg"/><Relationship Id="rId1" Type="http://schemas.openxmlformats.org/officeDocument/2006/relationships/slideLayout" Target="../slideLayouts/slideLayout3.xml"/><Relationship Id="rId6" Type="http://schemas.openxmlformats.org/officeDocument/2006/relationships/image" Target="../media/image38.png"/><Relationship Id="rId5" Type="http://schemas.openxmlformats.org/officeDocument/2006/relationships/image" Target="../media/image36.png"/><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5.png"/><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7.png"/><Relationship Id="rId1" Type="http://schemas.openxmlformats.org/officeDocument/2006/relationships/slideLayout" Target="../slideLayouts/slideLayout3.xml"/><Relationship Id="rId4" Type="http://schemas.openxmlformats.org/officeDocument/2006/relationships/image" Target="../media/image42.png"/></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2.jpeg"/><Relationship Id="rId1" Type="http://schemas.openxmlformats.org/officeDocument/2006/relationships/slideLayout" Target="../slideLayouts/slideLayout3.xml"/><Relationship Id="rId5" Type="http://schemas.openxmlformats.org/officeDocument/2006/relationships/image" Target="../media/image45.png"/><Relationship Id="rId4" Type="http://schemas.openxmlformats.org/officeDocument/2006/relationships/image" Target="../media/image44.png"/></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2.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4.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6.png"/><Relationship Id="rId1" Type="http://schemas.openxmlformats.org/officeDocument/2006/relationships/slideLayout" Target="../slideLayouts/slideLayout3.xml"/><Relationship Id="rId4" Type="http://schemas.openxmlformats.org/officeDocument/2006/relationships/image" Target="../media/image47.png"/></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83.png"/><Relationship Id="rId1" Type="http://schemas.openxmlformats.org/officeDocument/2006/relationships/slideLayout" Target="../slideLayouts/slideLayout3.xml"/><Relationship Id="rId4" Type="http://schemas.openxmlformats.org/officeDocument/2006/relationships/image" Target="../media/image48.png"/></Relationships>
</file>

<file path=ppt/slides/_rels/slide41.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2.jpeg"/><Relationship Id="rId1" Type="http://schemas.openxmlformats.org/officeDocument/2006/relationships/slideLayout" Target="../slideLayouts/slideLayout3.xml"/><Relationship Id="rId4" Type="http://schemas.openxmlformats.org/officeDocument/2006/relationships/image" Target="../media/image49.png"/></Relationships>
</file>

<file path=ppt/slides/_rels/slide4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87.png"/><Relationship Id="rId1" Type="http://schemas.openxmlformats.org/officeDocument/2006/relationships/slideLayout" Target="../slideLayouts/slideLayout3.xml"/><Relationship Id="rId4" Type="http://schemas.openxmlformats.org/officeDocument/2006/relationships/image" Target="../media/image50.png"/></Relationships>
</file>

<file path=ppt/slides/_rels/slide4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82.png"/><Relationship Id="rId1" Type="http://schemas.openxmlformats.org/officeDocument/2006/relationships/slideLayout" Target="../slideLayouts/slideLayout3.xml"/><Relationship Id="rId4" Type="http://schemas.openxmlformats.org/officeDocument/2006/relationships/image" Target="../media/image52.png"/></Relationships>
</file>

<file path=ppt/slides/_rels/slide4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85.png"/><Relationship Id="rId1" Type="http://schemas.openxmlformats.org/officeDocument/2006/relationships/slideLayout" Target="../slideLayouts/slideLayout3.xml"/><Relationship Id="rId4" Type="http://schemas.openxmlformats.org/officeDocument/2006/relationships/image" Target="../media/image54.png"/></Relationships>
</file>

<file path=ppt/slides/_rels/slide4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4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68.png"/><Relationship Id="rId4" Type="http://schemas.openxmlformats.org/officeDocument/2006/relationships/image" Target="../media/image66.png"/></Relationships>
</file>

<file path=ppt/slides/_rels/slide5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5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09.png"/><Relationship Id="rId1" Type="http://schemas.openxmlformats.org/officeDocument/2006/relationships/slideLayout" Target="../slideLayouts/slideLayout2.xml"/><Relationship Id="rId4" Type="http://schemas.openxmlformats.org/officeDocument/2006/relationships/image" Target="../media/image75.png"/></Relationships>
</file>

<file path=ppt/slides/_rels/slide5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image" Target="../media/image79.wmf"/><Relationship Id="rId3" Type="http://schemas.openxmlformats.org/officeDocument/2006/relationships/image" Target="../media/image2.jpeg"/><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86.png"/><Relationship Id="rId5" Type="http://schemas.openxmlformats.org/officeDocument/2006/relationships/image" Target="../media/image84.png"/><Relationship Id="rId10" Type="http://schemas.openxmlformats.org/officeDocument/2006/relationships/image" Target="../media/image80.wmf"/><Relationship Id="rId4" Type="http://schemas.openxmlformats.org/officeDocument/2006/relationships/image" Target="../media/image81.png"/><Relationship Id="rId9" Type="http://schemas.openxmlformats.org/officeDocument/2006/relationships/oleObject" Target="../embeddings/oleObject5.bin"/></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90.png"/><Relationship Id="rId4" Type="http://schemas.openxmlformats.org/officeDocument/2006/relationships/image" Target="../media/image89.png"/></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92.png"/></Relationships>
</file>

<file path=ppt/slides/_rels/slide6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95.png"/></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97.png"/></Relationships>
</file>

<file path=ppt/slides/_rels/slide69.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01.png"/></Relationships>
</file>

<file path=ppt/slides/_rels/slide74.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03.png"/></Relationships>
</file>

<file path=ppt/slides/_rels/slide75.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05.png"/></Relationships>
</file>

<file path=ppt/slides/_rels/slide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8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08.png"/></Relationships>
</file>

<file path=ppt/slides/_rels/slide83.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12.png"/><Relationship Id="rId4" Type="http://schemas.openxmlformats.org/officeDocument/2006/relationships/image" Target="../media/image111.png"/></Relationships>
</file>

<file path=ppt/slides/_rels/slide84.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14.png"/></Relationships>
</file>

<file path=ppt/slides/_rels/slide85.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16.png"/></Relationships>
</file>

<file path=ppt/slides/_rels/slide8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17.png"/><Relationship Id="rId1" Type="http://schemas.openxmlformats.org/officeDocument/2006/relationships/slideLayout" Target="../slideLayouts/slideLayout2.xml"/><Relationship Id="rId4" Type="http://schemas.openxmlformats.org/officeDocument/2006/relationships/image" Target="../media/image118.png"/></Relationships>
</file>

<file path=ppt/slides/_rels/slide87.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21.png"/></Relationships>
</file>

<file path=ppt/slides/_rels/slide8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22.wmf"/><Relationship Id="rId5" Type="http://schemas.openxmlformats.org/officeDocument/2006/relationships/oleObject" Target="../embeddings/oleObject6.bin"/><Relationship Id="rId4" Type="http://schemas.openxmlformats.org/officeDocument/2006/relationships/image" Target="../media/image123.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1.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90.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125.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2.jpeg"/><Relationship Id="rId5" Type="http://schemas.openxmlformats.org/officeDocument/2006/relationships/image" Target="../media/image124.png"/><Relationship Id="rId4"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127.png"/><Relationship Id="rId4" Type="http://schemas.openxmlformats.org/officeDocument/2006/relationships/image" Target="../media/image126.png"/></Relationships>
</file>

<file path=ppt/slides/_rels/slide92.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image" Target="../media/image129.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128.png"/><Relationship Id="rId5" Type="http://schemas.openxmlformats.org/officeDocument/2006/relationships/image" Target="../media/image2.jpeg"/><Relationship Id="rId4"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53.png"/><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2.jpeg"/></Relationships>
</file>

<file path=ppt/slides/_rels/slide9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hyperlink" Target="mailto:gqzhong@ouc.edu.cn"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z="2400" dirty="0"/>
              <a:t>Acknowledge to: </a:t>
            </a:r>
            <a:r>
              <a:rPr lang="en-US" altLang="zh-CN" sz="2400" dirty="0" err="1"/>
              <a:t>Meiju</a:t>
            </a:r>
            <a:r>
              <a:rPr lang="en-US" altLang="zh-CN" sz="2400" dirty="0"/>
              <a:t> Wang</a:t>
            </a:r>
          </a:p>
          <a:p>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r>
              <a:rPr lang="en-US" altLang="zh-CN" sz="2400" dirty="0"/>
              <a:t>Machine Learning Research Group</a:t>
            </a:r>
          </a:p>
          <a:p>
            <a:r>
              <a:rPr lang="en-US" altLang="zh-CN" sz="2400" dirty="0"/>
              <a:t>Ocean University of China</a:t>
            </a:r>
          </a:p>
          <a:p>
            <a:r>
              <a:rPr lang="en-US" altLang="zh-CN" sz="2400" dirty="0"/>
              <a:t>Qingdao, China</a:t>
            </a:r>
          </a:p>
        </p:txBody>
      </p:sp>
      <p:sp>
        <p:nvSpPr>
          <p:cNvPr id="6" name="标题 6"/>
          <p:cNvSpPr txBox="1">
            <a:spLocks/>
          </p:cNvSpPr>
          <p:nvPr/>
        </p:nvSpPr>
        <p:spPr>
          <a:xfrm>
            <a:off x="1244338" y="1991402"/>
            <a:ext cx="10001839"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Part I Applied Math and Machine Learning Basics</a:t>
            </a:r>
          </a:p>
        </p:txBody>
      </p:sp>
      <p:sp>
        <p:nvSpPr>
          <p:cNvPr id="8" name="文本框 7"/>
          <p:cNvSpPr txBox="1"/>
          <p:nvPr/>
        </p:nvSpPr>
        <p:spPr>
          <a:xfrm>
            <a:off x="1526891" y="544852"/>
            <a:ext cx="9138218" cy="1446550"/>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Part I Applied Math and Machine Learning Basics</a:t>
            </a:r>
            <a:endParaRPr lang="zh-CN" alt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8702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2.1 Scalars, Vectors, Matrices and Tensors</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sym typeface="+mn-ea"/>
                  </a:rPr>
                  <a:t>        We can think of vectors as identifying points in space, with each element giving the coordinate along a different axis.</a:t>
                </a: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sym typeface="+mn-ea"/>
                  </a:rPr>
                  <a:t>        Sometimes we need to index a set of elements of a vector. In this case, we define a set containing the indices and write the set as a subscript. For example, to access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sym typeface="+mn-ea"/>
                          </a:rPr>
                        </m:ctrlPr>
                      </m:sSubPr>
                      <m:e>
                        <m:r>
                          <a:rPr lang="en-US" altLang="zh-CN" sz="2600" i="1">
                            <a:latin typeface="Cambria Math" panose="02040503050406030204" pitchFamily="18" charset="0"/>
                            <a:cs typeface="Times New Roman" panose="02020603050405020304" pitchFamily="18" charset="0"/>
                            <a:sym typeface="+mn-ea"/>
                          </a:rPr>
                          <m:t>𝑥</m:t>
                        </m:r>
                      </m:e>
                      <m:sub>
                        <m:r>
                          <a:rPr lang="en-US" altLang="zh-CN" sz="2600" i="1">
                            <a:latin typeface="Cambria Math" panose="02040503050406030204" pitchFamily="18" charset="0"/>
                            <a:cs typeface="Times New Roman" panose="02020603050405020304" pitchFamily="18" charset="0"/>
                            <a:sym typeface="+mn-ea"/>
                          </a:rPr>
                          <m:t>1</m:t>
                        </m:r>
                      </m:sub>
                    </m:sSub>
                  </m:oMath>
                </a14:m>
                <a:r>
                  <a:rPr lang="en-US" altLang="zh-CN" sz="2600" dirty="0">
                    <a:latin typeface="Times New Roman" panose="02020603050405020304" pitchFamily="18" charset="0"/>
                    <a:cs typeface="Times New Roman" panose="02020603050405020304" pitchFamily="18" charset="0"/>
                    <a:sym typeface="+mn-ea"/>
                  </a:rPr>
                  <a:t>,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sym typeface="+mn-ea"/>
                          </a:rPr>
                        </m:ctrlPr>
                      </m:sSubPr>
                      <m:e>
                        <m:r>
                          <a:rPr lang="en-US" altLang="zh-CN" sz="2600" i="1">
                            <a:latin typeface="Cambria Math" panose="02040503050406030204" pitchFamily="18" charset="0"/>
                            <a:cs typeface="Times New Roman" panose="02020603050405020304" pitchFamily="18" charset="0"/>
                            <a:sym typeface="+mn-ea"/>
                          </a:rPr>
                          <m:t>𝑥</m:t>
                        </m:r>
                      </m:e>
                      <m:sub>
                        <m:r>
                          <a:rPr lang="en-US" altLang="zh-CN" sz="2600" i="1">
                            <a:latin typeface="Cambria Math" panose="02040503050406030204" pitchFamily="18" charset="0"/>
                            <a:cs typeface="Times New Roman" panose="02020603050405020304" pitchFamily="18" charset="0"/>
                            <a:sym typeface="+mn-ea"/>
                          </a:rPr>
                          <m:t>3</m:t>
                        </m:r>
                      </m:sub>
                    </m:sSub>
                  </m:oMath>
                </a14:m>
                <a:r>
                  <a:rPr lang="en-US" altLang="zh-CN" sz="2600" dirty="0">
                    <a:latin typeface="Times New Roman" panose="02020603050405020304" pitchFamily="18" charset="0"/>
                    <a:cs typeface="Times New Roman" panose="02020603050405020304" pitchFamily="18" charset="0"/>
                    <a:sym typeface="+mn-ea"/>
                  </a:rPr>
                  <a:t> and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sym typeface="+mn-ea"/>
                          </a:rPr>
                        </m:ctrlPr>
                      </m:sSubPr>
                      <m:e>
                        <m:r>
                          <a:rPr lang="en-US" altLang="zh-CN" sz="2600" i="1">
                            <a:latin typeface="Cambria Math" panose="02040503050406030204" pitchFamily="18" charset="0"/>
                            <a:cs typeface="Times New Roman" panose="02020603050405020304" pitchFamily="18" charset="0"/>
                            <a:sym typeface="+mn-ea"/>
                          </a:rPr>
                          <m:t>𝑥</m:t>
                        </m:r>
                      </m:e>
                      <m:sub>
                        <m:r>
                          <a:rPr lang="en-US" altLang="zh-CN" sz="2600" i="1">
                            <a:latin typeface="Cambria Math" panose="02040503050406030204" pitchFamily="18" charset="0"/>
                            <a:cs typeface="Times New Roman" panose="02020603050405020304" pitchFamily="18" charset="0"/>
                            <a:sym typeface="+mn-ea"/>
                          </a:rPr>
                          <m:t>6</m:t>
                        </m:r>
                      </m:sub>
                    </m:sSub>
                  </m:oMath>
                </a14:m>
                <a:r>
                  <a:rPr lang="en-US" altLang="zh-CN" sz="2600" dirty="0">
                    <a:latin typeface="Times New Roman" panose="02020603050405020304" pitchFamily="18" charset="0"/>
                    <a:cs typeface="Times New Roman" panose="02020603050405020304" pitchFamily="18" charset="0"/>
                    <a:sym typeface="+mn-ea"/>
                  </a:rPr>
                  <a:t>, we define the set </a:t>
                </a:r>
                <a:r>
                  <a:rPr lang="en-US" altLang="zh-CN" sz="2600" i="1" dirty="0">
                    <a:latin typeface="Times New Roman" panose="02020603050405020304" pitchFamily="18" charset="0"/>
                    <a:cs typeface="Times New Roman" panose="02020603050405020304" pitchFamily="18" charset="0"/>
                    <a:sym typeface="+mn-ea"/>
                  </a:rPr>
                  <a:t>S</a:t>
                </a:r>
                <a:r>
                  <a:rPr lang="en-US" altLang="zh-CN" sz="2600" dirty="0">
                    <a:latin typeface="Times New Roman" panose="02020603050405020304" pitchFamily="18" charset="0"/>
                    <a:cs typeface="Times New Roman" panose="02020603050405020304" pitchFamily="18" charset="0"/>
                    <a:sym typeface="+mn-ea"/>
                  </a:rPr>
                  <a:t> = {1, 3, 6} and write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sym typeface="+mn-ea"/>
                          </a:rPr>
                        </m:ctrlPr>
                      </m:sSubPr>
                      <m:e>
                        <m:r>
                          <a:rPr lang="en-US" altLang="zh-CN" sz="2600" b="1" i="1">
                            <a:latin typeface="Cambria Math" panose="02040503050406030204" pitchFamily="18" charset="0"/>
                            <a:cs typeface="Times New Roman" panose="02020603050405020304" pitchFamily="18" charset="0"/>
                            <a:sym typeface="+mn-ea"/>
                          </a:rPr>
                          <m:t>𝒙</m:t>
                        </m:r>
                      </m:e>
                      <m:sub>
                        <m:r>
                          <a:rPr lang="en-US" altLang="zh-CN" sz="2600" b="0" i="1" smtClean="0">
                            <a:latin typeface="Cambria Math" panose="02040503050406030204" pitchFamily="18" charset="0"/>
                            <a:cs typeface="Times New Roman" panose="02020603050405020304" pitchFamily="18" charset="0"/>
                            <a:sym typeface="+mn-ea"/>
                          </a:rPr>
                          <m:t>𝑆</m:t>
                        </m:r>
                      </m:sub>
                    </m:sSub>
                  </m:oMath>
                </a14:m>
                <a:r>
                  <a:rPr lang="en-US" altLang="zh-CN" sz="2600" dirty="0">
                    <a:latin typeface="Times New Roman" panose="02020603050405020304" pitchFamily="18" charset="0"/>
                    <a:cs typeface="Times New Roman" panose="02020603050405020304" pitchFamily="18" charset="0"/>
                    <a:sym typeface="+mn-ea"/>
                  </a:rPr>
                  <a:t>. We use the − sign to index the complement of a set. For example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sym typeface="+mn-ea"/>
                          </a:rPr>
                        </m:ctrlPr>
                      </m:sSubPr>
                      <m:e>
                        <m:r>
                          <a:rPr lang="en-US" altLang="zh-CN" sz="2600" b="1" i="1">
                            <a:latin typeface="Cambria Math" panose="02040503050406030204" pitchFamily="18" charset="0"/>
                            <a:cs typeface="Times New Roman" panose="02020603050405020304" pitchFamily="18" charset="0"/>
                            <a:sym typeface="+mn-ea"/>
                          </a:rPr>
                          <m:t>𝒙</m:t>
                        </m:r>
                      </m:e>
                      <m:sub>
                        <m:r>
                          <a:rPr lang="en-US" altLang="zh-CN" sz="2600" b="0" i="1" smtClean="0">
                            <a:latin typeface="Cambria Math" panose="02040503050406030204" pitchFamily="18" charset="0"/>
                            <a:cs typeface="Times New Roman" panose="02020603050405020304" pitchFamily="18" charset="0"/>
                            <a:sym typeface="+mn-ea"/>
                          </a:rPr>
                          <m:t>−1</m:t>
                        </m:r>
                      </m:sub>
                    </m:sSub>
                  </m:oMath>
                </a14:m>
                <a:r>
                  <a:rPr lang="en-US" altLang="zh-CN" sz="2600" dirty="0">
                    <a:latin typeface="Times New Roman" panose="02020603050405020304" pitchFamily="18" charset="0"/>
                    <a:cs typeface="Times New Roman" panose="02020603050405020304" pitchFamily="18" charset="0"/>
                    <a:sym typeface="+mn-ea"/>
                  </a:rPr>
                  <a:t> is the vector containing all elements of </a:t>
                </a:r>
                <a:r>
                  <a:rPr lang="en-US" altLang="zh-CN" sz="2600" b="1" i="1" dirty="0">
                    <a:latin typeface="Times New Roman" panose="02020603050405020304" pitchFamily="18" charset="0"/>
                    <a:cs typeface="Times New Roman" panose="02020603050405020304" pitchFamily="18" charset="0"/>
                    <a:sym typeface="+mn-ea"/>
                  </a:rPr>
                  <a:t>x</a:t>
                </a:r>
                <a:r>
                  <a:rPr lang="en-US" altLang="zh-CN" sz="2600" dirty="0">
                    <a:latin typeface="Times New Roman" panose="02020603050405020304" pitchFamily="18" charset="0"/>
                    <a:cs typeface="Times New Roman" panose="02020603050405020304" pitchFamily="18" charset="0"/>
                    <a:sym typeface="+mn-ea"/>
                  </a:rPr>
                  <a:t> except for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sym typeface="+mn-ea"/>
                          </a:rPr>
                        </m:ctrlPr>
                      </m:sSubPr>
                      <m:e>
                        <m:r>
                          <a:rPr lang="en-US" altLang="zh-CN" sz="2600" i="1">
                            <a:latin typeface="Cambria Math" panose="02040503050406030204" pitchFamily="18" charset="0"/>
                            <a:cs typeface="Times New Roman" panose="02020603050405020304" pitchFamily="18" charset="0"/>
                            <a:sym typeface="+mn-ea"/>
                          </a:rPr>
                          <m:t>𝑥</m:t>
                        </m:r>
                      </m:e>
                      <m:sub>
                        <m:r>
                          <a:rPr lang="en-US" altLang="zh-CN" sz="2600" i="1">
                            <a:latin typeface="Cambria Math" panose="02040503050406030204" pitchFamily="18" charset="0"/>
                            <a:cs typeface="Times New Roman" panose="02020603050405020304" pitchFamily="18" charset="0"/>
                            <a:sym typeface="+mn-ea"/>
                          </a:rPr>
                          <m:t>1</m:t>
                        </m:r>
                      </m:sub>
                    </m:sSub>
                  </m:oMath>
                </a14:m>
                <a:r>
                  <a:rPr lang="en-US" altLang="zh-CN" sz="2600" dirty="0">
                    <a:latin typeface="Times New Roman" panose="02020603050405020304" pitchFamily="18" charset="0"/>
                    <a:cs typeface="Times New Roman" panose="02020603050405020304" pitchFamily="18" charset="0"/>
                    <a:sym typeface="+mn-ea"/>
                  </a:rPr>
                  <a:t>, and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sym typeface="+mn-ea"/>
                          </a:rPr>
                        </m:ctrlPr>
                      </m:sSubPr>
                      <m:e>
                        <m:r>
                          <a:rPr lang="en-US" altLang="zh-CN" sz="2600" b="1" i="1">
                            <a:latin typeface="Cambria Math" panose="02040503050406030204" pitchFamily="18" charset="0"/>
                            <a:cs typeface="Times New Roman" panose="02020603050405020304" pitchFamily="18" charset="0"/>
                            <a:sym typeface="+mn-ea"/>
                          </a:rPr>
                          <m:t>𝒙</m:t>
                        </m:r>
                      </m:e>
                      <m:sub>
                        <m:r>
                          <a:rPr lang="en-US" altLang="zh-CN" sz="2600" b="0" i="1" smtClean="0">
                            <a:latin typeface="Cambria Math" panose="02040503050406030204" pitchFamily="18" charset="0"/>
                            <a:cs typeface="Times New Roman" panose="02020603050405020304" pitchFamily="18" charset="0"/>
                            <a:sym typeface="+mn-ea"/>
                          </a:rPr>
                          <m:t>−</m:t>
                        </m:r>
                        <m:r>
                          <a:rPr lang="en-US" altLang="zh-CN" sz="2600" i="1">
                            <a:latin typeface="Cambria Math" panose="02040503050406030204" pitchFamily="18" charset="0"/>
                            <a:cs typeface="Times New Roman" panose="02020603050405020304" pitchFamily="18" charset="0"/>
                            <a:sym typeface="+mn-ea"/>
                          </a:rPr>
                          <m:t>𝑆</m:t>
                        </m:r>
                      </m:sub>
                    </m:sSub>
                  </m:oMath>
                </a14:m>
                <a:r>
                  <a:rPr lang="en-US" altLang="zh-CN" sz="2600" dirty="0">
                    <a:latin typeface="Times New Roman" panose="02020603050405020304" pitchFamily="18" charset="0"/>
                    <a:cs typeface="Times New Roman" panose="02020603050405020304" pitchFamily="18" charset="0"/>
                    <a:sym typeface="+mn-ea"/>
                  </a:rPr>
                  <a:t> is the vector containing all of the elements of </a:t>
                </a:r>
                <a:r>
                  <a:rPr lang="en-US" altLang="zh-CN" sz="2600" b="1" i="1" dirty="0">
                    <a:latin typeface="Times New Roman" panose="02020603050405020304" pitchFamily="18" charset="0"/>
                    <a:cs typeface="Times New Roman" panose="02020603050405020304" pitchFamily="18" charset="0"/>
                    <a:sym typeface="+mn-ea"/>
                  </a:rPr>
                  <a:t>x</a:t>
                </a:r>
                <a:r>
                  <a:rPr lang="en-US" altLang="zh-CN" sz="2600" dirty="0">
                    <a:latin typeface="Times New Roman" panose="02020603050405020304" pitchFamily="18" charset="0"/>
                    <a:cs typeface="Times New Roman" panose="02020603050405020304" pitchFamily="18" charset="0"/>
                    <a:sym typeface="+mn-ea"/>
                  </a:rPr>
                  <a:t> except for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sym typeface="+mn-ea"/>
                          </a:rPr>
                        </m:ctrlPr>
                      </m:sSubPr>
                      <m:e>
                        <m:r>
                          <a:rPr lang="en-US" altLang="zh-CN" sz="2600" i="1">
                            <a:latin typeface="Cambria Math" panose="02040503050406030204" pitchFamily="18" charset="0"/>
                            <a:cs typeface="Times New Roman" panose="02020603050405020304" pitchFamily="18" charset="0"/>
                            <a:sym typeface="+mn-ea"/>
                          </a:rPr>
                          <m:t>𝑥</m:t>
                        </m:r>
                      </m:e>
                      <m:sub>
                        <m:r>
                          <a:rPr lang="en-US" altLang="zh-CN" sz="2600" i="1">
                            <a:latin typeface="Cambria Math" panose="02040503050406030204" pitchFamily="18" charset="0"/>
                            <a:cs typeface="Times New Roman" panose="02020603050405020304" pitchFamily="18" charset="0"/>
                            <a:sym typeface="+mn-ea"/>
                          </a:rPr>
                          <m:t>1</m:t>
                        </m:r>
                      </m:sub>
                    </m:sSub>
                  </m:oMath>
                </a14:m>
                <a:r>
                  <a:rPr lang="en-US" altLang="zh-CN" sz="2600" dirty="0">
                    <a:latin typeface="Times New Roman" panose="02020603050405020304" pitchFamily="18" charset="0"/>
                    <a:cs typeface="Times New Roman" panose="02020603050405020304" pitchFamily="18" charset="0"/>
                    <a:sym typeface="+mn-ea"/>
                  </a:rPr>
                  <a:t>,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sym typeface="+mn-ea"/>
                          </a:rPr>
                        </m:ctrlPr>
                      </m:sSubPr>
                      <m:e>
                        <m:r>
                          <a:rPr lang="en-US" altLang="zh-CN" sz="2600" i="1">
                            <a:latin typeface="Cambria Math" panose="02040503050406030204" pitchFamily="18" charset="0"/>
                            <a:cs typeface="Times New Roman" panose="02020603050405020304" pitchFamily="18" charset="0"/>
                            <a:sym typeface="+mn-ea"/>
                          </a:rPr>
                          <m:t>𝑥</m:t>
                        </m:r>
                      </m:e>
                      <m:sub>
                        <m:r>
                          <a:rPr lang="en-US" altLang="zh-CN" sz="2600" i="1">
                            <a:latin typeface="Cambria Math" panose="02040503050406030204" pitchFamily="18" charset="0"/>
                            <a:cs typeface="Times New Roman" panose="02020603050405020304" pitchFamily="18" charset="0"/>
                            <a:sym typeface="+mn-ea"/>
                          </a:rPr>
                          <m:t>3</m:t>
                        </m:r>
                      </m:sub>
                    </m:sSub>
                  </m:oMath>
                </a14:m>
                <a:r>
                  <a:rPr lang="en-US" altLang="zh-CN" sz="2600" dirty="0">
                    <a:latin typeface="Times New Roman" panose="02020603050405020304" pitchFamily="18" charset="0"/>
                    <a:cs typeface="Times New Roman" panose="02020603050405020304" pitchFamily="18" charset="0"/>
                    <a:sym typeface="+mn-ea"/>
                  </a:rPr>
                  <a:t> and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sym typeface="+mn-ea"/>
                          </a:rPr>
                        </m:ctrlPr>
                      </m:sSubPr>
                      <m:e>
                        <m:r>
                          <a:rPr lang="en-US" altLang="zh-CN" sz="2600" i="1">
                            <a:latin typeface="Cambria Math" panose="02040503050406030204" pitchFamily="18" charset="0"/>
                            <a:cs typeface="Times New Roman" panose="02020603050405020304" pitchFamily="18" charset="0"/>
                            <a:sym typeface="+mn-ea"/>
                          </a:rPr>
                          <m:t>𝑥</m:t>
                        </m:r>
                      </m:e>
                      <m:sub>
                        <m:r>
                          <a:rPr lang="en-US" altLang="zh-CN" sz="2600" i="1">
                            <a:latin typeface="Cambria Math" panose="02040503050406030204" pitchFamily="18" charset="0"/>
                            <a:cs typeface="Times New Roman" panose="02020603050405020304" pitchFamily="18" charset="0"/>
                            <a:sym typeface="+mn-ea"/>
                          </a:rPr>
                          <m:t>6</m:t>
                        </m:r>
                      </m:sub>
                    </m:sSub>
                  </m:oMath>
                </a14:m>
                <a:r>
                  <a:rPr lang="en-US" altLang="zh-CN" sz="2600" dirty="0">
                    <a:latin typeface="Times New Roman" panose="02020603050405020304" pitchFamily="18" charset="0"/>
                    <a:cs typeface="Times New Roman" panose="02020603050405020304" pitchFamily="18" charset="0"/>
                    <a:sym typeface="+mn-ea"/>
                  </a:rPr>
                  <a:t>.</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4242320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2.1 Scalars, Vectors, Matrices and Tensors</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sym typeface="+mn-ea"/>
                  </a:rPr>
                  <a:t>• </a:t>
                </a:r>
                <a:r>
                  <a:rPr lang="en-US" altLang="zh-CN" sz="2600" i="1" dirty="0">
                    <a:latin typeface="Times New Roman" panose="02020603050405020304" pitchFamily="18" charset="0"/>
                    <a:cs typeface="Times New Roman" panose="02020603050405020304" pitchFamily="18" charset="0"/>
                    <a:sym typeface="+mn-ea"/>
                  </a:rPr>
                  <a:t>Matrices</a:t>
                </a:r>
                <a:r>
                  <a:rPr lang="en-US" altLang="zh-CN" sz="2600" dirty="0">
                    <a:latin typeface="Times New Roman" panose="02020603050405020304" pitchFamily="18" charset="0"/>
                    <a:cs typeface="Times New Roman" panose="02020603050405020304" pitchFamily="18" charset="0"/>
                    <a:sym typeface="+mn-ea"/>
                  </a:rPr>
                  <a:t>: A matrix is a 2-D array of numbers, so each element is identified by two indices instead of just one. We usually give matrices upper-case variable names with bold typeface, such as A. If a real-valued matrix A has a height  of m and a </a:t>
                </a:r>
                <a:r>
                  <a:rPr lang="en-US" altLang="zh-CN" sz="2600" dirty="0">
                    <a:latin typeface="Times New Roman" panose="02020603050405020304" pitchFamily="18" charset="0"/>
                    <a:cs typeface="Times New Roman" panose="02020603050405020304" pitchFamily="18" charset="0"/>
                  </a:rPr>
                  <a:t>width of </a:t>
                </a:r>
                <a:r>
                  <a:rPr lang="en-US" altLang="zh-CN" sz="2600" i="1" dirty="0">
                    <a:latin typeface="Times New Roman" panose="02020603050405020304" pitchFamily="18" charset="0"/>
                    <a:cs typeface="Times New Roman" panose="02020603050405020304" pitchFamily="18" charset="0"/>
                  </a:rPr>
                  <a:t>n</a:t>
                </a:r>
                <a:r>
                  <a:rPr lang="en-US" altLang="zh-CN" sz="2600" dirty="0">
                    <a:latin typeface="Times New Roman" panose="02020603050405020304" pitchFamily="18" charset="0"/>
                    <a:cs typeface="Times New Roman" panose="02020603050405020304" pitchFamily="18" charset="0"/>
                  </a:rPr>
                  <a:t>, then we say that </a:t>
                </a:r>
                <a:r>
                  <a:rPr lang="en-US" altLang="zh-CN" sz="2600" b="1" i="1" dirty="0">
                    <a:latin typeface="Times New Roman" panose="02020603050405020304" pitchFamily="18" charset="0"/>
                    <a:cs typeface="Times New Roman" panose="02020603050405020304" pitchFamily="18" charset="0"/>
                  </a:rPr>
                  <a:t>A</a:t>
                </a:r>
                <a:r>
                  <a:rPr lang="en-US" altLang="zh-CN" sz="2600" dirty="0">
                    <a:latin typeface="Times New Roman" panose="02020603050405020304" pitchFamily="18" charset="0"/>
                    <a:cs typeface="Times New Roman" panose="02020603050405020304" pitchFamily="18" charset="0"/>
                  </a:rPr>
                  <a:t> ∈ </a:t>
                </a:r>
                <a14:m>
                  <m:oMath xmlns:m="http://schemas.openxmlformats.org/officeDocument/2006/math">
                    <m:sSup>
                      <m:sSupPr>
                        <m:ctrlPr>
                          <a:rPr lang="en-US" altLang="zh-CN" sz="2600" i="1">
                            <a:latin typeface="Cambria Math" panose="02040503050406030204" pitchFamily="18" charset="0"/>
                            <a:cs typeface="Times New Roman" panose="02020603050405020304" pitchFamily="18" charset="0"/>
                            <a:sym typeface="+mn-ea"/>
                          </a:rPr>
                        </m:ctrlPr>
                      </m:sSupPr>
                      <m:e>
                        <m:r>
                          <m:rPr>
                            <m:nor/>
                          </m:rPr>
                          <a:rPr lang="en-US" altLang="zh-CN" sz="2600" dirty="0">
                            <a:latin typeface="Times New Roman" panose="02020603050405020304" pitchFamily="18" charset="0"/>
                            <a:cs typeface="Times New Roman" panose="02020603050405020304" pitchFamily="18" charset="0"/>
                            <a:sym typeface="+mn-ea"/>
                          </a:rPr>
                          <m:t>ℝ</m:t>
                        </m:r>
                      </m:e>
                      <m:sup>
                        <m:r>
                          <a:rPr lang="en-US" altLang="zh-CN" sz="2600" i="1" dirty="0">
                            <a:latin typeface="Cambria Math" panose="02040503050406030204" pitchFamily="18" charset="0"/>
                            <a:cs typeface="Times New Roman" panose="02020603050405020304" pitchFamily="18" charset="0"/>
                            <a:sym typeface="+mn-ea"/>
                          </a:rPr>
                          <m:t>𝑚</m:t>
                        </m:r>
                        <m:r>
                          <a:rPr lang="zh-CN" altLang="en-US" sz="2600" dirty="0">
                            <a:latin typeface="Cambria Math" panose="02040503050406030204" pitchFamily="18" charset="0"/>
                          </a:rPr>
                          <m:t>×</m:t>
                        </m:r>
                        <m:r>
                          <a:rPr lang="en-US" altLang="zh-CN" sz="2600" i="1" dirty="0">
                            <a:latin typeface="Cambria Math" panose="02040503050406030204" pitchFamily="18" charset="0"/>
                            <a:cs typeface="Times New Roman" panose="02020603050405020304" pitchFamily="18" charset="0"/>
                            <a:sym typeface="+mn-ea"/>
                          </a:rPr>
                          <m:t>𝑛</m:t>
                        </m:r>
                      </m:sup>
                    </m:sSup>
                  </m:oMath>
                </a14:m>
                <a:r>
                  <a:rPr lang="en-US" altLang="zh-CN" sz="2600" dirty="0">
                    <a:latin typeface="Times New Roman" panose="02020603050405020304" pitchFamily="18" charset="0"/>
                    <a:cs typeface="Times New Roman" panose="02020603050405020304" pitchFamily="18" charset="0"/>
                  </a:rPr>
                  <a:t>. We usually identify the elements of a matrix using its name in italic but not bold font, and the indices are listed with separating commas. For example, </a:t>
                </a:r>
                <a14:m>
                  <m:oMath xmlns:m="http://schemas.openxmlformats.org/officeDocument/2006/math">
                    <m:sSub>
                      <m:sSubPr>
                        <m:ctrlPr>
                          <a:rPr lang="en-US" altLang="zh-CN" sz="2600" i="1" smtClean="0">
                            <a:latin typeface="Cambria Math" panose="02040503050406030204" pitchFamily="18" charset="0"/>
                            <a:cs typeface="Times New Roman" panose="02020603050405020304" pitchFamily="18" charset="0"/>
                          </a:rPr>
                        </m:ctrlPr>
                      </m:sSubPr>
                      <m:e>
                        <m:r>
                          <a:rPr lang="en-US" altLang="zh-CN" sz="2600" b="0" i="1">
                            <a:latin typeface="Cambria Math" panose="02040503050406030204" pitchFamily="18" charset="0"/>
                            <a:cs typeface="Times New Roman" panose="02020603050405020304" pitchFamily="18" charset="0"/>
                          </a:rPr>
                          <m:t>𝐴</m:t>
                        </m:r>
                      </m:e>
                      <m:sub>
                        <m:r>
                          <a:rPr lang="en-US" altLang="zh-CN" sz="2600" b="0" i="1" smtClean="0">
                            <a:latin typeface="Cambria Math" panose="02040503050406030204" pitchFamily="18" charset="0"/>
                            <a:cs typeface="Times New Roman" panose="02020603050405020304" pitchFamily="18" charset="0"/>
                          </a:rPr>
                          <m:t>1,1 </m:t>
                        </m:r>
                      </m:sub>
                    </m:sSub>
                  </m:oMath>
                </a14:m>
                <a:r>
                  <a:rPr lang="en-US" altLang="zh-CN" sz="2600" dirty="0">
                    <a:latin typeface="Times New Roman" panose="02020603050405020304" pitchFamily="18" charset="0"/>
                    <a:cs typeface="Times New Roman" panose="02020603050405020304" pitchFamily="18" charset="0"/>
                  </a:rPr>
                  <a:t>is the upper left entry of </a:t>
                </a:r>
                <a:r>
                  <a:rPr lang="en-US" altLang="zh-CN" sz="2600" b="1" i="1" dirty="0">
                    <a:latin typeface="Times New Roman" panose="02020603050405020304" pitchFamily="18" charset="0"/>
                    <a:cs typeface="Times New Roman" panose="02020603050405020304" pitchFamily="18" charset="0"/>
                  </a:rPr>
                  <a:t>A</a:t>
                </a:r>
                <a:r>
                  <a:rPr lang="en-US" altLang="zh-CN" sz="26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panose="02040503050406030204" pitchFamily="18" charset="0"/>
                            <a:cs typeface="Times New Roman" panose="02020603050405020304" pitchFamily="18" charset="0"/>
                          </a:rPr>
                          <m:t>𝐴</m:t>
                        </m:r>
                      </m:e>
                      <m:sub>
                        <m:r>
                          <a:rPr lang="en-US" altLang="zh-CN" sz="2600" b="0" i="1" smtClean="0">
                            <a:latin typeface="Cambria Math" panose="02040503050406030204" pitchFamily="18" charset="0"/>
                            <a:cs typeface="Times New Roman" panose="02020603050405020304" pitchFamily="18" charset="0"/>
                          </a:rPr>
                          <m:t>𝑚</m:t>
                        </m:r>
                        <m:r>
                          <a:rPr lang="en-US" altLang="zh-CN" sz="2600" b="0" i="1" smtClean="0">
                            <a:latin typeface="Cambria Math" panose="02040503050406030204" pitchFamily="18" charset="0"/>
                            <a:cs typeface="Times New Roman" panose="02020603050405020304" pitchFamily="18" charset="0"/>
                          </a:rPr>
                          <m:t>,</m:t>
                        </m:r>
                        <m:r>
                          <a:rPr lang="en-US" altLang="zh-CN" sz="2600" b="0" i="1" smtClean="0">
                            <a:latin typeface="Cambria Math" panose="02040503050406030204" pitchFamily="18" charset="0"/>
                            <a:cs typeface="Times New Roman" panose="02020603050405020304" pitchFamily="18" charset="0"/>
                          </a:rPr>
                          <m:t>𝑛</m:t>
                        </m:r>
                        <m:r>
                          <a:rPr lang="en-US" altLang="zh-CN" sz="2600" i="1">
                            <a:latin typeface="Cambria Math" panose="02040503050406030204" pitchFamily="18" charset="0"/>
                            <a:cs typeface="Times New Roman" panose="02020603050405020304" pitchFamily="18" charset="0"/>
                          </a:rPr>
                          <m:t> </m:t>
                        </m:r>
                      </m:sub>
                    </m:sSub>
                    <m:r>
                      <a:rPr lang="en-US" altLang="zh-CN" sz="2600" i="1">
                        <a:latin typeface="Cambria Math" panose="02040503050406030204" pitchFamily="18" charset="0"/>
                        <a:cs typeface="Times New Roman" panose="02020603050405020304" pitchFamily="18" charset="0"/>
                      </a:rPr>
                      <m:t> </m:t>
                    </m:r>
                  </m:oMath>
                </a14:m>
                <a:r>
                  <a:rPr lang="en-US" altLang="zh-CN" sz="2600" dirty="0">
                    <a:latin typeface="Times New Roman" panose="02020603050405020304" pitchFamily="18" charset="0"/>
                    <a:cs typeface="Times New Roman" panose="02020603050405020304" pitchFamily="18" charset="0"/>
                  </a:rPr>
                  <a:t>is the bottom right entry. We can identify all of the numbers with vertical coordinate </a:t>
                </a:r>
                <a:r>
                  <a:rPr lang="en-US" altLang="zh-CN" sz="2600" i="1" dirty="0" err="1">
                    <a:latin typeface="Times New Roman" panose="02020603050405020304" pitchFamily="18" charset="0"/>
                    <a:cs typeface="Times New Roman" panose="02020603050405020304" pitchFamily="18" charset="0"/>
                  </a:rPr>
                  <a:t>i</a:t>
                </a:r>
                <a:r>
                  <a:rPr lang="en-US" altLang="zh-CN" sz="2600" dirty="0">
                    <a:latin typeface="Times New Roman" panose="02020603050405020304" pitchFamily="18" charset="0"/>
                    <a:cs typeface="Times New Roman" panose="02020603050405020304" pitchFamily="18" charset="0"/>
                  </a:rPr>
                  <a:t> by writing a “:” for the horizontal coordinate. For example,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b="1" i="1">
                            <a:latin typeface="Cambria Math" panose="02040503050406030204" pitchFamily="18" charset="0"/>
                            <a:cs typeface="Times New Roman" panose="02020603050405020304" pitchFamily="18" charset="0"/>
                          </a:rPr>
                          <m:t>𝑨</m:t>
                        </m:r>
                      </m:e>
                      <m:sub>
                        <m:r>
                          <a:rPr lang="en-US" altLang="zh-CN" sz="2600" i="1">
                            <a:latin typeface="Cambria Math" panose="02040503050406030204" pitchFamily="18" charset="0"/>
                            <a:cs typeface="Times New Roman" panose="02020603050405020304" pitchFamily="18" charset="0"/>
                          </a:rPr>
                          <m:t>𝑖</m:t>
                        </m:r>
                        <m:r>
                          <a:rPr lang="en-US" altLang="zh-CN" sz="2600" i="1">
                            <a:latin typeface="Cambria Math" panose="02040503050406030204" pitchFamily="18" charset="0"/>
                            <a:cs typeface="Times New Roman" panose="02020603050405020304" pitchFamily="18" charset="0"/>
                          </a:rPr>
                          <m:t>,:</m:t>
                        </m:r>
                      </m:sub>
                    </m:sSub>
                  </m:oMath>
                </a14:m>
                <a:r>
                  <a:rPr lang="en-US" altLang="zh-CN" sz="2600" dirty="0">
                    <a:latin typeface="Times New Roman" panose="02020603050405020304" pitchFamily="18" charset="0"/>
                    <a:cs typeface="Times New Roman" panose="02020603050405020304" pitchFamily="18" charset="0"/>
                  </a:rPr>
                  <a:t> denotes the horizontal cross section of</a:t>
                </a:r>
                <a:r>
                  <a:rPr lang="en-US" altLang="zh-CN" sz="2600" b="1" i="1" dirty="0">
                    <a:latin typeface="Times New Roman" panose="02020603050405020304" pitchFamily="18" charset="0"/>
                    <a:cs typeface="Times New Roman" panose="02020603050405020304" pitchFamily="18" charset="0"/>
                  </a:rPr>
                  <a:t> A</a:t>
                </a:r>
                <a:r>
                  <a:rPr lang="en-US" altLang="zh-CN" sz="2600" dirty="0">
                    <a:latin typeface="Times New Roman" panose="02020603050405020304" pitchFamily="18" charset="0"/>
                    <a:cs typeface="Times New Roman" panose="02020603050405020304" pitchFamily="18" charset="0"/>
                  </a:rPr>
                  <a:t> with vertical coordinate </a:t>
                </a:r>
                <a:r>
                  <a:rPr lang="en-US" altLang="zh-CN" sz="2600" i="1" dirty="0" err="1">
                    <a:latin typeface="Times New Roman" panose="02020603050405020304" pitchFamily="18" charset="0"/>
                    <a:cs typeface="Times New Roman" panose="02020603050405020304" pitchFamily="18" charset="0"/>
                  </a:rPr>
                  <a:t>i</a:t>
                </a:r>
                <a:r>
                  <a:rPr lang="en-US" altLang="zh-CN" sz="2600" dirty="0">
                    <a:latin typeface="Times New Roman" panose="02020603050405020304" pitchFamily="18" charset="0"/>
                    <a:cs typeface="Times New Roman" panose="02020603050405020304" pitchFamily="18" charset="0"/>
                  </a:rPr>
                  <a:t>. This is known as the </a:t>
                </a:r>
                <a:r>
                  <a:rPr lang="en-US" altLang="zh-CN" sz="2600" i="1" dirty="0" err="1">
                    <a:latin typeface="Times New Roman" panose="02020603050405020304" pitchFamily="18" charset="0"/>
                    <a:cs typeface="Times New Roman" panose="02020603050405020304" pitchFamily="18" charset="0"/>
                  </a:rPr>
                  <a:t>i</a:t>
                </a:r>
                <a:r>
                  <a:rPr lang="en-US" altLang="zh-CN" sz="2600" dirty="0" err="1">
                    <a:latin typeface="Times New Roman" panose="02020603050405020304" pitchFamily="18" charset="0"/>
                    <a:cs typeface="Times New Roman" panose="02020603050405020304" pitchFamily="18" charset="0"/>
                  </a:rPr>
                  <a:t>-th</a:t>
                </a:r>
                <a:r>
                  <a:rPr lang="en-US" altLang="zh-CN" sz="2600" dirty="0">
                    <a:latin typeface="Times New Roman" panose="02020603050405020304" pitchFamily="18" charset="0"/>
                    <a:cs typeface="Times New Roman" panose="02020603050405020304" pitchFamily="18" charset="0"/>
                  </a:rPr>
                  <a:t> </a:t>
                </a:r>
                <a:r>
                  <a:rPr lang="en-US" altLang="zh-CN" sz="2600" i="1" dirty="0">
                    <a:latin typeface="Times New Roman" panose="02020603050405020304" pitchFamily="18" charset="0"/>
                    <a:cs typeface="Times New Roman" panose="02020603050405020304" pitchFamily="18" charset="0"/>
                  </a:rPr>
                  <a:t>row</a:t>
                </a:r>
                <a:r>
                  <a:rPr lang="en-US" altLang="zh-CN" sz="2600" dirty="0">
                    <a:latin typeface="Times New Roman" panose="02020603050405020304" pitchFamily="18" charset="0"/>
                    <a:cs typeface="Times New Roman" panose="02020603050405020304" pitchFamily="18" charset="0"/>
                  </a:rPr>
                  <a:t> of </a:t>
                </a:r>
                <a:r>
                  <a:rPr lang="en-US" altLang="zh-CN" sz="2600" b="1" i="1" dirty="0">
                    <a:latin typeface="Times New Roman" panose="02020603050405020304" pitchFamily="18" charset="0"/>
                    <a:cs typeface="Times New Roman" panose="02020603050405020304" pitchFamily="18" charset="0"/>
                  </a:rPr>
                  <a:t>A</a:t>
                </a:r>
                <a:r>
                  <a:rPr lang="en-US" altLang="zh-CN" sz="2600" dirty="0">
                    <a:latin typeface="Times New Roman" panose="02020603050405020304" pitchFamily="18" charset="0"/>
                    <a:cs typeface="Times New Roman" panose="02020603050405020304" pitchFamily="18" charset="0"/>
                  </a:rPr>
                  <a:t>. </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sym typeface="+mn-ea"/>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1710"/>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553673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2.1 Scalars, Vectors, Matrices and Tensors</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sym typeface="+mn-ea"/>
                  </a:rPr>
                  <a:t>Likewise,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b="1" i="1">
                            <a:latin typeface="Cambria Math" panose="02040503050406030204" pitchFamily="18" charset="0"/>
                            <a:cs typeface="Times New Roman" panose="02020603050405020304" pitchFamily="18" charset="0"/>
                          </a:rPr>
                          <m:t>𝑨</m:t>
                        </m:r>
                      </m:e>
                      <m:sub>
                        <m:r>
                          <a:rPr lang="en-US" altLang="zh-CN" sz="2600" b="0" i="1" smtClean="0">
                            <a:latin typeface="Cambria Math" panose="02040503050406030204" pitchFamily="18" charset="0"/>
                            <a:cs typeface="Times New Roman" panose="02020603050405020304" pitchFamily="18" charset="0"/>
                          </a:rPr>
                          <m:t>:</m:t>
                        </m:r>
                        <m:r>
                          <a:rPr lang="en-US" altLang="zh-CN" sz="2600" i="1">
                            <a:latin typeface="Cambria Math" panose="02040503050406030204" pitchFamily="18" charset="0"/>
                            <a:cs typeface="Times New Roman" panose="02020603050405020304" pitchFamily="18" charset="0"/>
                          </a:rPr>
                          <m:t>,</m:t>
                        </m:r>
                        <m:r>
                          <a:rPr lang="en-US" altLang="zh-CN" sz="2600" b="0" i="1" smtClean="0">
                            <a:latin typeface="Cambria Math" panose="02040503050406030204" pitchFamily="18" charset="0"/>
                            <a:cs typeface="Times New Roman" panose="02020603050405020304" pitchFamily="18" charset="0"/>
                          </a:rPr>
                          <m:t>𝑖</m:t>
                        </m:r>
                      </m:sub>
                    </m:sSub>
                  </m:oMath>
                </a14:m>
                <a:r>
                  <a:rPr lang="en-US" altLang="zh-CN"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sym typeface="+mn-ea"/>
                  </a:rPr>
                  <a:t>is the </a:t>
                </a:r>
                <a:r>
                  <a:rPr lang="en-US" altLang="zh-CN" sz="2600" i="1" dirty="0" err="1">
                    <a:latin typeface="Times New Roman" panose="02020603050405020304" pitchFamily="18" charset="0"/>
                    <a:cs typeface="Times New Roman" panose="02020603050405020304" pitchFamily="18" charset="0"/>
                    <a:sym typeface="+mn-ea"/>
                  </a:rPr>
                  <a:t>i</a:t>
                </a:r>
                <a:r>
                  <a:rPr lang="en-US" altLang="zh-CN" sz="2600" dirty="0" err="1">
                    <a:latin typeface="Times New Roman" panose="02020603050405020304" pitchFamily="18" charset="0"/>
                    <a:cs typeface="Times New Roman" panose="02020603050405020304" pitchFamily="18" charset="0"/>
                    <a:sym typeface="+mn-ea"/>
                  </a:rPr>
                  <a:t>-th</a:t>
                </a:r>
                <a:r>
                  <a:rPr lang="en-US" altLang="zh-CN" sz="2600" dirty="0">
                    <a:latin typeface="Times New Roman" panose="02020603050405020304" pitchFamily="18" charset="0"/>
                    <a:cs typeface="Times New Roman" panose="02020603050405020304" pitchFamily="18" charset="0"/>
                    <a:sym typeface="+mn-ea"/>
                  </a:rPr>
                  <a:t> column of </a:t>
                </a:r>
                <a:r>
                  <a:rPr lang="en-US" altLang="zh-CN" sz="2600" b="1" i="1" dirty="0">
                    <a:latin typeface="Times New Roman" panose="02020603050405020304" pitchFamily="18" charset="0"/>
                    <a:cs typeface="Times New Roman" panose="02020603050405020304" pitchFamily="18" charset="0"/>
                    <a:sym typeface="+mn-ea"/>
                  </a:rPr>
                  <a:t>A</a:t>
                </a:r>
                <a:r>
                  <a:rPr lang="en-US" altLang="zh-CN" sz="2600" dirty="0">
                    <a:latin typeface="Times New Roman" panose="02020603050405020304" pitchFamily="18" charset="0"/>
                    <a:cs typeface="Times New Roman" panose="02020603050405020304" pitchFamily="18" charset="0"/>
                    <a:sym typeface="+mn-ea"/>
                  </a:rPr>
                  <a:t>. When we need to explicitly identify the elements of a matrix, we write them as an array enclosed in square brackets:</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sym typeface="+mn-ea"/>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Sometimes we may need to index matrix-valued expressions that are not just a single letter. In this case, we use subscripts after the expression, but do not convert anything to lower case. For example,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b="0" i="1" smtClean="0">
                            <a:latin typeface="Cambria Math" panose="02040503050406030204" pitchFamily="18" charset="0"/>
                            <a:cs typeface="Times New Roman" panose="02020603050405020304" pitchFamily="18" charset="0"/>
                          </a:rPr>
                          <m:t>𝑓</m:t>
                        </m:r>
                        <m:r>
                          <a:rPr lang="en-US" altLang="zh-CN" sz="2600" b="1" i="1" smtClean="0">
                            <a:latin typeface="Cambria Math" panose="02040503050406030204" pitchFamily="18" charset="0"/>
                            <a:cs typeface="Times New Roman" panose="02020603050405020304" pitchFamily="18" charset="0"/>
                          </a:rPr>
                          <m:t>(</m:t>
                        </m:r>
                        <m:r>
                          <a:rPr lang="en-US" altLang="zh-CN" sz="2600" b="1" i="1" smtClean="0">
                            <a:latin typeface="Cambria Math" panose="02040503050406030204" pitchFamily="18" charset="0"/>
                            <a:cs typeface="Times New Roman" panose="02020603050405020304" pitchFamily="18" charset="0"/>
                          </a:rPr>
                          <m:t>𝑨</m:t>
                        </m:r>
                        <m:r>
                          <a:rPr lang="en-US" altLang="zh-CN" sz="2600" b="1" i="1" smtClean="0">
                            <a:latin typeface="Cambria Math" panose="02040503050406030204" pitchFamily="18" charset="0"/>
                            <a:cs typeface="Times New Roman" panose="02020603050405020304" pitchFamily="18" charset="0"/>
                          </a:rPr>
                          <m:t>)</m:t>
                        </m:r>
                      </m:e>
                      <m:sub>
                        <m:r>
                          <a:rPr lang="en-US" altLang="zh-CN" sz="2600" b="0" i="1" smtClean="0">
                            <a:latin typeface="Cambria Math" panose="02040503050406030204" pitchFamily="18" charset="0"/>
                            <a:cs typeface="Times New Roman" panose="02020603050405020304" pitchFamily="18" charset="0"/>
                          </a:rPr>
                          <m:t>𝑖</m:t>
                        </m:r>
                        <m:r>
                          <a:rPr lang="en-US" altLang="zh-CN" sz="2600" i="1">
                            <a:latin typeface="Cambria Math" panose="02040503050406030204" pitchFamily="18" charset="0"/>
                            <a:cs typeface="Times New Roman" panose="02020603050405020304" pitchFamily="18" charset="0"/>
                          </a:rPr>
                          <m:t>,</m:t>
                        </m:r>
                        <m:r>
                          <a:rPr lang="en-US" altLang="zh-CN" sz="2600" b="0" i="1" smtClean="0">
                            <a:latin typeface="Cambria Math" panose="02040503050406030204" pitchFamily="18" charset="0"/>
                            <a:cs typeface="Times New Roman" panose="02020603050405020304" pitchFamily="18" charset="0"/>
                          </a:rPr>
                          <m:t>𝑗</m:t>
                        </m:r>
                      </m:sub>
                    </m:sSub>
                  </m:oMath>
                </a14:m>
                <a:r>
                  <a:rPr lang="en-US" altLang="zh-CN" sz="2600" dirty="0">
                    <a:latin typeface="Times New Roman" panose="02020603050405020304" pitchFamily="18" charset="0"/>
                    <a:cs typeface="Times New Roman" panose="02020603050405020304" pitchFamily="18" charset="0"/>
                  </a:rPr>
                  <a:t> gives element (</a:t>
                </a:r>
                <a:r>
                  <a:rPr lang="en-US" altLang="zh-CN" sz="2600" i="1" dirty="0" err="1">
                    <a:latin typeface="Times New Roman" panose="02020603050405020304" pitchFamily="18" charset="0"/>
                    <a:cs typeface="Times New Roman" panose="02020603050405020304" pitchFamily="18" charset="0"/>
                  </a:rPr>
                  <a:t>i</a:t>
                </a:r>
                <a:r>
                  <a:rPr lang="en-US" altLang="zh-CN" sz="2600" dirty="0">
                    <a:latin typeface="Times New Roman" panose="02020603050405020304" pitchFamily="18" charset="0"/>
                    <a:cs typeface="Times New Roman" panose="02020603050405020304" pitchFamily="18" charset="0"/>
                  </a:rPr>
                  <a:t>, </a:t>
                </a:r>
                <a:r>
                  <a:rPr lang="en-US" altLang="zh-CN" sz="2600" i="1" dirty="0">
                    <a:latin typeface="Times New Roman" panose="02020603050405020304" pitchFamily="18" charset="0"/>
                    <a:cs typeface="Times New Roman" panose="02020603050405020304" pitchFamily="18" charset="0"/>
                  </a:rPr>
                  <a:t>j</a:t>
                </a:r>
                <a:r>
                  <a:rPr lang="en-US" altLang="zh-CN" sz="2600" dirty="0">
                    <a:latin typeface="Times New Roman" panose="02020603050405020304" pitchFamily="18" charset="0"/>
                    <a:cs typeface="Times New Roman" panose="02020603050405020304" pitchFamily="18" charset="0"/>
                  </a:rPr>
                  <a:t>) of the matrix computed by applying the function  </a:t>
                </a:r>
                <a:r>
                  <a:rPr lang="en-US" altLang="zh-CN" sz="2600" i="1" dirty="0">
                    <a:latin typeface="Times New Roman" panose="02020603050405020304" pitchFamily="18" charset="0"/>
                    <a:cs typeface="Times New Roman" panose="02020603050405020304" pitchFamily="18" charset="0"/>
                  </a:rPr>
                  <a:t>f</a:t>
                </a:r>
                <a:r>
                  <a:rPr lang="en-US" altLang="zh-CN" sz="2600" dirty="0">
                    <a:latin typeface="Times New Roman" panose="02020603050405020304" pitchFamily="18" charset="0"/>
                    <a:cs typeface="Times New Roman" panose="02020603050405020304" pitchFamily="18" charset="0"/>
                  </a:rPr>
                  <a:t>  to </a:t>
                </a:r>
                <a:r>
                  <a:rPr lang="en-US" altLang="zh-CN" sz="2600" b="1" i="1" dirty="0">
                    <a:latin typeface="Times New Roman" panose="02020603050405020304" pitchFamily="18" charset="0"/>
                    <a:cs typeface="Times New Roman" panose="02020603050405020304" pitchFamily="18" charset="0"/>
                  </a:rPr>
                  <a:t>A</a:t>
                </a:r>
                <a:r>
                  <a:rPr lang="en-US" altLang="zh-CN" sz="2600" dirty="0">
                    <a:latin typeface="Times New Roman" panose="02020603050405020304" pitchFamily="18" charset="0"/>
                    <a:cs typeface="Times New Roman" panose="02020603050405020304" pitchFamily="18" charset="0"/>
                  </a:rPr>
                  <a:t>.</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5" name="图片 4">
            <a:extLst>
              <a:ext uri="{FF2B5EF4-FFF2-40B4-BE49-F238E27FC236}">
                <a16:creationId xmlns:a16="http://schemas.microsoft.com/office/drawing/2014/main" id="{A9FD31CD-7C22-4D5A-BC0D-1E466B3B4C88}"/>
              </a:ext>
            </a:extLst>
          </p:cNvPr>
          <p:cNvPicPr>
            <a:picLocks noChangeAspect="1"/>
          </p:cNvPicPr>
          <p:nvPr/>
        </p:nvPicPr>
        <p:blipFill>
          <a:blip r:embed="rId4"/>
          <a:stretch>
            <a:fillRect/>
          </a:stretch>
        </p:blipFill>
        <p:spPr>
          <a:xfrm>
            <a:off x="4788768" y="2340015"/>
            <a:ext cx="5822298" cy="1088985"/>
          </a:xfrm>
          <a:prstGeom prst="rect">
            <a:avLst/>
          </a:prstGeom>
        </p:spPr>
      </p:pic>
    </p:spTree>
    <p:extLst>
      <p:ext uri="{BB962C8B-B14F-4D97-AF65-F5344CB8AC3E}">
        <p14:creationId xmlns:p14="http://schemas.microsoft.com/office/powerpoint/2010/main" val="1851288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2.1 Scalars, Vectors, Matrices and Tensors</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 </a:t>
                </a:r>
                <a:r>
                  <a:rPr lang="en-US" altLang="zh-CN" sz="2600" i="1" dirty="0">
                    <a:latin typeface="Times New Roman" panose="02020603050405020304" pitchFamily="18" charset="0"/>
                    <a:cs typeface="Times New Roman" panose="02020603050405020304" pitchFamily="18" charset="0"/>
                  </a:rPr>
                  <a:t>Tensors</a:t>
                </a:r>
                <a:r>
                  <a:rPr lang="en-US" altLang="zh-CN" sz="2600" dirty="0">
                    <a:latin typeface="Times New Roman" panose="02020603050405020304" pitchFamily="18" charset="0"/>
                    <a:cs typeface="Times New Roman" panose="02020603050405020304" pitchFamily="18" charset="0"/>
                  </a:rPr>
                  <a:t>: In some cases we will need an array with more than two axes. In the general case, an array of numbers arranged on a regular grid with a variable number of axes is known as a tensor. We denote a tensor named “</a:t>
                </a:r>
                <a:r>
                  <a:rPr lang="en-US" altLang="zh-CN" sz="2600" b="1" i="1" dirty="0">
                    <a:latin typeface="Times New Roman" panose="02020603050405020304" pitchFamily="18" charset="0"/>
                    <a:cs typeface="Times New Roman" panose="02020603050405020304" pitchFamily="18" charset="0"/>
                  </a:rPr>
                  <a:t>A</a:t>
                </a:r>
                <a:r>
                  <a:rPr lang="en-US" altLang="zh-CN" sz="2600" dirty="0">
                    <a:latin typeface="Times New Roman" panose="02020603050405020304" pitchFamily="18" charset="0"/>
                    <a:cs typeface="Times New Roman" panose="02020603050405020304" pitchFamily="18" charset="0"/>
                  </a:rPr>
                  <a:t>” with this typeface: </a:t>
                </a:r>
                <a:r>
                  <a:rPr lang="en-US" altLang="zh-CN" sz="2600" b="1" dirty="0">
                    <a:latin typeface="Arial" panose="020B0604020202020204" pitchFamily="34" charset="0"/>
                    <a:cs typeface="Arial" panose="020B0604020202020204" pitchFamily="34" charset="0"/>
                  </a:rPr>
                  <a:t>A</a:t>
                </a:r>
                <a:r>
                  <a:rPr lang="en-US" altLang="zh-CN" sz="2600" dirty="0">
                    <a:latin typeface="Times New Roman" panose="02020603050405020304" pitchFamily="18" charset="0"/>
                    <a:cs typeface="Times New Roman" panose="02020603050405020304" pitchFamily="18" charset="0"/>
                  </a:rPr>
                  <a:t>. We identify the element of </a:t>
                </a:r>
                <a:r>
                  <a:rPr lang="en-US" altLang="zh-CN" sz="2600" b="1" dirty="0">
                    <a:latin typeface="Arial" panose="020B0604020202020204" pitchFamily="34" charset="0"/>
                    <a:cs typeface="Arial" panose="020B0604020202020204" pitchFamily="34" charset="0"/>
                  </a:rPr>
                  <a:t>A</a:t>
                </a:r>
                <a:r>
                  <a:rPr lang="en-US" altLang="zh-CN" sz="2600" dirty="0">
                    <a:latin typeface="Times New Roman" panose="02020603050405020304" pitchFamily="18" charset="0"/>
                    <a:cs typeface="Times New Roman" panose="02020603050405020304" pitchFamily="18" charset="0"/>
                  </a:rPr>
                  <a:t> at coordinates (</a:t>
                </a:r>
                <a:r>
                  <a:rPr lang="en-US" altLang="zh-CN" sz="2600" i="1" dirty="0" err="1">
                    <a:latin typeface="Times New Roman" panose="02020603050405020304" pitchFamily="18" charset="0"/>
                    <a:cs typeface="Times New Roman" panose="02020603050405020304" pitchFamily="18" charset="0"/>
                  </a:rPr>
                  <a:t>i</a:t>
                </a:r>
                <a:r>
                  <a:rPr lang="en-US" altLang="zh-CN" sz="2600" dirty="0">
                    <a:latin typeface="Times New Roman" panose="02020603050405020304" pitchFamily="18" charset="0"/>
                    <a:cs typeface="Times New Roman" panose="02020603050405020304" pitchFamily="18" charset="0"/>
                  </a:rPr>
                  <a:t>, </a:t>
                </a:r>
                <a:r>
                  <a:rPr lang="en-US" altLang="zh-CN" sz="2600" i="1" dirty="0">
                    <a:latin typeface="Times New Roman" panose="02020603050405020304" pitchFamily="18" charset="0"/>
                    <a:cs typeface="Times New Roman" panose="02020603050405020304" pitchFamily="18" charset="0"/>
                  </a:rPr>
                  <a:t>j</a:t>
                </a:r>
                <a:r>
                  <a:rPr lang="en-US" altLang="zh-CN" sz="2600" dirty="0">
                    <a:latin typeface="Times New Roman" panose="02020603050405020304" pitchFamily="18" charset="0"/>
                    <a:cs typeface="Times New Roman" panose="02020603050405020304" pitchFamily="18" charset="0"/>
                  </a:rPr>
                  <a:t>, </a:t>
                </a:r>
                <a:r>
                  <a:rPr lang="en-US" altLang="zh-CN" sz="2600" i="1" dirty="0">
                    <a:latin typeface="Times New Roman" panose="02020603050405020304" pitchFamily="18" charset="0"/>
                    <a:cs typeface="Times New Roman" panose="02020603050405020304" pitchFamily="18" charset="0"/>
                  </a:rPr>
                  <a:t>k</a:t>
                </a:r>
                <a:r>
                  <a:rPr lang="en-US" altLang="zh-CN" sz="2600" dirty="0">
                    <a:latin typeface="Times New Roman" panose="02020603050405020304" pitchFamily="18" charset="0"/>
                    <a:cs typeface="Times New Roman" panose="02020603050405020304" pitchFamily="18" charset="0"/>
                  </a:rPr>
                  <a:t>) by writing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b="1" i="1">
                            <a:latin typeface="Cambria Math" panose="02040503050406030204" pitchFamily="18" charset="0"/>
                            <a:cs typeface="Times New Roman" panose="02020603050405020304" pitchFamily="18" charset="0"/>
                          </a:rPr>
                          <m:t>𝑨</m:t>
                        </m:r>
                      </m:e>
                      <m:sub>
                        <m:r>
                          <a:rPr lang="en-US" altLang="zh-CN" sz="2600" i="1">
                            <a:latin typeface="Cambria Math" panose="02040503050406030204" pitchFamily="18" charset="0"/>
                            <a:cs typeface="Times New Roman" panose="02020603050405020304" pitchFamily="18" charset="0"/>
                          </a:rPr>
                          <m:t>𝑖</m:t>
                        </m:r>
                        <m:r>
                          <a:rPr lang="en-US" altLang="zh-CN" sz="2600" i="1">
                            <a:latin typeface="Cambria Math" panose="02040503050406030204" pitchFamily="18" charset="0"/>
                            <a:cs typeface="Times New Roman" panose="02020603050405020304" pitchFamily="18" charset="0"/>
                          </a:rPr>
                          <m:t>,</m:t>
                        </m:r>
                        <m:r>
                          <a:rPr lang="en-US" altLang="zh-CN" sz="2600" b="0" i="1" smtClean="0">
                            <a:latin typeface="Cambria Math" panose="02040503050406030204" pitchFamily="18" charset="0"/>
                            <a:cs typeface="Times New Roman" panose="02020603050405020304" pitchFamily="18" charset="0"/>
                          </a:rPr>
                          <m:t>𝑗</m:t>
                        </m:r>
                        <m:r>
                          <a:rPr lang="en-US" altLang="zh-CN" sz="2600" b="0" i="1" smtClean="0">
                            <a:latin typeface="Cambria Math" panose="02040503050406030204" pitchFamily="18" charset="0"/>
                            <a:cs typeface="Times New Roman" panose="02020603050405020304" pitchFamily="18" charset="0"/>
                          </a:rPr>
                          <m:t>,</m:t>
                        </m:r>
                        <m:r>
                          <a:rPr lang="en-US" altLang="zh-CN" sz="2600" b="0" i="1" smtClean="0">
                            <a:latin typeface="Cambria Math" panose="02040503050406030204" pitchFamily="18" charset="0"/>
                            <a:cs typeface="Times New Roman" panose="02020603050405020304" pitchFamily="18" charset="0"/>
                          </a:rPr>
                          <m:t>𝑘</m:t>
                        </m:r>
                      </m:sub>
                    </m:sSub>
                  </m:oMath>
                </a14:m>
                <a:r>
                  <a:rPr lang="en-US" altLang="zh-CN" sz="2600" dirty="0">
                    <a:latin typeface="Times New Roman" panose="02020603050405020304" pitchFamily="18" charset="0"/>
                    <a:cs typeface="Times New Roman" panose="02020603050405020304" pitchFamily="18" charset="0"/>
                  </a:rPr>
                  <a:t>.</a:t>
                </a:r>
              </a:p>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One important operation on matrices is the </a:t>
                </a:r>
                <a:r>
                  <a:rPr lang="en-US" altLang="zh-CN" sz="2600" i="1" dirty="0">
                    <a:latin typeface="Times New Roman" panose="02020603050405020304" pitchFamily="18" charset="0"/>
                    <a:cs typeface="Times New Roman" panose="02020603050405020304" pitchFamily="18" charset="0"/>
                  </a:rPr>
                  <a:t>transpose</a:t>
                </a:r>
                <a:r>
                  <a:rPr lang="en-US" altLang="zh-CN" sz="2600" dirty="0">
                    <a:latin typeface="Times New Roman" panose="02020603050405020304" pitchFamily="18" charset="0"/>
                    <a:cs typeface="Times New Roman" panose="02020603050405020304" pitchFamily="18" charset="0"/>
                  </a:rPr>
                  <a:t>. The transpose of a matrix is the mirror image of the matrix across a diagonal line, called the </a:t>
                </a:r>
                <a:r>
                  <a:rPr lang="en-US" altLang="zh-CN" sz="2600" i="1" dirty="0">
                    <a:latin typeface="Times New Roman" panose="02020603050405020304" pitchFamily="18" charset="0"/>
                    <a:cs typeface="Times New Roman" panose="02020603050405020304" pitchFamily="18" charset="0"/>
                  </a:rPr>
                  <a:t>main diagonal</a:t>
                </a:r>
                <a:r>
                  <a:rPr lang="en-US" altLang="zh-CN" sz="2600" dirty="0">
                    <a:latin typeface="Times New Roman" panose="02020603050405020304" pitchFamily="18" charset="0"/>
                    <a:cs typeface="Times New Roman" panose="02020603050405020304" pitchFamily="18" charset="0"/>
                  </a:rPr>
                  <a:t>, running down and to the right, starting from its upper left corner.  See Fig.</a:t>
                </a:r>
                <a:r>
                  <a:rPr lang="en-US" altLang="zh-CN" sz="2600" dirty="0">
                    <a:solidFill>
                      <a:srgbClr val="FF0000"/>
                    </a:solidFill>
                    <a:latin typeface="Times New Roman" panose="02020603050405020304" pitchFamily="18" charset="0"/>
                    <a:cs typeface="Times New Roman" panose="02020603050405020304" pitchFamily="18" charset="0"/>
                  </a:rPr>
                  <a:t> 2.1</a:t>
                </a:r>
                <a:r>
                  <a:rPr lang="en-US" altLang="zh-CN" sz="2600" dirty="0">
                    <a:latin typeface="Times New Roman" panose="02020603050405020304" pitchFamily="18" charset="0"/>
                    <a:cs typeface="Times New Roman" panose="02020603050405020304" pitchFamily="18" charset="0"/>
                  </a:rPr>
                  <a:t> for a graphical depiction of this operation. We denote the transpose of a matrix </a:t>
                </a:r>
                <a:r>
                  <a:rPr lang="en-US" altLang="zh-CN" sz="2600" b="1" i="1" dirty="0">
                    <a:latin typeface="Times New Roman" panose="02020603050405020304" pitchFamily="18" charset="0"/>
                    <a:cs typeface="Times New Roman" panose="02020603050405020304" pitchFamily="18" charset="0"/>
                  </a:rPr>
                  <a:t>A</a:t>
                </a:r>
                <a:r>
                  <a:rPr lang="en-US" altLang="zh-CN" sz="2600" dirty="0">
                    <a:latin typeface="Times New Roman" panose="02020603050405020304" pitchFamily="18" charset="0"/>
                    <a:cs typeface="Times New Roman" panose="02020603050405020304" pitchFamily="18" charset="0"/>
                  </a:rPr>
                  <a:t> as  </a:t>
                </a:r>
                <a14:m>
                  <m:oMath xmlns:m="http://schemas.openxmlformats.org/officeDocument/2006/math">
                    <m:sSup>
                      <m:sSupPr>
                        <m:ctrlPr>
                          <a:rPr lang="en-US" altLang="zh-CN" sz="2600" i="1" smtClean="0">
                            <a:latin typeface="Cambria Math" panose="02040503050406030204" pitchFamily="18" charset="0"/>
                            <a:cs typeface="Times New Roman" panose="02020603050405020304" pitchFamily="18" charset="0"/>
                          </a:rPr>
                        </m:ctrlPr>
                      </m:sSupPr>
                      <m:e>
                        <m:r>
                          <a:rPr lang="en-US" altLang="zh-CN" sz="2600" b="1" i="1" smtClean="0">
                            <a:latin typeface="Cambria Math" panose="02040503050406030204" pitchFamily="18" charset="0"/>
                            <a:cs typeface="Times New Roman" panose="02020603050405020304" pitchFamily="18" charset="0"/>
                          </a:rPr>
                          <m:t>𝑨</m:t>
                        </m:r>
                      </m:e>
                      <m:sup>
                        <m:r>
                          <a:rPr lang="en-US" altLang="zh-CN" sz="2600" b="0" i="1" smtClean="0">
                            <a:latin typeface="Cambria Math" panose="02040503050406030204" pitchFamily="18" charset="0"/>
                            <a:cs typeface="Times New Roman" panose="02020603050405020304" pitchFamily="18" charset="0"/>
                          </a:rPr>
                          <m:t>𝑇</m:t>
                        </m:r>
                      </m:sup>
                    </m:sSup>
                  </m:oMath>
                </a14:m>
                <a:r>
                  <a:rPr lang="en-US" altLang="zh-CN" sz="2600" dirty="0">
                    <a:latin typeface="Times New Roman" panose="02020603050405020304" pitchFamily="18" charset="0"/>
                    <a:cs typeface="Times New Roman" panose="02020603050405020304" pitchFamily="18" charset="0"/>
                  </a:rPr>
                  <a:t>, and it is defined such that</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5" name="图片 4">
            <a:extLst>
              <a:ext uri="{FF2B5EF4-FFF2-40B4-BE49-F238E27FC236}">
                <a16:creationId xmlns:a16="http://schemas.microsoft.com/office/drawing/2014/main" id="{892499A2-C6E6-485E-AC8F-737C482F24C5}"/>
              </a:ext>
            </a:extLst>
          </p:cNvPr>
          <p:cNvPicPr>
            <a:picLocks noChangeAspect="1"/>
          </p:cNvPicPr>
          <p:nvPr/>
        </p:nvPicPr>
        <p:blipFill>
          <a:blip r:embed="rId4"/>
          <a:stretch>
            <a:fillRect/>
          </a:stretch>
        </p:blipFill>
        <p:spPr>
          <a:xfrm>
            <a:off x="3300782" y="5567605"/>
            <a:ext cx="7309303" cy="823768"/>
          </a:xfrm>
          <a:prstGeom prst="rect">
            <a:avLst/>
          </a:prstGeom>
        </p:spPr>
      </p:pic>
    </p:spTree>
    <p:extLst>
      <p:ext uri="{BB962C8B-B14F-4D97-AF65-F5344CB8AC3E}">
        <p14:creationId xmlns:p14="http://schemas.microsoft.com/office/powerpoint/2010/main" val="583734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2.1 Scalars, Vectors, Matrices and Tensors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6C030823-4DD5-4C83-8FA8-8E9FBE450091}"/>
              </a:ext>
            </a:extLst>
          </p:cNvPr>
          <p:cNvSpPr>
            <a:spLocks noGrp="1"/>
          </p:cNvSpPr>
          <p:nvPr>
            <p:ph idx="1"/>
          </p:nvPr>
        </p:nvSpPr>
        <p:spPr/>
        <p:txBody>
          <a:bodyPr/>
          <a:lstStyle/>
          <a:p>
            <a:endParaRPr lang="en-US" altLang="zh-CN" sz="2800" dirty="0"/>
          </a:p>
          <a:p>
            <a:endParaRPr lang="en-US" altLang="zh-CN" sz="2800" dirty="0"/>
          </a:p>
          <a:p>
            <a:endParaRPr lang="en-US" altLang="zh-CN" sz="2800" dirty="0"/>
          </a:p>
          <a:p>
            <a:endParaRPr lang="en-US" altLang="zh-CN" sz="2800" dirty="0"/>
          </a:p>
          <a:p>
            <a:endParaRPr lang="en-US" altLang="zh-CN" sz="2800" dirty="0"/>
          </a:p>
          <a:p>
            <a:r>
              <a:rPr lang="en-US" altLang="zh-CN" dirty="0"/>
              <a:t>Figure 2.1: The transpose of the matrix can be thought of as a mirror image across the main diagonal.</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5" name="图片 4">
            <a:extLst>
              <a:ext uri="{FF2B5EF4-FFF2-40B4-BE49-F238E27FC236}">
                <a16:creationId xmlns:a16="http://schemas.microsoft.com/office/drawing/2014/main" id="{372E261E-0D65-432E-892B-ECFAA9A5AD84}"/>
              </a:ext>
            </a:extLst>
          </p:cNvPr>
          <p:cNvPicPr>
            <a:picLocks noChangeAspect="1"/>
          </p:cNvPicPr>
          <p:nvPr/>
        </p:nvPicPr>
        <p:blipFill>
          <a:blip r:embed="rId3"/>
          <a:stretch>
            <a:fillRect/>
          </a:stretch>
        </p:blipFill>
        <p:spPr>
          <a:xfrm>
            <a:off x="2063322" y="1621985"/>
            <a:ext cx="7274345" cy="2454156"/>
          </a:xfrm>
          <a:prstGeom prst="rect">
            <a:avLst/>
          </a:prstGeom>
        </p:spPr>
      </p:pic>
    </p:spTree>
    <p:extLst>
      <p:ext uri="{BB962C8B-B14F-4D97-AF65-F5344CB8AC3E}">
        <p14:creationId xmlns:p14="http://schemas.microsoft.com/office/powerpoint/2010/main" val="1512684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2.1 Scalars, Vectors, Matrices and Tensors</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Vectors can be thought of as matrices that contain only one column. The transpose of a vector is therefore a matrix with only one row. Sometimes we define a vector by writing out its elements in the text inline as a row matrix, then using the transpose operator to turn it into a standard column vector, e.g., x=</a:t>
                </a:r>
                <a14:m>
                  <m:oMath xmlns:m="http://schemas.openxmlformats.org/officeDocument/2006/math">
                    <m:sSup>
                      <m:sSupPr>
                        <m:ctrlPr>
                          <a:rPr lang="en-US" altLang="zh-CN" sz="2600" i="1" smtClean="0">
                            <a:latin typeface="Cambria Math" panose="02040503050406030204" pitchFamily="18" charset="0"/>
                            <a:cs typeface="Times New Roman" panose="02020603050405020304" pitchFamily="18" charset="0"/>
                          </a:rPr>
                        </m:ctrlPr>
                      </m:sSupPr>
                      <m:e>
                        <m:r>
                          <a:rPr lang="en-US" altLang="zh-CN" sz="2600" b="0" i="1" smtClean="0">
                            <a:latin typeface="Cambria Math" panose="02040503050406030204" pitchFamily="18" charset="0"/>
                            <a:cs typeface="Times New Roman" panose="02020603050405020304" pitchFamily="18" charset="0"/>
                          </a:rPr>
                          <m:t>[</m:t>
                        </m:r>
                        <m:sSub>
                          <m:sSubPr>
                            <m:ctrlPr>
                              <a:rPr lang="en-US" altLang="zh-CN" sz="2600" i="1">
                                <a:latin typeface="Cambria Math" panose="02040503050406030204" pitchFamily="18" charset="0"/>
                                <a:cs typeface="Times New Roman" panose="02020603050405020304" pitchFamily="18" charset="0"/>
                              </a:rPr>
                            </m:ctrlPr>
                          </m:sSubPr>
                          <m:e>
                            <m:r>
                              <a:rPr lang="en-US" altLang="zh-CN" sz="2600" b="1" i="1" smtClean="0">
                                <a:latin typeface="Cambria Math" panose="02040503050406030204" pitchFamily="18" charset="0"/>
                                <a:cs typeface="Times New Roman" panose="02020603050405020304" pitchFamily="18" charset="0"/>
                              </a:rPr>
                              <m:t>𝒙</m:t>
                            </m:r>
                          </m:e>
                          <m:sub>
                            <m:r>
                              <a:rPr lang="en-US" altLang="zh-CN" sz="2600" b="0" i="1" smtClean="0">
                                <a:latin typeface="Cambria Math" panose="02040503050406030204" pitchFamily="18" charset="0"/>
                                <a:cs typeface="Times New Roman" panose="02020603050405020304" pitchFamily="18" charset="0"/>
                              </a:rPr>
                              <m:t>1</m:t>
                            </m:r>
                          </m:sub>
                        </m:sSub>
                        <m:r>
                          <a:rPr lang="en-US" altLang="zh-CN" sz="2600" b="0" i="1" smtClean="0">
                            <a:latin typeface="Cambria Math" panose="02040503050406030204" pitchFamily="18" charset="0"/>
                            <a:cs typeface="Times New Roman" panose="02020603050405020304" pitchFamily="18" charset="0"/>
                          </a:rPr>
                          <m:t>,</m:t>
                        </m:r>
                        <m:sSub>
                          <m:sSubPr>
                            <m:ctrlPr>
                              <a:rPr lang="en-US" altLang="zh-CN" sz="2600" i="1">
                                <a:latin typeface="Cambria Math" panose="02040503050406030204" pitchFamily="18" charset="0"/>
                                <a:cs typeface="Times New Roman" panose="02020603050405020304" pitchFamily="18" charset="0"/>
                              </a:rPr>
                            </m:ctrlPr>
                          </m:sSubPr>
                          <m:e>
                            <m:r>
                              <a:rPr lang="en-US" altLang="zh-CN" sz="2600" b="1" i="1">
                                <a:latin typeface="Cambria Math" panose="02040503050406030204" pitchFamily="18" charset="0"/>
                                <a:cs typeface="Times New Roman" panose="02020603050405020304" pitchFamily="18" charset="0"/>
                              </a:rPr>
                              <m:t>𝒙</m:t>
                            </m:r>
                          </m:e>
                          <m:sub>
                            <m:r>
                              <a:rPr lang="en-US" altLang="zh-CN" sz="2600" b="0" i="1" smtClean="0">
                                <a:latin typeface="Cambria Math" panose="02040503050406030204" pitchFamily="18" charset="0"/>
                                <a:cs typeface="Times New Roman" panose="02020603050405020304" pitchFamily="18" charset="0"/>
                              </a:rPr>
                              <m:t>2</m:t>
                            </m:r>
                          </m:sub>
                        </m:sSub>
                        <m:r>
                          <a:rPr lang="en-US" altLang="zh-CN" sz="2600" b="0" i="1" smtClean="0">
                            <a:latin typeface="Cambria Math" panose="02040503050406030204" pitchFamily="18" charset="0"/>
                            <a:cs typeface="Times New Roman" panose="02020603050405020304" pitchFamily="18" charset="0"/>
                          </a:rPr>
                          <m:t>,</m:t>
                        </m:r>
                        <m:sSub>
                          <m:sSubPr>
                            <m:ctrlPr>
                              <a:rPr lang="en-US" altLang="zh-CN" sz="2600" i="1">
                                <a:latin typeface="Cambria Math" panose="02040503050406030204" pitchFamily="18" charset="0"/>
                                <a:cs typeface="Times New Roman" panose="02020603050405020304" pitchFamily="18" charset="0"/>
                              </a:rPr>
                            </m:ctrlPr>
                          </m:sSubPr>
                          <m:e>
                            <m:r>
                              <a:rPr lang="en-US" altLang="zh-CN" sz="2600" b="1" i="1">
                                <a:latin typeface="Cambria Math" panose="02040503050406030204" pitchFamily="18" charset="0"/>
                                <a:cs typeface="Times New Roman" panose="02020603050405020304" pitchFamily="18" charset="0"/>
                              </a:rPr>
                              <m:t>𝒙</m:t>
                            </m:r>
                          </m:e>
                          <m:sub>
                            <m:r>
                              <a:rPr lang="en-US" altLang="zh-CN" sz="2600" b="0" i="1" smtClean="0">
                                <a:latin typeface="Cambria Math" panose="02040503050406030204" pitchFamily="18" charset="0"/>
                                <a:cs typeface="Times New Roman" panose="02020603050405020304" pitchFamily="18" charset="0"/>
                              </a:rPr>
                              <m:t>3</m:t>
                            </m:r>
                          </m:sub>
                        </m:sSub>
                        <m:r>
                          <a:rPr lang="en-US" altLang="zh-CN" sz="2600" b="0" i="1" smtClean="0">
                            <a:latin typeface="Cambria Math" panose="02040503050406030204" pitchFamily="18" charset="0"/>
                            <a:cs typeface="Times New Roman" panose="02020603050405020304" pitchFamily="18" charset="0"/>
                          </a:rPr>
                          <m:t>]</m:t>
                        </m:r>
                      </m:e>
                      <m:sup>
                        <m:r>
                          <a:rPr lang="en-US" altLang="zh-CN" sz="2600" b="0" i="1" smtClean="0">
                            <a:latin typeface="Cambria Math" panose="02040503050406030204" pitchFamily="18" charset="0"/>
                            <a:cs typeface="Times New Roman" panose="02020603050405020304" pitchFamily="18" charset="0"/>
                          </a:rPr>
                          <m:t>𝑇</m:t>
                        </m:r>
                      </m:sup>
                    </m:sSup>
                  </m:oMath>
                </a14:m>
                <a:r>
                  <a:rPr lang="en-US" altLang="zh-CN" sz="2600" dirty="0">
                    <a:latin typeface="Times New Roman" panose="02020603050405020304" pitchFamily="18" charset="0"/>
                    <a:cs typeface="Times New Roman" panose="02020603050405020304" pitchFamily="18" charset="0"/>
                  </a:rPr>
                  <a:t>. </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 scalar can be thought of as a matrix with only a single entry. From this, we can see that a scalar is its own transpose: </a:t>
                </a:r>
                <a14:m>
                  <m:oMath xmlns:m="http://schemas.openxmlformats.org/officeDocument/2006/math">
                    <m:r>
                      <a:rPr lang="en-US" altLang="zh-CN" sz="2600" i="1" dirty="0" smtClean="0">
                        <a:latin typeface="Cambria Math" panose="02040503050406030204" pitchFamily="18" charset="0"/>
                        <a:cs typeface="Times New Roman" panose="02020603050405020304" pitchFamily="18" charset="0"/>
                      </a:rPr>
                      <m:t>𝑎</m:t>
                    </m:r>
                  </m:oMath>
                </a14:m>
                <a:r>
                  <a:rPr lang="en-US" altLang="zh-CN" sz="2600" dirty="0">
                    <a:latin typeface="Times New Roman" panose="02020603050405020304" pitchFamily="18" charset="0"/>
                    <a:cs typeface="Times New Roman" panose="02020603050405020304" pitchFamily="18" charset="0"/>
                  </a:rPr>
                  <a:t> = </a:t>
                </a:r>
                <a14:m>
                  <m:oMath xmlns:m="http://schemas.openxmlformats.org/officeDocument/2006/math">
                    <m:sSup>
                      <m:sSupPr>
                        <m:ctrlPr>
                          <a:rPr lang="en-US" altLang="zh-CN" sz="2600" i="1" smtClean="0">
                            <a:latin typeface="Cambria Math" panose="02040503050406030204" pitchFamily="18" charset="0"/>
                            <a:cs typeface="Times New Roman" panose="02020603050405020304" pitchFamily="18" charset="0"/>
                          </a:rPr>
                        </m:ctrlPr>
                      </m:sSupPr>
                      <m:e>
                        <m:r>
                          <a:rPr lang="en-US" altLang="zh-CN" sz="2600" b="0" i="1" smtClean="0">
                            <a:latin typeface="Cambria Math" panose="02040503050406030204" pitchFamily="18" charset="0"/>
                            <a:cs typeface="Times New Roman" panose="02020603050405020304" pitchFamily="18" charset="0"/>
                          </a:rPr>
                          <m:t>𝑎</m:t>
                        </m:r>
                      </m:e>
                      <m:sup>
                        <m:r>
                          <a:rPr lang="en-US" altLang="zh-CN" sz="2600" b="0" i="1" smtClean="0">
                            <a:latin typeface="Cambria Math" panose="02040503050406030204" pitchFamily="18" charset="0"/>
                            <a:cs typeface="Times New Roman" panose="02020603050405020304" pitchFamily="18" charset="0"/>
                          </a:rPr>
                          <m:t>𝑇</m:t>
                        </m:r>
                      </m:sup>
                    </m:sSup>
                  </m:oMath>
                </a14:m>
                <a:r>
                  <a:rPr lang="en-US" altLang="zh-CN" sz="2600" dirty="0">
                    <a:latin typeface="Times New Roman" panose="02020603050405020304" pitchFamily="18" charset="0"/>
                    <a:cs typeface="Times New Roman" panose="02020603050405020304" pitchFamily="18" charset="0"/>
                  </a:rPr>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4"/>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1287866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2.1 Scalars, Vectors, Matrices and Tensors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lnSpcReduction="10000"/>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We can add matrices to each other, as long as they have the same shape, just by adding their corresponding elements: </a:t>
            </a:r>
            <a:r>
              <a:rPr lang="en-US" altLang="zh-CN" sz="2600" b="1" i="1" dirty="0">
                <a:latin typeface="Times New Roman" panose="02020603050405020304" pitchFamily="18" charset="0"/>
                <a:cs typeface="Times New Roman" panose="02020603050405020304" pitchFamily="18" charset="0"/>
              </a:rPr>
              <a:t>C = A + B</a:t>
            </a:r>
            <a:r>
              <a:rPr lang="en-US" altLang="zh-CN" sz="2600" dirty="0">
                <a:latin typeface="Times New Roman" panose="02020603050405020304" pitchFamily="18" charset="0"/>
                <a:cs typeface="Times New Roman" panose="02020603050405020304" pitchFamily="18" charset="0"/>
              </a:rPr>
              <a:t> where                              .</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We can also add a scalar to a matrix or multiply a matrix by a scalar, just by performing that operation on each element of a matrix: </a:t>
            </a:r>
            <a:r>
              <a:rPr lang="en-US" altLang="zh-CN" sz="2600" b="1" i="1"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where </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In the context of deep learning, we also use some less conventional notation. We allow the addition of matrix and a vector, yielding another matrix:</a:t>
            </a:r>
            <a:r>
              <a:rPr lang="en-US" altLang="zh-CN" sz="2600" b="1" i="1" dirty="0">
                <a:latin typeface="Times New Roman" panose="02020603050405020304" pitchFamily="18" charset="0"/>
                <a:cs typeface="Times New Roman" panose="02020603050405020304" pitchFamily="18" charset="0"/>
              </a:rPr>
              <a:t> C = A +b</a:t>
            </a:r>
            <a:r>
              <a:rPr lang="en-US" altLang="zh-CN" sz="2600" dirty="0">
                <a:latin typeface="Times New Roman" panose="02020603050405020304" pitchFamily="18" charset="0"/>
                <a:cs typeface="Times New Roman" panose="02020603050405020304" pitchFamily="18" charset="0"/>
              </a:rPr>
              <a:t>, where                             In other words, the vector </a:t>
            </a:r>
            <a:r>
              <a:rPr lang="en-US" altLang="zh-CN" sz="2600" b="1" i="1" dirty="0">
                <a:latin typeface="Times New Roman" panose="02020603050405020304" pitchFamily="18" charset="0"/>
                <a:cs typeface="Times New Roman" panose="02020603050405020304" pitchFamily="18" charset="0"/>
              </a:rPr>
              <a:t>b</a:t>
            </a:r>
            <a:r>
              <a:rPr lang="en-US" altLang="zh-CN" sz="2600" dirty="0">
                <a:latin typeface="Times New Roman" panose="02020603050405020304" pitchFamily="18" charset="0"/>
                <a:cs typeface="Times New Roman" panose="02020603050405020304" pitchFamily="18" charset="0"/>
              </a:rPr>
              <a:t> is added to each row of the matrix. This shorthand eliminates the need to define a matrix with </a:t>
            </a:r>
            <a:r>
              <a:rPr lang="en-US" altLang="zh-CN" sz="2600" b="1" i="1" dirty="0">
                <a:latin typeface="Times New Roman" panose="02020603050405020304" pitchFamily="18" charset="0"/>
                <a:cs typeface="Times New Roman" panose="02020603050405020304" pitchFamily="18" charset="0"/>
              </a:rPr>
              <a:t>b</a:t>
            </a:r>
            <a:r>
              <a:rPr lang="en-US" altLang="zh-CN" sz="2600" dirty="0">
                <a:latin typeface="Times New Roman" panose="02020603050405020304" pitchFamily="18" charset="0"/>
                <a:cs typeface="Times New Roman" panose="02020603050405020304" pitchFamily="18" charset="0"/>
              </a:rPr>
              <a:t> copied into each row before doing the addition. This implicit copying of </a:t>
            </a:r>
            <a:r>
              <a:rPr lang="en-US" altLang="zh-CN" sz="2600" b="1" i="1" dirty="0">
                <a:latin typeface="Times New Roman" panose="02020603050405020304" pitchFamily="18" charset="0"/>
                <a:cs typeface="Times New Roman" panose="02020603050405020304" pitchFamily="18" charset="0"/>
              </a:rPr>
              <a:t>b</a:t>
            </a:r>
            <a:r>
              <a:rPr lang="en-US" altLang="zh-CN" sz="2600" dirty="0">
                <a:latin typeface="Times New Roman" panose="02020603050405020304" pitchFamily="18" charset="0"/>
                <a:cs typeface="Times New Roman" panose="02020603050405020304" pitchFamily="18" charset="0"/>
              </a:rPr>
              <a:t> to many locations is called </a:t>
            </a:r>
            <a:r>
              <a:rPr lang="en-US" altLang="zh-CN" sz="2600" i="1" dirty="0">
                <a:latin typeface="Times New Roman" panose="02020603050405020304" pitchFamily="18" charset="0"/>
                <a:cs typeface="Times New Roman" panose="02020603050405020304" pitchFamily="18" charset="0"/>
              </a:rPr>
              <a:t>broadcasting</a:t>
            </a:r>
            <a:r>
              <a:rPr lang="en-US" altLang="zh-CN" sz="2600" dirty="0">
                <a:latin typeface="Times New Roman" panose="02020603050405020304" pitchFamily="18" charset="0"/>
                <a:cs typeface="Times New Roman" panose="02020603050405020304" pitchFamily="18" charset="0"/>
              </a:rPr>
              <a:t>.</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5" name="图片 4">
            <a:extLst>
              <a:ext uri="{FF2B5EF4-FFF2-40B4-BE49-F238E27FC236}">
                <a16:creationId xmlns:a16="http://schemas.microsoft.com/office/drawing/2014/main" id="{8B023C3E-39BB-4E81-8628-7404223979A1}"/>
              </a:ext>
            </a:extLst>
          </p:cNvPr>
          <p:cNvPicPr>
            <a:picLocks noChangeAspect="1"/>
          </p:cNvPicPr>
          <p:nvPr/>
        </p:nvPicPr>
        <p:blipFill>
          <a:blip r:embed="rId3"/>
          <a:stretch>
            <a:fillRect/>
          </a:stretch>
        </p:blipFill>
        <p:spPr>
          <a:xfrm>
            <a:off x="7828310" y="1581081"/>
            <a:ext cx="2259330" cy="499110"/>
          </a:xfrm>
          <a:prstGeom prst="rect">
            <a:avLst/>
          </a:prstGeom>
        </p:spPr>
      </p:pic>
      <p:pic>
        <p:nvPicPr>
          <p:cNvPr id="7" name="图片 6">
            <a:extLst>
              <a:ext uri="{FF2B5EF4-FFF2-40B4-BE49-F238E27FC236}">
                <a16:creationId xmlns:a16="http://schemas.microsoft.com/office/drawing/2014/main" id="{195C7170-8C19-4C48-AE6E-C880DF3BFAE7}"/>
              </a:ext>
            </a:extLst>
          </p:cNvPr>
          <p:cNvPicPr>
            <a:picLocks noChangeAspect="1"/>
          </p:cNvPicPr>
          <p:nvPr/>
        </p:nvPicPr>
        <p:blipFill>
          <a:blip r:embed="rId4"/>
          <a:stretch>
            <a:fillRect/>
          </a:stretch>
        </p:blipFill>
        <p:spPr>
          <a:xfrm>
            <a:off x="1558422" y="4304782"/>
            <a:ext cx="2287270" cy="394335"/>
          </a:xfrm>
          <a:prstGeom prst="rect">
            <a:avLst/>
          </a:prstGeom>
        </p:spPr>
      </p:pic>
      <p:pic>
        <p:nvPicPr>
          <p:cNvPr id="8" name="图片 7">
            <a:extLst>
              <a:ext uri="{FF2B5EF4-FFF2-40B4-BE49-F238E27FC236}">
                <a16:creationId xmlns:a16="http://schemas.microsoft.com/office/drawing/2014/main" id="{7F8729DD-5C0E-44C6-BE0F-CBEFF9C9B7F4}"/>
              </a:ext>
            </a:extLst>
          </p:cNvPr>
          <p:cNvPicPr>
            <a:picLocks noChangeAspect="1"/>
          </p:cNvPicPr>
          <p:nvPr/>
        </p:nvPicPr>
        <p:blipFill>
          <a:blip r:embed="rId5"/>
          <a:stretch>
            <a:fillRect/>
          </a:stretch>
        </p:blipFill>
        <p:spPr>
          <a:xfrm>
            <a:off x="7988280" y="2527107"/>
            <a:ext cx="1895644" cy="375466"/>
          </a:xfrm>
          <a:prstGeom prst="rect">
            <a:avLst/>
          </a:prstGeom>
        </p:spPr>
      </p:pic>
      <p:pic>
        <p:nvPicPr>
          <p:cNvPr id="9" name="图片 8">
            <a:extLst>
              <a:ext uri="{FF2B5EF4-FFF2-40B4-BE49-F238E27FC236}">
                <a16:creationId xmlns:a16="http://schemas.microsoft.com/office/drawing/2014/main" id="{9D97CC10-84E2-4287-9FC5-A1F2CD2B24BB}"/>
              </a:ext>
            </a:extLst>
          </p:cNvPr>
          <p:cNvPicPr>
            <a:picLocks noChangeAspect="1"/>
          </p:cNvPicPr>
          <p:nvPr/>
        </p:nvPicPr>
        <p:blipFill>
          <a:blip r:embed="rId6"/>
          <a:stretch>
            <a:fillRect/>
          </a:stretch>
        </p:blipFill>
        <p:spPr>
          <a:xfrm>
            <a:off x="394952" y="2982783"/>
            <a:ext cx="2697587" cy="446217"/>
          </a:xfrm>
          <a:prstGeom prst="rect">
            <a:avLst/>
          </a:prstGeom>
        </p:spPr>
      </p:pic>
    </p:spTree>
    <p:extLst>
      <p:ext uri="{BB962C8B-B14F-4D97-AF65-F5344CB8AC3E}">
        <p14:creationId xmlns:p14="http://schemas.microsoft.com/office/powerpoint/2010/main" val="3204154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nSpc>
                <a:spcPct val="100000"/>
              </a:lnSpc>
            </a:pPr>
            <a:r>
              <a:rPr lang="en-US" altLang="zh-CN" sz="2400" dirty="0"/>
              <a:t>Acknowledge to: </a:t>
            </a:r>
            <a:r>
              <a:rPr lang="en-US" altLang="zh-CN" sz="2400" dirty="0" err="1"/>
              <a:t>Meiju</a:t>
            </a:r>
            <a:r>
              <a:rPr lang="en-US" altLang="zh-CN" sz="2400" dirty="0"/>
              <a:t> Wang</a:t>
            </a:r>
          </a:p>
          <a:p>
            <a:pPr>
              <a:lnSpc>
                <a:spcPct val="100000"/>
              </a:lnSpc>
            </a:pPr>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pPr>
              <a:lnSpc>
                <a:spcPct val="100000"/>
              </a:lnSpc>
            </a:pPr>
            <a:r>
              <a:rPr lang="en-US" altLang="zh-CN" sz="2400" dirty="0"/>
              <a:t>Machine Learning Research Group</a:t>
            </a:r>
          </a:p>
          <a:p>
            <a:pPr>
              <a:lnSpc>
                <a:spcPct val="100000"/>
              </a:lnSpc>
            </a:pPr>
            <a:r>
              <a:rPr lang="en-US" altLang="zh-CN" sz="2400" dirty="0"/>
              <a:t>Ocean University of China</a:t>
            </a:r>
          </a:p>
          <a:p>
            <a:pPr>
              <a:lnSpc>
                <a:spcPct val="100000"/>
              </a:lnSpc>
            </a:pPr>
            <a:r>
              <a:rPr lang="en-US" altLang="zh-CN" sz="2400" dirty="0"/>
              <a:t>Qingdao, China</a:t>
            </a:r>
          </a:p>
        </p:txBody>
      </p:sp>
      <p:sp>
        <p:nvSpPr>
          <p:cNvPr id="6" name="标题 6"/>
          <p:cNvSpPr txBox="1">
            <a:spLocks/>
          </p:cNvSpPr>
          <p:nvPr/>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2.2 </a:t>
            </a:r>
            <a:r>
              <a:rPr lang="en-US" altLang="zh-CN" sz="3600" dirty="0">
                <a:sym typeface="+mn-ea"/>
              </a:rPr>
              <a:t>Multiplying Matrices and Vectors</a:t>
            </a:r>
            <a:endParaRPr lang="en-US" altLang="zh-CN" sz="3600" dirty="0"/>
          </a:p>
        </p:txBody>
      </p:sp>
      <p:sp>
        <p:nvSpPr>
          <p:cNvPr id="8" name="文本框 7"/>
          <p:cNvSpPr txBox="1"/>
          <p:nvPr/>
        </p:nvSpPr>
        <p:spPr>
          <a:xfrm>
            <a:off x="1526891" y="544852"/>
            <a:ext cx="9138218" cy="769441"/>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2 Linear Algebra </a:t>
            </a:r>
            <a:endParaRPr lang="zh-CN" alt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52154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2.2 Multiplying Matrices and Vectors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One of the most important operations involving matrices is multiplication of two matrices. The </a:t>
            </a:r>
            <a:r>
              <a:rPr lang="en-US" altLang="zh-CN" sz="2600" i="1" dirty="0">
                <a:latin typeface="Times New Roman" panose="02020603050405020304" pitchFamily="18" charset="0"/>
                <a:cs typeface="Times New Roman" panose="02020603050405020304" pitchFamily="18" charset="0"/>
              </a:rPr>
              <a:t>matrix product </a:t>
            </a:r>
            <a:r>
              <a:rPr lang="en-US" altLang="zh-CN" sz="2600" dirty="0">
                <a:latin typeface="Times New Roman" panose="02020603050405020304" pitchFamily="18" charset="0"/>
                <a:cs typeface="Times New Roman" panose="02020603050405020304" pitchFamily="18" charset="0"/>
              </a:rPr>
              <a:t>of matrices</a:t>
            </a:r>
            <a:r>
              <a:rPr lang="en-US" altLang="zh-CN" sz="2600" b="1" i="1" dirty="0">
                <a:latin typeface="Times New Roman" panose="02020603050405020304" pitchFamily="18" charset="0"/>
                <a:cs typeface="Times New Roman" panose="02020603050405020304" pitchFamily="18" charset="0"/>
              </a:rPr>
              <a:t> A</a:t>
            </a:r>
            <a:r>
              <a:rPr lang="en-US" altLang="zh-CN" sz="2600" dirty="0">
                <a:latin typeface="Times New Roman" panose="02020603050405020304" pitchFamily="18" charset="0"/>
                <a:cs typeface="Times New Roman" panose="02020603050405020304" pitchFamily="18" charset="0"/>
              </a:rPr>
              <a:t> and </a:t>
            </a:r>
            <a:r>
              <a:rPr lang="en-US" altLang="zh-CN" sz="2600" b="1" i="1" dirty="0">
                <a:latin typeface="Times New Roman" panose="02020603050405020304" pitchFamily="18" charset="0"/>
                <a:cs typeface="Times New Roman" panose="02020603050405020304" pitchFamily="18" charset="0"/>
              </a:rPr>
              <a:t>B</a:t>
            </a:r>
            <a:r>
              <a:rPr lang="en-US" altLang="zh-CN" sz="2600" dirty="0">
                <a:latin typeface="Times New Roman" panose="02020603050405020304" pitchFamily="18" charset="0"/>
                <a:cs typeface="Times New Roman" panose="02020603050405020304" pitchFamily="18" charset="0"/>
              </a:rPr>
              <a:t> is a third matrix </a:t>
            </a:r>
            <a:r>
              <a:rPr lang="en-US" altLang="zh-CN" sz="2600" b="1" i="1" dirty="0">
                <a:latin typeface="Times New Roman" panose="02020603050405020304" pitchFamily="18" charset="0"/>
                <a:cs typeface="Times New Roman" panose="02020603050405020304" pitchFamily="18" charset="0"/>
              </a:rPr>
              <a:t>C</a:t>
            </a:r>
            <a:r>
              <a:rPr lang="en-US" altLang="zh-CN" sz="2600" dirty="0">
                <a:latin typeface="Times New Roman" panose="02020603050405020304" pitchFamily="18" charset="0"/>
                <a:cs typeface="Times New Roman" panose="02020603050405020304" pitchFamily="18" charset="0"/>
              </a:rPr>
              <a:t>. In order for this product to be defined, </a:t>
            </a:r>
            <a:r>
              <a:rPr lang="en-US" altLang="zh-CN" sz="2600" b="1" i="1" dirty="0">
                <a:latin typeface="Times New Roman" panose="02020603050405020304" pitchFamily="18" charset="0"/>
                <a:cs typeface="Times New Roman" panose="02020603050405020304" pitchFamily="18" charset="0"/>
              </a:rPr>
              <a:t>A</a:t>
            </a:r>
            <a:r>
              <a:rPr lang="en-US" altLang="zh-CN" sz="2600" dirty="0">
                <a:latin typeface="Times New Roman" panose="02020603050405020304" pitchFamily="18" charset="0"/>
                <a:cs typeface="Times New Roman" panose="02020603050405020304" pitchFamily="18" charset="0"/>
              </a:rPr>
              <a:t> must have the same number of columns as </a:t>
            </a:r>
            <a:r>
              <a:rPr lang="en-US" altLang="zh-CN" sz="2600" b="1" i="1" dirty="0">
                <a:latin typeface="Times New Roman" panose="02020603050405020304" pitchFamily="18" charset="0"/>
                <a:cs typeface="Times New Roman" panose="02020603050405020304" pitchFamily="18" charset="0"/>
              </a:rPr>
              <a:t>B</a:t>
            </a:r>
            <a:r>
              <a:rPr lang="en-US" altLang="zh-CN" sz="2600" dirty="0">
                <a:latin typeface="Times New Roman" panose="02020603050405020304" pitchFamily="18" charset="0"/>
                <a:cs typeface="Times New Roman" panose="02020603050405020304" pitchFamily="18" charset="0"/>
              </a:rPr>
              <a:t> has rows. If</a:t>
            </a:r>
            <a:r>
              <a:rPr lang="en-US" altLang="zh-CN" sz="2600" b="1" i="1" dirty="0">
                <a:latin typeface="Times New Roman" panose="02020603050405020304" pitchFamily="18" charset="0"/>
                <a:cs typeface="Times New Roman" panose="02020603050405020304" pitchFamily="18" charset="0"/>
              </a:rPr>
              <a:t> A</a:t>
            </a:r>
            <a:r>
              <a:rPr lang="en-US" altLang="zh-CN" sz="2600" dirty="0">
                <a:latin typeface="Times New Roman" panose="02020603050405020304" pitchFamily="18" charset="0"/>
                <a:cs typeface="Times New Roman" panose="02020603050405020304" pitchFamily="18" charset="0"/>
              </a:rPr>
              <a:t> is of shape </a:t>
            </a:r>
            <a:r>
              <a:rPr lang="en-US" altLang="zh-CN" sz="2600" i="1" dirty="0">
                <a:latin typeface="Times New Roman" panose="02020603050405020304" pitchFamily="18" charset="0"/>
                <a:cs typeface="Times New Roman" panose="02020603050405020304" pitchFamily="18" charset="0"/>
              </a:rPr>
              <a:t>m</a:t>
            </a:r>
            <a:r>
              <a:rPr lang="en-US" altLang="zh-CN" sz="2600" dirty="0">
                <a:latin typeface="Times New Roman" panose="02020603050405020304" pitchFamily="18" charset="0"/>
                <a:cs typeface="Times New Roman" panose="02020603050405020304" pitchFamily="18" charset="0"/>
              </a:rPr>
              <a:t> × </a:t>
            </a:r>
            <a:r>
              <a:rPr lang="en-US" altLang="zh-CN" sz="2600" i="1" dirty="0">
                <a:latin typeface="Times New Roman" panose="02020603050405020304" pitchFamily="18" charset="0"/>
                <a:cs typeface="Times New Roman" panose="02020603050405020304" pitchFamily="18" charset="0"/>
              </a:rPr>
              <a:t>n</a:t>
            </a:r>
            <a:r>
              <a:rPr lang="en-US" altLang="zh-CN" sz="2600" dirty="0">
                <a:latin typeface="Times New Roman" panose="02020603050405020304" pitchFamily="18" charset="0"/>
                <a:cs typeface="Times New Roman" panose="02020603050405020304" pitchFamily="18" charset="0"/>
              </a:rPr>
              <a:t> and</a:t>
            </a:r>
            <a:r>
              <a:rPr lang="en-US" altLang="zh-CN" sz="2600" b="1" i="1" dirty="0">
                <a:latin typeface="Times New Roman" panose="02020603050405020304" pitchFamily="18" charset="0"/>
                <a:cs typeface="Times New Roman" panose="02020603050405020304" pitchFamily="18" charset="0"/>
              </a:rPr>
              <a:t> B</a:t>
            </a:r>
            <a:r>
              <a:rPr lang="en-US" altLang="zh-CN" sz="2600" dirty="0">
                <a:latin typeface="Times New Roman" panose="02020603050405020304" pitchFamily="18" charset="0"/>
                <a:cs typeface="Times New Roman" panose="02020603050405020304" pitchFamily="18" charset="0"/>
              </a:rPr>
              <a:t> is of shape </a:t>
            </a:r>
            <a:r>
              <a:rPr lang="en-US" altLang="zh-CN" sz="2600" i="1" dirty="0">
                <a:latin typeface="Times New Roman" panose="02020603050405020304" pitchFamily="18" charset="0"/>
                <a:cs typeface="Times New Roman" panose="02020603050405020304" pitchFamily="18" charset="0"/>
              </a:rPr>
              <a:t>n</a:t>
            </a:r>
            <a:r>
              <a:rPr lang="en-US" altLang="zh-CN" sz="2600" dirty="0">
                <a:latin typeface="Times New Roman" panose="02020603050405020304" pitchFamily="18" charset="0"/>
                <a:cs typeface="Times New Roman" panose="02020603050405020304" pitchFamily="18" charset="0"/>
              </a:rPr>
              <a:t> ×</a:t>
            </a:r>
            <a:r>
              <a:rPr lang="en-US" altLang="zh-CN" sz="2600" i="1" dirty="0">
                <a:latin typeface="Times New Roman" panose="02020603050405020304" pitchFamily="18" charset="0"/>
                <a:cs typeface="Times New Roman" panose="02020603050405020304" pitchFamily="18" charset="0"/>
              </a:rPr>
              <a:t> p</a:t>
            </a:r>
            <a:r>
              <a:rPr lang="en-US" altLang="zh-CN" sz="2600" dirty="0">
                <a:latin typeface="Times New Roman" panose="02020603050405020304" pitchFamily="18" charset="0"/>
                <a:cs typeface="Times New Roman" panose="02020603050405020304" pitchFamily="18" charset="0"/>
              </a:rPr>
              <a:t>, then</a:t>
            </a:r>
            <a:r>
              <a:rPr lang="en-US" altLang="zh-CN" sz="2600" b="1" i="1" dirty="0">
                <a:latin typeface="Times New Roman" panose="02020603050405020304" pitchFamily="18" charset="0"/>
                <a:cs typeface="Times New Roman" panose="02020603050405020304" pitchFamily="18" charset="0"/>
              </a:rPr>
              <a:t> C</a:t>
            </a:r>
            <a:r>
              <a:rPr lang="en-US" altLang="zh-CN" sz="2600" dirty="0">
                <a:latin typeface="Times New Roman" panose="02020603050405020304" pitchFamily="18" charset="0"/>
                <a:cs typeface="Times New Roman" panose="02020603050405020304" pitchFamily="18" charset="0"/>
              </a:rPr>
              <a:t> is of shape </a:t>
            </a:r>
            <a:r>
              <a:rPr lang="en-US" altLang="zh-CN" sz="2600" i="1" dirty="0">
                <a:latin typeface="Times New Roman" panose="02020603050405020304" pitchFamily="18" charset="0"/>
                <a:cs typeface="Times New Roman" panose="02020603050405020304" pitchFamily="18" charset="0"/>
              </a:rPr>
              <a:t>m</a:t>
            </a:r>
            <a:r>
              <a:rPr lang="en-US" altLang="zh-CN" sz="2600" dirty="0">
                <a:latin typeface="Times New Roman" panose="02020603050405020304" pitchFamily="18" charset="0"/>
                <a:cs typeface="Times New Roman" panose="02020603050405020304" pitchFamily="18" charset="0"/>
              </a:rPr>
              <a:t> × </a:t>
            </a:r>
            <a:r>
              <a:rPr lang="en-US" altLang="zh-CN" sz="2600" i="1" dirty="0">
                <a:latin typeface="Times New Roman" panose="02020603050405020304" pitchFamily="18" charset="0"/>
                <a:cs typeface="Times New Roman" panose="02020603050405020304" pitchFamily="18" charset="0"/>
              </a:rPr>
              <a:t>p</a:t>
            </a:r>
            <a:r>
              <a:rPr lang="en-US" altLang="zh-CN" sz="2600" dirty="0">
                <a:latin typeface="Times New Roman" panose="02020603050405020304" pitchFamily="18" charset="0"/>
                <a:cs typeface="Times New Roman" panose="02020603050405020304" pitchFamily="18" charset="0"/>
              </a:rPr>
              <a:t>. We can write the matrix product just by placing two or more matrices together, e.g.</a:t>
            </a:r>
          </a:p>
          <a:p>
            <a:pPr mar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The product operation is defined by</a:t>
            </a:r>
          </a:p>
          <a:p>
            <a:pPr mar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5" name="图片 4">
            <a:extLst>
              <a:ext uri="{FF2B5EF4-FFF2-40B4-BE49-F238E27FC236}">
                <a16:creationId xmlns:a16="http://schemas.microsoft.com/office/drawing/2014/main" id="{01DD9917-53F5-4049-A43D-98235E667F95}"/>
              </a:ext>
            </a:extLst>
          </p:cNvPr>
          <p:cNvPicPr>
            <a:picLocks noChangeAspect="1"/>
          </p:cNvPicPr>
          <p:nvPr/>
        </p:nvPicPr>
        <p:blipFill>
          <a:blip r:embed="rId3"/>
          <a:stretch>
            <a:fillRect/>
          </a:stretch>
        </p:blipFill>
        <p:spPr>
          <a:xfrm>
            <a:off x="3259961" y="5143834"/>
            <a:ext cx="7351105" cy="1213433"/>
          </a:xfrm>
          <a:prstGeom prst="rect">
            <a:avLst/>
          </a:prstGeom>
        </p:spPr>
      </p:pic>
      <p:pic>
        <p:nvPicPr>
          <p:cNvPr id="6" name="图片 5">
            <a:extLst>
              <a:ext uri="{FF2B5EF4-FFF2-40B4-BE49-F238E27FC236}">
                <a16:creationId xmlns:a16="http://schemas.microsoft.com/office/drawing/2014/main" id="{977CF5E5-0C1D-42B7-875B-320B4DEB2435}"/>
              </a:ext>
            </a:extLst>
          </p:cNvPr>
          <p:cNvPicPr>
            <a:picLocks noChangeAspect="1"/>
          </p:cNvPicPr>
          <p:nvPr/>
        </p:nvPicPr>
        <p:blipFill>
          <a:blip r:embed="rId4"/>
          <a:stretch>
            <a:fillRect/>
          </a:stretch>
        </p:blipFill>
        <p:spPr>
          <a:xfrm>
            <a:off x="3665713" y="3747289"/>
            <a:ext cx="6845658" cy="528787"/>
          </a:xfrm>
          <a:prstGeom prst="rect">
            <a:avLst/>
          </a:prstGeom>
        </p:spPr>
      </p:pic>
    </p:spTree>
    <p:extLst>
      <p:ext uri="{BB962C8B-B14F-4D97-AF65-F5344CB8AC3E}">
        <p14:creationId xmlns:p14="http://schemas.microsoft.com/office/powerpoint/2010/main" val="1920888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2.2 Multiplying Matrices and Vectors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Note that the standard product of two matrices is not just a matrix containing the product of the individual elements. Such an operation exists and is called the </a:t>
            </a:r>
            <a:r>
              <a:rPr lang="en-US" altLang="zh-CN" sz="2600" i="1" dirty="0">
                <a:latin typeface="Times New Roman" panose="02020603050405020304" pitchFamily="18" charset="0"/>
                <a:cs typeface="Times New Roman" panose="02020603050405020304" pitchFamily="18" charset="0"/>
              </a:rPr>
              <a:t>element-wise product </a:t>
            </a:r>
            <a:r>
              <a:rPr lang="en-US" altLang="zh-CN" sz="2600" dirty="0">
                <a:latin typeface="Times New Roman" panose="02020603050405020304" pitchFamily="18" charset="0"/>
                <a:cs typeface="Times New Roman" panose="02020603050405020304" pitchFamily="18" charset="0"/>
              </a:rPr>
              <a:t>or </a:t>
            </a:r>
            <a:r>
              <a:rPr lang="en-US" altLang="zh-CN" sz="2600" i="1" dirty="0">
                <a:latin typeface="Times New Roman" panose="02020603050405020304" pitchFamily="18" charset="0"/>
                <a:cs typeface="Times New Roman" panose="02020603050405020304" pitchFamily="18" charset="0"/>
              </a:rPr>
              <a:t>Hadamard product</a:t>
            </a:r>
            <a:r>
              <a:rPr lang="en-US" altLang="zh-CN" sz="2600" dirty="0">
                <a:latin typeface="Times New Roman" panose="02020603050405020304" pitchFamily="18" charset="0"/>
                <a:cs typeface="Times New Roman" panose="02020603050405020304" pitchFamily="18" charset="0"/>
              </a:rPr>
              <a:t>, and is denoted as              .</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The </a:t>
            </a:r>
            <a:r>
              <a:rPr lang="en-US" altLang="zh-CN" sz="2600" i="1" dirty="0">
                <a:latin typeface="Times New Roman" panose="02020603050405020304" pitchFamily="18" charset="0"/>
                <a:cs typeface="Times New Roman" panose="02020603050405020304" pitchFamily="18" charset="0"/>
              </a:rPr>
              <a:t>dot product </a:t>
            </a:r>
            <a:r>
              <a:rPr lang="en-US" altLang="zh-CN" sz="2600" dirty="0">
                <a:latin typeface="Times New Roman" panose="02020603050405020304" pitchFamily="18" charset="0"/>
                <a:cs typeface="Times New Roman" panose="02020603050405020304" pitchFamily="18" charset="0"/>
              </a:rPr>
              <a:t>between two vectors</a:t>
            </a:r>
            <a:r>
              <a:rPr lang="en-US" altLang="zh-CN" sz="2600" b="1" i="1" dirty="0">
                <a:latin typeface="Times New Roman" panose="02020603050405020304" pitchFamily="18" charset="0"/>
                <a:cs typeface="Times New Roman" panose="02020603050405020304" pitchFamily="18" charset="0"/>
              </a:rPr>
              <a:t> x</a:t>
            </a:r>
            <a:r>
              <a:rPr lang="en-US" altLang="zh-CN" sz="2600" dirty="0">
                <a:latin typeface="Times New Roman" panose="02020603050405020304" pitchFamily="18" charset="0"/>
                <a:cs typeface="Times New Roman" panose="02020603050405020304" pitchFamily="18" charset="0"/>
              </a:rPr>
              <a:t> and </a:t>
            </a:r>
            <a:r>
              <a:rPr lang="en-US" altLang="zh-CN" sz="2600" b="1" i="1" dirty="0">
                <a:latin typeface="Times New Roman" panose="02020603050405020304" pitchFamily="18" charset="0"/>
                <a:cs typeface="Times New Roman" panose="02020603050405020304" pitchFamily="18" charset="0"/>
              </a:rPr>
              <a:t>y</a:t>
            </a:r>
            <a:r>
              <a:rPr lang="en-US" altLang="zh-CN" sz="2600" dirty="0">
                <a:latin typeface="Times New Roman" panose="02020603050405020304" pitchFamily="18" charset="0"/>
                <a:cs typeface="Times New Roman" panose="02020603050405020304" pitchFamily="18" charset="0"/>
              </a:rPr>
              <a:t> of the same dimensionality is the matrix product       . We can think of the matrix product </a:t>
            </a:r>
            <a:r>
              <a:rPr lang="en-US" altLang="zh-CN" sz="2600" b="1" i="1" dirty="0">
                <a:latin typeface="Times New Roman" panose="02020603050405020304" pitchFamily="18" charset="0"/>
                <a:cs typeface="Times New Roman" panose="02020603050405020304" pitchFamily="18" charset="0"/>
              </a:rPr>
              <a:t>C = AB </a:t>
            </a:r>
            <a:r>
              <a:rPr lang="en-US" altLang="zh-CN" sz="2600" dirty="0">
                <a:latin typeface="Times New Roman" panose="02020603050405020304" pitchFamily="18" charset="0"/>
                <a:cs typeface="Times New Roman" panose="02020603050405020304" pitchFamily="18" charset="0"/>
              </a:rPr>
              <a:t>as computing                  as             the dot product between row </a:t>
            </a:r>
            <a:r>
              <a:rPr lang="en-US" altLang="zh-CN" sz="2600" i="1" dirty="0" err="1">
                <a:latin typeface="Times New Roman" panose="02020603050405020304" pitchFamily="18" charset="0"/>
                <a:cs typeface="Times New Roman" panose="02020603050405020304" pitchFamily="18" charset="0"/>
              </a:rPr>
              <a:t>i</a:t>
            </a:r>
            <a:r>
              <a:rPr lang="en-US" altLang="zh-CN" sz="2600" dirty="0">
                <a:latin typeface="Times New Roman" panose="02020603050405020304" pitchFamily="18" charset="0"/>
                <a:cs typeface="Times New Roman" panose="02020603050405020304" pitchFamily="18" charset="0"/>
              </a:rPr>
              <a:t> of </a:t>
            </a:r>
            <a:r>
              <a:rPr lang="en-US" altLang="zh-CN" sz="2600" b="1" i="1" dirty="0">
                <a:latin typeface="Times New Roman" panose="02020603050405020304" pitchFamily="18" charset="0"/>
                <a:cs typeface="Times New Roman" panose="02020603050405020304" pitchFamily="18" charset="0"/>
              </a:rPr>
              <a:t>A</a:t>
            </a:r>
            <a:r>
              <a:rPr lang="en-US" altLang="zh-CN" sz="2600" dirty="0">
                <a:latin typeface="Times New Roman" panose="02020603050405020304" pitchFamily="18" charset="0"/>
                <a:cs typeface="Times New Roman" panose="02020603050405020304" pitchFamily="18" charset="0"/>
              </a:rPr>
              <a:t> and column </a:t>
            </a:r>
            <a:r>
              <a:rPr lang="en-US" altLang="zh-CN" sz="2600" i="1" dirty="0">
                <a:latin typeface="Times New Roman" panose="02020603050405020304" pitchFamily="18" charset="0"/>
                <a:cs typeface="Times New Roman" panose="02020603050405020304" pitchFamily="18" charset="0"/>
              </a:rPr>
              <a:t>j</a:t>
            </a:r>
            <a:r>
              <a:rPr lang="en-US" altLang="zh-CN" sz="2600" dirty="0">
                <a:latin typeface="Times New Roman" panose="02020603050405020304" pitchFamily="18" charset="0"/>
                <a:cs typeface="Times New Roman" panose="02020603050405020304" pitchFamily="18" charset="0"/>
              </a:rPr>
              <a:t> of </a:t>
            </a:r>
            <a:r>
              <a:rPr lang="en-US" altLang="zh-CN" sz="2600" b="1" i="1" dirty="0">
                <a:latin typeface="Times New Roman" panose="02020603050405020304" pitchFamily="18" charset="0"/>
                <a:cs typeface="Times New Roman" panose="02020603050405020304" pitchFamily="18" charset="0"/>
              </a:rPr>
              <a:t>B</a:t>
            </a:r>
            <a:r>
              <a:rPr lang="en-US" altLang="zh-CN" sz="2600" dirty="0">
                <a:latin typeface="Times New Roman" panose="02020603050405020304" pitchFamily="18" charset="0"/>
                <a:cs typeface="Times New Roman" panose="02020603050405020304" pitchFamily="18" charset="0"/>
              </a:rPr>
              <a:t>.</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Matrix product operations have many useful properties that make mathematical analysis of matrices more convenient. For example, matrix multiplication is distributive:</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r>
              <a:rPr lang="en-US" altLang="zh-CN" sz="2600" b="1" i="1" dirty="0">
                <a:latin typeface="Times New Roman" panose="02020603050405020304" pitchFamily="18" charset="0"/>
                <a:cs typeface="Times New Roman" panose="02020603050405020304" pitchFamily="18" charset="0"/>
              </a:rPr>
              <a:t>  A(B + C) = AB + AC.  </a:t>
            </a:r>
            <a:r>
              <a:rPr lang="en-US" altLang="zh-CN" sz="2600" dirty="0">
                <a:latin typeface="Times New Roman" panose="02020603050405020304" pitchFamily="18" charset="0"/>
                <a:cs typeface="Times New Roman" panose="02020603050405020304" pitchFamily="18" charset="0"/>
              </a:rPr>
              <a:t>                                      (2.6)</a:t>
            </a:r>
          </a:p>
        </p:txBody>
      </p:sp>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graphicFrame>
        <p:nvGraphicFramePr>
          <p:cNvPr id="5" name="对象 4">
            <a:hlinkClick r:id="" action="ppaction://ole?verb=0"/>
            <a:extLst>
              <a:ext uri="{FF2B5EF4-FFF2-40B4-BE49-F238E27FC236}">
                <a16:creationId xmlns:a16="http://schemas.microsoft.com/office/drawing/2014/main" id="{E78934CE-C618-4D03-876B-222F96E15B35}"/>
              </a:ext>
            </a:extLst>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8672" r:id="rId4" imgW="914400" imgH="215900" progId="Equation.KSEE3">
                  <p:embed/>
                </p:oleObj>
              </mc:Choice>
              <mc:Fallback>
                <p:oleObj r:id="rId4" imgW="914400" imgH="215900" progId="Equation.KSEE3">
                  <p:embed/>
                  <p:pic>
                    <p:nvPicPr>
                      <p:cNvPr id="5" name="对象 4">
                        <a:hlinkClick r:id="" action="ppaction://ole?verb=0"/>
                        <a:extLst>
                          <a:ext uri="{FF2B5EF4-FFF2-40B4-BE49-F238E27FC236}">
                            <a16:creationId xmlns:a16="http://schemas.microsoft.com/office/drawing/2014/main" id="{E78934CE-C618-4D03-876B-222F96E15B35}"/>
                          </a:ext>
                        </a:extLst>
                      </p:cNvPr>
                      <p:cNvPicPr/>
                      <p:nvPr/>
                    </p:nvPicPr>
                    <p:blipFill>
                      <a:blip r:embed="rId5"/>
                      <a:stretch>
                        <a:fillRect/>
                      </a:stretch>
                    </p:blipFill>
                    <p:spPr>
                      <a:xfrm>
                        <a:off x="5638800" y="3321050"/>
                        <a:ext cx="914400" cy="215900"/>
                      </a:xfrm>
                      <a:prstGeom prst="rect">
                        <a:avLst/>
                      </a:prstGeom>
                    </p:spPr>
                  </p:pic>
                </p:oleObj>
              </mc:Fallback>
            </mc:AlternateContent>
          </a:graphicData>
        </a:graphic>
      </p:graphicFrame>
      <p:pic>
        <p:nvPicPr>
          <p:cNvPr id="6" name="图片 5">
            <a:extLst>
              <a:ext uri="{FF2B5EF4-FFF2-40B4-BE49-F238E27FC236}">
                <a16:creationId xmlns:a16="http://schemas.microsoft.com/office/drawing/2014/main" id="{C5940631-D564-418D-B8FE-80440A6884DE}"/>
              </a:ext>
            </a:extLst>
          </p:cNvPr>
          <p:cNvPicPr>
            <a:picLocks noChangeAspect="1"/>
          </p:cNvPicPr>
          <p:nvPr/>
        </p:nvPicPr>
        <p:blipFill>
          <a:blip r:embed="rId6"/>
          <a:stretch>
            <a:fillRect/>
          </a:stretch>
        </p:blipFill>
        <p:spPr>
          <a:xfrm>
            <a:off x="8786495" y="2199640"/>
            <a:ext cx="936625" cy="312420"/>
          </a:xfrm>
          <a:prstGeom prst="rect">
            <a:avLst/>
          </a:prstGeom>
        </p:spPr>
      </p:pic>
      <p:graphicFrame>
        <p:nvGraphicFramePr>
          <p:cNvPr id="8" name="对象 7">
            <a:hlinkClick r:id="" action="ppaction://ole?verb=0"/>
            <a:extLst>
              <a:ext uri="{FF2B5EF4-FFF2-40B4-BE49-F238E27FC236}">
                <a16:creationId xmlns:a16="http://schemas.microsoft.com/office/drawing/2014/main" id="{B136249F-5615-48C5-885E-46F054D73467}"/>
              </a:ext>
            </a:extLst>
          </p:cNvPr>
          <p:cNvGraphicFramePr>
            <a:graphicFrameLocks noChangeAspect="1"/>
          </p:cNvGraphicFramePr>
          <p:nvPr>
            <p:extLst>
              <p:ext uri="{D42A27DB-BD31-4B8C-83A1-F6EECF244321}">
                <p14:modId xmlns:p14="http://schemas.microsoft.com/office/powerpoint/2010/main" val="276749154"/>
              </p:ext>
            </p:extLst>
          </p:nvPr>
        </p:nvGraphicFramePr>
        <p:xfrm>
          <a:off x="879609" y="3585076"/>
          <a:ext cx="868581" cy="505661"/>
        </p:xfrm>
        <a:graphic>
          <a:graphicData uri="http://schemas.openxmlformats.org/presentationml/2006/ole">
            <mc:AlternateContent xmlns:mc="http://schemas.openxmlformats.org/markup-compatibility/2006">
              <mc:Choice xmlns:v="urn:schemas-microsoft-com:vml" Requires="v">
                <p:oleObj spid="_x0000_s108673" r:id="rId7" imgW="304800" imgH="279400" progId="Equation.KSEE3">
                  <p:embed/>
                </p:oleObj>
              </mc:Choice>
              <mc:Fallback>
                <p:oleObj r:id="rId7" imgW="304800" imgH="279400" progId="Equation.KSEE3">
                  <p:embed/>
                  <p:pic>
                    <p:nvPicPr>
                      <p:cNvPr id="8" name="对象 7">
                        <a:hlinkClick r:id="" action="ppaction://ole?verb=0"/>
                        <a:extLst>
                          <a:ext uri="{FF2B5EF4-FFF2-40B4-BE49-F238E27FC236}">
                            <a16:creationId xmlns:a16="http://schemas.microsoft.com/office/drawing/2014/main" id="{B136249F-5615-48C5-885E-46F054D73467}"/>
                          </a:ext>
                        </a:extLst>
                      </p:cNvPr>
                      <p:cNvPicPr/>
                      <p:nvPr/>
                    </p:nvPicPr>
                    <p:blipFill>
                      <a:blip r:embed="rId8"/>
                      <a:stretch>
                        <a:fillRect/>
                      </a:stretch>
                    </p:blipFill>
                    <p:spPr>
                      <a:xfrm>
                        <a:off x="879609" y="3585076"/>
                        <a:ext cx="868581" cy="505661"/>
                      </a:xfrm>
                      <a:prstGeom prst="rect">
                        <a:avLst/>
                      </a:prstGeom>
                    </p:spPr>
                  </p:pic>
                </p:oleObj>
              </mc:Fallback>
            </mc:AlternateContent>
          </a:graphicData>
        </a:graphic>
      </p:graphicFrame>
      <p:pic>
        <p:nvPicPr>
          <p:cNvPr id="9" name="图片 8">
            <a:extLst>
              <a:ext uri="{FF2B5EF4-FFF2-40B4-BE49-F238E27FC236}">
                <a16:creationId xmlns:a16="http://schemas.microsoft.com/office/drawing/2014/main" id="{91B225CF-0B99-42A3-BADA-1EAF077133C3}"/>
              </a:ext>
            </a:extLst>
          </p:cNvPr>
          <p:cNvPicPr>
            <a:picLocks noChangeAspect="1"/>
          </p:cNvPicPr>
          <p:nvPr/>
        </p:nvPicPr>
        <p:blipFill>
          <a:blip r:embed="rId9"/>
          <a:stretch>
            <a:fillRect/>
          </a:stretch>
        </p:blipFill>
        <p:spPr>
          <a:xfrm>
            <a:off x="2646333" y="3089190"/>
            <a:ext cx="706466" cy="447760"/>
          </a:xfrm>
          <a:prstGeom prst="rect">
            <a:avLst/>
          </a:prstGeom>
        </p:spPr>
      </p:pic>
    </p:spTree>
    <p:extLst>
      <p:ext uri="{BB962C8B-B14F-4D97-AF65-F5344CB8AC3E}">
        <p14:creationId xmlns:p14="http://schemas.microsoft.com/office/powerpoint/2010/main" val="2306673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Part I Applied Math and Machine Learning Basics</a:t>
            </a:r>
          </a:p>
        </p:txBody>
      </p:sp>
      <p:sp>
        <p:nvSpPr>
          <p:cNvPr id="3" name="内容占位符 2"/>
          <p:cNvSpPr>
            <a:spLocks noGrp="1"/>
          </p:cNvSpPr>
          <p:nvPr>
            <p:ph idx="1"/>
          </p:nvPr>
        </p:nvSpPr>
        <p:spPr/>
        <p:txBody>
          <a:bodyPr>
            <a:normAutofit fontScale="92500"/>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This part of the book introduces the basic mathematical concepts needed to understand deep learning. We begin with general ideas from applied math that allow us to deﬁne functions of many variables, ﬁnd the highest and lowest points on these functions and quantify degrees of belief.</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Next, we describe the fundamental goals of machine learning. We describe how to accomplish these goals by specifying a model that represents certain beliefs, designing a cost function that measures how well those beliefs correspond with reality and using a training algorithm to minimize that cost function.</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This elementary framework is the basis for a broad variety of machine learning algorithms, including approaches to machine learning that are not deep. In the subsequent parts of the book, we develop deep learning algorithms within this framework.</a:t>
            </a:r>
            <a:endParaRPr lang="zh-CN" altLang="en-US"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1643090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2.2 Multiplying Matrices and Vectors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It is also associative:</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Matrix multiplication is </a:t>
            </a:r>
            <a:r>
              <a:rPr lang="en-US" altLang="zh-CN" sz="2600" i="1" dirty="0">
                <a:latin typeface="Times New Roman" panose="02020603050405020304" pitchFamily="18" charset="0"/>
                <a:cs typeface="Times New Roman" panose="02020603050405020304" pitchFamily="18" charset="0"/>
              </a:rPr>
              <a:t>not</a:t>
            </a:r>
            <a:r>
              <a:rPr lang="en-US" altLang="zh-CN" sz="2600" dirty="0">
                <a:latin typeface="Times New Roman" panose="02020603050405020304" pitchFamily="18" charset="0"/>
                <a:cs typeface="Times New Roman" panose="02020603050405020304" pitchFamily="18" charset="0"/>
              </a:rPr>
              <a:t> commutative (the condition </a:t>
            </a:r>
            <a:r>
              <a:rPr lang="en-US" altLang="zh-CN" sz="2600" b="1" i="1" dirty="0">
                <a:latin typeface="Times New Roman" panose="02020603050405020304" pitchFamily="18" charset="0"/>
                <a:cs typeface="Times New Roman" panose="02020603050405020304" pitchFamily="18" charset="0"/>
              </a:rPr>
              <a:t>AB</a:t>
            </a:r>
            <a:r>
              <a:rPr lang="en-US" altLang="zh-CN" sz="2600" dirty="0">
                <a:latin typeface="Times New Roman" panose="02020603050405020304" pitchFamily="18" charset="0"/>
                <a:cs typeface="Times New Roman" panose="02020603050405020304" pitchFamily="18" charset="0"/>
              </a:rPr>
              <a:t> = </a:t>
            </a:r>
            <a:r>
              <a:rPr lang="en-US" altLang="zh-CN" sz="2600" b="1" i="1" dirty="0">
                <a:latin typeface="Times New Roman" panose="02020603050405020304" pitchFamily="18" charset="0"/>
                <a:cs typeface="Times New Roman" panose="02020603050405020304" pitchFamily="18" charset="0"/>
              </a:rPr>
              <a:t>BA</a:t>
            </a:r>
            <a:r>
              <a:rPr lang="en-US" altLang="zh-CN" sz="2600" dirty="0">
                <a:latin typeface="Times New Roman" panose="02020603050405020304" pitchFamily="18" charset="0"/>
                <a:cs typeface="Times New Roman" panose="02020603050405020304" pitchFamily="18" charset="0"/>
              </a:rPr>
              <a:t> does not always hold), unlike scalar multiplication. However, the dot product between two vectors is commutative:</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The transpose of a matrix product has a simple form:</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6" name="图片 5">
            <a:extLst>
              <a:ext uri="{FF2B5EF4-FFF2-40B4-BE49-F238E27FC236}">
                <a16:creationId xmlns:a16="http://schemas.microsoft.com/office/drawing/2014/main" id="{0E749498-65CF-41F7-BA29-A39A3E284311}"/>
              </a:ext>
            </a:extLst>
          </p:cNvPr>
          <p:cNvPicPr>
            <a:picLocks noChangeAspect="1"/>
          </p:cNvPicPr>
          <p:nvPr/>
        </p:nvPicPr>
        <p:blipFill>
          <a:blip r:embed="rId3"/>
          <a:stretch>
            <a:fillRect/>
          </a:stretch>
        </p:blipFill>
        <p:spPr>
          <a:xfrm>
            <a:off x="4081197" y="5814811"/>
            <a:ext cx="6623954" cy="733207"/>
          </a:xfrm>
          <a:prstGeom prst="rect">
            <a:avLst/>
          </a:prstGeom>
        </p:spPr>
      </p:pic>
      <p:pic>
        <p:nvPicPr>
          <p:cNvPr id="8" name="图片 7">
            <a:extLst>
              <a:ext uri="{FF2B5EF4-FFF2-40B4-BE49-F238E27FC236}">
                <a16:creationId xmlns:a16="http://schemas.microsoft.com/office/drawing/2014/main" id="{AB9AF82C-F17A-4616-B0BA-7D94F3298603}"/>
              </a:ext>
            </a:extLst>
          </p:cNvPr>
          <p:cNvPicPr>
            <a:picLocks noChangeAspect="1"/>
          </p:cNvPicPr>
          <p:nvPr/>
        </p:nvPicPr>
        <p:blipFill>
          <a:blip r:embed="rId4"/>
          <a:stretch>
            <a:fillRect/>
          </a:stretch>
        </p:blipFill>
        <p:spPr>
          <a:xfrm>
            <a:off x="4082689" y="3965384"/>
            <a:ext cx="6820350" cy="543524"/>
          </a:xfrm>
          <a:prstGeom prst="rect">
            <a:avLst/>
          </a:prstGeom>
        </p:spPr>
      </p:pic>
      <p:pic>
        <p:nvPicPr>
          <p:cNvPr id="9" name="图片 8">
            <a:extLst>
              <a:ext uri="{FF2B5EF4-FFF2-40B4-BE49-F238E27FC236}">
                <a16:creationId xmlns:a16="http://schemas.microsoft.com/office/drawing/2014/main" id="{02BF3040-9BF7-4B7B-AAE2-F1C9EF5DC890}"/>
              </a:ext>
            </a:extLst>
          </p:cNvPr>
          <p:cNvPicPr>
            <a:picLocks noChangeAspect="1"/>
          </p:cNvPicPr>
          <p:nvPr/>
        </p:nvPicPr>
        <p:blipFill>
          <a:blip r:embed="rId5"/>
          <a:stretch>
            <a:fillRect/>
          </a:stretch>
        </p:blipFill>
        <p:spPr>
          <a:xfrm>
            <a:off x="3883310" y="1849082"/>
            <a:ext cx="7019729" cy="448248"/>
          </a:xfrm>
          <a:prstGeom prst="rect">
            <a:avLst/>
          </a:prstGeom>
        </p:spPr>
      </p:pic>
    </p:spTree>
    <p:extLst>
      <p:ext uri="{BB962C8B-B14F-4D97-AF65-F5344CB8AC3E}">
        <p14:creationId xmlns:p14="http://schemas.microsoft.com/office/powerpoint/2010/main" val="6404556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2.2 Multiplying Matrices and Vectors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sym typeface="+mn-ea"/>
              </a:rPr>
              <a:t>This allows us to demonstrate</a:t>
            </a:r>
            <a:r>
              <a:rPr lang="en-US" altLang="zh-CN" sz="2600" dirty="0">
                <a:solidFill>
                  <a:schemeClr val="tx1">
                    <a:lumMod val="95000"/>
                    <a:lumOff val="5000"/>
                  </a:schemeClr>
                </a:solidFill>
                <a:latin typeface="Times New Roman" panose="02020603050405020304" pitchFamily="18" charset="0"/>
                <a:cs typeface="Times New Roman" panose="02020603050405020304" pitchFamily="18" charset="0"/>
                <a:sym typeface="+mn-ea"/>
              </a:rPr>
              <a:t> Eq. </a:t>
            </a:r>
            <a:r>
              <a:rPr lang="en-US" altLang="zh-CN" sz="2600" dirty="0">
                <a:solidFill>
                  <a:srgbClr val="FF0000"/>
                </a:solidFill>
                <a:latin typeface="Times New Roman" panose="02020603050405020304" pitchFamily="18" charset="0"/>
                <a:cs typeface="Times New Roman" panose="02020603050405020304" pitchFamily="18" charset="0"/>
                <a:sym typeface="+mn-ea"/>
              </a:rPr>
              <a:t>2.8</a:t>
            </a:r>
            <a:r>
              <a:rPr lang="en-US" altLang="zh-CN" sz="2600" dirty="0">
                <a:latin typeface="Times New Roman" panose="02020603050405020304" pitchFamily="18" charset="0"/>
                <a:cs typeface="Times New Roman" panose="02020603050405020304" pitchFamily="18" charset="0"/>
                <a:sym typeface="+mn-ea"/>
              </a:rPr>
              <a:t>, by exploiting the fact that the value of such a product is a scalar and therefore equal to its own transpose:</a:t>
            </a: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sym typeface="+mn-ea"/>
              </a:rPr>
              <a:t>        Since the focus of this textbook is not linear algebra, we do not attempt to develop a comprehensive list of useful properties of the matrix product here, but the reader should be aware that many more exist. </a:t>
            </a: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5" name="图片 4">
            <a:extLst>
              <a:ext uri="{FF2B5EF4-FFF2-40B4-BE49-F238E27FC236}">
                <a16:creationId xmlns:a16="http://schemas.microsoft.com/office/drawing/2014/main" id="{26C1D2D9-777D-49B6-92F1-2DA1FD8F2B0F}"/>
              </a:ext>
            </a:extLst>
          </p:cNvPr>
          <p:cNvPicPr>
            <a:picLocks noChangeAspect="1"/>
          </p:cNvPicPr>
          <p:nvPr/>
        </p:nvPicPr>
        <p:blipFill>
          <a:blip r:embed="rId3"/>
          <a:stretch>
            <a:fillRect/>
          </a:stretch>
        </p:blipFill>
        <p:spPr>
          <a:xfrm>
            <a:off x="2565135" y="2458653"/>
            <a:ext cx="7252633" cy="997641"/>
          </a:xfrm>
          <a:prstGeom prst="rect">
            <a:avLst/>
          </a:prstGeom>
        </p:spPr>
      </p:pic>
    </p:spTree>
    <p:extLst>
      <p:ext uri="{BB962C8B-B14F-4D97-AF65-F5344CB8AC3E}">
        <p14:creationId xmlns:p14="http://schemas.microsoft.com/office/powerpoint/2010/main" val="41330080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2.2 Multiplying Matrices and Vectors</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sym typeface="+mn-ea"/>
                  </a:rPr>
                  <a:t>        We now know enough linear algebra notation to write down a system of linear equations:</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sym typeface="+mn-ea"/>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sym typeface="+mn-ea"/>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sym typeface="+mn-ea"/>
                </a:endParaRPr>
              </a:p>
              <a:p>
                <a:pPr lvl="0">
                  <a:spcBef>
                    <a:spcPts val="0"/>
                  </a:spcBef>
                  <a:buClr>
                    <a:srgbClr val="FF0000"/>
                  </a:buClr>
                </a:pPr>
                <a:r>
                  <a:rPr lang="en-US" altLang="zh-CN" dirty="0"/>
                  <a:t>where </a:t>
                </a:r>
                <a:r>
                  <a:rPr lang="en-US" altLang="zh-CN" b="1" i="1" dirty="0"/>
                  <a:t>A</a:t>
                </a:r>
                <a:r>
                  <a:rPr lang="en-US" altLang="zh-CN" dirty="0"/>
                  <a:t> ∈ </a:t>
                </a:r>
                <a14:m>
                  <m:oMath xmlns:m="http://schemas.openxmlformats.org/officeDocument/2006/math">
                    <m:sSup>
                      <m:sSupPr>
                        <m:ctrlPr>
                          <a:rPr lang="en-US" altLang="zh-CN" i="1">
                            <a:latin typeface="Cambria Math" panose="02040503050406030204" pitchFamily="18" charset="0"/>
                            <a:sym typeface="+mn-ea"/>
                          </a:rPr>
                        </m:ctrlPr>
                      </m:sSupPr>
                      <m:e>
                        <m:r>
                          <m:rPr>
                            <m:nor/>
                          </m:rPr>
                          <a:rPr lang="en-US" altLang="zh-CN" dirty="0">
                            <a:sym typeface="+mn-ea"/>
                          </a:rPr>
                          <m:t>ℝ</m:t>
                        </m:r>
                      </m:e>
                      <m:sup>
                        <m:r>
                          <a:rPr lang="en-US" altLang="zh-CN" i="1" dirty="0">
                            <a:latin typeface="Cambria Math" panose="02040503050406030204" pitchFamily="18" charset="0"/>
                            <a:sym typeface="+mn-ea"/>
                          </a:rPr>
                          <m:t>𝑚</m:t>
                        </m:r>
                        <m:r>
                          <a:rPr lang="zh-CN" altLang="en-US" dirty="0">
                            <a:latin typeface="Cambria Math" panose="02040503050406030204" pitchFamily="18" charset="0"/>
                          </a:rPr>
                          <m:t>×</m:t>
                        </m:r>
                        <m:r>
                          <a:rPr lang="en-US" altLang="zh-CN" i="1" dirty="0">
                            <a:latin typeface="Cambria Math" panose="02040503050406030204" pitchFamily="18" charset="0"/>
                            <a:sym typeface="+mn-ea"/>
                          </a:rPr>
                          <m:t>𝑛</m:t>
                        </m:r>
                      </m:sup>
                    </m:sSup>
                  </m:oMath>
                </a14:m>
                <a:r>
                  <a:rPr lang="en-US" altLang="zh-CN" dirty="0"/>
                  <a:t> is a known matrix,</a:t>
                </a:r>
                <a:r>
                  <a:rPr lang="en-US" altLang="zh-CN" b="1" i="1" dirty="0"/>
                  <a:t> b</a:t>
                </a:r>
                <a:r>
                  <a:rPr lang="en-US" altLang="zh-CN" dirty="0"/>
                  <a:t> ∈ </a:t>
                </a:r>
                <a14:m>
                  <m:oMath xmlns:m="http://schemas.openxmlformats.org/officeDocument/2006/math">
                    <m:sSup>
                      <m:sSupPr>
                        <m:ctrlPr>
                          <a:rPr lang="en-US" altLang="zh-CN" i="1">
                            <a:latin typeface="Cambria Math" panose="02040503050406030204" pitchFamily="18" charset="0"/>
                            <a:sym typeface="+mn-ea"/>
                          </a:rPr>
                        </m:ctrlPr>
                      </m:sSupPr>
                      <m:e>
                        <m:r>
                          <m:rPr>
                            <m:nor/>
                          </m:rPr>
                          <a:rPr lang="en-US" altLang="zh-CN" dirty="0">
                            <a:sym typeface="+mn-ea"/>
                          </a:rPr>
                          <m:t>ℝ</m:t>
                        </m:r>
                      </m:e>
                      <m:sup>
                        <m:r>
                          <a:rPr lang="en-US" altLang="zh-CN" i="1" dirty="0">
                            <a:latin typeface="Cambria Math" panose="02040503050406030204" pitchFamily="18" charset="0"/>
                            <a:sym typeface="+mn-ea"/>
                          </a:rPr>
                          <m:t>𝑚</m:t>
                        </m:r>
                      </m:sup>
                    </m:sSup>
                  </m:oMath>
                </a14:m>
                <a:r>
                  <a:rPr lang="en-US" altLang="zh-CN" dirty="0"/>
                  <a:t> is a known vector, and </a:t>
                </a:r>
                <a:r>
                  <a:rPr lang="en-US" altLang="zh-CN" b="1" i="1" dirty="0"/>
                  <a:t>x</a:t>
                </a:r>
                <a:r>
                  <a:rPr lang="en-US" altLang="zh-CN" dirty="0"/>
                  <a:t> ∈ </a:t>
                </a:r>
                <a14:m>
                  <m:oMath xmlns:m="http://schemas.openxmlformats.org/officeDocument/2006/math">
                    <m:sSup>
                      <m:sSupPr>
                        <m:ctrlPr>
                          <a:rPr lang="en-US" altLang="zh-CN" i="1">
                            <a:latin typeface="Cambria Math" panose="02040503050406030204" pitchFamily="18" charset="0"/>
                            <a:sym typeface="+mn-ea"/>
                          </a:rPr>
                        </m:ctrlPr>
                      </m:sSupPr>
                      <m:e>
                        <m:r>
                          <m:rPr>
                            <m:nor/>
                          </m:rPr>
                          <a:rPr lang="en-US" altLang="zh-CN" dirty="0">
                            <a:sym typeface="+mn-ea"/>
                          </a:rPr>
                          <m:t>ℝ</m:t>
                        </m:r>
                      </m:e>
                      <m:sup>
                        <m:r>
                          <a:rPr lang="en-US" altLang="zh-CN" i="1">
                            <a:latin typeface="Cambria Math" panose="02040503050406030204" pitchFamily="18" charset="0"/>
                            <a:sym typeface="+mn-ea"/>
                          </a:rPr>
                          <m:t>𝑛</m:t>
                        </m:r>
                      </m:sup>
                    </m:sSup>
                  </m:oMath>
                </a14:m>
                <a:r>
                  <a:rPr lang="en-US" altLang="zh-CN" dirty="0"/>
                  <a:t> is a vector of unknown variables we would like to solve for.</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6" name="图片 5">
            <a:extLst>
              <a:ext uri="{FF2B5EF4-FFF2-40B4-BE49-F238E27FC236}">
                <a16:creationId xmlns:a16="http://schemas.microsoft.com/office/drawing/2014/main" id="{83942D15-8060-4065-978F-13FB29CDC09F}"/>
              </a:ext>
            </a:extLst>
          </p:cNvPr>
          <p:cNvPicPr>
            <a:picLocks noChangeAspect="1"/>
          </p:cNvPicPr>
          <p:nvPr/>
        </p:nvPicPr>
        <p:blipFill>
          <a:blip r:embed="rId4"/>
          <a:stretch>
            <a:fillRect/>
          </a:stretch>
        </p:blipFill>
        <p:spPr>
          <a:xfrm>
            <a:off x="2671522" y="2418336"/>
            <a:ext cx="7939544" cy="841109"/>
          </a:xfrm>
          <a:prstGeom prst="rect">
            <a:avLst/>
          </a:prstGeom>
        </p:spPr>
      </p:pic>
    </p:spTree>
    <p:extLst>
      <p:ext uri="{BB962C8B-B14F-4D97-AF65-F5344CB8AC3E}">
        <p14:creationId xmlns:p14="http://schemas.microsoft.com/office/powerpoint/2010/main" val="16882553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2.2 Multiplying Matrices and Vectors</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Each element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sym typeface="+mn-ea"/>
                          </a:rPr>
                        </m:ctrlPr>
                      </m:sSubPr>
                      <m:e>
                        <m:r>
                          <a:rPr lang="en-US" altLang="zh-CN" sz="2600" i="1">
                            <a:latin typeface="Cambria Math" panose="02040503050406030204" pitchFamily="18" charset="0"/>
                            <a:cs typeface="Times New Roman" panose="02020603050405020304" pitchFamily="18" charset="0"/>
                            <a:sym typeface="+mn-ea"/>
                          </a:rPr>
                          <m:t>𝑥</m:t>
                        </m:r>
                      </m:e>
                      <m:sub>
                        <m:r>
                          <a:rPr lang="en-US" altLang="zh-CN" sz="2600" b="0" i="1" smtClean="0">
                            <a:latin typeface="Cambria Math" panose="02040503050406030204" pitchFamily="18" charset="0"/>
                            <a:cs typeface="Times New Roman" panose="02020603050405020304" pitchFamily="18" charset="0"/>
                            <a:sym typeface="+mn-ea"/>
                          </a:rPr>
                          <m:t>𝑖</m:t>
                        </m:r>
                      </m:sub>
                    </m:sSub>
                  </m:oMath>
                </a14:m>
                <a:r>
                  <a:rPr lang="en-US" altLang="zh-CN" sz="2600" dirty="0">
                    <a:cs typeface="Times New Roman" panose="02020603050405020304" pitchFamily="18" charset="0"/>
                    <a:sym typeface="+mn-ea"/>
                  </a:rPr>
                  <a:t> </a:t>
                </a:r>
                <a:r>
                  <a:rPr lang="en-US" altLang="zh-CN" sz="2600" dirty="0">
                    <a:latin typeface="Times New Roman" panose="02020603050405020304" pitchFamily="18" charset="0"/>
                    <a:cs typeface="Times New Roman" panose="02020603050405020304" pitchFamily="18" charset="0"/>
                  </a:rPr>
                  <a:t>of </a:t>
                </a:r>
                <a:r>
                  <a:rPr lang="en-US" altLang="zh-CN" sz="2600" b="1"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is one of these unknown variables. Each row of </a:t>
                </a:r>
                <a:r>
                  <a:rPr lang="en-US" altLang="zh-CN" sz="2600" b="1" i="1" dirty="0">
                    <a:latin typeface="Times New Roman" panose="02020603050405020304" pitchFamily="18" charset="0"/>
                    <a:cs typeface="Times New Roman" panose="02020603050405020304" pitchFamily="18" charset="0"/>
                  </a:rPr>
                  <a:t>A</a:t>
                </a:r>
                <a:r>
                  <a:rPr lang="en-US" altLang="zh-CN" sz="2600" dirty="0">
                    <a:latin typeface="Times New Roman" panose="02020603050405020304" pitchFamily="18" charset="0"/>
                    <a:cs typeface="Times New Roman" panose="02020603050405020304" pitchFamily="18" charset="0"/>
                  </a:rPr>
                  <a:t> and each element of </a:t>
                </a:r>
                <a:r>
                  <a:rPr lang="en-US" altLang="zh-CN" sz="2600" b="1" i="1" dirty="0">
                    <a:latin typeface="Times New Roman" panose="02020603050405020304" pitchFamily="18" charset="0"/>
                    <a:cs typeface="Times New Roman" panose="02020603050405020304" pitchFamily="18" charset="0"/>
                  </a:rPr>
                  <a:t>b</a:t>
                </a:r>
                <a:r>
                  <a:rPr lang="en-US" altLang="zh-CN" sz="2600" dirty="0">
                    <a:latin typeface="Times New Roman" panose="02020603050405020304" pitchFamily="18" charset="0"/>
                    <a:cs typeface="Times New Roman" panose="02020603050405020304" pitchFamily="18" charset="0"/>
                  </a:rPr>
                  <a:t> provide another constraint. We can rewrite </a:t>
                </a:r>
                <a:r>
                  <a:rPr lang="en-US" altLang="zh-CN" sz="2600" dirty="0">
                    <a:solidFill>
                      <a:schemeClr val="tx1">
                        <a:lumMod val="95000"/>
                        <a:lumOff val="5000"/>
                      </a:schemeClr>
                    </a:solidFill>
                    <a:latin typeface="Times New Roman" panose="02020603050405020304" pitchFamily="18" charset="0"/>
                    <a:cs typeface="Times New Roman" panose="02020603050405020304" pitchFamily="18" charset="0"/>
                  </a:rPr>
                  <a:t>Eq.</a:t>
                </a:r>
                <a:r>
                  <a:rPr lang="en-US" altLang="zh-CN" sz="2600" dirty="0">
                    <a:solidFill>
                      <a:srgbClr val="FF0000"/>
                    </a:solidFill>
                    <a:latin typeface="Times New Roman" panose="02020603050405020304" pitchFamily="18" charset="0"/>
                    <a:cs typeface="Times New Roman" panose="02020603050405020304" pitchFamily="18" charset="0"/>
                  </a:rPr>
                  <a:t> 2.11</a:t>
                </a:r>
                <a:r>
                  <a:rPr lang="en-US" altLang="zh-CN" sz="2600" dirty="0">
                    <a:latin typeface="Times New Roman" panose="02020603050405020304" pitchFamily="18" charset="0"/>
                    <a:cs typeface="Times New Roman" panose="02020603050405020304" pitchFamily="18" charset="0"/>
                  </a:rPr>
                  <a:t> as:</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or, even more explicitly, as:</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7" name="图片 6">
            <a:extLst>
              <a:ext uri="{FF2B5EF4-FFF2-40B4-BE49-F238E27FC236}">
                <a16:creationId xmlns:a16="http://schemas.microsoft.com/office/drawing/2014/main" id="{D20B4A1C-2B6D-426B-AC08-290BA191E63C}"/>
              </a:ext>
            </a:extLst>
          </p:cNvPr>
          <p:cNvPicPr>
            <a:picLocks noChangeAspect="1"/>
          </p:cNvPicPr>
          <p:nvPr/>
        </p:nvPicPr>
        <p:blipFill>
          <a:blip r:embed="rId4"/>
          <a:stretch>
            <a:fillRect/>
          </a:stretch>
        </p:blipFill>
        <p:spPr>
          <a:xfrm>
            <a:off x="3405505" y="2013274"/>
            <a:ext cx="6835140" cy="2214786"/>
          </a:xfrm>
          <a:prstGeom prst="rect">
            <a:avLst/>
          </a:prstGeom>
        </p:spPr>
      </p:pic>
      <p:pic>
        <p:nvPicPr>
          <p:cNvPr id="8" name="图片 7">
            <a:extLst>
              <a:ext uri="{FF2B5EF4-FFF2-40B4-BE49-F238E27FC236}">
                <a16:creationId xmlns:a16="http://schemas.microsoft.com/office/drawing/2014/main" id="{69D9F5BD-F984-4FD8-9354-AC57D5514C43}"/>
              </a:ext>
            </a:extLst>
          </p:cNvPr>
          <p:cNvPicPr>
            <a:picLocks noChangeAspect="1"/>
          </p:cNvPicPr>
          <p:nvPr/>
        </p:nvPicPr>
        <p:blipFill>
          <a:blip r:embed="rId5"/>
          <a:stretch>
            <a:fillRect/>
          </a:stretch>
        </p:blipFill>
        <p:spPr>
          <a:xfrm>
            <a:off x="2869814" y="4767678"/>
            <a:ext cx="7285990" cy="598805"/>
          </a:xfrm>
          <a:prstGeom prst="rect">
            <a:avLst/>
          </a:prstGeom>
        </p:spPr>
      </p:pic>
    </p:spTree>
    <p:extLst>
      <p:ext uri="{BB962C8B-B14F-4D97-AF65-F5344CB8AC3E}">
        <p14:creationId xmlns:p14="http://schemas.microsoft.com/office/powerpoint/2010/main" val="32817914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2.2 Multiplying Matrices and Vectors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Matrix-vector product notations provides a more compact representation for equations of this form.</a:t>
            </a:r>
          </a:p>
        </p:txBody>
      </p:sp>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5" name="图片 4">
            <a:extLst>
              <a:ext uri="{FF2B5EF4-FFF2-40B4-BE49-F238E27FC236}">
                <a16:creationId xmlns:a16="http://schemas.microsoft.com/office/drawing/2014/main" id="{4077BA2A-BCF3-4644-A726-2F8A065F4C44}"/>
              </a:ext>
            </a:extLst>
          </p:cNvPr>
          <p:cNvPicPr>
            <a:picLocks noChangeAspect="1"/>
          </p:cNvPicPr>
          <p:nvPr>
            <p:custDataLst>
              <p:tags r:id="rId1"/>
            </p:custDataLst>
          </p:nvPr>
        </p:nvPicPr>
        <p:blipFill>
          <a:blip r:embed="rId4"/>
          <a:stretch>
            <a:fillRect/>
          </a:stretch>
        </p:blipFill>
        <p:spPr>
          <a:xfrm>
            <a:off x="1705610" y="863600"/>
            <a:ext cx="9197340" cy="4104640"/>
          </a:xfrm>
          <a:prstGeom prst="rect">
            <a:avLst/>
          </a:prstGeom>
        </p:spPr>
      </p:pic>
    </p:spTree>
    <p:extLst>
      <p:ext uri="{BB962C8B-B14F-4D97-AF65-F5344CB8AC3E}">
        <p14:creationId xmlns:p14="http://schemas.microsoft.com/office/powerpoint/2010/main" val="8257850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nSpc>
                <a:spcPct val="100000"/>
              </a:lnSpc>
            </a:pPr>
            <a:r>
              <a:rPr lang="en-US" altLang="zh-CN" sz="2400" dirty="0"/>
              <a:t>Acknowledge to: </a:t>
            </a:r>
            <a:r>
              <a:rPr lang="en-US" altLang="zh-CN" sz="2400" dirty="0" err="1"/>
              <a:t>Meiju</a:t>
            </a:r>
            <a:r>
              <a:rPr lang="en-US" altLang="zh-CN" sz="2400" dirty="0"/>
              <a:t> Wang</a:t>
            </a:r>
          </a:p>
          <a:p>
            <a:pPr>
              <a:lnSpc>
                <a:spcPct val="100000"/>
              </a:lnSpc>
            </a:pPr>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pPr>
              <a:lnSpc>
                <a:spcPct val="100000"/>
              </a:lnSpc>
            </a:pPr>
            <a:r>
              <a:rPr lang="en-US" altLang="zh-CN" sz="2400" dirty="0"/>
              <a:t>Machine Learning Research Group</a:t>
            </a:r>
          </a:p>
          <a:p>
            <a:pPr>
              <a:lnSpc>
                <a:spcPct val="100000"/>
              </a:lnSpc>
            </a:pPr>
            <a:r>
              <a:rPr lang="en-US" altLang="zh-CN" sz="2400" dirty="0"/>
              <a:t>Ocean University of China</a:t>
            </a:r>
          </a:p>
          <a:p>
            <a:pPr>
              <a:lnSpc>
                <a:spcPct val="100000"/>
              </a:lnSpc>
            </a:pPr>
            <a:r>
              <a:rPr lang="en-US" altLang="zh-CN" sz="2400" dirty="0"/>
              <a:t>Qingdao, China</a:t>
            </a:r>
          </a:p>
        </p:txBody>
      </p:sp>
      <p:sp>
        <p:nvSpPr>
          <p:cNvPr id="6" name="标题 6"/>
          <p:cNvSpPr txBox="1">
            <a:spLocks/>
          </p:cNvSpPr>
          <p:nvPr/>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endParaRPr lang="en-US" altLang="zh-CN" sz="3600" dirty="0"/>
          </a:p>
          <a:p>
            <a:endParaRPr lang="en-US" altLang="zh-CN" sz="3600" dirty="0"/>
          </a:p>
          <a:p>
            <a:endParaRPr lang="en-US" altLang="zh-CN" sz="3600" dirty="0"/>
          </a:p>
          <a:p>
            <a:endParaRPr lang="en-US" altLang="zh-CN" sz="3600" dirty="0"/>
          </a:p>
          <a:p>
            <a:r>
              <a:rPr lang="en-US" altLang="zh-CN" sz="3600" dirty="0"/>
              <a:t>2.3  </a:t>
            </a:r>
            <a:r>
              <a:rPr lang="en-US" altLang="zh-CN" sz="3600" dirty="0">
                <a:sym typeface="+mn-ea"/>
              </a:rPr>
              <a:t>Identity and Inverse Matrices</a:t>
            </a:r>
            <a:endParaRPr lang="en-US" altLang="zh-CN" sz="3600" dirty="0"/>
          </a:p>
        </p:txBody>
      </p:sp>
      <p:sp>
        <p:nvSpPr>
          <p:cNvPr id="8" name="文本框 7"/>
          <p:cNvSpPr txBox="1"/>
          <p:nvPr/>
        </p:nvSpPr>
        <p:spPr>
          <a:xfrm>
            <a:off x="1526891" y="544852"/>
            <a:ext cx="9138218" cy="769441"/>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2 Linear Algebra </a:t>
            </a:r>
            <a:endParaRPr lang="zh-CN" alt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25143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u=1907756794,293736522&amp;fm=21&amp;gp=0.jpg">
            <a:extLst>
              <a:ext uri="{FF2B5EF4-FFF2-40B4-BE49-F238E27FC236}">
                <a16:creationId xmlns:a16="http://schemas.microsoft.com/office/drawing/2014/main" id="{1160D236-4A7D-4961-AB44-FDA7E78439DC}"/>
              </a:ext>
            </a:extLst>
          </p:cNvPr>
          <p:cNvPicPr>
            <a:picLocks noChangeAspect="1"/>
          </p:cNvPicPr>
          <p:nvPr/>
        </p:nvPicPr>
        <p:blipFill>
          <a:blip r:embed="rId3"/>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2.3 Identity and Inverse Matrices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Linear algebra offers a powerful tool called </a:t>
            </a:r>
            <a:r>
              <a:rPr lang="en-US" altLang="zh-CN" sz="2600" i="1" dirty="0">
                <a:latin typeface="Times New Roman" panose="02020603050405020304" pitchFamily="18" charset="0"/>
                <a:cs typeface="Times New Roman" panose="02020603050405020304" pitchFamily="18" charset="0"/>
              </a:rPr>
              <a:t>matrix inversion </a:t>
            </a:r>
            <a:r>
              <a:rPr lang="en-US" altLang="zh-CN" sz="2600" dirty="0">
                <a:latin typeface="Times New Roman" panose="02020603050405020304" pitchFamily="18" charset="0"/>
                <a:cs typeface="Times New Roman" panose="02020603050405020304" pitchFamily="18" charset="0"/>
              </a:rPr>
              <a:t>that allows us to analytically solve </a:t>
            </a:r>
            <a:r>
              <a:rPr lang="en-US" altLang="zh-CN" sz="2600" dirty="0">
                <a:solidFill>
                  <a:schemeClr val="tx1">
                    <a:lumMod val="95000"/>
                    <a:lumOff val="5000"/>
                  </a:schemeClr>
                </a:solidFill>
                <a:latin typeface="Times New Roman" panose="02020603050405020304" pitchFamily="18" charset="0"/>
                <a:cs typeface="Times New Roman" panose="02020603050405020304" pitchFamily="18" charset="0"/>
              </a:rPr>
              <a:t>Eq.</a:t>
            </a:r>
            <a:r>
              <a:rPr lang="en-US" altLang="zh-CN" sz="2600" dirty="0">
                <a:solidFill>
                  <a:srgbClr val="FF0000"/>
                </a:solidFill>
                <a:latin typeface="Times New Roman" panose="02020603050405020304" pitchFamily="18" charset="0"/>
                <a:cs typeface="Times New Roman" panose="02020603050405020304" pitchFamily="18" charset="0"/>
              </a:rPr>
              <a:t> 2.11</a:t>
            </a:r>
            <a:r>
              <a:rPr lang="en-US" altLang="zh-CN" sz="2600" dirty="0">
                <a:latin typeface="Times New Roman" panose="02020603050405020304" pitchFamily="18" charset="0"/>
                <a:cs typeface="Times New Roman" panose="02020603050405020304" pitchFamily="18" charset="0"/>
              </a:rPr>
              <a:t> for many values of</a:t>
            </a:r>
            <a:r>
              <a:rPr lang="en-US" altLang="zh-CN" sz="2600" b="1" i="1" dirty="0">
                <a:latin typeface="Times New Roman" panose="02020603050405020304" pitchFamily="18" charset="0"/>
                <a:cs typeface="Times New Roman" panose="02020603050405020304" pitchFamily="18" charset="0"/>
              </a:rPr>
              <a:t> A</a:t>
            </a:r>
            <a:r>
              <a:rPr lang="en-US" altLang="zh-CN" sz="2600" dirty="0">
                <a:latin typeface="Times New Roman" panose="02020603050405020304" pitchFamily="18" charset="0"/>
                <a:cs typeface="Times New Roman" panose="02020603050405020304" pitchFamily="18" charset="0"/>
              </a:rPr>
              <a:t>. </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To describe matrix inversion, we first need to define the concept of an </a:t>
            </a:r>
            <a:r>
              <a:rPr lang="en-US" altLang="zh-CN" sz="2600" i="1" dirty="0">
                <a:latin typeface="Times New Roman" panose="02020603050405020304" pitchFamily="18" charset="0"/>
                <a:cs typeface="Times New Roman" panose="02020603050405020304" pitchFamily="18" charset="0"/>
              </a:rPr>
              <a:t>identity matrix</a:t>
            </a:r>
            <a:r>
              <a:rPr lang="en-US" altLang="zh-CN" sz="2600" dirty="0">
                <a:latin typeface="Times New Roman" panose="02020603050405020304" pitchFamily="18" charset="0"/>
                <a:cs typeface="Times New Roman" panose="02020603050405020304" pitchFamily="18" charset="0"/>
              </a:rPr>
              <a:t>. An identity matrix is a matrix that does not change any vector when we multiply that vector by that matrix. We denote the identity matrix that preserves n-dimensional vectors as       . Formally,                      , and</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The structure of the identity matrix is simple: all of the entries along the main diagonal are 1, while all of the other entries are zero. See Fig. </a:t>
            </a:r>
            <a:r>
              <a:rPr lang="en-US" altLang="zh-CN" sz="2600" dirty="0">
                <a:solidFill>
                  <a:srgbClr val="FF0000"/>
                </a:solidFill>
                <a:latin typeface="Times New Roman" panose="02020603050405020304" pitchFamily="18" charset="0"/>
                <a:cs typeface="Times New Roman" panose="02020603050405020304" pitchFamily="18" charset="0"/>
              </a:rPr>
              <a:t>2.2 </a:t>
            </a:r>
            <a:r>
              <a:rPr lang="en-US" altLang="zh-CN" sz="2600" dirty="0">
                <a:latin typeface="Times New Roman" panose="02020603050405020304" pitchFamily="18" charset="0"/>
                <a:cs typeface="Times New Roman" panose="02020603050405020304" pitchFamily="18" charset="0"/>
              </a:rPr>
              <a:t>for an example.</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p:graphicFrame>
        <p:nvGraphicFramePr>
          <p:cNvPr id="5" name="对象 4">
            <a:hlinkClick r:id="" action="ppaction://ole?verb=0"/>
            <a:extLst>
              <a:ext uri="{FF2B5EF4-FFF2-40B4-BE49-F238E27FC236}">
                <a16:creationId xmlns:a16="http://schemas.microsoft.com/office/drawing/2014/main" id="{20BD10D4-BF0E-453E-8AE3-35460E8D4832}"/>
              </a:ext>
            </a:extLst>
          </p:cNvPr>
          <p:cNvGraphicFramePr>
            <a:graphicFrameLocks noChangeAspect="1"/>
          </p:cNvGraphicFramePr>
          <p:nvPr/>
        </p:nvGraphicFramePr>
        <p:xfrm>
          <a:off x="3628126" y="3565626"/>
          <a:ext cx="372745" cy="442595"/>
        </p:xfrm>
        <a:graphic>
          <a:graphicData uri="http://schemas.openxmlformats.org/presentationml/2006/ole">
            <mc:AlternateContent xmlns:mc="http://schemas.openxmlformats.org/markup-compatibility/2006">
              <mc:Choice xmlns:v="urn:schemas-microsoft-com:vml" Requires="v">
                <p:oleObj spid="_x0000_s109633" r:id="rId4" imgW="203200" imgH="241300" progId="Equation.KSEE3">
                  <p:embed/>
                </p:oleObj>
              </mc:Choice>
              <mc:Fallback>
                <p:oleObj r:id="rId4" imgW="203200" imgH="241300" progId="Equation.KSEE3">
                  <p:embed/>
                  <p:pic>
                    <p:nvPicPr>
                      <p:cNvPr id="5" name="对象 4">
                        <a:hlinkClick r:id="" action="ppaction://ole?verb=0"/>
                        <a:extLst>
                          <a:ext uri="{FF2B5EF4-FFF2-40B4-BE49-F238E27FC236}">
                            <a16:creationId xmlns:a16="http://schemas.microsoft.com/office/drawing/2014/main" id="{20BD10D4-BF0E-453E-8AE3-35460E8D4832}"/>
                          </a:ext>
                        </a:extLst>
                      </p:cNvPr>
                      <p:cNvPicPr/>
                      <p:nvPr/>
                    </p:nvPicPr>
                    <p:blipFill>
                      <a:blip r:embed="rId5"/>
                      <a:stretch>
                        <a:fillRect/>
                      </a:stretch>
                    </p:blipFill>
                    <p:spPr>
                      <a:xfrm>
                        <a:off x="3628126" y="3565626"/>
                        <a:ext cx="372745" cy="442595"/>
                      </a:xfrm>
                      <a:prstGeom prst="rect">
                        <a:avLst/>
                      </a:prstGeom>
                    </p:spPr>
                  </p:pic>
                </p:oleObj>
              </mc:Fallback>
            </mc:AlternateContent>
          </a:graphicData>
        </a:graphic>
      </p:graphicFrame>
      <p:pic>
        <p:nvPicPr>
          <p:cNvPr id="9" name="图片 8">
            <a:extLst>
              <a:ext uri="{FF2B5EF4-FFF2-40B4-BE49-F238E27FC236}">
                <a16:creationId xmlns:a16="http://schemas.microsoft.com/office/drawing/2014/main" id="{81DEF1E3-037D-4A6B-982E-7EE0B8D6E301}"/>
              </a:ext>
            </a:extLst>
          </p:cNvPr>
          <p:cNvPicPr>
            <a:picLocks noChangeAspect="1"/>
          </p:cNvPicPr>
          <p:nvPr/>
        </p:nvPicPr>
        <p:blipFill>
          <a:blip r:embed="rId6"/>
          <a:stretch>
            <a:fillRect/>
          </a:stretch>
        </p:blipFill>
        <p:spPr>
          <a:xfrm>
            <a:off x="5652094" y="3654558"/>
            <a:ext cx="1589464" cy="431576"/>
          </a:xfrm>
          <a:prstGeom prst="rect">
            <a:avLst/>
          </a:prstGeom>
        </p:spPr>
      </p:pic>
      <p:pic>
        <p:nvPicPr>
          <p:cNvPr id="4" name="图片 3">
            <a:extLst>
              <a:ext uri="{FF2B5EF4-FFF2-40B4-BE49-F238E27FC236}">
                <a16:creationId xmlns:a16="http://schemas.microsoft.com/office/drawing/2014/main" id="{1FEB01A6-63AE-4947-8103-284A1CEA94AE}"/>
              </a:ext>
            </a:extLst>
          </p:cNvPr>
          <p:cNvPicPr>
            <a:picLocks noChangeAspect="1"/>
          </p:cNvPicPr>
          <p:nvPr/>
        </p:nvPicPr>
        <p:blipFill>
          <a:blip r:embed="rId7"/>
          <a:stretch>
            <a:fillRect/>
          </a:stretch>
        </p:blipFill>
        <p:spPr>
          <a:xfrm>
            <a:off x="3628126" y="4224269"/>
            <a:ext cx="6911939" cy="480102"/>
          </a:xfrm>
          <a:prstGeom prst="rect">
            <a:avLst/>
          </a:prstGeom>
        </p:spPr>
      </p:pic>
    </p:spTree>
    <p:extLst>
      <p:ext uri="{BB962C8B-B14F-4D97-AF65-F5344CB8AC3E}">
        <p14:creationId xmlns:p14="http://schemas.microsoft.com/office/powerpoint/2010/main" val="3764051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2.3 Identity and Inverse Matrices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The </a:t>
            </a:r>
            <a:r>
              <a:rPr lang="en-US" altLang="zh-CN" sz="2600" i="1" dirty="0">
                <a:latin typeface="Times New Roman" panose="02020603050405020304" pitchFamily="18" charset="0"/>
                <a:cs typeface="Times New Roman" panose="02020603050405020304" pitchFamily="18" charset="0"/>
              </a:rPr>
              <a:t>matrix inverse</a:t>
            </a:r>
            <a:r>
              <a:rPr lang="en-US" altLang="zh-CN" sz="2600" dirty="0">
                <a:latin typeface="Times New Roman" panose="02020603050405020304" pitchFamily="18" charset="0"/>
                <a:cs typeface="Times New Roman" panose="02020603050405020304" pitchFamily="18" charset="0"/>
              </a:rPr>
              <a:t> of </a:t>
            </a:r>
            <a:r>
              <a:rPr lang="en-US" altLang="zh-CN" sz="2600" b="1" i="1" dirty="0">
                <a:latin typeface="Times New Roman" panose="02020603050405020304" pitchFamily="18" charset="0"/>
                <a:cs typeface="Times New Roman" panose="02020603050405020304" pitchFamily="18" charset="0"/>
              </a:rPr>
              <a:t>A</a:t>
            </a:r>
            <a:r>
              <a:rPr lang="en-US" altLang="zh-CN" sz="2600" dirty="0">
                <a:latin typeface="Times New Roman" panose="02020603050405020304" pitchFamily="18" charset="0"/>
                <a:cs typeface="Times New Roman" panose="02020603050405020304" pitchFamily="18" charset="0"/>
              </a:rPr>
              <a:t> is denoted as       , and it is defined as the matrix such that</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We can now solve Eq.</a:t>
            </a:r>
            <a:r>
              <a:rPr lang="en-US" altLang="zh-CN" sz="2600" dirty="0">
                <a:solidFill>
                  <a:srgbClr val="FF0000"/>
                </a:solidFill>
                <a:latin typeface="Times New Roman" panose="02020603050405020304" pitchFamily="18" charset="0"/>
                <a:cs typeface="Times New Roman" panose="02020603050405020304" pitchFamily="18" charset="0"/>
              </a:rPr>
              <a:t> 2.11</a:t>
            </a:r>
            <a:r>
              <a:rPr lang="en-US" altLang="zh-CN" sz="2600" dirty="0">
                <a:latin typeface="Times New Roman" panose="02020603050405020304" pitchFamily="18" charset="0"/>
                <a:cs typeface="Times New Roman" panose="02020603050405020304" pitchFamily="18" charset="0"/>
              </a:rPr>
              <a:t> by the following steps:</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6" name="图片 5">
            <a:extLst>
              <a:ext uri="{FF2B5EF4-FFF2-40B4-BE49-F238E27FC236}">
                <a16:creationId xmlns:a16="http://schemas.microsoft.com/office/drawing/2014/main" id="{A94075F0-5E96-4151-93BD-3E7DC4830804}"/>
              </a:ext>
            </a:extLst>
          </p:cNvPr>
          <p:cNvPicPr>
            <a:picLocks noChangeAspect="1"/>
          </p:cNvPicPr>
          <p:nvPr/>
        </p:nvPicPr>
        <p:blipFill>
          <a:blip r:embed="rId3"/>
          <a:stretch>
            <a:fillRect/>
          </a:stretch>
        </p:blipFill>
        <p:spPr>
          <a:xfrm>
            <a:off x="3214932" y="1763258"/>
            <a:ext cx="7688107" cy="949959"/>
          </a:xfrm>
          <a:prstGeom prst="rect">
            <a:avLst/>
          </a:prstGeom>
        </p:spPr>
      </p:pic>
      <p:pic>
        <p:nvPicPr>
          <p:cNvPr id="7" name="图片 6">
            <a:extLst>
              <a:ext uri="{FF2B5EF4-FFF2-40B4-BE49-F238E27FC236}">
                <a16:creationId xmlns:a16="http://schemas.microsoft.com/office/drawing/2014/main" id="{30A83A7A-87F9-4350-8FE2-6D1B06E46AA9}"/>
              </a:ext>
            </a:extLst>
          </p:cNvPr>
          <p:cNvPicPr>
            <a:picLocks noChangeAspect="1"/>
          </p:cNvPicPr>
          <p:nvPr/>
        </p:nvPicPr>
        <p:blipFill>
          <a:blip r:embed="rId4"/>
          <a:stretch>
            <a:fillRect/>
          </a:stretch>
        </p:blipFill>
        <p:spPr>
          <a:xfrm>
            <a:off x="3407410" y="3433286"/>
            <a:ext cx="6582410" cy="1672590"/>
          </a:xfrm>
          <a:prstGeom prst="rect">
            <a:avLst/>
          </a:prstGeom>
        </p:spPr>
      </p:pic>
      <p:pic>
        <p:nvPicPr>
          <p:cNvPr id="8" name="图片 7">
            <a:extLst>
              <a:ext uri="{FF2B5EF4-FFF2-40B4-BE49-F238E27FC236}">
                <a16:creationId xmlns:a16="http://schemas.microsoft.com/office/drawing/2014/main" id="{CD801BF9-EF7A-490C-A91B-B2F4B1E7E6EB}"/>
              </a:ext>
            </a:extLst>
          </p:cNvPr>
          <p:cNvPicPr>
            <a:picLocks noChangeAspect="1"/>
          </p:cNvPicPr>
          <p:nvPr/>
        </p:nvPicPr>
        <p:blipFill>
          <a:blip r:embed="rId5"/>
          <a:stretch>
            <a:fillRect/>
          </a:stretch>
        </p:blipFill>
        <p:spPr>
          <a:xfrm>
            <a:off x="3406775" y="5105876"/>
            <a:ext cx="6583045" cy="949960"/>
          </a:xfrm>
          <a:prstGeom prst="rect">
            <a:avLst/>
          </a:prstGeom>
        </p:spPr>
      </p:pic>
      <p:pic>
        <p:nvPicPr>
          <p:cNvPr id="9" name="图片 8">
            <a:extLst>
              <a:ext uri="{FF2B5EF4-FFF2-40B4-BE49-F238E27FC236}">
                <a16:creationId xmlns:a16="http://schemas.microsoft.com/office/drawing/2014/main" id="{58A29088-8845-46CD-AD38-EFC7314F7BAF}"/>
              </a:ext>
            </a:extLst>
          </p:cNvPr>
          <p:cNvPicPr>
            <a:picLocks noChangeAspect="1"/>
          </p:cNvPicPr>
          <p:nvPr/>
        </p:nvPicPr>
        <p:blipFill>
          <a:blip r:embed="rId6"/>
          <a:stretch>
            <a:fillRect/>
          </a:stretch>
        </p:blipFill>
        <p:spPr>
          <a:xfrm>
            <a:off x="6282877" y="1195734"/>
            <a:ext cx="513423" cy="346002"/>
          </a:xfrm>
          <a:prstGeom prst="rect">
            <a:avLst/>
          </a:prstGeom>
        </p:spPr>
      </p:pic>
    </p:spTree>
    <p:extLst>
      <p:ext uri="{BB962C8B-B14F-4D97-AF65-F5344CB8AC3E}">
        <p14:creationId xmlns:p14="http://schemas.microsoft.com/office/powerpoint/2010/main" val="33598582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2.3 Identity and Inverse Matrices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sym typeface="+mn-ea"/>
              </a:rPr>
              <a:t>        Of course, this depends on it being possible to find      . We discuss the conditions for the existence of          in the following section. </a:t>
            </a: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sym typeface="+mn-ea"/>
              </a:rPr>
              <a:t>        When         exists, several different algorithms exist for finding it in closed form. In theory, the same inverse matrix can then be used to solve the equation many times for different values of</a:t>
            </a:r>
            <a:r>
              <a:rPr lang="en-US" altLang="zh-CN" sz="2600" b="1" i="1" dirty="0">
                <a:latin typeface="Times New Roman" panose="02020603050405020304" pitchFamily="18" charset="0"/>
                <a:cs typeface="Times New Roman" panose="02020603050405020304" pitchFamily="18" charset="0"/>
                <a:sym typeface="+mn-ea"/>
              </a:rPr>
              <a:t> b</a:t>
            </a:r>
            <a:r>
              <a:rPr lang="en-US" altLang="zh-CN" sz="2600" dirty="0">
                <a:latin typeface="Times New Roman" panose="02020603050405020304" pitchFamily="18" charset="0"/>
                <a:cs typeface="Times New Roman" panose="02020603050405020304" pitchFamily="18" charset="0"/>
                <a:sym typeface="+mn-ea"/>
              </a:rPr>
              <a:t>. However,          is primarily useful as a theoretical tool, and should not actually be used in practice for most software applications. Because            </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sym typeface="+mn-ea"/>
              </a:rPr>
              <a:t>can be represented with only limited precision on a digital computer, algorithms that make use of the value of </a:t>
            </a:r>
            <a:r>
              <a:rPr lang="en-US" altLang="zh-CN" sz="2600" b="1" i="1" dirty="0">
                <a:latin typeface="Times New Roman" panose="02020603050405020304" pitchFamily="18" charset="0"/>
                <a:cs typeface="Times New Roman" panose="02020603050405020304" pitchFamily="18" charset="0"/>
                <a:sym typeface="+mn-ea"/>
              </a:rPr>
              <a:t>b</a:t>
            </a:r>
            <a:r>
              <a:rPr lang="en-US" altLang="zh-CN" sz="2600" dirty="0">
                <a:latin typeface="Times New Roman" panose="02020603050405020304" pitchFamily="18" charset="0"/>
                <a:cs typeface="Times New Roman" panose="02020603050405020304" pitchFamily="18" charset="0"/>
                <a:sym typeface="+mn-ea"/>
              </a:rPr>
              <a:t> can usually obtain more accurate estimates of </a:t>
            </a:r>
            <a:r>
              <a:rPr lang="en-US" altLang="zh-CN" sz="2600" b="1" i="1" dirty="0">
                <a:latin typeface="Times New Roman" panose="02020603050405020304" pitchFamily="18" charset="0"/>
                <a:cs typeface="Times New Roman" panose="02020603050405020304" pitchFamily="18" charset="0"/>
                <a:sym typeface="+mn-ea"/>
              </a:rPr>
              <a:t>x</a:t>
            </a:r>
            <a:r>
              <a:rPr lang="en-US" altLang="zh-CN" sz="2600" dirty="0">
                <a:latin typeface="Times New Roman" panose="02020603050405020304" pitchFamily="18" charset="0"/>
                <a:cs typeface="Times New Roman" panose="02020603050405020304" pitchFamily="18" charset="0"/>
                <a:sym typeface="+mn-ea"/>
              </a:rPr>
              <a:t>.</a:t>
            </a: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10" name="图片 9">
            <a:extLst>
              <a:ext uri="{FF2B5EF4-FFF2-40B4-BE49-F238E27FC236}">
                <a16:creationId xmlns:a16="http://schemas.microsoft.com/office/drawing/2014/main" id="{A3FD80ED-3E01-4FBC-9EB8-17F1CD451DCF}"/>
              </a:ext>
            </a:extLst>
          </p:cNvPr>
          <p:cNvPicPr>
            <a:picLocks noChangeAspect="1"/>
          </p:cNvPicPr>
          <p:nvPr/>
        </p:nvPicPr>
        <p:blipFill>
          <a:blip r:embed="rId3"/>
          <a:stretch>
            <a:fillRect/>
          </a:stretch>
        </p:blipFill>
        <p:spPr>
          <a:xfrm>
            <a:off x="8644846" y="1043189"/>
            <a:ext cx="659575" cy="493422"/>
          </a:xfrm>
          <a:prstGeom prst="rect">
            <a:avLst/>
          </a:prstGeom>
        </p:spPr>
      </p:pic>
      <p:pic>
        <p:nvPicPr>
          <p:cNvPr id="11" name="图片 10">
            <a:extLst>
              <a:ext uri="{FF2B5EF4-FFF2-40B4-BE49-F238E27FC236}">
                <a16:creationId xmlns:a16="http://schemas.microsoft.com/office/drawing/2014/main" id="{4110A43B-565F-4EDF-AB63-FDE82252F98F}"/>
              </a:ext>
            </a:extLst>
          </p:cNvPr>
          <p:cNvPicPr>
            <a:picLocks noChangeAspect="1"/>
          </p:cNvPicPr>
          <p:nvPr/>
        </p:nvPicPr>
        <p:blipFill>
          <a:blip r:embed="rId3"/>
          <a:stretch>
            <a:fillRect/>
          </a:stretch>
        </p:blipFill>
        <p:spPr>
          <a:xfrm>
            <a:off x="4594215" y="1536611"/>
            <a:ext cx="659575" cy="493422"/>
          </a:xfrm>
          <a:prstGeom prst="rect">
            <a:avLst/>
          </a:prstGeom>
        </p:spPr>
      </p:pic>
      <p:pic>
        <p:nvPicPr>
          <p:cNvPr id="12" name="图片 11">
            <a:extLst>
              <a:ext uri="{FF2B5EF4-FFF2-40B4-BE49-F238E27FC236}">
                <a16:creationId xmlns:a16="http://schemas.microsoft.com/office/drawing/2014/main" id="{2D606185-81CD-478D-82BF-2F1765B67B05}"/>
              </a:ext>
            </a:extLst>
          </p:cNvPr>
          <p:cNvPicPr>
            <a:picLocks noChangeAspect="1"/>
          </p:cNvPicPr>
          <p:nvPr/>
        </p:nvPicPr>
        <p:blipFill>
          <a:blip r:embed="rId3"/>
          <a:stretch>
            <a:fillRect/>
          </a:stretch>
        </p:blipFill>
        <p:spPr>
          <a:xfrm>
            <a:off x="1985583" y="2030033"/>
            <a:ext cx="659575" cy="493422"/>
          </a:xfrm>
          <a:prstGeom prst="rect">
            <a:avLst/>
          </a:prstGeom>
        </p:spPr>
      </p:pic>
      <p:pic>
        <p:nvPicPr>
          <p:cNvPr id="13" name="图片 12">
            <a:extLst>
              <a:ext uri="{FF2B5EF4-FFF2-40B4-BE49-F238E27FC236}">
                <a16:creationId xmlns:a16="http://schemas.microsoft.com/office/drawing/2014/main" id="{68B393E8-A054-41CF-ADC0-14CE6F2BD975}"/>
              </a:ext>
            </a:extLst>
          </p:cNvPr>
          <p:cNvPicPr>
            <a:picLocks noChangeAspect="1"/>
          </p:cNvPicPr>
          <p:nvPr/>
        </p:nvPicPr>
        <p:blipFill>
          <a:blip r:embed="rId3"/>
          <a:stretch>
            <a:fillRect/>
          </a:stretch>
        </p:blipFill>
        <p:spPr>
          <a:xfrm>
            <a:off x="5135181" y="3034298"/>
            <a:ext cx="659575" cy="493422"/>
          </a:xfrm>
          <a:prstGeom prst="rect">
            <a:avLst/>
          </a:prstGeom>
        </p:spPr>
      </p:pic>
      <p:pic>
        <p:nvPicPr>
          <p:cNvPr id="14" name="图片 13">
            <a:extLst>
              <a:ext uri="{FF2B5EF4-FFF2-40B4-BE49-F238E27FC236}">
                <a16:creationId xmlns:a16="http://schemas.microsoft.com/office/drawing/2014/main" id="{08A1D75C-8614-4C8F-8FD2-EA33EC66DF90}"/>
              </a:ext>
            </a:extLst>
          </p:cNvPr>
          <p:cNvPicPr>
            <a:picLocks noChangeAspect="1"/>
          </p:cNvPicPr>
          <p:nvPr/>
        </p:nvPicPr>
        <p:blipFill>
          <a:blip r:embed="rId3"/>
          <a:stretch>
            <a:fillRect/>
          </a:stretch>
        </p:blipFill>
        <p:spPr>
          <a:xfrm>
            <a:off x="11024012" y="3527720"/>
            <a:ext cx="659575" cy="493422"/>
          </a:xfrm>
          <a:prstGeom prst="rect">
            <a:avLst/>
          </a:prstGeom>
        </p:spPr>
      </p:pic>
    </p:spTree>
    <p:extLst>
      <p:ext uri="{BB962C8B-B14F-4D97-AF65-F5344CB8AC3E}">
        <p14:creationId xmlns:p14="http://schemas.microsoft.com/office/powerpoint/2010/main" val="42236567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nSpc>
                <a:spcPct val="100000"/>
              </a:lnSpc>
            </a:pPr>
            <a:r>
              <a:rPr lang="en-US" altLang="zh-CN" sz="2400" dirty="0"/>
              <a:t>Acknowledge to: </a:t>
            </a:r>
            <a:r>
              <a:rPr lang="en-US" altLang="zh-CN" sz="2400" dirty="0" err="1"/>
              <a:t>Meiju</a:t>
            </a:r>
            <a:r>
              <a:rPr lang="en-US" altLang="zh-CN" sz="2400" dirty="0"/>
              <a:t> Wang</a:t>
            </a:r>
          </a:p>
          <a:p>
            <a:pPr>
              <a:lnSpc>
                <a:spcPct val="100000"/>
              </a:lnSpc>
            </a:pPr>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pPr>
              <a:lnSpc>
                <a:spcPct val="100000"/>
              </a:lnSpc>
            </a:pPr>
            <a:r>
              <a:rPr lang="en-US" altLang="zh-CN" sz="2400" dirty="0"/>
              <a:t>Machine Learning Research Group</a:t>
            </a:r>
          </a:p>
          <a:p>
            <a:pPr>
              <a:lnSpc>
                <a:spcPct val="100000"/>
              </a:lnSpc>
            </a:pPr>
            <a:r>
              <a:rPr lang="en-US" altLang="zh-CN" sz="2400" dirty="0"/>
              <a:t>Ocean University of China</a:t>
            </a:r>
          </a:p>
          <a:p>
            <a:pPr>
              <a:lnSpc>
                <a:spcPct val="100000"/>
              </a:lnSpc>
            </a:pPr>
            <a:r>
              <a:rPr lang="en-US" altLang="zh-CN" sz="2400" dirty="0"/>
              <a:t>Qingdao, China</a:t>
            </a:r>
          </a:p>
        </p:txBody>
      </p:sp>
      <p:sp>
        <p:nvSpPr>
          <p:cNvPr id="6" name="标题 6"/>
          <p:cNvSpPr txBox="1">
            <a:spLocks/>
          </p:cNvSpPr>
          <p:nvPr/>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2.4 </a:t>
            </a:r>
            <a:r>
              <a:rPr lang="zh-CN" altLang="en-US" sz="3600" dirty="0">
                <a:sym typeface="+mn-ea"/>
              </a:rPr>
              <a:t>Linear Dependence and Span</a:t>
            </a:r>
            <a:endParaRPr lang="zh-CN" altLang="en-US" sz="3600" dirty="0"/>
          </a:p>
        </p:txBody>
      </p:sp>
      <p:sp>
        <p:nvSpPr>
          <p:cNvPr id="8" name="文本框 7"/>
          <p:cNvSpPr txBox="1"/>
          <p:nvPr/>
        </p:nvSpPr>
        <p:spPr>
          <a:xfrm>
            <a:off x="1526891" y="544852"/>
            <a:ext cx="9138218" cy="769441"/>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2 Linear Algebra </a:t>
            </a:r>
            <a:endParaRPr lang="zh-CN" alt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5154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nSpc>
                <a:spcPct val="100000"/>
              </a:lnSpc>
            </a:pPr>
            <a:r>
              <a:rPr lang="en-US" altLang="zh-CN" sz="2400" dirty="0"/>
              <a:t>Acknowledge to: </a:t>
            </a:r>
            <a:r>
              <a:rPr lang="en-US" altLang="zh-CN" sz="2400" dirty="0" err="1"/>
              <a:t>Meiju</a:t>
            </a:r>
            <a:r>
              <a:rPr lang="en-US" altLang="zh-CN" sz="2400" dirty="0"/>
              <a:t> Wang</a:t>
            </a:r>
          </a:p>
          <a:p>
            <a:pPr>
              <a:lnSpc>
                <a:spcPct val="100000"/>
              </a:lnSpc>
            </a:pPr>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pPr>
              <a:lnSpc>
                <a:spcPct val="100000"/>
              </a:lnSpc>
            </a:pPr>
            <a:r>
              <a:rPr lang="en-US" altLang="zh-CN" sz="2400" dirty="0"/>
              <a:t>Machine Learning Research Group</a:t>
            </a:r>
          </a:p>
          <a:p>
            <a:pPr>
              <a:lnSpc>
                <a:spcPct val="100000"/>
              </a:lnSpc>
            </a:pPr>
            <a:r>
              <a:rPr lang="en-US" altLang="zh-CN" sz="2400" dirty="0"/>
              <a:t>Ocean University of China</a:t>
            </a:r>
          </a:p>
          <a:p>
            <a:pPr>
              <a:lnSpc>
                <a:spcPct val="100000"/>
              </a:lnSpc>
            </a:pPr>
            <a:r>
              <a:rPr lang="en-US" altLang="zh-CN" sz="2400" dirty="0"/>
              <a:t>Qingdao, China</a:t>
            </a:r>
          </a:p>
        </p:txBody>
      </p:sp>
      <p:sp>
        <p:nvSpPr>
          <p:cNvPr id="6" name="标题 6"/>
          <p:cNvSpPr txBox="1">
            <a:spLocks/>
          </p:cNvSpPr>
          <p:nvPr/>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2 Linear Algebra</a:t>
            </a:r>
          </a:p>
        </p:txBody>
      </p:sp>
      <p:sp>
        <p:nvSpPr>
          <p:cNvPr id="8" name="文本框 7"/>
          <p:cNvSpPr txBox="1"/>
          <p:nvPr/>
        </p:nvSpPr>
        <p:spPr>
          <a:xfrm>
            <a:off x="1526891" y="544852"/>
            <a:ext cx="9138218" cy="769441"/>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2 Linear Algebra </a:t>
            </a:r>
            <a:endParaRPr lang="zh-CN" alt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59385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Times New Roman" panose="02020603050405020304" pitchFamily="18" charset="0"/>
                <a:cs typeface="Times New Roman" panose="02020603050405020304" pitchFamily="18" charset="0"/>
                <a:sym typeface="+mn-ea"/>
              </a:rPr>
              <a:t>2.4 Linear Dependence and Span</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marL="0" indent="0" algn="just">
                  <a:lnSpc>
                    <a:spcPct val="125000"/>
                  </a:lnSpc>
                  <a:spcBef>
                    <a:spcPts val="0"/>
                  </a:spcBef>
                  <a:buClr>
                    <a:srgbClr val="FF0000"/>
                  </a:buClr>
                  <a:buNone/>
                </a:pPr>
                <a:r>
                  <a:rPr lang="en-US" altLang="zh-CN" dirty="0">
                    <a:latin typeface="Times New Roman" panose="02020603050405020304" pitchFamily="18" charset="0"/>
                    <a:cs typeface="Times New Roman" panose="02020603050405020304" pitchFamily="18" charset="0"/>
                    <a:sym typeface="+mn-ea"/>
                  </a:rPr>
                  <a:t>In order for </a:t>
                </a:r>
                <a14:m>
                  <m:oMath xmlns:m="http://schemas.openxmlformats.org/officeDocument/2006/math">
                    <m:sSup>
                      <m:sSupPr>
                        <m:ctrlPr>
                          <a:rPr lang="en-US" altLang="zh-CN" i="1" smtClean="0">
                            <a:latin typeface="Cambria Math" panose="02040503050406030204" pitchFamily="18" charset="0"/>
                            <a:sym typeface="+mn-ea"/>
                          </a:rPr>
                        </m:ctrlPr>
                      </m:sSupPr>
                      <m:e>
                        <m:r>
                          <a:rPr lang="en-US" altLang="zh-CN" b="1" i="1" smtClean="0">
                            <a:latin typeface="Cambria Math" panose="02040503050406030204" pitchFamily="18" charset="0"/>
                            <a:sym typeface="+mn-ea"/>
                          </a:rPr>
                          <m:t>𝑨</m:t>
                        </m:r>
                      </m:e>
                      <m:sup>
                        <m:r>
                          <a:rPr lang="en-US" altLang="zh-CN" i="1" smtClean="0">
                            <a:latin typeface="Cambria Math" panose="02040503050406030204" pitchFamily="18" charset="0"/>
                            <a:sym typeface="+mn-ea"/>
                          </a:rPr>
                          <m:t>−1</m:t>
                        </m:r>
                      </m:sup>
                    </m:sSup>
                  </m:oMath>
                </a14:m>
                <a:r>
                  <a:rPr lang="en-US" altLang="zh-CN" dirty="0">
                    <a:latin typeface="Times New Roman" panose="02020603050405020304" pitchFamily="18" charset="0"/>
                    <a:cs typeface="Times New Roman" panose="02020603050405020304" pitchFamily="18" charset="0"/>
                    <a:sym typeface="+mn-ea"/>
                  </a:rPr>
                  <a:t> to exist, Eq. </a:t>
                </a:r>
                <a:r>
                  <a:rPr lang="en-US" altLang="zh-CN" dirty="0">
                    <a:solidFill>
                      <a:srgbClr val="FF0000"/>
                    </a:solidFill>
                    <a:latin typeface="Times New Roman" panose="02020603050405020304" pitchFamily="18" charset="0"/>
                    <a:cs typeface="Times New Roman" panose="02020603050405020304" pitchFamily="18" charset="0"/>
                    <a:sym typeface="+mn-ea"/>
                  </a:rPr>
                  <a:t>2.11</a:t>
                </a:r>
                <a:r>
                  <a:rPr lang="en-US" altLang="zh-CN" dirty="0">
                    <a:latin typeface="Times New Roman" panose="02020603050405020304" pitchFamily="18" charset="0"/>
                    <a:cs typeface="Times New Roman" panose="02020603050405020304" pitchFamily="18" charset="0"/>
                    <a:sym typeface="+mn-ea"/>
                  </a:rPr>
                  <a:t> must have exactly one solution for every value of </a:t>
                </a:r>
                <a:r>
                  <a:rPr lang="en-US" altLang="zh-CN" b="1" i="1" dirty="0">
                    <a:latin typeface="Times New Roman" panose="02020603050405020304" pitchFamily="18" charset="0"/>
                    <a:cs typeface="Times New Roman" panose="02020603050405020304" pitchFamily="18" charset="0"/>
                    <a:sym typeface="+mn-ea"/>
                  </a:rPr>
                  <a:t>b</a:t>
                </a:r>
                <a:r>
                  <a:rPr lang="en-US" altLang="zh-CN" dirty="0">
                    <a:latin typeface="Times New Roman" panose="02020603050405020304" pitchFamily="18" charset="0"/>
                    <a:cs typeface="Times New Roman" panose="02020603050405020304" pitchFamily="18" charset="0"/>
                    <a:sym typeface="+mn-ea"/>
                  </a:rPr>
                  <a:t>. However, it is also possible for the system of equations to have no solutions or infinitely many solutions for some values of </a:t>
                </a:r>
                <a:r>
                  <a:rPr lang="en-US" altLang="zh-CN" b="1" i="1" dirty="0">
                    <a:latin typeface="Times New Roman" panose="02020603050405020304" pitchFamily="18" charset="0"/>
                    <a:cs typeface="Times New Roman" panose="02020603050405020304" pitchFamily="18" charset="0"/>
                    <a:sym typeface="+mn-ea"/>
                  </a:rPr>
                  <a:t>b</a:t>
                </a:r>
                <a:r>
                  <a:rPr lang="en-US" altLang="zh-CN" dirty="0">
                    <a:latin typeface="Times New Roman" panose="02020603050405020304" pitchFamily="18" charset="0"/>
                    <a:cs typeface="Times New Roman" panose="02020603050405020304" pitchFamily="18" charset="0"/>
                    <a:sym typeface="+mn-ea"/>
                  </a:rPr>
                  <a:t>. It is not possible to have more than one but less than infinitely many solutions for a particular</a:t>
                </a:r>
                <a:r>
                  <a:rPr lang="en-US" altLang="zh-CN" b="1" i="1" dirty="0">
                    <a:latin typeface="Times New Roman" panose="02020603050405020304" pitchFamily="18" charset="0"/>
                    <a:cs typeface="Times New Roman" panose="02020603050405020304" pitchFamily="18" charset="0"/>
                    <a:sym typeface="+mn-ea"/>
                  </a:rPr>
                  <a:t> b</a:t>
                </a:r>
                <a:r>
                  <a:rPr lang="en-US" altLang="zh-CN" dirty="0">
                    <a:latin typeface="Times New Roman" panose="02020603050405020304" pitchFamily="18" charset="0"/>
                    <a:cs typeface="Times New Roman" panose="02020603050405020304" pitchFamily="18" charset="0"/>
                    <a:sym typeface="+mn-ea"/>
                  </a:rPr>
                  <a:t>; if both</a:t>
                </a:r>
                <a:r>
                  <a:rPr lang="en-US" altLang="zh-CN" b="1" i="1" dirty="0">
                    <a:latin typeface="Times New Roman" panose="02020603050405020304" pitchFamily="18" charset="0"/>
                    <a:cs typeface="Times New Roman" panose="02020603050405020304" pitchFamily="18" charset="0"/>
                    <a:sym typeface="+mn-ea"/>
                  </a:rPr>
                  <a:t> x</a:t>
                </a:r>
                <a:r>
                  <a:rPr lang="en-US" altLang="zh-CN" dirty="0">
                    <a:latin typeface="Times New Roman" panose="02020603050405020304" pitchFamily="18" charset="0"/>
                    <a:cs typeface="Times New Roman" panose="02020603050405020304" pitchFamily="18" charset="0"/>
                    <a:sym typeface="+mn-ea"/>
                  </a:rPr>
                  <a:t> and </a:t>
                </a:r>
                <a:r>
                  <a:rPr lang="en-US" altLang="zh-CN" b="1" i="1" dirty="0">
                    <a:latin typeface="Times New Roman" panose="02020603050405020304" pitchFamily="18" charset="0"/>
                    <a:cs typeface="Times New Roman" panose="02020603050405020304" pitchFamily="18" charset="0"/>
                    <a:sym typeface="+mn-ea"/>
                  </a:rPr>
                  <a:t>y</a:t>
                </a:r>
                <a:r>
                  <a:rPr lang="en-US" altLang="zh-CN" dirty="0">
                    <a:latin typeface="Times New Roman" panose="02020603050405020304" pitchFamily="18" charset="0"/>
                    <a:cs typeface="Times New Roman" panose="02020603050405020304" pitchFamily="18" charset="0"/>
                    <a:sym typeface="+mn-ea"/>
                  </a:rPr>
                  <a:t> are solutions then</a:t>
                </a:r>
                <a:endParaRPr lang="en-US" altLang="zh-CN" dirty="0">
                  <a:latin typeface="Times New Roman" panose="02020603050405020304" pitchFamily="18" charset="0"/>
                  <a:cs typeface="Times New Roman" panose="02020603050405020304" pitchFamily="18" charset="0"/>
                </a:endParaRPr>
              </a:p>
              <a:p>
                <a:pPr marL="0" lvl="0" indent="0" algn="just">
                  <a:lnSpc>
                    <a:spcPct val="100000"/>
                  </a:lnSpc>
                  <a:spcBef>
                    <a:spcPts val="0"/>
                  </a:spcBef>
                  <a:buClr>
                    <a:srgbClr val="FF0000"/>
                  </a:buClr>
                  <a:buNone/>
                </a:pPr>
                <a:endParaRPr lang="en-US" altLang="zh-CN" dirty="0">
                  <a:latin typeface="Times New Roman" panose="02020603050405020304" pitchFamily="18" charset="0"/>
                  <a:cs typeface="Times New Roman" panose="02020603050405020304" pitchFamily="18" charset="0"/>
                  <a:sym typeface="+mn-ea"/>
                </a:endParaRPr>
              </a:p>
              <a:p>
                <a:pPr marL="0" lvl="0" indent="0" algn="just">
                  <a:lnSpc>
                    <a:spcPct val="100000"/>
                  </a:lnSpc>
                  <a:spcBef>
                    <a:spcPts val="0"/>
                  </a:spcBef>
                  <a:buClr>
                    <a:srgbClr val="FF0000"/>
                  </a:buClr>
                  <a:buNone/>
                </a:pPr>
                <a:endParaRPr lang="en-US" altLang="zh-CN" dirty="0">
                  <a:latin typeface="Times New Roman" panose="02020603050405020304" pitchFamily="18" charset="0"/>
                  <a:cs typeface="Times New Roman" panose="02020603050405020304" pitchFamily="18" charset="0"/>
                </a:endParaRPr>
              </a:p>
              <a:p>
                <a:pPr marL="0" lvl="0" indent="0" algn="just">
                  <a:lnSpc>
                    <a:spcPct val="100000"/>
                  </a:lnSpc>
                  <a:spcBef>
                    <a:spcPts val="0"/>
                  </a:spcBef>
                  <a:buClr>
                    <a:srgbClr val="FF0000"/>
                  </a:buClr>
                  <a:buNone/>
                </a:pPr>
                <a:r>
                  <a:rPr lang="en-US" altLang="zh-CN" dirty="0">
                    <a:latin typeface="Times New Roman" panose="02020603050405020304" pitchFamily="18" charset="0"/>
                    <a:cs typeface="Times New Roman" panose="02020603050405020304" pitchFamily="18" charset="0"/>
                    <a:sym typeface="+mn-ea"/>
                  </a:rPr>
                  <a:t>       </a:t>
                </a:r>
              </a:p>
              <a:p>
                <a:pPr marL="0" lvl="0" indent="0" algn="just">
                  <a:lnSpc>
                    <a:spcPct val="100000"/>
                  </a:lnSpc>
                  <a:spcBef>
                    <a:spcPts val="0"/>
                  </a:spcBef>
                  <a:buClr>
                    <a:srgbClr val="FF0000"/>
                  </a:buClr>
                  <a:buNone/>
                </a:pPr>
                <a:r>
                  <a:rPr lang="en-US" altLang="zh-CN" dirty="0">
                    <a:latin typeface="Times New Roman" panose="02020603050405020304" pitchFamily="18" charset="0"/>
                    <a:cs typeface="Times New Roman" panose="02020603050405020304" pitchFamily="18" charset="0"/>
                    <a:sym typeface="+mn-ea"/>
                  </a:rPr>
                  <a:t>is also a solution for any real </a:t>
                </a:r>
                <a:r>
                  <a:rPr lang="en-US" altLang="zh-CN" i="1" dirty="0">
                    <a:latin typeface="Times New Roman" panose="02020603050405020304" pitchFamily="18" charset="0"/>
                    <a:cs typeface="Times New Roman" panose="02020603050405020304" pitchFamily="18" charset="0"/>
                    <a:sym typeface="+mn-ea"/>
                  </a:rPr>
                  <a:t>α</a:t>
                </a:r>
                <a:r>
                  <a:rPr lang="en-US" altLang="zh-CN" dirty="0">
                    <a:latin typeface="Times New Roman" panose="02020603050405020304" pitchFamily="18" charset="0"/>
                    <a:cs typeface="Times New Roman" panose="02020603050405020304" pitchFamily="18" charset="0"/>
                    <a:sym typeface="+mn-ea"/>
                  </a:rPr>
                  <a:t>.</a:t>
                </a:r>
                <a:endParaRPr lang="en-US" altLang="zh-CN"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7" name="图片 6">
            <a:extLst>
              <a:ext uri="{FF2B5EF4-FFF2-40B4-BE49-F238E27FC236}">
                <a16:creationId xmlns:a16="http://schemas.microsoft.com/office/drawing/2014/main" id="{DE5B3BFA-2E77-46B7-88EB-CBD63DCFE8BA}"/>
              </a:ext>
            </a:extLst>
          </p:cNvPr>
          <p:cNvPicPr>
            <a:picLocks noChangeAspect="1"/>
          </p:cNvPicPr>
          <p:nvPr/>
        </p:nvPicPr>
        <p:blipFill>
          <a:blip r:embed="rId4"/>
          <a:stretch>
            <a:fillRect/>
          </a:stretch>
        </p:blipFill>
        <p:spPr>
          <a:xfrm>
            <a:off x="3009800" y="3807772"/>
            <a:ext cx="6942422" cy="525826"/>
          </a:xfrm>
          <a:prstGeom prst="rect">
            <a:avLst/>
          </a:prstGeom>
        </p:spPr>
      </p:pic>
    </p:spTree>
    <p:extLst>
      <p:ext uri="{BB962C8B-B14F-4D97-AF65-F5344CB8AC3E}">
        <p14:creationId xmlns:p14="http://schemas.microsoft.com/office/powerpoint/2010/main" val="37984554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Times New Roman" panose="02020603050405020304" pitchFamily="18" charset="0"/>
                <a:cs typeface="Times New Roman" panose="02020603050405020304" pitchFamily="18" charset="0"/>
                <a:sym typeface="+mn-ea"/>
              </a:rPr>
              <a:t>2.4 Linear Dependence and Span</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marL="0" indent="0" algn="just">
                  <a:lnSpc>
                    <a:spcPct val="125000"/>
                  </a:lnSpc>
                  <a:spcBef>
                    <a:spcPts val="0"/>
                  </a:spcBef>
                  <a:buClr>
                    <a:srgbClr val="FF0000"/>
                  </a:buClr>
                  <a:buNone/>
                </a:pPr>
                <a:r>
                  <a:rPr lang="en-US" altLang="zh-CN" dirty="0">
                    <a:latin typeface="Times New Roman" panose="02020603050405020304" pitchFamily="18" charset="0"/>
                    <a:cs typeface="Times New Roman" panose="02020603050405020304" pitchFamily="18" charset="0"/>
                    <a:sym typeface="+mn-ea"/>
                  </a:rPr>
                  <a:t>        To analyze how many solutions the equation has, we can think of the columns of </a:t>
                </a:r>
                <a:r>
                  <a:rPr lang="en-US" altLang="zh-CN" b="1" i="1" dirty="0">
                    <a:latin typeface="Times New Roman" panose="02020603050405020304" pitchFamily="18" charset="0"/>
                    <a:cs typeface="Times New Roman" panose="02020603050405020304" pitchFamily="18" charset="0"/>
                    <a:sym typeface="+mn-ea"/>
                  </a:rPr>
                  <a:t>A</a:t>
                </a:r>
                <a:r>
                  <a:rPr lang="en-US" altLang="zh-CN" dirty="0">
                    <a:latin typeface="Times New Roman" panose="02020603050405020304" pitchFamily="18" charset="0"/>
                    <a:cs typeface="Times New Roman" panose="02020603050405020304" pitchFamily="18" charset="0"/>
                    <a:sym typeface="+mn-ea"/>
                  </a:rPr>
                  <a:t> as specifying different directions we can travel from the origin (the point specified by the vector of all zeros), and determine how many ways there are of reaching </a:t>
                </a:r>
                <a:r>
                  <a:rPr lang="en-US" altLang="zh-CN" b="1" i="1" dirty="0">
                    <a:latin typeface="Times New Roman" panose="02020603050405020304" pitchFamily="18" charset="0"/>
                    <a:cs typeface="Times New Roman" panose="02020603050405020304" pitchFamily="18" charset="0"/>
                    <a:sym typeface="+mn-ea"/>
                  </a:rPr>
                  <a:t>b</a:t>
                </a:r>
                <a:r>
                  <a:rPr lang="en-US" altLang="zh-CN" dirty="0">
                    <a:latin typeface="Times New Roman" panose="02020603050405020304" pitchFamily="18" charset="0"/>
                    <a:cs typeface="Times New Roman" panose="02020603050405020304" pitchFamily="18" charset="0"/>
                    <a:sym typeface="+mn-ea"/>
                  </a:rPr>
                  <a:t>. In this view, each element of </a:t>
                </a:r>
                <a:r>
                  <a:rPr lang="en-US" altLang="zh-CN" b="1" i="1" dirty="0">
                    <a:latin typeface="Times New Roman" panose="02020603050405020304" pitchFamily="18" charset="0"/>
                    <a:cs typeface="Times New Roman" panose="02020603050405020304" pitchFamily="18" charset="0"/>
                    <a:sym typeface="+mn-ea"/>
                  </a:rPr>
                  <a:t>x</a:t>
                </a:r>
                <a:r>
                  <a:rPr lang="en-US" altLang="zh-CN" dirty="0">
                    <a:latin typeface="Times New Roman" panose="02020603050405020304" pitchFamily="18" charset="0"/>
                    <a:cs typeface="Times New Roman" panose="02020603050405020304" pitchFamily="18" charset="0"/>
                    <a:sym typeface="+mn-ea"/>
                  </a:rPr>
                  <a:t> specifies how far we should travel in each of these directions, with </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sym typeface="+mn-ea"/>
                          </a:rPr>
                        </m:ctrlPr>
                      </m:sSubPr>
                      <m:e>
                        <m:r>
                          <a:rPr lang="en-US" altLang="zh-CN" i="1">
                            <a:latin typeface="Cambria Math" panose="02040503050406030204" pitchFamily="18" charset="0"/>
                            <a:cs typeface="Times New Roman" panose="02020603050405020304" pitchFamily="18" charset="0"/>
                            <a:sym typeface="+mn-ea"/>
                          </a:rPr>
                          <m:t>𝑥</m:t>
                        </m:r>
                      </m:e>
                      <m:sub>
                        <m:r>
                          <a:rPr lang="en-US" altLang="zh-CN" b="0" i="1" smtClean="0">
                            <a:latin typeface="Cambria Math" panose="02040503050406030204" pitchFamily="18" charset="0"/>
                            <a:cs typeface="Times New Roman" panose="02020603050405020304" pitchFamily="18" charset="0"/>
                            <a:sym typeface="+mn-ea"/>
                          </a:rPr>
                          <m:t>𝑖</m:t>
                        </m:r>
                      </m:sub>
                    </m:sSub>
                  </m:oMath>
                </a14:m>
                <a:r>
                  <a:rPr lang="en-US" altLang="zh-CN" dirty="0">
                    <a:latin typeface="Times New Roman" panose="02020603050405020304" pitchFamily="18" charset="0"/>
                    <a:cs typeface="Times New Roman" panose="02020603050405020304" pitchFamily="18" charset="0"/>
                    <a:sym typeface="+mn-ea"/>
                  </a:rPr>
                  <a:t> specifying how far to move in the direction of</a:t>
                </a:r>
                <a:r>
                  <a:rPr lang="en-US" altLang="zh-CN" i="1" dirty="0">
                    <a:latin typeface="Times New Roman" panose="02020603050405020304" pitchFamily="18" charset="0"/>
                    <a:cs typeface="Times New Roman" panose="02020603050405020304" pitchFamily="18" charset="0"/>
                    <a:sym typeface="+mn-ea"/>
                  </a:rPr>
                  <a:t> column i</a:t>
                </a:r>
                <a:r>
                  <a:rPr lang="en-US" altLang="zh-CN" dirty="0">
                    <a:latin typeface="Times New Roman" panose="02020603050405020304" pitchFamily="18" charset="0"/>
                    <a:cs typeface="Times New Roman" panose="02020603050405020304" pitchFamily="18" charset="0"/>
                    <a:sym typeface="+mn-ea"/>
                  </a:rPr>
                  <a:t>:</a:t>
                </a:r>
                <a:endParaRPr lang="en-US" altLang="zh-CN"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8" name="图片 7">
            <a:extLst>
              <a:ext uri="{FF2B5EF4-FFF2-40B4-BE49-F238E27FC236}">
                <a16:creationId xmlns:a16="http://schemas.microsoft.com/office/drawing/2014/main" id="{AA41785A-C7E0-49B0-8F79-251BADC50DD0}"/>
              </a:ext>
            </a:extLst>
          </p:cNvPr>
          <p:cNvPicPr>
            <a:picLocks noChangeAspect="1"/>
          </p:cNvPicPr>
          <p:nvPr/>
        </p:nvPicPr>
        <p:blipFill>
          <a:blip r:embed="rId4"/>
          <a:stretch>
            <a:fillRect/>
          </a:stretch>
        </p:blipFill>
        <p:spPr>
          <a:xfrm>
            <a:off x="2621032" y="4022312"/>
            <a:ext cx="6942422" cy="1059272"/>
          </a:xfrm>
          <a:prstGeom prst="rect">
            <a:avLst/>
          </a:prstGeom>
        </p:spPr>
      </p:pic>
    </p:spTree>
    <p:extLst>
      <p:ext uri="{BB962C8B-B14F-4D97-AF65-F5344CB8AC3E}">
        <p14:creationId xmlns:p14="http://schemas.microsoft.com/office/powerpoint/2010/main" val="13049589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u=1907756794,293736522&amp;fm=21&amp;gp=0.jpg">
            <a:extLst>
              <a:ext uri="{FF2B5EF4-FFF2-40B4-BE49-F238E27FC236}">
                <a16:creationId xmlns:a16="http://schemas.microsoft.com/office/drawing/2014/main" id="{DF9F2E3E-9446-41DC-9AB1-34C1DA96CACD}"/>
              </a:ext>
            </a:extLst>
          </p:cNvPr>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zh-CN" altLang="en-US" sz="3600" dirty="0">
                <a:latin typeface="Times New Roman" panose="02020603050405020304" pitchFamily="18" charset="0"/>
                <a:cs typeface="Times New Roman" panose="02020603050405020304" pitchFamily="18" charset="0"/>
                <a:sym typeface="+mn-ea"/>
              </a:rPr>
              <a:t>2.4 Linear Dependence and Span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sym typeface="+mn-ea"/>
              </a:rPr>
              <a:t>In general, this kind of operation is called a </a:t>
            </a:r>
            <a:r>
              <a:rPr lang="en-US" altLang="zh-CN" sz="2600" i="1" dirty="0">
                <a:latin typeface="Times New Roman" panose="02020603050405020304" pitchFamily="18" charset="0"/>
                <a:cs typeface="Times New Roman" panose="02020603050405020304" pitchFamily="18" charset="0"/>
                <a:sym typeface="+mn-ea"/>
              </a:rPr>
              <a:t>linear combination</a:t>
            </a:r>
            <a:r>
              <a:rPr lang="en-US" altLang="zh-CN" sz="2600" dirty="0">
                <a:latin typeface="Times New Roman" panose="02020603050405020304" pitchFamily="18" charset="0"/>
                <a:cs typeface="Times New Roman" panose="02020603050405020304" pitchFamily="18" charset="0"/>
                <a:sym typeface="+mn-ea"/>
              </a:rPr>
              <a:t>. Formally, a linear combination of some set of vectors                        is given by multiplying each vector       by a corresponding scalar coefficient and adding the results:</a:t>
            </a: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sym typeface="+mn-ea"/>
              </a:rPr>
              <a:t>The </a:t>
            </a:r>
            <a:r>
              <a:rPr lang="en-US" altLang="zh-CN" sz="2600" i="1" dirty="0">
                <a:latin typeface="Times New Roman" panose="02020603050405020304" pitchFamily="18" charset="0"/>
                <a:cs typeface="Times New Roman" panose="02020603050405020304" pitchFamily="18" charset="0"/>
                <a:sym typeface="+mn-ea"/>
              </a:rPr>
              <a:t>span</a:t>
            </a:r>
            <a:r>
              <a:rPr lang="en-US" altLang="zh-CN" sz="2600" dirty="0">
                <a:latin typeface="Times New Roman" panose="02020603050405020304" pitchFamily="18" charset="0"/>
                <a:cs typeface="Times New Roman" panose="02020603050405020304" pitchFamily="18" charset="0"/>
                <a:sym typeface="+mn-ea"/>
              </a:rPr>
              <a:t> of a set of vectors is the set of all points obtainable by linear combination of the original vectors.</a:t>
            </a: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Determining whether </a:t>
            </a:r>
            <a:r>
              <a:rPr lang="en-US" altLang="zh-CN" sz="2600" b="1" i="1" dirty="0">
                <a:latin typeface="Times New Roman" panose="02020603050405020304" pitchFamily="18" charset="0"/>
                <a:cs typeface="Times New Roman" panose="02020603050405020304" pitchFamily="18" charset="0"/>
              </a:rPr>
              <a:t>Ax</a:t>
            </a:r>
            <a:r>
              <a:rPr lang="en-US" altLang="zh-CN" sz="2600" dirty="0">
                <a:latin typeface="Times New Roman" panose="02020603050405020304" pitchFamily="18" charset="0"/>
                <a:cs typeface="Times New Roman" panose="02020603050405020304" pitchFamily="18" charset="0"/>
              </a:rPr>
              <a:t>= </a:t>
            </a:r>
            <a:r>
              <a:rPr lang="en-US" altLang="zh-CN" sz="2600" b="1" i="1" dirty="0">
                <a:latin typeface="Times New Roman" panose="02020603050405020304" pitchFamily="18" charset="0"/>
                <a:cs typeface="Times New Roman" panose="02020603050405020304" pitchFamily="18" charset="0"/>
              </a:rPr>
              <a:t>b</a:t>
            </a:r>
            <a:r>
              <a:rPr lang="en-US" altLang="zh-CN" sz="2600" dirty="0">
                <a:latin typeface="Times New Roman" panose="02020603050405020304" pitchFamily="18" charset="0"/>
                <a:cs typeface="Times New Roman" panose="02020603050405020304" pitchFamily="18" charset="0"/>
              </a:rPr>
              <a:t> has a solution thus amounts to testing whether</a:t>
            </a:r>
            <a:r>
              <a:rPr lang="en-US" altLang="zh-CN" sz="2600" b="1" i="1" dirty="0">
                <a:latin typeface="Times New Roman" panose="02020603050405020304" pitchFamily="18" charset="0"/>
                <a:cs typeface="Times New Roman" panose="02020603050405020304" pitchFamily="18" charset="0"/>
              </a:rPr>
              <a:t> b</a:t>
            </a:r>
            <a:r>
              <a:rPr lang="en-US" altLang="zh-CN" sz="2600" dirty="0">
                <a:latin typeface="Times New Roman" panose="02020603050405020304" pitchFamily="18" charset="0"/>
                <a:cs typeface="Times New Roman" panose="02020603050405020304" pitchFamily="18" charset="0"/>
              </a:rPr>
              <a:t> is in the span of the columns of </a:t>
            </a:r>
            <a:r>
              <a:rPr lang="en-US" altLang="zh-CN" sz="2600" b="1" i="1" dirty="0">
                <a:latin typeface="Times New Roman" panose="02020603050405020304" pitchFamily="18" charset="0"/>
                <a:cs typeface="Times New Roman" panose="02020603050405020304" pitchFamily="18" charset="0"/>
              </a:rPr>
              <a:t>A</a:t>
            </a:r>
            <a:r>
              <a:rPr lang="en-US" altLang="zh-CN" sz="2600" dirty="0">
                <a:latin typeface="Times New Roman" panose="02020603050405020304" pitchFamily="18" charset="0"/>
                <a:cs typeface="Times New Roman" panose="02020603050405020304" pitchFamily="18" charset="0"/>
              </a:rPr>
              <a:t>. This particular span is known as the </a:t>
            </a:r>
            <a:r>
              <a:rPr lang="en-US" altLang="zh-CN" sz="2600" i="1" dirty="0">
                <a:latin typeface="Times New Roman" panose="02020603050405020304" pitchFamily="18" charset="0"/>
                <a:cs typeface="Times New Roman" panose="02020603050405020304" pitchFamily="18" charset="0"/>
              </a:rPr>
              <a:t>column</a:t>
            </a:r>
            <a:r>
              <a:rPr lang="en-US" altLang="zh-CN" sz="2600" dirty="0">
                <a:latin typeface="Times New Roman" panose="02020603050405020304" pitchFamily="18" charset="0"/>
                <a:cs typeface="Times New Roman" panose="02020603050405020304" pitchFamily="18" charset="0"/>
              </a:rPr>
              <a:t> </a:t>
            </a:r>
            <a:r>
              <a:rPr lang="en-US" altLang="zh-CN" sz="2600" i="1" dirty="0">
                <a:latin typeface="Times New Roman" panose="02020603050405020304" pitchFamily="18" charset="0"/>
                <a:cs typeface="Times New Roman" panose="02020603050405020304" pitchFamily="18" charset="0"/>
              </a:rPr>
              <a:t>space </a:t>
            </a:r>
            <a:r>
              <a:rPr lang="en-US" altLang="zh-CN" sz="2600" dirty="0">
                <a:latin typeface="Times New Roman" panose="02020603050405020304" pitchFamily="18" charset="0"/>
                <a:cs typeface="Times New Roman" panose="02020603050405020304" pitchFamily="18" charset="0"/>
              </a:rPr>
              <a:t>or </a:t>
            </a:r>
            <a:r>
              <a:rPr lang="en-US" altLang="zh-CN" sz="2600" i="1" dirty="0">
                <a:latin typeface="Times New Roman" panose="02020603050405020304" pitchFamily="18" charset="0"/>
                <a:cs typeface="Times New Roman" panose="02020603050405020304" pitchFamily="18" charset="0"/>
              </a:rPr>
              <a:t>the range</a:t>
            </a:r>
            <a:r>
              <a:rPr lang="en-US" altLang="zh-CN" sz="2600" dirty="0">
                <a:latin typeface="Times New Roman" panose="02020603050405020304" pitchFamily="18" charset="0"/>
                <a:cs typeface="Times New Roman" panose="02020603050405020304" pitchFamily="18" charset="0"/>
              </a:rPr>
              <a:t> of </a:t>
            </a:r>
            <a:r>
              <a:rPr lang="en-US" altLang="zh-CN" sz="2600" b="1" i="1" dirty="0">
                <a:latin typeface="Times New Roman" panose="02020603050405020304" pitchFamily="18" charset="0"/>
                <a:cs typeface="Times New Roman" panose="02020603050405020304" pitchFamily="18" charset="0"/>
              </a:rPr>
              <a:t>A</a:t>
            </a:r>
            <a:r>
              <a:rPr lang="en-US" altLang="zh-CN" sz="2600" dirty="0">
                <a:latin typeface="Times New Roman" panose="02020603050405020304" pitchFamily="18" charset="0"/>
                <a:cs typeface="Times New Roman" panose="02020603050405020304" pitchFamily="18" charset="0"/>
              </a:rPr>
              <a:t>.</a:t>
            </a:r>
          </a:p>
        </p:txBody>
      </p:sp>
      <p:pic>
        <p:nvPicPr>
          <p:cNvPr id="7" name="图片 6">
            <a:extLst>
              <a:ext uri="{FF2B5EF4-FFF2-40B4-BE49-F238E27FC236}">
                <a16:creationId xmlns:a16="http://schemas.microsoft.com/office/drawing/2014/main" id="{85AE7ECD-6E85-4266-AF83-2077BA955E2D}"/>
              </a:ext>
            </a:extLst>
          </p:cNvPr>
          <p:cNvPicPr>
            <a:picLocks noChangeAspect="1"/>
          </p:cNvPicPr>
          <p:nvPr/>
        </p:nvPicPr>
        <p:blipFill>
          <a:blip r:embed="rId3"/>
          <a:srcRect b="10388"/>
          <a:stretch>
            <a:fillRect/>
          </a:stretch>
        </p:blipFill>
        <p:spPr>
          <a:xfrm>
            <a:off x="5472435" y="1615009"/>
            <a:ext cx="2099439" cy="415716"/>
          </a:xfrm>
          <a:prstGeom prst="rect">
            <a:avLst/>
          </a:prstGeom>
        </p:spPr>
      </p:pic>
      <p:pic>
        <p:nvPicPr>
          <p:cNvPr id="8" name="图片 7">
            <a:extLst>
              <a:ext uri="{FF2B5EF4-FFF2-40B4-BE49-F238E27FC236}">
                <a16:creationId xmlns:a16="http://schemas.microsoft.com/office/drawing/2014/main" id="{C304AEB7-2D22-4258-BC99-F4549EB63420}"/>
              </a:ext>
            </a:extLst>
          </p:cNvPr>
          <p:cNvPicPr>
            <a:picLocks noChangeAspect="1"/>
          </p:cNvPicPr>
          <p:nvPr/>
        </p:nvPicPr>
        <p:blipFill>
          <a:blip r:embed="rId4"/>
          <a:stretch>
            <a:fillRect/>
          </a:stretch>
        </p:blipFill>
        <p:spPr>
          <a:xfrm>
            <a:off x="2778813" y="2568393"/>
            <a:ext cx="6626860" cy="873416"/>
          </a:xfrm>
          <a:prstGeom prst="rect">
            <a:avLst/>
          </a:prstGeom>
        </p:spPr>
      </p:pic>
      <p:pic>
        <p:nvPicPr>
          <p:cNvPr id="9" name="图片 8">
            <a:extLst>
              <a:ext uri="{FF2B5EF4-FFF2-40B4-BE49-F238E27FC236}">
                <a16:creationId xmlns:a16="http://schemas.microsoft.com/office/drawing/2014/main" id="{E781C5D2-B7E2-45F6-8604-D1C18648FEFA}"/>
              </a:ext>
            </a:extLst>
          </p:cNvPr>
          <p:cNvPicPr>
            <a:picLocks noChangeAspect="1"/>
          </p:cNvPicPr>
          <p:nvPr/>
        </p:nvPicPr>
        <p:blipFill>
          <a:blip r:embed="rId5"/>
          <a:stretch>
            <a:fillRect/>
          </a:stretch>
        </p:blipFill>
        <p:spPr>
          <a:xfrm>
            <a:off x="1347665" y="2120636"/>
            <a:ext cx="552234" cy="447757"/>
          </a:xfrm>
          <a:prstGeom prst="rect">
            <a:avLst/>
          </a:prstGeom>
        </p:spPr>
      </p:pic>
    </p:spTree>
    <p:extLst>
      <p:ext uri="{BB962C8B-B14F-4D97-AF65-F5344CB8AC3E}">
        <p14:creationId xmlns:p14="http://schemas.microsoft.com/office/powerpoint/2010/main" val="33167607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Times New Roman" panose="02020603050405020304" pitchFamily="18" charset="0"/>
                <a:cs typeface="Times New Roman" panose="02020603050405020304" pitchFamily="18" charset="0"/>
                <a:sym typeface="+mn-ea"/>
              </a:rPr>
              <a:t>2.4 Linear Dependence and Span</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lvl="0">
                  <a:spcBef>
                    <a:spcPts val="0"/>
                  </a:spcBef>
                  <a:buClr>
                    <a:srgbClr val="FF0000"/>
                  </a:buClr>
                </a:pPr>
                <a:r>
                  <a:rPr lang="en-US" altLang="zh-CN" sz="2600" dirty="0">
                    <a:latin typeface="Times New Roman" panose="02020603050405020304" pitchFamily="18" charset="0"/>
                    <a:cs typeface="Times New Roman" panose="02020603050405020304" pitchFamily="18" charset="0"/>
                    <a:sym typeface="+mn-ea"/>
                  </a:rPr>
                  <a:t>        In order for the system </a:t>
                </a:r>
                <a:r>
                  <a:rPr lang="en-US" altLang="zh-CN" sz="2600" b="1" i="1" dirty="0">
                    <a:latin typeface="Times New Roman" panose="02020603050405020304" pitchFamily="18" charset="0"/>
                    <a:cs typeface="Times New Roman" panose="02020603050405020304" pitchFamily="18" charset="0"/>
                    <a:sym typeface="+mn-ea"/>
                  </a:rPr>
                  <a:t>Ax = b</a:t>
                </a:r>
                <a:r>
                  <a:rPr lang="en-US" altLang="zh-CN" sz="2600" dirty="0">
                    <a:latin typeface="Times New Roman" panose="02020603050405020304" pitchFamily="18" charset="0"/>
                    <a:cs typeface="Times New Roman" panose="02020603050405020304" pitchFamily="18" charset="0"/>
                    <a:sym typeface="+mn-ea"/>
                  </a:rPr>
                  <a:t> to have a solution for all values of </a:t>
                </a:r>
                <a:r>
                  <a:rPr lang="en-US" altLang="zh-CN" sz="2600" b="1" i="1" dirty="0">
                    <a:latin typeface="Times New Roman" panose="02020603050405020304" pitchFamily="18" charset="0"/>
                    <a:cs typeface="Times New Roman" panose="02020603050405020304" pitchFamily="18" charset="0"/>
                    <a:sym typeface="+mn-ea"/>
                  </a:rPr>
                  <a:t>b</a:t>
                </a:r>
                <a:r>
                  <a:rPr lang="en-US" altLang="zh-CN" sz="2600" dirty="0">
                    <a:latin typeface="Times New Roman" panose="02020603050405020304" pitchFamily="18" charset="0"/>
                    <a:cs typeface="Times New Roman" panose="02020603050405020304" pitchFamily="18" charset="0"/>
                    <a:sym typeface="+mn-ea"/>
                  </a:rPr>
                  <a:t> ∈ </a:t>
                </a:r>
                <a14:m>
                  <m:oMath xmlns:m="http://schemas.openxmlformats.org/officeDocument/2006/math">
                    <m:sSup>
                      <m:sSupPr>
                        <m:ctrlPr>
                          <a:rPr lang="en-US" altLang="zh-CN" sz="2600" i="1" smtClean="0">
                            <a:latin typeface="Cambria Math" panose="02040503050406030204" pitchFamily="18" charset="0"/>
                            <a:sym typeface="+mn-ea"/>
                          </a:rPr>
                        </m:ctrlPr>
                      </m:sSupPr>
                      <m:e>
                        <m:r>
                          <a:rPr lang="en-US" altLang="zh-CN" sz="2600" i="1" smtClean="0">
                            <a:latin typeface="Cambria Math" panose="02040503050406030204" pitchFamily="18" charset="0"/>
                            <a:sym typeface="+mn-ea"/>
                          </a:rPr>
                          <m:t>ℝ</m:t>
                        </m:r>
                      </m:e>
                      <m:sup>
                        <m:r>
                          <a:rPr lang="en-US" altLang="zh-CN" sz="2600" i="1" smtClean="0">
                            <a:latin typeface="Cambria Math" panose="02040503050406030204" pitchFamily="18" charset="0"/>
                            <a:sym typeface="+mn-ea"/>
                          </a:rPr>
                          <m:t>𝑚</m:t>
                        </m:r>
                      </m:sup>
                    </m:sSup>
                  </m:oMath>
                </a14:m>
                <a:r>
                  <a:rPr lang="en-US" altLang="zh-CN" sz="2600" dirty="0">
                    <a:latin typeface="Times New Roman" panose="02020603050405020304" pitchFamily="18" charset="0"/>
                    <a:cs typeface="Times New Roman" panose="02020603050405020304" pitchFamily="18" charset="0"/>
                    <a:sym typeface="+mn-ea"/>
                  </a:rPr>
                  <a:t>, we therefore require that the column space of </a:t>
                </a:r>
                <a:r>
                  <a:rPr lang="en-US" altLang="zh-CN" sz="2600" b="1" i="1" dirty="0">
                    <a:latin typeface="Times New Roman" panose="02020603050405020304" pitchFamily="18" charset="0"/>
                    <a:cs typeface="Times New Roman" panose="02020603050405020304" pitchFamily="18" charset="0"/>
                    <a:sym typeface="+mn-ea"/>
                  </a:rPr>
                  <a:t>A</a:t>
                </a:r>
                <a:r>
                  <a:rPr lang="en-US" altLang="zh-CN" sz="2600" dirty="0">
                    <a:latin typeface="Times New Roman" panose="02020603050405020304" pitchFamily="18" charset="0"/>
                    <a:cs typeface="Times New Roman" panose="02020603050405020304" pitchFamily="18" charset="0"/>
                    <a:sym typeface="+mn-ea"/>
                  </a:rPr>
                  <a:t> be all of </a:t>
                </a:r>
                <a14:m>
                  <m:oMath xmlns:m="http://schemas.openxmlformats.org/officeDocument/2006/math">
                    <m:sSup>
                      <m:sSupPr>
                        <m:ctrlPr>
                          <a:rPr lang="en-US" altLang="zh-CN" i="1">
                            <a:latin typeface="Cambria Math" panose="02040503050406030204" pitchFamily="18" charset="0"/>
                            <a:sym typeface="+mn-ea"/>
                          </a:rPr>
                        </m:ctrlPr>
                      </m:sSupPr>
                      <m:e>
                        <m:r>
                          <a:rPr lang="en-US" altLang="zh-CN" i="1">
                            <a:latin typeface="Cambria Math" panose="02040503050406030204" pitchFamily="18" charset="0"/>
                            <a:sym typeface="+mn-ea"/>
                          </a:rPr>
                          <m:t>ℝ</m:t>
                        </m:r>
                      </m:e>
                      <m:sup>
                        <m:r>
                          <a:rPr lang="en-US" altLang="zh-CN" i="1">
                            <a:latin typeface="Cambria Math" panose="02040503050406030204" pitchFamily="18" charset="0"/>
                            <a:sym typeface="+mn-ea"/>
                          </a:rPr>
                          <m:t>𝑚</m:t>
                        </m:r>
                      </m:sup>
                    </m:sSup>
                  </m:oMath>
                </a14:m>
                <a:r>
                  <a:rPr lang="en-US" altLang="zh-CN" sz="2600" dirty="0">
                    <a:latin typeface="Times New Roman" panose="02020603050405020304" pitchFamily="18" charset="0"/>
                    <a:cs typeface="Times New Roman" panose="02020603050405020304" pitchFamily="18" charset="0"/>
                    <a:sym typeface="+mn-ea"/>
                  </a:rPr>
                  <a:t>. If any point in </a:t>
                </a:r>
                <a14:m>
                  <m:oMath xmlns:m="http://schemas.openxmlformats.org/officeDocument/2006/math">
                    <m:sSup>
                      <m:sSupPr>
                        <m:ctrlPr>
                          <a:rPr lang="en-US" altLang="zh-CN" i="1">
                            <a:latin typeface="Cambria Math" panose="02040503050406030204" pitchFamily="18" charset="0"/>
                            <a:sym typeface="+mn-ea"/>
                          </a:rPr>
                        </m:ctrlPr>
                      </m:sSupPr>
                      <m:e>
                        <m:r>
                          <a:rPr lang="en-US" altLang="zh-CN" i="1">
                            <a:latin typeface="Cambria Math" panose="02040503050406030204" pitchFamily="18" charset="0"/>
                            <a:sym typeface="+mn-ea"/>
                          </a:rPr>
                          <m:t>ℝ</m:t>
                        </m:r>
                      </m:e>
                      <m:sup>
                        <m:r>
                          <a:rPr lang="en-US" altLang="zh-CN" i="1">
                            <a:latin typeface="Cambria Math" panose="02040503050406030204" pitchFamily="18" charset="0"/>
                            <a:sym typeface="+mn-ea"/>
                          </a:rPr>
                          <m:t>𝑚</m:t>
                        </m:r>
                      </m:sup>
                    </m:sSup>
                  </m:oMath>
                </a14:m>
                <a:r>
                  <a:rPr lang="en-US" altLang="zh-CN" sz="2600" dirty="0">
                    <a:latin typeface="Times New Roman" panose="02020603050405020304" pitchFamily="18" charset="0"/>
                    <a:cs typeface="Times New Roman" panose="02020603050405020304" pitchFamily="18" charset="0"/>
                    <a:sym typeface="+mn-ea"/>
                  </a:rPr>
                  <a:t> is excluded from the column space, that point is a potential value of </a:t>
                </a:r>
                <a:r>
                  <a:rPr lang="en-US" altLang="zh-CN" sz="2600" b="1" i="1" dirty="0">
                    <a:latin typeface="Times New Roman" panose="02020603050405020304" pitchFamily="18" charset="0"/>
                    <a:cs typeface="Times New Roman" panose="02020603050405020304" pitchFamily="18" charset="0"/>
                    <a:sym typeface="+mn-ea"/>
                  </a:rPr>
                  <a:t>b</a:t>
                </a:r>
                <a:r>
                  <a:rPr lang="en-US" altLang="zh-CN" sz="2600" dirty="0">
                    <a:latin typeface="Times New Roman" panose="02020603050405020304" pitchFamily="18" charset="0"/>
                    <a:cs typeface="Times New Roman" panose="02020603050405020304" pitchFamily="18" charset="0"/>
                    <a:sym typeface="+mn-ea"/>
                  </a:rPr>
                  <a:t> that has no solution. The requirement that the column space of </a:t>
                </a:r>
                <a:r>
                  <a:rPr lang="en-US" altLang="zh-CN" sz="2600" b="1" i="1" dirty="0">
                    <a:latin typeface="Times New Roman" panose="02020603050405020304" pitchFamily="18" charset="0"/>
                    <a:cs typeface="Times New Roman" panose="02020603050405020304" pitchFamily="18" charset="0"/>
                    <a:sym typeface="+mn-ea"/>
                  </a:rPr>
                  <a:t>A</a:t>
                </a:r>
                <a:r>
                  <a:rPr lang="en-US" altLang="zh-CN" sz="2600" dirty="0">
                    <a:latin typeface="Times New Roman" panose="02020603050405020304" pitchFamily="18" charset="0"/>
                    <a:cs typeface="Times New Roman" panose="02020603050405020304" pitchFamily="18" charset="0"/>
                    <a:sym typeface="+mn-ea"/>
                  </a:rPr>
                  <a:t> be all of </a:t>
                </a:r>
                <a14:m>
                  <m:oMath xmlns:m="http://schemas.openxmlformats.org/officeDocument/2006/math">
                    <m:sSup>
                      <m:sSupPr>
                        <m:ctrlPr>
                          <a:rPr lang="en-US" altLang="zh-CN" i="1">
                            <a:latin typeface="Cambria Math" panose="02040503050406030204" pitchFamily="18" charset="0"/>
                            <a:sym typeface="+mn-ea"/>
                          </a:rPr>
                        </m:ctrlPr>
                      </m:sSupPr>
                      <m:e>
                        <m:r>
                          <a:rPr lang="en-US" altLang="zh-CN" i="1">
                            <a:latin typeface="Cambria Math" panose="02040503050406030204" pitchFamily="18" charset="0"/>
                            <a:sym typeface="+mn-ea"/>
                          </a:rPr>
                          <m:t>ℝ</m:t>
                        </m:r>
                      </m:e>
                      <m:sup>
                        <m:r>
                          <a:rPr lang="en-US" altLang="zh-CN" i="1">
                            <a:latin typeface="Cambria Math" panose="02040503050406030204" pitchFamily="18" charset="0"/>
                            <a:sym typeface="+mn-ea"/>
                          </a:rPr>
                          <m:t>𝑚</m:t>
                        </m:r>
                      </m:sup>
                    </m:sSup>
                    <m:r>
                      <a:rPr lang="en-US" altLang="zh-CN" i="1">
                        <a:latin typeface="Cambria Math" panose="02040503050406030204" pitchFamily="18" charset="0"/>
                        <a:sym typeface="+mn-ea"/>
                      </a:rPr>
                      <m:t> </m:t>
                    </m:r>
                  </m:oMath>
                </a14:m>
                <a:r>
                  <a:rPr lang="en-US" altLang="zh-CN" sz="2600" dirty="0">
                    <a:latin typeface="Times New Roman" panose="02020603050405020304" pitchFamily="18" charset="0"/>
                    <a:cs typeface="Times New Roman" panose="02020603050405020304" pitchFamily="18" charset="0"/>
                    <a:sym typeface="+mn-ea"/>
                  </a:rPr>
                  <a:t>implies  immediately that </a:t>
                </a:r>
                <a:r>
                  <a:rPr lang="en-US" altLang="zh-CN" sz="2600" b="1" i="1" dirty="0">
                    <a:latin typeface="Times New Roman" panose="02020603050405020304" pitchFamily="18" charset="0"/>
                    <a:cs typeface="Times New Roman" panose="02020603050405020304" pitchFamily="18" charset="0"/>
                    <a:sym typeface="+mn-ea"/>
                  </a:rPr>
                  <a:t>A </a:t>
                </a:r>
                <a:r>
                  <a:rPr lang="en-US" altLang="zh-CN" sz="2600" dirty="0">
                    <a:latin typeface="Times New Roman" panose="02020603050405020304" pitchFamily="18" charset="0"/>
                    <a:cs typeface="Times New Roman" panose="02020603050405020304" pitchFamily="18" charset="0"/>
                    <a:sym typeface="+mn-ea"/>
                  </a:rPr>
                  <a:t>must have at least m columns, i.e., </a:t>
                </a:r>
                <a:r>
                  <a:rPr lang="en-US" altLang="zh-CN" sz="2600" i="1" dirty="0">
                    <a:latin typeface="Times New Roman" panose="02020603050405020304" pitchFamily="18" charset="0"/>
                    <a:cs typeface="Times New Roman" panose="02020603050405020304" pitchFamily="18" charset="0"/>
                    <a:sym typeface="+mn-ea"/>
                  </a:rPr>
                  <a:t>n</a:t>
                </a:r>
                <a:r>
                  <a:rPr lang="en-US" altLang="zh-CN" sz="2600" dirty="0">
                    <a:latin typeface="Times New Roman" panose="02020603050405020304" pitchFamily="18" charset="0"/>
                    <a:cs typeface="Times New Roman" panose="02020603050405020304" pitchFamily="18" charset="0"/>
                    <a:sym typeface="+mn-ea"/>
                  </a:rPr>
                  <a:t> ≥ </a:t>
                </a:r>
                <a:r>
                  <a:rPr lang="en-US" altLang="zh-CN" sz="2600" i="1" dirty="0">
                    <a:latin typeface="Times New Roman" panose="02020603050405020304" pitchFamily="18" charset="0"/>
                    <a:cs typeface="Times New Roman" panose="02020603050405020304" pitchFamily="18" charset="0"/>
                    <a:sym typeface="+mn-ea"/>
                  </a:rPr>
                  <a:t>m</a:t>
                </a:r>
                <a:r>
                  <a:rPr lang="en-US" altLang="zh-CN" sz="2600" dirty="0">
                    <a:latin typeface="Times New Roman" panose="02020603050405020304" pitchFamily="18" charset="0"/>
                    <a:cs typeface="Times New Roman" panose="02020603050405020304" pitchFamily="18" charset="0"/>
                    <a:sym typeface="+mn-ea"/>
                  </a:rPr>
                  <a:t>. Otherwise, the dimensionality of the column space would be less than</a:t>
                </a:r>
                <a:r>
                  <a:rPr lang="en-US" altLang="zh-CN" sz="2600" i="1" dirty="0">
                    <a:latin typeface="Times New Roman" panose="02020603050405020304" pitchFamily="18" charset="0"/>
                    <a:cs typeface="Times New Roman" panose="02020603050405020304" pitchFamily="18" charset="0"/>
                    <a:sym typeface="+mn-ea"/>
                  </a:rPr>
                  <a:t> m</a:t>
                </a:r>
                <a:r>
                  <a:rPr lang="en-US" altLang="zh-CN" sz="2600" dirty="0">
                    <a:latin typeface="Times New Roman" panose="02020603050405020304" pitchFamily="18" charset="0"/>
                    <a:cs typeface="Times New Roman" panose="02020603050405020304" pitchFamily="18" charset="0"/>
                    <a:sym typeface="+mn-ea"/>
                  </a:rPr>
                  <a:t>. For example, consider a 3 ×2 matrix. The target </a:t>
                </a:r>
                <a:r>
                  <a:rPr lang="en-US" altLang="zh-CN" sz="2600" b="1" i="1" dirty="0">
                    <a:latin typeface="Times New Roman" panose="02020603050405020304" pitchFamily="18" charset="0"/>
                    <a:cs typeface="Times New Roman" panose="02020603050405020304" pitchFamily="18" charset="0"/>
                    <a:sym typeface="+mn-ea"/>
                  </a:rPr>
                  <a:t>b</a:t>
                </a:r>
                <a:r>
                  <a:rPr lang="en-US" altLang="zh-CN" sz="2600" dirty="0">
                    <a:latin typeface="Times New Roman" panose="02020603050405020304" pitchFamily="18" charset="0"/>
                    <a:cs typeface="Times New Roman" panose="02020603050405020304" pitchFamily="18" charset="0"/>
                    <a:sym typeface="+mn-ea"/>
                  </a:rPr>
                  <a:t> is 3-D, but x is only 2-D, so modifying the value of</a:t>
                </a:r>
                <a:r>
                  <a:rPr lang="en-US" altLang="zh-CN" sz="2600" b="1" i="1" dirty="0">
                    <a:latin typeface="Times New Roman" panose="02020603050405020304" pitchFamily="18" charset="0"/>
                    <a:cs typeface="Times New Roman" panose="02020603050405020304" pitchFamily="18" charset="0"/>
                    <a:sym typeface="+mn-ea"/>
                  </a:rPr>
                  <a:t> x</a:t>
                </a:r>
                <a:r>
                  <a:rPr lang="en-US" altLang="zh-CN" sz="2600" dirty="0">
                    <a:latin typeface="Times New Roman" panose="02020603050405020304" pitchFamily="18" charset="0"/>
                    <a:cs typeface="Times New Roman" panose="02020603050405020304" pitchFamily="18" charset="0"/>
                    <a:sym typeface="+mn-ea"/>
                  </a:rPr>
                  <a:t> at best allows us to trace out a 2-D plane within</a:t>
                </a:r>
                <a:r>
                  <a:rPr lang="en-US" altLang="zh-CN" dirty="0">
                    <a:sym typeface="+mn-ea"/>
                  </a:rPr>
                  <a:t> </a:t>
                </a:r>
                <a14:m>
                  <m:oMath xmlns:m="http://schemas.openxmlformats.org/officeDocument/2006/math">
                    <m:sSup>
                      <m:sSupPr>
                        <m:ctrlPr>
                          <a:rPr lang="en-US" altLang="zh-CN" i="1">
                            <a:latin typeface="Cambria Math" panose="02040503050406030204" pitchFamily="18" charset="0"/>
                            <a:sym typeface="+mn-ea"/>
                          </a:rPr>
                        </m:ctrlPr>
                      </m:sSupPr>
                      <m:e>
                        <m:r>
                          <a:rPr lang="en-US" altLang="zh-CN" i="1">
                            <a:latin typeface="Cambria Math" panose="02040503050406030204" pitchFamily="18" charset="0"/>
                            <a:sym typeface="+mn-ea"/>
                          </a:rPr>
                          <m:t>ℝ</m:t>
                        </m:r>
                      </m:e>
                      <m:sup>
                        <m:r>
                          <a:rPr lang="en-US" altLang="zh-CN" b="0" i="1" smtClean="0">
                            <a:latin typeface="Cambria Math" panose="02040503050406030204" pitchFamily="18" charset="0"/>
                            <a:sym typeface="+mn-ea"/>
                          </a:rPr>
                          <m:t>3</m:t>
                        </m:r>
                      </m:sup>
                    </m:sSup>
                  </m:oMath>
                </a14:m>
                <a:r>
                  <a:rPr lang="en-US" altLang="zh-CN" sz="2600" dirty="0">
                    <a:latin typeface="Times New Roman" panose="02020603050405020304" pitchFamily="18" charset="0"/>
                    <a:cs typeface="Times New Roman" panose="02020603050405020304" pitchFamily="18" charset="0"/>
                    <a:sym typeface="+mn-ea"/>
                  </a:rPr>
                  <a:t>. The equation has a solution if and only if</a:t>
                </a:r>
                <a:r>
                  <a:rPr lang="en-US" altLang="zh-CN" sz="2600" b="1" i="1" dirty="0">
                    <a:latin typeface="Times New Roman" panose="02020603050405020304" pitchFamily="18" charset="0"/>
                    <a:cs typeface="Times New Roman" panose="02020603050405020304" pitchFamily="18" charset="0"/>
                    <a:sym typeface="+mn-ea"/>
                  </a:rPr>
                  <a:t> b</a:t>
                </a:r>
                <a:r>
                  <a:rPr lang="en-US" altLang="zh-CN" sz="2600" dirty="0">
                    <a:latin typeface="Times New Roman" panose="02020603050405020304" pitchFamily="18" charset="0"/>
                    <a:cs typeface="Times New Roman" panose="02020603050405020304" pitchFamily="18" charset="0"/>
                    <a:sym typeface="+mn-ea"/>
                  </a:rPr>
                  <a:t> lies on that plane.</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t="-356" r="-962"/>
                </a:stretch>
              </a:blipFill>
            </p:spPr>
            <p:txBody>
              <a:bodyPr/>
              <a:lstStyle/>
              <a:p>
                <a:r>
                  <a:rPr lang="zh-CN" altLang="en-US">
                    <a:noFill/>
                  </a:rPr>
                  <a:t> </a:t>
                </a:r>
              </a:p>
            </p:txBody>
          </p:sp>
        </mc:Fallback>
      </mc:AlternateContent>
      <p:pic>
        <p:nvPicPr>
          <p:cNvPr id="10" name="图片 9" descr="u=1907756794,293736522&amp;fm=21&amp;gp=0.jpg">
            <a:extLst>
              <a:ext uri="{FF2B5EF4-FFF2-40B4-BE49-F238E27FC236}">
                <a16:creationId xmlns:a16="http://schemas.microsoft.com/office/drawing/2014/main" id="{143B35D2-825E-4A1A-9D5B-0E3D23A2B5B5}"/>
              </a:ext>
            </a:extLst>
          </p:cNvPr>
          <p:cNvPicPr>
            <a:picLocks noChangeAspect="1"/>
          </p:cNvPicPr>
          <p:nvPr/>
        </p:nvPicPr>
        <p:blipFill>
          <a:blip r:embed="rId3"/>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41038520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zh-CN" altLang="en-US" sz="3600" dirty="0">
                <a:latin typeface="Times New Roman" panose="02020603050405020304" pitchFamily="18" charset="0"/>
                <a:cs typeface="Times New Roman" panose="02020603050405020304" pitchFamily="18" charset="0"/>
                <a:sym typeface="+mn-ea"/>
              </a:rPr>
              <a:t>2.4 Linear Dependence and Span</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lvl="0">
                  <a:spcBef>
                    <a:spcPts val="0"/>
                  </a:spcBef>
                  <a:buClr>
                    <a:srgbClr val="FF0000"/>
                  </a:buClr>
                </a:pPr>
                <a:r>
                  <a:rPr lang="en-US" altLang="zh-CN" dirty="0">
                    <a:sym typeface="+mn-ea"/>
                  </a:rPr>
                  <a:t>        Having </a:t>
                </a:r>
                <a:r>
                  <a:rPr lang="en-US" altLang="zh-CN" i="1" dirty="0">
                    <a:sym typeface="+mn-ea"/>
                  </a:rPr>
                  <a:t>n</a:t>
                </a:r>
                <a:r>
                  <a:rPr lang="en-US" altLang="zh-CN" dirty="0">
                    <a:sym typeface="+mn-ea"/>
                  </a:rPr>
                  <a:t> ≥ </a:t>
                </a:r>
                <a:r>
                  <a:rPr lang="en-US" altLang="zh-CN" i="1" dirty="0">
                    <a:sym typeface="+mn-ea"/>
                  </a:rPr>
                  <a:t>m</a:t>
                </a:r>
                <a:r>
                  <a:rPr lang="en-US" altLang="zh-CN" dirty="0">
                    <a:sym typeface="+mn-ea"/>
                  </a:rPr>
                  <a:t> is only a necessary condition for every point to have a solution. It is not a suﬃcient condition, because it is possible for some of the columns to be redundant. Consider </a:t>
                </a:r>
                <a:r>
                  <a:rPr lang="en-US" altLang="zh-CN" sz="2600" dirty="0">
                    <a:latin typeface="Times New Roman" panose="02020603050405020304" pitchFamily="18" charset="0"/>
                    <a:cs typeface="Times New Roman" panose="02020603050405020304" pitchFamily="18" charset="0"/>
                    <a:sym typeface="+mn-ea"/>
                  </a:rPr>
                  <a:t>a 2 × 2 matrix where both of the columns are equal to each other. This has the same column space as a 2 ×1 matrix containing only one copy of the replicated column. In other words, the column space is still just a line, and fails to encompass all of </a:t>
                </a:r>
                <a14:m>
                  <m:oMath xmlns:m="http://schemas.openxmlformats.org/officeDocument/2006/math">
                    <m:sSup>
                      <m:sSupPr>
                        <m:ctrlPr>
                          <a:rPr lang="en-US" altLang="zh-CN" i="1">
                            <a:latin typeface="Cambria Math" panose="02040503050406030204" pitchFamily="18" charset="0"/>
                            <a:sym typeface="+mn-ea"/>
                          </a:rPr>
                        </m:ctrlPr>
                      </m:sSupPr>
                      <m:e>
                        <m:r>
                          <a:rPr lang="en-US" altLang="zh-CN" i="1">
                            <a:latin typeface="Cambria Math" panose="02040503050406030204" pitchFamily="18" charset="0"/>
                            <a:sym typeface="+mn-ea"/>
                          </a:rPr>
                          <m:t>ℝ</m:t>
                        </m:r>
                      </m:e>
                      <m:sup>
                        <m:r>
                          <a:rPr lang="en-US" altLang="zh-CN" b="0" i="1" smtClean="0">
                            <a:latin typeface="Cambria Math" panose="02040503050406030204" pitchFamily="18" charset="0"/>
                            <a:sym typeface="+mn-ea"/>
                          </a:rPr>
                          <m:t>2</m:t>
                        </m:r>
                      </m:sup>
                    </m:sSup>
                  </m:oMath>
                </a14:m>
                <a:r>
                  <a:rPr lang="en-US" altLang="zh-CN" sz="2600" dirty="0">
                    <a:latin typeface="Times New Roman" panose="02020603050405020304" pitchFamily="18" charset="0"/>
                    <a:cs typeface="Times New Roman" panose="02020603050405020304" pitchFamily="18" charset="0"/>
                    <a:sym typeface="+mn-ea"/>
                  </a:rPr>
                  <a:t>, even though there are two columns.</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962" r="-9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297383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Times New Roman" panose="02020603050405020304" pitchFamily="18" charset="0"/>
                <a:cs typeface="Times New Roman" panose="02020603050405020304" pitchFamily="18" charset="0"/>
                <a:sym typeface="+mn-ea"/>
              </a:rPr>
              <a:t>2.4 Linear Dependence and Span</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pPr lvl="0">
                  <a:spcBef>
                    <a:spcPts val="0"/>
                  </a:spcBef>
                  <a:buClr>
                    <a:srgbClr val="FF0000"/>
                  </a:buClr>
                </a:pPr>
                <a:r>
                  <a:rPr lang="en-US" altLang="zh-CN" dirty="0">
                    <a:sym typeface="+mn-ea"/>
                  </a:rPr>
                  <a:t>        Formally, this kind of redundancy is known as </a:t>
                </a:r>
                <a:r>
                  <a:rPr lang="en-US" altLang="zh-CN" i="1" dirty="0">
                    <a:sym typeface="+mn-ea"/>
                  </a:rPr>
                  <a:t>linear dependence</a:t>
                </a:r>
                <a:r>
                  <a:rPr lang="en-US" altLang="zh-CN" dirty="0">
                    <a:sym typeface="+mn-ea"/>
                  </a:rPr>
                  <a:t>. A set of vectors is</a:t>
                </a:r>
                <a:r>
                  <a:rPr lang="en-US" altLang="zh-CN" i="1" dirty="0">
                    <a:sym typeface="+mn-ea"/>
                  </a:rPr>
                  <a:t> linearly independent</a:t>
                </a:r>
                <a:r>
                  <a:rPr lang="en-US" altLang="zh-CN" dirty="0">
                    <a:sym typeface="+mn-ea"/>
                  </a:rPr>
                  <a:t> if no vector in the set is a linear combination of the other vectors. If we add a vector to a set that is a linear combination of the other vectors in the set, the new vector does not add any points to the set’s span. This means that for the column space of the matrix to encompass all of </a:t>
                </a:r>
                <a14:m>
                  <m:oMath xmlns:m="http://schemas.openxmlformats.org/officeDocument/2006/math">
                    <m:sSup>
                      <m:sSupPr>
                        <m:ctrlPr>
                          <a:rPr lang="en-US" altLang="zh-CN" i="1">
                            <a:latin typeface="Cambria Math" panose="02040503050406030204" pitchFamily="18" charset="0"/>
                            <a:sym typeface="+mn-ea"/>
                          </a:rPr>
                        </m:ctrlPr>
                      </m:sSupPr>
                      <m:e>
                        <m:r>
                          <a:rPr lang="en-US" altLang="zh-CN" i="1">
                            <a:latin typeface="Cambria Math" panose="02040503050406030204" pitchFamily="18" charset="0"/>
                            <a:sym typeface="+mn-ea"/>
                          </a:rPr>
                          <m:t>ℝ</m:t>
                        </m:r>
                      </m:e>
                      <m:sup>
                        <m:r>
                          <a:rPr lang="en-US" altLang="zh-CN" i="1">
                            <a:latin typeface="Cambria Math" panose="02040503050406030204" pitchFamily="18" charset="0"/>
                            <a:sym typeface="+mn-ea"/>
                          </a:rPr>
                          <m:t>𝑚</m:t>
                        </m:r>
                      </m:sup>
                    </m:sSup>
                  </m:oMath>
                </a14:m>
                <a:r>
                  <a:rPr lang="en-US" altLang="zh-CN" dirty="0">
                    <a:sym typeface="+mn-ea"/>
                  </a:rPr>
                  <a:t>, the matrix must contain at least one set of </a:t>
                </a:r>
                <a:r>
                  <a:rPr lang="en-US" altLang="zh-CN" i="1" dirty="0">
                    <a:sym typeface="+mn-ea"/>
                  </a:rPr>
                  <a:t>m</a:t>
                </a:r>
                <a:r>
                  <a:rPr lang="en-US" altLang="zh-CN" dirty="0">
                    <a:sym typeface="+mn-ea"/>
                  </a:rPr>
                  <a:t> linearly independent columns. This condition is both </a:t>
                </a:r>
                <a:r>
                  <a:rPr lang="en-US" altLang="zh-CN" sz="2600" dirty="0">
                    <a:latin typeface="Times New Roman" panose="02020603050405020304" pitchFamily="18" charset="0"/>
                    <a:cs typeface="Times New Roman" panose="02020603050405020304" pitchFamily="18" charset="0"/>
                    <a:sym typeface="+mn-ea"/>
                  </a:rPr>
                  <a:t>necessary and sufficient for Eq. </a:t>
                </a:r>
                <a:r>
                  <a:rPr lang="en-US" altLang="zh-CN" sz="2600" dirty="0">
                    <a:solidFill>
                      <a:srgbClr val="FF0000"/>
                    </a:solidFill>
                    <a:latin typeface="Times New Roman" panose="02020603050405020304" pitchFamily="18" charset="0"/>
                    <a:cs typeface="Times New Roman" panose="02020603050405020304" pitchFamily="18" charset="0"/>
                    <a:sym typeface="+mn-ea"/>
                  </a:rPr>
                  <a:t>2.11</a:t>
                </a:r>
                <a:r>
                  <a:rPr lang="en-US" altLang="zh-CN" sz="2600" dirty="0">
                    <a:latin typeface="Times New Roman" panose="02020603050405020304" pitchFamily="18" charset="0"/>
                    <a:cs typeface="Times New Roman" panose="02020603050405020304" pitchFamily="18" charset="0"/>
                    <a:sym typeface="+mn-ea"/>
                  </a:rPr>
                  <a:t> to have a solution for every value of </a:t>
                </a:r>
                <a:r>
                  <a:rPr lang="en-US" altLang="zh-CN" sz="2600" b="1" i="1" dirty="0">
                    <a:latin typeface="Times New Roman" panose="02020603050405020304" pitchFamily="18" charset="0"/>
                    <a:cs typeface="Times New Roman" panose="02020603050405020304" pitchFamily="18" charset="0"/>
                    <a:sym typeface="+mn-ea"/>
                  </a:rPr>
                  <a:t>b</a:t>
                </a:r>
                <a:r>
                  <a:rPr lang="en-US" altLang="zh-CN" sz="2600" dirty="0">
                    <a:latin typeface="Times New Roman" panose="02020603050405020304" pitchFamily="18" charset="0"/>
                    <a:cs typeface="Times New Roman" panose="02020603050405020304" pitchFamily="18" charset="0"/>
                    <a:sym typeface="+mn-ea"/>
                  </a:rPr>
                  <a:t>. Note that the requirement is for a set to have exactly </a:t>
                </a:r>
                <a:r>
                  <a:rPr lang="en-US" altLang="zh-CN" sz="2600" i="1" dirty="0">
                    <a:latin typeface="Times New Roman" panose="02020603050405020304" pitchFamily="18" charset="0"/>
                    <a:cs typeface="Times New Roman" panose="02020603050405020304" pitchFamily="18" charset="0"/>
                    <a:sym typeface="+mn-ea"/>
                  </a:rPr>
                  <a:t>m </a:t>
                </a:r>
                <a:r>
                  <a:rPr lang="en-US" altLang="zh-CN" sz="2600" dirty="0">
                    <a:latin typeface="Times New Roman" panose="02020603050405020304" pitchFamily="18" charset="0"/>
                    <a:cs typeface="Times New Roman" panose="02020603050405020304" pitchFamily="18" charset="0"/>
                    <a:sym typeface="+mn-ea"/>
                  </a:rPr>
                  <a:t>linear independent columns, not at least m. No set of </a:t>
                </a:r>
                <a:r>
                  <a:rPr lang="en-US" altLang="zh-CN" sz="2600" i="1" dirty="0">
                    <a:latin typeface="Times New Roman" panose="02020603050405020304" pitchFamily="18" charset="0"/>
                    <a:cs typeface="Times New Roman" panose="02020603050405020304" pitchFamily="18" charset="0"/>
                    <a:sym typeface="+mn-ea"/>
                  </a:rPr>
                  <a:t>m</a:t>
                </a:r>
                <a:r>
                  <a:rPr lang="en-US" altLang="zh-CN" sz="2600" dirty="0">
                    <a:latin typeface="Times New Roman" panose="02020603050405020304" pitchFamily="18" charset="0"/>
                    <a:cs typeface="Times New Roman" panose="02020603050405020304" pitchFamily="18" charset="0"/>
                    <a:sym typeface="+mn-ea"/>
                  </a:rPr>
                  <a:t>-dimensional vectors can have more than</a:t>
                </a:r>
                <a:r>
                  <a:rPr lang="en-US" altLang="zh-CN" sz="2600" i="1" dirty="0">
                    <a:latin typeface="Times New Roman" panose="02020603050405020304" pitchFamily="18" charset="0"/>
                    <a:cs typeface="Times New Roman" panose="02020603050405020304" pitchFamily="18" charset="0"/>
                    <a:sym typeface="+mn-ea"/>
                  </a:rPr>
                  <a:t> m</a:t>
                </a:r>
                <a:r>
                  <a:rPr lang="en-US" altLang="zh-CN" sz="2600" dirty="0">
                    <a:latin typeface="Times New Roman" panose="02020603050405020304" pitchFamily="18" charset="0"/>
                    <a:cs typeface="Times New Roman" panose="02020603050405020304" pitchFamily="18" charset="0"/>
                    <a:sym typeface="+mn-ea"/>
                  </a:rPr>
                  <a:t> mutually linearly independent columns, but a matrix with more than</a:t>
                </a:r>
                <a:r>
                  <a:rPr lang="en-US" altLang="zh-CN" sz="2600" i="1" dirty="0">
                    <a:latin typeface="Times New Roman" panose="02020603050405020304" pitchFamily="18" charset="0"/>
                    <a:cs typeface="Times New Roman" panose="02020603050405020304" pitchFamily="18" charset="0"/>
                    <a:sym typeface="+mn-ea"/>
                  </a:rPr>
                  <a:t> m</a:t>
                </a:r>
                <a:r>
                  <a:rPr lang="en-US" altLang="zh-CN" sz="2600" dirty="0">
                    <a:latin typeface="Times New Roman" panose="02020603050405020304" pitchFamily="18" charset="0"/>
                    <a:cs typeface="Times New Roman" panose="02020603050405020304" pitchFamily="18" charset="0"/>
                    <a:sym typeface="+mn-ea"/>
                  </a:rPr>
                  <a:t> columns may have more than one such set.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t="-594" r="-962" b="-1900"/>
                </a:stretch>
              </a:blipFill>
            </p:spPr>
            <p:txBody>
              <a:bodyPr/>
              <a:lstStyle/>
              <a:p>
                <a:r>
                  <a:rPr lang="zh-CN" altLang="en-US">
                    <a:noFill/>
                  </a:rPr>
                  <a:t> </a:t>
                </a:r>
              </a:p>
            </p:txBody>
          </p:sp>
        </mc:Fallback>
      </mc:AlternateContent>
      <p:pic>
        <p:nvPicPr>
          <p:cNvPr id="5" name="图片 4" descr="u=1907756794,293736522&amp;fm=21&amp;gp=0.jpg">
            <a:extLst>
              <a:ext uri="{FF2B5EF4-FFF2-40B4-BE49-F238E27FC236}">
                <a16:creationId xmlns:a16="http://schemas.microsoft.com/office/drawing/2014/main" id="{EDC1DA44-9716-4EEB-998E-1B7D492630C5}"/>
              </a:ext>
            </a:extLst>
          </p:cNvPr>
          <p:cNvPicPr>
            <a:picLocks noChangeAspect="1"/>
          </p:cNvPicPr>
          <p:nvPr/>
        </p:nvPicPr>
        <p:blipFill>
          <a:blip r:embed="rId3"/>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22618195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Times New Roman" panose="02020603050405020304" pitchFamily="18" charset="0"/>
                <a:cs typeface="Times New Roman" panose="02020603050405020304" pitchFamily="18" charset="0"/>
                <a:sym typeface="+mn-ea"/>
              </a:rPr>
              <a:t>2.4 Linear Dependence and Span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lvl="0">
              <a:spcBef>
                <a:spcPts val="0"/>
              </a:spcBef>
              <a:buClr>
                <a:srgbClr val="FF0000"/>
              </a:buClr>
            </a:pPr>
            <a:r>
              <a:rPr lang="en-US" altLang="zh-CN" dirty="0">
                <a:sym typeface="+mn-ea"/>
              </a:rPr>
              <a:t>        In order for the matrix to have an inverse, we additionally need to ensure that Eq. </a:t>
            </a:r>
            <a:r>
              <a:rPr lang="en-US" altLang="zh-CN" dirty="0">
                <a:solidFill>
                  <a:srgbClr val="FF0000"/>
                </a:solidFill>
                <a:sym typeface="+mn-ea"/>
              </a:rPr>
              <a:t>2.11</a:t>
            </a:r>
            <a:r>
              <a:rPr lang="en-US" altLang="zh-CN" dirty="0">
                <a:sym typeface="+mn-ea"/>
              </a:rPr>
              <a:t> has at most one solution for each value of </a:t>
            </a:r>
            <a:r>
              <a:rPr lang="en-US" altLang="zh-CN" b="1" i="1" dirty="0">
                <a:sym typeface="+mn-ea"/>
              </a:rPr>
              <a:t>b</a:t>
            </a:r>
            <a:r>
              <a:rPr lang="en-US" altLang="zh-CN" dirty="0">
                <a:sym typeface="+mn-ea"/>
              </a:rPr>
              <a:t>. To do so, we need to ensure that the matrix has at most m columns. Otherwise there is more than one way of parametrizing each solution.</a:t>
            </a:r>
          </a:p>
          <a:p>
            <a:pPr lvl="0">
              <a:spcBef>
                <a:spcPts val="0"/>
              </a:spcBef>
              <a:buClr>
                <a:srgbClr val="FF0000"/>
              </a:buClr>
            </a:pPr>
            <a:r>
              <a:rPr lang="en-US" altLang="zh-CN" sz="2600" dirty="0">
                <a:latin typeface="Times New Roman" panose="02020603050405020304" pitchFamily="18" charset="0"/>
                <a:cs typeface="Times New Roman" panose="02020603050405020304" pitchFamily="18" charset="0"/>
                <a:sym typeface="+mn-ea"/>
              </a:rPr>
              <a:t>        Together, this means that the matrix must be </a:t>
            </a:r>
            <a:r>
              <a:rPr lang="en-US" altLang="zh-CN" sz="2600" i="1" dirty="0">
                <a:latin typeface="Times New Roman" panose="02020603050405020304" pitchFamily="18" charset="0"/>
                <a:cs typeface="Times New Roman" panose="02020603050405020304" pitchFamily="18" charset="0"/>
                <a:sym typeface="+mn-ea"/>
              </a:rPr>
              <a:t>square</a:t>
            </a:r>
            <a:r>
              <a:rPr lang="en-US" altLang="zh-CN" sz="2600" dirty="0">
                <a:latin typeface="Times New Roman" panose="02020603050405020304" pitchFamily="18" charset="0"/>
                <a:cs typeface="Times New Roman" panose="02020603050405020304" pitchFamily="18" charset="0"/>
                <a:sym typeface="+mn-ea"/>
              </a:rPr>
              <a:t>, that is, we require that  </a:t>
            </a:r>
            <a:r>
              <a:rPr lang="en-US" altLang="zh-CN" sz="2600" i="1" dirty="0">
                <a:latin typeface="Times New Roman" panose="02020603050405020304" pitchFamily="18" charset="0"/>
                <a:cs typeface="Times New Roman" panose="02020603050405020304" pitchFamily="18" charset="0"/>
                <a:sym typeface="+mn-ea"/>
              </a:rPr>
              <a:t>m</a:t>
            </a:r>
            <a:r>
              <a:rPr lang="en-US" altLang="zh-CN" sz="2600" dirty="0">
                <a:latin typeface="Times New Roman" panose="02020603050405020304" pitchFamily="18" charset="0"/>
                <a:cs typeface="Times New Roman" panose="02020603050405020304" pitchFamily="18" charset="0"/>
                <a:sym typeface="+mn-ea"/>
              </a:rPr>
              <a:t> =</a:t>
            </a:r>
            <a:r>
              <a:rPr lang="en-US" altLang="zh-CN" sz="2600" i="1" dirty="0">
                <a:latin typeface="Times New Roman" panose="02020603050405020304" pitchFamily="18" charset="0"/>
                <a:cs typeface="Times New Roman" panose="02020603050405020304" pitchFamily="18" charset="0"/>
                <a:sym typeface="+mn-ea"/>
              </a:rPr>
              <a:t> n</a:t>
            </a:r>
            <a:r>
              <a:rPr lang="en-US" altLang="zh-CN" sz="2600" dirty="0">
                <a:latin typeface="Times New Roman" panose="02020603050405020304" pitchFamily="18" charset="0"/>
                <a:cs typeface="Times New Roman" panose="02020603050405020304" pitchFamily="18" charset="0"/>
                <a:sym typeface="+mn-ea"/>
              </a:rPr>
              <a:t> and that all of the columns must be linearly independent. </a:t>
            </a:r>
            <a:r>
              <a:rPr lang="en-US" altLang="zh-CN" sz="2600" b="1" i="1" dirty="0">
                <a:latin typeface="Times New Roman" panose="02020603050405020304" pitchFamily="18" charset="0"/>
                <a:cs typeface="Times New Roman" panose="02020603050405020304" pitchFamily="18" charset="0"/>
                <a:sym typeface="+mn-ea"/>
              </a:rPr>
              <a:t>A</a:t>
            </a:r>
            <a:r>
              <a:rPr lang="en-US" altLang="zh-CN" sz="2600" dirty="0">
                <a:latin typeface="Times New Roman" panose="02020603050405020304" pitchFamily="18" charset="0"/>
                <a:cs typeface="Times New Roman" panose="02020603050405020304" pitchFamily="18" charset="0"/>
                <a:sym typeface="+mn-ea"/>
              </a:rPr>
              <a:t> square matrix with linearly dependent columns is known as </a:t>
            </a:r>
            <a:r>
              <a:rPr lang="en-US" altLang="zh-CN" sz="2600" i="1" dirty="0">
                <a:latin typeface="Times New Roman" panose="02020603050405020304" pitchFamily="18" charset="0"/>
                <a:cs typeface="Times New Roman" panose="02020603050405020304" pitchFamily="18" charset="0"/>
                <a:sym typeface="+mn-ea"/>
              </a:rPr>
              <a:t>singular</a:t>
            </a:r>
            <a:r>
              <a:rPr lang="en-US" altLang="zh-CN" sz="2600" dirty="0">
                <a:latin typeface="Times New Roman" panose="02020603050405020304" pitchFamily="18" charset="0"/>
                <a:cs typeface="Times New Roman" panose="02020603050405020304" pitchFamily="18" charset="0"/>
                <a:sym typeface="+mn-ea"/>
              </a:rPr>
              <a:t>.</a:t>
            </a:r>
          </a:p>
          <a:p>
            <a:pPr lvl="0">
              <a:spcBef>
                <a:spcPts val="0"/>
              </a:spcBef>
              <a:buClr>
                <a:srgbClr val="FF0000"/>
              </a:buClr>
            </a:pPr>
            <a:r>
              <a:rPr lang="en-US" altLang="zh-CN" dirty="0">
                <a:sym typeface="+mn-ea"/>
              </a:rPr>
              <a:t>        If </a:t>
            </a:r>
            <a:r>
              <a:rPr lang="en-US" altLang="zh-CN" b="1" i="1" dirty="0">
                <a:sym typeface="+mn-ea"/>
              </a:rPr>
              <a:t>A</a:t>
            </a:r>
            <a:r>
              <a:rPr lang="en-US" altLang="zh-CN" dirty="0">
                <a:sym typeface="+mn-ea"/>
              </a:rPr>
              <a:t> is not square or is square but singular, it can still be possible to solve the  equation. However, we can not use the method of matrix inversion to find the solution.</a:t>
            </a:r>
            <a:endParaRPr lang="en-US" altLang="zh-CN" sz="2600" dirty="0">
              <a:latin typeface="Times New Roman" panose="02020603050405020304" pitchFamily="18" charset="0"/>
              <a:cs typeface="Times New Roman" panose="02020603050405020304" pitchFamily="18" charset="0"/>
            </a:endParaRPr>
          </a:p>
        </p:txBody>
      </p:sp>
      <p:pic>
        <p:nvPicPr>
          <p:cNvPr id="5" name="图片 4" descr="u=1907756794,293736522&amp;fm=21&amp;gp=0.jpg">
            <a:extLst>
              <a:ext uri="{FF2B5EF4-FFF2-40B4-BE49-F238E27FC236}">
                <a16:creationId xmlns:a16="http://schemas.microsoft.com/office/drawing/2014/main" id="{EDC1DA44-9716-4EEB-998E-1B7D492630C5}"/>
              </a:ext>
            </a:extLst>
          </p:cNvPr>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35725665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Times New Roman" panose="02020603050405020304" pitchFamily="18" charset="0"/>
                <a:cs typeface="Times New Roman" panose="02020603050405020304" pitchFamily="18" charset="0"/>
                <a:sym typeface="+mn-ea"/>
              </a:rPr>
              <a:t>2.4 Linear Dependence and Span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indent="0">
              <a:lnSpc>
                <a:spcPct val="125000"/>
              </a:lnSpc>
              <a:buNone/>
            </a:pPr>
            <a:r>
              <a:rPr lang="en-US" altLang="zh-CN" sz="2600" dirty="0">
                <a:latin typeface="Times New Roman" panose="02020603050405020304" pitchFamily="18" charset="0"/>
                <a:cs typeface="Times New Roman" panose="02020603050405020304" pitchFamily="18" charset="0"/>
                <a:sym typeface="+mn-ea"/>
              </a:rPr>
              <a:t>        So far we have discussed matrix inverses as being multiplied on the left. It is also possible to define an inverse that is multiplied on the right:</a:t>
            </a:r>
          </a:p>
          <a:p>
            <a:pPr marL="0" indent="0">
              <a:lnSpc>
                <a:spcPct val="125000"/>
              </a:lnSpc>
              <a:buNone/>
            </a:pPr>
            <a:endParaRPr lang="en-US" altLang="zh-CN" sz="2600" dirty="0">
              <a:latin typeface="Times New Roman" panose="02020603050405020304" pitchFamily="18" charset="0"/>
              <a:cs typeface="Times New Roman" panose="02020603050405020304" pitchFamily="18" charset="0"/>
            </a:endParaRPr>
          </a:p>
          <a:p>
            <a:pPr marL="0" indent="0">
              <a:lnSpc>
                <a:spcPct val="125000"/>
              </a:lnSpc>
              <a:buNone/>
            </a:pPr>
            <a:endParaRPr lang="en-US" altLang="zh-CN" sz="2600" dirty="0">
              <a:latin typeface="Times New Roman" panose="02020603050405020304" pitchFamily="18" charset="0"/>
              <a:cs typeface="Times New Roman" panose="02020603050405020304" pitchFamily="18" charset="0"/>
            </a:endParaRPr>
          </a:p>
          <a:p>
            <a:pPr marL="0" indent="0">
              <a:lnSpc>
                <a:spcPct val="125000"/>
              </a:lnSpc>
              <a:buNone/>
            </a:pPr>
            <a:r>
              <a:rPr lang="en-US" altLang="zh-CN" sz="2600" dirty="0">
                <a:latin typeface="Times New Roman" panose="02020603050405020304" pitchFamily="18" charset="0"/>
                <a:cs typeface="Times New Roman" panose="02020603050405020304" pitchFamily="18" charset="0"/>
                <a:sym typeface="+mn-ea"/>
              </a:rPr>
              <a:t>For square matrices, the left inverse and right inverse are equal.</a:t>
            </a: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5" name="图片 4">
            <a:extLst>
              <a:ext uri="{FF2B5EF4-FFF2-40B4-BE49-F238E27FC236}">
                <a16:creationId xmlns:a16="http://schemas.microsoft.com/office/drawing/2014/main" id="{40D833B9-1277-458B-8187-B819CA06B64D}"/>
              </a:ext>
            </a:extLst>
          </p:cNvPr>
          <p:cNvPicPr>
            <a:picLocks noChangeAspect="1"/>
          </p:cNvPicPr>
          <p:nvPr/>
        </p:nvPicPr>
        <p:blipFill>
          <a:blip r:embed="rId3"/>
          <a:stretch>
            <a:fillRect/>
          </a:stretch>
        </p:blipFill>
        <p:spPr>
          <a:xfrm>
            <a:off x="3063928" y="2254154"/>
            <a:ext cx="6230992" cy="991870"/>
          </a:xfrm>
          <a:prstGeom prst="rect">
            <a:avLst/>
          </a:prstGeom>
        </p:spPr>
      </p:pic>
    </p:spTree>
    <p:extLst>
      <p:ext uri="{BB962C8B-B14F-4D97-AF65-F5344CB8AC3E}">
        <p14:creationId xmlns:p14="http://schemas.microsoft.com/office/powerpoint/2010/main" val="33597750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nSpc>
                <a:spcPct val="100000"/>
              </a:lnSpc>
            </a:pPr>
            <a:r>
              <a:rPr lang="en-US" altLang="zh-CN" sz="2400" dirty="0"/>
              <a:t>Acknowledge to: </a:t>
            </a:r>
            <a:r>
              <a:rPr lang="en-US" altLang="zh-CN" sz="2400" dirty="0" err="1"/>
              <a:t>Meiju</a:t>
            </a:r>
            <a:r>
              <a:rPr lang="en-US" altLang="zh-CN" sz="2400" dirty="0"/>
              <a:t> Wang</a:t>
            </a:r>
          </a:p>
          <a:p>
            <a:pPr>
              <a:lnSpc>
                <a:spcPct val="100000"/>
              </a:lnSpc>
            </a:pPr>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pPr>
              <a:lnSpc>
                <a:spcPct val="100000"/>
              </a:lnSpc>
            </a:pPr>
            <a:r>
              <a:rPr lang="en-US" altLang="zh-CN" sz="2400" dirty="0"/>
              <a:t>Machine Learning Research Group</a:t>
            </a:r>
          </a:p>
          <a:p>
            <a:pPr>
              <a:lnSpc>
                <a:spcPct val="100000"/>
              </a:lnSpc>
            </a:pPr>
            <a:r>
              <a:rPr lang="en-US" altLang="zh-CN" sz="2400" dirty="0"/>
              <a:t>Ocean University of China</a:t>
            </a:r>
          </a:p>
          <a:p>
            <a:pPr>
              <a:lnSpc>
                <a:spcPct val="100000"/>
              </a:lnSpc>
            </a:pPr>
            <a:r>
              <a:rPr lang="en-US" altLang="zh-CN" sz="2400" dirty="0"/>
              <a:t>Qingdao, China</a:t>
            </a:r>
          </a:p>
        </p:txBody>
      </p:sp>
      <p:sp>
        <p:nvSpPr>
          <p:cNvPr id="6" name="标题 6"/>
          <p:cNvSpPr txBox="1">
            <a:spLocks/>
          </p:cNvSpPr>
          <p:nvPr/>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2.5 Norms</a:t>
            </a:r>
          </a:p>
        </p:txBody>
      </p:sp>
      <p:sp>
        <p:nvSpPr>
          <p:cNvPr id="8" name="文本框 7"/>
          <p:cNvSpPr txBox="1"/>
          <p:nvPr/>
        </p:nvSpPr>
        <p:spPr>
          <a:xfrm>
            <a:off x="1526891" y="544852"/>
            <a:ext cx="9138218" cy="769441"/>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2 Linear Algebra </a:t>
            </a:r>
            <a:endParaRPr lang="zh-CN" alt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80281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2.5 Norms </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sym typeface="+mn-ea"/>
                  </a:rPr>
                  <a:t>Sometimes we need to measure the size of a vector. In machine learning, we usually measure the size of vectors using a function called a </a:t>
                </a:r>
                <a:r>
                  <a:rPr lang="en-US" altLang="zh-CN" sz="2600" i="1" dirty="0">
                    <a:latin typeface="Times New Roman" panose="02020603050405020304" pitchFamily="18" charset="0"/>
                    <a:cs typeface="Times New Roman" panose="02020603050405020304" pitchFamily="18" charset="0"/>
                    <a:sym typeface="+mn-ea"/>
                  </a:rPr>
                  <a:t>norm</a:t>
                </a:r>
                <a:r>
                  <a:rPr lang="en-US" altLang="zh-CN" sz="2600" dirty="0">
                    <a:latin typeface="Times New Roman" panose="02020603050405020304" pitchFamily="18" charset="0"/>
                    <a:cs typeface="Times New Roman" panose="02020603050405020304" pitchFamily="18" charset="0"/>
                    <a:sym typeface="+mn-ea"/>
                  </a:rPr>
                  <a:t>. Formally, the </a:t>
                </a:r>
                <a14:m>
                  <m:oMath xmlns:m="http://schemas.openxmlformats.org/officeDocument/2006/math">
                    <m:sSup>
                      <m:sSupPr>
                        <m:ctrlPr>
                          <a:rPr lang="en-US" altLang="zh-CN" sz="2600" i="1" smtClean="0">
                            <a:latin typeface="Cambria Math" panose="02040503050406030204" pitchFamily="18" charset="0"/>
                            <a:sym typeface="+mn-ea"/>
                          </a:rPr>
                        </m:ctrlPr>
                      </m:sSupPr>
                      <m:e>
                        <m:r>
                          <a:rPr lang="en-US" altLang="zh-CN" sz="2600" i="1" smtClean="0">
                            <a:latin typeface="Cambria Math" panose="02040503050406030204" pitchFamily="18" charset="0"/>
                            <a:sym typeface="+mn-ea"/>
                          </a:rPr>
                          <m:t>𝐿</m:t>
                        </m:r>
                      </m:e>
                      <m:sup>
                        <m:r>
                          <a:rPr lang="en-US" altLang="zh-CN" sz="2600" i="1" smtClean="0">
                            <a:latin typeface="Cambria Math" panose="02040503050406030204" pitchFamily="18" charset="0"/>
                            <a:sym typeface="+mn-ea"/>
                          </a:rPr>
                          <m:t>𝑝</m:t>
                        </m:r>
                      </m:sup>
                    </m:sSup>
                  </m:oMath>
                </a14:m>
                <a:r>
                  <a:rPr lang="en-US" altLang="zh-CN" sz="2600" dirty="0">
                    <a:latin typeface="Times New Roman" panose="02020603050405020304" pitchFamily="18" charset="0"/>
                    <a:cs typeface="Times New Roman" panose="02020603050405020304" pitchFamily="18" charset="0"/>
                    <a:sym typeface="+mn-ea"/>
                  </a:rPr>
                  <a:t> norm is given by</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sym typeface="+mn-ea"/>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sym typeface="+mn-ea"/>
                </a:endParaRPr>
              </a:p>
              <a:p>
                <a:pPr marL="0" lvl="0" indent="0" algn="just">
                  <a:lnSpc>
                    <a:spcPct val="125000"/>
                  </a:lnSpc>
                  <a:spcBef>
                    <a:spcPts val="0"/>
                  </a:spcBef>
                  <a:buClr>
                    <a:srgbClr val="FF0000"/>
                  </a:buClr>
                  <a:buNone/>
                </a:pPr>
                <a:endParaRPr lang="en-US" altLang="zh-CN" dirty="0">
                  <a:sym typeface="+mn-ea"/>
                </a:endParaRP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sym typeface="+mn-ea"/>
                  </a:rPr>
                  <a:t>for </a:t>
                </a:r>
                <a:r>
                  <a:rPr lang="en-US" altLang="zh-CN" sz="2600" i="1" dirty="0">
                    <a:latin typeface="Times New Roman" panose="02020603050405020304" pitchFamily="18" charset="0"/>
                    <a:cs typeface="Times New Roman" panose="02020603050405020304" pitchFamily="18" charset="0"/>
                    <a:sym typeface="+mn-ea"/>
                  </a:rPr>
                  <a:t>p </a:t>
                </a:r>
                <a:r>
                  <a:rPr lang="en-US" altLang="zh-CN" sz="2600" dirty="0">
                    <a:latin typeface="Times New Roman" panose="02020603050405020304" pitchFamily="18" charset="0"/>
                    <a:cs typeface="Times New Roman" panose="02020603050405020304" pitchFamily="18" charset="0"/>
                    <a:sym typeface="+mn-ea"/>
                  </a:rPr>
                  <a:t>∈ ℝ, </a:t>
                </a:r>
                <a:r>
                  <a:rPr lang="en-US" altLang="zh-CN" sz="2600" i="1" dirty="0">
                    <a:latin typeface="Times New Roman" panose="02020603050405020304" pitchFamily="18" charset="0"/>
                    <a:cs typeface="Times New Roman" panose="02020603050405020304" pitchFamily="18" charset="0"/>
                    <a:sym typeface="+mn-ea"/>
                  </a:rPr>
                  <a:t>p</a:t>
                </a:r>
                <a:r>
                  <a:rPr lang="en-US" altLang="zh-CN" sz="2600" dirty="0">
                    <a:latin typeface="Times New Roman" panose="02020603050405020304" pitchFamily="18" charset="0"/>
                    <a:cs typeface="Times New Roman" panose="02020603050405020304" pitchFamily="18" charset="0"/>
                    <a:sym typeface="+mn-ea"/>
                  </a:rPr>
                  <a:t> ≥ 1.</a:t>
                </a:r>
                <a:endParaRPr lang="en-US" altLang="zh-CN" sz="26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6" name="图片 5">
            <a:extLst>
              <a:ext uri="{FF2B5EF4-FFF2-40B4-BE49-F238E27FC236}">
                <a16:creationId xmlns:a16="http://schemas.microsoft.com/office/drawing/2014/main" id="{7D0D572B-973A-42B7-BAB1-3486F4250C01}"/>
              </a:ext>
            </a:extLst>
          </p:cNvPr>
          <p:cNvPicPr>
            <a:picLocks noChangeAspect="1"/>
          </p:cNvPicPr>
          <p:nvPr/>
        </p:nvPicPr>
        <p:blipFill>
          <a:blip r:embed="rId4"/>
          <a:stretch>
            <a:fillRect/>
          </a:stretch>
        </p:blipFill>
        <p:spPr>
          <a:xfrm>
            <a:off x="3985452" y="2535004"/>
            <a:ext cx="7206000" cy="1119188"/>
          </a:xfrm>
          <a:prstGeom prst="rect">
            <a:avLst/>
          </a:prstGeom>
        </p:spPr>
      </p:pic>
    </p:spTree>
    <p:extLst>
      <p:ext uri="{BB962C8B-B14F-4D97-AF65-F5344CB8AC3E}">
        <p14:creationId xmlns:p14="http://schemas.microsoft.com/office/powerpoint/2010/main" val="4108238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pPr algn="ctr"/>
            <a:r>
              <a:rPr lang="en-US" altLang="zh-CN" sz="3600" b="1" dirty="0">
                <a:latin typeface="Times New Roman" panose="02020603050405020304" pitchFamily="18" charset="0"/>
                <a:cs typeface="Times New Roman" panose="02020603050405020304" pitchFamily="18" charset="0"/>
              </a:rPr>
              <a:t>Chapter 2 Linear Algebra</a:t>
            </a:r>
            <a:endParaRPr lang="zh-CN" altLang="en-US" sz="3600"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fontScale="77500" lnSpcReduction="20000"/>
          </a:bodyPr>
          <a:lstStyle/>
          <a:p>
            <a:pPr marL="0" lvl="0" indent="0" algn="just">
              <a:lnSpc>
                <a:spcPct val="125000"/>
              </a:lnSpc>
              <a:spcBef>
                <a:spcPts val="0"/>
              </a:spcBef>
              <a:buClr>
                <a:srgbClr val="FF0000"/>
              </a:buClr>
              <a:buFont typeface="Wingdings" panose="05000000000000000000" pitchFamily="2" charset="2"/>
              <a:buChar char="p"/>
            </a:pPr>
            <a:r>
              <a:rPr lang="en-US" altLang="zh-CN" sz="3400" dirty="0"/>
              <a:t> </a:t>
            </a:r>
            <a:r>
              <a:rPr lang="en-US" altLang="zh-CN" sz="3400" dirty="0">
                <a:latin typeface="Times New Roman" panose="02020603050405020304" pitchFamily="18" charset="0"/>
                <a:cs typeface="Times New Roman" panose="02020603050405020304" pitchFamily="18" charset="0"/>
              </a:rPr>
              <a:t>2.1 Scalars, Vectors, Matrices and Tensors</a:t>
            </a:r>
          </a:p>
          <a:p>
            <a:pPr marL="0" lvl="0" indent="0" algn="just">
              <a:lnSpc>
                <a:spcPct val="125000"/>
              </a:lnSpc>
              <a:spcBef>
                <a:spcPts val="0"/>
              </a:spcBef>
              <a:buClr>
                <a:srgbClr val="FF0000"/>
              </a:buClr>
              <a:buFont typeface="Wingdings" panose="05000000000000000000" pitchFamily="2" charset="2"/>
              <a:buChar char="p"/>
            </a:pPr>
            <a:r>
              <a:rPr lang="en-US" altLang="zh-CN" sz="3300" dirty="0">
                <a:latin typeface="Times New Roman" panose="02020603050405020304" pitchFamily="18" charset="0"/>
                <a:cs typeface="Times New Roman" panose="02020603050405020304" pitchFamily="18" charset="0"/>
              </a:rPr>
              <a:t> 2.2 Multiplying Matrices and Vectors</a:t>
            </a:r>
          </a:p>
          <a:p>
            <a:pPr marL="0" lvl="0" indent="0" algn="just">
              <a:lnSpc>
                <a:spcPct val="125000"/>
              </a:lnSpc>
              <a:spcBef>
                <a:spcPts val="0"/>
              </a:spcBef>
              <a:buClr>
                <a:srgbClr val="FF0000"/>
              </a:buClr>
              <a:buFont typeface="Wingdings" panose="05000000000000000000" pitchFamily="2" charset="2"/>
              <a:buChar char="p"/>
            </a:pPr>
            <a:r>
              <a:rPr lang="en-US" altLang="zh-CN" sz="3300" dirty="0">
                <a:latin typeface="Times New Roman" panose="02020603050405020304" pitchFamily="18" charset="0"/>
                <a:cs typeface="Times New Roman" panose="02020603050405020304" pitchFamily="18" charset="0"/>
              </a:rPr>
              <a:t> 2.3 Identity and Inverse Matrices</a:t>
            </a:r>
          </a:p>
          <a:p>
            <a:pPr marL="0" lvl="0" indent="0" algn="just">
              <a:lnSpc>
                <a:spcPct val="125000"/>
              </a:lnSpc>
              <a:spcBef>
                <a:spcPts val="0"/>
              </a:spcBef>
              <a:buClr>
                <a:srgbClr val="FF0000"/>
              </a:buClr>
              <a:buFont typeface="Wingdings" panose="05000000000000000000" pitchFamily="2" charset="2"/>
              <a:buChar char="p"/>
            </a:pPr>
            <a:r>
              <a:rPr lang="en-US" altLang="zh-CN" sz="3300" dirty="0">
                <a:latin typeface="Times New Roman" panose="02020603050405020304" pitchFamily="18" charset="0"/>
                <a:cs typeface="Times New Roman" panose="02020603050405020304" pitchFamily="18" charset="0"/>
              </a:rPr>
              <a:t> 2.4 Linear Dependence and Span</a:t>
            </a:r>
          </a:p>
          <a:p>
            <a:pPr marL="0" lvl="0" indent="0" algn="just">
              <a:lnSpc>
                <a:spcPct val="125000"/>
              </a:lnSpc>
              <a:spcBef>
                <a:spcPts val="0"/>
              </a:spcBef>
              <a:buClr>
                <a:srgbClr val="FF0000"/>
              </a:buClr>
              <a:buFont typeface="Wingdings" panose="05000000000000000000" pitchFamily="2" charset="2"/>
              <a:buChar char="p"/>
            </a:pPr>
            <a:r>
              <a:rPr lang="en-US" altLang="zh-CN" sz="3300" dirty="0">
                <a:latin typeface="Times New Roman" panose="02020603050405020304" pitchFamily="18" charset="0"/>
                <a:cs typeface="Times New Roman" panose="02020603050405020304" pitchFamily="18" charset="0"/>
              </a:rPr>
              <a:t> 2.5 Norms</a:t>
            </a:r>
          </a:p>
          <a:p>
            <a:pPr marL="0" lvl="0" indent="0" algn="just">
              <a:lnSpc>
                <a:spcPct val="125000"/>
              </a:lnSpc>
              <a:spcBef>
                <a:spcPts val="0"/>
              </a:spcBef>
              <a:buClr>
                <a:srgbClr val="FF0000"/>
              </a:buClr>
              <a:buFont typeface="Wingdings" panose="05000000000000000000" pitchFamily="2" charset="2"/>
              <a:buChar char="p"/>
            </a:pPr>
            <a:r>
              <a:rPr lang="en-US" altLang="zh-CN" sz="3300" dirty="0">
                <a:latin typeface="Times New Roman" panose="02020603050405020304" pitchFamily="18" charset="0"/>
                <a:cs typeface="Times New Roman" panose="02020603050405020304" pitchFamily="18" charset="0"/>
              </a:rPr>
              <a:t> 2.6 Special Kinds of Matrices and Vectors</a:t>
            </a:r>
          </a:p>
          <a:p>
            <a:pPr marL="0" lvl="0" indent="0" algn="just">
              <a:lnSpc>
                <a:spcPct val="125000"/>
              </a:lnSpc>
              <a:spcBef>
                <a:spcPts val="0"/>
              </a:spcBef>
              <a:buClr>
                <a:srgbClr val="FF0000"/>
              </a:buClr>
              <a:buFont typeface="Wingdings" panose="05000000000000000000" pitchFamily="2" charset="2"/>
              <a:buChar char="p"/>
            </a:pPr>
            <a:r>
              <a:rPr lang="en-US" altLang="zh-CN" sz="3300" dirty="0">
                <a:latin typeface="Times New Roman" panose="02020603050405020304" pitchFamily="18" charset="0"/>
                <a:cs typeface="Times New Roman" panose="02020603050405020304" pitchFamily="18" charset="0"/>
              </a:rPr>
              <a:t> 2.7 </a:t>
            </a:r>
            <a:r>
              <a:rPr lang="en-US" altLang="zh-CN" sz="3300" dirty="0" err="1">
                <a:latin typeface="Times New Roman" panose="02020603050405020304" pitchFamily="18" charset="0"/>
                <a:cs typeface="Times New Roman" panose="02020603050405020304" pitchFamily="18" charset="0"/>
              </a:rPr>
              <a:t>Eigendecomposition</a:t>
            </a:r>
            <a:endParaRPr lang="en-US" altLang="zh-CN" sz="33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Font typeface="Wingdings" panose="05000000000000000000" pitchFamily="2" charset="2"/>
              <a:buChar char="p"/>
            </a:pPr>
            <a:r>
              <a:rPr lang="en-US" altLang="zh-CN" sz="3300" dirty="0">
                <a:latin typeface="Times New Roman" panose="02020603050405020304" pitchFamily="18" charset="0"/>
                <a:cs typeface="Times New Roman" panose="02020603050405020304" pitchFamily="18" charset="0"/>
              </a:rPr>
              <a:t> 2.8 Singular Value Decomposition</a:t>
            </a:r>
          </a:p>
          <a:p>
            <a:pPr marL="0" lvl="0" indent="0" algn="just">
              <a:lnSpc>
                <a:spcPct val="125000"/>
              </a:lnSpc>
              <a:spcBef>
                <a:spcPts val="0"/>
              </a:spcBef>
              <a:buClr>
                <a:srgbClr val="FF0000"/>
              </a:buClr>
              <a:buFont typeface="Wingdings" panose="05000000000000000000" pitchFamily="2" charset="2"/>
              <a:buChar char="p"/>
            </a:pPr>
            <a:r>
              <a:rPr lang="en-US" altLang="zh-CN" sz="3300" dirty="0">
                <a:latin typeface="Times New Roman" panose="02020603050405020304" pitchFamily="18" charset="0"/>
                <a:cs typeface="Times New Roman" panose="02020603050405020304" pitchFamily="18" charset="0"/>
              </a:rPr>
              <a:t> 2.9 The Moore-Penrose Pseudoinverse</a:t>
            </a:r>
          </a:p>
          <a:p>
            <a:pPr marL="0" lvl="0" indent="0" algn="just">
              <a:lnSpc>
                <a:spcPct val="125000"/>
              </a:lnSpc>
              <a:spcBef>
                <a:spcPts val="0"/>
              </a:spcBef>
              <a:buClr>
                <a:srgbClr val="FF0000"/>
              </a:buClr>
              <a:buFont typeface="Wingdings" panose="05000000000000000000" pitchFamily="2" charset="2"/>
              <a:buChar char="p"/>
            </a:pPr>
            <a:r>
              <a:rPr lang="en-US" altLang="zh-CN" sz="3300" dirty="0">
                <a:latin typeface="Times New Roman" panose="02020603050405020304" pitchFamily="18" charset="0"/>
                <a:cs typeface="Times New Roman" panose="02020603050405020304" pitchFamily="18" charset="0"/>
              </a:rPr>
              <a:t> 2.10 The Trace Operator</a:t>
            </a:r>
          </a:p>
          <a:p>
            <a:pPr marL="0" lvl="0" indent="0" algn="just">
              <a:lnSpc>
                <a:spcPct val="125000"/>
              </a:lnSpc>
              <a:spcBef>
                <a:spcPts val="0"/>
              </a:spcBef>
              <a:buClr>
                <a:srgbClr val="FF0000"/>
              </a:buClr>
              <a:buFont typeface="Wingdings" panose="05000000000000000000" pitchFamily="2" charset="2"/>
              <a:buChar char="p"/>
            </a:pPr>
            <a:r>
              <a:rPr lang="en-US" altLang="zh-CN" sz="3300" dirty="0">
                <a:latin typeface="Times New Roman" panose="02020603050405020304" pitchFamily="18" charset="0"/>
                <a:cs typeface="Times New Roman" panose="02020603050405020304" pitchFamily="18" charset="0"/>
              </a:rPr>
              <a:t> 2.11 The Determinant</a:t>
            </a:r>
          </a:p>
          <a:p>
            <a:pPr marL="0" lvl="0" indent="0" algn="just">
              <a:lnSpc>
                <a:spcPct val="125000"/>
              </a:lnSpc>
              <a:spcBef>
                <a:spcPts val="0"/>
              </a:spcBef>
              <a:buClr>
                <a:srgbClr val="FF0000"/>
              </a:buClr>
              <a:buFont typeface="Wingdings" panose="05000000000000000000" pitchFamily="2" charset="2"/>
              <a:buChar char="p"/>
            </a:pPr>
            <a:r>
              <a:rPr lang="en-US" altLang="zh-CN" sz="3300" dirty="0">
                <a:latin typeface="Times New Roman" panose="02020603050405020304" pitchFamily="18" charset="0"/>
                <a:cs typeface="Times New Roman" panose="02020603050405020304" pitchFamily="18" charset="0"/>
              </a:rPr>
              <a:t> 2.12 Example: Principal Components Analysis</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1334515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2.5 Norms </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sym typeface="+mn-ea"/>
                  </a:rPr>
                  <a:t>        Norms, including the  </a:t>
                </a:r>
                <a14:m>
                  <m:oMath xmlns:m="http://schemas.openxmlformats.org/officeDocument/2006/math">
                    <m:sSup>
                      <m:sSupPr>
                        <m:ctrlPr>
                          <a:rPr lang="en-US" altLang="zh-CN" sz="2600" i="1" smtClean="0">
                            <a:latin typeface="Cambria Math" panose="02040503050406030204" pitchFamily="18" charset="0"/>
                            <a:cs typeface="Times New Roman" panose="02020603050405020304" pitchFamily="18" charset="0"/>
                            <a:sym typeface="+mn-ea"/>
                          </a:rPr>
                        </m:ctrlPr>
                      </m:sSupPr>
                      <m:e>
                        <m:r>
                          <a:rPr lang="en-US" altLang="zh-CN" sz="2600" b="0" i="1" smtClean="0">
                            <a:latin typeface="Cambria Math" panose="02040503050406030204" pitchFamily="18" charset="0"/>
                            <a:cs typeface="Times New Roman" panose="02020603050405020304" pitchFamily="18" charset="0"/>
                            <a:sym typeface="+mn-ea"/>
                          </a:rPr>
                          <m:t>𝐿</m:t>
                        </m:r>
                      </m:e>
                      <m:sup>
                        <m:r>
                          <a:rPr lang="en-US" altLang="zh-CN" sz="2600" b="0" i="1" smtClean="0">
                            <a:latin typeface="Cambria Math" panose="02040503050406030204" pitchFamily="18" charset="0"/>
                            <a:cs typeface="Times New Roman" panose="02020603050405020304" pitchFamily="18" charset="0"/>
                            <a:sym typeface="+mn-ea"/>
                          </a:rPr>
                          <m:t>𝑝</m:t>
                        </m:r>
                      </m:sup>
                    </m:sSup>
                  </m:oMath>
                </a14:m>
                <a:r>
                  <a:rPr lang="en-US" altLang="zh-CN" sz="2600" dirty="0">
                    <a:latin typeface="Times New Roman" panose="02020603050405020304" pitchFamily="18" charset="0"/>
                    <a:cs typeface="Times New Roman" panose="02020603050405020304" pitchFamily="18" charset="0"/>
                    <a:sym typeface="+mn-ea"/>
                  </a:rPr>
                  <a:t> norm, are functions mapping vectors to non-negative values. On an intuitive level, the norm of a vector</a:t>
                </a:r>
                <a:r>
                  <a:rPr lang="en-US" altLang="zh-CN" sz="2600" b="1" i="1" dirty="0">
                    <a:latin typeface="Times New Roman" panose="02020603050405020304" pitchFamily="18" charset="0"/>
                    <a:cs typeface="Times New Roman" panose="02020603050405020304" pitchFamily="18" charset="0"/>
                    <a:sym typeface="+mn-ea"/>
                  </a:rPr>
                  <a:t> x</a:t>
                </a:r>
                <a:r>
                  <a:rPr lang="en-US" altLang="zh-CN" sz="2600" dirty="0">
                    <a:latin typeface="Times New Roman" panose="02020603050405020304" pitchFamily="18" charset="0"/>
                    <a:cs typeface="Times New Roman" panose="02020603050405020304" pitchFamily="18" charset="0"/>
                    <a:sym typeface="+mn-ea"/>
                  </a:rPr>
                  <a:t> measures the distance from the origin to the point </a:t>
                </a:r>
                <a:r>
                  <a:rPr lang="en-US" altLang="zh-CN" sz="2600" b="1" i="1" dirty="0">
                    <a:latin typeface="Times New Roman" panose="02020603050405020304" pitchFamily="18" charset="0"/>
                    <a:cs typeface="Times New Roman" panose="02020603050405020304" pitchFamily="18" charset="0"/>
                    <a:sym typeface="+mn-ea"/>
                  </a:rPr>
                  <a:t>x</a:t>
                </a:r>
                <a:r>
                  <a:rPr lang="en-US" altLang="zh-CN" sz="2600" dirty="0">
                    <a:latin typeface="Times New Roman" panose="02020603050405020304" pitchFamily="18" charset="0"/>
                    <a:cs typeface="Times New Roman" panose="02020603050405020304" pitchFamily="18" charset="0"/>
                    <a:sym typeface="+mn-ea"/>
                  </a:rPr>
                  <a:t>. More rigorously, a norm is any function f that satisfies the following properties:</a:t>
                </a:r>
                <a:endParaRPr lang="en-US" altLang="zh-CN" sz="26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8" name="图片 7">
            <a:extLst>
              <a:ext uri="{FF2B5EF4-FFF2-40B4-BE49-F238E27FC236}">
                <a16:creationId xmlns:a16="http://schemas.microsoft.com/office/drawing/2014/main" id="{DE792B60-BEC5-4E34-9075-AD9D22FF7887}"/>
              </a:ext>
            </a:extLst>
          </p:cNvPr>
          <p:cNvPicPr>
            <a:picLocks noChangeAspect="1"/>
          </p:cNvPicPr>
          <p:nvPr/>
        </p:nvPicPr>
        <p:blipFill>
          <a:blip r:embed="rId4"/>
          <a:stretch>
            <a:fillRect/>
          </a:stretch>
        </p:blipFill>
        <p:spPr>
          <a:xfrm>
            <a:off x="1803619" y="3251896"/>
            <a:ext cx="7656957" cy="1993872"/>
          </a:xfrm>
          <a:prstGeom prst="rect">
            <a:avLst/>
          </a:prstGeom>
        </p:spPr>
      </p:pic>
    </p:spTree>
    <p:extLst>
      <p:ext uri="{BB962C8B-B14F-4D97-AF65-F5344CB8AC3E}">
        <p14:creationId xmlns:p14="http://schemas.microsoft.com/office/powerpoint/2010/main" val="1794762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2.5 Norms </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sym typeface="+mn-ea"/>
                  </a:rPr>
                  <a:t>        The </a:t>
                </a:r>
                <a14:m>
                  <m:oMath xmlns:m="http://schemas.openxmlformats.org/officeDocument/2006/math">
                    <m:sSup>
                      <m:sSupPr>
                        <m:ctrlPr>
                          <a:rPr lang="en-US" altLang="zh-CN" sz="2600" i="1">
                            <a:latin typeface="Cambria Math" panose="02040503050406030204" pitchFamily="18" charset="0"/>
                            <a:cs typeface="Times New Roman" panose="02020603050405020304" pitchFamily="18" charset="0"/>
                            <a:sym typeface="+mn-ea"/>
                          </a:rPr>
                        </m:ctrlPr>
                      </m:sSupPr>
                      <m:e>
                        <m:r>
                          <a:rPr lang="en-US" altLang="zh-CN" sz="2600" i="1">
                            <a:latin typeface="Cambria Math" panose="02040503050406030204" pitchFamily="18" charset="0"/>
                            <a:cs typeface="Times New Roman" panose="02020603050405020304" pitchFamily="18" charset="0"/>
                            <a:sym typeface="+mn-ea"/>
                          </a:rPr>
                          <m:t>𝐿</m:t>
                        </m:r>
                      </m:e>
                      <m:sup>
                        <m:r>
                          <a:rPr lang="en-US" altLang="zh-CN" sz="2600" i="1">
                            <a:latin typeface="Cambria Math" panose="02040503050406030204" pitchFamily="18" charset="0"/>
                            <a:cs typeface="Times New Roman" panose="02020603050405020304" pitchFamily="18" charset="0"/>
                            <a:sym typeface="+mn-ea"/>
                          </a:rPr>
                          <m:t>2</m:t>
                        </m:r>
                      </m:sup>
                    </m:sSup>
                  </m:oMath>
                </a14:m>
                <a:r>
                  <a:rPr lang="en-US" altLang="zh-CN" sz="2600" dirty="0">
                    <a:latin typeface="Times New Roman" panose="02020603050405020304" pitchFamily="18" charset="0"/>
                    <a:cs typeface="Times New Roman" panose="02020603050405020304" pitchFamily="18" charset="0"/>
                    <a:sym typeface="+mn-ea"/>
                  </a:rPr>
                  <a:t> norm, with </a:t>
                </a:r>
                <a:r>
                  <a:rPr lang="en-US" altLang="zh-CN" sz="2600" i="1" dirty="0">
                    <a:latin typeface="Times New Roman" panose="02020603050405020304" pitchFamily="18" charset="0"/>
                    <a:cs typeface="Times New Roman" panose="02020603050405020304" pitchFamily="18" charset="0"/>
                    <a:sym typeface="+mn-ea"/>
                  </a:rPr>
                  <a:t>p</a:t>
                </a:r>
                <a:r>
                  <a:rPr lang="en-US" altLang="zh-CN" sz="2600" dirty="0">
                    <a:latin typeface="Times New Roman" panose="02020603050405020304" pitchFamily="18" charset="0"/>
                    <a:cs typeface="Times New Roman" panose="02020603050405020304" pitchFamily="18" charset="0"/>
                    <a:sym typeface="+mn-ea"/>
                  </a:rPr>
                  <a:t> = 2, is known as the </a:t>
                </a:r>
                <a:r>
                  <a:rPr lang="en-US" altLang="zh-CN" sz="2600" i="1" dirty="0">
                    <a:latin typeface="Times New Roman" panose="02020603050405020304" pitchFamily="18" charset="0"/>
                    <a:cs typeface="Times New Roman" panose="02020603050405020304" pitchFamily="18" charset="0"/>
                    <a:sym typeface="+mn-ea"/>
                  </a:rPr>
                  <a:t>Euclidean norm</a:t>
                </a:r>
                <a:r>
                  <a:rPr lang="en-US" altLang="zh-CN" sz="2600" dirty="0">
                    <a:latin typeface="Times New Roman" panose="02020603050405020304" pitchFamily="18" charset="0"/>
                    <a:cs typeface="Times New Roman" panose="02020603050405020304" pitchFamily="18" charset="0"/>
                    <a:sym typeface="+mn-ea"/>
                  </a:rPr>
                  <a:t>. It is simply the Euclidean distance from the origin to the point identified by</a:t>
                </a:r>
                <a:r>
                  <a:rPr lang="en-US" altLang="zh-CN" sz="2600" b="1" i="1" dirty="0">
                    <a:latin typeface="Times New Roman" panose="02020603050405020304" pitchFamily="18" charset="0"/>
                    <a:cs typeface="Times New Roman" panose="02020603050405020304" pitchFamily="18" charset="0"/>
                    <a:sym typeface="+mn-ea"/>
                  </a:rPr>
                  <a:t> x</a:t>
                </a:r>
                <a:r>
                  <a:rPr lang="en-US" altLang="zh-CN" sz="2600" dirty="0">
                    <a:latin typeface="Times New Roman" panose="02020603050405020304" pitchFamily="18" charset="0"/>
                    <a:cs typeface="Times New Roman" panose="02020603050405020304" pitchFamily="18" charset="0"/>
                    <a:sym typeface="+mn-ea"/>
                  </a:rPr>
                  <a:t>. The </a:t>
                </a:r>
                <a14:m>
                  <m:oMath xmlns:m="http://schemas.openxmlformats.org/officeDocument/2006/math">
                    <m:sSup>
                      <m:sSupPr>
                        <m:ctrlPr>
                          <a:rPr lang="en-US" altLang="zh-CN" sz="2600" i="1">
                            <a:latin typeface="Cambria Math" panose="02040503050406030204" pitchFamily="18" charset="0"/>
                            <a:cs typeface="Times New Roman" panose="02020603050405020304" pitchFamily="18" charset="0"/>
                            <a:sym typeface="+mn-ea"/>
                          </a:rPr>
                        </m:ctrlPr>
                      </m:sSupPr>
                      <m:e>
                        <m:r>
                          <a:rPr lang="en-US" altLang="zh-CN" sz="2600" i="1">
                            <a:latin typeface="Cambria Math" panose="02040503050406030204" pitchFamily="18" charset="0"/>
                            <a:cs typeface="Times New Roman" panose="02020603050405020304" pitchFamily="18" charset="0"/>
                            <a:sym typeface="+mn-ea"/>
                          </a:rPr>
                          <m:t>𝐿</m:t>
                        </m:r>
                      </m:e>
                      <m:sup>
                        <m:r>
                          <a:rPr lang="en-US" altLang="zh-CN" sz="2600" i="1">
                            <a:latin typeface="Cambria Math" panose="02040503050406030204" pitchFamily="18" charset="0"/>
                            <a:cs typeface="Times New Roman" panose="02020603050405020304" pitchFamily="18" charset="0"/>
                            <a:sym typeface="+mn-ea"/>
                          </a:rPr>
                          <m:t>2</m:t>
                        </m:r>
                      </m:sup>
                    </m:sSup>
                  </m:oMath>
                </a14:m>
                <a:r>
                  <a:rPr lang="en-US" altLang="zh-CN" sz="2600" dirty="0">
                    <a:latin typeface="Times New Roman" panose="02020603050405020304" pitchFamily="18" charset="0"/>
                    <a:cs typeface="Times New Roman" panose="02020603050405020304" pitchFamily="18" charset="0"/>
                    <a:sym typeface="+mn-ea"/>
                  </a:rPr>
                  <a:t> norm is used so frequently in machine learning that it is often denoted simply as ||</a:t>
                </a:r>
                <a:r>
                  <a:rPr lang="en-US" altLang="zh-CN" sz="2600" b="1" i="1" dirty="0">
                    <a:latin typeface="Times New Roman" panose="02020603050405020304" pitchFamily="18" charset="0"/>
                    <a:cs typeface="Times New Roman" panose="02020603050405020304" pitchFamily="18" charset="0"/>
                    <a:sym typeface="+mn-ea"/>
                  </a:rPr>
                  <a:t>x</a:t>
                </a:r>
                <a:r>
                  <a:rPr lang="en-US" altLang="zh-CN" sz="2600" dirty="0">
                    <a:latin typeface="Times New Roman" panose="02020603050405020304" pitchFamily="18" charset="0"/>
                    <a:cs typeface="Times New Roman" panose="02020603050405020304" pitchFamily="18" charset="0"/>
                    <a:sym typeface="+mn-ea"/>
                  </a:rPr>
                  <a:t>||, with the subscript 2 omitted. It is also common to measure the size of a vector using the squared </a:t>
                </a:r>
                <a14:m>
                  <m:oMath xmlns:m="http://schemas.openxmlformats.org/officeDocument/2006/math">
                    <m:sSup>
                      <m:sSupPr>
                        <m:ctrlPr>
                          <a:rPr lang="en-US" altLang="zh-CN" sz="2600" i="1">
                            <a:latin typeface="Cambria Math" panose="02040503050406030204" pitchFamily="18" charset="0"/>
                            <a:cs typeface="Times New Roman" panose="02020603050405020304" pitchFamily="18" charset="0"/>
                            <a:sym typeface="+mn-ea"/>
                          </a:rPr>
                        </m:ctrlPr>
                      </m:sSupPr>
                      <m:e>
                        <m:r>
                          <a:rPr lang="en-US" altLang="zh-CN" sz="2600" i="1">
                            <a:latin typeface="Cambria Math" panose="02040503050406030204" pitchFamily="18" charset="0"/>
                            <a:cs typeface="Times New Roman" panose="02020603050405020304" pitchFamily="18" charset="0"/>
                            <a:sym typeface="+mn-ea"/>
                          </a:rPr>
                          <m:t>𝐿</m:t>
                        </m:r>
                      </m:e>
                      <m:sup>
                        <m:r>
                          <a:rPr lang="en-US" altLang="zh-CN" sz="2600" i="1">
                            <a:latin typeface="Cambria Math" panose="02040503050406030204" pitchFamily="18" charset="0"/>
                            <a:cs typeface="Times New Roman" panose="02020603050405020304" pitchFamily="18" charset="0"/>
                            <a:sym typeface="+mn-ea"/>
                          </a:rPr>
                          <m:t>2</m:t>
                        </m:r>
                      </m:sup>
                    </m:sSup>
                  </m:oMath>
                </a14:m>
                <a:r>
                  <a:rPr lang="en-US" altLang="zh-CN" sz="2600" dirty="0">
                    <a:latin typeface="Times New Roman" panose="02020603050405020304" pitchFamily="18" charset="0"/>
                    <a:cs typeface="Times New Roman" panose="02020603050405020304" pitchFamily="18" charset="0"/>
                    <a:sym typeface="+mn-ea"/>
                  </a:rPr>
                  <a:t> norm, which can be calculated simply as            . </a:t>
                </a:r>
              </a:p>
              <a:p>
                <a:pPr lvl="0">
                  <a:spcBef>
                    <a:spcPts val="0"/>
                  </a:spcBef>
                  <a:buClr>
                    <a:srgbClr val="FF0000"/>
                  </a:buClr>
                </a:pPr>
                <a:r>
                  <a:rPr lang="en-US" altLang="zh-CN" sz="2600" dirty="0">
                    <a:latin typeface="Times New Roman" panose="02020603050405020304" pitchFamily="18" charset="0"/>
                    <a:cs typeface="Times New Roman" panose="02020603050405020304" pitchFamily="18" charset="0"/>
                    <a:sym typeface="+mn-ea"/>
                  </a:rPr>
                  <a:t>        The squared </a:t>
                </a:r>
                <a14:m>
                  <m:oMath xmlns:m="http://schemas.openxmlformats.org/officeDocument/2006/math">
                    <m:sSup>
                      <m:sSupPr>
                        <m:ctrlPr>
                          <a:rPr lang="en-US" altLang="zh-CN" sz="2600" i="1">
                            <a:latin typeface="Cambria Math" panose="02040503050406030204" pitchFamily="18" charset="0"/>
                            <a:cs typeface="Times New Roman" panose="02020603050405020304" pitchFamily="18" charset="0"/>
                            <a:sym typeface="+mn-ea"/>
                          </a:rPr>
                        </m:ctrlPr>
                      </m:sSupPr>
                      <m:e>
                        <m:r>
                          <a:rPr lang="en-US" altLang="zh-CN" sz="2600" b="0" i="1" smtClean="0">
                            <a:latin typeface="Cambria Math" panose="02040503050406030204" pitchFamily="18" charset="0"/>
                            <a:cs typeface="Times New Roman" panose="02020603050405020304" pitchFamily="18" charset="0"/>
                            <a:sym typeface="+mn-ea"/>
                          </a:rPr>
                          <m:t> </m:t>
                        </m:r>
                        <m:r>
                          <a:rPr lang="en-US" altLang="zh-CN" sz="2600" i="1">
                            <a:latin typeface="Cambria Math" panose="02040503050406030204" pitchFamily="18" charset="0"/>
                            <a:cs typeface="Times New Roman" panose="02020603050405020304" pitchFamily="18" charset="0"/>
                            <a:sym typeface="+mn-ea"/>
                          </a:rPr>
                          <m:t>𝐿</m:t>
                        </m:r>
                      </m:e>
                      <m:sup>
                        <m:r>
                          <a:rPr lang="en-US" altLang="zh-CN" sz="2600" i="1">
                            <a:latin typeface="Cambria Math" panose="02040503050406030204" pitchFamily="18" charset="0"/>
                            <a:cs typeface="Times New Roman" panose="02020603050405020304" pitchFamily="18" charset="0"/>
                            <a:sym typeface="+mn-ea"/>
                          </a:rPr>
                          <m:t>2</m:t>
                        </m:r>
                      </m:sup>
                    </m:sSup>
                  </m:oMath>
                </a14:m>
                <a:r>
                  <a:rPr lang="en-US" altLang="zh-CN" sz="2600" dirty="0">
                    <a:latin typeface="Times New Roman" panose="02020603050405020304" pitchFamily="18" charset="0"/>
                    <a:cs typeface="Times New Roman" panose="02020603050405020304" pitchFamily="18" charset="0"/>
                    <a:sym typeface="+mn-ea"/>
                  </a:rPr>
                  <a:t> norm is more convenient to work with mathematically and </a:t>
                </a:r>
                <a:r>
                  <a:rPr lang="en-US" altLang="zh-CN" dirty="0">
                    <a:sym typeface="+mn-ea"/>
                  </a:rPr>
                  <a:t>computationally than the </a:t>
                </a:r>
                <a14:m>
                  <m:oMath xmlns:m="http://schemas.openxmlformats.org/officeDocument/2006/math">
                    <m:sSup>
                      <m:sSupPr>
                        <m:ctrlPr>
                          <a:rPr lang="en-US" altLang="zh-CN" i="1">
                            <a:latin typeface="Cambria Math" panose="02040503050406030204" pitchFamily="18" charset="0"/>
                            <a:sym typeface="+mn-ea"/>
                          </a:rPr>
                        </m:ctrlPr>
                      </m:sSupPr>
                      <m:e>
                        <m:r>
                          <a:rPr lang="en-US" altLang="zh-CN" i="1">
                            <a:latin typeface="Cambria Math" panose="02040503050406030204" pitchFamily="18" charset="0"/>
                            <a:sym typeface="+mn-ea"/>
                          </a:rPr>
                          <m:t>𝐿</m:t>
                        </m:r>
                      </m:e>
                      <m:sup>
                        <m:r>
                          <a:rPr lang="en-US" altLang="zh-CN" i="1">
                            <a:latin typeface="Cambria Math" panose="02040503050406030204" pitchFamily="18" charset="0"/>
                            <a:sym typeface="+mn-ea"/>
                          </a:rPr>
                          <m:t>2</m:t>
                        </m:r>
                      </m:sup>
                    </m:sSup>
                  </m:oMath>
                </a14:m>
                <a:r>
                  <a:rPr lang="en-US" altLang="zh-CN" dirty="0">
                    <a:sym typeface="+mn-ea"/>
                  </a:rPr>
                  <a:t> norm itself. For example, the derivatives of the squared </a:t>
                </a:r>
                <a14:m>
                  <m:oMath xmlns:m="http://schemas.openxmlformats.org/officeDocument/2006/math">
                    <m:sSup>
                      <m:sSupPr>
                        <m:ctrlPr>
                          <a:rPr lang="en-US" altLang="zh-CN" i="1">
                            <a:latin typeface="Cambria Math" panose="02040503050406030204" pitchFamily="18" charset="0"/>
                            <a:sym typeface="+mn-ea"/>
                          </a:rPr>
                        </m:ctrlPr>
                      </m:sSupPr>
                      <m:e>
                        <m:r>
                          <a:rPr lang="en-US" altLang="zh-CN" i="1">
                            <a:latin typeface="Cambria Math" panose="02040503050406030204" pitchFamily="18" charset="0"/>
                            <a:sym typeface="+mn-ea"/>
                          </a:rPr>
                          <m:t>𝐿</m:t>
                        </m:r>
                      </m:e>
                      <m:sup>
                        <m:r>
                          <a:rPr lang="en-US" altLang="zh-CN" i="1">
                            <a:latin typeface="Cambria Math" panose="02040503050406030204" pitchFamily="18" charset="0"/>
                            <a:sym typeface="+mn-ea"/>
                          </a:rPr>
                          <m:t>2</m:t>
                        </m:r>
                      </m:sup>
                    </m:sSup>
                    <m:r>
                      <a:rPr lang="en-US" altLang="zh-CN" i="1">
                        <a:latin typeface="Cambria Math" panose="02040503050406030204" pitchFamily="18" charset="0"/>
                        <a:sym typeface="+mn-ea"/>
                      </a:rPr>
                      <m:t> </m:t>
                    </m:r>
                  </m:oMath>
                </a14:m>
                <a:r>
                  <a:rPr lang="en-US" altLang="zh-CN" dirty="0">
                    <a:sym typeface="+mn-ea"/>
                  </a:rPr>
                  <a:t>norm with respect to each element of </a:t>
                </a:r>
                <a:r>
                  <a:rPr lang="en-US" altLang="zh-CN" b="1" i="1" dirty="0">
                    <a:sym typeface="+mn-ea"/>
                  </a:rPr>
                  <a:t>x </a:t>
                </a:r>
                <a:r>
                  <a:rPr lang="en-US" altLang="zh-CN" dirty="0">
                    <a:sym typeface="+mn-ea"/>
                  </a:rPr>
                  <a:t>each depend only on the corresponding element of x, while all of the derivatives of the </a:t>
                </a:r>
                <a14:m>
                  <m:oMath xmlns:m="http://schemas.openxmlformats.org/officeDocument/2006/math">
                    <m:sSup>
                      <m:sSupPr>
                        <m:ctrlPr>
                          <a:rPr lang="en-US" altLang="zh-CN" i="1">
                            <a:latin typeface="Cambria Math" panose="02040503050406030204" pitchFamily="18" charset="0"/>
                            <a:sym typeface="+mn-ea"/>
                          </a:rPr>
                        </m:ctrlPr>
                      </m:sSupPr>
                      <m:e>
                        <m:r>
                          <a:rPr lang="en-US" altLang="zh-CN" i="1">
                            <a:latin typeface="Cambria Math" panose="02040503050406030204" pitchFamily="18" charset="0"/>
                            <a:sym typeface="+mn-ea"/>
                          </a:rPr>
                          <m:t>𝐿</m:t>
                        </m:r>
                      </m:e>
                      <m:sup>
                        <m:r>
                          <a:rPr lang="en-US" altLang="zh-CN" i="1">
                            <a:latin typeface="Cambria Math" panose="02040503050406030204" pitchFamily="18" charset="0"/>
                            <a:sym typeface="+mn-ea"/>
                          </a:rPr>
                          <m:t>2</m:t>
                        </m:r>
                      </m:sup>
                    </m:sSup>
                    <m:r>
                      <a:rPr lang="en-US" altLang="zh-CN" i="1">
                        <a:latin typeface="Cambria Math" panose="02040503050406030204" pitchFamily="18" charset="0"/>
                        <a:sym typeface="+mn-ea"/>
                      </a:rPr>
                      <m:t> </m:t>
                    </m:r>
                  </m:oMath>
                </a14:m>
                <a:r>
                  <a:rPr lang="en-US" altLang="zh-CN" dirty="0">
                    <a:sym typeface="+mn-ea"/>
                  </a:rPr>
                  <a:t>norm depend on the entire vector. </a:t>
                </a:r>
                <a:endParaRPr lang="en-US" altLang="zh-CN" sz="26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962" r="-962"/>
                </a:stretch>
              </a:blipFill>
            </p:spPr>
            <p:txBody>
              <a:bodyPr/>
              <a:lstStyle/>
              <a:p>
                <a:r>
                  <a:rPr lang="zh-CN" altLang="en-US">
                    <a:noFill/>
                  </a:rPr>
                  <a:t> </a:t>
                </a:r>
              </a:p>
            </p:txBody>
          </p:sp>
        </mc:Fallback>
      </mc:AlternateContent>
      <p:pic>
        <p:nvPicPr>
          <p:cNvPr id="12" name="图片 11">
            <a:extLst>
              <a:ext uri="{FF2B5EF4-FFF2-40B4-BE49-F238E27FC236}">
                <a16:creationId xmlns:a16="http://schemas.microsoft.com/office/drawing/2014/main" id="{6688AB41-2506-4492-A724-A6F45ECAAB0D}"/>
              </a:ext>
            </a:extLst>
          </p:cNvPr>
          <p:cNvPicPr>
            <a:picLocks noChangeAspect="1"/>
          </p:cNvPicPr>
          <p:nvPr/>
        </p:nvPicPr>
        <p:blipFill>
          <a:blip r:embed="rId4"/>
          <a:stretch>
            <a:fillRect/>
          </a:stretch>
        </p:blipFill>
        <p:spPr>
          <a:xfrm>
            <a:off x="7454535" y="3089276"/>
            <a:ext cx="703945" cy="431966"/>
          </a:xfrm>
          <a:prstGeom prst="rect">
            <a:avLst/>
          </a:prstGeom>
        </p:spPr>
      </p:pic>
    </p:spTree>
    <p:extLst>
      <p:ext uri="{BB962C8B-B14F-4D97-AF65-F5344CB8AC3E}">
        <p14:creationId xmlns:p14="http://schemas.microsoft.com/office/powerpoint/2010/main" val="2067547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2.5 Norms </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sym typeface="+mn-ea"/>
                  </a:rPr>
                  <a:t>In many contexts, the squared </a:t>
                </a:r>
                <a14:m>
                  <m:oMath xmlns:m="http://schemas.openxmlformats.org/officeDocument/2006/math">
                    <m:sSup>
                      <m:sSupPr>
                        <m:ctrlPr>
                          <a:rPr lang="en-US" altLang="zh-CN" sz="2600" i="1">
                            <a:latin typeface="Cambria Math" panose="02040503050406030204" pitchFamily="18" charset="0"/>
                            <a:cs typeface="Times New Roman" panose="02020603050405020304" pitchFamily="18" charset="0"/>
                            <a:sym typeface="+mn-ea"/>
                          </a:rPr>
                        </m:ctrlPr>
                      </m:sSupPr>
                      <m:e>
                        <m:r>
                          <a:rPr lang="en-US" altLang="zh-CN" sz="2600" i="1">
                            <a:latin typeface="Cambria Math" panose="02040503050406030204" pitchFamily="18" charset="0"/>
                            <a:cs typeface="Times New Roman" panose="02020603050405020304" pitchFamily="18" charset="0"/>
                            <a:sym typeface="+mn-ea"/>
                          </a:rPr>
                          <m:t>𝐿</m:t>
                        </m:r>
                      </m:e>
                      <m:sup>
                        <m:r>
                          <a:rPr lang="en-US" altLang="zh-CN" sz="2600" i="1">
                            <a:latin typeface="Cambria Math" panose="02040503050406030204" pitchFamily="18" charset="0"/>
                            <a:cs typeface="Times New Roman" panose="02020603050405020304" pitchFamily="18" charset="0"/>
                            <a:sym typeface="+mn-ea"/>
                          </a:rPr>
                          <m:t>2</m:t>
                        </m:r>
                      </m:sup>
                    </m:sSup>
                    <m:r>
                      <a:rPr lang="en-US" altLang="zh-CN" sz="2600" i="1">
                        <a:latin typeface="Cambria Math" panose="02040503050406030204" pitchFamily="18" charset="0"/>
                        <a:cs typeface="Times New Roman" panose="02020603050405020304" pitchFamily="18" charset="0"/>
                        <a:sym typeface="+mn-ea"/>
                      </a:rPr>
                      <m:t> </m:t>
                    </m:r>
                  </m:oMath>
                </a14:m>
                <a:r>
                  <a:rPr lang="en-US" altLang="zh-CN" sz="2600" dirty="0">
                    <a:latin typeface="Times New Roman" panose="02020603050405020304" pitchFamily="18" charset="0"/>
                    <a:cs typeface="Times New Roman" panose="02020603050405020304" pitchFamily="18" charset="0"/>
                    <a:sym typeface="+mn-ea"/>
                  </a:rPr>
                  <a:t>norm may be undesirable because it increases very slowly near the origin. In several machine learning applications, it is important to discriminate between elements that are exactly zero and elements that are small but nonzero. In these cases, we turn to a function that grows at the same rate in all locations, but retains mathematical simplicity: the </a:t>
                </a:r>
                <a14:m>
                  <m:oMath xmlns:m="http://schemas.openxmlformats.org/officeDocument/2006/math">
                    <m:sSup>
                      <m:sSupPr>
                        <m:ctrlPr>
                          <a:rPr lang="en-US" altLang="zh-CN" sz="2600" i="1">
                            <a:latin typeface="Cambria Math" panose="02040503050406030204" pitchFamily="18" charset="0"/>
                            <a:cs typeface="Times New Roman" panose="02020603050405020304" pitchFamily="18" charset="0"/>
                            <a:sym typeface="+mn-ea"/>
                          </a:rPr>
                        </m:ctrlPr>
                      </m:sSupPr>
                      <m:e>
                        <m:r>
                          <a:rPr lang="en-US" altLang="zh-CN" sz="2600" i="1">
                            <a:latin typeface="Cambria Math" panose="02040503050406030204" pitchFamily="18" charset="0"/>
                            <a:cs typeface="Times New Roman" panose="02020603050405020304" pitchFamily="18" charset="0"/>
                            <a:sym typeface="+mn-ea"/>
                          </a:rPr>
                          <m:t>𝐿</m:t>
                        </m:r>
                      </m:e>
                      <m:sup>
                        <m:r>
                          <a:rPr lang="en-US" altLang="zh-CN" sz="2600" b="0" i="1" smtClean="0">
                            <a:latin typeface="Cambria Math" panose="02040503050406030204" pitchFamily="18" charset="0"/>
                            <a:cs typeface="Times New Roman" panose="02020603050405020304" pitchFamily="18" charset="0"/>
                            <a:sym typeface="+mn-ea"/>
                          </a:rPr>
                          <m:t>1</m:t>
                        </m:r>
                      </m:sup>
                    </m:sSup>
                    <m:r>
                      <a:rPr lang="en-US" altLang="zh-CN" sz="2600" i="1">
                        <a:latin typeface="Cambria Math" panose="02040503050406030204" pitchFamily="18" charset="0"/>
                        <a:cs typeface="Times New Roman" panose="02020603050405020304" pitchFamily="18" charset="0"/>
                        <a:sym typeface="+mn-ea"/>
                      </a:rPr>
                      <m:t> </m:t>
                    </m:r>
                  </m:oMath>
                </a14:m>
                <a:r>
                  <a:rPr lang="en-US" altLang="zh-CN" sz="2600" dirty="0">
                    <a:latin typeface="Times New Roman" panose="02020603050405020304" pitchFamily="18" charset="0"/>
                    <a:cs typeface="Times New Roman" panose="02020603050405020304" pitchFamily="18" charset="0"/>
                    <a:sym typeface="+mn-ea"/>
                  </a:rPr>
                  <a:t>norm. The </a:t>
                </a:r>
                <a14:m>
                  <m:oMath xmlns:m="http://schemas.openxmlformats.org/officeDocument/2006/math">
                    <m:sSup>
                      <m:sSupPr>
                        <m:ctrlPr>
                          <a:rPr lang="en-US" altLang="zh-CN" sz="2600" i="1">
                            <a:latin typeface="Cambria Math" panose="02040503050406030204" pitchFamily="18" charset="0"/>
                            <a:cs typeface="Times New Roman" panose="02020603050405020304" pitchFamily="18" charset="0"/>
                            <a:sym typeface="+mn-ea"/>
                          </a:rPr>
                        </m:ctrlPr>
                      </m:sSupPr>
                      <m:e>
                        <m:r>
                          <a:rPr lang="en-US" altLang="zh-CN" sz="2600" i="1">
                            <a:latin typeface="Cambria Math" panose="02040503050406030204" pitchFamily="18" charset="0"/>
                            <a:cs typeface="Times New Roman" panose="02020603050405020304" pitchFamily="18" charset="0"/>
                            <a:sym typeface="+mn-ea"/>
                          </a:rPr>
                          <m:t>𝐿</m:t>
                        </m:r>
                      </m:e>
                      <m:sup>
                        <m:r>
                          <a:rPr lang="en-US" altLang="zh-CN" sz="2600" i="1">
                            <a:latin typeface="Cambria Math" panose="02040503050406030204" pitchFamily="18" charset="0"/>
                            <a:cs typeface="Times New Roman" panose="02020603050405020304" pitchFamily="18" charset="0"/>
                            <a:sym typeface="+mn-ea"/>
                          </a:rPr>
                          <m:t>1</m:t>
                        </m:r>
                      </m:sup>
                    </m:sSup>
                    <m:r>
                      <a:rPr lang="en-US" altLang="zh-CN" sz="2600" i="1">
                        <a:latin typeface="Cambria Math" panose="02040503050406030204" pitchFamily="18" charset="0"/>
                        <a:cs typeface="Times New Roman" panose="02020603050405020304" pitchFamily="18" charset="0"/>
                        <a:sym typeface="+mn-ea"/>
                      </a:rPr>
                      <m:t> </m:t>
                    </m:r>
                  </m:oMath>
                </a14:m>
                <a:r>
                  <a:rPr lang="en-US" altLang="zh-CN" sz="2600" dirty="0">
                    <a:latin typeface="Times New Roman" panose="02020603050405020304" pitchFamily="18" charset="0"/>
                    <a:cs typeface="Times New Roman" panose="02020603050405020304" pitchFamily="18" charset="0"/>
                    <a:sym typeface="+mn-ea"/>
                  </a:rPr>
                  <a:t>norm may be simplified to </a:t>
                </a:r>
              </a:p>
              <a:p>
                <a:pPr marL="0" lvl="0" indent="0" algn="just">
                  <a:lnSpc>
                    <a:spcPct val="125000"/>
                  </a:lnSpc>
                  <a:spcBef>
                    <a:spcPts val="0"/>
                  </a:spcBef>
                  <a:buClr>
                    <a:srgbClr val="FF0000"/>
                  </a:buClr>
                  <a:buNone/>
                </a:pPr>
                <a:endParaRPr lang="en-US" altLang="zh-CN" dirty="0">
                  <a:sym typeface="+mn-ea"/>
                </a:endParaRPr>
              </a:p>
              <a:p>
                <a:pPr>
                  <a:spcBef>
                    <a:spcPts val="0"/>
                  </a:spcBef>
                  <a:buClr>
                    <a:srgbClr val="FF0000"/>
                  </a:buClr>
                </a:pPr>
                <a:r>
                  <a:rPr lang="en-US" altLang="zh-CN" dirty="0">
                    <a:sym typeface="+mn-ea"/>
                  </a:rPr>
                  <a:t>The </a:t>
                </a:r>
                <a14:m>
                  <m:oMath xmlns:m="http://schemas.openxmlformats.org/officeDocument/2006/math">
                    <m:sSup>
                      <m:sSupPr>
                        <m:ctrlPr>
                          <a:rPr lang="en-US" altLang="zh-CN" i="1">
                            <a:latin typeface="Cambria Math" panose="02040503050406030204" pitchFamily="18" charset="0"/>
                            <a:sym typeface="+mn-ea"/>
                          </a:rPr>
                        </m:ctrlPr>
                      </m:sSupPr>
                      <m:e>
                        <m:r>
                          <a:rPr lang="en-US" altLang="zh-CN" i="1">
                            <a:latin typeface="Cambria Math" panose="02040503050406030204" pitchFamily="18" charset="0"/>
                            <a:sym typeface="+mn-ea"/>
                          </a:rPr>
                          <m:t>𝐿</m:t>
                        </m:r>
                      </m:e>
                      <m:sup>
                        <m:r>
                          <a:rPr lang="en-US" altLang="zh-CN" i="1">
                            <a:latin typeface="Cambria Math" panose="02040503050406030204" pitchFamily="18" charset="0"/>
                            <a:sym typeface="+mn-ea"/>
                          </a:rPr>
                          <m:t>1</m:t>
                        </m:r>
                      </m:sup>
                    </m:sSup>
                    <m:r>
                      <a:rPr lang="en-US" altLang="zh-CN" i="1">
                        <a:latin typeface="Cambria Math" panose="02040503050406030204" pitchFamily="18" charset="0"/>
                        <a:sym typeface="+mn-ea"/>
                      </a:rPr>
                      <m:t> </m:t>
                    </m:r>
                  </m:oMath>
                </a14:m>
                <a:r>
                  <a:rPr lang="en-US" altLang="zh-CN" dirty="0">
                    <a:sym typeface="+mn-ea"/>
                  </a:rPr>
                  <a:t>norm is commonly used in machine learning when the difference between zero and nonzero elements is very important. Every time an element of </a:t>
                </a:r>
                <a:r>
                  <a:rPr lang="en-US" altLang="zh-CN" b="1" i="1" dirty="0">
                    <a:sym typeface="+mn-ea"/>
                  </a:rPr>
                  <a:t>x</a:t>
                </a:r>
                <a:r>
                  <a:rPr lang="en-US" altLang="zh-CN" dirty="0">
                    <a:sym typeface="+mn-ea"/>
                  </a:rPr>
                  <a:t> moves away from 0 by </a:t>
                </a:r>
                <a14:m>
                  <m:oMath xmlns:m="http://schemas.openxmlformats.org/officeDocument/2006/math">
                    <m:r>
                      <a:rPr lang="zh-CN" altLang="en-US" i="1">
                        <a:latin typeface="Cambria Math" panose="02040503050406030204" pitchFamily="18" charset="0"/>
                        <a:sym typeface="+mn-ea"/>
                      </a:rPr>
                      <m:t>𝜖</m:t>
                    </m:r>
                  </m:oMath>
                </a14:m>
                <a:r>
                  <a:rPr lang="en-US" altLang="zh-CN" dirty="0">
                    <a:sym typeface="+mn-ea"/>
                  </a:rPr>
                  <a:t>, the </a:t>
                </a:r>
                <a14:m>
                  <m:oMath xmlns:m="http://schemas.openxmlformats.org/officeDocument/2006/math">
                    <m:sSup>
                      <m:sSupPr>
                        <m:ctrlPr>
                          <a:rPr lang="en-US" altLang="zh-CN" i="1">
                            <a:latin typeface="Cambria Math" panose="02040503050406030204" pitchFamily="18" charset="0"/>
                            <a:sym typeface="+mn-ea"/>
                          </a:rPr>
                        </m:ctrlPr>
                      </m:sSupPr>
                      <m:e>
                        <m:r>
                          <a:rPr lang="en-US" altLang="zh-CN" i="1">
                            <a:latin typeface="Cambria Math" panose="02040503050406030204" pitchFamily="18" charset="0"/>
                            <a:sym typeface="+mn-ea"/>
                          </a:rPr>
                          <m:t>𝐿</m:t>
                        </m:r>
                      </m:e>
                      <m:sup>
                        <m:r>
                          <a:rPr lang="en-US" altLang="zh-CN" i="1">
                            <a:latin typeface="Cambria Math" panose="02040503050406030204" pitchFamily="18" charset="0"/>
                            <a:sym typeface="+mn-ea"/>
                          </a:rPr>
                          <m:t>1</m:t>
                        </m:r>
                      </m:sup>
                    </m:sSup>
                  </m:oMath>
                </a14:m>
                <a:r>
                  <a:rPr lang="en-US" altLang="zh-CN" dirty="0">
                    <a:sym typeface="+mn-ea"/>
                  </a:rPr>
                  <a:t> norm increases by </a:t>
                </a:r>
                <a14:m>
                  <m:oMath xmlns:m="http://schemas.openxmlformats.org/officeDocument/2006/math">
                    <m:r>
                      <a:rPr lang="zh-CN" altLang="en-US" i="1">
                        <a:latin typeface="Cambria Math" panose="02040503050406030204" pitchFamily="18" charset="0"/>
                        <a:sym typeface="+mn-ea"/>
                      </a:rPr>
                      <m:t>𝜖</m:t>
                    </m:r>
                  </m:oMath>
                </a14:m>
                <a:r>
                  <a:rPr lang="en-US" altLang="zh-CN" dirty="0">
                    <a:sym typeface="+mn-ea"/>
                  </a:rPr>
                  <a:t>.</a:t>
                </a: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962" b="-475"/>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10" name="图片 9">
            <a:extLst>
              <a:ext uri="{FF2B5EF4-FFF2-40B4-BE49-F238E27FC236}">
                <a16:creationId xmlns:a16="http://schemas.microsoft.com/office/drawing/2014/main" id="{BEAB83C9-A06A-4FD8-A012-B8A4217EC5FB}"/>
              </a:ext>
            </a:extLst>
          </p:cNvPr>
          <p:cNvPicPr>
            <a:picLocks noChangeAspect="1"/>
          </p:cNvPicPr>
          <p:nvPr/>
        </p:nvPicPr>
        <p:blipFill>
          <a:blip r:embed="rId4"/>
          <a:stretch>
            <a:fillRect/>
          </a:stretch>
        </p:blipFill>
        <p:spPr>
          <a:xfrm>
            <a:off x="3240020" y="3610076"/>
            <a:ext cx="7130415" cy="958850"/>
          </a:xfrm>
          <a:prstGeom prst="rect">
            <a:avLst/>
          </a:prstGeom>
        </p:spPr>
      </p:pic>
    </p:spTree>
    <p:extLst>
      <p:ext uri="{BB962C8B-B14F-4D97-AF65-F5344CB8AC3E}">
        <p14:creationId xmlns:p14="http://schemas.microsoft.com/office/powerpoint/2010/main" val="4759890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2.5 Norms </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sym typeface="+mn-ea"/>
                  </a:rPr>
                  <a:t>        We sometimes measure the size of the vector by counting its number of nonzero elements. Some authors refer to this function as the “ </a:t>
                </a:r>
                <a14:m>
                  <m:oMath xmlns:m="http://schemas.openxmlformats.org/officeDocument/2006/math">
                    <m:sSup>
                      <m:sSupPr>
                        <m:ctrlPr>
                          <a:rPr lang="en-US" altLang="zh-CN" sz="2600" i="1">
                            <a:latin typeface="Cambria Math" panose="02040503050406030204" pitchFamily="18" charset="0"/>
                            <a:cs typeface="Times New Roman" panose="02020603050405020304" pitchFamily="18" charset="0"/>
                            <a:sym typeface="+mn-ea"/>
                          </a:rPr>
                        </m:ctrlPr>
                      </m:sSupPr>
                      <m:e>
                        <m:r>
                          <a:rPr lang="en-US" altLang="zh-CN" sz="2600">
                            <a:latin typeface="Cambria Math" panose="02040503050406030204" pitchFamily="18" charset="0"/>
                            <a:cs typeface="Times New Roman" panose="02020603050405020304" pitchFamily="18" charset="0"/>
                            <a:sym typeface="+mn-ea"/>
                          </a:rPr>
                          <m:t>𝐿</m:t>
                        </m:r>
                      </m:e>
                      <m:sup>
                        <m:r>
                          <a:rPr lang="en-US" altLang="zh-CN" sz="2600">
                            <a:latin typeface="Cambria Math" panose="02040503050406030204" pitchFamily="18" charset="0"/>
                            <a:cs typeface="Times New Roman" panose="02020603050405020304" pitchFamily="18" charset="0"/>
                            <a:sym typeface="+mn-ea"/>
                          </a:rPr>
                          <m:t>0</m:t>
                        </m:r>
                      </m:sup>
                    </m:sSup>
                    <m:r>
                      <a:rPr lang="en-US" altLang="zh-CN" sz="2600">
                        <a:latin typeface="Cambria Math" panose="02040503050406030204" pitchFamily="18" charset="0"/>
                        <a:cs typeface="Times New Roman" panose="02020603050405020304" pitchFamily="18" charset="0"/>
                        <a:sym typeface="+mn-ea"/>
                      </a:rPr>
                      <m:t> </m:t>
                    </m:r>
                  </m:oMath>
                </a14:m>
                <a:r>
                  <a:rPr lang="en-US" altLang="zh-CN" sz="2600" dirty="0">
                    <a:latin typeface="Times New Roman" panose="02020603050405020304" pitchFamily="18" charset="0"/>
                    <a:cs typeface="Times New Roman" panose="02020603050405020304" pitchFamily="18" charset="0"/>
                    <a:sym typeface="+mn-ea"/>
                  </a:rPr>
                  <a:t>norm,” but this is incorrect terminology. The number of non-zero entries in a vector is not a norm, because scaling the vector by </a:t>
                </a:r>
                <a:r>
                  <a:rPr lang="en-US" altLang="zh-CN" sz="2600" i="1" dirty="0">
                    <a:latin typeface="Times New Roman" panose="02020603050405020304" pitchFamily="18" charset="0"/>
                    <a:cs typeface="Times New Roman" panose="02020603050405020304" pitchFamily="18" charset="0"/>
                    <a:sym typeface="+mn-ea"/>
                  </a:rPr>
                  <a:t>α</a:t>
                </a:r>
                <a:r>
                  <a:rPr lang="en-US" altLang="zh-CN" sz="2600" dirty="0">
                    <a:latin typeface="Times New Roman" panose="02020603050405020304" pitchFamily="18" charset="0"/>
                    <a:cs typeface="Times New Roman" panose="02020603050405020304" pitchFamily="18" charset="0"/>
                    <a:sym typeface="+mn-ea"/>
                  </a:rPr>
                  <a:t> does not change the number of nonzero entries. The </a:t>
                </a:r>
                <a14:m>
                  <m:oMath xmlns:m="http://schemas.openxmlformats.org/officeDocument/2006/math">
                    <m:sSup>
                      <m:sSupPr>
                        <m:ctrlPr>
                          <a:rPr lang="en-US" altLang="zh-CN" sz="2600" i="1">
                            <a:latin typeface="Cambria Math" panose="02040503050406030204" pitchFamily="18" charset="0"/>
                            <a:cs typeface="Times New Roman" panose="02020603050405020304" pitchFamily="18" charset="0"/>
                            <a:sym typeface="+mn-ea"/>
                          </a:rPr>
                        </m:ctrlPr>
                      </m:sSupPr>
                      <m:e>
                        <m:r>
                          <a:rPr lang="en-US" altLang="zh-CN" sz="2600">
                            <a:latin typeface="Cambria Math" panose="02040503050406030204" pitchFamily="18" charset="0"/>
                            <a:cs typeface="Times New Roman" panose="02020603050405020304" pitchFamily="18" charset="0"/>
                            <a:sym typeface="+mn-ea"/>
                          </a:rPr>
                          <m:t>𝐿</m:t>
                        </m:r>
                      </m:e>
                      <m:sup>
                        <m:r>
                          <a:rPr lang="en-US" altLang="zh-CN" sz="2600">
                            <a:latin typeface="Cambria Math" panose="02040503050406030204" pitchFamily="18" charset="0"/>
                            <a:cs typeface="Times New Roman" panose="02020603050405020304" pitchFamily="18" charset="0"/>
                            <a:sym typeface="+mn-ea"/>
                          </a:rPr>
                          <m:t>1</m:t>
                        </m:r>
                      </m:sup>
                    </m:sSup>
                  </m:oMath>
                </a14:m>
                <a:r>
                  <a:rPr lang="en-US" altLang="zh-CN" sz="2600" dirty="0">
                    <a:latin typeface="Times New Roman" panose="02020603050405020304" pitchFamily="18" charset="0"/>
                    <a:cs typeface="Times New Roman" panose="02020603050405020304" pitchFamily="18" charset="0"/>
                    <a:sym typeface="+mn-ea"/>
                  </a:rPr>
                  <a:t> norm is often used as a substitute for the number of nonzero entries. </a:t>
                </a:r>
                <a:endParaRPr lang="en-US" altLang="zh-CN" sz="26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sym typeface="+mn-ea"/>
                  </a:rPr>
                  <a:t>        One other norm that commonly arises in machine learning is the </a:t>
                </a:r>
                <a14:m>
                  <m:oMath xmlns:m="http://schemas.openxmlformats.org/officeDocument/2006/math">
                    <m:sSup>
                      <m:sSupPr>
                        <m:ctrlPr>
                          <a:rPr lang="en-US" altLang="zh-CN" sz="2600" i="1" smtClean="0">
                            <a:latin typeface="Cambria Math" panose="02040503050406030204" pitchFamily="18" charset="0"/>
                            <a:cs typeface="Times New Roman" panose="02020603050405020304" pitchFamily="18" charset="0"/>
                            <a:sym typeface="+mn-ea"/>
                          </a:rPr>
                        </m:ctrlPr>
                      </m:sSupPr>
                      <m:e>
                        <m:r>
                          <a:rPr lang="en-US" altLang="zh-CN" sz="2600" i="1">
                            <a:latin typeface="Cambria Math" panose="02040503050406030204" pitchFamily="18" charset="0"/>
                            <a:cs typeface="Times New Roman" panose="02020603050405020304" pitchFamily="18" charset="0"/>
                            <a:sym typeface="+mn-ea"/>
                          </a:rPr>
                          <m:t>𝐿</m:t>
                        </m:r>
                      </m:e>
                      <m:sup>
                        <m:r>
                          <a:rPr lang="en-US" altLang="zh-CN" sz="2600" i="1" smtClean="0">
                            <a:latin typeface="Cambria Math" panose="02040503050406030204" pitchFamily="18" charset="0"/>
                            <a:ea typeface="Cambria Math" panose="02040503050406030204" pitchFamily="18" charset="0"/>
                            <a:cs typeface="Times New Roman" panose="02020603050405020304" pitchFamily="18" charset="0"/>
                            <a:sym typeface="+mn-ea"/>
                          </a:rPr>
                          <m:t>∞</m:t>
                        </m:r>
                      </m:sup>
                    </m:sSup>
                  </m:oMath>
                </a14:m>
                <a:r>
                  <a:rPr lang="en-US" altLang="zh-CN" sz="2600" dirty="0">
                    <a:latin typeface="Times New Roman" panose="02020603050405020304" pitchFamily="18" charset="0"/>
                    <a:cs typeface="Times New Roman" panose="02020603050405020304" pitchFamily="18" charset="0"/>
                    <a:sym typeface="+mn-ea"/>
                  </a:rPr>
                  <a:t> norm, also known as the </a:t>
                </a:r>
                <a:r>
                  <a:rPr lang="en-US" altLang="zh-CN" sz="2600" i="1" dirty="0">
                    <a:latin typeface="Times New Roman" panose="02020603050405020304" pitchFamily="18" charset="0"/>
                    <a:cs typeface="Times New Roman" panose="02020603050405020304" pitchFamily="18" charset="0"/>
                    <a:sym typeface="+mn-ea"/>
                  </a:rPr>
                  <a:t>max norm</a:t>
                </a:r>
                <a:r>
                  <a:rPr lang="en-US" altLang="zh-CN" sz="2600" dirty="0">
                    <a:latin typeface="Times New Roman" panose="02020603050405020304" pitchFamily="18" charset="0"/>
                    <a:cs typeface="Times New Roman" panose="02020603050405020304" pitchFamily="18" charset="0"/>
                    <a:sym typeface="+mn-ea"/>
                  </a:rPr>
                  <a:t>. This norm simplifies to the absolute value of </a:t>
                </a:r>
                <a:r>
                  <a:rPr lang="en-US" altLang="zh-CN" sz="2600" dirty="0">
                    <a:latin typeface="Times New Roman" panose="02020603050405020304" pitchFamily="18" charset="0"/>
                    <a:cs typeface="Times New Roman" panose="02020603050405020304" pitchFamily="18" charset="0"/>
                  </a:rPr>
                  <a:t>the </a:t>
                </a:r>
                <a:r>
                  <a:rPr lang="en-US" altLang="zh-CN" sz="2600" dirty="0">
                    <a:latin typeface="Times New Roman" panose="02020603050405020304" pitchFamily="18" charset="0"/>
                    <a:cs typeface="Times New Roman" panose="02020603050405020304" pitchFamily="18" charset="0"/>
                    <a:sym typeface="+mn-ea"/>
                  </a:rPr>
                  <a:t>element with the largest magnitude in the vector,</a:t>
                </a: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5" name="图片 4">
            <a:extLst>
              <a:ext uri="{FF2B5EF4-FFF2-40B4-BE49-F238E27FC236}">
                <a16:creationId xmlns:a16="http://schemas.microsoft.com/office/drawing/2014/main" id="{E09EF6ED-88E9-4D62-94F6-C699A8B8EA02}"/>
              </a:ext>
            </a:extLst>
          </p:cNvPr>
          <p:cNvPicPr>
            <a:picLocks noChangeAspect="1"/>
          </p:cNvPicPr>
          <p:nvPr/>
        </p:nvPicPr>
        <p:blipFill>
          <a:blip r:embed="rId4"/>
          <a:stretch>
            <a:fillRect/>
          </a:stretch>
        </p:blipFill>
        <p:spPr>
          <a:xfrm>
            <a:off x="3739384" y="5150083"/>
            <a:ext cx="6730567" cy="883997"/>
          </a:xfrm>
          <a:prstGeom prst="rect">
            <a:avLst/>
          </a:prstGeom>
        </p:spPr>
      </p:pic>
    </p:spTree>
    <p:extLst>
      <p:ext uri="{BB962C8B-B14F-4D97-AF65-F5344CB8AC3E}">
        <p14:creationId xmlns:p14="http://schemas.microsoft.com/office/powerpoint/2010/main" val="13440512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2.5 Norms </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sym typeface="+mn-ea"/>
                  </a:rPr>
                  <a:t>        Sometimes we may also wish to measure the size of a matrix. In the context of deep learning, the most common way to do this is with the otherwise obscure </a:t>
                </a:r>
                <a:r>
                  <a:rPr lang="en-US" altLang="zh-CN" sz="2600" i="1" dirty="0" err="1">
                    <a:latin typeface="Times New Roman" panose="02020603050405020304" pitchFamily="18" charset="0"/>
                    <a:cs typeface="Times New Roman" panose="02020603050405020304" pitchFamily="18" charset="0"/>
                    <a:sym typeface="+mn-ea"/>
                  </a:rPr>
                  <a:t>Frobenius</a:t>
                </a:r>
                <a:r>
                  <a:rPr lang="en-US" altLang="zh-CN" sz="2600" i="1" dirty="0">
                    <a:latin typeface="Times New Roman" panose="02020603050405020304" pitchFamily="18" charset="0"/>
                    <a:cs typeface="Times New Roman" panose="02020603050405020304" pitchFamily="18" charset="0"/>
                    <a:sym typeface="+mn-ea"/>
                  </a:rPr>
                  <a:t> norm</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sym typeface="+mn-ea"/>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sym typeface="+mn-ea"/>
                </a:endParaRP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sym typeface="+mn-ea"/>
                  </a:rPr>
                  <a:t> which is analogous to the </a:t>
                </a:r>
                <a14:m>
                  <m:oMath xmlns:m="http://schemas.openxmlformats.org/officeDocument/2006/math">
                    <m:sSup>
                      <m:sSupPr>
                        <m:ctrlPr>
                          <a:rPr lang="en-US" altLang="zh-CN" sz="2600" i="1">
                            <a:latin typeface="Cambria Math" panose="02040503050406030204" pitchFamily="18" charset="0"/>
                            <a:cs typeface="Times New Roman" panose="02020603050405020304" pitchFamily="18" charset="0"/>
                            <a:sym typeface="+mn-ea"/>
                          </a:rPr>
                        </m:ctrlPr>
                      </m:sSupPr>
                      <m:e>
                        <m:r>
                          <a:rPr lang="en-US" altLang="zh-CN" sz="2600" i="1">
                            <a:latin typeface="Cambria Math" panose="02040503050406030204" pitchFamily="18" charset="0"/>
                            <a:cs typeface="Times New Roman" panose="02020603050405020304" pitchFamily="18" charset="0"/>
                            <a:sym typeface="+mn-ea"/>
                          </a:rPr>
                          <m:t>𝐿</m:t>
                        </m:r>
                      </m:e>
                      <m:sup>
                        <m:r>
                          <a:rPr lang="en-US" altLang="zh-CN" sz="2600" b="0" i="1" smtClean="0">
                            <a:latin typeface="Cambria Math" panose="02040503050406030204" pitchFamily="18" charset="0"/>
                            <a:cs typeface="Times New Roman" panose="02020603050405020304" pitchFamily="18" charset="0"/>
                            <a:sym typeface="+mn-ea"/>
                          </a:rPr>
                          <m:t>2</m:t>
                        </m:r>
                      </m:sup>
                    </m:sSup>
                  </m:oMath>
                </a14:m>
                <a:r>
                  <a:rPr lang="en-US" altLang="zh-CN" sz="2600" dirty="0">
                    <a:latin typeface="Times New Roman" panose="02020603050405020304" pitchFamily="18" charset="0"/>
                    <a:cs typeface="Times New Roman" panose="02020603050405020304" pitchFamily="18" charset="0"/>
                    <a:sym typeface="+mn-ea"/>
                  </a:rPr>
                  <a:t> norm of a vector.</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6" name="图片 5">
            <a:extLst>
              <a:ext uri="{FF2B5EF4-FFF2-40B4-BE49-F238E27FC236}">
                <a16:creationId xmlns:a16="http://schemas.microsoft.com/office/drawing/2014/main" id="{A799AB2E-EE74-40A8-9636-532EA2535A0F}"/>
              </a:ext>
            </a:extLst>
          </p:cNvPr>
          <p:cNvPicPr>
            <a:picLocks noChangeAspect="1"/>
          </p:cNvPicPr>
          <p:nvPr/>
        </p:nvPicPr>
        <p:blipFill>
          <a:blip r:embed="rId4"/>
          <a:stretch>
            <a:fillRect/>
          </a:stretch>
        </p:blipFill>
        <p:spPr>
          <a:xfrm>
            <a:off x="3580904" y="2228992"/>
            <a:ext cx="7630730" cy="1268810"/>
          </a:xfrm>
          <a:prstGeom prst="rect">
            <a:avLst/>
          </a:prstGeom>
        </p:spPr>
      </p:pic>
    </p:spTree>
    <p:extLst>
      <p:ext uri="{BB962C8B-B14F-4D97-AF65-F5344CB8AC3E}">
        <p14:creationId xmlns:p14="http://schemas.microsoft.com/office/powerpoint/2010/main" val="6105373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2.5 Norms </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lvl="0">
              <a:spcBef>
                <a:spcPts val="0"/>
              </a:spcBef>
              <a:buClr>
                <a:srgbClr val="FF0000"/>
              </a:buClr>
            </a:pPr>
            <a:r>
              <a:rPr lang="en-US" altLang="zh-CN" dirty="0">
                <a:sym typeface="+mn-ea"/>
              </a:rPr>
              <a:t>        The dot product of two vectors can be rewritten in terms of norms. Specifically</a:t>
            </a:r>
            <a:r>
              <a:rPr lang="en-US" altLang="zh-CN" sz="2600" dirty="0">
                <a:latin typeface="Times New Roman" panose="02020603050405020304" pitchFamily="18" charset="0"/>
                <a:cs typeface="Times New Roman" panose="02020603050405020304" pitchFamily="18" charset="0"/>
                <a:sym typeface="+mn-ea"/>
              </a:rPr>
              <a:t>,</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sym typeface="+mn-ea"/>
              </a:rPr>
              <a:t>where </a:t>
            </a:r>
            <a:r>
              <a:rPr lang="en-US" altLang="zh-CN" sz="2600" i="1" dirty="0">
                <a:latin typeface="Times New Roman" panose="02020603050405020304" pitchFamily="18" charset="0"/>
                <a:cs typeface="Times New Roman" panose="02020603050405020304" pitchFamily="18" charset="0"/>
                <a:sym typeface="+mn-ea"/>
              </a:rPr>
              <a:t>θ</a:t>
            </a:r>
            <a:r>
              <a:rPr lang="en-US" altLang="zh-CN" sz="2600" dirty="0">
                <a:latin typeface="Times New Roman" panose="02020603050405020304" pitchFamily="18" charset="0"/>
                <a:cs typeface="Times New Roman" panose="02020603050405020304" pitchFamily="18" charset="0"/>
                <a:sym typeface="+mn-ea"/>
              </a:rPr>
              <a:t> is the angle between</a:t>
            </a:r>
            <a:r>
              <a:rPr lang="en-US" altLang="zh-CN" sz="2600" b="1" i="1" dirty="0">
                <a:latin typeface="Times New Roman" panose="02020603050405020304" pitchFamily="18" charset="0"/>
                <a:cs typeface="Times New Roman" panose="02020603050405020304" pitchFamily="18" charset="0"/>
                <a:sym typeface="+mn-ea"/>
              </a:rPr>
              <a:t> x</a:t>
            </a:r>
            <a:r>
              <a:rPr lang="en-US" altLang="zh-CN" sz="2600" dirty="0">
                <a:latin typeface="Times New Roman" panose="02020603050405020304" pitchFamily="18" charset="0"/>
                <a:cs typeface="Times New Roman" panose="02020603050405020304" pitchFamily="18" charset="0"/>
                <a:sym typeface="+mn-ea"/>
              </a:rPr>
              <a:t> and</a:t>
            </a:r>
            <a:r>
              <a:rPr lang="en-US" altLang="zh-CN" sz="2600" b="1" i="1" dirty="0">
                <a:latin typeface="Times New Roman" panose="02020603050405020304" pitchFamily="18" charset="0"/>
                <a:cs typeface="Times New Roman" panose="02020603050405020304" pitchFamily="18" charset="0"/>
                <a:sym typeface="+mn-ea"/>
              </a:rPr>
              <a:t> y</a:t>
            </a:r>
            <a:r>
              <a:rPr lang="en-US" altLang="zh-CN" sz="2600" dirty="0">
                <a:latin typeface="Times New Roman" panose="02020603050405020304" pitchFamily="18" charset="0"/>
                <a:cs typeface="Times New Roman" panose="02020603050405020304" pitchFamily="18" charset="0"/>
                <a:sym typeface="+mn-ea"/>
              </a:rPr>
              <a:t>.	</a:t>
            </a: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5" name="图片 4">
            <a:extLst>
              <a:ext uri="{FF2B5EF4-FFF2-40B4-BE49-F238E27FC236}">
                <a16:creationId xmlns:a16="http://schemas.microsoft.com/office/drawing/2014/main" id="{7EDBE742-74C5-46AB-AE32-E13A8C78E87F}"/>
              </a:ext>
            </a:extLst>
          </p:cNvPr>
          <p:cNvPicPr>
            <a:picLocks noChangeAspect="1"/>
          </p:cNvPicPr>
          <p:nvPr/>
        </p:nvPicPr>
        <p:blipFill>
          <a:blip r:embed="rId3"/>
          <a:srcRect b="6071"/>
          <a:stretch>
            <a:fillRect/>
          </a:stretch>
        </p:blipFill>
        <p:spPr>
          <a:xfrm>
            <a:off x="2642870" y="2158365"/>
            <a:ext cx="7314565" cy="874395"/>
          </a:xfrm>
          <a:prstGeom prst="rect">
            <a:avLst/>
          </a:prstGeom>
        </p:spPr>
      </p:pic>
    </p:spTree>
    <p:extLst>
      <p:ext uri="{BB962C8B-B14F-4D97-AF65-F5344CB8AC3E}">
        <p14:creationId xmlns:p14="http://schemas.microsoft.com/office/powerpoint/2010/main" val="34980374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nSpc>
                <a:spcPct val="100000"/>
              </a:lnSpc>
            </a:pPr>
            <a:r>
              <a:rPr lang="en-US" altLang="zh-CN" sz="2400" dirty="0"/>
              <a:t>Acknowledge to: </a:t>
            </a:r>
            <a:r>
              <a:rPr lang="en-US" altLang="zh-CN" sz="2400" dirty="0" err="1"/>
              <a:t>Meiju</a:t>
            </a:r>
            <a:r>
              <a:rPr lang="en-US" altLang="zh-CN" sz="2400" dirty="0"/>
              <a:t> Wang</a:t>
            </a:r>
          </a:p>
          <a:p>
            <a:pPr>
              <a:lnSpc>
                <a:spcPct val="100000"/>
              </a:lnSpc>
            </a:pPr>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pPr>
              <a:lnSpc>
                <a:spcPct val="100000"/>
              </a:lnSpc>
            </a:pPr>
            <a:r>
              <a:rPr lang="en-US" altLang="zh-CN" sz="2400" dirty="0"/>
              <a:t>Machine Learning Research Group</a:t>
            </a:r>
          </a:p>
          <a:p>
            <a:pPr>
              <a:lnSpc>
                <a:spcPct val="100000"/>
              </a:lnSpc>
            </a:pPr>
            <a:r>
              <a:rPr lang="en-US" altLang="zh-CN" sz="2400" dirty="0"/>
              <a:t>Ocean University of China</a:t>
            </a:r>
          </a:p>
          <a:p>
            <a:pPr>
              <a:lnSpc>
                <a:spcPct val="100000"/>
              </a:lnSpc>
            </a:pPr>
            <a:r>
              <a:rPr lang="en-US" altLang="zh-CN" sz="2400" dirty="0"/>
              <a:t>Qingdao, China</a:t>
            </a:r>
          </a:p>
        </p:txBody>
      </p:sp>
      <p:sp>
        <p:nvSpPr>
          <p:cNvPr id="6" name="标题 6"/>
          <p:cNvSpPr txBox="1">
            <a:spLocks/>
          </p:cNvSpPr>
          <p:nvPr/>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2.6 Special Kinds of Matrices and Vectors</a:t>
            </a:r>
          </a:p>
        </p:txBody>
      </p:sp>
      <p:sp>
        <p:nvSpPr>
          <p:cNvPr id="7" name="文本框 6"/>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
        <p:nvSpPr>
          <p:cNvPr id="8" name="文本框 7"/>
          <p:cNvSpPr txBox="1"/>
          <p:nvPr/>
        </p:nvSpPr>
        <p:spPr>
          <a:xfrm>
            <a:off x="1526891" y="544852"/>
            <a:ext cx="9138218" cy="769441"/>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2 Linear Algebra </a:t>
            </a:r>
            <a:endParaRPr lang="zh-CN" alt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01568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2.6 Special Kinds of Matrices and Vectors</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Some special kinds of matrices and vectors are particularly useful. </a:t>
                </a:r>
              </a:p>
              <a:p>
                <a:pPr marL="0" lvl="0" indent="0" algn="just">
                  <a:lnSpc>
                    <a:spcPct val="125000"/>
                  </a:lnSpc>
                  <a:spcBef>
                    <a:spcPts val="0"/>
                  </a:spcBef>
                  <a:buClr>
                    <a:srgbClr val="FF0000"/>
                  </a:buClr>
                  <a:buNone/>
                </a:pPr>
                <a:r>
                  <a:rPr lang="en-US" altLang="zh-CN" sz="2600" i="1" dirty="0">
                    <a:latin typeface="Times New Roman" panose="02020603050405020304" pitchFamily="18" charset="0"/>
                    <a:cs typeface="Times New Roman" panose="02020603050405020304" pitchFamily="18" charset="0"/>
                  </a:rPr>
                  <a:t>        Diagonal matrices </a:t>
                </a:r>
                <a:r>
                  <a:rPr lang="en-US" altLang="zh-CN" sz="2600" dirty="0">
                    <a:latin typeface="Times New Roman" panose="02020603050405020304" pitchFamily="18" charset="0"/>
                    <a:cs typeface="Times New Roman" panose="02020603050405020304" pitchFamily="18" charset="0"/>
                  </a:rPr>
                  <a:t>consist mostly of zeros and have non-zero entries only along the main diagonal. Formally, a matrix </a:t>
                </a:r>
                <a:r>
                  <a:rPr lang="en-US" altLang="zh-CN" sz="2600" b="1" i="1" dirty="0">
                    <a:latin typeface="Times New Roman" panose="02020603050405020304" pitchFamily="18" charset="0"/>
                    <a:cs typeface="Times New Roman" panose="02020603050405020304" pitchFamily="18" charset="0"/>
                  </a:rPr>
                  <a:t>D</a:t>
                </a:r>
                <a:r>
                  <a:rPr lang="en-US" altLang="zh-CN" sz="2600" dirty="0">
                    <a:latin typeface="Times New Roman" panose="02020603050405020304" pitchFamily="18" charset="0"/>
                    <a:cs typeface="Times New Roman" panose="02020603050405020304" pitchFamily="18" charset="0"/>
                  </a:rPr>
                  <a:t> is diagonal if and only if              for all           . We have already seen one example of a diagonal matrix: the identity matrix, where all of the diagonal entries are 1. We write </a:t>
                </a:r>
                <a:r>
                  <a:rPr lang="en-US" altLang="zh-CN" sz="2600" dirty="0" err="1">
                    <a:latin typeface="Times New Roman" panose="02020603050405020304" pitchFamily="18" charset="0"/>
                    <a:cs typeface="Times New Roman" panose="02020603050405020304" pitchFamily="18" charset="0"/>
                  </a:rPr>
                  <a:t>diag</a:t>
                </a:r>
                <a:r>
                  <a:rPr lang="en-US" altLang="zh-CN" sz="2600" dirty="0">
                    <a:latin typeface="Times New Roman" panose="02020603050405020304" pitchFamily="18" charset="0"/>
                    <a:cs typeface="Times New Roman" panose="02020603050405020304" pitchFamily="18" charset="0"/>
                  </a:rPr>
                  <a:t>(</a:t>
                </a:r>
                <a:r>
                  <a:rPr lang="en-US" altLang="zh-CN" sz="2600" b="1" i="1" dirty="0">
                    <a:latin typeface="Times New Roman" panose="02020603050405020304" pitchFamily="18" charset="0"/>
                    <a:cs typeface="Times New Roman" panose="02020603050405020304" pitchFamily="18" charset="0"/>
                  </a:rPr>
                  <a:t>v</a:t>
                </a:r>
                <a:r>
                  <a:rPr lang="en-US" altLang="zh-CN" sz="2600" dirty="0">
                    <a:latin typeface="Times New Roman" panose="02020603050405020304" pitchFamily="18" charset="0"/>
                    <a:cs typeface="Times New Roman" panose="02020603050405020304" pitchFamily="18" charset="0"/>
                  </a:rPr>
                  <a:t>) to denote a square diagonal matrix whose diagonal entries are given by the entries of the vector </a:t>
                </a:r>
                <a:r>
                  <a:rPr lang="en-US" altLang="zh-CN" sz="2600" b="1" i="1" dirty="0">
                    <a:latin typeface="Times New Roman" panose="02020603050405020304" pitchFamily="18" charset="0"/>
                    <a:cs typeface="Times New Roman" panose="02020603050405020304" pitchFamily="18" charset="0"/>
                  </a:rPr>
                  <a:t>v</a:t>
                </a:r>
                <a:r>
                  <a:rPr lang="en-US" altLang="zh-CN" sz="2600" dirty="0">
                    <a:latin typeface="Times New Roman" panose="02020603050405020304" pitchFamily="18" charset="0"/>
                    <a:cs typeface="Times New Roman" panose="02020603050405020304" pitchFamily="18" charset="0"/>
                  </a:rPr>
                  <a:t>. Diagonal matrices are of interest in part because multiplying by a diagonal matrix is very computationally efficient. To compute </a:t>
                </a:r>
                <a:r>
                  <a:rPr lang="en-US" altLang="zh-CN" sz="2600" dirty="0" err="1">
                    <a:latin typeface="Times New Roman" panose="02020603050405020304" pitchFamily="18" charset="0"/>
                    <a:cs typeface="Times New Roman" panose="02020603050405020304" pitchFamily="18" charset="0"/>
                  </a:rPr>
                  <a:t>diag</a:t>
                </a:r>
                <a:r>
                  <a:rPr lang="en-US" altLang="zh-CN" sz="2600" dirty="0">
                    <a:latin typeface="Times New Roman" panose="02020603050405020304" pitchFamily="18" charset="0"/>
                    <a:cs typeface="Times New Roman" panose="02020603050405020304" pitchFamily="18" charset="0"/>
                  </a:rPr>
                  <a:t>(</a:t>
                </a:r>
                <a:r>
                  <a:rPr lang="en-US" altLang="zh-CN" sz="2600" b="1" i="1" dirty="0">
                    <a:latin typeface="Times New Roman" panose="02020603050405020304" pitchFamily="18" charset="0"/>
                    <a:cs typeface="Times New Roman" panose="02020603050405020304" pitchFamily="18" charset="0"/>
                  </a:rPr>
                  <a:t>v</a:t>
                </a:r>
                <a:r>
                  <a:rPr lang="en-US" altLang="zh-CN" sz="2600" dirty="0">
                    <a:latin typeface="Times New Roman" panose="02020603050405020304" pitchFamily="18" charset="0"/>
                    <a:cs typeface="Times New Roman" panose="02020603050405020304" pitchFamily="18" charset="0"/>
                  </a:rPr>
                  <a:t>)</a:t>
                </a:r>
                <a:r>
                  <a:rPr lang="en-US" altLang="zh-CN" sz="2600" b="1"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we only need to scale each element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sym typeface="+mn-ea"/>
                          </a:rPr>
                        </m:ctrlPr>
                      </m:sSubPr>
                      <m:e>
                        <m:r>
                          <a:rPr lang="en-US" altLang="zh-CN" sz="2600" i="1">
                            <a:latin typeface="Cambria Math" panose="02040503050406030204" pitchFamily="18" charset="0"/>
                            <a:cs typeface="Times New Roman" panose="02020603050405020304" pitchFamily="18" charset="0"/>
                            <a:sym typeface="+mn-ea"/>
                          </a:rPr>
                          <m:t>𝑥</m:t>
                        </m:r>
                      </m:e>
                      <m:sub>
                        <m:r>
                          <a:rPr lang="en-US" altLang="zh-CN" sz="2600" i="1">
                            <a:latin typeface="Cambria Math" panose="02040503050406030204" pitchFamily="18" charset="0"/>
                            <a:cs typeface="Times New Roman" panose="02020603050405020304" pitchFamily="18" charset="0"/>
                            <a:sym typeface="+mn-ea"/>
                          </a:rPr>
                          <m:t>𝑖</m:t>
                        </m:r>
                      </m:sub>
                    </m:sSub>
                  </m:oMath>
                </a14:m>
                <a:r>
                  <a:rPr lang="en-US" altLang="zh-CN" sz="2600" dirty="0">
                    <a:cs typeface="Times New Roman" panose="02020603050405020304" pitchFamily="18" charset="0"/>
                    <a:sym typeface="+mn-ea"/>
                  </a:rPr>
                  <a:t> </a:t>
                </a:r>
                <a:r>
                  <a:rPr lang="en-US" altLang="zh-CN" sz="2600" dirty="0">
                    <a:latin typeface="Times New Roman" panose="02020603050405020304" pitchFamily="18" charset="0"/>
                    <a:cs typeface="Times New Roman" panose="02020603050405020304" pitchFamily="18" charset="0"/>
                    <a:sym typeface="+mn-ea"/>
                  </a:rPr>
                  <a:t>by</a:t>
                </a:r>
                <a:r>
                  <a:rPr lang="en-US" altLang="zh-CN" sz="2600" dirty="0">
                    <a:cs typeface="Times New Roman" panose="02020603050405020304" pitchFamily="18" charset="0"/>
                    <a:sym typeface="+mn-ea"/>
                  </a:rPr>
                  <a:t>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sym typeface="+mn-ea"/>
                          </a:rPr>
                        </m:ctrlPr>
                      </m:sSubPr>
                      <m:e>
                        <m:r>
                          <a:rPr lang="en-US" altLang="zh-CN" sz="2600" i="1">
                            <a:latin typeface="Cambria Math" panose="02040503050406030204" pitchFamily="18" charset="0"/>
                            <a:cs typeface="Times New Roman" panose="02020603050405020304" pitchFamily="18" charset="0"/>
                            <a:sym typeface="+mn-ea"/>
                          </a:rPr>
                          <m:t>𝑣</m:t>
                        </m:r>
                      </m:e>
                      <m:sub>
                        <m:r>
                          <a:rPr lang="en-US" altLang="zh-CN" sz="2600" i="1">
                            <a:latin typeface="Cambria Math" panose="02040503050406030204" pitchFamily="18" charset="0"/>
                            <a:cs typeface="Times New Roman" panose="02020603050405020304" pitchFamily="18" charset="0"/>
                            <a:sym typeface="+mn-ea"/>
                          </a:rPr>
                          <m:t>𝑖</m:t>
                        </m:r>
                      </m:sub>
                    </m:sSub>
                  </m:oMath>
                </a14:m>
                <a:r>
                  <a:rPr lang="en-US" altLang="zh-CN" sz="2600" dirty="0">
                    <a:latin typeface="Times New Roman" panose="02020603050405020304" pitchFamily="18" charset="0"/>
                    <a:cs typeface="Times New Roman" panose="02020603050405020304" pitchFamily="18" charset="0"/>
                  </a:rPr>
                  <a:t>. In other words,                             . Inverting a square diagonal matrix is also efficient.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87439" y="1043189"/>
                <a:ext cx="11409609" cy="5133774"/>
              </a:xfrm>
              <a:blipFill>
                <a:blip r:embed="rId3"/>
                <a:stretch>
                  <a:fillRect l="-962" r="-962" b="-475"/>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F5781576-B556-4C1E-82D7-5A590A07B643}"/>
              </a:ext>
            </a:extLst>
          </p:cNvPr>
          <p:cNvPicPr>
            <a:picLocks noChangeAspect="1"/>
          </p:cNvPicPr>
          <p:nvPr/>
        </p:nvPicPr>
        <p:blipFill>
          <a:blip r:embed="rId4"/>
          <a:stretch>
            <a:fillRect/>
          </a:stretch>
        </p:blipFill>
        <p:spPr>
          <a:xfrm>
            <a:off x="966635" y="2607710"/>
            <a:ext cx="862165" cy="394550"/>
          </a:xfrm>
          <a:prstGeom prst="rect">
            <a:avLst/>
          </a:prstGeom>
        </p:spPr>
      </p:pic>
      <p:pic>
        <p:nvPicPr>
          <p:cNvPr id="7" name="图片 6">
            <a:extLst>
              <a:ext uri="{FF2B5EF4-FFF2-40B4-BE49-F238E27FC236}">
                <a16:creationId xmlns:a16="http://schemas.microsoft.com/office/drawing/2014/main" id="{C78FC10B-F558-4C05-8A61-512CE89694B8}"/>
              </a:ext>
            </a:extLst>
          </p:cNvPr>
          <p:cNvPicPr>
            <a:picLocks noChangeAspect="1"/>
          </p:cNvPicPr>
          <p:nvPr/>
        </p:nvPicPr>
        <p:blipFill>
          <a:blip r:embed="rId5"/>
          <a:stretch>
            <a:fillRect/>
          </a:stretch>
        </p:blipFill>
        <p:spPr>
          <a:xfrm>
            <a:off x="9838861" y="2138208"/>
            <a:ext cx="1280460" cy="469502"/>
          </a:xfrm>
          <a:prstGeom prst="rect">
            <a:avLst/>
          </a:prstGeom>
        </p:spPr>
      </p:pic>
      <p:pic>
        <p:nvPicPr>
          <p:cNvPr id="11" name="图片 10">
            <a:extLst>
              <a:ext uri="{FF2B5EF4-FFF2-40B4-BE49-F238E27FC236}">
                <a16:creationId xmlns:a16="http://schemas.microsoft.com/office/drawing/2014/main" id="{9211D9D9-7BE9-406B-B1CA-ED6F2CD8DC62}"/>
              </a:ext>
            </a:extLst>
          </p:cNvPr>
          <p:cNvPicPr>
            <a:picLocks noChangeAspect="1"/>
          </p:cNvPicPr>
          <p:nvPr/>
        </p:nvPicPr>
        <p:blipFill>
          <a:blip r:embed="rId6"/>
          <a:stretch>
            <a:fillRect/>
          </a:stretch>
        </p:blipFill>
        <p:spPr>
          <a:xfrm>
            <a:off x="5081591" y="5120022"/>
            <a:ext cx="2613887" cy="403895"/>
          </a:xfrm>
          <a:prstGeom prst="rect">
            <a:avLst/>
          </a:prstGeom>
        </p:spPr>
      </p:pic>
    </p:spTree>
    <p:extLst>
      <p:ext uri="{BB962C8B-B14F-4D97-AF65-F5344CB8AC3E}">
        <p14:creationId xmlns:p14="http://schemas.microsoft.com/office/powerpoint/2010/main" val="29478404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2.6 Special Kinds of Matrices and Vectors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lnSpcReduction="10000"/>
          </a:bodyPr>
          <a:lstStyle/>
          <a:p>
            <a:pPr lvl="0">
              <a:spcBef>
                <a:spcPts val="0"/>
              </a:spcBef>
              <a:buClr>
                <a:srgbClr val="FF0000"/>
              </a:buClr>
            </a:pPr>
            <a:r>
              <a:rPr lang="en-US" altLang="zh-CN" dirty="0"/>
              <a:t>The inverse exists only if every diagonal entry is nonzero, and </a:t>
            </a:r>
            <a:r>
              <a:rPr lang="en-US" altLang="zh-CN" sz="2600" dirty="0">
                <a:latin typeface="Times New Roman" panose="02020603050405020304" pitchFamily="18" charset="0"/>
                <a:cs typeface="Times New Roman" panose="02020603050405020304" pitchFamily="18" charset="0"/>
              </a:rPr>
              <a:t>in that case,                                                           . In many cases, we may derive some very general machine learning algorithm in terms of arbitrary matrices, but obtain a less expensive (and less descriptive) algorithm by restricting some matrices to be diagonal.</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sym typeface="+mn-ea"/>
              </a:rPr>
              <a:t>        Not all diagonal matrices need be square. It is possible to construct a rectangular diagonal matrix. Non-square diagonal matrices do not have inverses but it is still possible to multiply by them cheaply. For a non-square diagonal matrix </a:t>
            </a:r>
            <a:r>
              <a:rPr lang="en-US" altLang="zh-CN" sz="2600" b="1" i="1" dirty="0">
                <a:latin typeface="Times New Roman" panose="02020603050405020304" pitchFamily="18" charset="0"/>
                <a:cs typeface="Times New Roman" panose="02020603050405020304" pitchFamily="18" charset="0"/>
                <a:sym typeface="+mn-ea"/>
              </a:rPr>
              <a:t>D</a:t>
            </a:r>
            <a:r>
              <a:rPr lang="en-US" altLang="zh-CN" sz="2600" dirty="0">
                <a:latin typeface="Times New Roman" panose="02020603050405020304" pitchFamily="18" charset="0"/>
                <a:cs typeface="Times New Roman" panose="02020603050405020304" pitchFamily="18" charset="0"/>
                <a:sym typeface="+mn-ea"/>
              </a:rPr>
              <a:t>, the product </a:t>
            </a:r>
            <a:r>
              <a:rPr lang="en-US" altLang="zh-CN" sz="2600" b="1" i="1" dirty="0">
                <a:latin typeface="Times New Roman" panose="02020603050405020304" pitchFamily="18" charset="0"/>
                <a:cs typeface="Times New Roman" panose="02020603050405020304" pitchFamily="18" charset="0"/>
                <a:sym typeface="+mn-ea"/>
              </a:rPr>
              <a:t>Dx</a:t>
            </a:r>
            <a:r>
              <a:rPr lang="en-US" altLang="zh-CN" sz="2600" dirty="0">
                <a:latin typeface="Times New Roman" panose="02020603050405020304" pitchFamily="18" charset="0"/>
                <a:cs typeface="Times New Roman" panose="02020603050405020304" pitchFamily="18" charset="0"/>
                <a:sym typeface="+mn-ea"/>
              </a:rPr>
              <a:t> will involve scaling each element of x, and either concatenating some zeros to the result if </a:t>
            </a:r>
            <a:r>
              <a:rPr lang="en-US" altLang="zh-CN" sz="2600" b="1" i="1" dirty="0">
                <a:latin typeface="Times New Roman" panose="02020603050405020304" pitchFamily="18" charset="0"/>
                <a:cs typeface="Times New Roman" panose="02020603050405020304" pitchFamily="18" charset="0"/>
                <a:sym typeface="+mn-ea"/>
              </a:rPr>
              <a:t>D</a:t>
            </a:r>
            <a:r>
              <a:rPr lang="en-US" altLang="zh-CN" sz="2600" dirty="0">
                <a:latin typeface="Times New Roman" panose="02020603050405020304" pitchFamily="18" charset="0"/>
                <a:cs typeface="Times New Roman" panose="02020603050405020304" pitchFamily="18" charset="0"/>
                <a:sym typeface="+mn-ea"/>
              </a:rPr>
              <a:t> is taller than it is wide, or discarding some of the last elements of the vector if </a:t>
            </a:r>
            <a:r>
              <a:rPr lang="en-US" altLang="zh-CN" sz="2600" b="1" i="1" dirty="0">
                <a:latin typeface="Times New Roman" panose="02020603050405020304" pitchFamily="18" charset="0"/>
                <a:cs typeface="Times New Roman" panose="02020603050405020304" pitchFamily="18" charset="0"/>
                <a:sym typeface="+mn-ea"/>
              </a:rPr>
              <a:t>D</a:t>
            </a:r>
            <a:r>
              <a:rPr lang="en-US" altLang="zh-CN" sz="2600" dirty="0">
                <a:latin typeface="Times New Roman" panose="02020603050405020304" pitchFamily="18" charset="0"/>
                <a:cs typeface="Times New Roman" panose="02020603050405020304" pitchFamily="18" charset="0"/>
                <a:sym typeface="+mn-ea"/>
              </a:rPr>
              <a:t> is wider than it is tall.</a:t>
            </a:r>
            <a:endParaRPr lang="en-US" altLang="zh-CN" sz="2600"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ECDB22F8-976B-44C2-B2CE-6E13E8F15E3A}"/>
              </a:ext>
            </a:extLst>
          </p:cNvPr>
          <p:cNvPicPr>
            <a:picLocks noChangeAspect="1"/>
          </p:cNvPicPr>
          <p:nvPr/>
        </p:nvPicPr>
        <p:blipFill>
          <a:blip r:embed="rId3"/>
          <a:stretch>
            <a:fillRect/>
          </a:stretch>
        </p:blipFill>
        <p:spPr>
          <a:xfrm>
            <a:off x="1231888" y="1600975"/>
            <a:ext cx="4829967" cy="388246"/>
          </a:xfrm>
          <a:prstGeom prst="rect">
            <a:avLst/>
          </a:prstGeom>
        </p:spPr>
      </p:pic>
    </p:spTree>
    <p:extLst>
      <p:ext uri="{BB962C8B-B14F-4D97-AF65-F5344CB8AC3E}">
        <p14:creationId xmlns:p14="http://schemas.microsoft.com/office/powerpoint/2010/main" val="25183263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2.6 Special Kinds of Matrices and Vectors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sym typeface="+mn-ea"/>
              </a:rPr>
              <a:t>        A </a:t>
            </a:r>
            <a:r>
              <a:rPr lang="en-US" altLang="zh-CN" sz="2600" i="1" dirty="0">
                <a:latin typeface="Times New Roman" panose="02020603050405020304" pitchFamily="18" charset="0"/>
                <a:cs typeface="Times New Roman" panose="02020603050405020304" pitchFamily="18" charset="0"/>
                <a:sym typeface="+mn-ea"/>
              </a:rPr>
              <a:t>symmetric</a:t>
            </a:r>
            <a:r>
              <a:rPr lang="en-US" altLang="zh-CN" sz="2600" dirty="0">
                <a:latin typeface="Times New Roman" panose="02020603050405020304" pitchFamily="18" charset="0"/>
                <a:cs typeface="Times New Roman" panose="02020603050405020304" pitchFamily="18" charset="0"/>
                <a:sym typeface="+mn-ea"/>
              </a:rPr>
              <a:t> matrix is any matrix that is equal to its own transpose:</a:t>
            </a: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sym typeface="+mn-ea"/>
            </a:endParaRP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sym typeface="+mn-ea"/>
              </a:rPr>
              <a:t>Symmetric matrices often arise when the entries are generated by some function of two arguments that does not depend on the order of the arguments. For example, if </a:t>
            </a:r>
            <a:r>
              <a:rPr lang="en-US" altLang="zh-CN" sz="2600" b="1" i="1" dirty="0">
                <a:latin typeface="Times New Roman" panose="02020603050405020304" pitchFamily="18" charset="0"/>
                <a:cs typeface="Times New Roman" panose="02020603050405020304" pitchFamily="18" charset="0"/>
                <a:sym typeface="+mn-ea"/>
              </a:rPr>
              <a:t>A</a:t>
            </a:r>
            <a:r>
              <a:rPr lang="en-US" altLang="zh-CN" sz="2600" dirty="0">
                <a:latin typeface="Times New Roman" panose="02020603050405020304" pitchFamily="18" charset="0"/>
                <a:cs typeface="Times New Roman" panose="02020603050405020304" pitchFamily="18" charset="0"/>
                <a:sym typeface="+mn-ea"/>
              </a:rPr>
              <a:t> is a matrix of distance measurements, with        giving the distance from point </a:t>
            </a:r>
            <a:r>
              <a:rPr lang="en-US" altLang="zh-CN" sz="2600" i="1" dirty="0" err="1">
                <a:latin typeface="Times New Roman" panose="02020603050405020304" pitchFamily="18" charset="0"/>
                <a:cs typeface="Times New Roman" panose="02020603050405020304" pitchFamily="18" charset="0"/>
                <a:sym typeface="+mn-ea"/>
              </a:rPr>
              <a:t>i</a:t>
            </a:r>
            <a:r>
              <a:rPr lang="en-US" altLang="zh-CN" sz="2600" dirty="0">
                <a:latin typeface="Times New Roman" panose="02020603050405020304" pitchFamily="18" charset="0"/>
                <a:cs typeface="Times New Roman" panose="02020603050405020304" pitchFamily="18" charset="0"/>
                <a:sym typeface="+mn-ea"/>
              </a:rPr>
              <a:t> to point</a:t>
            </a:r>
            <a:r>
              <a:rPr lang="en-US" altLang="zh-CN" sz="2600" i="1" dirty="0">
                <a:latin typeface="Times New Roman" panose="02020603050405020304" pitchFamily="18" charset="0"/>
                <a:cs typeface="Times New Roman" panose="02020603050405020304" pitchFamily="18" charset="0"/>
                <a:sym typeface="+mn-ea"/>
              </a:rPr>
              <a:t> j</a:t>
            </a:r>
            <a:r>
              <a:rPr lang="en-US" altLang="zh-CN" sz="2600" dirty="0">
                <a:latin typeface="Times New Roman" panose="02020603050405020304" pitchFamily="18" charset="0"/>
                <a:cs typeface="Times New Roman" panose="02020603050405020304" pitchFamily="18" charset="0"/>
                <a:sym typeface="+mn-ea"/>
              </a:rPr>
              <a:t>, then                         because distance functions are symmetric. </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sym typeface="+mn-ea"/>
              </a:rPr>
              <a:t>        A </a:t>
            </a:r>
            <a:r>
              <a:rPr lang="en-US" altLang="zh-CN" sz="2600" i="1" dirty="0">
                <a:latin typeface="Times New Roman" panose="02020603050405020304" pitchFamily="18" charset="0"/>
                <a:cs typeface="Times New Roman" panose="02020603050405020304" pitchFamily="18" charset="0"/>
                <a:sym typeface="+mn-ea"/>
              </a:rPr>
              <a:t>unit vector</a:t>
            </a:r>
            <a:r>
              <a:rPr lang="en-US" altLang="zh-CN" sz="2600" dirty="0">
                <a:latin typeface="Times New Roman" panose="02020603050405020304" pitchFamily="18" charset="0"/>
                <a:cs typeface="Times New Roman" panose="02020603050405020304" pitchFamily="18" charset="0"/>
                <a:sym typeface="+mn-ea"/>
              </a:rPr>
              <a:t> is a vector with </a:t>
            </a:r>
            <a:r>
              <a:rPr lang="en-US" altLang="zh-CN" sz="2600" i="1" dirty="0">
                <a:latin typeface="Times New Roman" panose="02020603050405020304" pitchFamily="18" charset="0"/>
                <a:cs typeface="Times New Roman" panose="02020603050405020304" pitchFamily="18" charset="0"/>
                <a:sym typeface="+mn-ea"/>
              </a:rPr>
              <a:t>unit norm</a:t>
            </a:r>
            <a:r>
              <a:rPr lang="en-US" altLang="zh-CN" sz="2600" dirty="0">
                <a:latin typeface="Times New Roman" panose="02020603050405020304" pitchFamily="18" charset="0"/>
                <a:cs typeface="Times New Roman" panose="02020603050405020304" pitchFamily="18" charset="0"/>
                <a:sym typeface="+mn-ea"/>
              </a:rPr>
              <a:t>:</a:t>
            </a:r>
            <a:endParaRPr lang="en-US" altLang="zh-CN" sz="2600"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CCF63716-C5AF-4A4A-B656-8060D6C62A23}"/>
              </a:ext>
            </a:extLst>
          </p:cNvPr>
          <p:cNvPicPr>
            <a:picLocks noChangeAspect="1"/>
          </p:cNvPicPr>
          <p:nvPr/>
        </p:nvPicPr>
        <p:blipFill>
          <a:blip r:embed="rId3"/>
          <a:stretch>
            <a:fillRect/>
          </a:stretch>
        </p:blipFill>
        <p:spPr>
          <a:xfrm>
            <a:off x="3776579" y="1710021"/>
            <a:ext cx="6212840" cy="655320"/>
          </a:xfrm>
          <a:prstGeom prst="rect">
            <a:avLst/>
          </a:prstGeom>
        </p:spPr>
      </p:pic>
      <p:pic>
        <p:nvPicPr>
          <p:cNvPr id="6" name="图片 5">
            <a:extLst>
              <a:ext uri="{FF2B5EF4-FFF2-40B4-BE49-F238E27FC236}">
                <a16:creationId xmlns:a16="http://schemas.microsoft.com/office/drawing/2014/main" id="{E9E000A3-B6B6-423C-971E-09E75474EF8E}"/>
              </a:ext>
            </a:extLst>
          </p:cNvPr>
          <p:cNvPicPr>
            <a:picLocks noChangeAspect="1"/>
          </p:cNvPicPr>
          <p:nvPr/>
        </p:nvPicPr>
        <p:blipFill>
          <a:blip r:embed="rId4"/>
          <a:stretch>
            <a:fillRect/>
          </a:stretch>
        </p:blipFill>
        <p:spPr>
          <a:xfrm>
            <a:off x="6348917" y="3674245"/>
            <a:ext cx="661483" cy="385865"/>
          </a:xfrm>
          <a:prstGeom prst="rect">
            <a:avLst/>
          </a:prstGeom>
        </p:spPr>
      </p:pic>
      <p:pic>
        <p:nvPicPr>
          <p:cNvPr id="7" name="图片 6">
            <a:extLst>
              <a:ext uri="{FF2B5EF4-FFF2-40B4-BE49-F238E27FC236}">
                <a16:creationId xmlns:a16="http://schemas.microsoft.com/office/drawing/2014/main" id="{F55700DF-ED2F-46F6-913B-49F4A22D9C30}"/>
              </a:ext>
            </a:extLst>
          </p:cNvPr>
          <p:cNvPicPr>
            <a:picLocks noChangeAspect="1"/>
          </p:cNvPicPr>
          <p:nvPr/>
        </p:nvPicPr>
        <p:blipFill>
          <a:blip r:embed="rId5"/>
          <a:stretch>
            <a:fillRect/>
          </a:stretch>
        </p:blipFill>
        <p:spPr>
          <a:xfrm>
            <a:off x="2229363" y="4126802"/>
            <a:ext cx="1761696" cy="484257"/>
          </a:xfrm>
          <a:prstGeom prst="rect">
            <a:avLst/>
          </a:prstGeom>
        </p:spPr>
      </p:pic>
      <p:pic>
        <p:nvPicPr>
          <p:cNvPr id="8" name="图片 7">
            <a:extLst>
              <a:ext uri="{FF2B5EF4-FFF2-40B4-BE49-F238E27FC236}">
                <a16:creationId xmlns:a16="http://schemas.microsoft.com/office/drawing/2014/main" id="{7C0FA3ED-D3D4-4D5F-ABBC-4FB5B15583A6}"/>
              </a:ext>
            </a:extLst>
          </p:cNvPr>
          <p:cNvPicPr>
            <a:picLocks noChangeAspect="1"/>
          </p:cNvPicPr>
          <p:nvPr/>
        </p:nvPicPr>
        <p:blipFill>
          <a:blip r:embed="rId6"/>
          <a:stretch>
            <a:fillRect/>
          </a:stretch>
        </p:blipFill>
        <p:spPr>
          <a:xfrm>
            <a:off x="3114873" y="5147979"/>
            <a:ext cx="7496193" cy="855779"/>
          </a:xfrm>
          <a:prstGeom prst="rect">
            <a:avLst/>
          </a:prstGeom>
        </p:spPr>
      </p:pic>
    </p:spTree>
    <p:extLst>
      <p:ext uri="{BB962C8B-B14F-4D97-AF65-F5344CB8AC3E}">
        <p14:creationId xmlns:p14="http://schemas.microsoft.com/office/powerpoint/2010/main" val="2355939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2 Linear Algebra</a:t>
            </a: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sym typeface="+mn-ea"/>
              </a:rPr>
              <a:t>Linear algebra is a branch of mathematics that is widely used throughout science and engineering. However, because linear algebra is a form of continuous rather than discrete mathematics, many computer scientists have little experience with it. A good understanding of linear algebra is essential for understanding and working with many machine learning algorithms, especially deep learning algorithms. We therefore precede our introduction to deep learning with a focused presentation of the key linear algebra prerequisites.</a:t>
            </a: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40239998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2.6 Special Kinds of Matrices and Vectors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sym typeface="+mn-ea"/>
              </a:rPr>
              <a:t>        A vector </a:t>
            </a:r>
            <a:r>
              <a:rPr lang="en-US" altLang="zh-CN" sz="2600" b="1" i="1" dirty="0">
                <a:latin typeface="Times New Roman" panose="02020603050405020304" pitchFamily="18" charset="0"/>
                <a:cs typeface="Times New Roman" panose="02020603050405020304" pitchFamily="18" charset="0"/>
                <a:sym typeface="+mn-ea"/>
              </a:rPr>
              <a:t>x</a:t>
            </a:r>
            <a:r>
              <a:rPr lang="en-US" altLang="zh-CN" sz="2600" dirty="0">
                <a:latin typeface="Times New Roman" panose="02020603050405020304" pitchFamily="18" charset="0"/>
                <a:cs typeface="Times New Roman" panose="02020603050405020304" pitchFamily="18" charset="0"/>
                <a:sym typeface="+mn-ea"/>
              </a:rPr>
              <a:t> and a vector </a:t>
            </a:r>
            <a:r>
              <a:rPr lang="en-US" altLang="zh-CN" sz="2600" b="1" i="1" dirty="0">
                <a:latin typeface="Times New Roman" panose="02020603050405020304" pitchFamily="18" charset="0"/>
                <a:cs typeface="Times New Roman" panose="02020603050405020304" pitchFamily="18" charset="0"/>
                <a:sym typeface="+mn-ea"/>
              </a:rPr>
              <a:t>y</a:t>
            </a:r>
            <a:r>
              <a:rPr lang="en-US" altLang="zh-CN" sz="2600" dirty="0">
                <a:latin typeface="Times New Roman" panose="02020603050405020304" pitchFamily="18" charset="0"/>
                <a:cs typeface="Times New Roman" panose="02020603050405020304" pitchFamily="18" charset="0"/>
                <a:sym typeface="+mn-ea"/>
              </a:rPr>
              <a:t> are </a:t>
            </a:r>
            <a:r>
              <a:rPr lang="en-US" altLang="zh-CN" sz="2600" i="1" dirty="0">
                <a:latin typeface="Times New Roman" panose="02020603050405020304" pitchFamily="18" charset="0"/>
                <a:cs typeface="Times New Roman" panose="02020603050405020304" pitchFamily="18" charset="0"/>
                <a:sym typeface="+mn-ea"/>
              </a:rPr>
              <a:t>orthogonal</a:t>
            </a:r>
            <a:r>
              <a:rPr lang="en-US" altLang="zh-CN" sz="2600" dirty="0">
                <a:latin typeface="Times New Roman" panose="02020603050405020304" pitchFamily="18" charset="0"/>
                <a:cs typeface="Times New Roman" panose="02020603050405020304" pitchFamily="18" charset="0"/>
                <a:sym typeface="+mn-ea"/>
              </a:rPr>
              <a:t> to each other if        = 0. If both vectors have nonzero norm, this means that they are at a 90 degree angle to each other. In        , at most </a:t>
            </a:r>
            <a:r>
              <a:rPr lang="en-US" altLang="zh-CN" sz="2600" i="1" dirty="0">
                <a:latin typeface="Times New Roman" panose="02020603050405020304" pitchFamily="18" charset="0"/>
                <a:cs typeface="Times New Roman" panose="02020603050405020304" pitchFamily="18" charset="0"/>
                <a:sym typeface="+mn-ea"/>
              </a:rPr>
              <a:t>n</a:t>
            </a:r>
            <a:r>
              <a:rPr lang="en-US" altLang="zh-CN" sz="2600" dirty="0">
                <a:latin typeface="Times New Roman" panose="02020603050405020304" pitchFamily="18" charset="0"/>
                <a:cs typeface="Times New Roman" panose="02020603050405020304" pitchFamily="18" charset="0"/>
                <a:sym typeface="+mn-ea"/>
              </a:rPr>
              <a:t> vectors may be mutually orthogonal with nonzero norm. If the vectors are not only orthogonal but also have unit norm, we call them </a:t>
            </a:r>
            <a:r>
              <a:rPr lang="en-US" altLang="zh-CN" sz="2600" i="1" dirty="0">
                <a:latin typeface="Times New Roman" panose="02020603050405020304" pitchFamily="18" charset="0"/>
                <a:cs typeface="Times New Roman" panose="02020603050405020304" pitchFamily="18" charset="0"/>
                <a:sym typeface="+mn-ea"/>
              </a:rPr>
              <a:t>orthonormal</a:t>
            </a:r>
            <a:r>
              <a:rPr lang="en-US" altLang="zh-CN" sz="2600" dirty="0">
                <a:latin typeface="Times New Roman" panose="02020603050405020304" pitchFamily="18" charset="0"/>
                <a:cs typeface="Times New Roman" panose="02020603050405020304" pitchFamily="18" charset="0"/>
                <a:sym typeface="+mn-ea"/>
              </a:rPr>
              <a:t>.</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sym typeface="+mn-ea"/>
              </a:rPr>
              <a:t>        An </a:t>
            </a:r>
            <a:r>
              <a:rPr lang="en-US" altLang="zh-CN" sz="2600" i="1" dirty="0">
                <a:latin typeface="Times New Roman" panose="02020603050405020304" pitchFamily="18" charset="0"/>
                <a:cs typeface="Times New Roman" panose="02020603050405020304" pitchFamily="18" charset="0"/>
                <a:sym typeface="+mn-ea"/>
              </a:rPr>
              <a:t>orthogonal matrix </a:t>
            </a:r>
            <a:r>
              <a:rPr lang="en-US" altLang="zh-CN" sz="2600" dirty="0">
                <a:latin typeface="Times New Roman" panose="02020603050405020304" pitchFamily="18" charset="0"/>
                <a:cs typeface="Times New Roman" panose="02020603050405020304" pitchFamily="18" charset="0"/>
                <a:sym typeface="+mn-ea"/>
              </a:rPr>
              <a:t>is a square matrix whose rows are mutually orthonormal and whose columns are mutually orthonormal:</a:t>
            </a: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6" name="图片 5">
            <a:extLst>
              <a:ext uri="{FF2B5EF4-FFF2-40B4-BE49-F238E27FC236}">
                <a16:creationId xmlns:a16="http://schemas.microsoft.com/office/drawing/2014/main" id="{6E1CA96D-8EBF-4B6D-AFEC-9E5A57E6A57A}"/>
              </a:ext>
            </a:extLst>
          </p:cNvPr>
          <p:cNvPicPr>
            <a:picLocks noChangeAspect="1"/>
          </p:cNvPicPr>
          <p:nvPr/>
        </p:nvPicPr>
        <p:blipFill>
          <a:blip r:embed="rId3"/>
          <a:stretch>
            <a:fillRect/>
          </a:stretch>
        </p:blipFill>
        <p:spPr>
          <a:xfrm>
            <a:off x="9269679" y="1072697"/>
            <a:ext cx="737026" cy="510250"/>
          </a:xfrm>
          <a:prstGeom prst="rect">
            <a:avLst/>
          </a:prstGeom>
        </p:spPr>
      </p:pic>
      <p:pic>
        <p:nvPicPr>
          <p:cNvPr id="7" name="图片 6">
            <a:extLst>
              <a:ext uri="{FF2B5EF4-FFF2-40B4-BE49-F238E27FC236}">
                <a16:creationId xmlns:a16="http://schemas.microsoft.com/office/drawing/2014/main" id="{C23CA9FC-EA47-43AE-B7E0-A934852AE0B2}"/>
              </a:ext>
            </a:extLst>
          </p:cNvPr>
          <p:cNvPicPr>
            <a:picLocks noChangeAspect="1"/>
          </p:cNvPicPr>
          <p:nvPr/>
        </p:nvPicPr>
        <p:blipFill>
          <a:blip r:embed="rId4"/>
          <a:stretch>
            <a:fillRect/>
          </a:stretch>
        </p:blipFill>
        <p:spPr>
          <a:xfrm>
            <a:off x="1761402" y="2128569"/>
            <a:ext cx="487722" cy="419136"/>
          </a:xfrm>
          <a:prstGeom prst="rect">
            <a:avLst/>
          </a:prstGeom>
        </p:spPr>
      </p:pic>
      <p:pic>
        <p:nvPicPr>
          <p:cNvPr id="8" name="图片 7">
            <a:extLst>
              <a:ext uri="{FF2B5EF4-FFF2-40B4-BE49-F238E27FC236}">
                <a16:creationId xmlns:a16="http://schemas.microsoft.com/office/drawing/2014/main" id="{DF35883D-E37F-4B04-9104-4C16D25429E3}"/>
              </a:ext>
            </a:extLst>
          </p:cNvPr>
          <p:cNvPicPr>
            <a:picLocks noChangeAspect="1"/>
          </p:cNvPicPr>
          <p:nvPr/>
        </p:nvPicPr>
        <p:blipFill>
          <a:blip r:embed="rId5"/>
          <a:stretch>
            <a:fillRect/>
          </a:stretch>
        </p:blipFill>
        <p:spPr>
          <a:xfrm>
            <a:off x="4049271" y="4687395"/>
            <a:ext cx="7633057" cy="740760"/>
          </a:xfrm>
          <a:prstGeom prst="rect">
            <a:avLst/>
          </a:prstGeom>
        </p:spPr>
      </p:pic>
    </p:spTree>
    <p:extLst>
      <p:ext uri="{BB962C8B-B14F-4D97-AF65-F5344CB8AC3E}">
        <p14:creationId xmlns:p14="http://schemas.microsoft.com/office/powerpoint/2010/main" val="7978064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2.6 Special Kinds of Matrices and Vectors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sym typeface="+mn-ea"/>
              </a:rPr>
              <a:t>This implies that</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sym typeface="+mn-ea"/>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sym typeface="+mn-ea"/>
            </a:endParaRP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so orthogonal matrices are of interest because their inverse is very cheap to compute. Pay careful attention to the deﬁnition of orthogonal matrices. Counterintuitively, their rows are not merely orthogonal but fully orthonormal. There is no special term for a matrix whose rows or columns are orthogonal but not orthonormal.</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5" name="图片 4">
            <a:extLst>
              <a:ext uri="{FF2B5EF4-FFF2-40B4-BE49-F238E27FC236}">
                <a16:creationId xmlns:a16="http://schemas.microsoft.com/office/drawing/2014/main" id="{347E4B87-106A-4A0C-92BA-32234C2D8C53}"/>
              </a:ext>
            </a:extLst>
          </p:cNvPr>
          <p:cNvPicPr>
            <a:picLocks noChangeAspect="1"/>
          </p:cNvPicPr>
          <p:nvPr/>
        </p:nvPicPr>
        <p:blipFill>
          <a:blip r:embed="rId3"/>
          <a:stretch>
            <a:fillRect/>
          </a:stretch>
        </p:blipFill>
        <p:spPr>
          <a:xfrm>
            <a:off x="3431487" y="1508946"/>
            <a:ext cx="7471552" cy="704864"/>
          </a:xfrm>
          <a:prstGeom prst="rect">
            <a:avLst/>
          </a:prstGeom>
        </p:spPr>
      </p:pic>
    </p:spTree>
    <p:extLst>
      <p:ext uri="{BB962C8B-B14F-4D97-AF65-F5344CB8AC3E}">
        <p14:creationId xmlns:p14="http://schemas.microsoft.com/office/powerpoint/2010/main" val="4009421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nSpc>
                <a:spcPct val="100000"/>
              </a:lnSpc>
            </a:pPr>
            <a:r>
              <a:rPr lang="en-US" altLang="zh-CN" sz="2400" dirty="0"/>
              <a:t>Acknowledge to: </a:t>
            </a:r>
            <a:r>
              <a:rPr lang="en-US" altLang="zh-CN" sz="2400" dirty="0" err="1"/>
              <a:t>Meiju</a:t>
            </a:r>
            <a:r>
              <a:rPr lang="en-US" altLang="zh-CN" sz="2400" dirty="0"/>
              <a:t> Wang</a:t>
            </a:r>
          </a:p>
          <a:p>
            <a:pPr>
              <a:lnSpc>
                <a:spcPct val="100000"/>
              </a:lnSpc>
            </a:pPr>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pPr>
              <a:lnSpc>
                <a:spcPct val="100000"/>
              </a:lnSpc>
            </a:pPr>
            <a:r>
              <a:rPr lang="en-US" altLang="zh-CN" sz="2400" dirty="0"/>
              <a:t>Machine Learning Research Group</a:t>
            </a:r>
          </a:p>
          <a:p>
            <a:pPr>
              <a:lnSpc>
                <a:spcPct val="100000"/>
              </a:lnSpc>
            </a:pPr>
            <a:r>
              <a:rPr lang="en-US" altLang="zh-CN" sz="2400" dirty="0"/>
              <a:t>Ocean University of China</a:t>
            </a:r>
          </a:p>
          <a:p>
            <a:pPr>
              <a:lnSpc>
                <a:spcPct val="100000"/>
              </a:lnSpc>
            </a:pPr>
            <a:r>
              <a:rPr lang="en-US" altLang="zh-CN" sz="2400" dirty="0"/>
              <a:t>Qingdao, China</a:t>
            </a:r>
          </a:p>
        </p:txBody>
      </p:sp>
      <p:sp>
        <p:nvSpPr>
          <p:cNvPr id="6" name="标题 6"/>
          <p:cNvSpPr txBox="1">
            <a:spLocks/>
          </p:cNvSpPr>
          <p:nvPr/>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2.7 </a:t>
            </a:r>
            <a:r>
              <a:rPr lang="en-US" altLang="zh-CN" sz="3600" dirty="0" err="1"/>
              <a:t>Eigendecomposition</a:t>
            </a:r>
            <a:endParaRPr lang="en-US" altLang="zh-CN" sz="3600" dirty="0"/>
          </a:p>
        </p:txBody>
      </p:sp>
      <p:sp>
        <p:nvSpPr>
          <p:cNvPr id="8" name="文本框 7"/>
          <p:cNvSpPr txBox="1"/>
          <p:nvPr/>
        </p:nvSpPr>
        <p:spPr>
          <a:xfrm>
            <a:off x="1526891" y="544852"/>
            <a:ext cx="9138218" cy="769441"/>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2 Linear Algebra </a:t>
            </a:r>
            <a:endParaRPr lang="zh-CN" altLang="en-US" sz="44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extLst>
      <p:ext uri="{BB962C8B-B14F-4D97-AF65-F5344CB8AC3E}">
        <p14:creationId xmlns:p14="http://schemas.microsoft.com/office/powerpoint/2010/main" val="42654322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2.7 </a:t>
            </a:r>
            <a:r>
              <a:rPr lang="en-US" altLang="zh-CN" sz="3600" dirty="0" err="1">
                <a:latin typeface="Times New Roman" panose="02020603050405020304" pitchFamily="18" charset="0"/>
                <a:cs typeface="Times New Roman" panose="02020603050405020304" pitchFamily="18" charset="0"/>
                <a:sym typeface="+mn-ea"/>
              </a:rPr>
              <a:t>Eigendecomposition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sym typeface="+mn-ea"/>
              </a:rPr>
              <a:t>Many mathematical objects can be understood better by breaking them into constituent parts, or finding some properties of them that are universal, not caused by the way we choose to represent them. </a:t>
            </a: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sym typeface="+mn-ea"/>
              </a:rPr>
              <a:t>        For example, integers can be decomposed into prime factors. The way we represent the number 12 will change depending on whether we write it in base ten or in binary, but it will always be true that 12 = 2×2×3. From this representation we can conclude useful properties, such as that 12 is not divisible by 5, or that any integer multiple of 12 will be divisible by 3.</a:t>
            </a: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33124866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2.7 </a:t>
            </a:r>
            <a:r>
              <a:rPr lang="en-US" altLang="zh-CN" sz="3600" dirty="0" err="1">
                <a:latin typeface="Times New Roman" panose="02020603050405020304" pitchFamily="18" charset="0"/>
                <a:cs typeface="Times New Roman" panose="02020603050405020304" pitchFamily="18" charset="0"/>
                <a:sym typeface="+mn-ea"/>
              </a:rPr>
              <a:t>Eigendecomposition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sym typeface="+mn-ea"/>
              </a:rPr>
              <a:t>        Much as we can discover something about the true nature of an integer by decomposing it into prime factors, we can also decompose matrices in ways that show us information about their functional properties that is not obvious from the representation of the matrix as an array of elements.</a:t>
            </a:r>
          </a:p>
          <a:p>
            <a:pPr lvl="0">
              <a:spcBef>
                <a:spcPts val="0"/>
              </a:spcBef>
              <a:buClr>
                <a:srgbClr val="FF0000"/>
              </a:buClr>
            </a:pPr>
            <a:r>
              <a:rPr lang="en-US" altLang="zh-CN" dirty="0">
                <a:sym typeface="+mn-ea"/>
              </a:rPr>
              <a:t>        One of the most widely used kinds of matrix decomposition is called </a:t>
            </a:r>
            <a:r>
              <a:rPr lang="en-US" altLang="zh-CN" i="1" dirty="0">
                <a:sym typeface="+mn-ea"/>
              </a:rPr>
              <a:t>eigen-</a:t>
            </a:r>
            <a:r>
              <a:rPr lang="en-US" altLang="zh-CN" dirty="0">
                <a:sym typeface="+mn-ea"/>
              </a:rPr>
              <a:t> </a:t>
            </a:r>
            <a:r>
              <a:rPr lang="en-US" altLang="zh-CN" i="1" dirty="0">
                <a:sym typeface="+mn-ea"/>
              </a:rPr>
              <a:t>decomposition</a:t>
            </a:r>
            <a:r>
              <a:rPr lang="en-US" altLang="zh-CN" dirty="0">
                <a:sym typeface="+mn-ea"/>
              </a:rPr>
              <a:t>, in which we decompose a matrix into a set of eigenvectors and eigenvalues.</a:t>
            </a: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9093381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2.7 </a:t>
            </a:r>
            <a:r>
              <a:rPr lang="en-US" altLang="zh-CN" sz="3600" dirty="0" err="1">
                <a:latin typeface="Times New Roman" panose="02020603050405020304" pitchFamily="18" charset="0"/>
                <a:cs typeface="Times New Roman" panose="02020603050405020304" pitchFamily="18" charset="0"/>
                <a:sym typeface="+mn-ea"/>
              </a:rPr>
              <a:t>Eigendecomposition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sym typeface="+mn-ea"/>
              </a:rPr>
              <a:t>        An </a:t>
            </a:r>
            <a:r>
              <a:rPr lang="en-US" altLang="zh-CN" sz="2600" i="1" dirty="0">
                <a:latin typeface="Times New Roman" panose="02020603050405020304" pitchFamily="18" charset="0"/>
                <a:cs typeface="Times New Roman" panose="02020603050405020304" pitchFamily="18" charset="0"/>
                <a:sym typeface="+mn-ea"/>
              </a:rPr>
              <a:t>eigenvector</a:t>
            </a:r>
            <a:r>
              <a:rPr lang="en-US" altLang="zh-CN" sz="2600" dirty="0">
                <a:latin typeface="Times New Roman" panose="02020603050405020304" pitchFamily="18" charset="0"/>
                <a:cs typeface="Times New Roman" panose="02020603050405020304" pitchFamily="18" charset="0"/>
                <a:sym typeface="+mn-ea"/>
              </a:rPr>
              <a:t> of a square matrix </a:t>
            </a:r>
            <a:r>
              <a:rPr lang="en-US" altLang="zh-CN" sz="2600" b="1" i="1" dirty="0">
                <a:latin typeface="Times New Roman" panose="02020603050405020304" pitchFamily="18" charset="0"/>
                <a:cs typeface="Times New Roman" panose="02020603050405020304" pitchFamily="18" charset="0"/>
                <a:sym typeface="+mn-ea"/>
              </a:rPr>
              <a:t>A</a:t>
            </a:r>
            <a:r>
              <a:rPr lang="en-US" altLang="zh-CN" sz="2600" dirty="0">
                <a:latin typeface="Times New Roman" panose="02020603050405020304" pitchFamily="18" charset="0"/>
                <a:cs typeface="Times New Roman" panose="02020603050405020304" pitchFamily="18" charset="0"/>
                <a:sym typeface="+mn-ea"/>
              </a:rPr>
              <a:t> is a non-zero vector v such that </a:t>
            </a:r>
            <a:r>
              <a:rPr lang="en-US" altLang="zh-CN" sz="2600" dirty="0" err="1">
                <a:latin typeface="Times New Roman" panose="02020603050405020304" pitchFamily="18" charset="0"/>
                <a:cs typeface="Times New Roman" panose="02020603050405020304" pitchFamily="18" charset="0"/>
                <a:sym typeface="+mn-ea"/>
              </a:rPr>
              <a:t>multipli</a:t>
            </a:r>
            <a:r>
              <a:rPr lang="en-US" altLang="zh-CN" sz="2600" dirty="0">
                <a:latin typeface="Times New Roman" panose="02020603050405020304" pitchFamily="18" charset="0"/>
                <a:cs typeface="Times New Roman" panose="02020603050405020304" pitchFamily="18" charset="0"/>
                <a:sym typeface="+mn-ea"/>
              </a:rPr>
              <a:t>- cation by</a:t>
            </a:r>
            <a:r>
              <a:rPr lang="en-US" altLang="zh-CN" sz="2600" b="1" i="1" dirty="0">
                <a:latin typeface="Times New Roman" panose="02020603050405020304" pitchFamily="18" charset="0"/>
                <a:cs typeface="Times New Roman" panose="02020603050405020304" pitchFamily="18" charset="0"/>
                <a:sym typeface="+mn-ea"/>
              </a:rPr>
              <a:t> A</a:t>
            </a:r>
            <a:r>
              <a:rPr lang="en-US" altLang="zh-CN" sz="2600" dirty="0">
                <a:latin typeface="Times New Roman" panose="02020603050405020304" pitchFamily="18" charset="0"/>
                <a:cs typeface="Times New Roman" panose="02020603050405020304" pitchFamily="18" charset="0"/>
                <a:sym typeface="+mn-ea"/>
              </a:rPr>
              <a:t> alters only the scale of </a:t>
            </a:r>
            <a:r>
              <a:rPr lang="en-US" altLang="zh-CN" sz="2600" b="1" i="1" dirty="0">
                <a:latin typeface="Times New Roman" panose="02020603050405020304" pitchFamily="18" charset="0"/>
                <a:cs typeface="Times New Roman" panose="02020603050405020304" pitchFamily="18" charset="0"/>
                <a:sym typeface="+mn-ea"/>
              </a:rPr>
              <a:t>v</a:t>
            </a:r>
            <a:r>
              <a:rPr lang="en-US" altLang="zh-CN" sz="2600" dirty="0">
                <a:latin typeface="Times New Roman" panose="02020603050405020304" pitchFamily="18" charset="0"/>
                <a:cs typeface="Times New Roman" panose="02020603050405020304" pitchFamily="18" charset="0"/>
                <a:sym typeface="+mn-ea"/>
              </a:rPr>
              <a:t>:</a:t>
            </a:r>
            <a:endParaRPr lang="en-US" altLang="zh-CN" sz="2600" dirty="0">
              <a:latin typeface="Times New Roman" panose="02020603050405020304" pitchFamily="18" charset="0"/>
              <a:cs typeface="Times New Roman" panose="02020603050405020304" pitchFamily="18" charset="0"/>
            </a:endParaRPr>
          </a:p>
          <a:p>
            <a:pPr marL="0" indent="0">
              <a:buNone/>
            </a:pPr>
            <a:r>
              <a:rPr lang="en-US" altLang="zh-CN" sz="2600" dirty="0">
                <a:latin typeface="Times New Roman" panose="02020603050405020304" pitchFamily="18" charset="0"/>
                <a:cs typeface="Times New Roman" panose="02020603050405020304" pitchFamily="18" charset="0"/>
                <a:sym typeface="+mn-ea"/>
              </a:rPr>
              <a:t>                                       </a:t>
            </a:r>
            <a:r>
              <a:rPr lang="en-US" altLang="zh-CN" sz="2600" b="1" i="1" dirty="0">
                <a:latin typeface="Times New Roman" panose="02020603050405020304" pitchFamily="18" charset="0"/>
                <a:cs typeface="Times New Roman" panose="02020603050405020304" pitchFamily="18" charset="0"/>
                <a:sym typeface="+mn-ea"/>
              </a:rPr>
              <a:t>   Av = </a:t>
            </a:r>
            <a:r>
              <a:rPr lang="en-US" altLang="zh-CN" sz="2600" b="1" i="1" dirty="0" err="1">
                <a:latin typeface="Times New Roman" panose="02020603050405020304" pitchFamily="18" charset="0"/>
                <a:cs typeface="Times New Roman" panose="02020603050405020304" pitchFamily="18" charset="0"/>
                <a:sym typeface="+mn-ea"/>
              </a:rPr>
              <a:t>λv</a:t>
            </a:r>
            <a:r>
              <a:rPr lang="en-US" altLang="zh-CN" sz="2600" b="1" i="1" dirty="0">
                <a:latin typeface="Times New Roman" panose="02020603050405020304" pitchFamily="18" charset="0"/>
                <a:cs typeface="Times New Roman" panose="02020603050405020304" pitchFamily="18" charset="0"/>
                <a:sym typeface="+mn-ea"/>
              </a:rPr>
              <a:t>.</a:t>
            </a:r>
            <a:r>
              <a:rPr lang="en-US" altLang="zh-CN" sz="2600" dirty="0">
                <a:latin typeface="Times New Roman" panose="02020603050405020304" pitchFamily="18" charset="0"/>
                <a:cs typeface="Times New Roman" panose="02020603050405020304" pitchFamily="18" charset="0"/>
                <a:sym typeface="+mn-ea"/>
              </a:rPr>
              <a:t>                                             (2.39)</a:t>
            </a:r>
          </a:p>
          <a:p>
            <a:pPr marL="0" indent="0">
              <a:buNone/>
            </a:pPr>
            <a:r>
              <a:rPr lang="en-US" altLang="zh-CN" sz="2600" dirty="0">
                <a:latin typeface="Times New Roman" panose="02020603050405020304" pitchFamily="18" charset="0"/>
                <a:cs typeface="Times New Roman" panose="02020603050405020304" pitchFamily="18" charset="0"/>
                <a:sym typeface="+mn-ea"/>
              </a:rPr>
              <a:t>        The scalar λ is known as the eigenvalue corresponding to this eigenvector. (One can also find a left eigenvector such that                    , but we are usually concerned with right eigenvectors).</a:t>
            </a:r>
            <a:endParaRPr lang="en-US" altLang="zh-CN" sz="2600" dirty="0">
              <a:latin typeface="Times New Roman" panose="02020603050405020304" pitchFamily="18" charset="0"/>
              <a:cs typeface="Times New Roman" panose="02020603050405020304" pitchFamily="18" charset="0"/>
            </a:endParaRPr>
          </a:p>
          <a:p>
            <a:pPr>
              <a:spcBef>
                <a:spcPts val="0"/>
              </a:spcBef>
              <a:buClr>
                <a:srgbClr val="FF0000"/>
              </a:buClr>
            </a:pPr>
            <a:r>
              <a:rPr lang="en-US" altLang="zh-CN" sz="2600" dirty="0">
                <a:latin typeface="Times New Roman" panose="02020603050405020304" pitchFamily="18" charset="0"/>
                <a:cs typeface="Times New Roman" panose="02020603050405020304" pitchFamily="18" charset="0"/>
                <a:sym typeface="+mn-ea"/>
              </a:rPr>
              <a:t>        If </a:t>
            </a:r>
            <a:r>
              <a:rPr lang="en-US" altLang="zh-CN" sz="2600" b="1" i="1" dirty="0">
                <a:latin typeface="Times New Roman" panose="02020603050405020304" pitchFamily="18" charset="0"/>
                <a:cs typeface="Times New Roman" panose="02020603050405020304" pitchFamily="18" charset="0"/>
                <a:sym typeface="+mn-ea"/>
              </a:rPr>
              <a:t>v</a:t>
            </a:r>
            <a:r>
              <a:rPr lang="en-US" altLang="zh-CN" sz="2600" dirty="0">
                <a:latin typeface="Times New Roman" panose="02020603050405020304" pitchFamily="18" charset="0"/>
                <a:cs typeface="Times New Roman" panose="02020603050405020304" pitchFamily="18" charset="0"/>
                <a:sym typeface="+mn-ea"/>
              </a:rPr>
              <a:t> is an eigenvector of </a:t>
            </a:r>
            <a:r>
              <a:rPr lang="en-US" altLang="zh-CN" sz="2600" b="1" i="1" dirty="0">
                <a:latin typeface="Times New Roman" panose="02020603050405020304" pitchFamily="18" charset="0"/>
                <a:cs typeface="Times New Roman" panose="02020603050405020304" pitchFamily="18" charset="0"/>
                <a:sym typeface="+mn-ea"/>
              </a:rPr>
              <a:t>A</a:t>
            </a:r>
            <a:r>
              <a:rPr lang="en-US" altLang="zh-CN" sz="2600" dirty="0">
                <a:latin typeface="Times New Roman" panose="02020603050405020304" pitchFamily="18" charset="0"/>
                <a:cs typeface="Times New Roman" panose="02020603050405020304" pitchFamily="18" charset="0"/>
                <a:sym typeface="+mn-ea"/>
              </a:rPr>
              <a:t>, then so is any rescaled vector </a:t>
            </a:r>
            <a:r>
              <a:rPr lang="en-US" altLang="zh-CN" sz="2600" i="1" dirty="0" err="1">
                <a:latin typeface="Times New Roman" panose="02020603050405020304" pitchFamily="18" charset="0"/>
                <a:cs typeface="Times New Roman" panose="02020603050405020304" pitchFamily="18" charset="0"/>
                <a:sym typeface="+mn-ea"/>
              </a:rPr>
              <a:t>s</a:t>
            </a:r>
            <a:r>
              <a:rPr lang="en-US" altLang="zh-CN" sz="2600" b="1" i="1" dirty="0" err="1">
                <a:latin typeface="Times New Roman" panose="02020603050405020304" pitchFamily="18" charset="0"/>
                <a:cs typeface="Times New Roman" panose="02020603050405020304" pitchFamily="18" charset="0"/>
                <a:sym typeface="+mn-ea"/>
              </a:rPr>
              <a:t>v</a:t>
            </a:r>
            <a:r>
              <a:rPr lang="en-US" altLang="zh-CN" sz="2600" dirty="0">
                <a:latin typeface="Times New Roman" panose="02020603050405020304" pitchFamily="18" charset="0"/>
                <a:cs typeface="Times New Roman" panose="02020603050405020304" pitchFamily="18" charset="0"/>
                <a:sym typeface="+mn-ea"/>
              </a:rPr>
              <a:t> for s ∈    , s </a:t>
            </a:r>
            <a:r>
              <a:rPr lang="en-US" altLang="zh-CN" sz="2600" dirty="0">
                <a:latin typeface="Arial" panose="020B0604020202020204" pitchFamily="34" charset="0"/>
                <a:cs typeface="Arial" panose="020B0604020202020204" pitchFamily="34" charset="0"/>
                <a:sym typeface="+mn-ea"/>
              </a:rPr>
              <a:t>≠</a:t>
            </a:r>
            <a:r>
              <a:rPr lang="en-US" altLang="zh-CN" sz="2600" dirty="0">
                <a:latin typeface="Times New Roman" panose="02020603050405020304" pitchFamily="18" charset="0"/>
                <a:cs typeface="Times New Roman" panose="02020603050405020304" pitchFamily="18" charset="0"/>
                <a:sym typeface="+mn-ea"/>
              </a:rPr>
              <a:t> 0. Moreover, </a:t>
            </a:r>
            <a:r>
              <a:rPr lang="en-US" altLang="zh-CN" sz="2600" i="1" dirty="0" err="1">
                <a:latin typeface="Times New Roman" panose="02020603050405020304" pitchFamily="18" charset="0"/>
                <a:cs typeface="Times New Roman" panose="02020603050405020304" pitchFamily="18" charset="0"/>
                <a:sym typeface="+mn-ea"/>
              </a:rPr>
              <a:t>s</a:t>
            </a:r>
            <a:r>
              <a:rPr lang="en-US" altLang="zh-CN" sz="2600" b="1" i="1" dirty="0" err="1">
                <a:latin typeface="Times New Roman" panose="02020603050405020304" pitchFamily="18" charset="0"/>
                <a:cs typeface="Times New Roman" panose="02020603050405020304" pitchFamily="18" charset="0"/>
                <a:sym typeface="+mn-ea"/>
              </a:rPr>
              <a:t>v</a:t>
            </a:r>
            <a:r>
              <a:rPr lang="en-US" altLang="zh-CN" sz="2600" dirty="0">
                <a:latin typeface="Times New Roman" panose="02020603050405020304" pitchFamily="18" charset="0"/>
                <a:cs typeface="Times New Roman" panose="02020603050405020304" pitchFamily="18" charset="0"/>
                <a:sym typeface="+mn-ea"/>
              </a:rPr>
              <a:t> still has the same eigenvalue. For this reason, we usually only</a:t>
            </a:r>
            <a:r>
              <a:rPr lang="en-US" altLang="zh-CN" dirty="0"/>
              <a:t> </a:t>
            </a:r>
            <a:r>
              <a:rPr lang="en-US" altLang="zh-CN" dirty="0">
                <a:sym typeface="+mn-ea"/>
              </a:rPr>
              <a:t>look for unit eigenvectors.</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6" name="图片 5">
            <a:extLst>
              <a:ext uri="{FF2B5EF4-FFF2-40B4-BE49-F238E27FC236}">
                <a16:creationId xmlns:a16="http://schemas.microsoft.com/office/drawing/2014/main" id="{FD01384B-6A61-49CA-911E-A7942CEFDB15}"/>
              </a:ext>
            </a:extLst>
          </p:cNvPr>
          <p:cNvPicPr>
            <a:picLocks noChangeAspect="1"/>
          </p:cNvPicPr>
          <p:nvPr/>
        </p:nvPicPr>
        <p:blipFill>
          <a:blip r:embed="rId3"/>
          <a:stretch>
            <a:fillRect/>
          </a:stretch>
        </p:blipFill>
        <p:spPr>
          <a:xfrm>
            <a:off x="10360639" y="4384025"/>
            <a:ext cx="336550" cy="375920"/>
          </a:xfrm>
          <a:prstGeom prst="rect">
            <a:avLst/>
          </a:prstGeom>
        </p:spPr>
      </p:pic>
      <p:pic>
        <p:nvPicPr>
          <p:cNvPr id="7" name="图片 6">
            <a:extLst>
              <a:ext uri="{FF2B5EF4-FFF2-40B4-BE49-F238E27FC236}">
                <a16:creationId xmlns:a16="http://schemas.microsoft.com/office/drawing/2014/main" id="{1984A679-F2FD-4239-B57A-B3A45D4BF297}"/>
              </a:ext>
            </a:extLst>
          </p:cNvPr>
          <p:cNvPicPr>
            <a:picLocks noChangeAspect="1"/>
          </p:cNvPicPr>
          <p:nvPr/>
        </p:nvPicPr>
        <p:blipFill>
          <a:blip r:embed="rId4"/>
          <a:stretch>
            <a:fillRect/>
          </a:stretch>
        </p:blipFill>
        <p:spPr>
          <a:xfrm>
            <a:off x="5971632" y="3415448"/>
            <a:ext cx="1596343" cy="357562"/>
          </a:xfrm>
          <a:prstGeom prst="rect">
            <a:avLst/>
          </a:prstGeom>
        </p:spPr>
      </p:pic>
    </p:spTree>
    <p:extLst>
      <p:ext uri="{BB962C8B-B14F-4D97-AF65-F5344CB8AC3E}">
        <p14:creationId xmlns:p14="http://schemas.microsoft.com/office/powerpoint/2010/main" val="7385824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87439" y="1043189"/>
                <a:ext cx="11409609" cy="5133774"/>
              </a:xfrm>
            </p:spPr>
            <p:txBody>
              <a:bodyPr>
                <a:noAutofit/>
              </a:bodyPr>
              <a:lstStyle/>
              <a:p>
                <a:r>
                  <a:rPr lang="en-US" altLang="zh-CN" dirty="0">
                    <a:sym typeface="+mn-ea"/>
                  </a:rPr>
                  <a:t>        Suppose that a matrix </a:t>
                </a:r>
                <a:r>
                  <a:rPr lang="en-US" altLang="zh-CN" b="1" i="1" dirty="0">
                    <a:sym typeface="+mn-ea"/>
                  </a:rPr>
                  <a:t>A</a:t>
                </a:r>
                <a:r>
                  <a:rPr lang="en-US" altLang="zh-CN" dirty="0">
                    <a:sym typeface="+mn-ea"/>
                  </a:rPr>
                  <a:t> has n linearly independent eigenvectors </a:t>
                </a:r>
                <a14:m>
                  <m:oMath xmlns:m="http://schemas.openxmlformats.org/officeDocument/2006/math">
                    <m:r>
                      <a:rPr lang="en-US" altLang="zh-CN" i="1" dirty="0" smtClean="0">
                        <a:latin typeface="Cambria Math" panose="02040503050406030204" pitchFamily="18" charset="0"/>
                        <a:sym typeface="+mn-ea"/>
                      </a:rPr>
                      <m:t>{</m:t>
                    </m:r>
                    <m:sSup>
                      <m:sSupPr>
                        <m:ctrlPr>
                          <a:rPr lang="en-US" altLang="zh-CN" i="1">
                            <a:latin typeface="Cambria Math" panose="02040503050406030204" pitchFamily="18" charset="0"/>
                            <a:sym typeface="+mn-ea"/>
                          </a:rPr>
                        </m:ctrlPr>
                      </m:sSupPr>
                      <m:e>
                        <m:r>
                          <a:rPr lang="en-US" altLang="zh-CN" i="1">
                            <a:latin typeface="Cambria Math" panose="02040503050406030204" pitchFamily="18" charset="0"/>
                            <a:sym typeface="+mn-ea"/>
                          </a:rPr>
                          <m:t>𝑣</m:t>
                        </m:r>
                      </m:e>
                      <m:sup>
                        <m:d>
                          <m:dPr>
                            <m:ctrlPr>
                              <a:rPr lang="en-US" altLang="zh-CN" i="1">
                                <a:latin typeface="Cambria Math" panose="02040503050406030204" pitchFamily="18" charset="0"/>
                                <a:sym typeface="+mn-ea"/>
                              </a:rPr>
                            </m:ctrlPr>
                          </m:dPr>
                          <m:e>
                            <m:r>
                              <a:rPr lang="en-US" altLang="zh-CN" i="1">
                                <a:latin typeface="Cambria Math" panose="02040503050406030204" pitchFamily="18" charset="0"/>
                                <a:sym typeface="+mn-ea"/>
                              </a:rPr>
                              <m:t>1</m:t>
                            </m:r>
                          </m:e>
                        </m:d>
                      </m:sup>
                    </m:sSup>
                    <m:r>
                      <a:rPr lang="en-US" altLang="zh-CN" i="1">
                        <a:latin typeface="Cambria Math" panose="02040503050406030204" pitchFamily="18" charset="0"/>
                        <a:sym typeface="+mn-ea"/>
                      </a:rPr>
                      <m:t>,…</m:t>
                    </m:r>
                    <m:r>
                      <a:rPr lang="zh-CN" altLang="en-US" i="1">
                        <a:latin typeface="Cambria Math" panose="02040503050406030204" pitchFamily="18" charset="0"/>
                        <a:sym typeface="+mn-ea"/>
                      </a:rPr>
                      <m:t>，</m:t>
                    </m:r>
                    <m:sSup>
                      <m:sSupPr>
                        <m:ctrlPr>
                          <a:rPr lang="en-US" altLang="zh-CN" i="1">
                            <a:latin typeface="Cambria Math" panose="02040503050406030204" pitchFamily="18" charset="0"/>
                            <a:sym typeface="+mn-ea"/>
                          </a:rPr>
                        </m:ctrlPr>
                      </m:sSupPr>
                      <m:e>
                        <m:r>
                          <a:rPr lang="en-US" altLang="zh-CN" i="1">
                            <a:latin typeface="Cambria Math" panose="02040503050406030204" pitchFamily="18" charset="0"/>
                            <a:sym typeface="+mn-ea"/>
                          </a:rPr>
                          <m:t>𝑣</m:t>
                        </m:r>
                      </m:e>
                      <m:sup>
                        <m:d>
                          <m:dPr>
                            <m:ctrlPr>
                              <a:rPr lang="en-US" altLang="zh-CN" i="1">
                                <a:latin typeface="Cambria Math" panose="02040503050406030204" pitchFamily="18" charset="0"/>
                                <a:sym typeface="+mn-ea"/>
                              </a:rPr>
                            </m:ctrlPr>
                          </m:dPr>
                          <m:e>
                            <m:r>
                              <a:rPr lang="en-US" altLang="zh-CN" i="1">
                                <a:latin typeface="Cambria Math" panose="02040503050406030204" pitchFamily="18" charset="0"/>
                                <a:sym typeface="+mn-ea"/>
                              </a:rPr>
                              <m:t>𝑛</m:t>
                            </m:r>
                          </m:e>
                        </m:d>
                      </m:sup>
                    </m:sSup>
                    <m:r>
                      <a:rPr lang="en-US" altLang="zh-CN" i="1" smtClean="0">
                        <a:latin typeface="Cambria Math" panose="02040503050406030204" pitchFamily="18" charset="0"/>
                        <a:sym typeface="+mn-ea"/>
                      </a:rPr>
                      <m:t>}</m:t>
                    </m:r>
                  </m:oMath>
                </a14:m>
                <a:r>
                  <a:rPr lang="en-US" altLang="zh-CN" dirty="0">
                    <a:sym typeface="+mn-ea"/>
                  </a:rPr>
                  <a:t>, with corresponding eigenvalues </a:t>
                </a:r>
                <a14:m>
                  <m:oMath xmlns:m="http://schemas.openxmlformats.org/officeDocument/2006/math">
                    <m:r>
                      <a:rPr lang="en-US" altLang="zh-CN" i="1" dirty="0">
                        <a:latin typeface="Cambria Math" panose="02040503050406030204" pitchFamily="18" charset="0"/>
                        <a:sym typeface="+mn-ea"/>
                      </a:rPr>
                      <m:t>{</m:t>
                    </m:r>
                    <m:sSub>
                      <m:sSubPr>
                        <m:ctrlPr>
                          <a:rPr lang="en-US" altLang="zh-CN" i="1">
                            <a:latin typeface="Cambria Math" panose="02040503050406030204" pitchFamily="18" charset="0"/>
                            <a:sym typeface="+mn-ea"/>
                          </a:rPr>
                        </m:ctrlPr>
                      </m:sSubPr>
                      <m:e>
                        <m:r>
                          <a:rPr lang="en-US" altLang="zh-CN" i="1">
                            <a:latin typeface="Cambria Math" panose="02040503050406030204" pitchFamily="18" charset="0"/>
                            <a:sym typeface="+mn-ea"/>
                          </a:rPr>
                          <m:t>𝜆</m:t>
                        </m:r>
                      </m:e>
                      <m:sub>
                        <m:r>
                          <a:rPr lang="en-US" altLang="zh-CN" i="1">
                            <a:latin typeface="Cambria Math" panose="02040503050406030204" pitchFamily="18" charset="0"/>
                            <a:sym typeface="+mn-ea"/>
                          </a:rPr>
                          <m:t>1</m:t>
                        </m:r>
                      </m:sub>
                    </m:sSub>
                    <m:r>
                      <a:rPr lang="en-US" altLang="zh-CN" i="1">
                        <a:latin typeface="Cambria Math" panose="02040503050406030204" pitchFamily="18" charset="0"/>
                        <a:sym typeface="+mn-ea"/>
                      </a:rPr>
                      <m:t>,…,</m:t>
                    </m:r>
                    <m:sSub>
                      <m:sSubPr>
                        <m:ctrlPr>
                          <a:rPr lang="en-US" altLang="zh-CN" i="1">
                            <a:latin typeface="Cambria Math" panose="02040503050406030204" pitchFamily="18" charset="0"/>
                            <a:sym typeface="+mn-ea"/>
                          </a:rPr>
                        </m:ctrlPr>
                      </m:sSubPr>
                      <m:e>
                        <m:r>
                          <a:rPr lang="en-US" altLang="zh-CN" i="1">
                            <a:latin typeface="Cambria Math" panose="02040503050406030204" pitchFamily="18" charset="0"/>
                            <a:sym typeface="+mn-ea"/>
                          </a:rPr>
                          <m:t>𝜆</m:t>
                        </m:r>
                      </m:e>
                      <m:sub>
                        <m:r>
                          <a:rPr lang="en-US" altLang="zh-CN" i="1">
                            <a:latin typeface="Cambria Math" panose="02040503050406030204" pitchFamily="18" charset="0"/>
                            <a:sym typeface="+mn-ea"/>
                          </a:rPr>
                          <m:t>𝑛</m:t>
                        </m:r>
                      </m:sub>
                    </m:sSub>
                    <m:r>
                      <a:rPr lang="en-US" altLang="zh-CN" i="1" smtClean="0">
                        <a:latin typeface="Cambria Math" panose="02040503050406030204" pitchFamily="18" charset="0"/>
                        <a:sym typeface="+mn-ea"/>
                      </a:rPr>
                      <m:t>}</m:t>
                    </m:r>
                  </m:oMath>
                </a14:m>
                <a:r>
                  <a:rPr lang="en-US" altLang="zh-CN" dirty="0">
                    <a:sym typeface="+mn-ea"/>
                  </a:rPr>
                  <a:t>. We may concatenate all of the eigenvectors to form a matrix </a:t>
                </a:r>
                <a:r>
                  <a:rPr lang="en-US" altLang="zh-CN" b="1" i="1" dirty="0">
                    <a:sym typeface="+mn-ea"/>
                  </a:rPr>
                  <a:t>V</a:t>
                </a:r>
                <a:r>
                  <a:rPr lang="en-US" altLang="zh-CN" dirty="0">
                    <a:sym typeface="+mn-ea"/>
                  </a:rPr>
                  <a:t> with one eigenvector per column: </a:t>
                </a:r>
                <a14:m>
                  <m:oMath xmlns:m="http://schemas.openxmlformats.org/officeDocument/2006/math">
                    <m:r>
                      <a:rPr lang="en-US" altLang="zh-CN" b="1" i="1" smtClean="0">
                        <a:latin typeface="Cambria Math" panose="02040503050406030204" pitchFamily="18" charset="0"/>
                        <a:sym typeface="+mn-ea"/>
                      </a:rPr>
                      <m:t>𝑽</m:t>
                    </m:r>
                    <m:r>
                      <a:rPr lang="en-US" altLang="zh-CN" i="1" smtClean="0">
                        <a:latin typeface="Cambria Math" panose="02040503050406030204" pitchFamily="18" charset="0"/>
                        <a:sym typeface="+mn-ea"/>
                      </a:rPr>
                      <m:t>=</m:t>
                    </m:r>
                    <m:d>
                      <m:dPr>
                        <m:begChr m:val="["/>
                        <m:endChr m:val="]"/>
                        <m:ctrlPr>
                          <a:rPr lang="en-US" altLang="zh-CN" i="1" smtClean="0">
                            <a:latin typeface="Cambria Math" panose="02040503050406030204" pitchFamily="18" charset="0"/>
                            <a:sym typeface="+mn-ea"/>
                          </a:rPr>
                        </m:ctrlPr>
                      </m:dPr>
                      <m:e>
                        <m:sSup>
                          <m:sSupPr>
                            <m:ctrlPr>
                              <a:rPr lang="en-US" altLang="zh-CN" i="1" smtClean="0">
                                <a:latin typeface="Cambria Math" panose="02040503050406030204" pitchFamily="18" charset="0"/>
                                <a:sym typeface="+mn-ea"/>
                              </a:rPr>
                            </m:ctrlPr>
                          </m:sSupPr>
                          <m:e>
                            <m:r>
                              <a:rPr lang="en-US" altLang="zh-CN" i="1" smtClean="0">
                                <a:latin typeface="Cambria Math" panose="02040503050406030204" pitchFamily="18" charset="0"/>
                                <a:sym typeface="+mn-ea"/>
                              </a:rPr>
                              <m:t>𝑣</m:t>
                            </m:r>
                          </m:e>
                          <m:sup>
                            <m:d>
                              <m:dPr>
                                <m:ctrlPr>
                                  <a:rPr lang="en-US" altLang="zh-CN" i="1" smtClean="0">
                                    <a:latin typeface="Cambria Math" panose="02040503050406030204" pitchFamily="18" charset="0"/>
                                    <a:sym typeface="+mn-ea"/>
                                  </a:rPr>
                                </m:ctrlPr>
                              </m:dPr>
                              <m:e>
                                <m:r>
                                  <a:rPr lang="en-US" altLang="zh-CN" i="1" smtClean="0">
                                    <a:latin typeface="Cambria Math" panose="02040503050406030204" pitchFamily="18" charset="0"/>
                                    <a:sym typeface="+mn-ea"/>
                                  </a:rPr>
                                  <m:t>1</m:t>
                                </m:r>
                              </m:e>
                            </m:d>
                          </m:sup>
                        </m:sSup>
                        <m:r>
                          <a:rPr lang="en-US" altLang="zh-CN" i="1" smtClean="0">
                            <a:latin typeface="Cambria Math" panose="02040503050406030204" pitchFamily="18" charset="0"/>
                            <a:sym typeface="+mn-ea"/>
                          </a:rPr>
                          <m:t>,…</m:t>
                        </m:r>
                        <m:r>
                          <a:rPr lang="zh-CN" altLang="en-US" i="1">
                            <a:latin typeface="Cambria Math" panose="02040503050406030204" pitchFamily="18" charset="0"/>
                            <a:sym typeface="+mn-ea"/>
                          </a:rPr>
                          <m:t>，</m:t>
                        </m:r>
                        <m:sSup>
                          <m:sSupPr>
                            <m:ctrlPr>
                              <a:rPr lang="en-US" altLang="zh-CN" i="1" smtClean="0">
                                <a:latin typeface="Cambria Math" panose="02040503050406030204" pitchFamily="18" charset="0"/>
                                <a:sym typeface="+mn-ea"/>
                              </a:rPr>
                            </m:ctrlPr>
                          </m:sSupPr>
                          <m:e>
                            <m:r>
                              <a:rPr lang="en-US" altLang="zh-CN" i="1" smtClean="0">
                                <a:latin typeface="Cambria Math" panose="02040503050406030204" pitchFamily="18" charset="0"/>
                                <a:sym typeface="+mn-ea"/>
                              </a:rPr>
                              <m:t>𝑣</m:t>
                            </m:r>
                          </m:e>
                          <m:sup>
                            <m:d>
                              <m:dPr>
                                <m:ctrlPr>
                                  <a:rPr lang="en-US" altLang="zh-CN" i="1" smtClean="0">
                                    <a:latin typeface="Cambria Math" panose="02040503050406030204" pitchFamily="18" charset="0"/>
                                    <a:sym typeface="+mn-ea"/>
                                  </a:rPr>
                                </m:ctrlPr>
                              </m:dPr>
                              <m:e>
                                <m:r>
                                  <a:rPr lang="en-US" altLang="zh-CN" i="1" smtClean="0">
                                    <a:latin typeface="Cambria Math" panose="02040503050406030204" pitchFamily="18" charset="0"/>
                                    <a:sym typeface="+mn-ea"/>
                                  </a:rPr>
                                  <m:t>𝑛</m:t>
                                </m:r>
                              </m:e>
                            </m:d>
                          </m:sup>
                        </m:sSup>
                      </m:e>
                    </m:d>
                  </m:oMath>
                </a14:m>
                <a:r>
                  <a:rPr lang="en-US" altLang="zh-CN" dirty="0">
                    <a:sym typeface="+mn-ea"/>
                  </a:rPr>
                  <a:t>Likewise, we can concatenate the eigenvalues to form a vector </a:t>
                </a:r>
                <a14:m>
                  <m:oMath xmlns:m="http://schemas.openxmlformats.org/officeDocument/2006/math">
                    <m:r>
                      <a:rPr lang="en-US" altLang="zh-CN" b="1" i="1" smtClean="0">
                        <a:latin typeface="Cambria Math" panose="02040503050406030204" pitchFamily="18" charset="0"/>
                        <a:sym typeface="+mn-ea"/>
                      </a:rPr>
                      <m:t>𝝀</m:t>
                    </m:r>
                    <m:r>
                      <a:rPr lang="en-US" altLang="zh-CN" i="1" smtClean="0">
                        <a:latin typeface="Cambria Math" panose="02040503050406030204" pitchFamily="18" charset="0"/>
                        <a:sym typeface="+mn-ea"/>
                      </a:rPr>
                      <m:t>=</m:t>
                    </m:r>
                    <m:sSup>
                      <m:sSupPr>
                        <m:ctrlPr>
                          <a:rPr lang="en-US" altLang="zh-CN" i="1" smtClean="0">
                            <a:latin typeface="Cambria Math" panose="02040503050406030204" pitchFamily="18" charset="0"/>
                            <a:sym typeface="+mn-ea"/>
                          </a:rPr>
                        </m:ctrlPr>
                      </m:sSupPr>
                      <m:e>
                        <m:d>
                          <m:dPr>
                            <m:begChr m:val="["/>
                            <m:endChr m:val="]"/>
                            <m:ctrlPr>
                              <a:rPr lang="en-US" altLang="zh-CN" i="1" smtClean="0">
                                <a:latin typeface="Cambria Math" panose="02040503050406030204" pitchFamily="18" charset="0"/>
                                <a:sym typeface="+mn-ea"/>
                              </a:rPr>
                            </m:ctrlPr>
                          </m:dPr>
                          <m:e>
                            <m:sSub>
                              <m:sSubPr>
                                <m:ctrlPr>
                                  <a:rPr lang="en-US" altLang="zh-CN" i="1" smtClean="0">
                                    <a:latin typeface="Cambria Math" panose="02040503050406030204" pitchFamily="18" charset="0"/>
                                    <a:sym typeface="+mn-ea"/>
                                  </a:rPr>
                                </m:ctrlPr>
                              </m:sSubPr>
                              <m:e>
                                <m:r>
                                  <a:rPr lang="en-US" altLang="zh-CN" i="1" smtClean="0">
                                    <a:latin typeface="Cambria Math" panose="02040503050406030204" pitchFamily="18" charset="0"/>
                                    <a:sym typeface="+mn-ea"/>
                                  </a:rPr>
                                  <m:t>𝜆</m:t>
                                </m:r>
                              </m:e>
                              <m:sub>
                                <m:r>
                                  <a:rPr lang="en-US" altLang="zh-CN" i="1" smtClean="0">
                                    <a:latin typeface="Cambria Math" panose="02040503050406030204" pitchFamily="18" charset="0"/>
                                    <a:sym typeface="+mn-ea"/>
                                  </a:rPr>
                                  <m:t>1</m:t>
                                </m:r>
                              </m:sub>
                            </m:sSub>
                            <m:r>
                              <a:rPr lang="en-US" altLang="zh-CN" i="1" smtClean="0">
                                <a:latin typeface="Cambria Math" panose="02040503050406030204" pitchFamily="18" charset="0"/>
                                <a:sym typeface="+mn-ea"/>
                              </a:rPr>
                              <m:t>,…,</m:t>
                            </m:r>
                            <m:sSub>
                              <m:sSubPr>
                                <m:ctrlPr>
                                  <a:rPr lang="en-US" altLang="zh-CN" i="1" smtClean="0">
                                    <a:latin typeface="Cambria Math" panose="02040503050406030204" pitchFamily="18" charset="0"/>
                                    <a:sym typeface="+mn-ea"/>
                                  </a:rPr>
                                </m:ctrlPr>
                              </m:sSubPr>
                              <m:e>
                                <m:r>
                                  <a:rPr lang="en-US" altLang="zh-CN" i="1" smtClean="0">
                                    <a:latin typeface="Cambria Math" panose="02040503050406030204" pitchFamily="18" charset="0"/>
                                    <a:sym typeface="+mn-ea"/>
                                  </a:rPr>
                                  <m:t>𝜆</m:t>
                                </m:r>
                              </m:e>
                              <m:sub>
                                <m:r>
                                  <a:rPr lang="en-US" altLang="zh-CN" i="1" smtClean="0">
                                    <a:latin typeface="Cambria Math" panose="02040503050406030204" pitchFamily="18" charset="0"/>
                                    <a:sym typeface="+mn-ea"/>
                                  </a:rPr>
                                  <m:t>𝑛</m:t>
                                </m:r>
                              </m:sub>
                            </m:sSub>
                          </m:e>
                        </m:d>
                      </m:e>
                      <m:sup>
                        <m:r>
                          <a:rPr lang="en-US" altLang="zh-CN" i="1" smtClean="0">
                            <a:latin typeface="Cambria Math" panose="02040503050406030204" pitchFamily="18" charset="0"/>
                            <a:sym typeface="+mn-ea"/>
                          </a:rPr>
                          <m:t>⊤</m:t>
                        </m:r>
                      </m:sup>
                    </m:sSup>
                  </m:oMath>
                </a14:m>
                <a:r>
                  <a:rPr lang="en-US" altLang="zh-CN" dirty="0">
                    <a:sym typeface="+mn-ea"/>
                  </a:rPr>
                  <a:t>. The </a:t>
                </a:r>
                <a:r>
                  <a:rPr lang="en-US" altLang="zh-CN" i="1" dirty="0" err="1">
                    <a:sym typeface="+mn-ea"/>
                  </a:rPr>
                  <a:t>eigendecomposition</a:t>
                </a:r>
                <a:r>
                  <a:rPr lang="en-US" altLang="zh-CN" dirty="0">
                    <a:sym typeface="+mn-ea"/>
                  </a:rPr>
                  <a:t> of </a:t>
                </a:r>
                <a:r>
                  <a:rPr lang="en-US" altLang="zh-CN" b="1" i="1" dirty="0">
                    <a:sym typeface="+mn-ea"/>
                  </a:rPr>
                  <a:t>A</a:t>
                </a:r>
                <a:r>
                  <a:rPr lang="en-US" altLang="zh-CN" dirty="0">
                    <a:sym typeface="+mn-ea"/>
                  </a:rPr>
                  <a:t> is then given by</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87439" y="1043189"/>
                <a:ext cx="11409609" cy="5133774"/>
              </a:xfrm>
              <a:blipFill>
                <a:blip r:embed="rId2"/>
                <a:stretch>
                  <a:fillRect l="-962" r="-962"/>
                </a:stretch>
              </a:blipFill>
            </p:spPr>
            <p:txBody>
              <a:bodyPr/>
              <a:lstStyle/>
              <a:p>
                <a:r>
                  <a:rPr lang="zh-CN" altLang="en-US">
                    <a:noFill/>
                  </a:rPr>
                  <a:t> </a:t>
                </a:r>
              </a:p>
            </p:txBody>
          </p:sp>
        </mc:Fallback>
      </mc:AlternateContent>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2.7 </a:t>
            </a:r>
            <a:r>
              <a:rPr lang="en-US" altLang="zh-CN" sz="3600" dirty="0" err="1">
                <a:latin typeface="Times New Roman" panose="02020603050405020304" pitchFamily="18" charset="0"/>
                <a:cs typeface="Times New Roman" panose="02020603050405020304" pitchFamily="18" charset="0"/>
                <a:sym typeface="+mn-ea"/>
              </a:rPr>
              <a:t>Eigendecomposition</a:t>
            </a:r>
            <a:endParaRPr lang="zh-CN" altLang="en-US" sz="3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17" name="图片 16">
            <a:extLst>
              <a:ext uri="{FF2B5EF4-FFF2-40B4-BE49-F238E27FC236}">
                <a16:creationId xmlns:a16="http://schemas.microsoft.com/office/drawing/2014/main" id="{918E3AE3-6BAB-480B-B04A-7BB31A844CB7}"/>
              </a:ext>
            </a:extLst>
          </p:cNvPr>
          <p:cNvPicPr>
            <a:picLocks noChangeAspect="1"/>
          </p:cNvPicPr>
          <p:nvPr/>
        </p:nvPicPr>
        <p:blipFill>
          <a:blip r:embed="rId4"/>
          <a:stretch>
            <a:fillRect/>
          </a:stretch>
        </p:blipFill>
        <p:spPr>
          <a:xfrm>
            <a:off x="3828347" y="3863737"/>
            <a:ext cx="7644818" cy="595967"/>
          </a:xfrm>
          <a:prstGeom prst="rect">
            <a:avLst/>
          </a:prstGeom>
        </p:spPr>
      </p:pic>
    </p:spTree>
    <p:extLst>
      <p:ext uri="{BB962C8B-B14F-4D97-AF65-F5344CB8AC3E}">
        <p14:creationId xmlns:p14="http://schemas.microsoft.com/office/powerpoint/2010/main" val="25052216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2.7 </a:t>
            </a:r>
            <a:r>
              <a:rPr lang="en-US" altLang="zh-CN" sz="3600" dirty="0" err="1">
                <a:latin typeface="Times New Roman" panose="02020603050405020304" pitchFamily="18" charset="0"/>
                <a:cs typeface="Times New Roman" panose="02020603050405020304" pitchFamily="18" charset="0"/>
                <a:sym typeface="+mn-ea"/>
              </a:rPr>
              <a:t>Eigendecomposition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sym typeface="+mn-ea"/>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p:pic>
        <p:nvPicPr>
          <p:cNvPr id="18" name="图片 17">
            <a:extLst>
              <a:ext uri="{FF2B5EF4-FFF2-40B4-BE49-F238E27FC236}">
                <a16:creationId xmlns:a16="http://schemas.microsoft.com/office/drawing/2014/main" id="{890A3CE7-1FDA-44E1-BB48-ABAFDCCA6D83}"/>
              </a:ext>
            </a:extLst>
          </p:cNvPr>
          <p:cNvPicPr>
            <a:picLocks noChangeAspect="1"/>
          </p:cNvPicPr>
          <p:nvPr/>
        </p:nvPicPr>
        <p:blipFill>
          <a:blip r:embed="rId2"/>
          <a:stretch>
            <a:fillRect/>
          </a:stretch>
        </p:blipFill>
        <p:spPr>
          <a:xfrm>
            <a:off x="3152851" y="862885"/>
            <a:ext cx="4984775" cy="3460552"/>
          </a:xfrm>
          <a:prstGeom prst="rect">
            <a:avLst/>
          </a:prstGeom>
        </p:spPr>
      </p:pic>
      <p:pic>
        <p:nvPicPr>
          <p:cNvPr id="19" name="图片 18">
            <a:extLst>
              <a:ext uri="{FF2B5EF4-FFF2-40B4-BE49-F238E27FC236}">
                <a16:creationId xmlns:a16="http://schemas.microsoft.com/office/drawing/2014/main" id="{7DD07298-6432-4F1E-BEEE-CCFA9AF5C51E}"/>
              </a:ext>
            </a:extLst>
          </p:cNvPr>
          <p:cNvPicPr>
            <a:picLocks noChangeAspect="1"/>
          </p:cNvPicPr>
          <p:nvPr/>
        </p:nvPicPr>
        <p:blipFill>
          <a:blip r:embed="rId3"/>
          <a:stretch>
            <a:fillRect/>
          </a:stretch>
        </p:blipFill>
        <p:spPr>
          <a:xfrm>
            <a:off x="1012432" y="4419520"/>
            <a:ext cx="10167135" cy="1757443"/>
          </a:xfrm>
          <a:prstGeom prst="rect">
            <a:avLst/>
          </a:prstGeom>
        </p:spPr>
      </p:pic>
      <p:pic>
        <p:nvPicPr>
          <p:cNvPr id="4" name="图片 3" descr="u=1907756794,293736522&amp;fm=21&amp;gp=0.jpg"/>
          <p:cNvPicPr>
            <a:picLocks noChangeAspect="1"/>
          </p:cNvPicPr>
          <p:nvPr/>
        </p:nvPicPr>
        <p:blipFill>
          <a:blip r:embed="rId4"/>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2630091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2.7 </a:t>
            </a:r>
            <a:r>
              <a:rPr lang="en-US" altLang="zh-CN" sz="3600" dirty="0" err="1">
                <a:latin typeface="Times New Roman" panose="02020603050405020304" pitchFamily="18" charset="0"/>
                <a:cs typeface="Times New Roman" panose="02020603050405020304" pitchFamily="18" charset="0"/>
                <a:sym typeface="+mn-ea"/>
              </a:rPr>
              <a:t>Eigendecomposition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sym typeface="+mn-ea"/>
              </a:rPr>
              <a:t>        We have seen that </a:t>
            </a:r>
            <a:r>
              <a:rPr lang="en-US" altLang="zh-CN" sz="2600" i="1" dirty="0">
                <a:latin typeface="Times New Roman" panose="02020603050405020304" pitchFamily="18" charset="0"/>
                <a:cs typeface="Times New Roman" panose="02020603050405020304" pitchFamily="18" charset="0"/>
                <a:sym typeface="+mn-ea"/>
              </a:rPr>
              <a:t>constructing</a:t>
            </a:r>
            <a:r>
              <a:rPr lang="en-US" altLang="zh-CN" sz="2600" dirty="0">
                <a:latin typeface="Times New Roman" panose="02020603050405020304" pitchFamily="18" charset="0"/>
                <a:cs typeface="Times New Roman" panose="02020603050405020304" pitchFamily="18" charset="0"/>
                <a:sym typeface="+mn-ea"/>
              </a:rPr>
              <a:t> matrices with specific eigenvalues and eigenvectors allows us to stretch space in desired directions. However, we often want to </a:t>
            </a:r>
            <a:r>
              <a:rPr lang="en-US" altLang="zh-CN" sz="2600" i="1" dirty="0">
                <a:latin typeface="Times New Roman" panose="02020603050405020304" pitchFamily="18" charset="0"/>
                <a:cs typeface="Times New Roman" panose="02020603050405020304" pitchFamily="18" charset="0"/>
                <a:sym typeface="+mn-ea"/>
              </a:rPr>
              <a:t>decompose</a:t>
            </a:r>
            <a:r>
              <a:rPr lang="en-US" altLang="zh-CN" sz="2600" dirty="0">
                <a:latin typeface="Times New Roman" panose="02020603050405020304" pitchFamily="18" charset="0"/>
                <a:cs typeface="Times New Roman" panose="02020603050405020304" pitchFamily="18" charset="0"/>
                <a:sym typeface="+mn-ea"/>
              </a:rPr>
              <a:t> matrices into their eigenvalues and eigenvectors. Doing so can help us to analyze certain properties of the matrix, much as decomposing an integer into its prime factors can help us understand the behavior of that integer.</a:t>
            </a: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sym typeface="+mn-ea"/>
              </a:rPr>
              <a:t>        Not every matrix can be decomposed into eigenvalues and eigenvectors. In some  cases, the decomposition exists, but may involve complex rather than real numbers. Fortunately, in this book, we usually need to decompose only a specific class of matrices that have a simple decomposition. </a:t>
            </a: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30503164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2.7 </a:t>
            </a:r>
            <a:r>
              <a:rPr lang="en-US" altLang="zh-CN" sz="3600" dirty="0" err="1">
                <a:latin typeface="Times New Roman" panose="02020603050405020304" pitchFamily="18" charset="0"/>
                <a:cs typeface="Times New Roman" panose="02020603050405020304" pitchFamily="18" charset="0"/>
                <a:sym typeface="+mn-ea"/>
              </a:rPr>
              <a:t>Eigendecomposition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lvl="0">
              <a:spcBef>
                <a:spcPts val="0"/>
              </a:spcBef>
              <a:buClr>
                <a:srgbClr val="FF0000"/>
              </a:buClr>
            </a:pPr>
            <a:r>
              <a:rPr lang="en-US" altLang="zh-CN" dirty="0">
                <a:sym typeface="+mn-ea"/>
              </a:rPr>
              <a:t>Specifically, every real symmetric </a:t>
            </a:r>
            <a:r>
              <a:rPr lang="en-US" altLang="zh-CN" sz="2600" dirty="0">
                <a:latin typeface="Times New Roman" panose="02020603050405020304" pitchFamily="18" charset="0"/>
                <a:cs typeface="Times New Roman" panose="02020603050405020304" pitchFamily="18" charset="0"/>
                <a:sym typeface="+mn-ea"/>
              </a:rPr>
              <a:t>matrix can be decomposed into an expression using only real-valued eigenvectors and eigenvalues:</a:t>
            </a: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sym typeface="+mn-ea"/>
            </a:endParaRP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sym typeface="+mn-ea"/>
              </a:rPr>
              <a:t>where</a:t>
            </a:r>
            <a:r>
              <a:rPr lang="en-US" altLang="zh-CN" sz="2600" b="1" i="1" dirty="0">
                <a:latin typeface="Times New Roman" panose="02020603050405020304" pitchFamily="18" charset="0"/>
                <a:cs typeface="Times New Roman" panose="02020603050405020304" pitchFamily="18" charset="0"/>
                <a:sym typeface="+mn-ea"/>
              </a:rPr>
              <a:t> Q</a:t>
            </a:r>
            <a:r>
              <a:rPr lang="en-US" altLang="zh-CN" sz="2600" dirty="0">
                <a:latin typeface="Times New Roman" panose="02020603050405020304" pitchFamily="18" charset="0"/>
                <a:cs typeface="Times New Roman" panose="02020603050405020304" pitchFamily="18" charset="0"/>
                <a:sym typeface="+mn-ea"/>
              </a:rPr>
              <a:t> is an orthogonal matrix composed of eigenvectors of </a:t>
            </a:r>
            <a:r>
              <a:rPr lang="en-US" altLang="zh-CN" sz="2600" b="1" i="1" dirty="0">
                <a:latin typeface="Times New Roman" panose="02020603050405020304" pitchFamily="18" charset="0"/>
                <a:cs typeface="Times New Roman" panose="02020603050405020304" pitchFamily="18" charset="0"/>
                <a:sym typeface="+mn-ea"/>
              </a:rPr>
              <a:t>A</a:t>
            </a:r>
            <a:r>
              <a:rPr lang="en-US" altLang="zh-CN" sz="2600" dirty="0">
                <a:latin typeface="Times New Roman" panose="02020603050405020304" pitchFamily="18" charset="0"/>
                <a:cs typeface="Times New Roman" panose="02020603050405020304" pitchFamily="18" charset="0"/>
                <a:sym typeface="+mn-ea"/>
              </a:rPr>
              <a:t>, and </a:t>
            </a:r>
            <a:r>
              <a:rPr lang="en-US" altLang="zh-CN" sz="2600" b="1" i="1" dirty="0">
                <a:latin typeface="Times New Roman" panose="02020603050405020304" pitchFamily="18" charset="0"/>
                <a:cs typeface="Times New Roman" panose="02020603050405020304" pitchFamily="18" charset="0"/>
                <a:sym typeface="+mn-ea"/>
              </a:rPr>
              <a:t>Λ</a:t>
            </a:r>
            <a:r>
              <a:rPr lang="en-US" altLang="zh-CN" sz="2600" dirty="0">
                <a:latin typeface="Times New Roman" panose="02020603050405020304" pitchFamily="18" charset="0"/>
                <a:cs typeface="Times New Roman" panose="02020603050405020304" pitchFamily="18" charset="0"/>
                <a:sym typeface="+mn-ea"/>
              </a:rPr>
              <a:t> is a diagonal matrix. The eigenvalue      is associated with the eigenvector in column </a:t>
            </a:r>
            <a:r>
              <a:rPr lang="en-US" altLang="zh-CN" sz="2600" i="1" dirty="0" err="1">
                <a:latin typeface="Times New Roman" panose="02020603050405020304" pitchFamily="18" charset="0"/>
                <a:cs typeface="Times New Roman" panose="02020603050405020304" pitchFamily="18" charset="0"/>
                <a:sym typeface="+mn-ea"/>
              </a:rPr>
              <a:t>i</a:t>
            </a:r>
            <a:r>
              <a:rPr lang="en-US" altLang="zh-CN" sz="2600" dirty="0">
                <a:latin typeface="Times New Roman" panose="02020603050405020304" pitchFamily="18" charset="0"/>
                <a:cs typeface="Times New Roman" panose="02020603050405020304" pitchFamily="18" charset="0"/>
                <a:sym typeface="+mn-ea"/>
              </a:rPr>
              <a:t> of </a:t>
            </a:r>
            <a:r>
              <a:rPr lang="en-US" altLang="zh-CN" sz="2600" b="1" i="1" dirty="0">
                <a:latin typeface="Times New Roman" panose="02020603050405020304" pitchFamily="18" charset="0"/>
                <a:cs typeface="Times New Roman" panose="02020603050405020304" pitchFamily="18" charset="0"/>
                <a:sym typeface="+mn-ea"/>
              </a:rPr>
              <a:t>Q</a:t>
            </a:r>
            <a:r>
              <a:rPr lang="en-US" altLang="zh-CN" sz="2600" dirty="0">
                <a:latin typeface="Times New Roman" panose="02020603050405020304" pitchFamily="18" charset="0"/>
                <a:cs typeface="Times New Roman" panose="02020603050405020304" pitchFamily="18" charset="0"/>
                <a:sym typeface="+mn-ea"/>
              </a:rPr>
              <a:t>, denoted as      . Because</a:t>
            </a:r>
            <a:r>
              <a:rPr lang="en-US" altLang="zh-CN" sz="2600" b="1" i="1" dirty="0">
                <a:latin typeface="Times New Roman" panose="02020603050405020304" pitchFamily="18" charset="0"/>
                <a:cs typeface="Times New Roman" panose="02020603050405020304" pitchFamily="18" charset="0"/>
                <a:sym typeface="+mn-ea"/>
              </a:rPr>
              <a:t> Q</a:t>
            </a:r>
            <a:r>
              <a:rPr lang="en-US" altLang="zh-CN" sz="2600" dirty="0">
                <a:latin typeface="Times New Roman" panose="02020603050405020304" pitchFamily="18" charset="0"/>
                <a:cs typeface="Times New Roman" panose="02020603050405020304" pitchFamily="18" charset="0"/>
                <a:sym typeface="+mn-ea"/>
              </a:rPr>
              <a:t> is an orthogonal matrix, we can think of</a:t>
            </a:r>
            <a:r>
              <a:rPr lang="en-US" altLang="zh-CN" sz="2600" b="1" i="1" dirty="0">
                <a:latin typeface="Times New Roman" panose="02020603050405020304" pitchFamily="18" charset="0"/>
                <a:cs typeface="Times New Roman" panose="02020603050405020304" pitchFamily="18" charset="0"/>
                <a:sym typeface="+mn-ea"/>
              </a:rPr>
              <a:t> A</a:t>
            </a:r>
            <a:r>
              <a:rPr lang="en-US" altLang="zh-CN" sz="2600" dirty="0">
                <a:latin typeface="Times New Roman" panose="02020603050405020304" pitchFamily="18" charset="0"/>
                <a:cs typeface="Times New Roman" panose="02020603050405020304" pitchFamily="18" charset="0"/>
                <a:sym typeface="+mn-ea"/>
              </a:rPr>
              <a:t> as scaling space by       in direction        . See Fig.</a:t>
            </a:r>
            <a:r>
              <a:rPr lang="en-US" altLang="zh-CN" sz="2600" dirty="0">
                <a:solidFill>
                  <a:srgbClr val="FF0000"/>
                </a:solidFill>
                <a:latin typeface="Times New Roman" panose="02020603050405020304" pitchFamily="18" charset="0"/>
                <a:cs typeface="Times New Roman" panose="02020603050405020304" pitchFamily="18" charset="0"/>
                <a:sym typeface="+mn-ea"/>
              </a:rPr>
              <a:t> 2.3</a:t>
            </a:r>
            <a:r>
              <a:rPr lang="en-US" altLang="zh-CN" sz="2600" dirty="0">
                <a:latin typeface="Times New Roman" panose="02020603050405020304" pitchFamily="18" charset="0"/>
                <a:cs typeface="Times New Roman" panose="02020603050405020304" pitchFamily="18" charset="0"/>
                <a:sym typeface="+mn-ea"/>
              </a:rPr>
              <a:t> for an example.</a:t>
            </a: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5" name="图片 4">
            <a:extLst>
              <a:ext uri="{FF2B5EF4-FFF2-40B4-BE49-F238E27FC236}">
                <a16:creationId xmlns:a16="http://schemas.microsoft.com/office/drawing/2014/main" id="{EE65FF07-04C8-4F76-BC33-28535E551949}"/>
              </a:ext>
            </a:extLst>
          </p:cNvPr>
          <p:cNvPicPr>
            <a:picLocks noChangeAspect="1"/>
          </p:cNvPicPr>
          <p:nvPr/>
        </p:nvPicPr>
        <p:blipFill>
          <a:blip r:embed="rId4"/>
          <a:stretch>
            <a:fillRect/>
          </a:stretch>
        </p:blipFill>
        <p:spPr>
          <a:xfrm>
            <a:off x="2485161" y="2309354"/>
            <a:ext cx="6320155" cy="607695"/>
          </a:xfrm>
          <a:prstGeom prst="rect">
            <a:avLst/>
          </a:prstGeom>
        </p:spPr>
      </p:pic>
      <p:pic>
        <p:nvPicPr>
          <p:cNvPr id="6" name="图片 5">
            <a:extLst>
              <a:ext uri="{FF2B5EF4-FFF2-40B4-BE49-F238E27FC236}">
                <a16:creationId xmlns:a16="http://schemas.microsoft.com/office/drawing/2014/main" id="{36907EF5-40A3-4C74-97A5-9ADF9273698A}"/>
              </a:ext>
            </a:extLst>
          </p:cNvPr>
          <p:cNvPicPr>
            <a:picLocks noChangeAspect="1"/>
          </p:cNvPicPr>
          <p:nvPr/>
        </p:nvPicPr>
        <p:blipFill>
          <a:blip r:embed="rId5"/>
          <a:stretch>
            <a:fillRect/>
          </a:stretch>
        </p:blipFill>
        <p:spPr>
          <a:xfrm>
            <a:off x="3797300" y="3635517"/>
            <a:ext cx="508370" cy="371620"/>
          </a:xfrm>
          <a:prstGeom prst="rect">
            <a:avLst/>
          </a:prstGeom>
        </p:spPr>
      </p:pic>
      <p:pic>
        <p:nvPicPr>
          <p:cNvPr id="7" name="图片 6">
            <a:extLst>
              <a:ext uri="{FF2B5EF4-FFF2-40B4-BE49-F238E27FC236}">
                <a16:creationId xmlns:a16="http://schemas.microsoft.com/office/drawing/2014/main" id="{2C6FDDE3-315E-4AE2-BD31-5075051A0213}"/>
              </a:ext>
            </a:extLst>
          </p:cNvPr>
          <p:cNvPicPr>
            <a:picLocks noChangeAspect="1"/>
          </p:cNvPicPr>
          <p:nvPr/>
        </p:nvPicPr>
        <p:blipFill>
          <a:blip r:embed="rId6"/>
          <a:stretch>
            <a:fillRect/>
          </a:stretch>
        </p:blipFill>
        <p:spPr>
          <a:xfrm>
            <a:off x="2090420" y="4190616"/>
            <a:ext cx="427990" cy="295275"/>
          </a:xfrm>
          <a:prstGeom prst="rect">
            <a:avLst/>
          </a:prstGeom>
        </p:spPr>
      </p:pic>
      <p:graphicFrame>
        <p:nvGraphicFramePr>
          <p:cNvPr id="8" name="对象 7">
            <a:hlinkClick r:id="" action="ppaction://ole?verb=0"/>
            <a:extLst>
              <a:ext uri="{FF2B5EF4-FFF2-40B4-BE49-F238E27FC236}">
                <a16:creationId xmlns:a16="http://schemas.microsoft.com/office/drawing/2014/main" id="{BBE64670-5739-40FE-8A09-9132F0B4EA4C}"/>
              </a:ext>
            </a:extLst>
          </p:cNvPr>
          <p:cNvGraphicFramePr>
            <a:graphicFrameLocks noChangeAspect="1"/>
          </p:cNvGraphicFramePr>
          <p:nvPr/>
        </p:nvGraphicFramePr>
        <p:xfrm>
          <a:off x="1754505" y="4618267"/>
          <a:ext cx="335915" cy="396240"/>
        </p:xfrm>
        <a:graphic>
          <a:graphicData uri="http://schemas.openxmlformats.org/presentationml/2006/ole">
            <mc:AlternateContent xmlns:mc="http://schemas.openxmlformats.org/markup-compatibility/2006">
              <mc:Choice xmlns:v="urn:schemas-microsoft-com:vml" Requires="v">
                <p:oleObj spid="_x0000_s112770" r:id="rId7" imgW="215900" imgH="254000" progId="Equation.KSEE3">
                  <p:embed/>
                </p:oleObj>
              </mc:Choice>
              <mc:Fallback>
                <p:oleObj r:id="rId7" imgW="215900" imgH="254000" progId="Equation.KSEE3">
                  <p:embed/>
                  <p:pic>
                    <p:nvPicPr>
                      <p:cNvPr id="8" name="对象 7">
                        <a:hlinkClick r:id="" action="ppaction://ole?verb=0"/>
                        <a:extLst>
                          <a:ext uri="{FF2B5EF4-FFF2-40B4-BE49-F238E27FC236}">
                            <a16:creationId xmlns:a16="http://schemas.microsoft.com/office/drawing/2014/main" id="{BBE64670-5739-40FE-8A09-9132F0B4EA4C}"/>
                          </a:ext>
                        </a:extLst>
                      </p:cNvPr>
                      <p:cNvPicPr/>
                      <p:nvPr/>
                    </p:nvPicPr>
                    <p:blipFill>
                      <a:blip r:embed="rId8"/>
                      <a:stretch>
                        <a:fillRect/>
                      </a:stretch>
                    </p:blipFill>
                    <p:spPr>
                      <a:xfrm>
                        <a:off x="1754505" y="4618267"/>
                        <a:ext cx="335915" cy="396240"/>
                      </a:xfrm>
                      <a:prstGeom prst="rect">
                        <a:avLst/>
                      </a:prstGeom>
                    </p:spPr>
                  </p:pic>
                </p:oleObj>
              </mc:Fallback>
            </mc:AlternateContent>
          </a:graphicData>
        </a:graphic>
      </p:graphicFrame>
      <p:graphicFrame>
        <p:nvGraphicFramePr>
          <p:cNvPr id="9" name="对象 8">
            <a:hlinkClick r:id="" action="ppaction://ole?verb=0"/>
            <a:extLst>
              <a:ext uri="{FF2B5EF4-FFF2-40B4-BE49-F238E27FC236}">
                <a16:creationId xmlns:a16="http://schemas.microsoft.com/office/drawing/2014/main" id="{E9FE6B1C-FBBA-41C6-B4E3-C4FB56EBB07D}"/>
              </a:ext>
            </a:extLst>
          </p:cNvPr>
          <p:cNvGraphicFramePr>
            <a:graphicFrameLocks noChangeAspect="1"/>
          </p:cNvGraphicFramePr>
          <p:nvPr/>
        </p:nvGraphicFramePr>
        <p:xfrm>
          <a:off x="3797300" y="4573817"/>
          <a:ext cx="479425" cy="485140"/>
        </p:xfrm>
        <a:graphic>
          <a:graphicData uri="http://schemas.openxmlformats.org/presentationml/2006/ole">
            <mc:AlternateContent xmlns:mc="http://schemas.openxmlformats.org/markup-compatibility/2006">
              <mc:Choice xmlns:v="urn:schemas-microsoft-com:vml" Requires="v">
                <p:oleObj spid="_x0000_s112771" r:id="rId9" imgW="241300" imgH="279400" progId="Equation.KSEE3">
                  <p:embed/>
                </p:oleObj>
              </mc:Choice>
              <mc:Fallback>
                <p:oleObj r:id="rId9" imgW="241300" imgH="279400" progId="Equation.KSEE3">
                  <p:embed/>
                  <p:pic>
                    <p:nvPicPr>
                      <p:cNvPr id="9" name="对象 8">
                        <a:hlinkClick r:id="" action="ppaction://ole?verb=0"/>
                        <a:extLst>
                          <a:ext uri="{FF2B5EF4-FFF2-40B4-BE49-F238E27FC236}">
                            <a16:creationId xmlns:a16="http://schemas.microsoft.com/office/drawing/2014/main" id="{E9FE6B1C-FBBA-41C6-B4E3-C4FB56EBB07D}"/>
                          </a:ext>
                        </a:extLst>
                      </p:cNvPr>
                      <p:cNvPicPr/>
                      <p:nvPr/>
                    </p:nvPicPr>
                    <p:blipFill>
                      <a:blip r:embed="rId10"/>
                      <a:stretch>
                        <a:fillRect/>
                      </a:stretch>
                    </p:blipFill>
                    <p:spPr>
                      <a:xfrm>
                        <a:off x="3797300" y="4573817"/>
                        <a:ext cx="479425" cy="485140"/>
                      </a:xfrm>
                      <a:prstGeom prst="rect">
                        <a:avLst/>
                      </a:prstGeom>
                    </p:spPr>
                  </p:pic>
                </p:oleObj>
              </mc:Fallback>
            </mc:AlternateContent>
          </a:graphicData>
        </a:graphic>
      </p:graphicFrame>
    </p:spTree>
    <p:extLst>
      <p:ext uri="{BB962C8B-B14F-4D97-AF65-F5344CB8AC3E}">
        <p14:creationId xmlns:p14="http://schemas.microsoft.com/office/powerpoint/2010/main" val="2366837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2 Linear Algebra</a:t>
            </a: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sym typeface="+mn-ea"/>
              </a:rPr>
              <a:t>        If you are already familiar with linear algebra, feel free to skip this chapter. If you have previous experience with these concepts but need a detailed reference sheet to review key formulas, we recommend </a:t>
            </a:r>
            <a:r>
              <a:rPr lang="en-US" altLang="zh-CN" sz="2600" i="1" dirty="0">
                <a:latin typeface="Times New Roman" panose="02020603050405020304" pitchFamily="18" charset="0"/>
                <a:cs typeface="Times New Roman" panose="02020603050405020304" pitchFamily="18" charset="0"/>
                <a:sym typeface="+mn-ea"/>
              </a:rPr>
              <a:t>The Matrix Cookbook </a:t>
            </a:r>
            <a:r>
              <a:rPr lang="en-US" altLang="zh-CN" sz="2600" dirty="0">
                <a:latin typeface="Times New Roman" panose="02020603050405020304" pitchFamily="18" charset="0"/>
                <a:cs typeface="Times New Roman" panose="02020603050405020304" pitchFamily="18" charset="0"/>
                <a:sym typeface="+mn-ea"/>
              </a:rPr>
              <a:t>(</a:t>
            </a:r>
            <a:r>
              <a:rPr lang="en-US" altLang="zh-CN" sz="2600" dirty="0">
                <a:solidFill>
                  <a:srgbClr val="00FF00"/>
                </a:solidFill>
                <a:latin typeface="Times New Roman" panose="02020603050405020304" pitchFamily="18" charset="0"/>
                <a:cs typeface="Times New Roman" panose="02020603050405020304" pitchFamily="18" charset="0"/>
                <a:sym typeface="+mn-ea"/>
              </a:rPr>
              <a:t>Petersen and Pedersen</a:t>
            </a:r>
            <a:r>
              <a:rPr lang="en-US" altLang="zh-CN" sz="2600" dirty="0">
                <a:latin typeface="Times New Roman" panose="02020603050405020304" pitchFamily="18" charset="0"/>
                <a:cs typeface="Times New Roman" panose="02020603050405020304" pitchFamily="18" charset="0"/>
                <a:sym typeface="+mn-ea"/>
              </a:rPr>
              <a:t>, </a:t>
            </a:r>
            <a:r>
              <a:rPr lang="en-US" altLang="zh-CN" sz="2600" dirty="0">
                <a:solidFill>
                  <a:srgbClr val="00FF00"/>
                </a:solidFill>
                <a:latin typeface="Times New Roman" panose="02020603050405020304" pitchFamily="18" charset="0"/>
                <a:cs typeface="Times New Roman" panose="02020603050405020304" pitchFamily="18" charset="0"/>
                <a:sym typeface="+mn-ea"/>
              </a:rPr>
              <a:t>2006</a:t>
            </a:r>
            <a:r>
              <a:rPr lang="en-US" altLang="zh-CN" sz="2600" dirty="0">
                <a:latin typeface="Times New Roman" panose="02020603050405020304" pitchFamily="18" charset="0"/>
                <a:cs typeface="Times New Roman" panose="02020603050405020304" pitchFamily="18" charset="0"/>
                <a:sym typeface="+mn-ea"/>
              </a:rPr>
              <a:t>). If you have no exposure at all to linear algebra, this chapter will teach you enough to read this book, but we highly recommend that you also consult another resource focused exclusively on teaching linear algebra, such as </a:t>
            </a:r>
            <a:r>
              <a:rPr lang="en-US" altLang="zh-CN" sz="2600" dirty="0" err="1">
                <a:solidFill>
                  <a:srgbClr val="00FF00"/>
                </a:solidFill>
                <a:latin typeface="Times New Roman" panose="02020603050405020304" pitchFamily="18" charset="0"/>
                <a:cs typeface="Times New Roman" panose="02020603050405020304" pitchFamily="18" charset="0"/>
                <a:sym typeface="+mn-ea"/>
              </a:rPr>
              <a:t>Shilov</a:t>
            </a:r>
            <a:r>
              <a:rPr lang="en-US" altLang="zh-CN" sz="2600" dirty="0">
                <a:latin typeface="Times New Roman" panose="02020603050405020304" pitchFamily="18" charset="0"/>
                <a:cs typeface="Times New Roman" panose="02020603050405020304" pitchFamily="18" charset="0"/>
                <a:sym typeface="+mn-ea"/>
              </a:rPr>
              <a:t> (</a:t>
            </a:r>
            <a:r>
              <a:rPr lang="en-US" altLang="zh-CN" sz="2600" dirty="0">
                <a:solidFill>
                  <a:srgbClr val="00FF00"/>
                </a:solidFill>
                <a:latin typeface="Times New Roman" panose="02020603050405020304" pitchFamily="18" charset="0"/>
                <a:cs typeface="Times New Roman" panose="02020603050405020304" pitchFamily="18" charset="0"/>
                <a:sym typeface="+mn-ea"/>
              </a:rPr>
              <a:t>1977</a:t>
            </a:r>
            <a:r>
              <a:rPr lang="en-US" altLang="zh-CN" sz="2600" dirty="0">
                <a:latin typeface="Times New Roman" panose="02020603050405020304" pitchFamily="18" charset="0"/>
                <a:cs typeface="Times New Roman" panose="02020603050405020304" pitchFamily="18" charset="0"/>
                <a:sym typeface="+mn-ea"/>
              </a:rPr>
              <a:t>). This chapter will completely omit many important linear algebra topics that are not essential for understanding deep learning.</a:t>
            </a: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36987174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2.7 </a:t>
            </a:r>
            <a:r>
              <a:rPr lang="en-US" altLang="zh-CN" sz="3600" dirty="0" err="1">
                <a:latin typeface="Times New Roman" panose="02020603050405020304" pitchFamily="18" charset="0"/>
                <a:cs typeface="Times New Roman" panose="02020603050405020304" pitchFamily="18" charset="0"/>
                <a:sym typeface="+mn-ea"/>
              </a:rPr>
              <a:t>Eigendecomposition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sym typeface="+mn-ea"/>
              </a:rPr>
              <a:t>        While any real symmetric matrix</a:t>
            </a:r>
            <a:r>
              <a:rPr lang="en-US" altLang="zh-CN" sz="2600" b="1" i="1" dirty="0">
                <a:latin typeface="Times New Roman" panose="02020603050405020304" pitchFamily="18" charset="0"/>
                <a:cs typeface="Times New Roman" panose="02020603050405020304" pitchFamily="18" charset="0"/>
                <a:sym typeface="+mn-ea"/>
              </a:rPr>
              <a:t> A</a:t>
            </a:r>
            <a:r>
              <a:rPr lang="en-US" altLang="zh-CN" sz="2600" dirty="0">
                <a:latin typeface="Times New Roman" panose="02020603050405020304" pitchFamily="18" charset="0"/>
                <a:cs typeface="Times New Roman" panose="02020603050405020304" pitchFamily="18" charset="0"/>
                <a:sym typeface="+mn-ea"/>
              </a:rPr>
              <a:t> is guaranteed to have an </a:t>
            </a:r>
            <a:r>
              <a:rPr lang="en-US" altLang="zh-CN" sz="2600" dirty="0" err="1">
                <a:latin typeface="Times New Roman" panose="02020603050405020304" pitchFamily="18" charset="0"/>
                <a:cs typeface="Times New Roman" panose="02020603050405020304" pitchFamily="18" charset="0"/>
                <a:sym typeface="+mn-ea"/>
              </a:rPr>
              <a:t>eigendecomposi</a:t>
            </a:r>
            <a:r>
              <a:rPr lang="en-US" altLang="zh-CN" sz="2600" dirty="0">
                <a:latin typeface="Times New Roman" panose="02020603050405020304" pitchFamily="18" charset="0"/>
                <a:cs typeface="Times New Roman" panose="02020603050405020304" pitchFamily="18" charset="0"/>
                <a:sym typeface="+mn-ea"/>
              </a:rPr>
              <a:t>- </a:t>
            </a:r>
            <a:r>
              <a:rPr lang="en-US" altLang="zh-CN" sz="2600" dirty="0" err="1">
                <a:latin typeface="Times New Roman" panose="02020603050405020304" pitchFamily="18" charset="0"/>
                <a:cs typeface="Times New Roman" panose="02020603050405020304" pitchFamily="18" charset="0"/>
                <a:sym typeface="+mn-ea"/>
              </a:rPr>
              <a:t>tion</a:t>
            </a:r>
            <a:r>
              <a:rPr lang="en-US" altLang="zh-CN" sz="2600" dirty="0">
                <a:latin typeface="Times New Roman" panose="02020603050405020304" pitchFamily="18" charset="0"/>
                <a:cs typeface="Times New Roman" panose="02020603050405020304" pitchFamily="18" charset="0"/>
                <a:sym typeface="+mn-ea"/>
              </a:rPr>
              <a:t>, the </a:t>
            </a:r>
            <a:r>
              <a:rPr lang="en-US" altLang="zh-CN" sz="2600" dirty="0" err="1">
                <a:latin typeface="Times New Roman" panose="02020603050405020304" pitchFamily="18" charset="0"/>
                <a:cs typeface="Times New Roman" panose="02020603050405020304" pitchFamily="18" charset="0"/>
                <a:sym typeface="+mn-ea"/>
              </a:rPr>
              <a:t>eigendecomposition</a:t>
            </a:r>
            <a:r>
              <a:rPr lang="en-US" altLang="zh-CN" sz="2600" dirty="0">
                <a:latin typeface="Times New Roman" panose="02020603050405020304" pitchFamily="18" charset="0"/>
                <a:cs typeface="Times New Roman" panose="02020603050405020304" pitchFamily="18" charset="0"/>
                <a:sym typeface="+mn-ea"/>
              </a:rPr>
              <a:t> may not be unique. If any two or more eigenvectors share the same eigenvalue, then any set of orthogonal vectors lying in their span are also eigenvectors with that eigenvalue, and we could equivalently choose a </a:t>
            </a:r>
            <a:r>
              <a:rPr lang="en-US" altLang="zh-CN" sz="2600" b="1" i="1" dirty="0">
                <a:latin typeface="Times New Roman" panose="02020603050405020304" pitchFamily="18" charset="0"/>
                <a:cs typeface="Times New Roman" panose="02020603050405020304" pitchFamily="18" charset="0"/>
                <a:sym typeface="+mn-ea"/>
              </a:rPr>
              <a:t>Q</a:t>
            </a:r>
            <a:r>
              <a:rPr lang="en-US" altLang="zh-CN" sz="2600" dirty="0">
                <a:latin typeface="Times New Roman" panose="02020603050405020304" pitchFamily="18" charset="0"/>
                <a:cs typeface="Times New Roman" panose="02020603050405020304" pitchFamily="18" charset="0"/>
                <a:sym typeface="+mn-ea"/>
              </a:rPr>
              <a:t> using those eigenvectors instead. By convention, we usually sort the entries of </a:t>
            </a:r>
            <a:r>
              <a:rPr lang="en-US" altLang="zh-CN" sz="2600" b="1" i="1" dirty="0">
                <a:latin typeface="Times New Roman" panose="02020603050405020304" pitchFamily="18" charset="0"/>
                <a:cs typeface="Times New Roman" panose="02020603050405020304" pitchFamily="18" charset="0"/>
                <a:sym typeface="+mn-ea"/>
              </a:rPr>
              <a:t>Λ</a:t>
            </a:r>
            <a:r>
              <a:rPr lang="en-US" altLang="zh-CN" sz="2600" dirty="0">
                <a:latin typeface="Times New Roman" panose="02020603050405020304" pitchFamily="18" charset="0"/>
                <a:cs typeface="Times New Roman" panose="02020603050405020304" pitchFamily="18" charset="0"/>
                <a:sym typeface="+mn-ea"/>
              </a:rPr>
              <a:t> in descending order. Under this convention, the </a:t>
            </a:r>
            <a:r>
              <a:rPr lang="en-US" altLang="zh-CN" sz="2600" dirty="0" err="1">
                <a:latin typeface="Times New Roman" panose="02020603050405020304" pitchFamily="18" charset="0"/>
                <a:cs typeface="Times New Roman" panose="02020603050405020304" pitchFamily="18" charset="0"/>
                <a:sym typeface="+mn-ea"/>
              </a:rPr>
              <a:t>eigendecomposition</a:t>
            </a:r>
            <a:r>
              <a:rPr lang="en-US" altLang="zh-CN" sz="2600" dirty="0">
                <a:latin typeface="Times New Roman" panose="02020603050405020304" pitchFamily="18" charset="0"/>
                <a:cs typeface="Times New Roman" panose="02020603050405020304" pitchFamily="18" charset="0"/>
                <a:sym typeface="+mn-ea"/>
              </a:rPr>
              <a:t> is unique only if all of the eigenvalues are unique.</a:t>
            </a: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sym typeface="+mn-ea"/>
              </a:rPr>
              <a:t>        The </a:t>
            </a:r>
            <a:r>
              <a:rPr lang="en-US" altLang="zh-CN" sz="2600" dirty="0" err="1">
                <a:latin typeface="Times New Roman" panose="02020603050405020304" pitchFamily="18" charset="0"/>
                <a:cs typeface="Times New Roman" panose="02020603050405020304" pitchFamily="18" charset="0"/>
                <a:sym typeface="+mn-ea"/>
              </a:rPr>
              <a:t>eigendecomposition</a:t>
            </a:r>
            <a:r>
              <a:rPr lang="en-US" altLang="zh-CN" sz="2600" dirty="0">
                <a:latin typeface="Times New Roman" panose="02020603050405020304" pitchFamily="18" charset="0"/>
                <a:cs typeface="Times New Roman" panose="02020603050405020304" pitchFamily="18" charset="0"/>
                <a:sym typeface="+mn-ea"/>
              </a:rPr>
              <a:t> of a matrix tells us many useful facts about the matrix. The matrix is singular if and only if any of the eigenvalues are 0. </a:t>
            </a: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9705763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2.7 </a:t>
            </a:r>
            <a:r>
              <a:rPr lang="en-US" altLang="zh-CN" sz="3600" dirty="0" err="1">
                <a:latin typeface="Times New Roman" panose="02020603050405020304" pitchFamily="18" charset="0"/>
                <a:cs typeface="Times New Roman" panose="02020603050405020304" pitchFamily="18" charset="0"/>
                <a:sym typeface="+mn-ea"/>
              </a:rPr>
              <a:t>Eigendecomposition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lnSpcReduction="10000"/>
          </a:bodyPr>
          <a:lstStyle/>
          <a:p>
            <a:pPr>
              <a:spcBef>
                <a:spcPts val="0"/>
              </a:spcBef>
              <a:buClr>
                <a:srgbClr val="FF0000"/>
              </a:buClr>
            </a:pPr>
            <a:r>
              <a:rPr lang="en-US" altLang="zh-CN" dirty="0">
                <a:sym typeface="+mn-ea"/>
              </a:rPr>
              <a:t>The </a:t>
            </a:r>
            <a:r>
              <a:rPr lang="en-US" altLang="zh-CN" dirty="0" err="1">
                <a:sym typeface="+mn-ea"/>
              </a:rPr>
              <a:t>eigendecomposition</a:t>
            </a:r>
            <a:r>
              <a:rPr lang="en-US" altLang="zh-CN" dirty="0">
                <a:sym typeface="+mn-ea"/>
              </a:rPr>
              <a:t> of a real symmetric matrix can also be used to optimize</a:t>
            </a:r>
            <a:endParaRPr lang="en-US" altLang="zh-CN" dirty="0"/>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sym typeface="+mn-ea"/>
              </a:rPr>
              <a:t>quadratic expressions of the form                                                    . Whenever</a:t>
            </a:r>
            <a:r>
              <a:rPr lang="en-US" altLang="zh-CN" sz="2600" b="1" i="1" dirty="0">
                <a:latin typeface="Times New Roman" panose="02020603050405020304" pitchFamily="18" charset="0"/>
                <a:cs typeface="Times New Roman" panose="02020603050405020304" pitchFamily="18" charset="0"/>
                <a:sym typeface="+mn-ea"/>
              </a:rPr>
              <a:t> x</a:t>
            </a:r>
            <a:r>
              <a:rPr lang="en-US" altLang="zh-CN" sz="2600" dirty="0">
                <a:latin typeface="Times New Roman" panose="02020603050405020304" pitchFamily="18" charset="0"/>
                <a:cs typeface="Times New Roman" panose="02020603050405020304" pitchFamily="18" charset="0"/>
                <a:sym typeface="+mn-ea"/>
              </a:rPr>
              <a:t> is equal to an eigenvector of </a:t>
            </a:r>
            <a:r>
              <a:rPr lang="en-US" altLang="zh-CN" sz="2600" b="1" i="1" dirty="0">
                <a:latin typeface="Times New Roman" panose="02020603050405020304" pitchFamily="18" charset="0"/>
                <a:cs typeface="Times New Roman" panose="02020603050405020304" pitchFamily="18" charset="0"/>
                <a:sym typeface="+mn-ea"/>
              </a:rPr>
              <a:t>A</a:t>
            </a:r>
            <a:r>
              <a:rPr lang="en-US" altLang="zh-CN" sz="2600" dirty="0">
                <a:latin typeface="Times New Roman" panose="02020603050405020304" pitchFamily="18" charset="0"/>
                <a:cs typeface="Times New Roman" panose="02020603050405020304" pitchFamily="18" charset="0"/>
                <a:sym typeface="+mn-ea"/>
              </a:rPr>
              <a:t>, f takes on the value of the corresponding eigenvalue. The maximum value of f within the constraint region is the maximum eigenvalue and its minimum value within the constraint region is the minimum eigenvalue.</a:t>
            </a: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sym typeface="+mn-ea"/>
              </a:rPr>
              <a:t>        A matrix whose eigenvalues are all positive is called </a:t>
            </a:r>
            <a:r>
              <a:rPr lang="en-US" altLang="zh-CN" sz="2600" i="1" dirty="0">
                <a:latin typeface="Times New Roman" panose="02020603050405020304" pitchFamily="18" charset="0"/>
                <a:cs typeface="Times New Roman" panose="02020603050405020304" pitchFamily="18" charset="0"/>
                <a:sym typeface="+mn-ea"/>
              </a:rPr>
              <a:t>positive definite</a:t>
            </a:r>
            <a:r>
              <a:rPr lang="en-US" altLang="zh-CN" sz="2600" dirty="0">
                <a:latin typeface="Times New Roman" panose="02020603050405020304" pitchFamily="18" charset="0"/>
                <a:cs typeface="Times New Roman" panose="02020603050405020304" pitchFamily="18" charset="0"/>
                <a:sym typeface="+mn-ea"/>
              </a:rPr>
              <a:t>. A matrix whose eigenvalues are all positive or zero-valued is called </a:t>
            </a:r>
            <a:r>
              <a:rPr lang="en-US" altLang="zh-CN" sz="2600" i="1" dirty="0">
                <a:latin typeface="Times New Roman" panose="02020603050405020304" pitchFamily="18" charset="0"/>
                <a:cs typeface="Times New Roman" panose="02020603050405020304" pitchFamily="18" charset="0"/>
                <a:sym typeface="+mn-ea"/>
              </a:rPr>
              <a:t>positive semidefinite</a:t>
            </a:r>
            <a:r>
              <a:rPr lang="en-US" altLang="zh-CN" sz="2600" dirty="0">
                <a:latin typeface="Times New Roman" panose="02020603050405020304" pitchFamily="18" charset="0"/>
                <a:cs typeface="Times New Roman" panose="02020603050405020304" pitchFamily="18" charset="0"/>
                <a:sym typeface="+mn-ea"/>
              </a:rPr>
              <a:t>. Likewise, if all eigenvalues are negative, the matrix is </a:t>
            </a:r>
            <a:r>
              <a:rPr lang="en-US" altLang="zh-CN" sz="2600" i="1" dirty="0">
                <a:latin typeface="Times New Roman" panose="02020603050405020304" pitchFamily="18" charset="0"/>
                <a:cs typeface="Times New Roman" panose="02020603050405020304" pitchFamily="18" charset="0"/>
                <a:sym typeface="+mn-ea"/>
              </a:rPr>
              <a:t>negative definite</a:t>
            </a:r>
            <a:r>
              <a:rPr lang="en-US" altLang="zh-CN" sz="2600" dirty="0">
                <a:latin typeface="Times New Roman" panose="02020603050405020304" pitchFamily="18" charset="0"/>
                <a:cs typeface="Times New Roman" panose="02020603050405020304" pitchFamily="18" charset="0"/>
                <a:sym typeface="+mn-ea"/>
              </a:rPr>
              <a:t>, and if all eigenvalues are negative or zero-valued, it is </a:t>
            </a:r>
            <a:r>
              <a:rPr lang="en-US" altLang="zh-CN" sz="2600" i="1" dirty="0">
                <a:latin typeface="Times New Roman" panose="02020603050405020304" pitchFamily="18" charset="0"/>
                <a:cs typeface="Times New Roman" panose="02020603050405020304" pitchFamily="18" charset="0"/>
                <a:sym typeface="+mn-ea"/>
              </a:rPr>
              <a:t>negative semidefinite</a:t>
            </a:r>
            <a:r>
              <a:rPr lang="en-US" altLang="zh-CN" sz="2600" dirty="0">
                <a:latin typeface="Times New Roman" panose="02020603050405020304" pitchFamily="18" charset="0"/>
                <a:cs typeface="Times New Roman" panose="02020603050405020304" pitchFamily="18" charset="0"/>
                <a:sym typeface="+mn-ea"/>
              </a:rPr>
              <a:t>. Positive semidefinite matrices are interesting because they guarantee that  </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Positive deﬁnite matrices additionally guarantee that</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6" name="图片 5">
            <a:extLst>
              <a:ext uri="{FF2B5EF4-FFF2-40B4-BE49-F238E27FC236}">
                <a16:creationId xmlns:a16="http://schemas.microsoft.com/office/drawing/2014/main" id="{EC3F1FAA-15DF-497A-9A9D-6D04256C7082}"/>
              </a:ext>
            </a:extLst>
          </p:cNvPr>
          <p:cNvPicPr>
            <a:picLocks noChangeAspect="1"/>
          </p:cNvPicPr>
          <p:nvPr/>
        </p:nvPicPr>
        <p:blipFill>
          <a:blip r:embed="rId3"/>
          <a:stretch>
            <a:fillRect/>
          </a:stretch>
        </p:blipFill>
        <p:spPr>
          <a:xfrm>
            <a:off x="5150182" y="1600651"/>
            <a:ext cx="4368613" cy="324402"/>
          </a:xfrm>
          <a:prstGeom prst="rect">
            <a:avLst/>
          </a:prstGeom>
        </p:spPr>
      </p:pic>
      <p:pic>
        <p:nvPicPr>
          <p:cNvPr id="7" name="图片 6">
            <a:extLst>
              <a:ext uri="{FF2B5EF4-FFF2-40B4-BE49-F238E27FC236}">
                <a16:creationId xmlns:a16="http://schemas.microsoft.com/office/drawing/2014/main" id="{3D882944-F1D1-4994-A3DE-8D20BEE5C93A}"/>
              </a:ext>
            </a:extLst>
          </p:cNvPr>
          <p:cNvPicPr>
            <a:picLocks noChangeAspect="1"/>
          </p:cNvPicPr>
          <p:nvPr/>
        </p:nvPicPr>
        <p:blipFill>
          <a:blip r:embed="rId4"/>
          <a:stretch>
            <a:fillRect/>
          </a:stretch>
        </p:blipFill>
        <p:spPr>
          <a:xfrm>
            <a:off x="9149290" y="5257349"/>
            <a:ext cx="1841590" cy="334835"/>
          </a:xfrm>
          <a:prstGeom prst="rect">
            <a:avLst/>
          </a:prstGeom>
        </p:spPr>
      </p:pic>
      <p:pic>
        <p:nvPicPr>
          <p:cNvPr id="8" name="图片 7">
            <a:extLst>
              <a:ext uri="{FF2B5EF4-FFF2-40B4-BE49-F238E27FC236}">
                <a16:creationId xmlns:a16="http://schemas.microsoft.com/office/drawing/2014/main" id="{F9D9D7FC-9608-4A0F-A759-CDCACD3DED74}"/>
              </a:ext>
            </a:extLst>
          </p:cNvPr>
          <p:cNvPicPr>
            <a:picLocks noChangeAspect="1"/>
          </p:cNvPicPr>
          <p:nvPr/>
        </p:nvPicPr>
        <p:blipFill>
          <a:blip r:embed="rId5"/>
          <a:stretch>
            <a:fillRect/>
          </a:stretch>
        </p:blipFill>
        <p:spPr>
          <a:xfrm>
            <a:off x="7640093" y="5698501"/>
            <a:ext cx="2773808" cy="466878"/>
          </a:xfrm>
          <a:prstGeom prst="rect">
            <a:avLst/>
          </a:prstGeom>
        </p:spPr>
      </p:pic>
    </p:spTree>
    <p:extLst>
      <p:ext uri="{BB962C8B-B14F-4D97-AF65-F5344CB8AC3E}">
        <p14:creationId xmlns:p14="http://schemas.microsoft.com/office/powerpoint/2010/main" val="18341824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nSpc>
                <a:spcPct val="100000"/>
              </a:lnSpc>
            </a:pPr>
            <a:r>
              <a:rPr lang="en-US" altLang="zh-CN" sz="2400" dirty="0"/>
              <a:t>Acknowledge to: </a:t>
            </a:r>
            <a:r>
              <a:rPr lang="en-US" altLang="zh-CN" sz="2400" dirty="0" err="1"/>
              <a:t>Meiju</a:t>
            </a:r>
            <a:r>
              <a:rPr lang="en-US" altLang="zh-CN" sz="2400" dirty="0"/>
              <a:t> Wang</a:t>
            </a:r>
          </a:p>
          <a:p>
            <a:pPr>
              <a:lnSpc>
                <a:spcPct val="100000"/>
              </a:lnSpc>
            </a:pPr>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pPr>
              <a:lnSpc>
                <a:spcPct val="100000"/>
              </a:lnSpc>
            </a:pPr>
            <a:r>
              <a:rPr lang="en-US" altLang="zh-CN" sz="2400" dirty="0"/>
              <a:t>Machine Learning Research Group</a:t>
            </a:r>
          </a:p>
          <a:p>
            <a:pPr>
              <a:lnSpc>
                <a:spcPct val="100000"/>
              </a:lnSpc>
            </a:pPr>
            <a:r>
              <a:rPr lang="en-US" altLang="zh-CN" sz="2400" dirty="0"/>
              <a:t>Ocean University of China</a:t>
            </a:r>
          </a:p>
          <a:p>
            <a:pPr>
              <a:lnSpc>
                <a:spcPct val="100000"/>
              </a:lnSpc>
            </a:pPr>
            <a:r>
              <a:rPr lang="en-US" altLang="zh-CN" sz="2400" dirty="0"/>
              <a:t>Qingdao, China</a:t>
            </a:r>
          </a:p>
        </p:txBody>
      </p:sp>
      <p:sp>
        <p:nvSpPr>
          <p:cNvPr id="6" name="标题 6"/>
          <p:cNvSpPr txBox="1">
            <a:spLocks/>
          </p:cNvSpPr>
          <p:nvPr/>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2.8 Singular Value Decomposition</a:t>
            </a:r>
          </a:p>
        </p:txBody>
      </p:sp>
      <p:sp>
        <p:nvSpPr>
          <p:cNvPr id="8" name="文本框 7"/>
          <p:cNvSpPr txBox="1"/>
          <p:nvPr/>
        </p:nvSpPr>
        <p:spPr>
          <a:xfrm>
            <a:off x="1526891" y="544852"/>
            <a:ext cx="9138218" cy="769441"/>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2 Linear Algebra </a:t>
            </a:r>
            <a:endParaRPr lang="zh-CN" altLang="en-US" sz="44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extLst>
      <p:ext uri="{BB962C8B-B14F-4D97-AF65-F5344CB8AC3E}">
        <p14:creationId xmlns:p14="http://schemas.microsoft.com/office/powerpoint/2010/main" val="5355641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zh-CN" altLang="en-US" sz="3600" dirty="0">
                <a:latin typeface="Times New Roman" panose="02020603050405020304" pitchFamily="18" charset="0"/>
                <a:cs typeface="Times New Roman" panose="02020603050405020304" pitchFamily="18" charset="0"/>
                <a:sym typeface="+mn-ea"/>
              </a:rPr>
              <a:t>2.8 Singular Value Decomposition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sym typeface="+mn-ea"/>
              </a:rPr>
              <a:t>In Sec.</a:t>
            </a:r>
            <a:r>
              <a:rPr lang="en-US" altLang="zh-CN" sz="2600" dirty="0">
                <a:solidFill>
                  <a:srgbClr val="FF0000"/>
                </a:solidFill>
                <a:latin typeface="Times New Roman" panose="02020603050405020304" pitchFamily="18" charset="0"/>
                <a:cs typeface="Times New Roman" panose="02020603050405020304" pitchFamily="18" charset="0"/>
                <a:sym typeface="+mn-ea"/>
              </a:rPr>
              <a:t> 2.7</a:t>
            </a:r>
            <a:r>
              <a:rPr lang="en-US" altLang="zh-CN" sz="2600" dirty="0">
                <a:latin typeface="Times New Roman" panose="02020603050405020304" pitchFamily="18" charset="0"/>
                <a:cs typeface="Times New Roman" panose="02020603050405020304" pitchFamily="18" charset="0"/>
                <a:sym typeface="+mn-ea"/>
              </a:rPr>
              <a:t>, we saw how to decompose a matrix into eigenvectors and eigenvalues. The </a:t>
            </a:r>
            <a:r>
              <a:rPr lang="en-US" altLang="zh-CN" sz="2600" i="1" dirty="0">
                <a:latin typeface="Times New Roman" panose="02020603050405020304" pitchFamily="18" charset="0"/>
                <a:cs typeface="Times New Roman" panose="02020603050405020304" pitchFamily="18" charset="0"/>
                <a:sym typeface="+mn-ea"/>
              </a:rPr>
              <a:t>singular value decomposition </a:t>
            </a:r>
            <a:r>
              <a:rPr lang="en-US" altLang="zh-CN" sz="2600" dirty="0">
                <a:latin typeface="Times New Roman" panose="02020603050405020304" pitchFamily="18" charset="0"/>
                <a:cs typeface="Times New Roman" panose="02020603050405020304" pitchFamily="18" charset="0"/>
                <a:sym typeface="+mn-ea"/>
              </a:rPr>
              <a:t>(SVD) provides another way to factorize a matrix, into </a:t>
            </a:r>
            <a:r>
              <a:rPr lang="en-US" altLang="zh-CN" sz="2600" i="1" dirty="0">
                <a:latin typeface="Times New Roman" panose="02020603050405020304" pitchFamily="18" charset="0"/>
                <a:cs typeface="Times New Roman" panose="02020603050405020304" pitchFamily="18" charset="0"/>
                <a:sym typeface="+mn-ea"/>
              </a:rPr>
              <a:t>singular vectors </a:t>
            </a:r>
            <a:r>
              <a:rPr lang="en-US" altLang="zh-CN" sz="2600" dirty="0">
                <a:latin typeface="Times New Roman" panose="02020603050405020304" pitchFamily="18" charset="0"/>
                <a:cs typeface="Times New Roman" panose="02020603050405020304" pitchFamily="18" charset="0"/>
                <a:sym typeface="+mn-ea"/>
              </a:rPr>
              <a:t>and </a:t>
            </a:r>
            <a:r>
              <a:rPr lang="en-US" altLang="zh-CN" sz="2600" i="1" dirty="0">
                <a:latin typeface="Times New Roman" panose="02020603050405020304" pitchFamily="18" charset="0"/>
                <a:cs typeface="Times New Roman" panose="02020603050405020304" pitchFamily="18" charset="0"/>
                <a:sym typeface="+mn-ea"/>
              </a:rPr>
              <a:t>singular values</a:t>
            </a:r>
            <a:r>
              <a:rPr lang="en-US" altLang="zh-CN" sz="2600" dirty="0">
                <a:latin typeface="Times New Roman" panose="02020603050405020304" pitchFamily="18" charset="0"/>
                <a:cs typeface="Times New Roman" panose="02020603050405020304" pitchFamily="18" charset="0"/>
                <a:sym typeface="+mn-ea"/>
              </a:rPr>
              <a:t>. The SVD allows us to discover some of the same kind of information as the </a:t>
            </a:r>
            <a:r>
              <a:rPr lang="en-US" altLang="zh-CN" sz="2600" dirty="0" err="1">
                <a:latin typeface="Times New Roman" panose="02020603050405020304" pitchFamily="18" charset="0"/>
                <a:cs typeface="Times New Roman" panose="02020603050405020304" pitchFamily="18" charset="0"/>
                <a:sym typeface="+mn-ea"/>
              </a:rPr>
              <a:t>eigendecomposition</a:t>
            </a:r>
            <a:r>
              <a:rPr lang="en-US" altLang="zh-CN" sz="2600" dirty="0">
                <a:latin typeface="Times New Roman" panose="02020603050405020304" pitchFamily="18" charset="0"/>
                <a:cs typeface="Times New Roman" panose="02020603050405020304" pitchFamily="18" charset="0"/>
                <a:sym typeface="+mn-ea"/>
              </a:rPr>
              <a:t>. However, the SVD is more generally applicable. Every real matrix has a singular value decomposition, but the same is not true of the eigenvalue decomposition. For example, if a matrix is not square, the </a:t>
            </a:r>
            <a:r>
              <a:rPr lang="en-US" altLang="zh-CN" sz="2600" dirty="0" err="1">
                <a:latin typeface="Times New Roman" panose="02020603050405020304" pitchFamily="18" charset="0"/>
                <a:cs typeface="Times New Roman" panose="02020603050405020304" pitchFamily="18" charset="0"/>
                <a:sym typeface="+mn-ea"/>
              </a:rPr>
              <a:t>eigendecomposition</a:t>
            </a:r>
            <a:r>
              <a:rPr lang="en-US" altLang="zh-CN" sz="2600" dirty="0">
                <a:latin typeface="Times New Roman" panose="02020603050405020304" pitchFamily="18" charset="0"/>
                <a:cs typeface="Times New Roman" panose="02020603050405020304" pitchFamily="18" charset="0"/>
                <a:sym typeface="+mn-ea"/>
              </a:rPr>
              <a:t> is not deﬁned, and we must use a singular value decomposition instead.</a:t>
            </a: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343886918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zh-CN" altLang="en-US" sz="3600" dirty="0">
                <a:latin typeface="Times New Roman" panose="02020603050405020304" pitchFamily="18" charset="0"/>
                <a:cs typeface="Times New Roman" panose="02020603050405020304" pitchFamily="18" charset="0"/>
                <a:sym typeface="+mn-ea"/>
              </a:rPr>
              <a:t>2.8 Singular Value Decomposition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sym typeface="+mn-ea"/>
              </a:rPr>
              <a:t>        Recall that the </a:t>
            </a:r>
            <a:r>
              <a:rPr lang="en-US" altLang="zh-CN" sz="2600" dirty="0" err="1">
                <a:latin typeface="Times New Roman" panose="02020603050405020304" pitchFamily="18" charset="0"/>
                <a:cs typeface="Times New Roman" panose="02020603050405020304" pitchFamily="18" charset="0"/>
                <a:sym typeface="+mn-ea"/>
              </a:rPr>
              <a:t>eigendecomposition</a:t>
            </a:r>
            <a:r>
              <a:rPr lang="en-US" altLang="zh-CN" sz="2600" dirty="0">
                <a:latin typeface="Times New Roman" panose="02020603050405020304" pitchFamily="18" charset="0"/>
                <a:cs typeface="Times New Roman" panose="02020603050405020304" pitchFamily="18" charset="0"/>
                <a:sym typeface="+mn-ea"/>
              </a:rPr>
              <a:t> involves analyzing a matrix </a:t>
            </a:r>
            <a:r>
              <a:rPr lang="en-US" altLang="zh-CN" sz="2600" b="1" i="1" dirty="0">
                <a:latin typeface="Times New Roman" panose="02020603050405020304" pitchFamily="18" charset="0"/>
                <a:cs typeface="Times New Roman" panose="02020603050405020304" pitchFamily="18" charset="0"/>
                <a:sym typeface="+mn-ea"/>
              </a:rPr>
              <a:t>A</a:t>
            </a:r>
            <a:r>
              <a:rPr lang="en-US" altLang="zh-CN" sz="2600" dirty="0">
                <a:latin typeface="Times New Roman" panose="02020603050405020304" pitchFamily="18" charset="0"/>
                <a:cs typeface="Times New Roman" panose="02020603050405020304" pitchFamily="18" charset="0"/>
                <a:sym typeface="+mn-ea"/>
              </a:rPr>
              <a:t> to discover a matrix </a:t>
            </a:r>
            <a:r>
              <a:rPr lang="en-US" altLang="zh-CN" sz="2600" b="1" i="1" dirty="0">
                <a:latin typeface="Times New Roman" panose="02020603050405020304" pitchFamily="18" charset="0"/>
                <a:cs typeface="Times New Roman" panose="02020603050405020304" pitchFamily="18" charset="0"/>
                <a:sym typeface="+mn-ea"/>
              </a:rPr>
              <a:t>V</a:t>
            </a:r>
            <a:r>
              <a:rPr lang="en-US" altLang="zh-CN" sz="2600" dirty="0">
                <a:latin typeface="Times New Roman" panose="02020603050405020304" pitchFamily="18" charset="0"/>
                <a:cs typeface="Times New Roman" panose="02020603050405020304" pitchFamily="18" charset="0"/>
                <a:sym typeface="+mn-ea"/>
              </a:rPr>
              <a:t> of eigenvectors and a vector of eigenvalues </a:t>
            </a:r>
            <a:r>
              <a:rPr lang="en-US" altLang="zh-CN" sz="2600" b="1" dirty="0">
                <a:latin typeface="Times New Roman" panose="02020603050405020304" pitchFamily="18" charset="0"/>
                <a:cs typeface="Times New Roman" panose="02020603050405020304" pitchFamily="18" charset="0"/>
                <a:sym typeface="+mn-ea"/>
              </a:rPr>
              <a:t>λ</a:t>
            </a:r>
            <a:r>
              <a:rPr lang="en-US" altLang="zh-CN" sz="2600" dirty="0">
                <a:latin typeface="Times New Roman" panose="02020603050405020304" pitchFamily="18" charset="0"/>
                <a:cs typeface="Times New Roman" panose="02020603050405020304" pitchFamily="18" charset="0"/>
                <a:sym typeface="+mn-ea"/>
              </a:rPr>
              <a:t> such that we can rewrite </a:t>
            </a:r>
            <a:r>
              <a:rPr lang="en-US" altLang="zh-CN" sz="2600" b="1" i="1" dirty="0">
                <a:latin typeface="Times New Roman" panose="02020603050405020304" pitchFamily="18" charset="0"/>
                <a:cs typeface="Times New Roman" panose="02020603050405020304" pitchFamily="18" charset="0"/>
                <a:sym typeface="+mn-ea"/>
              </a:rPr>
              <a:t>A</a:t>
            </a:r>
            <a:r>
              <a:rPr lang="en-US" altLang="zh-CN" sz="2600" dirty="0">
                <a:latin typeface="Times New Roman" panose="02020603050405020304" pitchFamily="18" charset="0"/>
                <a:cs typeface="Times New Roman" panose="02020603050405020304" pitchFamily="18" charset="0"/>
                <a:sym typeface="+mn-ea"/>
              </a:rPr>
              <a:t> as</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sym typeface="+mn-ea"/>
            </a:endParaRP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The singular value decomposition is similar, except this time we will write </a:t>
            </a:r>
            <a:r>
              <a:rPr lang="en-US" altLang="zh-CN" sz="2600" b="1" i="1" dirty="0">
                <a:latin typeface="Times New Roman" panose="02020603050405020304" pitchFamily="18" charset="0"/>
                <a:cs typeface="Times New Roman" panose="02020603050405020304" pitchFamily="18" charset="0"/>
              </a:rPr>
              <a:t>A </a:t>
            </a:r>
            <a:r>
              <a:rPr lang="en-US" altLang="zh-CN" sz="2600" dirty="0">
                <a:latin typeface="Times New Roman" panose="02020603050405020304" pitchFamily="18" charset="0"/>
                <a:cs typeface="Times New Roman" panose="02020603050405020304" pitchFamily="18" charset="0"/>
              </a:rPr>
              <a:t>as a product of three matrices:</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Suppose that </a:t>
            </a:r>
            <a:r>
              <a:rPr lang="en-US" altLang="zh-CN" sz="2600" b="1" i="1" dirty="0">
                <a:latin typeface="Times New Roman" panose="02020603050405020304" pitchFamily="18" charset="0"/>
                <a:cs typeface="Times New Roman" panose="02020603050405020304" pitchFamily="18" charset="0"/>
              </a:rPr>
              <a:t>A</a:t>
            </a:r>
            <a:r>
              <a:rPr lang="en-US" altLang="zh-CN" sz="2600" dirty="0">
                <a:latin typeface="Times New Roman" panose="02020603050405020304" pitchFamily="18" charset="0"/>
                <a:cs typeface="Times New Roman" panose="02020603050405020304" pitchFamily="18" charset="0"/>
              </a:rPr>
              <a:t> is an </a:t>
            </a:r>
            <a:r>
              <a:rPr lang="en-US" altLang="zh-CN" sz="2600" i="1" dirty="0">
                <a:latin typeface="Times New Roman" panose="02020603050405020304" pitchFamily="18" charset="0"/>
                <a:cs typeface="Times New Roman" panose="02020603050405020304" pitchFamily="18" charset="0"/>
              </a:rPr>
              <a:t>m</a:t>
            </a:r>
            <a:r>
              <a:rPr lang="en-US" altLang="zh-CN" sz="2600" dirty="0">
                <a:latin typeface="Times New Roman" panose="02020603050405020304" pitchFamily="18" charset="0"/>
                <a:cs typeface="Times New Roman" panose="02020603050405020304" pitchFamily="18" charset="0"/>
              </a:rPr>
              <a:t> × </a:t>
            </a:r>
            <a:r>
              <a:rPr lang="en-US" altLang="zh-CN" sz="2600" i="1" dirty="0">
                <a:latin typeface="Times New Roman" panose="02020603050405020304" pitchFamily="18" charset="0"/>
                <a:cs typeface="Times New Roman" panose="02020603050405020304" pitchFamily="18" charset="0"/>
              </a:rPr>
              <a:t>n</a:t>
            </a:r>
            <a:r>
              <a:rPr lang="en-US" altLang="zh-CN" sz="2600" dirty="0">
                <a:latin typeface="Times New Roman" panose="02020603050405020304" pitchFamily="18" charset="0"/>
                <a:cs typeface="Times New Roman" panose="02020603050405020304" pitchFamily="18" charset="0"/>
              </a:rPr>
              <a:t> matrix. Then </a:t>
            </a:r>
            <a:r>
              <a:rPr lang="en-US" altLang="zh-CN" sz="2600" b="1" i="1" dirty="0">
                <a:latin typeface="Times New Roman" panose="02020603050405020304" pitchFamily="18" charset="0"/>
                <a:cs typeface="Times New Roman" panose="02020603050405020304" pitchFamily="18" charset="0"/>
              </a:rPr>
              <a:t>U</a:t>
            </a:r>
            <a:r>
              <a:rPr lang="en-US" altLang="zh-CN" sz="2600" dirty="0">
                <a:latin typeface="Times New Roman" panose="02020603050405020304" pitchFamily="18" charset="0"/>
                <a:cs typeface="Times New Roman" panose="02020603050405020304" pitchFamily="18" charset="0"/>
              </a:rPr>
              <a:t> is deﬁned to be an </a:t>
            </a:r>
            <a:r>
              <a:rPr lang="en-US" altLang="zh-CN" sz="2600" i="1" dirty="0">
                <a:latin typeface="Times New Roman" panose="02020603050405020304" pitchFamily="18" charset="0"/>
                <a:cs typeface="Times New Roman" panose="02020603050405020304" pitchFamily="18" charset="0"/>
              </a:rPr>
              <a:t>m</a:t>
            </a:r>
            <a:r>
              <a:rPr lang="en-US" altLang="zh-CN" sz="2600" dirty="0">
                <a:latin typeface="Times New Roman" panose="02020603050405020304" pitchFamily="18" charset="0"/>
                <a:cs typeface="Times New Roman" panose="02020603050405020304" pitchFamily="18" charset="0"/>
              </a:rPr>
              <a:t> × </a:t>
            </a:r>
            <a:r>
              <a:rPr lang="en-US" altLang="zh-CN" sz="2600" i="1" dirty="0">
                <a:latin typeface="Times New Roman" panose="02020603050405020304" pitchFamily="18" charset="0"/>
                <a:cs typeface="Times New Roman" panose="02020603050405020304" pitchFamily="18" charset="0"/>
              </a:rPr>
              <a:t>m</a:t>
            </a:r>
            <a:r>
              <a:rPr lang="en-US" altLang="zh-CN" sz="2600" dirty="0">
                <a:latin typeface="Times New Roman" panose="02020603050405020304" pitchFamily="18" charset="0"/>
                <a:cs typeface="Times New Roman" panose="02020603050405020304" pitchFamily="18" charset="0"/>
              </a:rPr>
              <a:t> matrix, </a:t>
            </a:r>
            <a:r>
              <a:rPr lang="en-US" altLang="zh-CN" sz="2600" b="1" i="1" dirty="0">
                <a:latin typeface="Times New Roman" panose="02020603050405020304" pitchFamily="18" charset="0"/>
                <a:cs typeface="Times New Roman" panose="02020603050405020304" pitchFamily="18" charset="0"/>
              </a:rPr>
              <a:t>D </a:t>
            </a:r>
            <a:r>
              <a:rPr lang="en-US" altLang="zh-CN" sz="2600" dirty="0">
                <a:latin typeface="Times New Roman" panose="02020603050405020304" pitchFamily="18" charset="0"/>
                <a:cs typeface="Times New Roman" panose="02020603050405020304" pitchFamily="18" charset="0"/>
              </a:rPr>
              <a:t>to be an matrix </a:t>
            </a:r>
            <a:r>
              <a:rPr lang="en-US" altLang="zh-CN" sz="2600" i="1" dirty="0">
                <a:latin typeface="Times New Roman" panose="02020603050405020304" pitchFamily="18" charset="0"/>
                <a:cs typeface="Times New Roman" panose="02020603050405020304" pitchFamily="18" charset="0"/>
              </a:rPr>
              <a:t>m</a:t>
            </a:r>
            <a:r>
              <a:rPr lang="en-US" altLang="zh-CN" sz="2600" dirty="0">
                <a:latin typeface="Times New Roman" panose="02020603050405020304" pitchFamily="18" charset="0"/>
                <a:cs typeface="Times New Roman" panose="02020603050405020304" pitchFamily="18" charset="0"/>
              </a:rPr>
              <a:t>×</a:t>
            </a:r>
            <a:r>
              <a:rPr lang="en-US" altLang="zh-CN" sz="2600" i="1" dirty="0">
                <a:latin typeface="Times New Roman" panose="02020603050405020304" pitchFamily="18" charset="0"/>
                <a:cs typeface="Times New Roman" panose="02020603050405020304" pitchFamily="18" charset="0"/>
              </a:rPr>
              <a:t> n</a:t>
            </a:r>
            <a:r>
              <a:rPr lang="en-US" altLang="zh-CN" sz="2600" dirty="0">
                <a:latin typeface="Times New Roman" panose="02020603050405020304" pitchFamily="18" charset="0"/>
                <a:cs typeface="Times New Roman" panose="02020603050405020304" pitchFamily="18" charset="0"/>
              </a:rPr>
              <a:t>, and</a:t>
            </a:r>
            <a:r>
              <a:rPr lang="en-US" altLang="zh-CN" sz="2600" b="1" i="1" dirty="0">
                <a:latin typeface="Times New Roman" panose="02020603050405020304" pitchFamily="18" charset="0"/>
                <a:cs typeface="Times New Roman" panose="02020603050405020304" pitchFamily="18" charset="0"/>
              </a:rPr>
              <a:t> V</a:t>
            </a:r>
            <a:r>
              <a:rPr lang="en-US" altLang="zh-CN" sz="2600" dirty="0">
                <a:latin typeface="Times New Roman" panose="02020603050405020304" pitchFamily="18" charset="0"/>
                <a:cs typeface="Times New Roman" panose="02020603050405020304" pitchFamily="18" charset="0"/>
              </a:rPr>
              <a:t> to be an </a:t>
            </a:r>
            <a:r>
              <a:rPr lang="en-US" altLang="zh-CN" sz="2600" i="1" dirty="0">
                <a:latin typeface="Times New Roman" panose="02020603050405020304" pitchFamily="18" charset="0"/>
                <a:cs typeface="Times New Roman" panose="02020603050405020304" pitchFamily="18" charset="0"/>
              </a:rPr>
              <a:t>n </a:t>
            </a:r>
            <a:r>
              <a:rPr lang="en-US" altLang="zh-CN" sz="2600" dirty="0">
                <a:latin typeface="Times New Roman" panose="02020603050405020304" pitchFamily="18" charset="0"/>
                <a:cs typeface="Times New Roman" panose="02020603050405020304" pitchFamily="18" charset="0"/>
              </a:rPr>
              <a:t>× </a:t>
            </a:r>
            <a:r>
              <a:rPr lang="en-US" altLang="zh-CN" sz="2600" i="1" dirty="0">
                <a:latin typeface="Times New Roman" panose="02020603050405020304" pitchFamily="18" charset="0"/>
                <a:cs typeface="Times New Roman" panose="02020603050405020304" pitchFamily="18" charset="0"/>
              </a:rPr>
              <a:t>n </a:t>
            </a:r>
            <a:r>
              <a:rPr lang="en-US" altLang="zh-CN" sz="2600" dirty="0">
                <a:latin typeface="Times New Roman" panose="02020603050405020304" pitchFamily="18" charset="0"/>
                <a:cs typeface="Times New Roman" panose="02020603050405020304" pitchFamily="18" charset="0"/>
              </a:rPr>
              <a:t>matrix. </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5" name="图片 4">
            <a:extLst>
              <a:ext uri="{FF2B5EF4-FFF2-40B4-BE49-F238E27FC236}">
                <a16:creationId xmlns:a16="http://schemas.microsoft.com/office/drawing/2014/main" id="{8E457FF4-4F7B-448D-AF3B-AA26683E95BF}"/>
              </a:ext>
            </a:extLst>
          </p:cNvPr>
          <p:cNvPicPr>
            <a:picLocks noChangeAspect="1"/>
          </p:cNvPicPr>
          <p:nvPr/>
        </p:nvPicPr>
        <p:blipFill>
          <a:blip r:embed="rId3"/>
          <a:stretch>
            <a:fillRect/>
          </a:stretch>
        </p:blipFill>
        <p:spPr>
          <a:xfrm>
            <a:off x="3659703" y="2221456"/>
            <a:ext cx="8057035" cy="693434"/>
          </a:xfrm>
          <a:prstGeom prst="rect">
            <a:avLst/>
          </a:prstGeom>
        </p:spPr>
      </p:pic>
      <p:pic>
        <p:nvPicPr>
          <p:cNvPr id="6" name="图片 5">
            <a:extLst>
              <a:ext uri="{FF2B5EF4-FFF2-40B4-BE49-F238E27FC236}">
                <a16:creationId xmlns:a16="http://schemas.microsoft.com/office/drawing/2014/main" id="{B907E852-2BB6-4C56-93D6-E7DA176614B7}"/>
              </a:ext>
            </a:extLst>
          </p:cNvPr>
          <p:cNvPicPr>
            <a:picLocks noChangeAspect="1"/>
          </p:cNvPicPr>
          <p:nvPr/>
        </p:nvPicPr>
        <p:blipFill>
          <a:blip r:embed="rId4"/>
          <a:stretch>
            <a:fillRect/>
          </a:stretch>
        </p:blipFill>
        <p:spPr>
          <a:xfrm>
            <a:off x="3403629" y="4289827"/>
            <a:ext cx="7875552" cy="767948"/>
          </a:xfrm>
          <a:prstGeom prst="rect">
            <a:avLst/>
          </a:prstGeom>
        </p:spPr>
      </p:pic>
    </p:spTree>
    <p:extLst>
      <p:ext uri="{BB962C8B-B14F-4D97-AF65-F5344CB8AC3E}">
        <p14:creationId xmlns:p14="http://schemas.microsoft.com/office/powerpoint/2010/main" val="24903368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zh-CN" altLang="en-US" sz="3600" dirty="0">
                <a:latin typeface="Times New Roman" panose="02020603050405020304" pitchFamily="18" charset="0"/>
                <a:cs typeface="Times New Roman" panose="02020603050405020304" pitchFamily="18" charset="0"/>
                <a:sym typeface="+mn-ea"/>
              </a:rPr>
              <a:t>2.8 Singular Value Decomposition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sym typeface="+mn-ea"/>
              </a:rPr>
              <a:t>        Each of these matrices is deﬁned to have a special structure. The matrices </a:t>
            </a:r>
            <a:r>
              <a:rPr lang="en-US" altLang="zh-CN" sz="2600" b="1" i="1" dirty="0">
                <a:latin typeface="Times New Roman" panose="02020603050405020304" pitchFamily="18" charset="0"/>
                <a:cs typeface="Times New Roman" panose="02020603050405020304" pitchFamily="18" charset="0"/>
                <a:sym typeface="+mn-ea"/>
              </a:rPr>
              <a:t>U </a:t>
            </a:r>
            <a:r>
              <a:rPr lang="en-US" altLang="zh-CN" sz="2600" dirty="0">
                <a:latin typeface="Times New Roman" panose="02020603050405020304" pitchFamily="18" charset="0"/>
                <a:cs typeface="Times New Roman" panose="02020603050405020304" pitchFamily="18" charset="0"/>
                <a:sym typeface="+mn-ea"/>
              </a:rPr>
              <a:t>and </a:t>
            </a:r>
            <a:r>
              <a:rPr lang="en-US" altLang="zh-CN" sz="2600" b="1" i="1" dirty="0">
                <a:latin typeface="Times New Roman" panose="02020603050405020304" pitchFamily="18" charset="0"/>
                <a:cs typeface="Times New Roman" panose="02020603050405020304" pitchFamily="18" charset="0"/>
                <a:sym typeface="+mn-ea"/>
              </a:rPr>
              <a:t>V</a:t>
            </a:r>
            <a:r>
              <a:rPr lang="en-US" altLang="zh-CN" sz="2600" dirty="0">
                <a:latin typeface="Times New Roman" panose="02020603050405020304" pitchFamily="18" charset="0"/>
                <a:cs typeface="Times New Roman" panose="02020603050405020304" pitchFamily="18" charset="0"/>
                <a:sym typeface="+mn-ea"/>
              </a:rPr>
              <a:t> are both deﬁned to be orthogonal matrices. The matrix </a:t>
            </a:r>
            <a:r>
              <a:rPr lang="en-US" altLang="zh-CN" sz="2600" b="1" i="1" dirty="0">
                <a:latin typeface="Times New Roman" panose="02020603050405020304" pitchFamily="18" charset="0"/>
                <a:cs typeface="Times New Roman" panose="02020603050405020304" pitchFamily="18" charset="0"/>
                <a:sym typeface="+mn-ea"/>
              </a:rPr>
              <a:t>D</a:t>
            </a:r>
            <a:r>
              <a:rPr lang="en-US" altLang="zh-CN" sz="2600" dirty="0">
                <a:latin typeface="Times New Roman" panose="02020603050405020304" pitchFamily="18" charset="0"/>
                <a:cs typeface="Times New Roman" panose="02020603050405020304" pitchFamily="18" charset="0"/>
                <a:sym typeface="+mn-ea"/>
              </a:rPr>
              <a:t> is deﬁned to be a diagonal matrix. Note that </a:t>
            </a:r>
            <a:r>
              <a:rPr lang="en-US" altLang="zh-CN" sz="2600" b="1" i="1" dirty="0">
                <a:latin typeface="Times New Roman" panose="02020603050405020304" pitchFamily="18" charset="0"/>
                <a:cs typeface="Times New Roman" panose="02020603050405020304" pitchFamily="18" charset="0"/>
                <a:sym typeface="+mn-ea"/>
              </a:rPr>
              <a:t>D </a:t>
            </a:r>
            <a:r>
              <a:rPr lang="en-US" altLang="zh-CN" sz="2600" dirty="0">
                <a:latin typeface="Times New Roman" panose="02020603050405020304" pitchFamily="18" charset="0"/>
                <a:cs typeface="Times New Roman" panose="02020603050405020304" pitchFamily="18" charset="0"/>
                <a:sym typeface="+mn-ea"/>
              </a:rPr>
              <a:t>is not necessarily square. 	</a:t>
            </a:r>
          </a:p>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sym typeface="+mn-ea"/>
              </a:rPr>
              <a:t>        The elements along the diagonal of D are known as the of the </a:t>
            </a:r>
            <a:r>
              <a:rPr lang="en-US" altLang="zh-CN" sz="2600" i="1" dirty="0">
                <a:latin typeface="Times New Roman" panose="02020603050405020304" pitchFamily="18" charset="0"/>
                <a:cs typeface="Times New Roman" panose="02020603050405020304" pitchFamily="18" charset="0"/>
                <a:sym typeface="+mn-ea"/>
              </a:rPr>
              <a:t>singular values </a:t>
            </a:r>
            <a:r>
              <a:rPr lang="en-US" altLang="zh-CN" sz="2600" dirty="0">
                <a:latin typeface="Times New Roman" panose="02020603050405020304" pitchFamily="18" charset="0"/>
                <a:cs typeface="Times New Roman" panose="02020603050405020304" pitchFamily="18" charset="0"/>
                <a:sym typeface="+mn-ea"/>
              </a:rPr>
              <a:t>matrix </a:t>
            </a:r>
            <a:r>
              <a:rPr lang="en-US" altLang="zh-CN" sz="2600" b="1" i="1" dirty="0">
                <a:latin typeface="Times New Roman" panose="02020603050405020304" pitchFamily="18" charset="0"/>
                <a:cs typeface="Times New Roman" panose="02020603050405020304" pitchFamily="18" charset="0"/>
                <a:sym typeface="+mn-ea"/>
              </a:rPr>
              <a:t>A</a:t>
            </a:r>
            <a:r>
              <a:rPr lang="en-US" altLang="zh-CN" sz="2600" dirty="0">
                <a:latin typeface="Times New Roman" panose="02020603050405020304" pitchFamily="18" charset="0"/>
                <a:cs typeface="Times New Roman" panose="02020603050405020304" pitchFamily="18" charset="0"/>
                <a:sym typeface="+mn-ea"/>
              </a:rPr>
              <a:t>. The columns of </a:t>
            </a:r>
            <a:r>
              <a:rPr lang="en-US" altLang="zh-CN" sz="2600" b="1" i="1" dirty="0">
                <a:latin typeface="Times New Roman" panose="02020603050405020304" pitchFamily="18" charset="0"/>
                <a:cs typeface="Times New Roman" panose="02020603050405020304" pitchFamily="18" charset="0"/>
                <a:sym typeface="+mn-ea"/>
              </a:rPr>
              <a:t>U</a:t>
            </a:r>
            <a:r>
              <a:rPr lang="en-US" altLang="zh-CN" sz="2600" dirty="0">
                <a:latin typeface="Times New Roman" panose="02020603050405020304" pitchFamily="18" charset="0"/>
                <a:cs typeface="Times New Roman" panose="02020603050405020304" pitchFamily="18" charset="0"/>
                <a:sym typeface="+mn-ea"/>
              </a:rPr>
              <a:t> are known as the </a:t>
            </a:r>
            <a:r>
              <a:rPr lang="en-US" altLang="zh-CN" sz="2600" i="1" dirty="0">
                <a:latin typeface="Times New Roman" panose="02020603050405020304" pitchFamily="18" charset="0"/>
                <a:cs typeface="Times New Roman" panose="02020603050405020304" pitchFamily="18" charset="0"/>
                <a:sym typeface="+mn-ea"/>
              </a:rPr>
              <a:t>left-singular vectors</a:t>
            </a:r>
            <a:r>
              <a:rPr lang="en-US" altLang="zh-CN" sz="2600" dirty="0">
                <a:latin typeface="Times New Roman" panose="02020603050405020304" pitchFamily="18" charset="0"/>
                <a:cs typeface="Times New Roman" panose="02020603050405020304" pitchFamily="18" charset="0"/>
                <a:sym typeface="+mn-ea"/>
              </a:rPr>
              <a:t>. The columns of are known as </a:t>
            </a:r>
            <a:r>
              <a:rPr lang="en-US" altLang="zh-CN" sz="2600" dirty="0" err="1">
                <a:latin typeface="Times New Roman" panose="02020603050405020304" pitchFamily="18" charset="0"/>
                <a:cs typeface="Times New Roman" panose="02020603050405020304" pitchFamily="18" charset="0"/>
                <a:sym typeface="+mn-ea"/>
              </a:rPr>
              <a:t>as</a:t>
            </a:r>
            <a:r>
              <a:rPr lang="en-US" altLang="zh-CN" sz="2600" dirty="0">
                <a:latin typeface="Times New Roman" panose="02020603050405020304" pitchFamily="18" charset="0"/>
                <a:cs typeface="Times New Roman" panose="02020603050405020304" pitchFamily="18" charset="0"/>
                <a:sym typeface="+mn-ea"/>
              </a:rPr>
              <a:t> the </a:t>
            </a:r>
            <a:r>
              <a:rPr lang="en-US" altLang="zh-CN" sz="2600" b="1" i="1" dirty="0">
                <a:latin typeface="Times New Roman" panose="02020603050405020304" pitchFamily="18" charset="0"/>
                <a:cs typeface="Times New Roman" panose="02020603050405020304" pitchFamily="18" charset="0"/>
                <a:sym typeface="+mn-ea"/>
              </a:rPr>
              <a:t>V</a:t>
            </a:r>
            <a:r>
              <a:rPr lang="en-US" altLang="zh-CN" sz="2600" dirty="0">
                <a:latin typeface="Times New Roman" panose="02020603050405020304" pitchFamily="18" charset="0"/>
                <a:cs typeface="Times New Roman" panose="02020603050405020304" pitchFamily="18" charset="0"/>
                <a:sym typeface="+mn-ea"/>
              </a:rPr>
              <a:t> </a:t>
            </a:r>
            <a:r>
              <a:rPr lang="en-US" altLang="zh-CN" sz="2600" i="1" dirty="0">
                <a:latin typeface="Times New Roman" panose="02020603050405020304" pitchFamily="18" charset="0"/>
                <a:cs typeface="Times New Roman" panose="02020603050405020304" pitchFamily="18" charset="0"/>
                <a:sym typeface="+mn-ea"/>
              </a:rPr>
              <a:t>right-singular vectors</a:t>
            </a:r>
            <a:r>
              <a:rPr lang="en-US" altLang="zh-CN" sz="2600" dirty="0">
                <a:latin typeface="Times New Roman" panose="02020603050405020304" pitchFamily="18" charset="0"/>
                <a:cs typeface="Times New Roman" panose="02020603050405020304" pitchFamily="18" charset="0"/>
                <a:sym typeface="+mn-ea"/>
              </a:rPr>
              <a:t>.</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276910308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zh-CN" altLang="en-US" sz="3600" dirty="0">
                <a:latin typeface="Times New Roman" panose="02020603050405020304" pitchFamily="18" charset="0"/>
                <a:cs typeface="Times New Roman" panose="02020603050405020304" pitchFamily="18" charset="0"/>
                <a:sym typeface="+mn-ea"/>
              </a:rPr>
              <a:t>2.8 Singular Value Decomposition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sym typeface="+mn-ea"/>
              </a:rPr>
              <a:t>        We can actually interpret the singular value decomposition of </a:t>
            </a:r>
            <a:r>
              <a:rPr lang="en-US" altLang="zh-CN" sz="2600" b="1" i="1" dirty="0">
                <a:latin typeface="Times New Roman" panose="02020603050405020304" pitchFamily="18" charset="0"/>
                <a:cs typeface="Times New Roman" panose="02020603050405020304" pitchFamily="18" charset="0"/>
                <a:sym typeface="+mn-ea"/>
              </a:rPr>
              <a:t>A</a:t>
            </a:r>
            <a:r>
              <a:rPr lang="en-US" altLang="zh-CN" sz="2600" dirty="0">
                <a:latin typeface="Times New Roman" panose="02020603050405020304" pitchFamily="18" charset="0"/>
                <a:cs typeface="Times New Roman" panose="02020603050405020304" pitchFamily="18" charset="0"/>
                <a:sym typeface="+mn-ea"/>
              </a:rPr>
              <a:t> in terms of the </a:t>
            </a:r>
            <a:r>
              <a:rPr lang="en-US" altLang="zh-CN" sz="2600" dirty="0" err="1">
                <a:latin typeface="Times New Roman" panose="02020603050405020304" pitchFamily="18" charset="0"/>
                <a:cs typeface="Times New Roman" panose="02020603050405020304" pitchFamily="18" charset="0"/>
                <a:sym typeface="+mn-ea"/>
              </a:rPr>
              <a:t>eigendecomposition</a:t>
            </a:r>
            <a:r>
              <a:rPr lang="en-US" altLang="zh-CN" sz="2600" dirty="0">
                <a:latin typeface="Times New Roman" panose="02020603050405020304" pitchFamily="18" charset="0"/>
                <a:cs typeface="Times New Roman" panose="02020603050405020304" pitchFamily="18" charset="0"/>
                <a:sym typeface="+mn-ea"/>
              </a:rPr>
              <a:t> of functions of </a:t>
            </a:r>
            <a:r>
              <a:rPr lang="en-US" altLang="zh-CN" sz="2600" b="1" i="1" dirty="0">
                <a:latin typeface="Times New Roman" panose="02020603050405020304" pitchFamily="18" charset="0"/>
                <a:cs typeface="Times New Roman" panose="02020603050405020304" pitchFamily="18" charset="0"/>
                <a:sym typeface="+mn-ea"/>
              </a:rPr>
              <a:t>A</a:t>
            </a:r>
            <a:r>
              <a:rPr lang="en-US" altLang="zh-CN" sz="2600" dirty="0">
                <a:latin typeface="Times New Roman" panose="02020603050405020304" pitchFamily="18" charset="0"/>
                <a:cs typeface="Times New Roman" panose="02020603050405020304" pitchFamily="18" charset="0"/>
                <a:sym typeface="+mn-ea"/>
              </a:rPr>
              <a:t> . The left-singular vectors of </a:t>
            </a:r>
            <a:r>
              <a:rPr lang="en-US" altLang="zh-CN" sz="2600" b="1" i="1" dirty="0">
                <a:latin typeface="Times New Roman" panose="02020603050405020304" pitchFamily="18" charset="0"/>
                <a:cs typeface="Times New Roman" panose="02020603050405020304" pitchFamily="18" charset="0"/>
                <a:sym typeface="+mn-ea"/>
              </a:rPr>
              <a:t>A</a:t>
            </a:r>
            <a:r>
              <a:rPr lang="en-US" altLang="zh-CN" sz="2600" dirty="0">
                <a:latin typeface="Times New Roman" panose="02020603050405020304" pitchFamily="18" charset="0"/>
                <a:cs typeface="Times New Roman" panose="02020603050405020304" pitchFamily="18" charset="0"/>
                <a:sym typeface="+mn-ea"/>
              </a:rPr>
              <a:t> are the eigenvectors of          . The right-singular vectors of A are the eigenvectors of          . The non-zero singular values of </a:t>
            </a:r>
            <a:r>
              <a:rPr lang="en-US" altLang="zh-CN" sz="2600" b="1" i="1" dirty="0">
                <a:latin typeface="Times New Roman" panose="02020603050405020304" pitchFamily="18" charset="0"/>
                <a:cs typeface="Times New Roman" panose="02020603050405020304" pitchFamily="18" charset="0"/>
                <a:sym typeface="+mn-ea"/>
              </a:rPr>
              <a:t>A</a:t>
            </a:r>
            <a:r>
              <a:rPr lang="en-US" altLang="zh-CN" sz="2600" dirty="0">
                <a:latin typeface="Times New Roman" panose="02020603050405020304" pitchFamily="18" charset="0"/>
                <a:cs typeface="Times New Roman" panose="02020603050405020304" pitchFamily="18" charset="0"/>
                <a:sym typeface="+mn-ea"/>
              </a:rPr>
              <a:t> are the square roots of the eigenvalues of           . The same is true for         .</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sym typeface="+mn-ea"/>
              </a:rPr>
              <a:t>        Perhaps the most useful feature of the SVD is that we can use it to partially generalize matrix inversion to non-square matrices, as we will see in the next section.</a:t>
            </a: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5" name="图片 4">
            <a:extLst>
              <a:ext uri="{FF2B5EF4-FFF2-40B4-BE49-F238E27FC236}">
                <a16:creationId xmlns:a16="http://schemas.microsoft.com/office/drawing/2014/main" id="{082B457D-E5D1-4B2E-97AC-DC3D099AF093}"/>
              </a:ext>
            </a:extLst>
          </p:cNvPr>
          <p:cNvPicPr>
            <a:picLocks noChangeAspect="1"/>
          </p:cNvPicPr>
          <p:nvPr/>
        </p:nvPicPr>
        <p:blipFill>
          <a:blip r:embed="rId3"/>
          <a:stretch>
            <a:fillRect/>
          </a:stretch>
        </p:blipFill>
        <p:spPr>
          <a:xfrm>
            <a:off x="2657551" y="2149828"/>
            <a:ext cx="615038" cy="345432"/>
          </a:xfrm>
          <a:prstGeom prst="rect">
            <a:avLst/>
          </a:prstGeom>
        </p:spPr>
      </p:pic>
      <p:pic>
        <p:nvPicPr>
          <p:cNvPr id="6" name="图片 5">
            <a:extLst>
              <a:ext uri="{FF2B5EF4-FFF2-40B4-BE49-F238E27FC236}">
                <a16:creationId xmlns:a16="http://schemas.microsoft.com/office/drawing/2014/main" id="{23A79C15-2C53-4E39-99CD-4882A2844D03}"/>
              </a:ext>
            </a:extLst>
          </p:cNvPr>
          <p:cNvPicPr>
            <a:picLocks noChangeAspect="1"/>
          </p:cNvPicPr>
          <p:nvPr/>
        </p:nvPicPr>
        <p:blipFill>
          <a:blip r:embed="rId3"/>
          <a:stretch>
            <a:fillRect/>
          </a:stretch>
        </p:blipFill>
        <p:spPr>
          <a:xfrm>
            <a:off x="3211003" y="3152460"/>
            <a:ext cx="615038" cy="345432"/>
          </a:xfrm>
          <a:prstGeom prst="rect">
            <a:avLst/>
          </a:prstGeom>
        </p:spPr>
      </p:pic>
      <p:pic>
        <p:nvPicPr>
          <p:cNvPr id="9" name="图片 8">
            <a:extLst>
              <a:ext uri="{FF2B5EF4-FFF2-40B4-BE49-F238E27FC236}">
                <a16:creationId xmlns:a16="http://schemas.microsoft.com/office/drawing/2014/main" id="{A0A78529-83CB-4383-BA3F-1171CDC3FC52}"/>
              </a:ext>
            </a:extLst>
          </p:cNvPr>
          <p:cNvPicPr>
            <a:picLocks noChangeAspect="1"/>
          </p:cNvPicPr>
          <p:nvPr/>
        </p:nvPicPr>
        <p:blipFill>
          <a:blip r:embed="rId4"/>
          <a:stretch>
            <a:fillRect/>
          </a:stretch>
        </p:blipFill>
        <p:spPr>
          <a:xfrm>
            <a:off x="10903039" y="2200613"/>
            <a:ext cx="548688" cy="243861"/>
          </a:xfrm>
          <a:prstGeom prst="rect">
            <a:avLst/>
          </a:prstGeom>
        </p:spPr>
      </p:pic>
      <p:pic>
        <p:nvPicPr>
          <p:cNvPr id="10" name="图片 9">
            <a:extLst>
              <a:ext uri="{FF2B5EF4-FFF2-40B4-BE49-F238E27FC236}">
                <a16:creationId xmlns:a16="http://schemas.microsoft.com/office/drawing/2014/main" id="{52D6B49E-95F6-4159-A1FB-E2ACE49AFD6D}"/>
              </a:ext>
            </a:extLst>
          </p:cNvPr>
          <p:cNvPicPr>
            <a:picLocks noChangeAspect="1"/>
          </p:cNvPicPr>
          <p:nvPr/>
        </p:nvPicPr>
        <p:blipFill>
          <a:blip r:embed="rId4"/>
          <a:stretch>
            <a:fillRect/>
          </a:stretch>
        </p:blipFill>
        <p:spPr>
          <a:xfrm>
            <a:off x="10854912" y="2729944"/>
            <a:ext cx="548688" cy="243861"/>
          </a:xfrm>
          <a:prstGeom prst="rect">
            <a:avLst/>
          </a:prstGeom>
        </p:spPr>
      </p:pic>
    </p:spTree>
    <p:extLst>
      <p:ext uri="{BB962C8B-B14F-4D97-AF65-F5344CB8AC3E}">
        <p14:creationId xmlns:p14="http://schemas.microsoft.com/office/powerpoint/2010/main" val="84525210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nSpc>
                <a:spcPct val="100000"/>
              </a:lnSpc>
            </a:pPr>
            <a:r>
              <a:rPr lang="en-US" altLang="zh-CN" sz="2400" dirty="0"/>
              <a:t>Acknowledge to: Xiaofan </a:t>
            </a:r>
            <a:r>
              <a:rPr lang="en-US" altLang="zh-CN" sz="2400" dirty="0" err="1"/>
              <a:t>Qu</a:t>
            </a:r>
            <a:endParaRPr lang="en-US" altLang="zh-CN" sz="2400" dirty="0"/>
          </a:p>
          <a:p>
            <a:pPr>
              <a:lnSpc>
                <a:spcPct val="100000"/>
              </a:lnSpc>
            </a:pPr>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pPr>
              <a:lnSpc>
                <a:spcPct val="100000"/>
              </a:lnSpc>
            </a:pPr>
            <a:r>
              <a:rPr lang="en-US" altLang="zh-CN" sz="2400" dirty="0"/>
              <a:t>Machine Learning Research Group</a:t>
            </a:r>
          </a:p>
          <a:p>
            <a:pPr>
              <a:lnSpc>
                <a:spcPct val="100000"/>
              </a:lnSpc>
            </a:pPr>
            <a:r>
              <a:rPr lang="en-US" altLang="zh-CN" sz="2400" dirty="0"/>
              <a:t>Ocean University of China</a:t>
            </a:r>
          </a:p>
          <a:p>
            <a:pPr>
              <a:lnSpc>
                <a:spcPct val="100000"/>
              </a:lnSpc>
            </a:pPr>
            <a:r>
              <a:rPr lang="en-US" altLang="zh-CN" sz="2400" dirty="0"/>
              <a:t>Qingdao, China</a:t>
            </a:r>
          </a:p>
        </p:txBody>
      </p:sp>
      <p:sp>
        <p:nvSpPr>
          <p:cNvPr id="6" name="标题 6"/>
          <p:cNvSpPr txBox="1"/>
          <p:nvPr/>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2.9 The Moore-Penrose Pseudoinverse</a:t>
            </a:r>
          </a:p>
        </p:txBody>
      </p:sp>
      <p:sp>
        <p:nvSpPr>
          <p:cNvPr id="8" name="文本框 7"/>
          <p:cNvSpPr txBox="1"/>
          <p:nvPr/>
        </p:nvSpPr>
        <p:spPr>
          <a:xfrm>
            <a:off x="1526891" y="544852"/>
            <a:ext cx="9138218" cy="768350"/>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2 Linear Algebra</a:t>
            </a: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2.9 The Moore-Penrose Pseudoinverse</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fontAlgn="auto">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Matrix inversion is not defined for matrices that are not square. Suppose we want to make a left-inverse </a:t>
            </a:r>
            <a:r>
              <a:rPr lang="en-US" altLang="zh-CN" sz="2600" b="1" i="1" dirty="0">
                <a:latin typeface="Times New Roman" panose="02020603050405020304" pitchFamily="18" charset="0"/>
                <a:cs typeface="Times New Roman" panose="02020603050405020304" pitchFamily="18" charset="0"/>
              </a:rPr>
              <a:t>B</a:t>
            </a:r>
            <a:r>
              <a:rPr lang="en-US" altLang="zh-CN" sz="2600" dirty="0">
                <a:latin typeface="Times New Roman" panose="02020603050405020304" pitchFamily="18" charset="0"/>
                <a:cs typeface="Times New Roman" panose="02020603050405020304" pitchFamily="18" charset="0"/>
              </a:rPr>
              <a:t> of a matrix </a:t>
            </a:r>
            <a:r>
              <a:rPr lang="en-US" altLang="zh-CN" sz="2600" b="1" i="1" dirty="0">
                <a:latin typeface="Times New Roman" panose="02020603050405020304" pitchFamily="18" charset="0"/>
                <a:cs typeface="Times New Roman" panose="02020603050405020304" pitchFamily="18" charset="0"/>
              </a:rPr>
              <a:t>A</a:t>
            </a:r>
            <a:r>
              <a:rPr lang="en-US" altLang="zh-CN" sz="2600" dirty="0">
                <a:latin typeface="Times New Roman" panose="02020603050405020304" pitchFamily="18" charset="0"/>
                <a:cs typeface="Times New Roman" panose="02020603050405020304" pitchFamily="18" charset="0"/>
              </a:rPr>
              <a:t>, so that we can solve a linear equation</a:t>
            </a:r>
          </a:p>
          <a:p>
            <a:pPr marL="0" lvl="0" indent="0" algn="just" fontAlgn="auto">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fontAlgn="auto">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p>
          <a:p>
            <a:pPr marL="0" lvl="0" indent="0" algn="just" fontAlgn="auto">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by left-multiplying each side to obtain</a:t>
            </a:r>
          </a:p>
          <a:p>
            <a:pPr marL="0" lvl="0" indent="0" algn="just" fontAlgn="auto">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fontAlgn="auto">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fontAlgn="auto">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Depending on the structure of the problem, it may not be possible to design a unique mapping from </a:t>
            </a:r>
            <a:r>
              <a:rPr lang="en-US" altLang="zh-CN" sz="2600" b="1" i="1" dirty="0">
                <a:latin typeface="Times New Roman" panose="02020603050405020304" pitchFamily="18" charset="0"/>
                <a:cs typeface="Times New Roman" panose="02020603050405020304" pitchFamily="18" charset="0"/>
              </a:rPr>
              <a:t>A</a:t>
            </a:r>
            <a:r>
              <a:rPr lang="en-US" altLang="zh-CN" sz="2600" dirty="0">
                <a:latin typeface="Times New Roman" panose="02020603050405020304" pitchFamily="18" charset="0"/>
                <a:cs typeface="Times New Roman" panose="02020603050405020304" pitchFamily="18" charset="0"/>
              </a:rPr>
              <a:t> to </a:t>
            </a:r>
            <a:r>
              <a:rPr lang="en-US" altLang="zh-CN" sz="2600" b="1" i="1" dirty="0">
                <a:latin typeface="Times New Roman" panose="02020603050405020304" pitchFamily="18" charset="0"/>
                <a:cs typeface="Times New Roman" panose="02020603050405020304" pitchFamily="18" charset="0"/>
              </a:rPr>
              <a:t>B</a:t>
            </a:r>
            <a:r>
              <a:rPr lang="en-US" altLang="zh-CN" sz="2600" dirty="0">
                <a:latin typeface="Times New Roman" panose="02020603050405020304" pitchFamily="18" charset="0"/>
                <a:cs typeface="Times New Roman" panose="02020603050405020304" pitchFamily="18" charset="0"/>
              </a:rPr>
              <a:t>.  </a:t>
            </a:r>
            <a:endParaRPr lang="zh-CN" altLang="en-US"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5" name="图片 4"/>
          <p:cNvPicPr>
            <a:picLocks noChangeAspect="1"/>
          </p:cNvPicPr>
          <p:nvPr/>
        </p:nvPicPr>
        <p:blipFill>
          <a:blip r:embed="rId3"/>
          <a:stretch>
            <a:fillRect/>
          </a:stretch>
        </p:blipFill>
        <p:spPr>
          <a:xfrm>
            <a:off x="387985" y="2075180"/>
            <a:ext cx="10515600" cy="835660"/>
          </a:xfrm>
          <a:prstGeom prst="rect">
            <a:avLst/>
          </a:prstGeom>
        </p:spPr>
      </p:pic>
      <p:pic>
        <p:nvPicPr>
          <p:cNvPr id="6" name="图片 5"/>
          <p:cNvPicPr>
            <a:picLocks noChangeAspect="1"/>
          </p:cNvPicPr>
          <p:nvPr/>
        </p:nvPicPr>
        <p:blipFill>
          <a:blip r:embed="rId4"/>
          <a:stretch>
            <a:fillRect/>
          </a:stretch>
        </p:blipFill>
        <p:spPr>
          <a:xfrm>
            <a:off x="389255" y="3699510"/>
            <a:ext cx="10514330" cy="808990"/>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2.9 The Moore-Penrose Pseudoinverse</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fontAlgn="auto">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If </a:t>
            </a:r>
            <a:r>
              <a:rPr lang="en-US" altLang="zh-CN" sz="2600" b="1" i="1" dirty="0">
                <a:latin typeface="Times New Roman" panose="02020603050405020304" pitchFamily="18" charset="0"/>
                <a:cs typeface="Times New Roman" panose="02020603050405020304" pitchFamily="18" charset="0"/>
              </a:rPr>
              <a:t>A</a:t>
            </a:r>
            <a:r>
              <a:rPr lang="en-US" altLang="zh-CN" sz="2600" dirty="0">
                <a:latin typeface="Times New Roman" panose="02020603050405020304" pitchFamily="18" charset="0"/>
                <a:cs typeface="Times New Roman" panose="02020603050405020304" pitchFamily="18" charset="0"/>
              </a:rPr>
              <a:t> is taller than it is wide, then it is possible for this equation to have no solution. If </a:t>
            </a:r>
            <a:r>
              <a:rPr lang="en-US" altLang="zh-CN" sz="2600" b="1" i="1" dirty="0">
                <a:latin typeface="Times New Roman" panose="02020603050405020304" pitchFamily="18" charset="0"/>
                <a:cs typeface="Times New Roman" panose="02020603050405020304" pitchFamily="18" charset="0"/>
              </a:rPr>
              <a:t>A</a:t>
            </a:r>
            <a:r>
              <a:rPr lang="en-US" altLang="zh-CN" sz="2600" dirty="0">
                <a:latin typeface="Times New Roman" panose="02020603050405020304" pitchFamily="18" charset="0"/>
                <a:cs typeface="Times New Roman" panose="02020603050405020304" pitchFamily="18" charset="0"/>
              </a:rPr>
              <a:t> is wider than it is tall, then there could be multiple possible solutions.</a:t>
            </a:r>
          </a:p>
          <a:p>
            <a:pPr marL="0" lvl="0" indent="0" algn="just" fontAlgn="auto">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The </a:t>
            </a:r>
            <a:r>
              <a:rPr lang="en-US" altLang="zh-CN" sz="2600" i="1" dirty="0">
                <a:latin typeface="Times New Roman" panose="02020603050405020304" pitchFamily="18" charset="0"/>
                <a:cs typeface="Times New Roman" panose="02020603050405020304" pitchFamily="18" charset="0"/>
              </a:rPr>
              <a:t>Moore-Penrose pseudoinverse</a:t>
            </a:r>
            <a:r>
              <a:rPr lang="en-US" altLang="zh-CN" sz="2600" dirty="0">
                <a:latin typeface="Times New Roman" panose="02020603050405020304" pitchFamily="18" charset="0"/>
                <a:cs typeface="Times New Roman" panose="02020603050405020304" pitchFamily="18" charset="0"/>
              </a:rPr>
              <a:t> allows us to make some headway in these cases. The pseudoinverse of </a:t>
            </a:r>
            <a:r>
              <a:rPr lang="en-US" altLang="zh-CN" sz="2600" b="1" i="1" dirty="0">
                <a:latin typeface="Times New Roman" panose="02020603050405020304" pitchFamily="18" charset="0"/>
                <a:cs typeface="Times New Roman" panose="02020603050405020304" pitchFamily="18" charset="0"/>
              </a:rPr>
              <a:t>A</a:t>
            </a:r>
            <a:r>
              <a:rPr lang="en-US" altLang="zh-CN" sz="2600" dirty="0">
                <a:latin typeface="Times New Roman" panose="02020603050405020304" pitchFamily="18" charset="0"/>
                <a:cs typeface="Times New Roman" panose="02020603050405020304" pitchFamily="18" charset="0"/>
              </a:rPr>
              <a:t> is defined as a matrix</a:t>
            </a:r>
          </a:p>
          <a:p>
            <a:pPr marL="0" lvl="0" indent="0" algn="just" fontAlgn="auto">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fontAlgn="auto">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fontAlgn="auto">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fontAlgn="auto">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fontAlgn="auto">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fontAlgn="auto">
              <a:lnSpc>
                <a:spcPct val="125000"/>
              </a:lnSpc>
              <a:spcBef>
                <a:spcPts val="0"/>
              </a:spcBef>
              <a:buClr>
                <a:srgbClr val="FF0000"/>
              </a:buClr>
              <a:buNone/>
            </a:pPr>
            <a:endParaRPr lang="zh-CN" altLang="en-US"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7" name="图片 6"/>
          <p:cNvPicPr>
            <a:picLocks noChangeAspect="1"/>
          </p:cNvPicPr>
          <p:nvPr/>
        </p:nvPicPr>
        <p:blipFill>
          <a:blip r:embed="rId3"/>
          <a:stretch>
            <a:fillRect/>
          </a:stretch>
        </p:blipFill>
        <p:spPr>
          <a:xfrm>
            <a:off x="386804" y="3278171"/>
            <a:ext cx="10516235" cy="84963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nSpc>
                <a:spcPct val="100000"/>
              </a:lnSpc>
            </a:pPr>
            <a:r>
              <a:rPr lang="en-US" altLang="zh-CN" sz="2400" dirty="0"/>
              <a:t>Acknowledge to: </a:t>
            </a:r>
            <a:r>
              <a:rPr lang="en-US" altLang="zh-CN" sz="2400" dirty="0" err="1"/>
              <a:t>Meiju</a:t>
            </a:r>
            <a:r>
              <a:rPr lang="en-US" altLang="zh-CN" sz="2400" dirty="0"/>
              <a:t> Wang</a:t>
            </a:r>
          </a:p>
          <a:p>
            <a:pPr>
              <a:lnSpc>
                <a:spcPct val="100000"/>
              </a:lnSpc>
            </a:pPr>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pPr>
              <a:lnSpc>
                <a:spcPct val="100000"/>
              </a:lnSpc>
            </a:pPr>
            <a:r>
              <a:rPr lang="en-US" altLang="zh-CN" sz="2400" dirty="0"/>
              <a:t>Machine Learning Research Group</a:t>
            </a:r>
          </a:p>
          <a:p>
            <a:pPr>
              <a:lnSpc>
                <a:spcPct val="100000"/>
              </a:lnSpc>
            </a:pPr>
            <a:r>
              <a:rPr lang="en-US" altLang="zh-CN" sz="2400" dirty="0"/>
              <a:t>Ocean University of China</a:t>
            </a:r>
          </a:p>
          <a:p>
            <a:pPr>
              <a:lnSpc>
                <a:spcPct val="100000"/>
              </a:lnSpc>
            </a:pPr>
            <a:r>
              <a:rPr lang="en-US" altLang="zh-CN" sz="2400" dirty="0"/>
              <a:t>Qingdao, China</a:t>
            </a:r>
          </a:p>
        </p:txBody>
      </p:sp>
      <p:sp>
        <p:nvSpPr>
          <p:cNvPr id="6" name="标题 6"/>
          <p:cNvSpPr txBox="1">
            <a:spLocks/>
          </p:cNvSpPr>
          <p:nvPr/>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2.1  Scalars, Vectors, Matrices and Tensors</a:t>
            </a:r>
          </a:p>
        </p:txBody>
      </p:sp>
      <p:sp>
        <p:nvSpPr>
          <p:cNvPr id="8" name="文本框 7"/>
          <p:cNvSpPr txBox="1"/>
          <p:nvPr/>
        </p:nvSpPr>
        <p:spPr>
          <a:xfrm>
            <a:off x="1526891" y="544852"/>
            <a:ext cx="9138218" cy="769441"/>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2 Linear Algebra </a:t>
            </a:r>
            <a:endParaRPr lang="zh-CN" alt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39356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2.9 The Moore-Penrose Pseudoinverse</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Practical algorithms for computing the pseudoinverse are not based on this definition, but rather the formula	</a:t>
            </a:r>
          </a:p>
          <a:p>
            <a:pPr marL="0" lvl="0" indent="0" algn="just" fontAlgn="auto">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fontAlgn="auto">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fontAlgn="auto">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where </a:t>
            </a:r>
            <a:r>
              <a:rPr lang="en-US" altLang="zh-CN" sz="2600" b="1" i="1" dirty="0">
                <a:latin typeface="Times New Roman" panose="02020603050405020304" pitchFamily="18" charset="0"/>
                <a:cs typeface="Times New Roman" panose="02020603050405020304" pitchFamily="18" charset="0"/>
              </a:rPr>
              <a:t>U</a:t>
            </a:r>
            <a:r>
              <a:rPr lang="en-US" altLang="zh-CN" sz="2600" dirty="0">
                <a:latin typeface="Times New Roman" panose="02020603050405020304" pitchFamily="18" charset="0"/>
                <a:cs typeface="Times New Roman" panose="02020603050405020304" pitchFamily="18" charset="0"/>
              </a:rPr>
              <a:t>, </a:t>
            </a:r>
            <a:r>
              <a:rPr lang="en-US" altLang="zh-CN" sz="2600" b="1" i="1" dirty="0">
                <a:latin typeface="Times New Roman" panose="02020603050405020304" pitchFamily="18" charset="0"/>
                <a:cs typeface="Times New Roman" panose="02020603050405020304" pitchFamily="18" charset="0"/>
              </a:rPr>
              <a:t>D </a:t>
            </a:r>
            <a:r>
              <a:rPr lang="en-US" altLang="zh-CN" sz="2600" dirty="0">
                <a:latin typeface="Times New Roman" panose="02020603050405020304" pitchFamily="18" charset="0"/>
                <a:cs typeface="Times New Roman" panose="02020603050405020304" pitchFamily="18" charset="0"/>
              </a:rPr>
              <a:t>and </a:t>
            </a:r>
            <a:r>
              <a:rPr lang="en-US" altLang="zh-CN" sz="2600" b="1" i="1" dirty="0">
                <a:latin typeface="Times New Roman" panose="02020603050405020304" pitchFamily="18" charset="0"/>
                <a:cs typeface="Times New Roman" panose="02020603050405020304" pitchFamily="18" charset="0"/>
              </a:rPr>
              <a:t>V</a:t>
            </a:r>
            <a:r>
              <a:rPr lang="en-US" altLang="zh-CN" sz="2600" dirty="0">
                <a:latin typeface="Times New Roman" panose="02020603050405020304" pitchFamily="18" charset="0"/>
                <a:cs typeface="Times New Roman" panose="02020603050405020304" pitchFamily="18" charset="0"/>
              </a:rPr>
              <a:t> are the singular value decomposition of </a:t>
            </a:r>
            <a:r>
              <a:rPr lang="en-US" altLang="zh-CN" sz="2600" b="1" i="1" dirty="0">
                <a:latin typeface="Times New Roman" panose="02020603050405020304" pitchFamily="18" charset="0"/>
                <a:cs typeface="Times New Roman" panose="02020603050405020304" pitchFamily="18" charset="0"/>
              </a:rPr>
              <a:t>A</a:t>
            </a:r>
            <a:r>
              <a:rPr lang="en-US" altLang="zh-CN" sz="2600" dirty="0">
                <a:latin typeface="Times New Roman" panose="02020603050405020304" pitchFamily="18" charset="0"/>
                <a:cs typeface="Times New Roman" panose="02020603050405020304" pitchFamily="18" charset="0"/>
              </a:rPr>
              <a:t>, and the pseudoinverse </a:t>
            </a:r>
            <a:r>
              <a:rPr lang="en-US" altLang="zh-CN" sz="2600" b="1" i="1" dirty="0">
                <a:latin typeface="Times New Roman" panose="02020603050405020304" pitchFamily="18" charset="0"/>
                <a:cs typeface="Times New Roman" panose="02020603050405020304" pitchFamily="18" charset="0"/>
              </a:rPr>
              <a:t>D</a:t>
            </a:r>
            <a:r>
              <a:rPr lang="en-US" altLang="zh-CN" sz="2600" b="1" i="1" baseline="30000"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 of a diagonal matrix </a:t>
            </a:r>
            <a:r>
              <a:rPr lang="en-US" altLang="zh-CN" sz="2600" b="1" i="1" dirty="0">
                <a:latin typeface="Times New Roman" panose="02020603050405020304" pitchFamily="18" charset="0"/>
                <a:cs typeface="Times New Roman" panose="02020603050405020304" pitchFamily="18" charset="0"/>
              </a:rPr>
              <a:t>D</a:t>
            </a:r>
            <a:r>
              <a:rPr lang="en-US" altLang="zh-CN" sz="2600" dirty="0">
                <a:latin typeface="Times New Roman" panose="02020603050405020304" pitchFamily="18" charset="0"/>
                <a:cs typeface="Times New Roman" panose="02020603050405020304" pitchFamily="18" charset="0"/>
              </a:rPr>
              <a:t> is obtained by taking the reciprocal of its non-zero elements then taking the transpose of the resulting matrix.</a:t>
            </a:r>
          </a:p>
          <a:p>
            <a:pPr marL="0" lvl="0" indent="0" algn="just" fontAlgn="auto">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fontAlgn="auto">
              <a:lnSpc>
                <a:spcPct val="125000"/>
              </a:lnSpc>
              <a:spcBef>
                <a:spcPts val="0"/>
              </a:spcBef>
              <a:buClr>
                <a:srgbClr val="FF0000"/>
              </a:buClr>
              <a:buNone/>
            </a:pPr>
            <a:endParaRPr lang="zh-CN" altLang="en-US"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5" name="图片 4">
            <a:extLst>
              <a:ext uri="{FF2B5EF4-FFF2-40B4-BE49-F238E27FC236}">
                <a16:creationId xmlns:a16="http://schemas.microsoft.com/office/drawing/2014/main" id="{4CEC1B49-AC5B-47D4-A874-9B39E1C2FE57}"/>
              </a:ext>
            </a:extLst>
          </p:cNvPr>
          <p:cNvPicPr>
            <a:picLocks noChangeAspect="1"/>
          </p:cNvPicPr>
          <p:nvPr/>
        </p:nvPicPr>
        <p:blipFill>
          <a:blip r:embed="rId3"/>
          <a:stretch>
            <a:fillRect/>
          </a:stretch>
        </p:blipFill>
        <p:spPr>
          <a:xfrm>
            <a:off x="386528" y="2046241"/>
            <a:ext cx="10516511" cy="804742"/>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2.9 The Moore-Penrose Pseudoinverse</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fontAlgn="auto">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When </a:t>
            </a:r>
            <a:r>
              <a:rPr lang="en-US" altLang="zh-CN" sz="2600" b="1" i="1" dirty="0">
                <a:latin typeface="Times New Roman" panose="02020603050405020304" pitchFamily="18" charset="0"/>
                <a:cs typeface="Times New Roman" panose="02020603050405020304" pitchFamily="18" charset="0"/>
              </a:rPr>
              <a:t>A</a:t>
            </a:r>
            <a:r>
              <a:rPr lang="en-US" altLang="zh-CN" sz="2600" dirty="0">
                <a:latin typeface="Times New Roman" panose="02020603050405020304" pitchFamily="18" charset="0"/>
                <a:cs typeface="Times New Roman" panose="02020603050405020304" pitchFamily="18" charset="0"/>
              </a:rPr>
              <a:t> has more columns than rows, then solving a linear equation using the pseudoinverse provides one of the many possible solutions. Specifically, it provides the solution </a:t>
            </a:r>
            <a:r>
              <a:rPr lang="en-US" altLang="zh-CN" sz="2600" b="1"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 </a:t>
            </a:r>
            <a:r>
              <a:rPr lang="en-US" altLang="zh-CN" sz="2600" b="1" i="1" dirty="0">
                <a:latin typeface="Times New Roman" panose="02020603050405020304" pitchFamily="18" charset="0"/>
                <a:cs typeface="Times New Roman" panose="02020603050405020304" pitchFamily="18" charset="0"/>
              </a:rPr>
              <a:t>A</a:t>
            </a:r>
            <a:r>
              <a:rPr lang="en-US" altLang="zh-CN" sz="2600" b="1" i="1" baseline="30000" dirty="0">
                <a:latin typeface="Times New Roman" panose="02020603050405020304" pitchFamily="18" charset="0"/>
                <a:cs typeface="Times New Roman" panose="02020603050405020304" pitchFamily="18" charset="0"/>
              </a:rPr>
              <a:t>+</a:t>
            </a:r>
            <a:r>
              <a:rPr lang="en-US" altLang="zh-CN" sz="2600" b="1" i="1" dirty="0">
                <a:latin typeface="Times New Roman" panose="02020603050405020304" pitchFamily="18" charset="0"/>
                <a:cs typeface="Times New Roman" panose="02020603050405020304" pitchFamily="18" charset="0"/>
              </a:rPr>
              <a:t>y</a:t>
            </a:r>
            <a:r>
              <a:rPr lang="en-US" altLang="zh-CN" sz="2600" dirty="0">
                <a:latin typeface="Times New Roman" panose="02020603050405020304" pitchFamily="18" charset="0"/>
                <a:cs typeface="Times New Roman" panose="02020603050405020304" pitchFamily="18" charset="0"/>
              </a:rPr>
              <a:t> with minimal Euclidean norm ||</a:t>
            </a:r>
            <a:r>
              <a:rPr lang="en-US" altLang="zh-CN" sz="2600" b="1"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a:t>
            </a:r>
            <a:r>
              <a:rPr lang="en-US" altLang="zh-CN" sz="2600" baseline="-25000" dirty="0">
                <a:latin typeface="Times New Roman" panose="02020603050405020304" pitchFamily="18" charset="0"/>
                <a:cs typeface="Times New Roman" panose="02020603050405020304" pitchFamily="18" charset="0"/>
              </a:rPr>
              <a:t>2</a:t>
            </a:r>
            <a:r>
              <a:rPr lang="en-US" altLang="zh-CN" sz="2600" dirty="0">
                <a:latin typeface="Times New Roman" panose="02020603050405020304" pitchFamily="18" charset="0"/>
                <a:cs typeface="Times New Roman" panose="02020603050405020304" pitchFamily="18" charset="0"/>
              </a:rPr>
              <a:t> among all possible solutions.</a:t>
            </a:r>
          </a:p>
          <a:p>
            <a:pPr marL="0" lvl="0" indent="0" algn="just" fontAlgn="auto">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When </a:t>
            </a:r>
            <a:r>
              <a:rPr lang="en-US" altLang="zh-CN" sz="2600" b="1" i="1" dirty="0">
                <a:latin typeface="Times New Roman" panose="02020603050405020304" pitchFamily="18" charset="0"/>
                <a:cs typeface="Times New Roman" panose="02020603050405020304" pitchFamily="18" charset="0"/>
              </a:rPr>
              <a:t>A</a:t>
            </a:r>
            <a:r>
              <a:rPr lang="en-US" altLang="zh-CN" sz="2600" dirty="0">
                <a:latin typeface="Times New Roman" panose="02020603050405020304" pitchFamily="18" charset="0"/>
                <a:cs typeface="Times New Roman" panose="02020603050405020304" pitchFamily="18" charset="0"/>
              </a:rPr>
              <a:t> has more rows than columns, it is possible for there to be no solution. In this case, using the pseudoinverse gives us the </a:t>
            </a:r>
            <a:r>
              <a:rPr lang="en-US" altLang="zh-CN" sz="2600" b="1"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for which </a:t>
            </a:r>
            <a:r>
              <a:rPr lang="en-US" altLang="zh-CN" sz="2600" b="1" i="1" dirty="0">
                <a:latin typeface="Times New Roman" panose="02020603050405020304" pitchFamily="18" charset="0"/>
                <a:cs typeface="Times New Roman" panose="02020603050405020304" pitchFamily="18" charset="0"/>
              </a:rPr>
              <a:t>Ax</a:t>
            </a:r>
            <a:r>
              <a:rPr lang="en-US" altLang="zh-CN" sz="2600" dirty="0">
                <a:latin typeface="Times New Roman" panose="02020603050405020304" pitchFamily="18" charset="0"/>
                <a:cs typeface="Times New Roman" panose="02020603050405020304" pitchFamily="18" charset="0"/>
              </a:rPr>
              <a:t> is as close as possible to </a:t>
            </a:r>
            <a:r>
              <a:rPr lang="en-US" altLang="zh-CN" sz="2600" b="1" i="1" dirty="0">
                <a:latin typeface="Times New Roman" panose="02020603050405020304" pitchFamily="18" charset="0"/>
                <a:cs typeface="Times New Roman" panose="02020603050405020304" pitchFamily="18" charset="0"/>
              </a:rPr>
              <a:t>y</a:t>
            </a:r>
            <a:r>
              <a:rPr lang="en-US" altLang="zh-CN" sz="2600" dirty="0">
                <a:latin typeface="Times New Roman" panose="02020603050405020304" pitchFamily="18" charset="0"/>
                <a:cs typeface="Times New Roman" panose="02020603050405020304" pitchFamily="18" charset="0"/>
              </a:rPr>
              <a:t> in terms of Euclidean norm ||</a:t>
            </a:r>
            <a:r>
              <a:rPr lang="en-US" altLang="zh-CN" sz="2600" b="1" i="1" dirty="0">
                <a:latin typeface="Times New Roman" panose="02020603050405020304" pitchFamily="18" charset="0"/>
                <a:cs typeface="Times New Roman" panose="02020603050405020304" pitchFamily="18" charset="0"/>
              </a:rPr>
              <a:t>Ax</a:t>
            </a:r>
            <a:r>
              <a:rPr lang="en-US" altLang="zh-CN" sz="2600" dirty="0">
                <a:latin typeface="Times New Roman" panose="02020603050405020304" pitchFamily="18" charset="0"/>
                <a:cs typeface="Times New Roman" panose="02020603050405020304" pitchFamily="18" charset="0"/>
              </a:rPr>
              <a:t> −</a:t>
            </a:r>
            <a:r>
              <a:rPr lang="en-US" altLang="zh-CN" sz="2600" b="1" i="1" dirty="0">
                <a:latin typeface="Times New Roman" panose="02020603050405020304" pitchFamily="18" charset="0"/>
                <a:cs typeface="Times New Roman" panose="02020603050405020304" pitchFamily="18" charset="0"/>
              </a:rPr>
              <a:t> y</a:t>
            </a:r>
            <a:r>
              <a:rPr lang="en-US" altLang="zh-CN" sz="2600" dirty="0">
                <a:latin typeface="Times New Roman" panose="02020603050405020304" pitchFamily="18" charset="0"/>
                <a:cs typeface="Times New Roman" panose="02020603050405020304" pitchFamily="18" charset="0"/>
              </a:rPr>
              <a:t>||</a:t>
            </a:r>
            <a:r>
              <a:rPr lang="en-US" altLang="zh-CN" sz="2600" baseline="-25000" dirty="0">
                <a:latin typeface="Times New Roman" panose="02020603050405020304" pitchFamily="18" charset="0"/>
                <a:cs typeface="Times New Roman" panose="02020603050405020304" pitchFamily="18" charset="0"/>
              </a:rPr>
              <a:t>2</a:t>
            </a:r>
            <a:r>
              <a:rPr lang="en-US" altLang="zh-CN" sz="2600" dirty="0">
                <a:latin typeface="Times New Roman" panose="02020603050405020304" pitchFamily="18" charset="0"/>
                <a:cs typeface="Times New Roman" panose="02020603050405020304" pitchFamily="18" charset="0"/>
              </a:rPr>
              <a:t>.</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350285705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nSpc>
                <a:spcPct val="100000"/>
              </a:lnSpc>
            </a:pPr>
            <a:r>
              <a:rPr lang="en-US" altLang="zh-CN" sz="2400" dirty="0"/>
              <a:t>Acknowledge to: </a:t>
            </a:r>
            <a:r>
              <a:rPr lang="en-US" altLang="zh-CN" sz="2400" dirty="0">
                <a:sym typeface="+mn-ea"/>
              </a:rPr>
              <a:t>Xiaofan </a:t>
            </a:r>
            <a:r>
              <a:rPr lang="en-US" altLang="zh-CN" sz="2400" dirty="0" err="1">
                <a:sym typeface="+mn-ea"/>
              </a:rPr>
              <a:t>Qu</a:t>
            </a:r>
            <a:endParaRPr lang="en-US" altLang="zh-CN" sz="2400" dirty="0"/>
          </a:p>
          <a:p>
            <a:pPr>
              <a:lnSpc>
                <a:spcPct val="100000"/>
              </a:lnSpc>
            </a:pPr>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pPr>
              <a:lnSpc>
                <a:spcPct val="100000"/>
              </a:lnSpc>
            </a:pPr>
            <a:r>
              <a:rPr lang="en-US" altLang="zh-CN" sz="2400" dirty="0"/>
              <a:t>Machine Learning Research Group</a:t>
            </a:r>
          </a:p>
          <a:p>
            <a:pPr>
              <a:lnSpc>
                <a:spcPct val="100000"/>
              </a:lnSpc>
            </a:pPr>
            <a:r>
              <a:rPr lang="en-US" altLang="zh-CN" sz="2400" dirty="0"/>
              <a:t>Ocean University of China</a:t>
            </a:r>
          </a:p>
          <a:p>
            <a:pPr>
              <a:lnSpc>
                <a:spcPct val="100000"/>
              </a:lnSpc>
            </a:pPr>
            <a:r>
              <a:rPr lang="en-US" altLang="zh-CN" sz="2400" dirty="0"/>
              <a:t>Qingdao, China</a:t>
            </a:r>
          </a:p>
        </p:txBody>
      </p:sp>
      <p:sp>
        <p:nvSpPr>
          <p:cNvPr id="6" name="标题 6"/>
          <p:cNvSpPr txBox="1"/>
          <p:nvPr/>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2.10 </a:t>
            </a:r>
            <a:r>
              <a:rPr lang="en-US" altLang="zh-CN" sz="3600" dirty="0">
                <a:sym typeface="+mn-ea"/>
              </a:rPr>
              <a:t>The Trace Operator</a:t>
            </a:r>
            <a:endParaRPr lang="zh-CN" altLang="en-US" sz="3600" dirty="0"/>
          </a:p>
        </p:txBody>
      </p:sp>
      <p:sp>
        <p:nvSpPr>
          <p:cNvPr id="8" name="文本框 7"/>
          <p:cNvSpPr txBox="1"/>
          <p:nvPr/>
        </p:nvSpPr>
        <p:spPr>
          <a:xfrm>
            <a:off x="1526891" y="544852"/>
            <a:ext cx="9138218" cy="768350"/>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2 </a:t>
            </a:r>
            <a:r>
              <a:rPr lang="en-US" altLang="zh-CN" sz="4400" b="1" dirty="0">
                <a:latin typeface="Times New Roman" panose="02020603050405020304" pitchFamily="18" charset="0"/>
                <a:cs typeface="Times New Roman" panose="02020603050405020304" pitchFamily="18" charset="0"/>
                <a:sym typeface="+mn-ea"/>
              </a:rPr>
              <a:t>Linear Algebra</a:t>
            </a:r>
            <a:endParaRPr lang="zh-CN" altLang="en-US" sz="44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2.10 The Trace Operator</a:t>
            </a: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fontAlgn="auto">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The trace operator gives the sum of all of the diagonal entries of a matrix:</a:t>
            </a:r>
          </a:p>
          <a:p>
            <a:pPr marL="0" lvl="0" indent="0" algn="just" fontAlgn="auto">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fontAlgn="auto">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fontAlgn="auto">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The trace operator is useful for a variety of reasons. Some operations that are difficult to specify without resorting to summation notation can be specified using matrix products and the trace operator. For example, the trace operator provides an alternative way of writing the Frobenius norm of a matrix:</a:t>
            </a:r>
          </a:p>
          <a:p>
            <a:pPr marL="0" lvl="0" indent="0" algn="just" fontAlgn="auto">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fontAlgn="auto">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fontAlgn="auto">
              <a:lnSpc>
                <a:spcPct val="125000"/>
              </a:lnSpc>
              <a:spcBef>
                <a:spcPts val="0"/>
              </a:spcBef>
              <a:buClr>
                <a:srgbClr val="FF0000"/>
              </a:buClr>
              <a:buNone/>
            </a:pPr>
            <a:endParaRPr lang="zh-CN" altLang="en-US"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5" name="图片 4"/>
          <p:cNvPicPr>
            <a:picLocks noChangeAspect="1"/>
          </p:cNvPicPr>
          <p:nvPr/>
        </p:nvPicPr>
        <p:blipFill>
          <a:blip r:embed="rId3"/>
          <a:stretch>
            <a:fillRect/>
          </a:stretch>
        </p:blipFill>
        <p:spPr>
          <a:xfrm>
            <a:off x="387350" y="1673860"/>
            <a:ext cx="10516235" cy="898525"/>
          </a:xfrm>
          <a:prstGeom prst="rect">
            <a:avLst/>
          </a:prstGeom>
        </p:spPr>
      </p:pic>
      <p:pic>
        <p:nvPicPr>
          <p:cNvPr id="6" name="图片 5"/>
          <p:cNvPicPr>
            <a:picLocks noChangeAspect="1"/>
          </p:cNvPicPr>
          <p:nvPr/>
        </p:nvPicPr>
        <p:blipFill>
          <a:blip r:embed="rId4"/>
          <a:stretch>
            <a:fillRect/>
          </a:stretch>
        </p:blipFill>
        <p:spPr>
          <a:xfrm>
            <a:off x="387350" y="4583430"/>
            <a:ext cx="10516235" cy="812800"/>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2.10 The Trace Operator</a:t>
            </a: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fontAlgn="auto">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Writing an expression in terms of the trace operator opens up opportunities to manipulate the expression using many useful identities. For example, the trace operator is invariant to the transpose operator:</a:t>
            </a:r>
          </a:p>
          <a:p>
            <a:pPr marL="0" lvl="0" indent="0" algn="just" fontAlgn="auto">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fontAlgn="auto">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fontAlgn="auto">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The trace of a square matrix composed of many factors is also invariant to moving the last factor into the first position, if the shapes of the corresponding matrices allow the resulting product to be defined: </a:t>
            </a:r>
          </a:p>
          <a:p>
            <a:pPr marL="0" lvl="0" indent="0" algn="just" fontAlgn="auto">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fontAlgn="auto">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fontAlgn="auto">
              <a:lnSpc>
                <a:spcPct val="125000"/>
              </a:lnSpc>
              <a:spcBef>
                <a:spcPts val="0"/>
              </a:spcBef>
              <a:buClr>
                <a:srgbClr val="FF0000"/>
              </a:buClr>
              <a:buNone/>
            </a:pPr>
            <a:endParaRPr lang="zh-CN" altLang="en-US"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7" name="图片 6"/>
          <p:cNvPicPr>
            <a:picLocks noChangeAspect="1"/>
          </p:cNvPicPr>
          <p:nvPr/>
        </p:nvPicPr>
        <p:blipFill>
          <a:blip r:embed="rId3"/>
          <a:stretch>
            <a:fillRect/>
          </a:stretch>
        </p:blipFill>
        <p:spPr>
          <a:xfrm>
            <a:off x="386715" y="2713990"/>
            <a:ext cx="10515600" cy="733425"/>
          </a:xfrm>
          <a:prstGeom prst="rect">
            <a:avLst/>
          </a:prstGeom>
        </p:spPr>
      </p:pic>
      <p:pic>
        <p:nvPicPr>
          <p:cNvPr id="8" name="图片 7"/>
          <p:cNvPicPr>
            <a:picLocks noChangeAspect="1"/>
          </p:cNvPicPr>
          <p:nvPr/>
        </p:nvPicPr>
        <p:blipFill>
          <a:blip r:embed="rId4"/>
          <a:stretch>
            <a:fillRect/>
          </a:stretch>
        </p:blipFill>
        <p:spPr>
          <a:xfrm>
            <a:off x="387350" y="5179695"/>
            <a:ext cx="10515600" cy="657225"/>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2.10 The Trace Operator</a:t>
            </a: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fontAlgn="auto">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or more generally,</a:t>
            </a:r>
          </a:p>
          <a:p>
            <a:pPr marL="0" lvl="0" indent="0" algn="just" fontAlgn="auto">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fontAlgn="auto">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fontAlgn="auto">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This invariance to cyclic permutation holds even if the resulting product has a different shape. For example, for </a:t>
            </a:r>
            <a:r>
              <a:rPr lang="en-US" altLang="zh-CN" sz="2600" b="1" i="1" dirty="0">
                <a:latin typeface="Times New Roman" panose="02020603050405020304" pitchFamily="18" charset="0"/>
                <a:cs typeface="Times New Roman" panose="02020603050405020304" pitchFamily="18" charset="0"/>
              </a:rPr>
              <a:t>A</a:t>
            </a:r>
            <a:r>
              <a:rPr lang="en-US" altLang="zh-CN" sz="2600" dirty="0">
                <a:latin typeface="Times New Roman" panose="02020603050405020304" pitchFamily="18" charset="0"/>
                <a:cs typeface="Times New Roman" panose="02020603050405020304" pitchFamily="18" charset="0"/>
              </a:rPr>
              <a:t> ∈ </a:t>
            </a:r>
            <a:r>
              <a:rPr lang="en-US" altLang="zh-CN" sz="2600" dirty="0">
                <a:ln w="10160">
                  <a:solidFill>
                    <a:sysClr val="windowText" lastClr="000000"/>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R</a:t>
            </a:r>
            <a:r>
              <a:rPr lang="en-US" altLang="zh-CN" sz="2600" baseline="30000" dirty="0">
                <a:latin typeface="Times New Roman" panose="02020603050405020304" pitchFamily="18" charset="0"/>
                <a:cs typeface="Times New Roman" panose="02020603050405020304" pitchFamily="18" charset="0"/>
              </a:rPr>
              <a:t>m×n</a:t>
            </a:r>
            <a:r>
              <a:rPr lang="en-US" altLang="zh-CN" sz="2600" dirty="0">
                <a:latin typeface="Times New Roman" panose="02020603050405020304" pitchFamily="18" charset="0"/>
                <a:cs typeface="Times New Roman" panose="02020603050405020304" pitchFamily="18" charset="0"/>
              </a:rPr>
              <a:t> and </a:t>
            </a:r>
            <a:r>
              <a:rPr lang="en-US" altLang="zh-CN" sz="2600" b="1" i="1" dirty="0">
                <a:latin typeface="Times New Roman" panose="02020603050405020304" pitchFamily="18" charset="0"/>
                <a:cs typeface="Times New Roman" panose="02020603050405020304" pitchFamily="18" charset="0"/>
              </a:rPr>
              <a:t>B</a:t>
            </a:r>
            <a:r>
              <a:rPr lang="en-US" altLang="zh-CN" sz="2600" dirty="0">
                <a:latin typeface="Times New Roman" panose="02020603050405020304" pitchFamily="18" charset="0"/>
                <a:cs typeface="Times New Roman" panose="02020603050405020304" pitchFamily="18" charset="0"/>
              </a:rPr>
              <a:t> ∈ </a:t>
            </a:r>
            <a:r>
              <a:rPr lang="en-US" altLang="zh-CN" sz="2600" dirty="0">
                <a:ln w="10160">
                  <a:solidFill>
                    <a:sysClr val="windowText" lastClr="000000"/>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R</a:t>
            </a:r>
            <a:r>
              <a:rPr lang="en-US" altLang="zh-CN" sz="2600" baseline="30000" dirty="0">
                <a:latin typeface="Times New Roman" panose="02020603050405020304" pitchFamily="18" charset="0"/>
                <a:cs typeface="Times New Roman" panose="02020603050405020304" pitchFamily="18" charset="0"/>
              </a:rPr>
              <a:t>n×m</a:t>
            </a:r>
            <a:r>
              <a:rPr lang="en-US" altLang="zh-CN" sz="2600" dirty="0">
                <a:latin typeface="Times New Roman" panose="02020603050405020304" pitchFamily="18" charset="0"/>
                <a:cs typeface="Times New Roman" panose="02020603050405020304" pitchFamily="18" charset="0"/>
              </a:rPr>
              <a:t>, we have</a:t>
            </a:r>
          </a:p>
          <a:p>
            <a:pPr marL="0" lvl="0" indent="0" algn="just" fontAlgn="auto">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fontAlgn="auto">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fontAlgn="auto">
              <a:lnSpc>
                <a:spcPct val="125000"/>
              </a:lnSpc>
              <a:spcBef>
                <a:spcPts val="0"/>
              </a:spcBef>
              <a:buClr>
                <a:srgbClr val="FF0000"/>
              </a:buClr>
              <a:buNone/>
            </a:pPr>
            <a:r>
              <a:rPr lang="zh-CN" altLang="en-US" sz="2600" dirty="0">
                <a:latin typeface="Times New Roman" panose="02020603050405020304" pitchFamily="18" charset="0"/>
                <a:cs typeface="Times New Roman" panose="02020603050405020304" pitchFamily="18" charset="0"/>
              </a:rPr>
              <a:t>even though </a:t>
            </a:r>
            <a:r>
              <a:rPr lang="zh-CN" altLang="en-US" sz="2600" b="1" i="1" dirty="0">
                <a:latin typeface="Times New Roman" panose="02020603050405020304" pitchFamily="18" charset="0"/>
                <a:cs typeface="Times New Roman" panose="02020603050405020304" pitchFamily="18" charset="0"/>
              </a:rPr>
              <a:t>AB</a:t>
            </a:r>
            <a:r>
              <a:rPr lang="zh-CN" altLang="en-US" sz="2600" b="1" dirty="0">
                <a:latin typeface="Times New Roman" panose="02020603050405020304" pitchFamily="18" charset="0"/>
                <a:cs typeface="Times New Roman" panose="02020603050405020304" pitchFamily="18" charset="0"/>
              </a:rPr>
              <a:t> </a:t>
            </a:r>
            <a:r>
              <a:rPr lang="zh-CN" altLang="en-US" sz="2600" dirty="0">
                <a:latin typeface="Times New Roman" panose="02020603050405020304" pitchFamily="18" charset="0"/>
                <a:cs typeface="Times New Roman" panose="02020603050405020304" pitchFamily="18" charset="0"/>
              </a:rPr>
              <a:t>∈ </a:t>
            </a:r>
            <a:r>
              <a:rPr lang="zh-CN" altLang="en-US" sz="2600" dirty="0">
                <a:ln w="10160">
                  <a:solidFill>
                    <a:sysClr val="windowText" lastClr="000000"/>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R</a:t>
            </a:r>
            <a:r>
              <a:rPr lang="zh-CN" altLang="en-US" sz="2600" baseline="30000" dirty="0">
                <a:latin typeface="Times New Roman" panose="02020603050405020304" pitchFamily="18" charset="0"/>
                <a:cs typeface="Times New Roman" panose="02020603050405020304" pitchFamily="18" charset="0"/>
              </a:rPr>
              <a:t>m×m</a:t>
            </a:r>
            <a:r>
              <a:rPr lang="zh-CN" altLang="en-US" sz="2600" dirty="0">
                <a:latin typeface="Times New Roman" panose="02020603050405020304" pitchFamily="18" charset="0"/>
                <a:cs typeface="Times New Roman" panose="02020603050405020304" pitchFamily="18" charset="0"/>
              </a:rPr>
              <a:t> and </a:t>
            </a:r>
            <a:r>
              <a:rPr lang="zh-CN" altLang="en-US" sz="2600" b="1" i="1" dirty="0">
                <a:latin typeface="Times New Roman" panose="02020603050405020304" pitchFamily="18" charset="0"/>
                <a:cs typeface="Times New Roman" panose="02020603050405020304" pitchFamily="18" charset="0"/>
              </a:rPr>
              <a:t>BA</a:t>
            </a:r>
            <a:r>
              <a:rPr lang="zh-CN" altLang="en-US" sz="2600" dirty="0">
                <a:latin typeface="Times New Roman" panose="02020603050405020304" pitchFamily="18" charset="0"/>
                <a:cs typeface="Times New Roman" panose="02020603050405020304" pitchFamily="18" charset="0"/>
              </a:rPr>
              <a:t> ∈ </a:t>
            </a:r>
            <a:r>
              <a:rPr lang="zh-CN" altLang="en-US" sz="2600" dirty="0">
                <a:ln w="10160">
                  <a:solidFill>
                    <a:sysClr val="windowText" lastClr="000000"/>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R</a:t>
            </a:r>
            <a:r>
              <a:rPr lang="zh-CN" altLang="en-US" sz="2600" baseline="30000" dirty="0">
                <a:latin typeface="Times New Roman" panose="02020603050405020304" pitchFamily="18" charset="0"/>
                <a:cs typeface="Times New Roman" panose="02020603050405020304" pitchFamily="18" charset="0"/>
              </a:rPr>
              <a:t>n×n</a:t>
            </a:r>
            <a:r>
              <a:rPr lang="zh-CN" altLang="en-US" sz="2600" dirty="0">
                <a:latin typeface="Times New Roman" panose="02020603050405020304" pitchFamily="18" charset="0"/>
                <a:cs typeface="Times New Roman" panose="02020603050405020304" pitchFamily="18" charset="0"/>
              </a:rPr>
              <a:t>. </a:t>
            </a:r>
          </a:p>
          <a:p>
            <a:pPr marL="0" lvl="0" indent="0" algn="just" fontAlgn="auto">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r>
              <a:rPr lang="zh-CN" altLang="en-US" sz="2600" dirty="0">
                <a:latin typeface="Times New Roman" panose="02020603050405020304" pitchFamily="18" charset="0"/>
                <a:cs typeface="Times New Roman" panose="02020603050405020304" pitchFamily="18" charset="0"/>
              </a:rPr>
              <a:t>Another useful fact to keep in mind is that a scalar is its own trace: </a:t>
            </a:r>
            <a:r>
              <a:rPr lang="zh-CN" altLang="en-US" sz="2600" i="1" dirty="0">
                <a:latin typeface="Times New Roman" panose="02020603050405020304" pitchFamily="18" charset="0"/>
                <a:cs typeface="Times New Roman" panose="02020603050405020304" pitchFamily="18" charset="0"/>
              </a:rPr>
              <a:t>a</a:t>
            </a:r>
            <a:r>
              <a:rPr lang="zh-CN" altLang="en-US" sz="2600" dirty="0">
                <a:latin typeface="Times New Roman" panose="02020603050405020304" pitchFamily="18" charset="0"/>
                <a:cs typeface="Times New Roman" panose="02020603050405020304" pitchFamily="18" charset="0"/>
              </a:rPr>
              <a:t> = Tr(</a:t>
            </a:r>
            <a:r>
              <a:rPr lang="zh-CN" altLang="en-US" sz="2600" i="1" dirty="0">
                <a:latin typeface="Times New Roman" panose="02020603050405020304" pitchFamily="18" charset="0"/>
                <a:cs typeface="Times New Roman" panose="02020603050405020304" pitchFamily="18" charset="0"/>
              </a:rPr>
              <a:t>a</a:t>
            </a:r>
            <a:r>
              <a:rPr lang="zh-CN" altLang="en-US" sz="2600" dirty="0">
                <a:latin typeface="Times New Roman" panose="02020603050405020304" pitchFamily="18" charset="0"/>
                <a:cs typeface="Times New Roman" panose="02020603050405020304" pitchFamily="18" charset="0"/>
              </a:rPr>
              <a:t>).</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6" name="图片 5"/>
          <p:cNvPicPr>
            <a:picLocks noChangeAspect="1"/>
          </p:cNvPicPr>
          <p:nvPr/>
        </p:nvPicPr>
        <p:blipFill>
          <a:blip r:embed="rId3"/>
          <a:stretch>
            <a:fillRect/>
          </a:stretch>
        </p:blipFill>
        <p:spPr>
          <a:xfrm>
            <a:off x="386715" y="1630045"/>
            <a:ext cx="10515600" cy="925830"/>
          </a:xfrm>
          <a:prstGeom prst="rect">
            <a:avLst/>
          </a:prstGeom>
        </p:spPr>
      </p:pic>
      <p:pic>
        <p:nvPicPr>
          <p:cNvPr id="9" name="图片 8"/>
          <p:cNvPicPr>
            <a:picLocks noChangeAspect="1"/>
          </p:cNvPicPr>
          <p:nvPr/>
        </p:nvPicPr>
        <p:blipFill>
          <a:blip r:embed="rId4"/>
          <a:stretch>
            <a:fillRect/>
          </a:stretch>
        </p:blipFill>
        <p:spPr>
          <a:xfrm>
            <a:off x="387985" y="3666490"/>
            <a:ext cx="10513695" cy="627380"/>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nSpc>
                <a:spcPct val="100000"/>
              </a:lnSpc>
            </a:pPr>
            <a:r>
              <a:rPr lang="en-US" altLang="zh-CN" sz="2400" dirty="0"/>
              <a:t>Acknowledge to: </a:t>
            </a:r>
            <a:r>
              <a:rPr lang="en-US" altLang="zh-CN" sz="2400" dirty="0">
                <a:sym typeface="+mn-ea"/>
              </a:rPr>
              <a:t>Xiaofan </a:t>
            </a:r>
            <a:r>
              <a:rPr lang="en-US" altLang="zh-CN" sz="2400" dirty="0" err="1">
                <a:sym typeface="+mn-ea"/>
              </a:rPr>
              <a:t>Qu</a:t>
            </a:r>
            <a:endParaRPr lang="en-US" altLang="zh-CN" sz="2400" dirty="0"/>
          </a:p>
          <a:p>
            <a:pPr>
              <a:lnSpc>
                <a:spcPct val="100000"/>
              </a:lnSpc>
            </a:pPr>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pPr>
              <a:lnSpc>
                <a:spcPct val="100000"/>
              </a:lnSpc>
            </a:pPr>
            <a:r>
              <a:rPr lang="en-US" altLang="zh-CN" sz="2400" dirty="0"/>
              <a:t>Machine Learning Research Group</a:t>
            </a:r>
          </a:p>
          <a:p>
            <a:pPr>
              <a:lnSpc>
                <a:spcPct val="100000"/>
              </a:lnSpc>
            </a:pPr>
            <a:r>
              <a:rPr lang="en-US" altLang="zh-CN" sz="2400" dirty="0"/>
              <a:t>Ocean University of China</a:t>
            </a:r>
          </a:p>
          <a:p>
            <a:pPr>
              <a:lnSpc>
                <a:spcPct val="100000"/>
              </a:lnSpc>
            </a:pPr>
            <a:r>
              <a:rPr lang="en-US" altLang="zh-CN" sz="2400" dirty="0"/>
              <a:t>Qingdao, China</a:t>
            </a:r>
          </a:p>
        </p:txBody>
      </p:sp>
      <p:sp>
        <p:nvSpPr>
          <p:cNvPr id="6" name="标题 6"/>
          <p:cNvSpPr txBox="1"/>
          <p:nvPr/>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2.11 </a:t>
            </a:r>
            <a:r>
              <a:rPr lang="en-US" altLang="zh-CN" sz="3600" dirty="0">
                <a:sym typeface="+mn-ea"/>
              </a:rPr>
              <a:t>The Determinant</a:t>
            </a:r>
            <a:endParaRPr lang="zh-CN" altLang="en-US" sz="3600" dirty="0"/>
          </a:p>
        </p:txBody>
      </p:sp>
      <p:sp>
        <p:nvSpPr>
          <p:cNvPr id="8" name="文本框 7"/>
          <p:cNvSpPr txBox="1"/>
          <p:nvPr/>
        </p:nvSpPr>
        <p:spPr>
          <a:xfrm>
            <a:off x="1526891" y="544852"/>
            <a:ext cx="9138218" cy="768350"/>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2 </a:t>
            </a:r>
            <a:r>
              <a:rPr lang="en-US" altLang="zh-CN" sz="4400" b="1" dirty="0">
                <a:latin typeface="Times New Roman" panose="02020603050405020304" pitchFamily="18" charset="0"/>
                <a:cs typeface="Times New Roman" panose="02020603050405020304" pitchFamily="18" charset="0"/>
                <a:sym typeface="+mn-ea"/>
              </a:rPr>
              <a:t>Linear Algebra</a:t>
            </a:r>
            <a:endParaRPr lang="zh-CN" altLang="en-US" sz="44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2.11 The Determinant</a:t>
            </a: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fontAlgn="auto">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The determinant of a square matrix, denoted det(</a:t>
            </a:r>
            <a:r>
              <a:rPr lang="en-US" altLang="zh-CN" sz="2600" b="1" i="1" dirty="0">
                <a:latin typeface="Times New Roman" panose="02020603050405020304" pitchFamily="18" charset="0"/>
                <a:cs typeface="Times New Roman" panose="02020603050405020304" pitchFamily="18" charset="0"/>
              </a:rPr>
              <a:t>A</a:t>
            </a:r>
            <a:r>
              <a:rPr lang="en-US" altLang="zh-CN" sz="2600" dirty="0">
                <a:latin typeface="Times New Roman" panose="02020603050405020304" pitchFamily="18" charset="0"/>
                <a:cs typeface="Times New Roman" panose="02020603050405020304" pitchFamily="18" charset="0"/>
              </a:rPr>
              <a:t>), is a function mapping matrices to real scalars. The determinant is equal to the product of all the eigenvalues of the matrix. The absolute value of the determinant can be thought of as a measure of how much multiplication by the matrix expands or contracts space. If the determinant is 0, then space is contracted completely along at least one dimension, causing it to lose all of its volume. If the determinant is 1, then the transformation is volume-preserving.</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nSpc>
                <a:spcPct val="100000"/>
              </a:lnSpc>
            </a:pPr>
            <a:r>
              <a:rPr lang="en-US" altLang="zh-CN" sz="2400" dirty="0"/>
              <a:t>Acknowledge to: </a:t>
            </a:r>
            <a:r>
              <a:rPr lang="en-US" altLang="zh-CN" sz="2400" dirty="0">
                <a:sym typeface="+mn-ea"/>
              </a:rPr>
              <a:t>Xiaofan </a:t>
            </a:r>
            <a:r>
              <a:rPr lang="en-US" altLang="zh-CN" sz="2400" dirty="0" err="1">
                <a:sym typeface="+mn-ea"/>
              </a:rPr>
              <a:t>Qu</a:t>
            </a:r>
            <a:endParaRPr lang="en-US" altLang="zh-CN" sz="2400" dirty="0"/>
          </a:p>
          <a:p>
            <a:pPr>
              <a:lnSpc>
                <a:spcPct val="100000"/>
              </a:lnSpc>
            </a:pPr>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pPr>
              <a:lnSpc>
                <a:spcPct val="100000"/>
              </a:lnSpc>
            </a:pPr>
            <a:r>
              <a:rPr lang="en-US" altLang="zh-CN" sz="2400" dirty="0"/>
              <a:t>Machine Learning Research Group</a:t>
            </a:r>
          </a:p>
          <a:p>
            <a:pPr>
              <a:lnSpc>
                <a:spcPct val="100000"/>
              </a:lnSpc>
            </a:pPr>
            <a:r>
              <a:rPr lang="en-US" altLang="zh-CN" sz="2400" dirty="0"/>
              <a:t>Ocean University of China</a:t>
            </a:r>
          </a:p>
          <a:p>
            <a:pPr>
              <a:lnSpc>
                <a:spcPct val="100000"/>
              </a:lnSpc>
            </a:pPr>
            <a:r>
              <a:rPr lang="en-US" altLang="zh-CN" sz="2400" dirty="0"/>
              <a:t>Qingdao, China</a:t>
            </a:r>
          </a:p>
        </p:txBody>
      </p:sp>
      <p:sp>
        <p:nvSpPr>
          <p:cNvPr id="6" name="标题 6"/>
          <p:cNvSpPr txBox="1"/>
          <p:nvPr/>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2.12 </a:t>
            </a:r>
            <a:r>
              <a:rPr lang="en-US" altLang="zh-CN" sz="3600" dirty="0">
                <a:sym typeface="+mn-ea"/>
              </a:rPr>
              <a:t>Example: Principal Components Analysis</a:t>
            </a:r>
          </a:p>
        </p:txBody>
      </p:sp>
      <p:sp>
        <p:nvSpPr>
          <p:cNvPr id="8" name="文本框 7"/>
          <p:cNvSpPr txBox="1"/>
          <p:nvPr/>
        </p:nvSpPr>
        <p:spPr>
          <a:xfrm>
            <a:off x="1526891" y="544852"/>
            <a:ext cx="9138218" cy="768350"/>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2 </a:t>
            </a:r>
            <a:r>
              <a:rPr lang="en-US" altLang="zh-CN" sz="4400" b="1" dirty="0">
                <a:latin typeface="Times New Roman" panose="02020603050405020304" pitchFamily="18" charset="0"/>
                <a:cs typeface="Times New Roman" panose="02020603050405020304" pitchFamily="18" charset="0"/>
                <a:sym typeface="+mn-ea"/>
              </a:rPr>
              <a:t>Linear Algebra</a:t>
            </a:r>
            <a:endParaRPr lang="zh-CN" altLang="en-US" sz="44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2.12 Example: Principal Components Analysis</a:t>
            </a: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fontAlgn="auto">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One simple machine learning algorithm, </a:t>
            </a:r>
            <a:r>
              <a:rPr lang="en-US" altLang="zh-CN" sz="2600" i="1" dirty="0">
                <a:latin typeface="Times New Roman" panose="02020603050405020304" pitchFamily="18" charset="0"/>
                <a:cs typeface="Times New Roman" panose="02020603050405020304" pitchFamily="18" charset="0"/>
              </a:rPr>
              <a:t>principal components analysis</a:t>
            </a:r>
            <a:r>
              <a:rPr lang="en-US" altLang="zh-CN" sz="2600" dirty="0">
                <a:latin typeface="Times New Roman" panose="02020603050405020304" pitchFamily="18" charset="0"/>
                <a:cs typeface="Times New Roman" panose="02020603050405020304" pitchFamily="18" charset="0"/>
              </a:rPr>
              <a:t> or </a:t>
            </a:r>
            <a:r>
              <a:rPr lang="en-US" altLang="zh-CN" sz="2600" i="1" dirty="0">
                <a:latin typeface="Times New Roman" panose="02020603050405020304" pitchFamily="18" charset="0"/>
                <a:cs typeface="Times New Roman" panose="02020603050405020304" pitchFamily="18" charset="0"/>
              </a:rPr>
              <a:t>PCA</a:t>
            </a:r>
            <a:r>
              <a:rPr lang="en-US" altLang="zh-CN" sz="2600" dirty="0">
                <a:latin typeface="Times New Roman" panose="02020603050405020304" pitchFamily="18" charset="0"/>
                <a:cs typeface="Times New Roman" panose="02020603050405020304" pitchFamily="18" charset="0"/>
              </a:rPr>
              <a:t> can be derived using only knowledge of basic linear algebra.</a:t>
            </a:r>
          </a:p>
          <a:p>
            <a:pPr marL="0" lvl="0" indent="0" algn="just" fontAlgn="auto">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Suppose we have a collection of m points {</a:t>
            </a:r>
            <a:r>
              <a:rPr lang="en-US" altLang="zh-CN" sz="2600" b="1" i="1" dirty="0">
                <a:latin typeface="Times New Roman" panose="02020603050405020304" pitchFamily="18" charset="0"/>
                <a:cs typeface="Times New Roman" panose="02020603050405020304" pitchFamily="18" charset="0"/>
              </a:rPr>
              <a:t>x</a:t>
            </a:r>
            <a:r>
              <a:rPr lang="en-US" altLang="zh-CN" sz="2600" baseline="30000" dirty="0">
                <a:latin typeface="Times New Roman" panose="02020603050405020304" pitchFamily="18" charset="0"/>
                <a:cs typeface="Times New Roman" panose="02020603050405020304" pitchFamily="18" charset="0"/>
              </a:rPr>
              <a:t>(1)</a:t>
            </a:r>
            <a:r>
              <a:rPr lang="en-US" altLang="zh-CN" sz="2600" dirty="0">
                <a:latin typeface="Times New Roman" panose="02020603050405020304" pitchFamily="18" charset="0"/>
                <a:cs typeface="Times New Roman" panose="02020603050405020304" pitchFamily="18" charset="0"/>
              </a:rPr>
              <a:t> , . . . , </a:t>
            </a:r>
            <a:r>
              <a:rPr lang="en-US" altLang="zh-CN" sz="2600" b="1" i="1" dirty="0">
                <a:latin typeface="Times New Roman" panose="02020603050405020304" pitchFamily="18" charset="0"/>
                <a:cs typeface="Times New Roman" panose="02020603050405020304" pitchFamily="18" charset="0"/>
              </a:rPr>
              <a:t>x</a:t>
            </a:r>
            <a:r>
              <a:rPr lang="en-US" altLang="zh-CN" sz="2600" baseline="30000" dirty="0">
                <a:latin typeface="Times New Roman" panose="02020603050405020304" pitchFamily="18" charset="0"/>
                <a:cs typeface="Times New Roman" panose="02020603050405020304" pitchFamily="18" charset="0"/>
              </a:rPr>
              <a:t>(m)</a:t>
            </a:r>
            <a:r>
              <a:rPr lang="en-US" altLang="zh-CN" sz="2600" dirty="0">
                <a:latin typeface="Times New Roman" panose="02020603050405020304" pitchFamily="18" charset="0"/>
                <a:cs typeface="Times New Roman" panose="02020603050405020304" pitchFamily="18" charset="0"/>
              </a:rPr>
              <a:t>} in </a:t>
            </a:r>
            <a:r>
              <a:rPr lang="en-US" altLang="zh-CN" sz="2600" dirty="0">
                <a:ln w="10160">
                  <a:solidFill>
                    <a:sysClr val="windowText" lastClr="000000"/>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R</a:t>
            </a:r>
            <a:r>
              <a:rPr lang="en-US" altLang="zh-CN" sz="2600" i="1" baseline="30000" dirty="0">
                <a:latin typeface="Times New Roman" panose="02020603050405020304" pitchFamily="18" charset="0"/>
                <a:cs typeface="Times New Roman" panose="02020603050405020304" pitchFamily="18" charset="0"/>
              </a:rPr>
              <a:t>n</a:t>
            </a:r>
            <a:r>
              <a:rPr lang="en-US" altLang="zh-CN" sz="2600" dirty="0">
                <a:latin typeface="Times New Roman" panose="02020603050405020304" pitchFamily="18" charset="0"/>
                <a:cs typeface="Times New Roman" panose="02020603050405020304" pitchFamily="18" charset="0"/>
              </a:rPr>
              <a:t>. Suppose we would like to apply lossy compression to these points. Lossy compression means storing the points in a way that requires less memory but may lose some precision. We would like to lose as little precision as possible.</a:t>
            </a:r>
          </a:p>
          <a:p>
            <a:pPr marL="0" lvl="0" indent="0" algn="just" fontAlgn="auto">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One way we can encode these points is to represent a lower-dimensional version of them. For each point </a:t>
            </a:r>
            <a:r>
              <a:rPr lang="en-US" altLang="zh-CN" sz="2600" b="1" i="1" dirty="0">
                <a:latin typeface="Times New Roman" panose="02020603050405020304" pitchFamily="18" charset="0"/>
                <a:cs typeface="Times New Roman" panose="02020603050405020304" pitchFamily="18" charset="0"/>
              </a:rPr>
              <a:t>x</a:t>
            </a:r>
            <a:r>
              <a:rPr lang="en-US" altLang="zh-CN" sz="2600" baseline="30000" dirty="0">
                <a:latin typeface="Times New Roman" panose="02020603050405020304" pitchFamily="18" charset="0"/>
                <a:cs typeface="Times New Roman" panose="02020603050405020304" pitchFamily="18" charset="0"/>
              </a:rPr>
              <a:t>(</a:t>
            </a:r>
            <a:r>
              <a:rPr lang="en-US" altLang="zh-CN" sz="2600" i="1" baseline="30000" dirty="0">
                <a:latin typeface="Times New Roman" panose="02020603050405020304" pitchFamily="18" charset="0"/>
                <a:cs typeface="Times New Roman" panose="02020603050405020304" pitchFamily="18" charset="0"/>
              </a:rPr>
              <a:t>i</a:t>
            </a:r>
            <a:r>
              <a:rPr lang="en-US" altLang="zh-CN" sz="2600" baseline="300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 </a:t>
            </a:r>
            <a:r>
              <a:rPr lang="en-US" altLang="zh-CN" sz="2600" dirty="0">
                <a:ln w="10160">
                  <a:solidFill>
                    <a:sysClr val="windowText" lastClr="000000"/>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R</a:t>
            </a:r>
            <a:r>
              <a:rPr lang="en-US" altLang="zh-CN" sz="2600" i="1" baseline="30000" dirty="0">
                <a:latin typeface="Times New Roman" panose="02020603050405020304" pitchFamily="18" charset="0"/>
                <a:cs typeface="Times New Roman" panose="02020603050405020304" pitchFamily="18" charset="0"/>
              </a:rPr>
              <a:t>n</a:t>
            </a:r>
            <a:r>
              <a:rPr lang="en-US" altLang="zh-CN" sz="2600" dirty="0">
                <a:latin typeface="Times New Roman" panose="02020603050405020304" pitchFamily="18" charset="0"/>
                <a:cs typeface="Times New Roman" panose="02020603050405020304" pitchFamily="18" charset="0"/>
              </a:rPr>
              <a:t> we will find a corresponding code vector </a:t>
            </a:r>
            <a:r>
              <a:rPr lang="en-US" altLang="zh-CN" sz="2600" b="1" i="1" dirty="0">
                <a:latin typeface="Times New Roman" panose="02020603050405020304" pitchFamily="18" charset="0"/>
                <a:cs typeface="Times New Roman" panose="02020603050405020304" pitchFamily="18" charset="0"/>
              </a:rPr>
              <a:t>c</a:t>
            </a:r>
            <a:r>
              <a:rPr lang="en-US" altLang="zh-CN" sz="2600" baseline="30000" dirty="0">
                <a:latin typeface="Times New Roman" panose="02020603050405020304" pitchFamily="18" charset="0"/>
                <a:cs typeface="Times New Roman" panose="02020603050405020304" pitchFamily="18" charset="0"/>
              </a:rPr>
              <a:t>(</a:t>
            </a:r>
            <a:r>
              <a:rPr lang="en-US" altLang="zh-CN" sz="2600" i="1" baseline="30000" dirty="0">
                <a:latin typeface="Times New Roman" panose="02020603050405020304" pitchFamily="18" charset="0"/>
                <a:cs typeface="Times New Roman" panose="02020603050405020304" pitchFamily="18" charset="0"/>
              </a:rPr>
              <a:t>i</a:t>
            </a:r>
            <a:r>
              <a:rPr lang="en-US" altLang="zh-CN" sz="2600" baseline="30000"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 ∈ </a:t>
            </a:r>
            <a:r>
              <a:rPr lang="en-US" altLang="zh-CN" sz="2600" dirty="0">
                <a:ln w="10160">
                  <a:solidFill>
                    <a:sysClr val="windowText" lastClr="000000"/>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R</a:t>
            </a:r>
            <a:r>
              <a:rPr lang="en-US" altLang="zh-CN" sz="2600" i="1" baseline="30000" dirty="0">
                <a:latin typeface="Times New Roman" panose="02020603050405020304" pitchFamily="18" charset="0"/>
                <a:cs typeface="Times New Roman" panose="02020603050405020304" pitchFamily="18" charset="0"/>
              </a:rPr>
              <a:t>l</a:t>
            </a:r>
            <a:r>
              <a:rPr lang="en-US" altLang="zh-CN" sz="2600" dirty="0">
                <a:latin typeface="Times New Roman" panose="02020603050405020304" pitchFamily="18" charset="0"/>
                <a:cs typeface="Times New Roman" panose="02020603050405020304" pitchFamily="18" charset="0"/>
              </a:rPr>
              <a:t>. If </a:t>
            </a:r>
            <a:r>
              <a:rPr lang="en-US" altLang="zh-CN" sz="2600" i="1" dirty="0">
                <a:latin typeface="Times New Roman" panose="02020603050405020304" pitchFamily="18" charset="0"/>
                <a:cs typeface="Times New Roman" panose="02020603050405020304" pitchFamily="18" charset="0"/>
              </a:rPr>
              <a:t>l</a:t>
            </a:r>
            <a:r>
              <a:rPr lang="en-US" altLang="zh-CN" sz="2600" dirty="0">
                <a:latin typeface="Times New Roman" panose="02020603050405020304" pitchFamily="18" charset="0"/>
                <a:cs typeface="Times New Roman" panose="02020603050405020304" pitchFamily="18" charset="0"/>
              </a:rPr>
              <a:t> is smaller than </a:t>
            </a:r>
            <a:r>
              <a:rPr lang="en-US" altLang="zh-CN" sz="2600" i="1" dirty="0">
                <a:latin typeface="Times New Roman" panose="02020603050405020304" pitchFamily="18" charset="0"/>
                <a:cs typeface="Times New Roman" panose="02020603050405020304" pitchFamily="18" charset="0"/>
              </a:rPr>
              <a:t>n</a:t>
            </a:r>
            <a:r>
              <a:rPr lang="en-US" altLang="zh-CN" sz="2600" dirty="0">
                <a:latin typeface="Times New Roman" panose="02020603050405020304" pitchFamily="18" charset="0"/>
                <a:cs typeface="Times New Roman" panose="02020603050405020304" pitchFamily="18" charset="0"/>
              </a:rPr>
              <a:t>, it will take less memory to store the code points than the original data.</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2.1 Scalars, Vectors, Matrices and Tensors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sym typeface="+mn-ea"/>
              </a:rPr>
              <a:t>The study of linear algebra involves several types of mathematical objects:</a:t>
            </a: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sym typeface="+mn-ea"/>
              </a:rPr>
              <a:t>• </a:t>
            </a:r>
            <a:r>
              <a:rPr lang="en-US" altLang="zh-CN" sz="2600" i="1" dirty="0">
                <a:latin typeface="Times New Roman" panose="02020603050405020304" pitchFamily="18" charset="0"/>
                <a:cs typeface="Times New Roman" panose="02020603050405020304" pitchFamily="18" charset="0"/>
                <a:sym typeface="+mn-ea"/>
              </a:rPr>
              <a:t>Scalars</a:t>
            </a:r>
            <a:r>
              <a:rPr lang="en-US" altLang="zh-CN" sz="2600" dirty="0">
                <a:latin typeface="Times New Roman" panose="02020603050405020304" pitchFamily="18" charset="0"/>
                <a:cs typeface="Times New Roman" panose="02020603050405020304" pitchFamily="18" charset="0"/>
                <a:sym typeface="+mn-ea"/>
              </a:rPr>
              <a:t>: A scalar is just a single number, in contrast to most of the other objects studied in linear algebra, which are usually arrays of multiple numbers. We write scalars in italics. We usually give scalars lower-case variable names. When we introduce them, we specify what kind of number they are. For example, we might say “Let </a:t>
            </a:r>
            <a:r>
              <a:rPr lang="en-US" altLang="zh-CN" sz="2600" i="1" dirty="0">
                <a:latin typeface="Times New Roman" panose="02020603050405020304" pitchFamily="18" charset="0"/>
                <a:cs typeface="Times New Roman" panose="02020603050405020304" pitchFamily="18" charset="0"/>
                <a:sym typeface="+mn-ea"/>
              </a:rPr>
              <a:t>s</a:t>
            </a:r>
            <a:r>
              <a:rPr lang="en-US" altLang="zh-CN" sz="2600" dirty="0">
                <a:latin typeface="Times New Roman" panose="02020603050405020304" pitchFamily="18" charset="0"/>
                <a:cs typeface="Times New Roman" panose="02020603050405020304" pitchFamily="18" charset="0"/>
                <a:sym typeface="+mn-ea"/>
              </a:rPr>
              <a:t> ∈     be the slope of the line,” while defining a real-valued scalar, or “Let </a:t>
            </a:r>
            <a:r>
              <a:rPr lang="en-US" altLang="zh-CN" sz="2600" i="1" dirty="0">
                <a:latin typeface="Times New Roman" panose="02020603050405020304" pitchFamily="18" charset="0"/>
                <a:cs typeface="Times New Roman" panose="02020603050405020304" pitchFamily="18" charset="0"/>
                <a:sym typeface="+mn-ea"/>
              </a:rPr>
              <a:t>n </a:t>
            </a:r>
            <a:r>
              <a:rPr lang="en-US" altLang="zh-CN" sz="2600" dirty="0">
                <a:latin typeface="Times New Roman" panose="02020603050405020304" pitchFamily="18" charset="0"/>
                <a:cs typeface="Times New Roman" panose="02020603050405020304" pitchFamily="18" charset="0"/>
                <a:sym typeface="+mn-ea"/>
              </a:rPr>
              <a:t>∈     be the number of units,” while defining a natural number scalar.</a:t>
            </a:r>
            <a:endParaRPr lang="en-US" altLang="zh-CN" sz="26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5E271602-210D-493F-9555-90FED040FCC4}"/>
              </a:ext>
            </a:extLst>
          </p:cNvPr>
          <p:cNvPicPr>
            <a:picLocks noChangeAspect="1"/>
          </p:cNvPicPr>
          <p:nvPr/>
        </p:nvPicPr>
        <p:blipFill>
          <a:blip r:embed="rId3"/>
          <a:stretch>
            <a:fillRect/>
          </a:stretch>
        </p:blipFill>
        <p:spPr>
          <a:xfrm>
            <a:off x="2244315" y="3610076"/>
            <a:ext cx="346710" cy="373380"/>
          </a:xfrm>
          <a:prstGeom prst="rect">
            <a:avLst/>
          </a:prstGeom>
        </p:spPr>
      </p:pic>
      <p:pic>
        <p:nvPicPr>
          <p:cNvPr id="8" name="图片 7">
            <a:extLst>
              <a:ext uri="{FF2B5EF4-FFF2-40B4-BE49-F238E27FC236}">
                <a16:creationId xmlns:a16="http://schemas.microsoft.com/office/drawing/2014/main" id="{8A0088EE-6B62-4C6E-879E-194ED3E23370}"/>
              </a:ext>
            </a:extLst>
          </p:cNvPr>
          <p:cNvPicPr>
            <a:picLocks noChangeAspect="1"/>
          </p:cNvPicPr>
          <p:nvPr/>
        </p:nvPicPr>
        <p:blipFill>
          <a:blip r:embed="rId4"/>
          <a:stretch>
            <a:fillRect/>
          </a:stretch>
        </p:blipFill>
        <p:spPr>
          <a:xfrm>
            <a:off x="1054196" y="4134425"/>
            <a:ext cx="384175" cy="384175"/>
          </a:xfrm>
          <a:prstGeom prst="rect">
            <a:avLst/>
          </a:prstGeom>
        </p:spPr>
      </p:pic>
    </p:spTree>
    <p:extLst>
      <p:ext uri="{BB962C8B-B14F-4D97-AF65-F5344CB8AC3E}">
        <p14:creationId xmlns:p14="http://schemas.microsoft.com/office/powerpoint/2010/main" val="399277341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2.12 Example: Principal Components Analysis</a:t>
            </a:r>
          </a:p>
        </p:txBody>
      </p:sp>
      <p:sp>
        <p:nvSpPr>
          <p:cNvPr id="3" name="内容占位符 2"/>
          <p:cNvSpPr>
            <a:spLocks noGrp="1"/>
          </p:cNvSpPr>
          <p:nvPr>
            <p:ph idx="1"/>
          </p:nvPr>
        </p:nvSpPr>
        <p:spPr>
          <a:xfrm>
            <a:off x="387439" y="1043189"/>
            <a:ext cx="11409609" cy="5133774"/>
          </a:xfrm>
        </p:spPr>
        <p:txBody>
          <a:bodyPr>
            <a:normAutofit/>
          </a:bodyPr>
          <a:lstStyle/>
          <a:p>
            <a:pPr lvl="0">
              <a:spcBef>
                <a:spcPts val="0"/>
              </a:spcBef>
              <a:buClr>
                <a:srgbClr val="FF0000"/>
              </a:buClr>
            </a:pPr>
            <a:r>
              <a:rPr lang="en-US" altLang="zh-CN" dirty="0"/>
              <a:t>We will want to find some encoding function that produces the </a:t>
            </a:r>
            <a:r>
              <a:rPr lang="en-US" altLang="zh-CN" sz="2600" dirty="0">
                <a:latin typeface="Times New Roman" panose="02020603050405020304" pitchFamily="18" charset="0"/>
                <a:cs typeface="Times New Roman" panose="02020603050405020304" pitchFamily="18" charset="0"/>
              </a:rPr>
              <a:t>code for an input, </a:t>
            </a:r>
            <a:r>
              <a:rPr lang="en-US" altLang="zh-CN" sz="2600" i="1" dirty="0">
                <a:latin typeface="Times New Roman" panose="02020603050405020304" pitchFamily="18" charset="0"/>
                <a:cs typeface="Times New Roman" panose="02020603050405020304" pitchFamily="18" charset="0"/>
              </a:rPr>
              <a:t>f</a:t>
            </a:r>
            <a:r>
              <a:rPr lang="en-US" altLang="zh-CN" sz="2600" dirty="0">
                <a:latin typeface="Times New Roman" panose="02020603050405020304" pitchFamily="18" charset="0"/>
                <a:cs typeface="Times New Roman" panose="02020603050405020304" pitchFamily="18" charset="0"/>
              </a:rPr>
              <a:t> (</a:t>
            </a:r>
            <a:r>
              <a:rPr lang="en-US" altLang="zh-CN" sz="2600" b="1"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 </a:t>
            </a:r>
            <a:r>
              <a:rPr lang="en-US" altLang="zh-CN" sz="2600" b="1" i="1" dirty="0">
                <a:latin typeface="Times New Roman" panose="02020603050405020304" pitchFamily="18" charset="0"/>
                <a:cs typeface="Times New Roman" panose="02020603050405020304" pitchFamily="18" charset="0"/>
              </a:rPr>
              <a:t>c</a:t>
            </a:r>
            <a:r>
              <a:rPr lang="en-US" altLang="zh-CN" sz="2600" dirty="0">
                <a:latin typeface="Times New Roman" panose="02020603050405020304" pitchFamily="18" charset="0"/>
                <a:cs typeface="Times New Roman" panose="02020603050405020304" pitchFamily="18" charset="0"/>
              </a:rPr>
              <a:t>, and a decoding function that produces the reconstructed input given its code, </a:t>
            </a:r>
            <a:r>
              <a:rPr lang="en-US" altLang="zh-CN" sz="2600" b="1"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 g(f (</a:t>
            </a:r>
            <a:r>
              <a:rPr lang="en-US" altLang="zh-CN" sz="2600" b="1"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a:t>
            </a:r>
          </a:p>
          <a:p>
            <a:pPr marL="0" lvl="0" indent="0" algn="just" fontAlgn="auto">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PCA is defined by our choice of the decoding function. Specifically, to make the decoder very simple, we choose to use matrix multiplication to map the code back into </a:t>
            </a:r>
            <a:r>
              <a:rPr lang="en-US" altLang="zh-CN" sz="2600" dirty="0">
                <a:ln w="10160">
                  <a:solidFill>
                    <a:sysClr val="windowText" lastClr="000000"/>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R</a:t>
            </a:r>
            <a:r>
              <a:rPr lang="en-US" altLang="zh-CN" sz="2600" i="1" baseline="30000" dirty="0">
                <a:latin typeface="Times New Roman" panose="02020603050405020304" pitchFamily="18" charset="0"/>
                <a:cs typeface="Times New Roman" panose="02020603050405020304" pitchFamily="18" charset="0"/>
              </a:rPr>
              <a:t>n</a:t>
            </a:r>
            <a:r>
              <a:rPr lang="en-US" altLang="zh-CN" sz="2600" dirty="0">
                <a:latin typeface="Times New Roman" panose="02020603050405020304" pitchFamily="18" charset="0"/>
                <a:cs typeface="Times New Roman" panose="02020603050405020304" pitchFamily="18" charset="0"/>
              </a:rPr>
              <a:t> . Let </a:t>
            </a:r>
            <a:r>
              <a:rPr lang="en-US" altLang="zh-CN" sz="2600" i="1" dirty="0">
                <a:latin typeface="Times New Roman" panose="02020603050405020304" pitchFamily="18" charset="0"/>
                <a:cs typeface="Times New Roman" panose="02020603050405020304" pitchFamily="18" charset="0"/>
              </a:rPr>
              <a:t>g</a:t>
            </a:r>
            <a:r>
              <a:rPr lang="en-US" altLang="zh-CN" sz="2600" dirty="0">
                <a:latin typeface="Times New Roman" panose="02020603050405020304" pitchFamily="18" charset="0"/>
                <a:cs typeface="Times New Roman" panose="02020603050405020304" pitchFamily="18" charset="0"/>
              </a:rPr>
              <a:t>(</a:t>
            </a:r>
            <a:r>
              <a:rPr lang="en-US" altLang="zh-CN" sz="2600" b="1" i="1" dirty="0">
                <a:latin typeface="Times New Roman" panose="02020603050405020304" pitchFamily="18" charset="0"/>
                <a:cs typeface="Times New Roman" panose="02020603050405020304" pitchFamily="18" charset="0"/>
              </a:rPr>
              <a:t>c</a:t>
            </a:r>
            <a:r>
              <a:rPr lang="en-US" altLang="zh-CN" sz="2600" dirty="0">
                <a:latin typeface="Times New Roman" panose="02020603050405020304" pitchFamily="18" charset="0"/>
                <a:cs typeface="Times New Roman" panose="02020603050405020304" pitchFamily="18" charset="0"/>
              </a:rPr>
              <a:t>) = </a:t>
            </a:r>
            <a:r>
              <a:rPr lang="en-US" altLang="zh-CN" sz="2600" b="1" i="1" dirty="0">
                <a:latin typeface="Times New Roman" panose="02020603050405020304" pitchFamily="18" charset="0"/>
                <a:cs typeface="Times New Roman" panose="02020603050405020304" pitchFamily="18" charset="0"/>
              </a:rPr>
              <a:t>Dc</a:t>
            </a:r>
            <a:r>
              <a:rPr lang="en-US" altLang="zh-CN" sz="2600" dirty="0">
                <a:latin typeface="Times New Roman" panose="02020603050405020304" pitchFamily="18" charset="0"/>
                <a:cs typeface="Times New Roman" panose="02020603050405020304" pitchFamily="18" charset="0"/>
              </a:rPr>
              <a:t>, where </a:t>
            </a:r>
            <a:r>
              <a:rPr lang="en-US" altLang="zh-CN" sz="2600" b="1" i="1" dirty="0">
                <a:latin typeface="Times New Roman" panose="02020603050405020304" pitchFamily="18" charset="0"/>
                <a:cs typeface="Times New Roman" panose="02020603050405020304" pitchFamily="18" charset="0"/>
              </a:rPr>
              <a:t>D </a:t>
            </a:r>
            <a:r>
              <a:rPr lang="en-US" altLang="zh-CN" sz="2600" dirty="0">
                <a:latin typeface="Times New Roman" panose="02020603050405020304" pitchFamily="18" charset="0"/>
                <a:cs typeface="Times New Roman" panose="02020603050405020304" pitchFamily="18" charset="0"/>
              </a:rPr>
              <a:t>∈ </a:t>
            </a:r>
            <a:r>
              <a:rPr lang="en-US" altLang="zh-CN" sz="2600" dirty="0">
                <a:ln w="10160">
                  <a:solidFill>
                    <a:sysClr val="windowText" lastClr="000000"/>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R</a:t>
            </a:r>
            <a:r>
              <a:rPr lang="en-US" altLang="zh-CN" sz="2600" i="1" baseline="30000" dirty="0">
                <a:latin typeface="Times New Roman" panose="02020603050405020304" pitchFamily="18" charset="0"/>
                <a:cs typeface="Times New Roman" panose="02020603050405020304" pitchFamily="18" charset="0"/>
              </a:rPr>
              <a:t>n×l</a:t>
            </a:r>
            <a:r>
              <a:rPr lang="en-US" altLang="zh-CN" sz="2600" dirty="0">
                <a:latin typeface="Times New Roman" panose="02020603050405020304" pitchFamily="18" charset="0"/>
                <a:cs typeface="Times New Roman" panose="02020603050405020304" pitchFamily="18" charset="0"/>
              </a:rPr>
              <a:t> is the matrix defining the decoding.</a:t>
            </a:r>
          </a:p>
          <a:p>
            <a:pPr marL="0" lvl="0" indent="0" algn="just" fontAlgn="auto">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Computing the optimal code for this decoder could be a difficult problem. To keep the encoding problem easy, PCA constrains the columns of </a:t>
            </a:r>
            <a:r>
              <a:rPr lang="en-US" altLang="zh-CN" sz="2600" b="1" i="1" dirty="0">
                <a:latin typeface="Times New Roman" panose="02020603050405020304" pitchFamily="18" charset="0"/>
                <a:cs typeface="Times New Roman" panose="02020603050405020304" pitchFamily="18" charset="0"/>
              </a:rPr>
              <a:t>D</a:t>
            </a:r>
            <a:r>
              <a:rPr lang="en-US" altLang="zh-CN" sz="2600" dirty="0">
                <a:latin typeface="Times New Roman" panose="02020603050405020304" pitchFamily="18" charset="0"/>
                <a:cs typeface="Times New Roman" panose="02020603050405020304" pitchFamily="18" charset="0"/>
              </a:rPr>
              <a:t> to be orthogonal to each other. (Note that </a:t>
            </a:r>
            <a:r>
              <a:rPr lang="en-US" altLang="zh-CN" sz="2600" b="1" i="1" dirty="0">
                <a:latin typeface="Times New Roman" panose="02020603050405020304" pitchFamily="18" charset="0"/>
                <a:cs typeface="Times New Roman" panose="02020603050405020304" pitchFamily="18" charset="0"/>
              </a:rPr>
              <a:t>D</a:t>
            </a:r>
            <a:r>
              <a:rPr lang="en-US" altLang="zh-CN" sz="2600" dirty="0">
                <a:latin typeface="Times New Roman" panose="02020603050405020304" pitchFamily="18" charset="0"/>
                <a:cs typeface="Times New Roman" panose="02020603050405020304" pitchFamily="18" charset="0"/>
              </a:rPr>
              <a:t> is still not technically “an orthogonal matrix” unless </a:t>
            </a:r>
            <a:r>
              <a:rPr lang="en-US" altLang="zh-CN" sz="2600" i="1" dirty="0">
                <a:latin typeface="Times New Roman" panose="02020603050405020304" pitchFamily="18" charset="0"/>
                <a:cs typeface="Times New Roman" panose="02020603050405020304" pitchFamily="18" charset="0"/>
              </a:rPr>
              <a:t>l = n</a:t>
            </a:r>
            <a:r>
              <a:rPr lang="en-US" altLang="zh-CN" sz="2600" dirty="0">
                <a:latin typeface="Times New Roman" panose="02020603050405020304" pitchFamily="18" charset="0"/>
                <a:cs typeface="Times New Roman" panose="02020603050405020304" pitchFamily="18" charset="0"/>
              </a:rPr>
              <a:t>)</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2.12 Example: Principal Components Analysis</a:t>
            </a:r>
          </a:p>
        </p:txBody>
      </p:sp>
      <p:sp>
        <p:nvSpPr>
          <p:cNvPr id="3" name="内容占位符 2"/>
          <p:cNvSpPr>
            <a:spLocks noGrp="1"/>
          </p:cNvSpPr>
          <p:nvPr>
            <p:ph idx="1"/>
          </p:nvPr>
        </p:nvSpPr>
        <p:spPr>
          <a:xfrm>
            <a:off x="387439" y="1043189"/>
            <a:ext cx="11409609" cy="5133774"/>
          </a:xfrm>
        </p:spPr>
        <p:txBody>
          <a:bodyPr>
            <a:normAutofit/>
          </a:bodyPr>
          <a:lstStyle/>
          <a:p>
            <a:pPr lvl="0">
              <a:spcBef>
                <a:spcPts val="0"/>
              </a:spcBef>
              <a:buClr>
                <a:srgbClr val="FF0000"/>
              </a:buClr>
            </a:pPr>
            <a:r>
              <a:rPr lang="en-US" altLang="zh-CN" dirty="0"/>
              <a:t>With the problem as described so far, many solutions are possible, because we can increase the scale of</a:t>
            </a:r>
            <a:r>
              <a:rPr lang="en-US" altLang="zh-CN" b="1" i="1" dirty="0"/>
              <a:t> D</a:t>
            </a:r>
            <a:r>
              <a:rPr lang="en-US" altLang="zh-CN" b="1" i="1" baseline="-25000" dirty="0"/>
              <a:t>:,i</a:t>
            </a:r>
            <a:r>
              <a:rPr lang="en-US" altLang="zh-CN" dirty="0"/>
              <a:t> if we decrease</a:t>
            </a:r>
            <a:r>
              <a:rPr lang="en-US" altLang="zh-CN" i="1" dirty="0"/>
              <a:t> c</a:t>
            </a:r>
            <a:r>
              <a:rPr lang="en-US" altLang="zh-CN" i="1" baseline="-25000" dirty="0"/>
              <a:t>i</a:t>
            </a:r>
            <a:r>
              <a:rPr lang="en-US" altLang="zh-CN" dirty="0"/>
              <a:t> proportionally for all points</a:t>
            </a:r>
            <a:r>
              <a:rPr lang="en-US" altLang="zh-CN" sz="2600" dirty="0">
                <a:latin typeface="Times New Roman" panose="02020603050405020304" pitchFamily="18" charset="0"/>
                <a:cs typeface="Times New Roman" panose="02020603050405020304" pitchFamily="18" charset="0"/>
              </a:rPr>
              <a:t>. To give the problem a unique solution, we constrain all of the columns of </a:t>
            </a:r>
            <a:r>
              <a:rPr lang="en-US" altLang="zh-CN" sz="2600" b="1" i="1" dirty="0">
                <a:latin typeface="Times New Roman" panose="02020603050405020304" pitchFamily="18" charset="0"/>
                <a:cs typeface="Times New Roman" panose="02020603050405020304" pitchFamily="18" charset="0"/>
              </a:rPr>
              <a:t>D</a:t>
            </a:r>
            <a:r>
              <a:rPr lang="en-US" altLang="zh-CN" sz="2600" dirty="0">
                <a:latin typeface="Times New Roman" panose="02020603050405020304" pitchFamily="18" charset="0"/>
                <a:cs typeface="Times New Roman" panose="02020603050405020304" pitchFamily="18" charset="0"/>
              </a:rPr>
              <a:t> to have unit norm. </a:t>
            </a:r>
          </a:p>
          <a:p>
            <a:pPr marL="0" lvl="0" indent="0" algn="just" fontAlgn="auto">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In order to turn this basic idea into an algorithm we can implement, the first thing we need to do is figure out how to generate the optimal code point </a:t>
            </a:r>
            <a:r>
              <a:rPr lang="en-US" altLang="zh-CN" sz="2600" b="1" i="1" dirty="0">
                <a:latin typeface="Times New Roman" panose="02020603050405020304" pitchFamily="18" charset="0"/>
                <a:cs typeface="Times New Roman" panose="02020603050405020304" pitchFamily="18" charset="0"/>
              </a:rPr>
              <a:t>c∗</a:t>
            </a:r>
            <a:r>
              <a:rPr lang="en-US" altLang="zh-CN" sz="2600" dirty="0">
                <a:latin typeface="Times New Roman" panose="02020603050405020304" pitchFamily="18" charset="0"/>
                <a:cs typeface="Times New Roman" panose="02020603050405020304" pitchFamily="18" charset="0"/>
              </a:rPr>
              <a:t> for each input point </a:t>
            </a:r>
            <a:r>
              <a:rPr lang="en-US" altLang="zh-CN" sz="2600" b="1"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One way to do this is to minimize the distance between the input point </a:t>
            </a:r>
            <a:r>
              <a:rPr lang="en-US" altLang="zh-CN" sz="2600" b="1"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and its reconstruction, </a:t>
            </a:r>
            <a:r>
              <a:rPr lang="en-US" altLang="zh-CN" sz="2600" i="1" dirty="0">
                <a:latin typeface="Times New Roman" panose="02020603050405020304" pitchFamily="18" charset="0"/>
                <a:cs typeface="Times New Roman" panose="02020603050405020304" pitchFamily="18" charset="0"/>
              </a:rPr>
              <a:t>g</a:t>
            </a:r>
            <a:r>
              <a:rPr lang="en-US" altLang="zh-CN" sz="2600" dirty="0">
                <a:latin typeface="Times New Roman" panose="02020603050405020304" pitchFamily="18" charset="0"/>
                <a:cs typeface="Times New Roman" panose="02020603050405020304" pitchFamily="18" charset="0"/>
              </a:rPr>
              <a:t>(</a:t>
            </a:r>
            <a:r>
              <a:rPr lang="en-US" altLang="zh-CN" sz="2600" b="1" i="1" dirty="0">
                <a:latin typeface="Times New Roman" panose="02020603050405020304" pitchFamily="18" charset="0"/>
                <a:cs typeface="Times New Roman" panose="02020603050405020304" pitchFamily="18" charset="0"/>
              </a:rPr>
              <a:t>c∗</a:t>
            </a:r>
            <a:r>
              <a:rPr lang="en-US" altLang="zh-CN" sz="2600" dirty="0">
                <a:latin typeface="Times New Roman" panose="02020603050405020304" pitchFamily="18" charset="0"/>
                <a:cs typeface="Times New Roman" panose="02020603050405020304" pitchFamily="18" charset="0"/>
              </a:rPr>
              <a:t>). We can measure this distance using a norm. In the principal components algorithm, we use the </a:t>
            </a:r>
            <a:r>
              <a:rPr lang="en-US" altLang="zh-CN" sz="2600" i="1" dirty="0">
                <a:latin typeface="Times New Roman" panose="02020603050405020304" pitchFamily="18" charset="0"/>
                <a:cs typeface="Times New Roman" panose="02020603050405020304" pitchFamily="18" charset="0"/>
              </a:rPr>
              <a:t>L</a:t>
            </a:r>
            <a:r>
              <a:rPr lang="en-US" altLang="zh-CN" sz="2600" i="1" baseline="30000" dirty="0">
                <a:latin typeface="Times New Roman" panose="02020603050405020304" pitchFamily="18" charset="0"/>
                <a:cs typeface="Times New Roman" panose="02020603050405020304" pitchFamily="18" charset="0"/>
              </a:rPr>
              <a:t>2</a:t>
            </a:r>
            <a:r>
              <a:rPr lang="en-US" altLang="zh-CN" sz="2600" dirty="0">
                <a:latin typeface="Times New Roman" panose="02020603050405020304" pitchFamily="18" charset="0"/>
                <a:cs typeface="Times New Roman" panose="02020603050405020304" pitchFamily="18" charset="0"/>
              </a:rPr>
              <a:t> norm:</a:t>
            </a:r>
          </a:p>
          <a:p>
            <a:pPr marL="0" lvl="0" indent="0" algn="just" fontAlgn="auto">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6" name="图片 5"/>
          <p:cNvPicPr>
            <a:picLocks noChangeAspect="1"/>
          </p:cNvPicPr>
          <p:nvPr/>
        </p:nvPicPr>
        <p:blipFill>
          <a:blip r:embed="rId3"/>
          <a:stretch>
            <a:fillRect/>
          </a:stretch>
        </p:blipFill>
        <p:spPr>
          <a:xfrm>
            <a:off x="394952" y="5286141"/>
            <a:ext cx="10515600" cy="850265"/>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2.12 Example: Principal Components Analysis</a:t>
            </a: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fontAlgn="auto">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We can switch to the squared </a:t>
            </a:r>
            <a:r>
              <a:rPr lang="en-US" altLang="zh-CN" sz="2600" i="1" dirty="0">
                <a:latin typeface="Times New Roman" panose="02020603050405020304" pitchFamily="18" charset="0"/>
                <a:cs typeface="Times New Roman" panose="02020603050405020304" pitchFamily="18" charset="0"/>
              </a:rPr>
              <a:t>L</a:t>
            </a:r>
            <a:r>
              <a:rPr lang="en-US" altLang="zh-CN" sz="2600" i="1" baseline="30000" dirty="0">
                <a:latin typeface="Times New Roman" panose="02020603050405020304" pitchFamily="18" charset="0"/>
                <a:cs typeface="Times New Roman" panose="02020603050405020304" pitchFamily="18" charset="0"/>
              </a:rPr>
              <a:t>2</a:t>
            </a:r>
            <a:r>
              <a:rPr lang="en-US" altLang="zh-CN" sz="2600" dirty="0">
                <a:latin typeface="Times New Roman" panose="02020603050405020304" pitchFamily="18" charset="0"/>
                <a:cs typeface="Times New Roman" panose="02020603050405020304" pitchFamily="18" charset="0"/>
              </a:rPr>
              <a:t> norm instead of the </a:t>
            </a:r>
            <a:r>
              <a:rPr lang="en-US" altLang="zh-CN" sz="2600" i="1" dirty="0">
                <a:latin typeface="Times New Roman" panose="02020603050405020304" pitchFamily="18" charset="0"/>
                <a:cs typeface="Times New Roman" panose="02020603050405020304" pitchFamily="18" charset="0"/>
              </a:rPr>
              <a:t>L</a:t>
            </a:r>
            <a:r>
              <a:rPr lang="en-US" altLang="zh-CN" sz="2600" i="1" baseline="30000" dirty="0">
                <a:latin typeface="Times New Roman" panose="02020603050405020304" pitchFamily="18" charset="0"/>
                <a:cs typeface="Times New Roman" panose="02020603050405020304" pitchFamily="18" charset="0"/>
              </a:rPr>
              <a:t>2</a:t>
            </a:r>
            <a:r>
              <a:rPr lang="en-US" altLang="zh-CN" sz="2600" dirty="0">
                <a:latin typeface="Times New Roman" panose="02020603050405020304" pitchFamily="18" charset="0"/>
                <a:cs typeface="Times New Roman" panose="02020603050405020304" pitchFamily="18" charset="0"/>
              </a:rPr>
              <a:t> norm itself, because both are minimized by the same value of </a:t>
            </a:r>
            <a:r>
              <a:rPr lang="en-US" altLang="zh-CN" sz="2600" b="1" i="1" dirty="0">
                <a:latin typeface="Times New Roman" panose="02020603050405020304" pitchFamily="18" charset="0"/>
                <a:cs typeface="Times New Roman" panose="02020603050405020304" pitchFamily="18" charset="0"/>
              </a:rPr>
              <a:t>c</a:t>
            </a:r>
            <a:r>
              <a:rPr lang="en-US" altLang="zh-CN" sz="2600" dirty="0">
                <a:latin typeface="Times New Roman" panose="02020603050405020304" pitchFamily="18" charset="0"/>
                <a:cs typeface="Times New Roman" panose="02020603050405020304" pitchFamily="18" charset="0"/>
              </a:rPr>
              <a:t>. This is because the </a:t>
            </a:r>
            <a:r>
              <a:rPr lang="en-US" altLang="zh-CN" sz="2600" i="1" dirty="0">
                <a:latin typeface="Times New Roman" panose="02020603050405020304" pitchFamily="18" charset="0"/>
                <a:cs typeface="Times New Roman" panose="02020603050405020304" pitchFamily="18" charset="0"/>
              </a:rPr>
              <a:t>L</a:t>
            </a:r>
            <a:r>
              <a:rPr lang="en-US" altLang="zh-CN" sz="2600" i="1" baseline="30000" dirty="0">
                <a:latin typeface="Times New Roman" panose="02020603050405020304" pitchFamily="18" charset="0"/>
                <a:cs typeface="Times New Roman" panose="02020603050405020304" pitchFamily="18" charset="0"/>
              </a:rPr>
              <a:t>2</a:t>
            </a:r>
            <a:r>
              <a:rPr lang="en-US" altLang="zh-CN" sz="2600" dirty="0">
                <a:latin typeface="Times New Roman" panose="02020603050405020304" pitchFamily="18" charset="0"/>
                <a:cs typeface="Times New Roman" panose="02020603050405020304" pitchFamily="18" charset="0"/>
              </a:rPr>
              <a:t> norm is non- negative and the squaring operation is monotonically increasing for non-negative arguments.</a:t>
            </a:r>
          </a:p>
          <a:p>
            <a:pPr marL="0" lvl="0" indent="0" algn="just" fontAlgn="auto">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fontAlgn="auto">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fontAlgn="auto">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The function being minimized simplifies to</a:t>
            </a:r>
          </a:p>
          <a:p>
            <a:pPr marL="0" lvl="0" indent="0" algn="just" fontAlgn="auto">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fontAlgn="auto">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fontAlgn="auto">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(by the definition of the </a:t>
            </a:r>
            <a:r>
              <a:rPr lang="en-US" altLang="zh-CN" sz="2600" i="1" dirty="0">
                <a:latin typeface="Times New Roman" panose="02020603050405020304" pitchFamily="18" charset="0"/>
                <a:cs typeface="Times New Roman" panose="02020603050405020304" pitchFamily="18" charset="0"/>
              </a:rPr>
              <a:t>L</a:t>
            </a:r>
            <a:r>
              <a:rPr lang="en-US" altLang="zh-CN" sz="2600" i="1" baseline="30000" dirty="0">
                <a:latin typeface="Times New Roman" panose="02020603050405020304" pitchFamily="18" charset="0"/>
                <a:cs typeface="Times New Roman" panose="02020603050405020304" pitchFamily="18" charset="0"/>
              </a:rPr>
              <a:t>2</a:t>
            </a:r>
            <a:r>
              <a:rPr lang="en-US" altLang="zh-CN" sz="2600" dirty="0">
                <a:latin typeface="Times New Roman" panose="02020603050405020304" pitchFamily="18" charset="0"/>
                <a:cs typeface="Times New Roman" panose="02020603050405020304" pitchFamily="18" charset="0"/>
              </a:rPr>
              <a:t> norm, Eq. </a:t>
            </a:r>
            <a:r>
              <a:rPr lang="en-US" altLang="zh-CN" sz="2600" dirty="0">
                <a:solidFill>
                  <a:srgbClr val="FF0000"/>
                </a:solidFill>
                <a:latin typeface="Times New Roman" panose="02020603050405020304" pitchFamily="18" charset="0"/>
                <a:cs typeface="Times New Roman" panose="02020603050405020304" pitchFamily="18" charset="0"/>
              </a:rPr>
              <a:t>2.30</a:t>
            </a:r>
            <a:r>
              <a:rPr lang="en-US" altLang="zh-CN" sz="2600" dirty="0">
                <a:latin typeface="Times New Roman" panose="02020603050405020304" pitchFamily="18" charset="0"/>
                <a:cs typeface="Times New Roman" panose="02020603050405020304" pitchFamily="18" charset="0"/>
              </a:rPr>
              <a:t>)</a:t>
            </a:r>
          </a:p>
          <a:p>
            <a:pPr marL="0" lvl="0" indent="0" algn="just" fontAlgn="auto">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5" name="图片 4"/>
          <p:cNvPicPr>
            <a:picLocks noChangeAspect="1"/>
          </p:cNvPicPr>
          <p:nvPr/>
        </p:nvPicPr>
        <p:blipFill>
          <a:blip r:embed="rId3"/>
          <a:stretch>
            <a:fillRect/>
          </a:stretch>
        </p:blipFill>
        <p:spPr>
          <a:xfrm>
            <a:off x="387350" y="2632075"/>
            <a:ext cx="10514965" cy="696595"/>
          </a:xfrm>
          <a:prstGeom prst="rect">
            <a:avLst/>
          </a:prstGeom>
        </p:spPr>
      </p:pic>
      <p:pic>
        <p:nvPicPr>
          <p:cNvPr id="7" name="图片 6"/>
          <p:cNvPicPr>
            <a:picLocks noChangeAspect="1"/>
          </p:cNvPicPr>
          <p:nvPr/>
        </p:nvPicPr>
        <p:blipFill>
          <a:blip r:embed="rId4"/>
          <a:stretch>
            <a:fillRect/>
          </a:stretch>
        </p:blipFill>
        <p:spPr>
          <a:xfrm>
            <a:off x="386715" y="4074160"/>
            <a:ext cx="10515600" cy="702310"/>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2.12 Example: Principal Components Analysis</a:t>
            </a: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fontAlgn="auto">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fontAlgn="auto">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(by the distributive property)</a:t>
            </a:r>
          </a:p>
          <a:p>
            <a:pPr marL="0" lvl="0" indent="0" algn="just" fontAlgn="auto">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fontAlgn="auto">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fontAlgn="auto">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(because the scalar </a:t>
            </a:r>
            <a:r>
              <a:rPr lang="en-US" altLang="zh-CN" sz="2600" i="1" dirty="0">
                <a:latin typeface="Times New Roman" panose="02020603050405020304" pitchFamily="18" charset="0"/>
                <a:cs typeface="Times New Roman" panose="02020603050405020304" pitchFamily="18" charset="0"/>
              </a:rPr>
              <a:t>g</a:t>
            </a:r>
            <a:r>
              <a:rPr lang="en-US" altLang="zh-CN" sz="2600" dirty="0">
                <a:latin typeface="Times New Roman" panose="02020603050405020304" pitchFamily="18" charset="0"/>
                <a:cs typeface="Times New Roman" panose="02020603050405020304" pitchFamily="18" charset="0"/>
              </a:rPr>
              <a:t>(</a:t>
            </a:r>
            <a:r>
              <a:rPr lang="en-US" altLang="zh-CN" sz="2600" b="1"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a:t>
            </a:r>
            <a:r>
              <a:rPr lang="en-US" altLang="zh-CN" sz="2600" baseline="30000" dirty="0">
                <a:latin typeface="Times New Roman" panose="02020603050405020304" pitchFamily="18" charset="0"/>
                <a:cs typeface="Times New Roman" panose="02020603050405020304" pitchFamily="18" charset="0"/>
              </a:rPr>
              <a:t>T</a:t>
            </a:r>
            <a:r>
              <a:rPr lang="en-US" altLang="zh-CN" sz="2600" dirty="0">
                <a:latin typeface="Times New Roman" panose="02020603050405020304" pitchFamily="18" charset="0"/>
                <a:cs typeface="Times New Roman" panose="02020603050405020304" pitchFamily="18" charset="0"/>
              </a:rPr>
              <a:t> </a:t>
            </a:r>
            <a:r>
              <a:rPr lang="en-US" altLang="zh-CN" sz="2600" b="1"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is equal to the transpose of itself). </a:t>
            </a:r>
          </a:p>
          <a:p>
            <a:pPr marL="0" lvl="0" indent="0" algn="just" fontAlgn="auto">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We can now change the function being minimized again, to omit the first term, since this term does not depend on </a:t>
            </a:r>
            <a:r>
              <a:rPr lang="en-US" altLang="zh-CN" sz="2600" b="1" i="1" dirty="0">
                <a:latin typeface="Times New Roman" panose="02020603050405020304" pitchFamily="18" charset="0"/>
                <a:cs typeface="Times New Roman" panose="02020603050405020304" pitchFamily="18" charset="0"/>
              </a:rPr>
              <a:t>c</a:t>
            </a:r>
            <a:r>
              <a:rPr lang="en-US" altLang="zh-CN" sz="2600" dirty="0">
                <a:latin typeface="Times New Roman" panose="02020603050405020304" pitchFamily="18" charset="0"/>
                <a:cs typeface="Times New Roman" panose="02020603050405020304" pitchFamily="18" charset="0"/>
              </a:rPr>
              <a:t>:</a:t>
            </a:r>
          </a:p>
          <a:p>
            <a:pPr marL="0" lvl="0" indent="0" algn="just" fontAlgn="auto">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6" name="图片 5"/>
          <p:cNvPicPr>
            <a:picLocks noChangeAspect="1"/>
          </p:cNvPicPr>
          <p:nvPr/>
        </p:nvPicPr>
        <p:blipFill>
          <a:blip r:embed="rId3"/>
          <a:stretch>
            <a:fillRect/>
          </a:stretch>
        </p:blipFill>
        <p:spPr>
          <a:xfrm>
            <a:off x="387985" y="1057275"/>
            <a:ext cx="10515600" cy="638810"/>
          </a:xfrm>
          <a:prstGeom prst="rect">
            <a:avLst/>
          </a:prstGeom>
        </p:spPr>
      </p:pic>
      <p:pic>
        <p:nvPicPr>
          <p:cNvPr id="8" name="图片 7"/>
          <p:cNvPicPr>
            <a:picLocks noChangeAspect="1"/>
          </p:cNvPicPr>
          <p:nvPr/>
        </p:nvPicPr>
        <p:blipFill>
          <a:blip r:embed="rId4"/>
          <a:stretch>
            <a:fillRect/>
          </a:stretch>
        </p:blipFill>
        <p:spPr>
          <a:xfrm>
            <a:off x="387350" y="2117725"/>
            <a:ext cx="10516235" cy="766445"/>
          </a:xfrm>
          <a:prstGeom prst="rect">
            <a:avLst/>
          </a:prstGeom>
        </p:spPr>
      </p:pic>
      <p:pic>
        <p:nvPicPr>
          <p:cNvPr id="9" name="图片 8"/>
          <p:cNvPicPr>
            <a:picLocks noChangeAspect="1"/>
          </p:cNvPicPr>
          <p:nvPr/>
        </p:nvPicPr>
        <p:blipFill>
          <a:blip r:embed="rId5"/>
          <a:stretch>
            <a:fillRect/>
          </a:stretch>
        </p:blipFill>
        <p:spPr>
          <a:xfrm>
            <a:off x="387985" y="4685665"/>
            <a:ext cx="10515600" cy="705485"/>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2.12 Example: Principal Components Analysis</a:t>
            </a: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fontAlgn="auto">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To make further progress, we must substitute in the definition of </a:t>
            </a:r>
            <a:r>
              <a:rPr lang="en-US" altLang="zh-CN" sz="2600" i="1" dirty="0">
                <a:latin typeface="Times New Roman" panose="02020603050405020304" pitchFamily="18" charset="0"/>
                <a:cs typeface="Times New Roman" panose="02020603050405020304" pitchFamily="18" charset="0"/>
              </a:rPr>
              <a:t>g</a:t>
            </a:r>
            <a:r>
              <a:rPr lang="en-US" altLang="zh-CN" sz="2600" dirty="0">
                <a:latin typeface="Times New Roman" panose="02020603050405020304" pitchFamily="18" charset="0"/>
                <a:cs typeface="Times New Roman" panose="02020603050405020304" pitchFamily="18" charset="0"/>
              </a:rPr>
              <a:t>(</a:t>
            </a:r>
            <a:r>
              <a:rPr lang="en-US" altLang="zh-CN" sz="2600" b="1" i="1" dirty="0">
                <a:latin typeface="Times New Roman" panose="02020603050405020304" pitchFamily="18" charset="0"/>
                <a:cs typeface="Times New Roman" panose="02020603050405020304" pitchFamily="18" charset="0"/>
              </a:rPr>
              <a:t>c</a:t>
            </a:r>
            <a:r>
              <a:rPr lang="en-US" altLang="zh-CN" sz="2600" dirty="0">
                <a:latin typeface="Times New Roman" panose="02020603050405020304" pitchFamily="18" charset="0"/>
                <a:cs typeface="Times New Roman" panose="02020603050405020304" pitchFamily="18" charset="0"/>
              </a:rPr>
              <a:t>):</a:t>
            </a:r>
          </a:p>
          <a:p>
            <a:pPr marL="0" lvl="0" indent="0" algn="just" fontAlgn="auto">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fontAlgn="auto">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fontAlgn="auto">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fontAlgn="auto">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(by the orthogonality and unit norm constraints on </a:t>
            </a:r>
            <a:r>
              <a:rPr lang="en-US" altLang="zh-CN" sz="2600" b="1" i="1" dirty="0">
                <a:latin typeface="Times New Roman" panose="02020603050405020304" pitchFamily="18" charset="0"/>
                <a:cs typeface="Times New Roman" panose="02020603050405020304" pitchFamily="18" charset="0"/>
              </a:rPr>
              <a:t>D</a:t>
            </a:r>
            <a:r>
              <a:rPr lang="en-US" altLang="zh-CN" sz="2600" dirty="0">
                <a:latin typeface="Times New Roman" panose="02020603050405020304" pitchFamily="18" charset="0"/>
                <a:cs typeface="Times New Roman" panose="02020603050405020304" pitchFamily="18" charset="0"/>
              </a:rPr>
              <a:t>)</a:t>
            </a:r>
          </a:p>
          <a:p>
            <a:pPr marL="0" lvl="0" indent="0" algn="just" fontAlgn="auto">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5" name="图片 4"/>
          <p:cNvPicPr>
            <a:picLocks noChangeAspect="1"/>
          </p:cNvPicPr>
          <p:nvPr/>
        </p:nvPicPr>
        <p:blipFill>
          <a:blip r:embed="rId3"/>
          <a:stretch>
            <a:fillRect/>
          </a:stretch>
        </p:blipFill>
        <p:spPr>
          <a:xfrm>
            <a:off x="387985" y="1645920"/>
            <a:ext cx="10514330" cy="1552575"/>
          </a:xfrm>
          <a:prstGeom prst="rect">
            <a:avLst/>
          </a:prstGeom>
        </p:spPr>
      </p:pic>
      <p:pic>
        <p:nvPicPr>
          <p:cNvPr id="7" name="图片 6"/>
          <p:cNvPicPr>
            <a:picLocks noChangeAspect="1"/>
          </p:cNvPicPr>
          <p:nvPr/>
        </p:nvPicPr>
        <p:blipFill>
          <a:blip r:embed="rId4"/>
          <a:stretch>
            <a:fillRect/>
          </a:stretch>
        </p:blipFill>
        <p:spPr>
          <a:xfrm>
            <a:off x="387350" y="3694430"/>
            <a:ext cx="10516235" cy="826770"/>
          </a:xfrm>
          <a:prstGeom prst="rect">
            <a:avLst/>
          </a:prstGeom>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2.12 Example: Principal Components Analysis</a:t>
            </a: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fontAlgn="auto">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We can solve this optimization problem using vector calculus (see Sec. </a:t>
            </a:r>
            <a:r>
              <a:rPr lang="en-US" altLang="zh-CN" sz="2600" dirty="0">
                <a:solidFill>
                  <a:srgbClr val="FF0000"/>
                </a:solidFill>
                <a:latin typeface="Times New Roman" panose="02020603050405020304" pitchFamily="18" charset="0"/>
                <a:cs typeface="Times New Roman" panose="02020603050405020304" pitchFamily="18" charset="0"/>
              </a:rPr>
              <a:t>4.3</a:t>
            </a:r>
            <a:r>
              <a:rPr lang="en-US" altLang="zh-CN" sz="2600" dirty="0">
                <a:latin typeface="Times New Roman" panose="02020603050405020304" pitchFamily="18" charset="0"/>
                <a:cs typeface="Times New Roman" panose="02020603050405020304" pitchFamily="18" charset="0"/>
              </a:rPr>
              <a:t> if you do not know how to do this):</a:t>
            </a:r>
          </a:p>
          <a:p>
            <a:pPr marL="0" lvl="0" indent="0" algn="just" fontAlgn="auto">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fontAlgn="auto">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fontAlgn="auto">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fontAlgn="auto">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fontAlgn="auto">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This makes the algorithm efficient: we can optimally encode </a:t>
            </a:r>
            <a:r>
              <a:rPr lang="en-US" altLang="zh-CN" sz="2600" b="1"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just using a matrix-vector operation. To encode a vector, we apply the encoder function</a:t>
            </a:r>
          </a:p>
          <a:p>
            <a:pPr marL="0" lvl="0" indent="0" algn="just" fontAlgn="auto">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6" name="图片 5"/>
          <p:cNvPicPr>
            <a:picLocks noChangeAspect="1"/>
          </p:cNvPicPr>
          <p:nvPr/>
        </p:nvPicPr>
        <p:blipFill>
          <a:blip r:embed="rId3"/>
          <a:stretch>
            <a:fillRect/>
          </a:stretch>
        </p:blipFill>
        <p:spPr>
          <a:xfrm>
            <a:off x="387350" y="2071370"/>
            <a:ext cx="10516235" cy="1733550"/>
          </a:xfrm>
          <a:prstGeom prst="rect">
            <a:avLst/>
          </a:prstGeom>
        </p:spPr>
      </p:pic>
      <p:pic>
        <p:nvPicPr>
          <p:cNvPr id="8" name="图片 7"/>
          <p:cNvPicPr>
            <a:picLocks noChangeAspect="1"/>
          </p:cNvPicPr>
          <p:nvPr/>
        </p:nvPicPr>
        <p:blipFill>
          <a:blip r:embed="rId4"/>
          <a:stretch>
            <a:fillRect/>
          </a:stretch>
        </p:blipFill>
        <p:spPr>
          <a:xfrm>
            <a:off x="387985" y="5175250"/>
            <a:ext cx="10515600" cy="688340"/>
          </a:xfrm>
          <a:prstGeom prst="rect">
            <a:avLst/>
          </a:prstGeom>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2.12 Example: Principal Components Analysis</a:t>
            </a:r>
          </a:p>
        </p:txBody>
      </p:sp>
      <p:sp>
        <p:nvSpPr>
          <p:cNvPr id="3" name="内容占位符 2"/>
          <p:cNvSpPr>
            <a:spLocks noGrp="1"/>
          </p:cNvSpPr>
          <p:nvPr>
            <p:ph idx="1"/>
          </p:nvPr>
        </p:nvSpPr>
        <p:spPr>
          <a:xfrm>
            <a:off x="387439" y="1028584"/>
            <a:ext cx="11409609" cy="5133774"/>
          </a:xfrm>
        </p:spPr>
        <p:txBody>
          <a:bodyPr>
            <a:normAutofit/>
          </a:bodyPr>
          <a:lstStyle/>
          <a:p>
            <a:pPr marL="0" lvl="0" indent="0" algn="just" fontAlgn="auto">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Using a further matrix multiplication, we can also define the PCA reconstruction operation:</a:t>
            </a:r>
          </a:p>
          <a:p>
            <a:pPr marL="0" lvl="0" indent="0" algn="just" fontAlgn="auto">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fontAlgn="auto">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Next, we need to choose the encoding matrix </a:t>
            </a:r>
            <a:r>
              <a:rPr lang="en-US" altLang="zh-CN" sz="2600" b="1" i="1" dirty="0">
                <a:latin typeface="Times New Roman" panose="02020603050405020304" pitchFamily="18" charset="0"/>
                <a:cs typeface="Times New Roman" panose="02020603050405020304" pitchFamily="18" charset="0"/>
              </a:rPr>
              <a:t>D</a:t>
            </a:r>
            <a:r>
              <a:rPr lang="en-US" altLang="zh-CN" sz="2600" dirty="0">
                <a:latin typeface="Times New Roman" panose="02020603050405020304" pitchFamily="18" charset="0"/>
                <a:cs typeface="Times New Roman" panose="02020603050405020304" pitchFamily="18" charset="0"/>
              </a:rPr>
              <a:t>. To do so, we revisit the idea of minimizing the</a:t>
            </a:r>
            <a:r>
              <a:rPr lang="en-US" altLang="zh-CN" sz="2600" i="1" dirty="0">
                <a:latin typeface="Times New Roman" panose="02020603050405020304" pitchFamily="18" charset="0"/>
                <a:cs typeface="Times New Roman" panose="02020603050405020304" pitchFamily="18" charset="0"/>
              </a:rPr>
              <a:t> L</a:t>
            </a:r>
            <a:r>
              <a:rPr lang="en-US" altLang="zh-CN" sz="2600" i="1" baseline="30000" dirty="0">
                <a:latin typeface="Times New Roman" panose="02020603050405020304" pitchFamily="18" charset="0"/>
                <a:cs typeface="Times New Roman" panose="02020603050405020304" pitchFamily="18" charset="0"/>
              </a:rPr>
              <a:t>2</a:t>
            </a:r>
            <a:r>
              <a:rPr lang="en-US" altLang="zh-CN" sz="2600" dirty="0">
                <a:latin typeface="Times New Roman" panose="02020603050405020304" pitchFamily="18" charset="0"/>
                <a:cs typeface="Times New Roman" panose="02020603050405020304" pitchFamily="18" charset="0"/>
              </a:rPr>
              <a:t> distance between inputs and reconstructions. However, since we will use the same matrix </a:t>
            </a:r>
            <a:r>
              <a:rPr lang="en-US" altLang="zh-CN" sz="2600" b="1" i="1" dirty="0">
                <a:latin typeface="Times New Roman" panose="02020603050405020304" pitchFamily="18" charset="0"/>
                <a:cs typeface="Times New Roman" panose="02020603050405020304" pitchFamily="18" charset="0"/>
              </a:rPr>
              <a:t>D</a:t>
            </a:r>
            <a:r>
              <a:rPr lang="en-US" altLang="zh-CN" sz="2600" dirty="0">
                <a:latin typeface="Times New Roman" panose="02020603050405020304" pitchFamily="18" charset="0"/>
                <a:cs typeface="Times New Roman" panose="02020603050405020304" pitchFamily="18" charset="0"/>
              </a:rPr>
              <a:t> to decode all of the points, we can no longer consider the points in isolation. Instead, we must minimize the Frobenius norm of the matrix of errors computed over all dimensions and all points:</a:t>
            </a:r>
          </a:p>
          <a:p>
            <a:pPr marL="0" lvl="0" indent="0" algn="just" fontAlgn="auto">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p:pic>
        <p:nvPicPr>
          <p:cNvPr id="7" name="图片 6"/>
          <p:cNvPicPr>
            <a:picLocks noChangeAspect="1"/>
          </p:cNvPicPr>
          <p:nvPr/>
        </p:nvPicPr>
        <p:blipFill>
          <a:blip r:embed="rId2"/>
          <a:stretch>
            <a:fillRect/>
          </a:stretch>
        </p:blipFill>
        <p:spPr>
          <a:xfrm>
            <a:off x="388620" y="4996815"/>
            <a:ext cx="10513695" cy="1212215"/>
          </a:xfrm>
          <a:prstGeom prst="rect">
            <a:avLst/>
          </a:prstGeom>
        </p:spPr>
      </p:pic>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5" name="图片 4"/>
          <p:cNvPicPr>
            <a:picLocks noChangeAspect="1"/>
          </p:cNvPicPr>
          <p:nvPr/>
        </p:nvPicPr>
        <p:blipFill>
          <a:blip r:embed="rId4"/>
          <a:stretch>
            <a:fillRect/>
          </a:stretch>
        </p:blipFill>
        <p:spPr>
          <a:xfrm>
            <a:off x="387985" y="2012315"/>
            <a:ext cx="10515600" cy="490855"/>
          </a:xfrm>
          <a:prstGeom prst="rect">
            <a:avLst/>
          </a:prstGeo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2.12 Example: Principal Components Analysis</a:t>
            </a:r>
          </a:p>
        </p:txBody>
      </p:sp>
      <p:sp>
        <p:nvSpPr>
          <p:cNvPr id="3" name="内容占位符 2"/>
          <p:cNvSpPr>
            <a:spLocks noGrp="1"/>
          </p:cNvSpPr>
          <p:nvPr>
            <p:ph idx="1"/>
          </p:nvPr>
        </p:nvSpPr>
        <p:spPr>
          <a:xfrm>
            <a:off x="387439" y="1028584"/>
            <a:ext cx="11409609" cy="5133774"/>
          </a:xfrm>
        </p:spPr>
        <p:txBody>
          <a:bodyPr>
            <a:normAutofit/>
          </a:bodyPr>
          <a:lstStyle/>
          <a:p>
            <a:pPr marL="0" lvl="0" indent="0" algn="just" fontAlgn="auto">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To derive the algorithm for finding </a:t>
            </a:r>
            <a:r>
              <a:rPr lang="en-US" altLang="zh-CN" sz="2600" b="1" i="1" dirty="0">
                <a:latin typeface="Times New Roman" panose="02020603050405020304" pitchFamily="18" charset="0"/>
                <a:cs typeface="Times New Roman" panose="02020603050405020304" pitchFamily="18" charset="0"/>
              </a:rPr>
              <a:t>D</a:t>
            </a:r>
            <a:r>
              <a:rPr lang="en-US" altLang="zh-CN" sz="2600" b="1" i="1" baseline="30000"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 we will start by considering the case where </a:t>
            </a:r>
            <a:r>
              <a:rPr lang="en-US" altLang="zh-CN" sz="2600" i="1" dirty="0">
                <a:latin typeface="Times New Roman" panose="02020603050405020304" pitchFamily="18" charset="0"/>
                <a:cs typeface="Times New Roman" panose="02020603050405020304" pitchFamily="18" charset="0"/>
              </a:rPr>
              <a:t>l</a:t>
            </a:r>
            <a:r>
              <a:rPr lang="en-US" altLang="zh-CN" sz="2600" dirty="0">
                <a:latin typeface="Times New Roman" panose="02020603050405020304" pitchFamily="18" charset="0"/>
                <a:cs typeface="Times New Roman" panose="02020603050405020304" pitchFamily="18" charset="0"/>
              </a:rPr>
              <a:t> = 1. In this case, </a:t>
            </a:r>
            <a:r>
              <a:rPr lang="en-US" altLang="zh-CN" sz="2600" b="1" i="1" dirty="0">
                <a:latin typeface="Times New Roman" panose="02020603050405020304" pitchFamily="18" charset="0"/>
                <a:cs typeface="Times New Roman" panose="02020603050405020304" pitchFamily="18" charset="0"/>
              </a:rPr>
              <a:t>D</a:t>
            </a:r>
            <a:r>
              <a:rPr lang="en-US" altLang="zh-CN" sz="2600" dirty="0">
                <a:latin typeface="Times New Roman" panose="02020603050405020304" pitchFamily="18" charset="0"/>
                <a:cs typeface="Times New Roman" panose="02020603050405020304" pitchFamily="18" charset="0"/>
              </a:rPr>
              <a:t> is just a single vector, </a:t>
            </a:r>
            <a:r>
              <a:rPr lang="en-US" altLang="zh-CN" sz="2600" b="1" i="1" dirty="0">
                <a:latin typeface="Times New Roman" panose="02020603050405020304" pitchFamily="18" charset="0"/>
                <a:cs typeface="Times New Roman" panose="02020603050405020304" pitchFamily="18" charset="0"/>
              </a:rPr>
              <a:t>d</a:t>
            </a:r>
            <a:r>
              <a:rPr lang="en-US" altLang="zh-CN" sz="2600" dirty="0">
                <a:latin typeface="Times New Roman" panose="02020603050405020304" pitchFamily="18" charset="0"/>
                <a:cs typeface="Times New Roman" panose="02020603050405020304" pitchFamily="18" charset="0"/>
              </a:rPr>
              <a:t>. Substituting Eq. </a:t>
            </a:r>
            <a:r>
              <a:rPr lang="en-US" altLang="zh-CN" sz="2600" dirty="0">
                <a:solidFill>
                  <a:srgbClr val="FF0000"/>
                </a:solidFill>
                <a:latin typeface="Times New Roman" panose="02020603050405020304" pitchFamily="18" charset="0"/>
                <a:cs typeface="Times New Roman" panose="02020603050405020304" pitchFamily="18" charset="0"/>
              </a:rPr>
              <a:t>2.67</a:t>
            </a:r>
            <a:r>
              <a:rPr lang="en-US" altLang="zh-CN" sz="2600" dirty="0">
                <a:latin typeface="Times New Roman" panose="02020603050405020304" pitchFamily="18" charset="0"/>
                <a:cs typeface="Times New Roman" panose="02020603050405020304" pitchFamily="18" charset="0"/>
              </a:rPr>
              <a:t> into Eq. </a:t>
            </a:r>
            <a:r>
              <a:rPr lang="en-US" altLang="zh-CN" sz="2600" dirty="0">
                <a:solidFill>
                  <a:srgbClr val="FF0000"/>
                </a:solidFill>
                <a:latin typeface="Times New Roman" panose="02020603050405020304" pitchFamily="18" charset="0"/>
                <a:cs typeface="Times New Roman" panose="02020603050405020304" pitchFamily="18" charset="0"/>
              </a:rPr>
              <a:t>2.68</a:t>
            </a:r>
            <a:r>
              <a:rPr lang="en-US" altLang="zh-CN" sz="2600" dirty="0">
                <a:latin typeface="Times New Roman" panose="02020603050405020304" pitchFamily="18" charset="0"/>
                <a:cs typeface="Times New Roman" panose="02020603050405020304" pitchFamily="18" charset="0"/>
              </a:rPr>
              <a:t> and simplifying </a:t>
            </a:r>
            <a:r>
              <a:rPr lang="en-US" altLang="zh-CN" sz="2600" b="1" i="1" dirty="0">
                <a:latin typeface="Times New Roman" panose="02020603050405020304" pitchFamily="18" charset="0"/>
                <a:cs typeface="Times New Roman" panose="02020603050405020304" pitchFamily="18" charset="0"/>
              </a:rPr>
              <a:t>D</a:t>
            </a:r>
            <a:r>
              <a:rPr lang="en-US" altLang="zh-CN" sz="2600" dirty="0">
                <a:latin typeface="Times New Roman" panose="02020603050405020304" pitchFamily="18" charset="0"/>
                <a:cs typeface="Times New Roman" panose="02020603050405020304" pitchFamily="18" charset="0"/>
              </a:rPr>
              <a:t> into </a:t>
            </a:r>
            <a:r>
              <a:rPr lang="en-US" altLang="zh-CN" sz="2600" b="1" i="1" dirty="0">
                <a:latin typeface="Times New Roman" panose="02020603050405020304" pitchFamily="18" charset="0"/>
                <a:cs typeface="Times New Roman" panose="02020603050405020304" pitchFamily="18" charset="0"/>
              </a:rPr>
              <a:t>d</a:t>
            </a:r>
            <a:r>
              <a:rPr lang="en-US" altLang="zh-CN" sz="2600" dirty="0">
                <a:latin typeface="Times New Roman" panose="02020603050405020304" pitchFamily="18" charset="0"/>
                <a:cs typeface="Times New Roman" panose="02020603050405020304" pitchFamily="18" charset="0"/>
              </a:rPr>
              <a:t>, the problem reduces to</a:t>
            </a:r>
          </a:p>
          <a:p>
            <a:pPr marL="0" lvl="0" indent="0" algn="just" fontAlgn="auto">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fontAlgn="auto">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fontAlgn="auto">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The above formulation is the most direct way of performing the substitution, but is not the most stylistically pleasing way to write the equation. It places the scalar value</a:t>
            </a:r>
            <a:r>
              <a:rPr lang="en-US" altLang="zh-CN" sz="2600" b="1" i="1" dirty="0">
                <a:latin typeface="Times New Roman" panose="02020603050405020304" pitchFamily="18" charset="0"/>
                <a:cs typeface="Times New Roman" panose="02020603050405020304" pitchFamily="18" charset="0"/>
              </a:rPr>
              <a:t> d</a:t>
            </a:r>
            <a:r>
              <a:rPr lang="en-US" altLang="zh-CN" sz="2600" i="1" baseline="30000" dirty="0">
                <a:latin typeface="Times New Roman" panose="02020603050405020304" pitchFamily="18" charset="0"/>
                <a:cs typeface="Times New Roman" panose="02020603050405020304" pitchFamily="18" charset="0"/>
              </a:rPr>
              <a:t>T</a:t>
            </a:r>
            <a:r>
              <a:rPr lang="en-US" altLang="zh-CN" sz="2600" b="1" i="1" dirty="0">
                <a:latin typeface="Times New Roman" panose="02020603050405020304" pitchFamily="18" charset="0"/>
                <a:cs typeface="Times New Roman" panose="02020603050405020304" pitchFamily="18" charset="0"/>
              </a:rPr>
              <a:t>x</a:t>
            </a:r>
            <a:r>
              <a:rPr lang="en-US" altLang="zh-CN" sz="2600" baseline="30000" dirty="0">
                <a:latin typeface="Times New Roman" panose="02020603050405020304" pitchFamily="18" charset="0"/>
                <a:cs typeface="Times New Roman" panose="02020603050405020304" pitchFamily="18" charset="0"/>
              </a:rPr>
              <a:t>(</a:t>
            </a:r>
            <a:r>
              <a:rPr lang="en-US" altLang="zh-CN" sz="2600" i="1" baseline="30000" dirty="0">
                <a:latin typeface="Times New Roman" panose="02020603050405020304" pitchFamily="18" charset="0"/>
                <a:cs typeface="Times New Roman" panose="02020603050405020304" pitchFamily="18" charset="0"/>
              </a:rPr>
              <a:t>i</a:t>
            </a:r>
            <a:r>
              <a:rPr lang="en-US" altLang="zh-CN" sz="2600" baseline="30000"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 on the right of the vector </a:t>
            </a:r>
            <a:r>
              <a:rPr lang="en-US" altLang="zh-CN" sz="2600" b="1" i="1" dirty="0">
                <a:latin typeface="Times New Roman" panose="02020603050405020304" pitchFamily="18" charset="0"/>
                <a:cs typeface="Times New Roman" panose="02020603050405020304" pitchFamily="18" charset="0"/>
              </a:rPr>
              <a:t>d</a:t>
            </a:r>
            <a:r>
              <a:rPr lang="en-US" altLang="zh-CN" sz="2600" dirty="0">
                <a:latin typeface="Times New Roman" panose="02020603050405020304" pitchFamily="18" charset="0"/>
                <a:cs typeface="Times New Roman" panose="02020603050405020304" pitchFamily="18" charset="0"/>
              </a:rPr>
              <a:t>. It is more conventional to write scalar coefficients on the left of vector they operate on. </a:t>
            </a:r>
          </a:p>
          <a:p>
            <a:pPr marL="0" lvl="0" indent="0" algn="just" fontAlgn="auto">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6" name="图片 5"/>
          <p:cNvPicPr>
            <a:picLocks noChangeAspect="1"/>
          </p:cNvPicPr>
          <p:nvPr/>
        </p:nvPicPr>
        <p:blipFill>
          <a:blip r:embed="rId3"/>
          <a:stretch>
            <a:fillRect/>
          </a:stretch>
        </p:blipFill>
        <p:spPr>
          <a:xfrm>
            <a:off x="394952" y="2711278"/>
            <a:ext cx="10515600" cy="807085"/>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2.12 Example: Principal Components Analysis</a:t>
            </a:r>
          </a:p>
        </p:txBody>
      </p:sp>
      <p:sp>
        <p:nvSpPr>
          <p:cNvPr id="3" name="内容占位符 2"/>
          <p:cNvSpPr>
            <a:spLocks noGrp="1"/>
          </p:cNvSpPr>
          <p:nvPr>
            <p:ph idx="1"/>
          </p:nvPr>
        </p:nvSpPr>
        <p:spPr>
          <a:xfrm>
            <a:off x="387439" y="1028584"/>
            <a:ext cx="11409609" cy="5133774"/>
          </a:xfrm>
        </p:spPr>
        <p:txBody>
          <a:bodyPr>
            <a:normAutofit/>
          </a:bodyPr>
          <a:lstStyle/>
          <a:p>
            <a:pPr>
              <a:spcBef>
                <a:spcPts val="0"/>
              </a:spcBef>
              <a:buClr>
                <a:srgbClr val="FF0000"/>
              </a:buClr>
            </a:pPr>
            <a:r>
              <a:rPr lang="en-US" altLang="zh-CN" dirty="0"/>
              <a:t>We therefore usually write such a formula as</a:t>
            </a:r>
          </a:p>
          <a:p>
            <a:pPr marL="0" lvl="0" indent="0" algn="just" fontAlgn="auto">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fontAlgn="auto">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fontAlgn="auto">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or, exploiting the fact that a scalar is its own transpose, as</a:t>
            </a:r>
          </a:p>
          <a:p>
            <a:pPr marL="0" lvl="0" indent="0" algn="just" fontAlgn="auto">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fontAlgn="auto">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fontAlgn="auto">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The reader should aim to become familiar with such cosmetic rearrangements.</a:t>
            </a:r>
          </a:p>
          <a:p>
            <a:pPr marL="0" lvl="0" indent="0" algn="just" fontAlgn="auto">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5" name="图片 4"/>
          <p:cNvPicPr>
            <a:picLocks noChangeAspect="1"/>
          </p:cNvPicPr>
          <p:nvPr/>
        </p:nvPicPr>
        <p:blipFill>
          <a:blip r:embed="rId3"/>
          <a:stretch>
            <a:fillRect/>
          </a:stretch>
        </p:blipFill>
        <p:spPr>
          <a:xfrm>
            <a:off x="386804" y="1670386"/>
            <a:ext cx="10516235" cy="868680"/>
          </a:xfrm>
          <a:prstGeom prst="rect">
            <a:avLst/>
          </a:prstGeom>
        </p:spPr>
      </p:pic>
      <p:pic>
        <p:nvPicPr>
          <p:cNvPr id="7" name="图片 6"/>
          <p:cNvPicPr>
            <a:picLocks noChangeAspect="1"/>
          </p:cNvPicPr>
          <p:nvPr/>
        </p:nvPicPr>
        <p:blipFill>
          <a:blip r:embed="rId4"/>
          <a:srcRect t="9444"/>
          <a:stretch>
            <a:fillRect/>
          </a:stretch>
        </p:blipFill>
        <p:spPr>
          <a:xfrm>
            <a:off x="386803" y="3166390"/>
            <a:ext cx="10516235" cy="813435"/>
          </a:xfrm>
          <a:prstGeom prst="rect">
            <a:avLst/>
          </a:prstGeom>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2.12 Example: Principal Components Analysis</a:t>
            </a: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fontAlgn="auto">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this point, it can be helpful to rewrite the problem in terms of a single design matrix of examples, rather than as a sum over separate example vectors. This will allow us to use more compact notation. Let </a:t>
            </a:r>
            <a:r>
              <a:rPr lang="en-US" altLang="zh-CN" sz="2600" b="1"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 </a:t>
            </a:r>
            <a:r>
              <a:rPr lang="en-US" altLang="zh-CN" sz="2600" dirty="0">
                <a:ln w="10160">
                  <a:solidFill>
                    <a:sysClr val="windowText" lastClr="000000"/>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R</a:t>
            </a:r>
            <a:r>
              <a:rPr lang="en-US" altLang="zh-CN" sz="2600" i="1" baseline="30000" dirty="0">
                <a:latin typeface="Times New Roman" panose="02020603050405020304" pitchFamily="18" charset="0"/>
                <a:cs typeface="Times New Roman" panose="02020603050405020304" pitchFamily="18" charset="0"/>
              </a:rPr>
              <a:t>m×n</a:t>
            </a:r>
            <a:r>
              <a:rPr lang="en-US" altLang="zh-CN" sz="2600" dirty="0">
                <a:latin typeface="Times New Roman" panose="02020603050405020304" pitchFamily="18" charset="0"/>
                <a:cs typeface="Times New Roman" panose="02020603050405020304" pitchFamily="18" charset="0"/>
              </a:rPr>
              <a:t> be the matrix defined by stacking all of the vectors describing the points, such that                      . We can now rewrite the problem as</a:t>
            </a:r>
          </a:p>
          <a:p>
            <a:pPr marL="0" lvl="0" indent="0" algn="just" fontAlgn="auto">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fontAlgn="auto">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fontAlgn="auto">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5" name="图片 4"/>
          <p:cNvPicPr>
            <a:picLocks noChangeAspect="1"/>
          </p:cNvPicPr>
          <p:nvPr/>
        </p:nvPicPr>
        <p:blipFill>
          <a:blip r:embed="rId4"/>
          <a:stretch>
            <a:fillRect/>
          </a:stretch>
        </p:blipFill>
        <p:spPr>
          <a:xfrm>
            <a:off x="387985" y="3587750"/>
            <a:ext cx="10515600" cy="865505"/>
          </a:xfrm>
          <a:prstGeom prst="rect">
            <a:avLst/>
          </a:prstGeom>
        </p:spPr>
      </p:pic>
      <p:graphicFrame>
        <p:nvGraphicFramePr>
          <p:cNvPr id="7" name="对象 6">
            <a:hlinkClick r:id="" action="ppaction://ole?verb=0"/>
          </p:cNvPr>
          <p:cNvGraphicFramePr>
            <a:graphicFrameLocks noChangeAspect="1"/>
          </p:cNvGraphicFramePr>
          <p:nvPr/>
        </p:nvGraphicFramePr>
        <p:xfrm>
          <a:off x="8159750" y="2545715"/>
          <a:ext cx="1898015" cy="596265"/>
        </p:xfrm>
        <a:graphic>
          <a:graphicData uri="http://schemas.openxmlformats.org/presentationml/2006/ole">
            <mc:AlternateContent xmlns:mc="http://schemas.openxmlformats.org/markup-compatibility/2006">
              <mc:Choice xmlns:v="urn:schemas-microsoft-com:vml" Requires="v">
                <p:oleObj spid="_x0000_s113728" r:id="rId5" imgW="685800" imgH="279400" progId="Equation.KSEE3">
                  <p:embed/>
                </p:oleObj>
              </mc:Choice>
              <mc:Fallback>
                <p:oleObj r:id="rId5" imgW="685800" imgH="279400" progId="Equation.KSEE3">
                  <p:embed/>
                  <p:pic>
                    <p:nvPicPr>
                      <p:cNvPr id="7" name="对象 6">
                        <a:hlinkClick r:id="" action="ppaction://ole?verb=0"/>
                      </p:cNvPr>
                      <p:cNvPicPr/>
                      <p:nvPr/>
                    </p:nvPicPr>
                    <p:blipFill>
                      <a:blip r:embed="rId6"/>
                      <a:stretch>
                        <a:fillRect/>
                      </a:stretch>
                    </p:blipFill>
                    <p:spPr>
                      <a:xfrm>
                        <a:off x="8159750" y="2545715"/>
                        <a:ext cx="1898015" cy="596265"/>
                      </a:xfrm>
                      <a:prstGeom prst="rect">
                        <a:avLst/>
                      </a:prstGeom>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2.1 Scalars, Vectors, Matrices and Tensors</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382CC89-C25B-4EE0-A8D5-D56DA70948C1}"/>
                  </a:ext>
                </a:extLst>
              </p:cNvPr>
              <p:cNvSpPr>
                <a:spLocks noGrp="1"/>
              </p:cNvSpPr>
              <p:nvPr>
                <p:ph idx="1"/>
              </p:nvPr>
            </p:nvSpPr>
            <p:spPr/>
            <p:txBody>
              <a:bodyPr>
                <a:normAutofit/>
              </a:bodyPr>
              <a:lstStyle/>
              <a:p>
                <a:pPr lvl="0">
                  <a:buClr>
                    <a:srgbClr val="FF0000"/>
                  </a:buClr>
                </a:pPr>
                <a:r>
                  <a:rPr lang="en-US" altLang="zh-CN" sz="2400" dirty="0">
                    <a:sym typeface="+mn-ea"/>
                  </a:rPr>
                  <a:t>• </a:t>
                </a:r>
                <a:r>
                  <a:rPr lang="en-US" altLang="zh-CN" sz="2400" i="1" dirty="0">
                    <a:sym typeface="+mn-ea"/>
                  </a:rPr>
                  <a:t>Vectors</a:t>
                </a:r>
                <a:r>
                  <a:rPr lang="en-US" altLang="zh-CN" sz="2400" dirty="0">
                    <a:sym typeface="+mn-ea"/>
                  </a:rPr>
                  <a:t>: A vector is an array of numbers. The numbers are arranged in order. We can identify each individual number by its index in that ordering. Typically we give vectors lower case names written in bold typeface, such as </a:t>
                </a:r>
                <a:r>
                  <a:rPr lang="en-US" altLang="zh-CN" sz="2400" b="1" i="1" dirty="0">
                    <a:sym typeface="+mn-ea"/>
                  </a:rPr>
                  <a:t>x</a:t>
                </a:r>
                <a:r>
                  <a:rPr lang="en-US" altLang="zh-CN" sz="2400" dirty="0">
                    <a:sym typeface="+mn-ea"/>
                  </a:rPr>
                  <a:t>. The elements of the vector are identified by writing its name in italic typeface, with a subscript. The first element of </a:t>
                </a:r>
                <a:r>
                  <a:rPr lang="en-US" altLang="zh-CN" sz="2400" b="1" i="1" dirty="0">
                    <a:sym typeface="+mn-ea"/>
                  </a:rPr>
                  <a:t>x</a:t>
                </a:r>
                <a:r>
                  <a:rPr lang="en-US" altLang="zh-CN" sz="2400" dirty="0">
                    <a:sym typeface="+mn-ea"/>
                  </a:rPr>
                  <a:t> is </a:t>
                </a:r>
                <a14:m>
                  <m:oMath xmlns:m="http://schemas.openxmlformats.org/officeDocument/2006/math">
                    <m:sSub>
                      <m:sSubPr>
                        <m:ctrlPr>
                          <a:rPr lang="en-US" altLang="zh-CN" sz="2400" i="1">
                            <a:latin typeface="Cambria Math" panose="02040503050406030204" pitchFamily="18" charset="0"/>
                            <a:sym typeface="+mn-ea"/>
                          </a:rPr>
                        </m:ctrlPr>
                      </m:sSubPr>
                      <m:e>
                        <m:r>
                          <a:rPr lang="en-US" altLang="zh-CN" sz="2400" i="1">
                            <a:latin typeface="Cambria Math" panose="02040503050406030204" pitchFamily="18" charset="0"/>
                            <a:sym typeface="+mn-ea"/>
                          </a:rPr>
                          <m:t>𝑥</m:t>
                        </m:r>
                      </m:e>
                      <m:sub>
                        <m:r>
                          <a:rPr lang="en-US" altLang="zh-CN" sz="2400" i="1">
                            <a:latin typeface="Cambria Math" panose="02040503050406030204" pitchFamily="18" charset="0"/>
                            <a:sym typeface="+mn-ea"/>
                          </a:rPr>
                          <m:t>1</m:t>
                        </m:r>
                      </m:sub>
                    </m:sSub>
                  </m:oMath>
                </a14:m>
                <a:r>
                  <a:rPr lang="en-US" altLang="zh-CN" sz="2400" dirty="0">
                    <a:sym typeface="+mn-ea"/>
                  </a:rPr>
                  <a:t>, the second element is </a:t>
                </a:r>
                <a14:m>
                  <m:oMath xmlns:m="http://schemas.openxmlformats.org/officeDocument/2006/math">
                    <m:sSub>
                      <m:sSubPr>
                        <m:ctrlPr>
                          <a:rPr lang="en-US" altLang="zh-CN" sz="2400" i="1">
                            <a:latin typeface="Cambria Math" panose="02040503050406030204" pitchFamily="18" charset="0"/>
                            <a:sym typeface="+mn-ea"/>
                          </a:rPr>
                        </m:ctrlPr>
                      </m:sSubPr>
                      <m:e>
                        <m:r>
                          <a:rPr lang="en-US" altLang="zh-CN" sz="2400" i="1">
                            <a:latin typeface="Cambria Math" panose="02040503050406030204" pitchFamily="18" charset="0"/>
                            <a:sym typeface="+mn-ea"/>
                          </a:rPr>
                          <m:t>𝑥</m:t>
                        </m:r>
                      </m:e>
                      <m:sub>
                        <m:r>
                          <a:rPr lang="en-US" altLang="zh-CN" sz="2400" i="1">
                            <a:latin typeface="Cambria Math" panose="02040503050406030204" pitchFamily="18" charset="0"/>
                            <a:sym typeface="+mn-ea"/>
                          </a:rPr>
                          <m:t>2</m:t>
                        </m:r>
                      </m:sub>
                    </m:sSub>
                  </m:oMath>
                </a14:m>
                <a:r>
                  <a:rPr lang="en-US" altLang="zh-CN" sz="2400" dirty="0">
                    <a:sym typeface="+mn-ea"/>
                  </a:rPr>
                  <a:t> and so on. We also need to say what kind of numbers are stored in the vector. If each element is in ℝ, and the vector has </a:t>
                </a:r>
                <a:r>
                  <a:rPr lang="en-US" altLang="zh-CN" sz="2400" i="1" dirty="0">
                    <a:sym typeface="+mn-ea"/>
                  </a:rPr>
                  <a:t>n</a:t>
                </a:r>
                <a:r>
                  <a:rPr lang="en-US" altLang="zh-CN" sz="2400" dirty="0">
                    <a:sym typeface="+mn-ea"/>
                  </a:rPr>
                  <a:t> elements, then the vector lies in the set formed by taking the Cartesian product of ℝ </a:t>
                </a:r>
                <a:r>
                  <a:rPr lang="en-US" altLang="zh-CN" sz="2400" i="1" dirty="0">
                    <a:sym typeface="+mn-ea"/>
                  </a:rPr>
                  <a:t>n</a:t>
                </a:r>
                <a:r>
                  <a:rPr lang="en-US" altLang="zh-CN" sz="2400" dirty="0">
                    <a:sym typeface="+mn-ea"/>
                  </a:rPr>
                  <a:t> times, denoted as </a:t>
                </a:r>
                <a14:m>
                  <m:oMath xmlns:m="http://schemas.openxmlformats.org/officeDocument/2006/math">
                    <m:sSup>
                      <m:sSupPr>
                        <m:ctrlPr>
                          <a:rPr lang="en-US" altLang="zh-CN" sz="2400" i="1">
                            <a:latin typeface="Cambria Math" panose="02040503050406030204" pitchFamily="18" charset="0"/>
                            <a:sym typeface="+mn-ea"/>
                          </a:rPr>
                        </m:ctrlPr>
                      </m:sSupPr>
                      <m:e>
                        <m:r>
                          <m:rPr>
                            <m:nor/>
                          </m:rPr>
                          <a:rPr lang="en-US" altLang="zh-CN" sz="2400" dirty="0">
                            <a:sym typeface="+mn-ea"/>
                          </a:rPr>
                          <m:t>ℝ</m:t>
                        </m:r>
                      </m:e>
                      <m:sup>
                        <m:r>
                          <a:rPr lang="en-US" altLang="zh-CN" sz="2400" i="1">
                            <a:latin typeface="Cambria Math" panose="02040503050406030204" pitchFamily="18" charset="0"/>
                            <a:sym typeface="+mn-ea"/>
                          </a:rPr>
                          <m:t>𝑛</m:t>
                        </m:r>
                      </m:sup>
                    </m:sSup>
                  </m:oMath>
                </a14:m>
                <a:r>
                  <a:rPr lang="en-US" altLang="zh-CN" sz="2400" dirty="0">
                    <a:sym typeface="+mn-ea"/>
                  </a:rPr>
                  <a:t>. When we need to explicitly identify the elements of a vector, we write them as a column enclosed in square brackets:</a:t>
                </a:r>
                <a:endParaRPr lang="zh-CN" altLang="en-US" sz="2400" dirty="0"/>
              </a:p>
            </p:txBody>
          </p:sp>
        </mc:Choice>
        <mc:Fallback xmlns="">
          <p:sp>
            <p:nvSpPr>
              <p:cNvPr id="3" name="内容占位符 2">
                <a:extLst>
                  <a:ext uri="{FF2B5EF4-FFF2-40B4-BE49-F238E27FC236}">
                    <a16:creationId xmlns:a16="http://schemas.microsoft.com/office/drawing/2014/main" id="{6382CC89-C25B-4EE0-A8D5-D56DA70948C1}"/>
                  </a:ext>
                </a:extLst>
              </p:cNvPr>
              <p:cNvSpPr>
                <a:spLocks noGrp="1" noRot="1" noChangeAspect="1" noMove="1" noResize="1" noEditPoints="1" noAdjustHandles="1" noChangeArrowheads="1" noChangeShapeType="1" noTextEdit="1"/>
              </p:cNvSpPr>
              <p:nvPr>
                <p:ph idx="1"/>
              </p:nvPr>
            </p:nvSpPr>
            <p:spPr>
              <a:blipFill>
                <a:blip r:embed="rId2"/>
                <a:stretch>
                  <a:fillRect l="-855" r="-1497"/>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7" name="图片 6">
            <a:extLst>
              <a:ext uri="{FF2B5EF4-FFF2-40B4-BE49-F238E27FC236}">
                <a16:creationId xmlns:a16="http://schemas.microsoft.com/office/drawing/2014/main" id="{EAE7C41E-D6A7-4D7A-A1C7-2C19E650DE39}"/>
              </a:ext>
            </a:extLst>
          </p:cNvPr>
          <p:cNvPicPr>
            <a:picLocks noChangeAspect="1"/>
          </p:cNvPicPr>
          <p:nvPr/>
        </p:nvPicPr>
        <p:blipFill>
          <a:blip r:embed="rId4"/>
          <a:stretch>
            <a:fillRect/>
          </a:stretch>
        </p:blipFill>
        <p:spPr>
          <a:xfrm>
            <a:off x="2055306" y="4743494"/>
            <a:ext cx="6369604" cy="1700160"/>
          </a:xfrm>
          <a:prstGeom prst="rect">
            <a:avLst/>
          </a:prstGeom>
        </p:spPr>
      </p:pic>
    </p:spTree>
    <p:extLst>
      <p:ext uri="{BB962C8B-B14F-4D97-AF65-F5344CB8AC3E}">
        <p14:creationId xmlns:p14="http://schemas.microsoft.com/office/powerpoint/2010/main" val="249259574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2.12 Example: Principal Components Analysis</a:t>
            </a:r>
          </a:p>
        </p:txBody>
      </p:sp>
      <p:sp>
        <p:nvSpPr>
          <p:cNvPr id="3" name="内容占位符 2"/>
          <p:cNvSpPr>
            <a:spLocks noGrp="1"/>
          </p:cNvSpPr>
          <p:nvPr>
            <p:ph idx="1"/>
          </p:nvPr>
        </p:nvSpPr>
        <p:spPr>
          <a:xfrm>
            <a:off x="387439" y="1043189"/>
            <a:ext cx="11409609" cy="5133774"/>
          </a:xfrm>
        </p:spPr>
        <p:txBody>
          <a:bodyPr>
            <a:normAutofit/>
          </a:bodyPr>
          <a:lstStyle/>
          <a:p>
            <a:pPr>
              <a:spcBef>
                <a:spcPts val="0"/>
              </a:spcBef>
              <a:buClr>
                <a:srgbClr val="FF0000"/>
              </a:buClr>
            </a:pPr>
            <a:r>
              <a:rPr lang="en-US" altLang="zh-CN" dirty="0"/>
              <a:t>Disregarding the constraint for the moment, we can simplify the </a:t>
            </a:r>
            <a:r>
              <a:rPr lang="en-US" altLang="zh-CN" dirty="0" err="1"/>
              <a:t>Frobenius</a:t>
            </a:r>
            <a:r>
              <a:rPr lang="en-US" altLang="zh-CN" dirty="0"/>
              <a:t> norm portion as follows:</a:t>
            </a:r>
          </a:p>
          <a:p>
            <a:pPr marL="0" lvl="0" indent="0" algn="just" fontAlgn="auto">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fontAlgn="auto">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fontAlgn="auto">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fontAlgn="auto">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(by Eq. </a:t>
            </a:r>
            <a:r>
              <a:rPr lang="en-US" altLang="zh-CN" sz="2600" dirty="0">
                <a:solidFill>
                  <a:srgbClr val="FF0000"/>
                </a:solidFill>
                <a:latin typeface="Times New Roman" panose="02020603050405020304" pitchFamily="18" charset="0"/>
                <a:cs typeface="Times New Roman" panose="02020603050405020304" pitchFamily="18" charset="0"/>
              </a:rPr>
              <a:t>2.49</a:t>
            </a:r>
            <a:r>
              <a:rPr lang="en-US" altLang="zh-CN" sz="2600" dirty="0">
                <a:latin typeface="Times New Roman" panose="02020603050405020304" pitchFamily="18" charset="0"/>
                <a:cs typeface="Times New Roman" panose="02020603050405020304" pitchFamily="18" charset="0"/>
              </a:rPr>
              <a:t>)</a:t>
            </a:r>
          </a:p>
          <a:p>
            <a:pPr marL="0" lvl="0" indent="0" algn="just" fontAlgn="auto">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p:pic>
        <p:nvPicPr>
          <p:cNvPr id="7" name="图片 6"/>
          <p:cNvPicPr>
            <a:picLocks noChangeAspect="1"/>
          </p:cNvPicPr>
          <p:nvPr>
            <p:custDataLst>
              <p:tags r:id="rId1"/>
            </p:custDataLst>
          </p:nvPr>
        </p:nvPicPr>
        <p:blipFill>
          <a:blip r:embed="rId5"/>
          <a:srcRect r="864"/>
          <a:stretch>
            <a:fillRect/>
          </a:stretch>
        </p:blipFill>
        <p:spPr>
          <a:xfrm>
            <a:off x="1574467" y="4145812"/>
            <a:ext cx="8781131" cy="2226964"/>
          </a:xfrm>
          <a:prstGeom prst="rect">
            <a:avLst/>
          </a:prstGeom>
        </p:spPr>
      </p:pic>
      <p:pic>
        <p:nvPicPr>
          <p:cNvPr id="4" name="图片 3" descr="u=1907756794,293736522&amp;fm=21&amp;gp=0.jpg"/>
          <p:cNvPicPr>
            <a:picLocks noChangeAspect="1"/>
          </p:cNvPicPr>
          <p:nvPr>
            <p:custDataLst>
              <p:tags r:id="rId2"/>
            </p:custDataLst>
          </p:nvPr>
        </p:nvPicPr>
        <p:blipFill>
          <a:blip r:embed="rId6"/>
          <a:stretch>
            <a:fillRect/>
          </a:stretch>
        </p:blipFill>
        <p:spPr>
          <a:xfrm>
            <a:off x="10611066" y="5656006"/>
            <a:ext cx="1485468" cy="1119188"/>
          </a:xfrm>
          <a:prstGeom prst="rect">
            <a:avLst/>
          </a:prstGeom>
        </p:spPr>
      </p:pic>
      <p:pic>
        <p:nvPicPr>
          <p:cNvPr id="6" name="图片 5"/>
          <p:cNvPicPr>
            <a:picLocks noChangeAspect="1"/>
          </p:cNvPicPr>
          <p:nvPr>
            <p:custDataLst>
              <p:tags r:id="rId3"/>
            </p:custDataLst>
          </p:nvPr>
        </p:nvPicPr>
        <p:blipFill>
          <a:blip r:embed="rId7"/>
          <a:stretch>
            <a:fillRect/>
          </a:stretch>
        </p:blipFill>
        <p:spPr>
          <a:xfrm>
            <a:off x="692150" y="2155538"/>
            <a:ext cx="9663448" cy="1402834"/>
          </a:xfrm>
          <a:prstGeom prst="rect">
            <a:avLst/>
          </a:prstGeom>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2.12 Example: Principal Components Analysis</a:t>
            </a: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fontAlgn="auto">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(because terms not involving </a:t>
            </a:r>
            <a:r>
              <a:rPr lang="en-US" altLang="zh-CN" sz="2600" b="1" i="1" dirty="0">
                <a:latin typeface="Times New Roman" panose="02020603050405020304" pitchFamily="18" charset="0"/>
                <a:cs typeface="Times New Roman" panose="02020603050405020304" pitchFamily="18" charset="0"/>
              </a:rPr>
              <a:t>d</a:t>
            </a:r>
            <a:r>
              <a:rPr lang="en-US" altLang="zh-CN" sz="2600" dirty="0">
                <a:latin typeface="Times New Roman" panose="02020603050405020304" pitchFamily="18" charset="0"/>
                <a:cs typeface="Times New Roman" panose="02020603050405020304" pitchFamily="18" charset="0"/>
              </a:rPr>
              <a:t> do not affect the arg min)</a:t>
            </a:r>
          </a:p>
          <a:p>
            <a:pPr marL="0" lvl="0" indent="0" algn="just" fontAlgn="auto">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fontAlgn="auto">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fontAlgn="auto">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(because we can cycle the order of the matrices inside a trace, Eq. </a:t>
            </a:r>
            <a:r>
              <a:rPr lang="en-US" altLang="zh-CN" sz="2600" dirty="0">
                <a:solidFill>
                  <a:srgbClr val="FF0000"/>
                </a:solidFill>
                <a:latin typeface="Times New Roman" panose="02020603050405020304" pitchFamily="18" charset="0"/>
                <a:cs typeface="Times New Roman" panose="02020603050405020304" pitchFamily="18" charset="0"/>
              </a:rPr>
              <a:t>2.52</a:t>
            </a:r>
            <a:r>
              <a:rPr lang="en-US" altLang="zh-CN" sz="2600" dirty="0">
                <a:latin typeface="Times New Roman" panose="02020603050405020304" pitchFamily="18" charset="0"/>
                <a:cs typeface="Times New Roman" panose="02020603050405020304" pitchFamily="18" charset="0"/>
              </a:rPr>
              <a:t>)</a:t>
            </a:r>
          </a:p>
          <a:p>
            <a:pPr marL="0" lvl="0" indent="0" algn="just" fontAlgn="auto">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fontAlgn="auto">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fontAlgn="auto">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(using the same property again) </a:t>
            </a:r>
          </a:p>
        </p:txBody>
      </p:sp>
      <p:pic>
        <p:nvPicPr>
          <p:cNvPr id="4" name="图片 3" descr="u=1907756794,293736522&amp;fm=21&amp;gp=0.jpg"/>
          <p:cNvPicPr>
            <a:picLocks noChangeAspect="1"/>
          </p:cNvPicPr>
          <p:nvPr>
            <p:custDataLst>
              <p:tags r:id="rId1"/>
            </p:custDataLst>
          </p:nvPr>
        </p:nvPicPr>
        <p:blipFill>
          <a:blip r:embed="rId3"/>
          <a:stretch>
            <a:fillRect/>
          </a:stretch>
        </p:blipFill>
        <p:spPr>
          <a:xfrm>
            <a:off x="10611066" y="5656006"/>
            <a:ext cx="1485468" cy="1119188"/>
          </a:xfrm>
          <a:prstGeom prst="rect">
            <a:avLst/>
          </a:prstGeom>
        </p:spPr>
      </p:pic>
      <p:pic>
        <p:nvPicPr>
          <p:cNvPr id="5" name="图片 4"/>
          <p:cNvPicPr>
            <a:picLocks noChangeAspect="1"/>
          </p:cNvPicPr>
          <p:nvPr/>
        </p:nvPicPr>
        <p:blipFill>
          <a:blip r:embed="rId4"/>
          <a:stretch>
            <a:fillRect/>
          </a:stretch>
        </p:blipFill>
        <p:spPr>
          <a:xfrm>
            <a:off x="387350" y="1675130"/>
            <a:ext cx="10515600" cy="882015"/>
          </a:xfrm>
          <a:prstGeom prst="rect">
            <a:avLst/>
          </a:prstGeom>
        </p:spPr>
      </p:pic>
      <p:pic>
        <p:nvPicPr>
          <p:cNvPr id="8" name="图片 7"/>
          <p:cNvPicPr>
            <a:picLocks noChangeAspect="1"/>
          </p:cNvPicPr>
          <p:nvPr/>
        </p:nvPicPr>
        <p:blipFill>
          <a:blip r:embed="rId5"/>
          <a:stretch>
            <a:fillRect/>
          </a:stretch>
        </p:blipFill>
        <p:spPr>
          <a:xfrm>
            <a:off x="387350" y="3114675"/>
            <a:ext cx="10515600" cy="734060"/>
          </a:xfrm>
          <a:prstGeom prst="rect">
            <a:avLst/>
          </a:prstGeom>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2.12 Example: Principal Components Analysis</a:t>
            </a:r>
          </a:p>
        </p:txBody>
      </p:sp>
      <p:sp>
        <p:nvSpPr>
          <p:cNvPr id="3" name="内容占位符 2"/>
          <p:cNvSpPr>
            <a:spLocks noGrp="1"/>
          </p:cNvSpPr>
          <p:nvPr>
            <p:ph idx="1"/>
          </p:nvPr>
        </p:nvSpPr>
        <p:spPr>
          <a:xfrm>
            <a:off x="387439" y="1043189"/>
            <a:ext cx="11409609" cy="5133774"/>
          </a:xfrm>
        </p:spPr>
        <p:txBody>
          <a:bodyPr>
            <a:normAutofit/>
          </a:bodyPr>
          <a:lstStyle/>
          <a:p>
            <a:pPr>
              <a:spcBef>
                <a:spcPts val="0"/>
              </a:spcBef>
              <a:buClr>
                <a:srgbClr val="FF0000"/>
              </a:buClr>
            </a:pPr>
            <a:r>
              <a:rPr lang="en-US" altLang="zh-CN" dirty="0"/>
              <a:t>At this point, we re-introduce the constraint:</a:t>
            </a:r>
          </a:p>
          <a:p>
            <a:pPr marL="0" lvl="0" indent="0" algn="just" fontAlgn="auto">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fontAlgn="auto">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fontAlgn="auto">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fontAlgn="auto">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(due to the constraint)</a:t>
            </a:r>
          </a:p>
          <a:p>
            <a:pPr marL="0" lvl="0" indent="0" algn="just" fontAlgn="auto">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fontAlgn="auto">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fontAlgn="auto">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custDataLst>
              <p:tags r:id="rId1"/>
            </p:custDataLst>
          </p:nvPr>
        </p:nvPicPr>
        <p:blipFill>
          <a:blip r:embed="rId5"/>
          <a:stretch>
            <a:fillRect/>
          </a:stretch>
        </p:blipFill>
        <p:spPr>
          <a:xfrm>
            <a:off x="10611066" y="5656006"/>
            <a:ext cx="1485468" cy="1119188"/>
          </a:xfrm>
          <a:prstGeom prst="rect">
            <a:avLst/>
          </a:prstGeom>
        </p:spPr>
      </p:pic>
      <p:pic>
        <p:nvPicPr>
          <p:cNvPr id="9" name="图片 8"/>
          <p:cNvPicPr>
            <a:picLocks noChangeAspect="1"/>
          </p:cNvPicPr>
          <p:nvPr>
            <p:custDataLst>
              <p:tags r:id="rId2"/>
            </p:custDataLst>
          </p:nvPr>
        </p:nvPicPr>
        <p:blipFill>
          <a:blip r:embed="rId6"/>
          <a:stretch>
            <a:fillRect/>
          </a:stretch>
        </p:blipFill>
        <p:spPr>
          <a:xfrm>
            <a:off x="515051" y="1608473"/>
            <a:ext cx="10516870" cy="1470660"/>
          </a:xfrm>
          <a:prstGeom prst="rect">
            <a:avLst/>
          </a:prstGeom>
        </p:spPr>
      </p:pic>
      <p:pic>
        <p:nvPicPr>
          <p:cNvPr id="6" name="图片 5"/>
          <p:cNvPicPr>
            <a:picLocks noChangeAspect="1"/>
          </p:cNvPicPr>
          <p:nvPr>
            <p:custDataLst>
              <p:tags r:id="rId3"/>
            </p:custDataLst>
          </p:nvPr>
        </p:nvPicPr>
        <p:blipFill>
          <a:blip r:embed="rId7"/>
          <a:stretch>
            <a:fillRect/>
          </a:stretch>
        </p:blipFill>
        <p:spPr>
          <a:xfrm>
            <a:off x="515051" y="3576439"/>
            <a:ext cx="10515600" cy="2188210"/>
          </a:xfrm>
          <a:prstGeom prst="rect">
            <a:avLst/>
          </a:prstGeom>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2.12 Example: Principal Components Analysis</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87439" y="1043189"/>
                <a:ext cx="11409609" cy="5133774"/>
              </a:xfrm>
            </p:spPr>
            <p:txBody>
              <a:bodyPr>
                <a:normAutofit/>
              </a:bodyPr>
              <a:lstStyle/>
              <a:p>
                <a:pPr marL="0" lvl="0" indent="0" algn="just" fontAlgn="auto">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This optimization problem may be solved using eigendecomposition. Specifically, the optimal </a:t>
                </a:r>
                <a:r>
                  <a:rPr lang="en-US" altLang="zh-CN" sz="2600" b="1" i="1" dirty="0">
                    <a:latin typeface="Times New Roman" panose="02020603050405020304" pitchFamily="18" charset="0"/>
                    <a:cs typeface="Times New Roman" panose="02020603050405020304" pitchFamily="18" charset="0"/>
                  </a:rPr>
                  <a:t>d</a:t>
                </a:r>
                <a:r>
                  <a:rPr lang="en-US" altLang="zh-CN" sz="2600" dirty="0">
                    <a:latin typeface="Times New Roman" panose="02020603050405020304" pitchFamily="18" charset="0"/>
                    <a:cs typeface="Times New Roman" panose="02020603050405020304" pitchFamily="18" charset="0"/>
                  </a:rPr>
                  <a:t> is given by the eigenvector of </a:t>
                </a:r>
                <a14:m>
                  <m:oMath xmlns:m="http://schemas.openxmlformats.org/officeDocument/2006/math">
                    <m:sSup>
                      <m:sSupPr>
                        <m:ctrlPr>
                          <a:rPr lang="en-US" altLang="zh-CN" sz="2600" i="1" smtClean="0">
                            <a:latin typeface="Cambria Math" panose="02040503050406030204" pitchFamily="18" charset="0"/>
                          </a:rPr>
                        </m:ctrlPr>
                      </m:sSupPr>
                      <m:e>
                        <m:r>
                          <a:rPr lang="en-US" altLang="zh-CN" sz="2600" i="1" smtClean="0">
                            <a:latin typeface="Cambria Math" panose="02040503050406030204" pitchFamily="18" charset="0"/>
                          </a:rPr>
                          <m:t>𝑋</m:t>
                        </m:r>
                      </m:e>
                      <m:sup>
                        <m:r>
                          <a:rPr lang="en-US" altLang="zh-CN" sz="2600" i="1" smtClean="0">
                            <a:latin typeface="Cambria Math" panose="02040503050406030204" pitchFamily="18" charset="0"/>
                          </a:rPr>
                          <m:t>⊤</m:t>
                        </m:r>
                      </m:sup>
                    </m:sSup>
                    <m:r>
                      <a:rPr lang="en-US" altLang="zh-CN" sz="2600" i="1" smtClean="0">
                        <a:latin typeface="Cambria Math" panose="02040503050406030204" pitchFamily="18" charset="0"/>
                      </a:rPr>
                      <m:t>𝑋</m:t>
                    </m:r>
                  </m:oMath>
                </a14:m>
                <a:r>
                  <a:rPr lang="en-US" altLang="zh-CN" sz="2600" dirty="0">
                    <a:latin typeface="Times New Roman" panose="02020603050405020304" pitchFamily="18" charset="0"/>
                    <a:cs typeface="Times New Roman" panose="02020603050405020304" pitchFamily="18" charset="0"/>
                  </a:rPr>
                  <a:t> corresponding to the largest eigenvalue. </a:t>
                </a:r>
              </a:p>
              <a:p>
                <a:pPr marL="0" lvl="0" indent="0" algn="just" fontAlgn="auto">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In the general case, where </a:t>
                </a:r>
                <a:r>
                  <a:rPr lang="en-US" altLang="zh-CN" sz="2600" i="1" dirty="0">
                    <a:latin typeface="Times New Roman" panose="02020603050405020304" pitchFamily="18" charset="0"/>
                    <a:cs typeface="Times New Roman" panose="02020603050405020304" pitchFamily="18" charset="0"/>
                  </a:rPr>
                  <a:t>l </a:t>
                </a:r>
                <a:r>
                  <a:rPr lang="en-US" altLang="zh-CN" sz="2600" dirty="0">
                    <a:latin typeface="Times New Roman" panose="02020603050405020304" pitchFamily="18" charset="0"/>
                    <a:cs typeface="Times New Roman" panose="02020603050405020304" pitchFamily="18" charset="0"/>
                  </a:rPr>
                  <a:t>&gt; 1, the matrix </a:t>
                </a:r>
                <a:r>
                  <a:rPr lang="en-US" altLang="zh-CN" sz="2600" b="1" i="1" dirty="0">
                    <a:latin typeface="Times New Roman" panose="02020603050405020304" pitchFamily="18" charset="0"/>
                    <a:cs typeface="Times New Roman" panose="02020603050405020304" pitchFamily="18" charset="0"/>
                  </a:rPr>
                  <a:t>D</a:t>
                </a:r>
                <a:r>
                  <a:rPr lang="en-US" altLang="zh-CN" sz="2600" dirty="0">
                    <a:latin typeface="Times New Roman" panose="02020603050405020304" pitchFamily="18" charset="0"/>
                    <a:cs typeface="Times New Roman" panose="02020603050405020304" pitchFamily="18" charset="0"/>
                  </a:rPr>
                  <a:t> is given by the</a:t>
                </a:r>
                <a:r>
                  <a:rPr lang="en-US" altLang="zh-CN" sz="2600" i="1" dirty="0">
                    <a:latin typeface="Times New Roman" panose="02020603050405020304" pitchFamily="18" charset="0"/>
                    <a:cs typeface="Times New Roman" panose="02020603050405020304" pitchFamily="18" charset="0"/>
                  </a:rPr>
                  <a:t> l </a:t>
                </a:r>
                <a:r>
                  <a:rPr lang="en-US" altLang="zh-CN" sz="2600" dirty="0">
                    <a:latin typeface="Times New Roman" panose="02020603050405020304" pitchFamily="18" charset="0"/>
                    <a:cs typeface="Times New Roman" panose="02020603050405020304" pitchFamily="18" charset="0"/>
                  </a:rPr>
                  <a:t>eigenvectors corresponding to the largest eigenvalues. This may be shown using proof by induction. We recommend writing this proof as an exercise. </a:t>
                </a:r>
              </a:p>
              <a:p>
                <a:pPr marL="0" lvl="0" indent="0" algn="just" fontAlgn="auto">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Linear algebra is one of the fundamental mathematical disciplines that is necessary to understand deep learning. Another key area of mathematics that is ubiquitous in machine learning is probability theory, presented next.</a:t>
                </a:r>
              </a:p>
              <a:p>
                <a:pPr marL="0" lvl="0" indent="0" algn="just" fontAlgn="auto">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fontAlgn="auto">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87439" y="1043189"/>
                <a:ext cx="11409609" cy="5133774"/>
              </a:xfrm>
              <a:blipFill>
                <a:blip r:embed="rId3"/>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custDataLst>
              <p:tags r:id="rId1"/>
            </p:custDataLst>
          </p:nvPr>
        </p:nvPicPr>
        <p:blipFill>
          <a:blip r:embed="rId4"/>
          <a:stretch>
            <a:fillRect/>
          </a:stretch>
        </p:blipFill>
        <p:spPr>
          <a:xfrm>
            <a:off x="10611066" y="5656006"/>
            <a:ext cx="1485468" cy="1119188"/>
          </a:xfrm>
          <a:prstGeom prst="rect">
            <a:avLst/>
          </a:prstGeom>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References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marL="0" lvl="0" algn="just">
              <a:lnSpc>
                <a:spcPct val="125000"/>
              </a:lnSpc>
              <a:spcBef>
                <a:spcPts val="0"/>
              </a:spcBef>
              <a:buClr>
                <a:srgbClr val="FF0000"/>
              </a:buClr>
              <a:buFont typeface="Wingdings" panose="05000000000000000000" pitchFamily="2" charset="2"/>
              <a:buChar char="p"/>
            </a:pPr>
            <a:r>
              <a:rPr lang="en-US" altLang="zh-CN" sz="2400" dirty="0"/>
              <a:t> </a:t>
            </a:r>
            <a:r>
              <a:rPr lang="en-US" altLang="zh-CN" sz="2400" dirty="0">
                <a:latin typeface="Times New Roman" panose="02020603050405020304" pitchFamily="18" charset="0"/>
                <a:cs typeface="Times New Roman" panose="02020603050405020304" pitchFamily="18" charset="0"/>
              </a:rPr>
              <a:t>Ian </a:t>
            </a:r>
            <a:r>
              <a:rPr lang="en-US" altLang="zh-CN" sz="2400" dirty="0" err="1">
                <a:latin typeface="Times New Roman" panose="02020603050405020304" pitchFamily="18" charset="0"/>
                <a:cs typeface="Times New Roman" panose="02020603050405020304" pitchFamily="18" charset="0"/>
              </a:rPr>
              <a:t>Goodfellow</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Yoshua</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Bengio</a:t>
            </a:r>
            <a:r>
              <a:rPr lang="en-US" altLang="zh-CN" sz="2400" dirty="0">
                <a:latin typeface="Times New Roman" panose="02020603050405020304" pitchFamily="18" charset="0"/>
                <a:cs typeface="Times New Roman" panose="02020603050405020304" pitchFamily="18" charset="0"/>
              </a:rPr>
              <a:t> and Aaron </a:t>
            </a:r>
            <a:r>
              <a:rPr lang="en-US" altLang="zh-CN" sz="2400" dirty="0" err="1">
                <a:latin typeface="Times New Roman" panose="02020603050405020304" pitchFamily="18" charset="0"/>
                <a:cs typeface="Times New Roman" panose="02020603050405020304" pitchFamily="18" charset="0"/>
              </a:rPr>
              <a:t>Courville</a:t>
            </a:r>
            <a:r>
              <a:rPr lang="en-US" altLang="zh-CN" sz="2400" dirty="0">
                <a:latin typeface="Times New Roman" panose="02020603050405020304" pitchFamily="18" charset="0"/>
                <a:cs typeface="Times New Roman" panose="02020603050405020304" pitchFamily="18" charset="0"/>
              </a:rPr>
              <a:t>. Deep Learning, MIT Press, 2016. http://www.deeplearningbook.org.</a:t>
            </a:r>
          </a:p>
          <a:p>
            <a:pPr marL="0" lvl="0" algn="just">
              <a:lnSpc>
                <a:spcPct val="125000"/>
              </a:lnSpc>
              <a:spcBef>
                <a:spcPts val="0"/>
              </a:spcBef>
              <a:buClr>
                <a:srgbClr val="FF0000"/>
              </a:buClr>
              <a:buFont typeface="Wingdings" panose="05000000000000000000" pitchFamily="2" charset="2"/>
              <a:buChar char="p"/>
            </a:pPr>
            <a:r>
              <a:rPr lang="en-US" altLang="zh-CN" sz="2400" dirty="0">
                <a:latin typeface="Times New Roman" panose="02020603050405020304" pitchFamily="18" charset="0"/>
                <a:cs typeface="Times New Roman" panose="02020603050405020304" pitchFamily="18" charset="0"/>
              </a:rPr>
              <a:t> Guoqiang Zhong, Xiao Ling, Li-Na Wang: From shallow feature learning to deep learning: Benefits from the Width and Depth of Deep Architectures. Wiley </a:t>
            </a:r>
            <a:r>
              <a:rPr lang="en-US" altLang="zh-CN" sz="2400" dirty="0" err="1">
                <a:latin typeface="Times New Roman" panose="02020603050405020304" pitchFamily="18" charset="0"/>
                <a:cs typeface="Times New Roman" panose="02020603050405020304" pitchFamily="18" charset="0"/>
              </a:rPr>
              <a:t>Interdiscip</a:t>
            </a:r>
            <a:r>
              <a:rPr lang="en-US" altLang="zh-CN" sz="2400" dirty="0">
                <a:latin typeface="Times New Roman" panose="02020603050405020304" pitchFamily="18" charset="0"/>
                <a:cs typeface="Times New Roman" panose="02020603050405020304" pitchFamily="18" charset="0"/>
              </a:rPr>
              <a:t>. Rev. Data Min. </a:t>
            </a:r>
            <a:r>
              <a:rPr lang="en-US" altLang="zh-CN" sz="2400" dirty="0" err="1">
                <a:latin typeface="Times New Roman" panose="02020603050405020304" pitchFamily="18" charset="0"/>
                <a:cs typeface="Times New Roman" panose="02020603050405020304" pitchFamily="18" charset="0"/>
              </a:rPr>
              <a:t>Knowl</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Discov</a:t>
            </a:r>
            <a:r>
              <a:rPr lang="en-US" altLang="zh-CN" sz="2400" dirty="0">
                <a:latin typeface="Times New Roman" panose="02020603050405020304" pitchFamily="18" charset="0"/>
                <a:cs typeface="Times New Roman" panose="02020603050405020304" pitchFamily="18" charset="0"/>
              </a:rPr>
              <a:t>. 9(1), 2019.</a:t>
            </a:r>
          </a:p>
          <a:p>
            <a:pPr marL="0" lvl="0" algn="just">
              <a:lnSpc>
                <a:spcPct val="125000"/>
              </a:lnSpc>
              <a:spcBef>
                <a:spcPts val="0"/>
              </a:spcBef>
              <a:buClr>
                <a:srgbClr val="FF0000"/>
              </a:buClr>
              <a:buFont typeface="Wingdings" panose="05000000000000000000" pitchFamily="2" charset="2"/>
              <a:buChar char="p"/>
            </a:pPr>
            <a:r>
              <a:rPr lang="en-US" altLang="zh-CN" sz="2400" dirty="0">
                <a:latin typeface="Times New Roman" panose="02020603050405020304" pitchFamily="18" charset="0"/>
                <a:cs typeface="Times New Roman" panose="02020603050405020304" pitchFamily="18" charset="0"/>
              </a:rPr>
              <a:t> Guoqiang Zhong, Li-Na Wang, Xiao Ling, </a:t>
            </a:r>
            <a:r>
              <a:rPr lang="en-US" altLang="zh-CN" sz="2400" dirty="0" err="1">
                <a:latin typeface="Times New Roman" panose="02020603050405020304" pitchFamily="18" charset="0"/>
                <a:cs typeface="Times New Roman" panose="02020603050405020304" pitchFamily="18" charset="0"/>
              </a:rPr>
              <a:t>Junyu</a:t>
            </a:r>
            <a:r>
              <a:rPr lang="en-US" altLang="zh-CN" sz="2400" dirty="0">
                <a:latin typeface="Times New Roman" panose="02020603050405020304" pitchFamily="18" charset="0"/>
                <a:cs typeface="Times New Roman" panose="02020603050405020304" pitchFamily="18" charset="0"/>
              </a:rPr>
              <a:t> Dong: An Overview on Data Representation Learning: From Traditional Feature Learning to Recent Deep Learning. The Journal of Finance and Data Science 2(4): 265-278, 2016.</a:t>
            </a:r>
          </a:p>
        </p:txBody>
      </p:sp>
      <p:pic>
        <p:nvPicPr>
          <p:cNvPr id="4" name="图片 3" descr="u=1907756794,293736522&amp;fm=21&amp;gp=0.jpg"/>
          <p:cNvPicPr>
            <a:picLocks noChangeAspect="1"/>
          </p:cNvPicPr>
          <p:nvPr/>
        </p:nvPicPr>
        <p:blipFill>
          <a:blip r:embed="rId2"/>
          <a:stretch>
            <a:fillRect/>
          </a:stretch>
        </p:blipFill>
        <p:spPr>
          <a:xfrm>
            <a:off x="10611066" y="5643127"/>
            <a:ext cx="1485468" cy="1119188"/>
          </a:xfrm>
          <a:prstGeom prst="rect">
            <a:avLst/>
          </a:prstGeom>
        </p:spPr>
      </p:pic>
    </p:spTree>
    <p:extLst>
      <p:ext uri="{BB962C8B-B14F-4D97-AF65-F5344CB8AC3E}">
        <p14:creationId xmlns:p14="http://schemas.microsoft.com/office/powerpoint/2010/main" val="42082926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43127"/>
            <a:ext cx="1485468" cy="1119188"/>
          </a:xfrm>
          <a:prstGeom prst="rect">
            <a:avLst/>
          </a:prstGeom>
        </p:spPr>
      </p:pic>
      <p:sp>
        <p:nvSpPr>
          <p:cNvPr id="5" name="文本框 4"/>
          <p:cNvSpPr txBox="1"/>
          <p:nvPr/>
        </p:nvSpPr>
        <p:spPr>
          <a:xfrm>
            <a:off x="284891" y="5416844"/>
            <a:ext cx="10005329" cy="1200329"/>
          </a:xfrm>
          <a:prstGeom prst="rect">
            <a:avLst/>
          </a:prstGeom>
          <a:noFill/>
        </p:spPr>
        <p:txBody>
          <a:bodyPr wrap="square" rtlCol="0">
            <a:spAutoFit/>
          </a:bodyPr>
          <a:lstStyle/>
          <a:p>
            <a:pPr algn="just"/>
            <a:r>
              <a:rPr lang="en-US" altLang="zh-CN" dirty="0">
                <a:latin typeface="Times New Roman" pitchFamily="18" charset="0"/>
                <a:cs typeface="Times New Roman" pitchFamily="18" charset="0"/>
              </a:rPr>
              <a:t>The </a:t>
            </a:r>
            <a:r>
              <a:rPr lang="en-US" altLang="zh-CN" dirty="0" err="1">
                <a:latin typeface="Times New Roman" pitchFamily="18" charset="0"/>
                <a:cs typeface="Times New Roman" pitchFamily="18" charset="0"/>
              </a:rPr>
              <a:t>ebooks</a:t>
            </a:r>
            <a:r>
              <a:rPr lang="en-US" altLang="zh-CN" dirty="0">
                <a:latin typeface="Times New Roman" pitchFamily="18" charset="0"/>
                <a:cs typeface="Times New Roman" pitchFamily="18" charset="0"/>
              </a:rPr>
              <a:t>, papers and materials referred for these slides are downloaded from the Internet. If any of them infringe your rights, please let’s know via email address </a:t>
            </a:r>
            <a:r>
              <a:rPr lang="en-US" altLang="zh-CN" dirty="0">
                <a:latin typeface="Times New Roman" pitchFamily="18" charset="0"/>
                <a:cs typeface="Times New Roman" pitchFamily="18" charset="0"/>
                <a:hlinkClick r:id="rId3"/>
              </a:rPr>
              <a:t>gqzhong@ouc.edu.cn</a:t>
            </a:r>
            <a:r>
              <a:rPr lang="en-US" altLang="zh-CN" dirty="0">
                <a:latin typeface="Times New Roman" pitchFamily="18" charset="0"/>
                <a:cs typeface="Times New Roman" pitchFamily="18" charset="0"/>
              </a:rPr>
              <a:t>. If</a:t>
            </a:r>
            <a:r>
              <a:rPr lang="en-US" altLang="zh-CN" baseline="0" dirty="0">
                <a:latin typeface="Times New Roman" pitchFamily="18" charset="0"/>
                <a:cs typeface="Times New Roman" pitchFamily="18" charset="0"/>
              </a:rPr>
              <a:t> it is true, w</a:t>
            </a:r>
            <a:r>
              <a:rPr lang="en-US" altLang="zh-CN" dirty="0">
                <a:latin typeface="Times New Roman" pitchFamily="18" charset="0"/>
                <a:cs typeface="Times New Roman" pitchFamily="18" charset="0"/>
              </a:rPr>
              <a:t>e will delete the corresponding content immediately. These slides can be freely utilized for teaching and research. For commercial usage, please let’s know first via the same email as above.</a:t>
            </a:r>
            <a:r>
              <a:rPr lang="en-US" altLang="zh-CN" dirty="0"/>
              <a:t>  </a:t>
            </a:r>
            <a:endParaRPr lang="zh-CN" altLang="en-US" dirty="0"/>
          </a:p>
        </p:txBody>
      </p:sp>
      <p:sp>
        <p:nvSpPr>
          <p:cNvPr id="6" name="矩形 5"/>
          <p:cNvSpPr/>
          <p:nvPr/>
        </p:nvSpPr>
        <p:spPr>
          <a:xfrm>
            <a:off x="4739326" y="2411295"/>
            <a:ext cx="3039614" cy="830997"/>
          </a:xfrm>
          <a:prstGeom prst="rect">
            <a:avLst/>
          </a:prstGeom>
          <a:noFill/>
        </p:spPr>
        <p:txBody>
          <a:bodyPr wrap="none" lIns="91440" tIns="45720" rIns="91440" bIns="45720">
            <a:spAutoFit/>
          </a:bodyPr>
          <a:lstStyle/>
          <a:p>
            <a:pPr algn="ctr"/>
            <a:r>
              <a:rPr lang="en-US" altLang="zh-CN" sz="4800" b="0" cap="none" spc="0" dirty="0">
                <a:ln w="0"/>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rPr>
              <a:t>Thank you!</a:t>
            </a:r>
            <a:endParaRPr lang="zh-CN" altLang="en-US" sz="4800" b="0" cap="none" spc="0" dirty="0">
              <a:ln w="0"/>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EFSHAPE" val="361458524"/>
  <p:tag name="KSO_WM_UNIT_PLACING_PICTURE_USER_VIEWPORT" val="{&quot;height&quot;:5670,&quot;width&quot;:12405}"/>
</p:tagLst>
</file>

<file path=ppt/tags/tag2.xml><?xml version="1.0" encoding="utf-8"?>
<p:tagLst xmlns:a="http://schemas.openxmlformats.org/drawingml/2006/main" xmlns:r="http://schemas.openxmlformats.org/officeDocument/2006/relationships" xmlns:p="http://schemas.openxmlformats.org/presentationml/2006/main">
  <p:tag name="REFSHAPE" val="449909132"/>
  <p:tag name="KSO_WM_UNIT_PLACING_PICTURE_USER_VIEWPORT" val="{&quot;height&quot;:3390,&quot;width&quot;:13875}"/>
</p:tagLst>
</file>

<file path=ppt/tags/tag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762.5007874015748,&quot;width&quot;:2339.3196850393701}"/>
</p:tagLst>
</file>

<file path=ppt/tags/tag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404,&quot;width&quot;:16560}"/>
</p:tagLst>
</file>

<file path=ppt/tags/tag5.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762.5007874015748,&quot;width&quot;:2339.3196850393701}"/>
</p:tagLst>
</file>

<file path=ppt/tags/tag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762.5007874015748,&quot;width&quot;:2339.3196850393701}"/>
</p:tagLst>
</file>

<file path=ppt/tags/tag7.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316,&quot;width&quot;:16562}"/>
</p:tagLst>
</file>

<file path=ppt/tags/tag8.xml><?xml version="1.0" encoding="utf-8"?>
<p:tagLst xmlns:a="http://schemas.openxmlformats.org/drawingml/2006/main" xmlns:r="http://schemas.openxmlformats.org/officeDocument/2006/relationships" xmlns:p="http://schemas.openxmlformats.org/presentationml/2006/main">
  <p:tag name="REFSHAPE" val="449909540"/>
  <p:tag name="KSO_WM_UNIT_PLACING_PICTURE_USER_VIEWPORT" val="{&quot;height&quot;:3210,&quot;width&quot;:13710}"/>
</p:tagLst>
</file>

<file path=ppt/tags/tag9.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762.5007874015748,&quot;width&quot;:2339.31968503937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4558</TotalTime>
  <Words>8250</Words>
  <Application>Microsoft Office PowerPoint</Application>
  <PresentationFormat>宽屏</PresentationFormat>
  <Paragraphs>495</Paragraphs>
  <Slides>95</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95</vt:i4>
      </vt:variant>
    </vt:vector>
  </HeadingPairs>
  <TitlesOfParts>
    <vt:vector size="102" baseType="lpstr">
      <vt:lpstr>等线</vt:lpstr>
      <vt:lpstr>Arial</vt:lpstr>
      <vt:lpstr>Cambria Math</vt:lpstr>
      <vt:lpstr>Times New Roman</vt:lpstr>
      <vt:lpstr>Wingdings</vt:lpstr>
      <vt:lpstr>Office 主题​​</vt:lpstr>
      <vt:lpstr>Equation.KSEE3</vt:lpstr>
      <vt:lpstr>PowerPoint 演示文稿</vt:lpstr>
      <vt:lpstr>Part I Applied Math and Machine Learning Basics</vt:lpstr>
      <vt:lpstr>PowerPoint 演示文稿</vt:lpstr>
      <vt:lpstr>Chapter 2 Linear Algebra</vt:lpstr>
      <vt:lpstr>2 Linear Algebra</vt:lpstr>
      <vt:lpstr>2 Linear Algebra</vt:lpstr>
      <vt:lpstr>PowerPoint 演示文稿</vt:lpstr>
      <vt:lpstr>2.1 Scalars, Vectors, Matrices and Tensors</vt:lpstr>
      <vt:lpstr>2.1 Scalars, Vectors, Matrices and Tensors</vt:lpstr>
      <vt:lpstr>2.1 Scalars, Vectors, Matrices and Tensors</vt:lpstr>
      <vt:lpstr>2.1 Scalars, Vectors, Matrices and Tensors</vt:lpstr>
      <vt:lpstr>2.1 Scalars, Vectors, Matrices and Tensors</vt:lpstr>
      <vt:lpstr>2.1 Scalars, Vectors, Matrices and Tensors</vt:lpstr>
      <vt:lpstr>2.1 Scalars, Vectors, Matrices and Tensors</vt:lpstr>
      <vt:lpstr>2.1 Scalars, Vectors, Matrices and Tensors</vt:lpstr>
      <vt:lpstr>2.1 Scalars, Vectors, Matrices and Tensors</vt:lpstr>
      <vt:lpstr>PowerPoint 演示文稿</vt:lpstr>
      <vt:lpstr>2.2 Multiplying Matrices and Vectors</vt:lpstr>
      <vt:lpstr>2.2 Multiplying Matrices and Vectors</vt:lpstr>
      <vt:lpstr>2.2 Multiplying Matrices and Vectors</vt:lpstr>
      <vt:lpstr>2.2 Multiplying Matrices and Vectors</vt:lpstr>
      <vt:lpstr>2.2 Multiplying Matrices and Vectors</vt:lpstr>
      <vt:lpstr>2.2 Multiplying Matrices and Vectors</vt:lpstr>
      <vt:lpstr>2.2 Multiplying Matrices and Vectors</vt:lpstr>
      <vt:lpstr>PowerPoint 演示文稿</vt:lpstr>
      <vt:lpstr>2.3 Identity and Inverse Matrices</vt:lpstr>
      <vt:lpstr>2.3 Identity and Inverse Matrices</vt:lpstr>
      <vt:lpstr>2.3 Identity and Inverse Matrices</vt:lpstr>
      <vt:lpstr>PowerPoint 演示文稿</vt:lpstr>
      <vt:lpstr>2.4 Linear Dependence and Span</vt:lpstr>
      <vt:lpstr>2.4 Linear Dependence and Span</vt:lpstr>
      <vt:lpstr>2.4 Linear Dependence and Span</vt:lpstr>
      <vt:lpstr>2.4 Linear Dependence and Span</vt:lpstr>
      <vt:lpstr>2.4 Linear Dependence and Span</vt:lpstr>
      <vt:lpstr>2.4 Linear Dependence and Span</vt:lpstr>
      <vt:lpstr>2.4 Linear Dependence and Span</vt:lpstr>
      <vt:lpstr>2.4 Linear Dependence and Span</vt:lpstr>
      <vt:lpstr>PowerPoint 演示文稿</vt:lpstr>
      <vt:lpstr>2.5 Norms </vt:lpstr>
      <vt:lpstr>2.5 Norms </vt:lpstr>
      <vt:lpstr>2.5 Norms </vt:lpstr>
      <vt:lpstr>2.5 Norms </vt:lpstr>
      <vt:lpstr>2.5 Norms </vt:lpstr>
      <vt:lpstr>2.5 Norms </vt:lpstr>
      <vt:lpstr>2.5 Norms </vt:lpstr>
      <vt:lpstr>PowerPoint 演示文稿</vt:lpstr>
      <vt:lpstr>2.6 Special Kinds of Matrices and Vectors</vt:lpstr>
      <vt:lpstr>2.6 Special Kinds of Matrices and Vectors</vt:lpstr>
      <vt:lpstr>2.6 Special Kinds of Matrices and Vectors</vt:lpstr>
      <vt:lpstr>2.6 Special Kinds of Matrices and Vectors</vt:lpstr>
      <vt:lpstr>2.6 Special Kinds of Matrices and Vectors</vt:lpstr>
      <vt:lpstr>PowerPoint 演示文稿</vt:lpstr>
      <vt:lpstr>2.7 Eigendecomposition</vt:lpstr>
      <vt:lpstr>2.7 Eigendecomposition</vt:lpstr>
      <vt:lpstr>2.7 Eigendecomposition</vt:lpstr>
      <vt:lpstr>2.7 Eigendecomposition</vt:lpstr>
      <vt:lpstr>2.7 Eigendecomposition</vt:lpstr>
      <vt:lpstr>2.7 Eigendecomposition</vt:lpstr>
      <vt:lpstr>2.7 Eigendecomposition</vt:lpstr>
      <vt:lpstr>2.7 Eigendecomposition</vt:lpstr>
      <vt:lpstr>2.7 Eigendecomposition</vt:lpstr>
      <vt:lpstr>PowerPoint 演示文稿</vt:lpstr>
      <vt:lpstr>2.8 Singular Value Decomposition</vt:lpstr>
      <vt:lpstr>2.8 Singular Value Decomposition</vt:lpstr>
      <vt:lpstr>2.8 Singular Value Decomposition</vt:lpstr>
      <vt:lpstr>2.8 Singular Value Decomposition</vt:lpstr>
      <vt:lpstr>PowerPoint 演示文稿</vt:lpstr>
      <vt:lpstr>2.9 The Moore-Penrose Pseudoinverse</vt:lpstr>
      <vt:lpstr>2.9 The Moore-Penrose Pseudoinverse</vt:lpstr>
      <vt:lpstr>2.9 The Moore-Penrose Pseudoinverse</vt:lpstr>
      <vt:lpstr>2.9 The Moore-Penrose Pseudoinverse</vt:lpstr>
      <vt:lpstr>PowerPoint 演示文稿</vt:lpstr>
      <vt:lpstr>2.10 The Trace Operator</vt:lpstr>
      <vt:lpstr>2.10 The Trace Operator</vt:lpstr>
      <vt:lpstr>2.10 The Trace Operator</vt:lpstr>
      <vt:lpstr>PowerPoint 演示文稿</vt:lpstr>
      <vt:lpstr>2.11 The Determinant</vt:lpstr>
      <vt:lpstr>PowerPoint 演示文稿</vt:lpstr>
      <vt:lpstr>2.12 Example: Principal Components Analysis</vt:lpstr>
      <vt:lpstr>2.12 Example: Principal Components Analysis</vt:lpstr>
      <vt:lpstr>2.12 Example: Principal Components Analysis</vt:lpstr>
      <vt:lpstr>2.12 Example: Principal Components Analysis</vt:lpstr>
      <vt:lpstr>2.12 Example: Principal Components Analysis</vt:lpstr>
      <vt:lpstr>2.12 Example: Principal Components Analysis</vt:lpstr>
      <vt:lpstr>2.12 Example: Principal Components Analysis</vt:lpstr>
      <vt:lpstr>2.12 Example: Principal Components Analysis</vt:lpstr>
      <vt:lpstr>2.12 Example: Principal Components Analysis</vt:lpstr>
      <vt:lpstr>2.12 Example: Principal Components Analysis</vt:lpstr>
      <vt:lpstr>2.12 Example: Principal Components Analysis</vt:lpstr>
      <vt:lpstr>2.12 Example: Principal Components Analysis</vt:lpstr>
      <vt:lpstr>2.12 Example: Principal Components Analysis</vt:lpstr>
      <vt:lpstr>2.12 Example: Principal Components Analysis</vt:lpstr>
      <vt:lpstr>2.12 Example: Principal Components Analysis</vt:lpstr>
      <vt:lpstr>References</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creator>牛 召阳</dc:creator>
  <cp:lastModifiedBy>牛 召阳</cp:lastModifiedBy>
  <cp:revision>291</cp:revision>
  <dcterms:created xsi:type="dcterms:W3CDTF">2020-05-05T12:56:26Z</dcterms:created>
  <dcterms:modified xsi:type="dcterms:W3CDTF">2020-06-03T11:56:31Z</dcterms:modified>
</cp:coreProperties>
</file>