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517" r:id="rId2"/>
    <p:sldId id="516" r:id="rId3"/>
    <p:sldId id="518" r:id="rId4"/>
    <p:sldId id="519" r:id="rId5"/>
    <p:sldId id="2894"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402" r:id="rId36"/>
    <p:sldId id="549" r:id="rId37"/>
    <p:sldId id="550" r:id="rId38"/>
    <p:sldId id="551" r:id="rId39"/>
    <p:sldId id="552" r:id="rId40"/>
    <p:sldId id="553" r:id="rId41"/>
    <p:sldId id="554" r:id="rId42"/>
    <p:sldId id="555" r:id="rId43"/>
    <p:sldId id="556" r:id="rId44"/>
    <p:sldId id="557" r:id="rId45"/>
    <p:sldId id="558" r:id="rId46"/>
    <p:sldId id="2750" r:id="rId47"/>
    <p:sldId id="560" r:id="rId48"/>
    <p:sldId id="561" r:id="rId49"/>
    <p:sldId id="562" r:id="rId50"/>
    <p:sldId id="2815"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2751" r:id="rId66"/>
    <p:sldId id="578" r:id="rId67"/>
    <p:sldId id="579" r:id="rId68"/>
    <p:sldId id="2814" r:id="rId69"/>
    <p:sldId id="580" r:id="rId70"/>
    <p:sldId id="581" r:id="rId71"/>
    <p:sldId id="582" r:id="rId72"/>
    <p:sldId id="2752" r:id="rId73"/>
    <p:sldId id="584" r:id="rId74"/>
    <p:sldId id="5971" r:id="rId75"/>
    <p:sldId id="2753" r:id="rId76"/>
    <p:sldId id="586" r:id="rId77"/>
    <p:sldId id="587" r:id="rId78"/>
    <p:sldId id="588" r:id="rId79"/>
    <p:sldId id="592" r:id="rId80"/>
    <p:sldId id="591" r:id="rId81"/>
    <p:sldId id="5972" r:id="rId82"/>
    <p:sldId id="593" r:id="rId83"/>
    <p:sldId id="2754" r:id="rId84"/>
    <p:sldId id="595" r:id="rId85"/>
    <p:sldId id="596" r:id="rId86"/>
    <p:sldId id="597" r:id="rId87"/>
    <p:sldId id="598" r:id="rId88"/>
    <p:sldId id="599" r:id="rId89"/>
    <p:sldId id="600" r:id="rId90"/>
    <p:sldId id="601" r:id="rId91"/>
    <p:sldId id="602" r:id="rId92"/>
    <p:sldId id="603" r:id="rId93"/>
    <p:sldId id="604" r:id="rId94"/>
    <p:sldId id="2755" r:id="rId95"/>
    <p:sldId id="606" r:id="rId96"/>
    <p:sldId id="607" r:id="rId97"/>
    <p:sldId id="5973" r:id="rId98"/>
    <p:sldId id="608" r:id="rId99"/>
    <p:sldId id="5974" r:id="rId100"/>
    <p:sldId id="612" r:id="rId101"/>
    <p:sldId id="5975" r:id="rId102"/>
    <p:sldId id="613" r:id="rId103"/>
    <p:sldId id="614" r:id="rId104"/>
    <p:sldId id="615" r:id="rId105"/>
    <p:sldId id="616" r:id="rId106"/>
    <p:sldId id="2748" r:id="rId107"/>
    <p:sldId id="2749" r:id="rId10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endParaRPr lang="zh-CN" altLang="en-US" dirty="0"/>
              </a:p>
            </p:txBody>
          </p:sp>
        </mc:Choice>
        <mc:Fallback xmlns="">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330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1037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73128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57963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0C4F88-62AA-4B8D-8442-F1217A052BEA}" type="slidenum">
              <a:rPr lang="zh-CN" altLang="en-US" smtClean="0"/>
              <a:t>96</a:t>
            </a:fld>
            <a:endParaRPr lang="zh-CN" altLang="en-US"/>
          </a:p>
        </p:txBody>
      </p:sp>
    </p:spTree>
    <p:extLst>
      <p:ext uri="{BB962C8B-B14F-4D97-AF65-F5344CB8AC3E}">
        <p14:creationId xmlns:p14="http://schemas.microsoft.com/office/powerpoint/2010/main" val="354880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endParaRPr lang="zh-CN" altLang="en-US" dirty="0"/>
              </a:p>
            </p:txBody>
          </p:sp>
        </mc:Choice>
        <mc:Fallback xmlns="">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83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2862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7244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259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5560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6448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3608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62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102.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0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6.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75.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5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84.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96.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185.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0.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7.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99.png"/></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7.png"/><Relationship Id="rId2" Type="http://schemas.openxmlformats.org/officeDocument/2006/relationships/image" Target="../media/image208.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8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0.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3.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4.png"/><Relationship Id="rId1" Type="http://schemas.openxmlformats.org/officeDocument/2006/relationships/slideLayout" Target="../slideLayouts/slideLayout3.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 Probability and Information Theory</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76247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lvl="0">
              <a:spcBef>
                <a:spcPts val="0"/>
              </a:spcBef>
              <a:buClr>
                <a:srgbClr val="FF0000"/>
              </a:buClr>
            </a:pPr>
            <a:r>
              <a:rPr lang="en-US" altLang="zh-CN" dirty="0"/>
              <a:t>Two doors </a:t>
            </a:r>
            <a:r>
              <a:rPr lang="en-US" altLang="zh-CN" sz="2600" dirty="0">
                <a:latin typeface="Times New Roman" panose="02020603050405020304" pitchFamily="18" charset="0"/>
                <a:cs typeface="Times New Roman" panose="02020603050405020304" pitchFamily="18" charset="0"/>
              </a:rPr>
              <a:t>lead to a goat while a third leads to a car. The outcome given the contestant’s choice is deterministic, but from the contestant’s point of view, the outcome is uncertain.</a:t>
            </a:r>
          </a:p>
          <a:p>
            <a:pPr marL="0" lvl="0" algn="just" fontAlgn="auto">
              <a:lnSpc>
                <a:spcPct val="125000"/>
              </a:lnSpc>
              <a:spcBef>
                <a:spcPts val="0"/>
              </a:spcBef>
              <a:buClr>
                <a:srgbClr val="FF0000"/>
              </a:buClr>
              <a:buSzTx/>
              <a:buNone/>
            </a:pPr>
            <a:r>
              <a:rPr lang="en-US" altLang="zh-CN" sz="23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3. Incomplete modeling. When we use a model that must discard some of the information we have observed, the discarded information results in uncertainty in the model’s predictions. For example, suppose we build a robot that can exactly observe the location of every object around it. If the robot discretizes space when predicting the future location of these objects, then the discretization makes the robot immediately become uncertain about the precise position of objects: each object could be anywhere within the discrete cell that it was observed to occupy.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lvl="0">
              <a:spcBef>
                <a:spcPts val="0"/>
              </a:spcBef>
              <a:buClr>
                <a:srgbClr val="FF0000"/>
              </a:buClr>
            </a:pPr>
            <a:r>
              <a:rPr lang="en-US" altLang="zh-CN" dirty="0">
                <a:latin typeface="Times New Roman" panose="02020503050405090304" pitchFamily="18" charset="0"/>
                <a:cs typeface="Times New Roman" panose="02020503050405090304" pitchFamily="18" charset="0"/>
              </a:rPr>
              <a:t>Figure 3.7: A directed graphical model over random variables a, b, c, d and e. This graph corresponds to probability distributions that can be factored as</a:t>
            </a:r>
          </a:p>
          <a:p>
            <a:pPr lvl="0">
              <a:spcBef>
                <a:spcPts val="0"/>
              </a:spcBef>
              <a:buClr>
                <a:srgbClr val="FF0000"/>
              </a:buClr>
            </a:pPr>
            <a:endParaRPr lang="en-US" altLang="zh-CN" dirty="0">
              <a:latin typeface="Times New Roman" panose="02020503050405090304" pitchFamily="18" charset="0"/>
              <a:cs typeface="Times New Roman" panose="02020503050405090304" pitchFamily="18" charset="0"/>
            </a:endParaRPr>
          </a:p>
          <a:p>
            <a:pPr lvl="0">
              <a:spcBef>
                <a:spcPts val="0"/>
              </a:spcBef>
              <a:buClr>
                <a:srgbClr val="FF0000"/>
              </a:buClr>
            </a:pPr>
            <a:r>
              <a:rPr lang="en-US" altLang="zh-CN" dirty="0">
                <a:latin typeface="Times New Roman" panose="02020503050405090304" pitchFamily="18" charset="0"/>
                <a:cs typeface="Times New Roman" panose="02020503050405090304" pitchFamily="18" charset="0"/>
              </a:rPr>
              <a:t>This graph allows us to quickly see some properties of the distribution. For example, a and c interact directly, but a and e interact only indirectly via c.</a:t>
            </a:r>
            <a:endParaRPr lang="en-US" altLang="zh-CN" sz="2600" dirty="0">
              <a:latin typeface="Times New Roman" panose="02020503050405090304" pitchFamily="18" charset="0"/>
              <a:cs typeface="Times New Roman" panose="02020503050405090304" pitchFamily="18" charset="0"/>
            </a:endParaRPr>
          </a:p>
        </p:txBody>
      </p:sp>
      <p:pic>
        <p:nvPicPr>
          <p:cNvPr id="5" name="图片 4">
            <a:extLst>
              <a:ext uri="{FF2B5EF4-FFF2-40B4-BE49-F238E27FC236}">
                <a16:creationId xmlns:a16="http://schemas.microsoft.com/office/drawing/2014/main" id="{E08EF4E9-A676-44B1-B8F2-CE043E9589DA}"/>
              </a:ext>
            </a:extLst>
          </p:cNvPr>
          <p:cNvPicPr>
            <a:picLocks noChangeAspect="1"/>
          </p:cNvPicPr>
          <p:nvPr/>
        </p:nvPicPr>
        <p:blipFill>
          <a:blip r:embed="rId3"/>
          <a:stretch>
            <a:fillRect/>
          </a:stretch>
        </p:blipFill>
        <p:spPr>
          <a:xfrm>
            <a:off x="4381182" y="814758"/>
            <a:ext cx="2565050" cy="2736726"/>
          </a:xfrm>
          <a:prstGeom prst="rect">
            <a:avLst/>
          </a:prstGeom>
        </p:spPr>
      </p:pic>
      <p:pic>
        <p:nvPicPr>
          <p:cNvPr id="7" name="图片 6">
            <a:extLst>
              <a:ext uri="{FF2B5EF4-FFF2-40B4-BE49-F238E27FC236}">
                <a16:creationId xmlns:a16="http://schemas.microsoft.com/office/drawing/2014/main" id="{5FC47AC1-4638-444B-A934-E88C0465C0AD}"/>
              </a:ext>
            </a:extLst>
          </p:cNvPr>
          <p:cNvPicPr>
            <a:picLocks noChangeAspect="1"/>
          </p:cNvPicPr>
          <p:nvPr/>
        </p:nvPicPr>
        <p:blipFill>
          <a:blip r:embed="rId4"/>
          <a:stretch>
            <a:fillRect/>
          </a:stretch>
        </p:blipFill>
        <p:spPr>
          <a:xfrm>
            <a:off x="1925149" y="4601504"/>
            <a:ext cx="8334187" cy="39363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14AC613-0E75-467A-865A-8943B6A95E2B}"/>
              </a:ext>
            </a:extLst>
          </p:cNvPr>
          <p:cNvSpPr>
            <a:spLocks noGrp="1"/>
          </p:cNvSpPr>
          <p:nvPr>
            <p:ph idx="1"/>
          </p:nvPr>
        </p:nvSpPr>
        <p:spPr/>
        <p:txBody>
          <a:bodyPr/>
          <a:lstStyle/>
          <a:p>
            <a:r>
              <a:rPr lang="zh-CN" altLang="en-US" i="1" dirty="0"/>
              <a:t>　　</a:t>
            </a:r>
            <a:r>
              <a:rPr lang="en-US" altLang="zh-CN" i="1" dirty="0"/>
              <a:t>Undirected </a:t>
            </a:r>
            <a:r>
              <a:rPr lang="en-US" altLang="zh-CN" dirty="0"/>
              <a:t>models use graphs with undirected edges, and they represent factorizations into a set of functions; unlike in the directed case, these functions are usually not probability distributions of any kind. Any set of nodes that are all connected to each other in G is called a clique. Each clique       in an undirected model is associated with a factor φ(</a:t>
            </a:r>
            <a:r>
              <a:rPr lang="en-US" altLang="zh-CN" dirty="0" err="1"/>
              <a:t>i</a:t>
            </a:r>
            <a:r>
              <a:rPr lang="en-US" altLang="zh-CN" dirty="0"/>
              <a:t>)(C(</a:t>
            </a:r>
            <a:r>
              <a:rPr lang="en-US" altLang="zh-CN" dirty="0" err="1"/>
              <a:t>i</a:t>
            </a:r>
            <a:r>
              <a:rPr lang="en-US" altLang="zh-CN" dirty="0"/>
              <a:t>)). These factors are just functions, not probability distributions. The output of each factor must be non-negative, but there is no constraint that the factor must sum or integrate to 1 like a probability distribution.</a:t>
            </a:r>
            <a:endParaRPr lang="zh-CN" altLang="en-US" dirty="0"/>
          </a:p>
        </p:txBody>
      </p:sp>
      <p:sp>
        <p:nvSpPr>
          <p:cNvPr id="4" name="标题 3">
            <a:extLst>
              <a:ext uri="{FF2B5EF4-FFF2-40B4-BE49-F238E27FC236}">
                <a16:creationId xmlns:a16="http://schemas.microsoft.com/office/drawing/2014/main" id="{48DFB714-45BF-474C-8D43-8404E8929B3F}"/>
              </a:ext>
            </a:extLst>
          </p:cNvPr>
          <p:cNvSpPr>
            <a:spLocks noGrp="1"/>
          </p:cNvSpPr>
          <p:nvPr>
            <p:ph type="title"/>
          </p:nvPr>
        </p:nvSpPr>
        <p:spPr/>
        <p:txBody>
          <a:bodyPr/>
          <a:lstStyle/>
          <a:p>
            <a:r>
              <a:rPr lang="en-US" altLang="zh-CN" dirty="0">
                <a:latin typeface="Times New Roman" panose="02020503050405090304" pitchFamily="18" charset="0"/>
                <a:cs typeface="Times New Roman" panose="02020503050405090304" pitchFamily="18" charset="0"/>
                <a:sym typeface="+mn-ea"/>
              </a:rPr>
              <a:t>3.14 Structured Probabilistic Models</a:t>
            </a:r>
            <a:endParaRPr lang="zh-CN" altLang="en-US" dirty="0"/>
          </a:p>
        </p:txBody>
      </p:sp>
      <p:pic>
        <p:nvPicPr>
          <p:cNvPr id="6" name="图片 5">
            <a:extLst>
              <a:ext uri="{FF2B5EF4-FFF2-40B4-BE49-F238E27FC236}">
                <a16:creationId xmlns:a16="http://schemas.microsoft.com/office/drawing/2014/main" id="{87A7E917-264C-4E6F-AE60-1F36D77D9215}"/>
              </a:ext>
            </a:extLst>
          </p:cNvPr>
          <p:cNvPicPr>
            <a:picLocks noChangeAspect="1"/>
          </p:cNvPicPr>
          <p:nvPr/>
        </p:nvPicPr>
        <p:blipFill>
          <a:blip r:embed="rId2"/>
          <a:stretch>
            <a:fillRect/>
          </a:stretch>
        </p:blipFill>
        <p:spPr>
          <a:xfrm>
            <a:off x="4202319" y="2672127"/>
            <a:ext cx="324181" cy="343789"/>
          </a:xfrm>
          <a:prstGeom prst="rect">
            <a:avLst/>
          </a:prstGeom>
        </p:spPr>
      </p:pic>
      <p:pic>
        <p:nvPicPr>
          <p:cNvPr id="7" name="图片 6">
            <a:extLst>
              <a:ext uri="{FF2B5EF4-FFF2-40B4-BE49-F238E27FC236}">
                <a16:creationId xmlns:a16="http://schemas.microsoft.com/office/drawing/2014/main" id="{C366FED4-21B5-45AE-A0F9-95C73AD9B070}"/>
              </a:ext>
            </a:extLst>
          </p:cNvPr>
          <p:cNvPicPr>
            <a:picLocks noChangeAspect="1"/>
          </p:cNvPicPr>
          <p:nvPr/>
        </p:nvPicPr>
        <p:blipFill>
          <a:blip r:embed="rId3"/>
          <a:stretch>
            <a:fillRect/>
          </a:stretch>
        </p:blipFill>
        <p:spPr>
          <a:xfrm>
            <a:off x="8855110" y="2623392"/>
            <a:ext cx="497437" cy="351936"/>
          </a:xfrm>
          <a:prstGeom prst="rect">
            <a:avLst/>
          </a:prstGeom>
        </p:spPr>
      </p:pic>
      <p:pic>
        <p:nvPicPr>
          <p:cNvPr id="8" name="图片 7">
            <a:extLst>
              <a:ext uri="{FF2B5EF4-FFF2-40B4-BE49-F238E27FC236}">
                <a16:creationId xmlns:a16="http://schemas.microsoft.com/office/drawing/2014/main" id="{B8AD532D-BBCE-41C5-BDB8-9229499D71FF}"/>
              </a:ext>
            </a:extLst>
          </p:cNvPr>
          <p:cNvPicPr>
            <a:picLocks noChangeAspect="1"/>
          </p:cNvPicPr>
          <p:nvPr/>
        </p:nvPicPr>
        <p:blipFill>
          <a:blip r:embed="rId4"/>
          <a:stretch>
            <a:fillRect/>
          </a:stretch>
        </p:blipFill>
        <p:spPr>
          <a:xfrm>
            <a:off x="5170952" y="3136158"/>
            <a:ext cx="1291029" cy="425189"/>
          </a:xfrm>
          <a:prstGeom prst="rect">
            <a:avLst/>
          </a:prstGeom>
        </p:spPr>
      </p:pic>
    </p:spTree>
    <p:extLst>
      <p:ext uri="{BB962C8B-B14F-4D97-AF65-F5344CB8AC3E}">
        <p14:creationId xmlns:p14="http://schemas.microsoft.com/office/powerpoint/2010/main" val="19629335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probability of a configuration of random variables is proportional to the product of all of these factors—assignments that result in larger factor values are more likely. Of course, there is no guarantee that this product will sum to 1. We therefore divide by a normalizing constant </a:t>
                </a:r>
                <a:r>
                  <a:rPr lang="en-US" altLang="zh-CN" sz="2600" i="1" dirty="0">
                    <a:latin typeface="Times New Roman" panose="02020503050405090304" pitchFamily="18" charset="0"/>
                    <a:cs typeface="Times New Roman" panose="02020503050405090304" pitchFamily="18" charset="0"/>
                  </a:rPr>
                  <a:t>Z</a:t>
                </a:r>
                <a:r>
                  <a:rPr lang="en-US" altLang="zh-CN" sz="2600" dirty="0">
                    <a:latin typeface="Times New Roman" panose="02020503050405090304" pitchFamily="18" charset="0"/>
                    <a:cs typeface="Times New Roman" panose="02020503050405090304" pitchFamily="18" charset="0"/>
                  </a:rPr>
                  <a:t>, defined to be the sum or integral over all states of the product of the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𝜙</m:t>
                    </m:r>
                  </m:oMath>
                </a14:m>
                <a:r>
                  <a:rPr lang="en-US" altLang="zh-CN" sz="2600" dirty="0">
                    <a:latin typeface="Times New Roman" panose="02020503050405090304" pitchFamily="18" charset="0"/>
                    <a:cs typeface="Times New Roman" panose="02020503050405090304" pitchFamily="18" charset="0"/>
                  </a:rPr>
                  <a:t> functions, in order to obtain a normalized probability distribution:</a:t>
                </a: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a:spcBef>
                    <a:spcPts val="0"/>
                  </a:spcBef>
                  <a:buClr>
                    <a:srgbClr val="FF0000"/>
                  </a:buClr>
                </a:pPr>
                <a:r>
                  <a:rPr lang="en-US" altLang="zh-CN" dirty="0">
                    <a:latin typeface="Times New Roman" panose="02020503050405090304" pitchFamily="18" charset="0"/>
                    <a:cs typeface="Times New Roman" panose="02020503050405090304" pitchFamily="18" charset="0"/>
                  </a:rPr>
                  <a:t>See Fig. </a:t>
                </a:r>
                <a:r>
                  <a:rPr lang="en-US" altLang="zh-CN" dirty="0">
                    <a:solidFill>
                      <a:srgbClr val="FF0000"/>
                    </a:solidFill>
                    <a:latin typeface="Times New Roman" panose="02020503050405090304" pitchFamily="18" charset="0"/>
                    <a:cs typeface="Times New Roman" panose="02020503050405090304" pitchFamily="18" charset="0"/>
                  </a:rPr>
                  <a:t>3.8</a:t>
                </a:r>
                <a:r>
                  <a:rPr lang="en-US" altLang="zh-CN" dirty="0">
                    <a:latin typeface="Times New Roman" panose="02020503050405090304" pitchFamily="18" charset="0"/>
                    <a:cs typeface="Times New Roman" panose="02020503050405090304" pitchFamily="18" charset="0"/>
                  </a:rPr>
                  <a:t> for an example of an undirected graph and the factorization of probability distributions it represents.</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087994" y="4116862"/>
            <a:ext cx="6880531" cy="875704"/>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lvl="0">
              <a:spcBef>
                <a:spcPts val="0"/>
              </a:spcBef>
              <a:buClr>
                <a:srgbClr val="FF0000"/>
              </a:buClr>
            </a:pPr>
            <a:r>
              <a:rPr lang="en-US" altLang="zh-CN" dirty="0">
                <a:latin typeface="Times New Roman" panose="02020503050405090304" pitchFamily="18" charset="0"/>
                <a:cs typeface="Times New Roman" panose="02020503050405090304" pitchFamily="18" charset="0"/>
              </a:rPr>
              <a:t>Figure 3.8: An undirected graphical model over random variables a, b, c, d and e. This graph corresponds to probability distributions that can be factored as</a:t>
            </a:r>
          </a:p>
          <a:p>
            <a:pPr lvl="0">
              <a:spcBef>
                <a:spcPts val="0"/>
              </a:spcBef>
              <a:buClr>
                <a:srgbClr val="FF0000"/>
              </a:buClr>
            </a:pPr>
            <a:endParaRPr lang="en-US" altLang="zh-CN" dirty="0">
              <a:latin typeface="Times New Roman" panose="02020503050405090304" pitchFamily="18" charset="0"/>
              <a:cs typeface="Times New Roman" panose="02020503050405090304" pitchFamily="18" charset="0"/>
            </a:endParaRPr>
          </a:p>
          <a:p>
            <a:pPr lvl="0">
              <a:spcBef>
                <a:spcPts val="0"/>
              </a:spcBef>
              <a:buClr>
                <a:srgbClr val="FF0000"/>
              </a:buClr>
            </a:pPr>
            <a:r>
              <a:rPr lang="en-US" altLang="zh-CN" dirty="0">
                <a:latin typeface="Times New Roman" panose="02020503050405090304" pitchFamily="18" charset="0"/>
                <a:cs typeface="Times New Roman" panose="02020503050405090304" pitchFamily="18" charset="0"/>
              </a:rPr>
              <a:t>This graph allows us to quickly see some properties of the distribution. For example, a and c interact directly, but a and e interact only indirectly via c.</a:t>
            </a:r>
            <a:endParaRPr lang="en-US" altLang="zh-CN" sz="2600" dirty="0">
              <a:latin typeface="Times New Roman" panose="02020503050405090304" pitchFamily="18" charset="0"/>
              <a:cs typeface="Times New Roman" panose="02020503050405090304" pitchFamily="18" charset="0"/>
            </a:endParaRPr>
          </a:p>
        </p:txBody>
      </p:sp>
      <p:pic>
        <p:nvPicPr>
          <p:cNvPr id="6" name="图片 5">
            <a:extLst>
              <a:ext uri="{FF2B5EF4-FFF2-40B4-BE49-F238E27FC236}">
                <a16:creationId xmlns:a16="http://schemas.microsoft.com/office/drawing/2014/main" id="{A5CCE304-DD40-41F6-A2F0-D0D38D5A5AE2}"/>
              </a:ext>
            </a:extLst>
          </p:cNvPr>
          <p:cNvPicPr>
            <a:picLocks noChangeAspect="1"/>
          </p:cNvPicPr>
          <p:nvPr/>
        </p:nvPicPr>
        <p:blipFill>
          <a:blip r:embed="rId3"/>
          <a:stretch>
            <a:fillRect/>
          </a:stretch>
        </p:blipFill>
        <p:spPr>
          <a:xfrm>
            <a:off x="4235843" y="862885"/>
            <a:ext cx="2485799" cy="2683870"/>
          </a:xfrm>
          <a:prstGeom prst="rect">
            <a:avLst/>
          </a:prstGeom>
        </p:spPr>
      </p:pic>
      <p:pic>
        <p:nvPicPr>
          <p:cNvPr id="7" name="图片 6">
            <a:extLst>
              <a:ext uri="{FF2B5EF4-FFF2-40B4-BE49-F238E27FC236}">
                <a16:creationId xmlns:a16="http://schemas.microsoft.com/office/drawing/2014/main" id="{4C2280A3-52C1-4771-B018-3F66770EEB0A}"/>
              </a:ext>
            </a:extLst>
          </p:cNvPr>
          <p:cNvPicPr>
            <a:picLocks noChangeAspect="1"/>
          </p:cNvPicPr>
          <p:nvPr/>
        </p:nvPicPr>
        <p:blipFill>
          <a:blip r:embed="rId4"/>
          <a:stretch>
            <a:fillRect/>
          </a:stretch>
        </p:blipFill>
        <p:spPr>
          <a:xfrm>
            <a:off x="1831213" y="4517241"/>
            <a:ext cx="7585504" cy="601212"/>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Keep in mind that these graphical representations of factorizations are a language for describing probability distributions. They are not mutually exclusive families of probability distributions. Being directed or undirected is not a property of a probability distribution; it is a property of a particular </a:t>
            </a:r>
            <a:r>
              <a:rPr lang="en-US" altLang="zh-CN" sz="2600" i="1" dirty="0">
                <a:latin typeface="Times New Roman" panose="02020503050405090304" pitchFamily="18" charset="0"/>
                <a:cs typeface="Times New Roman" panose="02020503050405090304" pitchFamily="18" charset="0"/>
              </a:rPr>
              <a:t>description</a:t>
            </a:r>
            <a:r>
              <a:rPr lang="en-US" altLang="zh-CN" sz="2600" dirty="0">
                <a:latin typeface="Times New Roman" panose="02020503050405090304" pitchFamily="18" charset="0"/>
                <a:cs typeface="Times New Roman" panose="02020503050405090304" pitchFamily="18" charset="0"/>
              </a:rPr>
              <a:t> of a probability distribution, but any probability distribution may be described in both ways.     </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Throughout Part </a:t>
            </a:r>
            <a:r>
              <a:rPr lang="en-US" altLang="zh-CN" sz="2600" dirty="0">
                <a:solidFill>
                  <a:srgbClr val="FF0000"/>
                </a:solidFill>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 and Part </a:t>
            </a:r>
            <a:r>
              <a:rPr lang="en-US" altLang="zh-CN" sz="2600" dirty="0">
                <a:solidFill>
                  <a:srgbClr val="FF0000"/>
                </a:solidFill>
                <a:latin typeface="Times New Roman" panose="02020503050405090304" pitchFamily="18" charset="0"/>
                <a:cs typeface="Times New Roman" panose="02020503050405090304" pitchFamily="18" charset="0"/>
              </a:rPr>
              <a:t>II</a:t>
            </a:r>
            <a:r>
              <a:rPr lang="en-US" altLang="zh-CN" sz="2600" dirty="0">
                <a:latin typeface="Times New Roman" panose="02020503050405090304" pitchFamily="18" charset="0"/>
                <a:cs typeface="Times New Roman" panose="02020503050405090304" pitchFamily="18" charset="0"/>
              </a:rPr>
              <a:t> of this book, we will use structured probabilistic models merely as a language to describe which direct probabilistic relationships different machine learning algorithms choose to represent. No further understanding of structured probabilistic models is needed until the discussion of research topics, in Part </a:t>
            </a:r>
            <a:r>
              <a:rPr lang="en-US" altLang="zh-CN" sz="2600" dirty="0">
                <a:solidFill>
                  <a:srgbClr val="FF0000"/>
                </a:solidFill>
                <a:latin typeface="Times New Roman" panose="02020503050405090304" pitchFamily="18" charset="0"/>
                <a:cs typeface="Times New Roman" panose="02020503050405090304" pitchFamily="18" charset="0"/>
              </a:rPr>
              <a:t>III</a:t>
            </a:r>
            <a:r>
              <a:rPr lang="en-US" altLang="zh-CN" sz="2600" dirty="0">
                <a:latin typeface="Times New Roman" panose="02020503050405090304" pitchFamily="18" charset="0"/>
                <a:cs typeface="Times New Roman" panose="02020503050405090304" pitchFamily="18" charset="0"/>
              </a:rPr>
              <a:t>, where we will explore structured probabilistic models in much greater detail.</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6" name="内容占位符 5">
            <a:extLst>
              <a:ext uri="{FF2B5EF4-FFF2-40B4-BE49-F238E27FC236}">
                <a16:creationId xmlns:a16="http://schemas.microsoft.com/office/drawing/2014/main" id="{DAC2A1CF-DEEA-4C6B-84AF-C2D5B62507D2}"/>
              </a:ext>
            </a:extLst>
          </p:cNvPr>
          <p:cNvSpPr>
            <a:spLocks noGrp="1"/>
          </p:cNvSpPr>
          <p:nvPr>
            <p:ph idx="1"/>
          </p:nvPr>
        </p:nvSpPr>
        <p:spPr/>
        <p:txBody>
          <a:bodyPr>
            <a:normAutofit/>
          </a:bodyPr>
          <a:lstStyle/>
          <a:p>
            <a:pPr marL="0" indent="0">
              <a:buNone/>
            </a:pPr>
            <a:r>
              <a:rPr lang="en-US" altLang="zh-CN" dirty="0">
                <a:latin typeface="Times New Roman" panose="02020503050405090304" pitchFamily="18" charset="0"/>
                <a:cs typeface="Times New Roman" panose="02020503050405090304" pitchFamily="18" charset="0"/>
              </a:rPr>
              <a:t>        This chapter has reviewed the basic concepts of probability theory that are most relevant to deep learning. One more set of fundamental mathematical tools remains: numerical methods.</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In many cases, it is more practical to use a simple but uncertain rule rather than a complex but certain one, even if the true rule is deterministic and our modeling system has the fidelity to accommodate a complex rule. For example, the simple rule “Most birds fly” is cheap to develop and is broadly useful, while a rule of the form, “Birds fly, except for very young birds that have not yet learned to fly, sick or injured birds that have lost the ability to fly, flightless species of birds including the cassowary, ostrich and kiwi. . .” is expensive to develop, maintain and communicate, and after all of this effort is still very brittle and prone to failure.</a:t>
            </a:r>
            <a:r>
              <a:rPr lang="en-US" altLang="zh-CN" sz="2300" dirty="0">
                <a:latin typeface="Times New Roman" panose="02020603050405020304" pitchFamily="18" charset="0"/>
                <a:cs typeface="Times New Roman" panose="02020603050405020304" pitchFamily="18" charset="0"/>
              </a:rPr>
              <a: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132705"/>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Given that we need a means of representing and reasoning about uncertainty, it is not immediately obvious that probability theory can provide all of the tools we want for artificial intelligence applications. Probability theory was originally developed to analyze the frequencies of events. It is easy to see how probability theory can be used to study events like drawing a certain hand of cards in a game of poker. These kinds of events are often repeatable. When we say that an outcome has a probability p of occurring, it means that if we repeated the experiment (e.g., draw a hand of cards) infinitely many times, then proportion p of the repetitions would result in that outcome. This kind of reasoning does not seem immediately applicable to propositions that are not repeatable.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194935"/>
          </a:xfrm>
        </p:spPr>
        <p:txBody>
          <a:bodyPr>
            <a:noAutofit/>
          </a:bodyPr>
          <a:lstStyle/>
          <a:p>
            <a:pPr lvl="0">
              <a:spcBef>
                <a:spcPts val="0"/>
              </a:spcBef>
              <a:buClr>
                <a:srgbClr val="FF0000"/>
              </a:buClr>
            </a:pPr>
            <a:r>
              <a:rPr lang="en-US" altLang="zh-CN" dirty="0">
                <a:sym typeface="+mn-ea"/>
              </a:rPr>
              <a:t>If a doctor analyzes a patient and says that </a:t>
            </a:r>
            <a:r>
              <a:rPr lang="en-US" altLang="zh-CN" sz="2600" dirty="0">
                <a:latin typeface="Times New Roman" panose="02020603050405020304" pitchFamily="18" charset="0"/>
                <a:cs typeface="Times New Roman" panose="02020603050405020304" pitchFamily="18" charset="0"/>
                <a:sym typeface="+mn-ea"/>
              </a:rPr>
              <a:t>the patient has a 40% chance of having the flu,this means something very </a:t>
            </a:r>
            <a:r>
              <a:rPr lang="en-US" altLang="zh-CN" sz="2600" dirty="0">
                <a:latin typeface="Times New Roman" panose="02020603050405020304" pitchFamily="18" charset="0"/>
                <a:cs typeface="Times New Roman" panose="02020603050405020304" pitchFamily="18" charset="0"/>
              </a:rPr>
              <a:t>different—we can not make infinitely many replicas of the patient, nor is there any reason to believe that different replicas of the patient would present with the same symptoms yet have varying underlying conditions. In the case of the doctor diagnosing the patient, we use probability to represent a </a:t>
            </a:r>
            <a:r>
              <a:rPr lang="en-US" altLang="zh-CN" sz="2600" i="1" dirty="0">
                <a:latin typeface="Times New Roman" panose="02020603050405020304" pitchFamily="18" charset="0"/>
                <a:cs typeface="Times New Roman" panose="02020603050405020304" pitchFamily="18" charset="0"/>
              </a:rPr>
              <a:t>degree of belief</a:t>
            </a:r>
            <a:r>
              <a:rPr lang="en-US" altLang="zh-CN" sz="2600" dirty="0">
                <a:latin typeface="Times New Roman" panose="02020603050405020304" pitchFamily="18" charset="0"/>
                <a:cs typeface="Times New Roman" panose="02020603050405020304" pitchFamily="18" charset="0"/>
              </a:rPr>
              <a:t>, with 1 indicating absolute certainty that the patient has the flu and 0 indicating absolute certainty that the patient does not have the flu. The former kind of probability, related directly to the rates at which events occur, is known as </a:t>
            </a:r>
            <a:r>
              <a:rPr lang="en-US" altLang="zh-CN" sz="2600" i="1" dirty="0">
                <a:latin typeface="Times New Roman" panose="02020603050405020304" pitchFamily="18" charset="0"/>
                <a:cs typeface="Times New Roman" panose="02020603050405020304" pitchFamily="18" charset="0"/>
              </a:rPr>
              <a:t>frequentist probability</a:t>
            </a:r>
            <a:r>
              <a:rPr lang="en-US" altLang="zh-CN" sz="2600" dirty="0">
                <a:latin typeface="Times New Roman" panose="02020603050405020304" pitchFamily="18" charset="0"/>
                <a:cs typeface="Times New Roman" panose="02020603050405020304" pitchFamily="18" charset="0"/>
              </a:rPr>
              <a:t>, while the latter, related to qualitative levels of certainty, is known as </a:t>
            </a:r>
            <a:r>
              <a:rPr lang="en-US" altLang="zh-CN" sz="2600" i="1" dirty="0">
                <a:latin typeface="Times New Roman" panose="02020603050405020304" pitchFamily="18" charset="0"/>
                <a:cs typeface="Times New Roman" panose="02020603050405020304" pitchFamily="18" charset="0"/>
              </a:rPr>
              <a:t>Bayesian probability</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If we list several properties that we expect common sense reasoning about uncertainty to have, then the only way to satisfy those properties is to treat Bayesian probabilities as behaving exactly the same as frequentist probabilities. For example, if we want to compute the probability that a player will win a poker game given that she has a certain set of cards, we use exactly the same formulas as when we compute the probability that a patient has a disease given that she has certain symptoms. For more details about why a small set of common sense assumptions implies that the same axioms must control both kinds of probability, see </a:t>
            </a:r>
            <a:r>
              <a:rPr lang="en-US" altLang="zh-CN" sz="2600" dirty="0">
                <a:solidFill>
                  <a:srgbClr val="00FF00"/>
                </a:solidFill>
                <a:latin typeface="Times New Roman" panose="02020603050405020304" pitchFamily="18" charset="0"/>
                <a:cs typeface="Times New Roman" panose="02020603050405020304" pitchFamily="18" charset="0"/>
              </a:rPr>
              <a:t>Ramsey</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1926</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Probability can be seen as the extension of logic to deal with uncertainty. Logic provides a set of formal rules for determining what propositions are implied to be true or false given the assumption that some other set of propositions is true or false. Probability theory provides a set of formal rules for determining the likelihood of a proposition being true given the likelihood of other propositions.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3.2 Random Variables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3.2 Random Variables</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A </a:t>
            </a:r>
            <a:r>
              <a:rPr lang="en-US" altLang="zh-CN" sz="2600" i="1" dirty="0">
                <a:latin typeface="Times New Roman" panose="02020603050405020304" pitchFamily="18" charset="0"/>
                <a:cs typeface="Times New Roman" panose="02020603050405020304" pitchFamily="18" charset="0"/>
              </a:rPr>
              <a:t>random variable</a:t>
            </a:r>
            <a:r>
              <a:rPr lang="en-US" altLang="zh-CN" sz="2600" dirty="0">
                <a:latin typeface="Times New Roman" panose="02020603050405020304" pitchFamily="18" charset="0"/>
                <a:cs typeface="Times New Roman" panose="02020603050405020304" pitchFamily="18" charset="0"/>
              </a:rPr>
              <a:t> is a variable that can take on different values randomly. We typically denote the random variable itself with a lower case letter in plain typeface, and the values it can take on with lower case script letters. For example, x1 and x2 are both possible values that the random variable x can take on. For vector-valued variables, we would write the random variable as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one of its values as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On its own, a random variable is just a description of the states that are possible; it must be coupled with a probability distribution that specifies how likely each of these states are.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3.2 Random Variables</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Random variables may be discrete or continuous. A discrete random variable is one that has a finite or countably infinite number of states. Note that these states are not necessarily the integers; they can also just be named states that are not considered to have any numerical value. A continuous random variable is associated with a real value.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3.3 Probability Distributions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3 Probability and Information Theory</a:t>
            </a:r>
          </a:p>
        </p:txBody>
      </p:sp>
      <p:sp>
        <p:nvSpPr>
          <p:cNvPr id="3" name="内容占位符 2"/>
          <p:cNvSpPr>
            <a:spLocks noGrp="1"/>
          </p:cNvSpPr>
          <p:nvPr>
            <p:ph idx="1"/>
          </p:nvPr>
        </p:nvSpPr>
        <p:spPr>
          <a:xfrm>
            <a:off x="387350" y="772160"/>
            <a:ext cx="11409680" cy="5872480"/>
          </a:xfrm>
        </p:spPr>
        <p:txBody>
          <a:bodyPr>
            <a:normAutofit fontScale="82500" lnSpcReduction="20000"/>
          </a:bodyPr>
          <a:lstStyle/>
          <a:p>
            <a:pPr marL="0" lvl="0" indent="0" algn="just">
              <a:lnSpc>
                <a:spcPct val="125000"/>
              </a:lnSpc>
              <a:spcBef>
                <a:spcPts val="0"/>
              </a:spcBef>
              <a:buClr>
                <a:srgbClr val="FF0000"/>
              </a:buClr>
              <a:buFont typeface="Wingdings" panose="05000000000000000000" pitchFamily="2" charset="2"/>
              <a:buChar char="p"/>
            </a:pPr>
            <a:r>
              <a:rPr lang="en-US" altLang="zh-CN" sz="2900" dirty="0"/>
              <a:t> </a:t>
            </a:r>
            <a:r>
              <a:rPr lang="en-US" altLang="zh-CN" sz="2900" dirty="0">
                <a:latin typeface="Times New Roman" panose="02020603050405020304" pitchFamily="18" charset="0"/>
                <a:cs typeface="Times New Roman" panose="02020603050405020304" pitchFamily="18" charset="0"/>
              </a:rPr>
              <a:t>3.1 Why Probability? </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3.2 Random Variables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3.3 Probability Distributions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3.4 Marginal Probability</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3.5 Conditional Probability</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3.6 The Chain Rule of Conditional Probabilities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3.7 Independence and Conditional Independence</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3.8 Expectation, Variance and Covariance</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3.9 Common Probability Distributions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3.10 Useful Properties of Common Functions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3.11 Bayes’ Rule</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3.12 Technical Details of Continuous Variables</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3.13 Information Theory</a:t>
            </a:r>
          </a:p>
          <a:p>
            <a:pPr marL="0" lvl="0" indent="0" algn="just">
              <a:lnSpc>
                <a:spcPct val="125000"/>
              </a:lnSpc>
              <a:spcBef>
                <a:spcPts val="0"/>
              </a:spcBef>
              <a:buClr>
                <a:srgbClr val="FF0000"/>
              </a:buClr>
              <a:buFont typeface="Wingdings" panose="05000000000000000000" pitchFamily="2" charset="2"/>
              <a:buChar char="p"/>
            </a:pPr>
            <a:r>
              <a:rPr lang="en-US" altLang="zh-CN" sz="2900" dirty="0">
                <a:latin typeface="Times New Roman" panose="02020603050405020304" pitchFamily="18" charset="0"/>
                <a:cs typeface="Times New Roman" panose="02020603050405020304" pitchFamily="18" charset="0"/>
              </a:rPr>
              <a:t> 3.14 Structured Probabilistic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3.3 Probability Distributions</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 </a:t>
            </a:r>
            <a:r>
              <a:rPr lang="en-US" altLang="zh-CN" sz="2600" i="1" dirty="0">
                <a:latin typeface="Times New Roman" panose="02020603050405020304" pitchFamily="18" charset="0"/>
                <a:cs typeface="Times New Roman" panose="02020603050405020304" pitchFamily="18" charset="0"/>
              </a:rPr>
              <a:t>probability distribution</a:t>
            </a:r>
            <a:r>
              <a:rPr lang="en-US" altLang="zh-CN" sz="2600" dirty="0">
                <a:latin typeface="Times New Roman" panose="02020603050405020304" pitchFamily="18" charset="0"/>
                <a:cs typeface="Times New Roman" panose="02020603050405020304" pitchFamily="18" charset="0"/>
              </a:rPr>
              <a:t> is a description of how likely a random variable or set of random variables is to take on each of its possible states. The way we describe probability distributions depends on whether the variables are discrete or continuous.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3.3.1 Discrete Variables and Probability Mass Functions</a:t>
            </a:r>
          </a:p>
        </p:txBody>
      </p:sp>
      <p:sp>
        <p:nvSpPr>
          <p:cNvPr id="3" name="内容占位符 2"/>
          <p:cNvSpPr>
            <a:spLocks noGrp="1"/>
          </p:cNvSpPr>
          <p:nvPr>
            <p:ph idx="1"/>
          </p:nvPr>
        </p:nvSpPr>
        <p:spPr>
          <a:xfrm>
            <a:off x="387350" y="1043305"/>
            <a:ext cx="11409680" cy="5267960"/>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A probability distribution over discrete variables may be described using a </a:t>
            </a:r>
            <a:r>
              <a:rPr lang="en-US" altLang="zh-CN" sz="2600" i="1" dirty="0">
                <a:latin typeface="Times New Roman" panose="02020603050405020304" pitchFamily="18" charset="0"/>
                <a:cs typeface="Times New Roman" panose="02020603050405020304" pitchFamily="18" charset="0"/>
              </a:rPr>
              <a:t>probability mass function</a:t>
            </a:r>
            <a:r>
              <a:rPr lang="en-US" altLang="zh-CN" sz="2600" dirty="0">
                <a:latin typeface="Times New Roman" panose="02020603050405020304" pitchFamily="18" charset="0"/>
                <a:cs typeface="Times New Roman" panose="02020603050405020304" pitchFamily="18" charset="0"/>
              </a:rPr>
              <a:t> (PMF). We typically denote probability mass functions with a capital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Often we associate each random variable with a different probability mass function and the reader must infer which probability mass function to use based on the identity of the random variable, rather than the name of the function;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(x) is usually not the same as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(y).</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The probability mass function maps from a state of a random variable to the probability of that random variable taking on that state. The probability that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denoted as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with a probability of 1 indicating that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certain and a probability of 0 indicating that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impossible.</a:t>
            </a:r>
          </a:p>
          <a:p>
            <a:pPr marL="0" lvl="0" algn="just" fontAlgn="auto">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3.3.1 Discrete Variables and Probability Mass Functions</a:t>
            </a:r>
          </a:p>
        </p:txBody>
      </p:sp>
      <p:sp>
        <p:nvSpPr>
          <p:cNvPr id="3" name="内容占位符 2"/>
          <p:cNvSpPr>
            <a:spLocks noGrp="1"/>
          </p:cNvSpPr>
          <p:nvPr>
            <p:ph idx="1"/>
          </p:nvPr>
        </p:nvSpPr>
        <p:spPr>
          <a:xfrm>
            <a:off x="387350" y="1043305"/>
            <a:ext cx="11409680" cy="5073015"/>
          </a:xfrm>
        </p:spPr>
        <p:txBody>
          <a:bodyPr>
            <a:noAutofit/>
          </a:bodyPr>
          <a:lstStyle/>
          <a:p>
            <a:pPr lvl="0">
              <a:spcBef>
                <a:spcPts val="0"/>
              </a:spcBef>
              <a:buClr>
                <a:srgbClr val="FF0000"/>
              </a:buClr>
            </a:pPr>
            <a:r>
              <a:rPr lang="en-US" altLang="zh-CN" dirty="0"/>
              <a:t>Sometimes to </a:t>
            </a:r>
            <a:r>
              <a:rPr lang="en-US" altLang="zh-CN" sz="2600" dirty="0">
                <a:latin typeface="Times New Roman" panose="02020603050405020304" pitchFamily="18" charset="0"/>
                <a:cs typeface="Times New Roman" panose="02020603050405020304" pitchFamily="18" charset="0"/>
                <a:sym typeface="+mn-ea"/>
              </a:rPr>
              <a:t>disambiguate which PMF to use, we write the name of the random variable explicitly: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 (x = </a:t>
            </a:r>
            <a:r>
              <a:rPr lang="en-US" altLang="zh-CN" sz="2600"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rPr>
              <a:t>Sometimes we define a variable first, then use ~ notation to specify which distribution it follows later: x ~ P(</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Probability mass functions can act on many variables at the same time. Such a probability distribution over many variables is known as a </a:t>
            </a:r>
            <a:r>
              <a:rPr lang="en-US" altLang="zh-CN" sz="2600" i="1" dirty="0">
                <a:latin typeface="Times New Roman" panose="02020603050405020304" pitchFamily="18" charset="0"/>
                <a:cs typeface="Times New Roman" panose="02020603050405020304" pitchFamily="18" charset="0"/>
              </a:rPr>
              <a:t>joint probability</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distribution</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y =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denotes the probability that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y =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simultaneously. We may also write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for brevity.</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To be a probability mass function on a random variable x, a function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must satisfy the following properties:</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 The domain of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must be the set of all possible states of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3.3.1 Discrete Variables and Probability Mass Functions</a:t>
            </a:r>
          </a:p>
        </p:txBody>
      </p:sp>
      <p:sp>
        <p:nvSpPr>
          <p:cNvPr id="3" name="内容占位符 2"/>
          <p:cNvSpPr>
            <a:spLocks noGrp="1"/>
          </p:cNvSpPr>
          <p:nvPr>
            <p:ph idx="1"/>
          </p:nvPr>
        </p:nvSpPr>
        <p:spPr>
          <a:xfrm>
            <a:off x="387350" y="1043305"/>
            <a:ext cx="11409680" cy="5147945"/>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x,0 ≤</a:t>
            </a:r>
            <a:r>
              <a:rPr lang="en-US" altLang="zh-CN" sz="2600" i="1" dirty="0">
                <a:latin typeface="Times New Roman" panose="02020603050405020304" pitchFamily="18" charset="0"/>
                <a:cs typeface="Times New Roman" panose="02020603050405020304" pitchFamily="18" charset="0"/>
              </a:rPr>
              <a:t> 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1. An impossible event has probability 0 and no state 	can be less probable than that. Likewise, an event that is guaranteed to 	happen has probability 1, and no state can have a greater chance of occurring. </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 Σ</a:t>
            </a:r>
            <a:r>
              <a:rPr lang="en-US" altLang="zh-CN" sz="2600" i="1" baseline="-25000" dirty="0">
                <a:latin typeface="Times New Roman" panose="02020603050405020304" pitchFamily="18" charset="0"/>
                <a:cs typeface="Times New Roman" panose="02020603050405020304" pitchFamily="18" charset="0"/>
              </a:rPr>
              <a:t>x</a:t>
            </a:r>
            <a:r>
              <a:rPr lang="en-US" altLang="zh-CN" sz="2600" baseline="-25000"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P(</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1. We refer to this property as being </a:t>
            </a:r>
            <a:r>
              <a:rPr lang="en-US" altLang="zh-CN" sz="2600" i="1" dirty="0">
                <a:latin typeface="Times New Roman" panose="02020603050405020304" pitchFamily="18" charset="0"/>
                <a:cs typeface="Times New Roman" panose="02020603050405020304" pitchFamily="18" charset="0"/>
              </a:rPr>
              <a:t>normalized</a:t>
            </a:r>
            <a:r>
              <a:rPr lang="en-US" altLang="zh-CN" sz="2600" dirty="0">
                <a:latin typeface="Times New Roman" panose="02020603050405020304" pitchFamily="18" charset="0"/>
                <a:cs typeface="Times New Roman" panose="02020603050405020304" pitchFamily="18" charset="0"/>
              </a:rPr>
              <a:t>. Without this 	property, we could obtain probabilities greater than one by computing the 	probability of one of many events occurring.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3.3.1 Discrete Variables and Probability Mass Functions</a:t>
            </a:r>
          </a:p>
        </p:txBody>
      </p:sp>
      <p:sp>
        <p:nvSpPr>
          <p:cNvPr id="3" name="内容占位符 2"/>
          <p:cNvSpPr>
            <a:spLocks noGrp="1"/>
          </p:cNvSpPr>
          <p:nvPr>
            <p:ph idx="1"/>
          </p:nvPr>
        </p:nvSpPr>
        <p:spPr>
          <a:xfrm>
            <a:off x="387350" y="1043305"/>
            <a:ext cx="11409680" cy="5208270"/>
          </a:xfrm>
        </p:spPr>
        <p:txBody>
          <a:bodyPr>
            <a:noAutofit/>
          </a:bodyPr>
          <a:lstStyle/>
          <a:p>
            <a:pPr lvl="0">
              <a:spcBef>
                <a:spcPts val="0"/>
              </a:spcBef>
              <a:buClr>
                <a:srgbClr val="FF0000"/>
              </a:buClr>
            </a:pPr>
            <a:r>
              <a:rPr lang="en-US" altLang="zh-CN" dirty="0"/>
              <a:t>        For example, consider a single discrete random variable x with </a:t>
            </a:r>
            <a:r>
              <a:rPr lang="en-US" altLang="zh-CN" i="1" dirty="0"/>
              <a:t>k</a:t>
            </a:r>
            <a:r>
              <a:rPr lang="en-US" altLang="zh-CN" dirty="0"/>
              <a:t> different states. We can place a </a:t>
            </a:r>
            <a:r>
              <a:rPr lang="en-US" altLang="zh-CN" i="1" dirty="0"/>
              <a:t>uniform distribution</a:t>
            </a:r>
            <a:r>
              <a:rPr lang="en-US" altLang="zh-CN" dirty="0"/>
              <a:t> on x—that is, make each of its states equally likely—by setting its probability mass function to </a:t>
            </a:r>
          </a:p>
          <a:p>
            <a:pPr lvl="0">
              <a:spcBef>
                <a:spcPts val="0"/>
              </a:spcBef>
              <a:buClr>
                <a:srgbClr val="FF0000"/>
              </a:buClr>
            </a:pPr>
            <a:endParaRPr lang="en-US" altLang="zh-CN" dirty="0"/>
          </a:p>
          <a:p>
            <a:pPr lvl="0">
              <a:spcBef>
                <a:spcPts val="0"/>
              </a:spcBef>
              <a:buClr>
                <a:srgbClr val="FF0000"/>
              </a:buClr>
            </a:pPr>
            <a:endParaRPr lang="en-US" altLang="zh-CN" dirty="0"/>
          </a:p>
          <a:p>
            <a:pPr lvl="0">
              <a:spcBef>
                <a:spcPts val="0"/>
              </a:spcBef>
              <a:buClr>
                <a:srgbClr val="FF0000"/>
              </a:buClr>
            </a:pPr>
            <a:r>
              <a:rPr lang="en-US" altLang="zh-CN" dirty="0"/>
              <a:t>for </a:t>
            </a:r>
            <a:r>
              <a:rPr lang="en-US" altLang="zh-CN" sz="2600" dirty="0">
                <a:latin typeface="Times New Roman" panose="02020603050405020304" pitchFamily="18" charset="0"/>
                <a:cs typeface="Times New Roman" panose="02020603050405020304" pitchFamily="18" charset="0"/>
              </a:rPr>
              <a:t>all </a:t>
            </a:r>
            <a:r>
              <a:rPr lang="en-US" altLang="zh-CN" sz="2600" i="1"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We can see that this fits the requirements for a probability mass function. The value      is positive because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is a positive integer. We also see that</a:t>
            </a:r>
          </a:p>
          <a:p>
            <a:pPr marL="0" lvl="0" algn="just" fontAlgn="auto">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fontAlgn="auto">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so the distribution is properly normalized.	</a:t>
            </a:r>
          </a:p>
        </p:txBody>
      </p:sp>
      <p:pic>
        <p:nvPicPr>
          <p:cNvPr id="6" name="图片 5"/>
          <p:cNvPicPr>
            <a:picLocks noChangeAspect="1"/>
          </p:cNvPicPr>
          <p:nvPr/>
        </p:nvPicPr>
        <p:blipFill>
          <a:blip r:embed="rId4"/>
          <a:stretch>
            <a:fillRect/>
          </a:stretch>
        </p:blipFill>
        <p:spPr>
          <a:xfrm>
            <a:off x="387350" y="4535606"/>
            <a:ext cx="10515600" cy="1032510"/>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403112426"/>
              </p:ext>
            </p:extLst>
          </p:nvPr>
        </p:nvGraphicFramePr>
        <p:xfrm>
          <a:off x="1945506" y="3948565"/>
          <a:ext cx="273050" cy="705485"/>
        </p:xfrm>
        <a:graphic>
          <a:graphicData uri="http://schemas.openxmlformats.org/presentationml/2006/ole">
            <mc:AlternateContent xmlns:mc="http://schemas.openxmlformats.org/markup-compatibility/2006">
              <mc:Choice xmlns:v="urn:schemas-microsoft-com:vml" Requires="v">
                <p:oleObj spid="_x0000_s114750" r:id="rId5" imgW="152400" imgH="393700" progId="Equation.KSEE3">
                  <p:embed/>
                </p:oleObj>
              </mc:Choice>
              <mc:Fallback>
                <p:oleObj r:id="rId5" imgW="152400" imgH="393700" progId="Equation.KSEE3">
                  <p:embed/>
                  <p:pic>
                    <p:nvPicPr>
                      <p:cNvPr id="5" name="对象 4">
                        <a:hlinkClick r:id="" action="ppaction://ole?verb=0"/>
                      </p:cNvPr>
                      <p:cNvPicPr/>
                      <p:nvPr/>
                    </p:nvPicPr>
                    <p:blipFill>
                      <a:blip r:embed="rId6"/>
                      <a:stretch>
                        <a:fillRect/>
                      </a:stretch>
                    </p:blipFill>
                    <p:spPr>
                      <a:xfrm>
                        <a:off x="1945506" y="3948565"/>
                        <a:ext cx="273050" cy="705485"/>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BA5258C3-4130-4DDA-B9FF-D76127238BB8}"/>
              </a:ext>
            </a:extLst>
          </p:cNvPr>
          <p:cNvPicPr>
            <a:picLocks noChangeAspect="1"/>
          </p:cNvPicPr>
          <p:nvPr/>
        </p:nvPicPr>
        <p:blipFill>
          <a:blip r:embed="rId7"/>
          <a:stretch>
            <a:fillRect/>
          </a:stretch>
        </p:blipFill>
        <p:spPr>
          <a:xfrm>
            <a:off x="817880" y="2587777"/>
            <a:ext cx="10092690" cy="983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3.3.2 Continuous Variables and Probability Density Functions</a:t>
            </a:r>
          </a:p>
        </p:txBody>
      </p:sp>
      <p:sp>
        <p:nvSpPr>
          <p:cNvPr id="3" name="内容占位符 2"/>
          <p:cNvSpPr>
            <a:spLocks noGrp="1"/>
          </p:cNvSpPr>
          <p:nvPr>
            <p:ph idx="1"/>
          </p:nvPr>
        </p:nvSpPr>
        <p:spPr>
          <a:xfrm>
            <a:off x="387350" y="1043305"/>
            <a:ext cx="11409680" cy="5208270"/>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When working with continuous random variables, we describe probability distributions using a </a:t>
            </a:r>
            <a:r>
              <a:rPr lang="en-US" altLang="zh-CN" sz="2600" i="1" dirty="0">
                <a:latin typeface="Times New Roman" panose="02020603050405020304" pitchFamily="18" charset="0"/>
                <a:cs typeface="Times New Roman" panose="02020603050405020304" pitchFamily="18" charset="0"/>
              </a:rPr>
              <a:t>probability density function</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PDF</a:t>
            </a:r>
            <a:r>
              <a:rPr lang="en-US" altLang="zh-CN" sz="2600" dirty="0">
                <a:latin typeface="Times New Roman" panose="02020603050405020304" pitchFamily="18" charset="0"/>
                <a:cs typeface="Times New Roman" panose="02020603050405020304" pitchFamily="18" charset="0"/>
              </a:rPr>
              <a:t>) rather than a probability mass function. To be a probability density function, a function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must satisfy the following properties:</a:t>
            </a:r>
          </a:p>
          <a:p>
            <a:pPr marL="0" lvl="0" algn="just" fontAlgn="auto">
              <a:lnSpc>
                <a:spcPct val="125000"/>
              </a:lnSpc>
              <a:spcBef>
                <a:spcPts val="0"/>
              </a:spcBef>
              <a:buClr>
                <a:srgbClr val="FF0000"/>
              </a:buClr>
              <a:buSzTx/>
              <a:buNone/>
            </a:pPr>
            <a:r>
              <a:rPr lang="en-US" altLang="zh-CN" dirty="0"/>
              <a:t>        </a:t>
            </a:r>
            <a:r>
              <a:rPr lang="en-US" altLang="zh-CN" sz="2600" dirty="0">
                <a:latin typeface="Times New Roman" panose="02020603050405020304" pitchFamily="18" charset="0"/>
                <a:cs typeface="Times New Roman" panose="02020603050405020304" pitchFamily="18" charset="0"/>
              </a:rPr>
              <a:t>• The domain of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must be the set of all possible states of x. </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x,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0. Note that we do not require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1. </a:t>
            </a:r>
          </a:p>
          <a:p>
            <a:pPr marL="0" lvl="0" algn="just" fontAlgn="auto">
              <a:lnSpc>
                <a:spcPct val="125000"/>
              </a:lnSpc>
              <a:spcBef>
                <a:spcPts val="0"/>
              </a:spcBef>
              <a:buClr>
                <a:srgbClr val="FF0000"/>
              </a:buClr>
              <a:buSzTx/>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dx</a:t>
            </a:r>
            <a:r>
              <a:rPr lang="en-US" altLang="zh-CN" sz="2600" dirty="0">
                <a:latin typeface="Times New Roman" panose="02020603050405020304" pitchFamily="18" charset="0"/>
                <a:cs typeface="Times New Roman" panose="02020603050405020304" pitchFamily="18" charset="0"/>
              </a:rPr>
              <a:t> = 1.</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 probability density function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does not give the probability of a specific state directly, instead the probability of landing inside an infinitesimal region with volume </a:t>
            </a:r>
            <a:r>
              <a:rPr lang="en-US" altLang="zh-CN" sz="2600" i="1" dirty="0" err="1">
                <a:latin typeface="Times New Roman" panose="02020603050405020304" pitchFamily="18" charset="0"/>
                <a:cs typeface="Times New Roman" panose="02020603050405020304" pitchFamily="18" charset="0"/>
              </a:rPr>
              <a:t>δx</a:t>
            </a:r>
            <a:r>
              <a:rPr lang="en-US" altLang="zh-CN" sz="2600" dirty="0">
                <a:latin typeface="Times New Roman" panose="02020603050405020304" pitchFamily="18" charset="0"/>
                <a:cs typeface="Times New Roman" panose="02020603050405020304" pitchFamily="18" charset="0"/>
              </a:rPr>
              <a:t> is given by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err="1">
                <a:latin typeface="Times New Roman" panose="02020603050405020304" pitchFamily="18" charset="0"/>
                <a:cs typeface="Times New Roman" panose="02020603050405020304" pitchFamily="18" charset="0"/>
              </a:rPr>
              <a:t>δx</a:t>
            </a:r>
            <a:r>
              <a:rPr lang="en-US" altLang="zh-CN" i="1" dirty="0"/>
              <a:t>.</a:t>
            </a:r>
            <a:endParaRPr lang="en-US" altLang="zh-CN" sz="2600" dirty="0">
              <a:latin typeface="Times New Roman" panose="02020603050405020304" pitchFamily="18" charset="0"/>
              <a:cs typeface="Times New Roman" panose="02020603050405020304" pitchFamily="18" charset="0"/>
            </a:endParaRP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43860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350" y="1043305"/>
            <a:ext cx="11409680" cy="5208270"/>
          </a:xfrm>
        </p:spPr>
        <p:txBody>
          <a:bodyPr>
            <a:noAutofit/>
          </a:bodyPr>
          <a:lstStyle/>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integrate the density function to find the actual probability mass of a set of points. Specifically, the probability that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lies in some set </a:t>
            </a:r>
            <a:r>
              <a:rPr lang="en-US" altLang="zh-CN" sz="2600" i="1"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is given by the integral of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over that set. In the univariate example, the probability that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lies in the interval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is given by               .	</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9" name="标题 1">
            <a:extLst>
              <a:ext uri="{FF2B5EF4-FFF2-40B4-BE49-F238E27FC236}">
                <a16:creationId xmlns:a16="http://schemas.microsoft.com/office/drawing/2014/main" id="{93567E36-E4E3-4D77-BC52-9A3584A74CC7}"/>
              </a:ext>
            </a:extLst>
          </p:cNvPr>
          <p:cNvSpPr txBox="1">
            <a:spLocks/>
          </p:cNvSpPr>
          <p:nvPr/>
        </p:nvSpPr>
        <p:spPr>
          <a:xfrm>
            <a:off x="387439" y="133306"/>
            <a:ext cx="10515600" cy="72957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latin typeface="Times New Roman" panose="02020603050405020304" pitchFamily="18" charset="0"/>
                <a:cs typeface="Times New Roman" panose="02020603050405020304" pitchFamily="18" charset="0"/>
              </a:rPr>
              <a:t>3.3.2 Continuous Variables and Probability Density Functions</a:t>
            </a:r>
            <a:endParaRPr lang="en-US" altLang="zh-CN" sz="36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6991B575-9F13-40B1-83E4-70E42247989F}"/>
              </a:ext>
            </a:extLst>
          </p:cNvPr>
          <p:cNvPicPr>
            <a:picLocks noChangeAspect="1"/>
          </p:cNvPicPr>
          <p:nvPr/>
        </p:nvPicPr>
        <p:blipFill>
          <a:blip r:embed="rId3"/>
          <a:stretch>
            <a:fillRect/>
          </a:stretch>
        </p:blipFill>
        <p:spPr>
          <a:xfrm>
            <a:off x="3947326" y="2602017"/>
            <a:ext cx="1581518" cy="542235"/>
          </a:xfrm>
          <a:prstGeom prst="rect">
            <a:avLst/>
          </a:prstGeom>
        </p:spPr>
      </p:pic>
    </p:spTree>
    <p:extLst>
      <p:ext uri="{BB962C8B-B14F-4D97-AF65-F5344CB8AC3E}">
        <p14:creationId xmlns:p14="http://schemas.microsoft.com/office/powerpoint/2010/main" val="37451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43305"/>
                <a:ext cx="11409680" cy="5208270"/>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For an example of a probability density function corresponding to a specific probability density over a continuous random variable, consider a uniform distribution on an interval of the real numbers. We can do this with a function </a:t>
                </a:r>
                <a:r>
                  <a:rPr lang="en-US" altLang="zh-CN" sz="2600"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where</a:t>
                </a:r>
                <a:r>
                  <a:rPr lang="en-US" altLang="zh-CN" sz="2600" i="1" dirty="0">
                    <a:latin typeface="Times New Roman" panose="02020603050405020304" pitchFamily="18" charset="0"/>
                    <a:cs typeface="Times New Roman" panose="02020603050405020304" pitchFamily="18" charset="0"/>
                  </a:rPr>
                  <a:t> a</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are the endpoints of the interval, with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&gt;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The “;” notation means “parametrized by”; we consider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be the argument of the function, while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and</a:t>
                </a:r>
                <a:r>
                  <a:rPr lang="en-US" altLang="zh-CN" sz="2600" i="1" dirty="0">
                    <a:latin typeface="Times New Roman" panose="02020603050405020304" pitchFamily="18" charset="0"/>
                    <a:cs typeface="Times New Roman" panose="02020603050405020304" pitchFamily="18" charset="0"/>
                  </a:rPr>
                  <a:t> b</a:t>
                </a:r>
                <a:r>
                  <a:rPr lang="en-US" altLang="zh-CN" sz="2600" dirty="0">
                    <a:latin typeface="Times New Roman" panose="02020603050405020304" pitchFamily="18" charset="0"/>
                    <a:cs typeface="Times New Roman" panose="02020603050405020304" pitchFamily="18" charset="0"/>
                  </a:rPr>
                  <a:t> are parameters that define the function. To ensure that there is no probability mass outside the interval, we say </a:t>
                </a:r>
                <a:r>
                  <a:rPr lang="en-US" altLang="zh-CN" sz="2600" i="1" dirty="0">
                    <a:latin typeface="Times New Roman" panose="02020603050405020304" pitchFamily="18" charset="0"/>
                    <a:cs typeface="Times New Roman" panose="02020603050405020304" pitchFamily="18" charset="0"/>
                    <a:sym typeface="+mn-ea"/>
                  </a:rPr>
                  <a:t>u</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rPr>
                  <a:t> = 0 for all</a:t>
                </a:r>
                <a:r>
                  <a:rPr lang="zh-CN" altLang="en-US"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i="1" smtClean="0">
                        <a:latin typeface="Cambria Math" panose="02040503050406030204" pitchFamily="18" charset="0"/>
                      </a:rPr>
                      <m:t>𝑥</m:t>
                    </m:r>
                    <m:r>
                      <a:rPr lang="en-US" altLang="zh-CN" sz="2600" i="1" smtClean="0">
                        <a:latin typeface="Cambria Math" panose="02040503050406030204" pitchFamily="18" charset="0"/>
                      </a:rPr>
                      <m:t>∉</m:t>
                    </m:r>
                    <m:d>
                      <m:dPr>
                        <m:begChr m:val="["/>
                        <m:endChr m:val="]"/>
                        <m:ctrlPr>
                          <a:rPr lang="en-US" altLang="zh-CN" sz="2600" i="1" smtClean="0">
                            <a:latin typeface="Cambria Math" panose="02040503050406030204" pitchFamily="18" charset="0"/>
                          </a:rPr>
                        </m:ctrlPr>
                      </m:dPr>
                      <m:e>
                        <m:r>
                          <a:rPr lang="en-US" altLang="zh-CN" sz="2600" i="1" smtClean="0">
                            <a:latin typeface="Cambria Math" panose="02040503050406030204" pitchFamily="18" charset="0"/>
                          </a:rPr>
                          <m:t>𝑎</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𝑏</m:t>
                        </m:r>
                      </m:e>
                    </m:d>
                  </m:oMath>
                </a14:m>
                <a:r>
                  <a:rPr lang="en-US" altLang="zh-CN" sz="2600" dirty="0">
                    <a:latin typeface="Times New Roman" panose="02020603050405020304" pitchFamily="18" charset="0"/>
                    <a:cs typeface="Times New Roman" panose="02020603050405020304" pitchFamily="18" charset="0"/>
                  </a:rPr>
                  <a:t>. Within</a:t>
                </a:r>
                <a:r>
                  <a:rPr lang="zh-CN" altLang="en-US" sz="26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sz="2600" i="1" smtClean="0">
                            <a:latin typeface="Cambria Math" panose="02040503050406030204" pitchFamily="18" charset="0"/>
                          </a:rPr>
                        </m:ctrlPr>
                      </m:dPr>
                      <m:e>
                        <m:r>
                          <a:rPr lang="en-US" altLang="zh-CN" sz="2600" i="1" smtClean="0">
                            <a:latin typeface="Cambria Math" panose="02040503050406030204" pitchFamily="18" charset="0"/>
                          </a:rPr>
                          <m:t>𝑎</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𝑏</m:t>
                        </m:r>
                      </m:e>
                    </m:d>
                    <m:r>
                      <a:rPr lang="en-US" altLang="zh-CN" sz="2600" i="1" smtClean="0">
                        <a:latin typeface="Cambria Math" panose="02040503050406030204" pitchFamily="18" charset="0"/>
                      </a:rPr>
                      <m:t>,</m:t>
                    </m:r>
                    <m:r>
                      <a:rPr lang="en-US" altLang="zh-CN" sz="2600" i="1" smtClean="0">
                        <a:latin typeface="Cambria Math" panose="02040503050406030204" pitchFamily="18" charset="0"/>
                      </a:rPr>
                      <m:t>𝑢</m:t>
                    </m:r>
                    <m:d>
                      <m:dPr>
                        <m:ctrlPr>
                          <a:rPr lang="en-US" altLang="zh-CN" sz="2600" i="1" smtClean="0">
                            <a:latin typeface="Cambria Math" panose="02040503050406030204" pitchFamily="18" charset="0"/>
                          </a:rPr>
                        </m:ctrlPr>
                      </m:dPr>
                      <m:e>
                        <m:r>
                          <a:rPr lang="en-US" altLang="zh-CN" sz="2600" i="1" smtClean="0">
                            <a:latin typeface="Cambria Math" panose="02040503050406030204" pitchFamily="18" charset="0"/>
                          </a:rPr>
                          <m:t>𝑥</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𝑎</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𝑏</m:t>
                        </m:r>
                      </m:e>
                    </m:d>
                    <m:r>
                      <a:rPr lang="en-US" altLang="zh-CN" sz="2600" i="1" smtClean="0">
                        <a:latin typeface="Cambria Math" panose="02040503050406030204" pitchFamily="18" charset="0"/>
                      </a:rPr>
                      <m:t>=</m:t>
                    </m:r>
                    <m:f>
                      <m:fPr>
                        <m:ctrlPr>
                          <a:rPr lang="en-US" altLang="zh-CN" sz="2600" i="1" smtClean="0">
                            <a:latin typeface="Cambria Math" panose="02040503050406030204" pitchFamily="18" charset="0"/>
                          </a:rPr>
                        </m:ctrlPr>
                      </m:fPr>
                      <m:num>
                        <m:r>
                          <a:rPr lang="en-US" altLang="zh-CN" sz="2600" i="1" smtClean="0">
                            <a:latin typeface="Cambria Math" panose="02040503050406030204" pitchFamily="18" charset="0"/>
                          </a:rPr>
                          <m:t>1</m:t>
                        </m:r>
                      </m:num>
                      <m:den>
                        <m:r>
                          <a:rPr lang="en-US" altLang="zh-CN" sz="2600" i="1" smtClean="0">
                            <a:latin typeface="Cambria Math" panose="02040503050406030204" pitchFamily="18" charset="0"/>
                          </a:rPr>
                          <m:t>𝑏</m:t>
                        </m:r>
                        <m:r>
                          <a:rPr lang="en-US" altLang="zh-CN" sz="2600" i="1" smtClean="0">
                            <a:latin typeface="Cambria Math" panose="02040503050406030204" pitchFamily="18" charset="0"/>
                          </a:rPr>
                          <m:t>−</m:t>
                        </m:r>
                        <m:r>
                          <a:rPr lang="en-US" altLang="zh-CN" sz="2600" i="1" smtClean="0">
                            <a:latin typeface="Cambria Math" panose="02040503050406030204" pitchFamily="18" charset="0"/>
                          </a:rPr>
                          <m:t>𝑎</m:t>
                        </m:r>
                      </m:den>
                    </m:f>
                  </m:oMath>
                </a14:m>
                <a:r>
                  <a:rPr lang="en-US" altLang="zh-CN" sz="2600" dirty="0">
                    <a:latin typeface="Times New Roman" panose="02020603050405020304" pitchFamily="18" charset="0"/>
                    <a:cs typeface="Times New Roman" panose="02020603050405020304" pitchFamily="18" charset="0"/>
                  </a:rPr>
                  <a:t>. We can see that this is nonnegative everywhere. Additionally, it integrates to 1. We often denote that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follows the uniform distribution  on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by writing x ~ </a:t>
                </a:r>
                <a:r>
                  <a:rPr lang="en-US" altLang="zh-CN" sz="2600"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43305"/>
                <a:ext cx="11409680" cy="5208270"/>
              </a:xfrm>
              <a:blipFill>
                <a:blip r:embed="rId2"/>
                <a:stretch>
                  <a:fillRect l="-962" r="-1015" b="-292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9" name="标题 1">
            <a:extLst>
              <a:ext uri="{FF2B5EF4-FFF2-40B4-BE49-F238E27FC236}">
                <a16:creationId xmlns:a16="http://schemas.microsoft.com/office/drawing/2014/main" id="{93567E36-E4E3-4D77-BC52-9A3584A74CC7}"/>
              </a:ext>
            </a:extLst>
          </p:cNvPr>
          <p:cNvSpPr txBox="1">
            <a:spLocks/>
          </p:cNvSpPr>
          <p:nvPr/>
        </p:nvSpPr>
        <p:spPr>
          <a:xfrm>
            <a:off x="387439" y="133306"/>
            <a:ext cx="10515600" cy="72957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latin typeface="Times New Roman" panose="02020603050405020304" pitchFamily="18" charset="0"/>
                <a:cs typeface="Times New Roman" panose="02020603050405020304" pitchFamily="18" charset="0"/>
              </a:rPr>
              <a:t>3.3.2 Continuous Variables and Probability Density Functions</a:t>
            </a:r>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34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3.4 Marginal Probability</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3.4 Marginal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Sometimes we know the probability distribution over a set of variables and we want to know the probability distribution over just a subset of them. The probability distribution over the subset is known as the </a:t>
            </a:r>
            <a:r>
              <a:rPr lang="en-US" altLang="zh-CN" sz="2600" i="1" dirty="0">
                <a:latin typeface="Times New Roman" panose="02020603050405020304" pitchFamily="18" charset="0"/>
                <a:cs typeface="Times New Roman" panose="02020603050405020304" pitchFamily="18" charset="0"/>
              </a:rPr>
              <a:t>marginal probability </a:t>
            </a:r>
            <a:r>
              <a:rPr lang="en-US" altLang="zh-CN" sz="2600" dirty="0">
                <a:latin typeface="Times New Roman" panose="02020603050405020304" pitchFamily="18" charset="0"/>
                <a:cs typeface="Times New Roman" panose="02020603050405020304" pitchFamily="18" charset="0"/>
              </a:rPr>
              <a:t>distribution.</a:t>
            </a: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For example, suppose we have discrete random variables x and y, and we know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(x, y). We can find</a:t>
            </a:r>
            <a:r>
              <a:rPr lang="en-US" altLang="zh-CN" sz="2600" i="1" dirty="0">
                <a:latin typeface="Times New Roman" panose="02020603050405020304" pitchFamily="18" charset="0"/>
                <a:cs typeface="Times New Roman" panose="02020603050405020304" pitchFamily="18" charset="0"/>
              </a:rPr>
              <a:t> P</a:t>
            </a:r>
            <a:r>
              <a:rPr lang="en-US" altLang="zh-CN" sz="2600" dirty="0">
                <a:latin typeface="Times New Roman" panose="02020603050405020304" pitchFamily="18" charset="0"/>
                <a:cs typeface="Times New Roman" panose="02020603050405020304" pitchFamily="18" charset="0"/>
              </a:rPr>
              <a:t>(x) with the </a:t>
            </a:r>
            <a:r>
              <a:rPr lang="en-US" altLang="zh-CN" sz="2600" i="1" dirty="0">
                <a:latin typeface="Times New Roman" panose="02020603050405020304" pitchFamily="18" charset="0"/>
                <a:cs typeface="Times New Roman" panose="02020603050405020304" pitchFamily="18" charset="0"/>
              </a:rPr>
              <a:t>sum rule</a:t>
            </a:r>
            <a:r>
              <a:rPr lang="en-US" altLang="zh-CN" sz="2600" dirty="0">
                <a:latin typeface="Times New Roman" panose="02020603050405020304" pitchFamily="18" charset="0"/>
                <a:cs typeface="Times New Roman" panose="02020603050405020304" pitchFamily="18" charset="0"/>
              </a:rPr>
              <a:t>:</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rcRect t="9132"/>
          <a:stretch>
            <a:fillRect/>
          </a:stretch>
        </p:blipFill>
        <p:spPr>
          <a:xfrm>
            <a:off x="387350" y="3634105"/>
            <a:ext cx="10514965" cy="903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350" y="1043305"/>
            <a:ext cx="11409680" cy="5494655"/>
          </a:xfrm>
        </p:spPr>
        <p:txBody>
          <a:bodyPr>
            <a:noAutofit/>
          </a:bodyPr>
          <a:lstStyle/>
          <a:p>
            <a:pPr marL="0" lvl="0" indent="0" algn="just" fontAlgn="auto">
              <a:lnSpc>
                <a:spcPct val="125000"/>
              </a:lnSpc>
              <a:spcBef>
                <a:spcPts val="0"/>
              </a:spcBef>
              <a:buClr>
                <a:srgbClr val="FF0000"/>
              </a:buClr>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sym typeface="+mn-ea"/>
              </a:rPr>
              <a:t>In this chapter, we describe probability theory and information theory. </a:t>
            </a:r>
          </a:p>
          <a:p>
            <a:pPr marL="0" lvl="0" indent="0" algn="just" fontAlgn="auto">
              <a:lnSpc>
                <a:spcPct val="125000"/>
              </a:lnSpc>
              <a:spcBef>
                <a:spcPts val="0"/>
              </a:spcBef>
              <a:buClr>
                <a:srgbClr val="FF0000"/>
              </a:buClr>
              <a:buFont typeface="Wingdings" panose="05000000000000000000" pitchFamily="2" charset="2"/>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sym typeface="+mn-ea"/>
              </a:rPr>
              <a:t>Probability theory is a mathematical framework for representing uncertain statements. It provides a means of quantifying uncertainty and axioms for deriving new uncertain statements. In artificial intelligence applications, we use probability theory in two major ways. First, the laws of probability tell us how AI systems should reason, so we design our algorithms to compute or approximate various expressions derived using probability theory. Second, we can use probability and statistics to theoretically analyze the behavior of proposed AI systems.</a:t>
            </a:r>
            <a:endParaRPr lang="en-US" altLang="zh-CN" sz="26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68FC9D06-234F-4CED-8AB6-0591256B7FE8}"/>
              </a:ext>
            </a:extLst>
          </p:cNvPr>
          <p:cNvSpPr txBox="1">
            <a:spLocks/>
          </p:cNvSpPr>
          <p:nvPr/>
        </p:nvSpPr>
        <p:spPr>
          <a:xfrm>
            <a:off x="387439" y="133306"/>
            <a:ext cx="10515600" cy="729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Times New Roman" panose="02020603050405020304" pitchFamily="18" charset="0"/>
                <a:cs typeface="Times New Roman" panose="02020603050405020304" pitchFamily="18" charset="0"/>
              </a:rPr>
              <a:t>3 Probability and Information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3.4 Marginal Probability</a:t>
            </a:r>
          </a:p>
        </p:txBody>
      </p:sp>
      <p:sp>
        <p:nvSpPr>
          <p:cNvPr id="3" name="内容占位符 2"/>
          <p:cNvSpPr>
            <a:spLocks noGrp="1"/>
          </p:cNvSpPr>
          <p:nvPr>
            <p:ph idx="1"/>
          </p:nvPr>
        </p:nvSpPr>
        <p:spPr>
          <a:xfrm>
            <a:off x="387350" y="1043305"/>
            <a:ext cx="11409680" cy="5494655"/>
          </a:xfrm>
        </p:spPr>
        <p:txBody>
          <a:bodyPr>
            <a:noAutofit/>
          </a:bodyPr>
          <a:lstStyle/>
          <a:p>
            <a:pPr lvl="0">
              <a:spcBef>
                <a:spcPts val="0"/>
              </a:spcBef>
              <a:buClr>
                <a:srgbClr val="FF0000"/>
              </a:buClr>
            </a:pPr>
            <a:r>
              <a:rPr lang="en-US" altLang="zh-CN" dirty="0"/>
              <a:t>        The name “marginal probability” comes from the process of computing marginal probabilities on paper. When the values of </a:t>
            </a:r>
            <a:r>
              <a:rPr lang="en-US" altLang="zh-CN" i="1" dirty="0"/>
              <a:t>P</a:t>
            </a:r>
            <a:r>
              <a:rPr lang="en-US" altLang="zh-CN" dirty="0"/>
              <a:t>(x, y) are written in a grid with different values of </a:t>
            </a:r>
            <a:r>
              <a:rPr lang="en-US" altLang="zh-CN" i="1" dirty="0"/>
              <a:t>x</a:t>
            </a:r>
            <a:r>
              <a:rPr lang="en-US" altLang="zh-CN" dirty="0"/>
              <a:t> in rows and different values of </a:t>
            </a:r>
            <a:r>
              <a:rPr lang="en-US" altLang="zh-CN" i="1" dirty="0"/>
              <a:t>y</a:t>
            </a:r>
            <a:r>
              <a:rPr lang="en-US" altLang="zh-CN" dirty="0"/>
              <a:t> in columns, it is </a:t>
            </a:r>
            <a:r>
              <a:rPr lang="en-US" altLang="zh-CN" sz="2600" dirty="0">
                <a:latin typeface="Times New Roman" panose="02020603050405020304" pitchFamily="18" charset="0"/>
                <a:cs typeface="Times New Roman" panose="02020603050405020304" pitchFamily="18" charset="0"/>
                <a:sym typeface="+mn-ea"/>
              </a:rPr>
              <a:t>natural to sum across a row of the grid, then write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a:t>
            </a:r>
            <a:r>
              <a:rPr lang="en-US" altLang="zh-CN" sz="2600"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in the margin of the paper just to </a:t>
            </a:r>
            <a:r>
              <a:rPr lang="en-US" altLang="zh-CN" sz="2600" dirty="0">
                <a:latin typeface="Times New Roman" panose="02020603050405020304" pitchFamily="18" charset="0"/>
                <a:cs typeface="Times New Roman" panose="02020603050405020304" pitchFamily="18" charset="0"/>
              </a:rPr>
              <a:t>the right of the row.</a:t>
            </a: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For continuous variables, we need to use integration instead of summation:</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350" y="4019087"/>
            <a:ext cx="10224770" cy="10712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3.5 Conditional Probability</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3.5 Conditional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In many cases, we are interested in the probability of some event, given that some other event has happened. This is called a </a:t>
            </a:r>
            <a:r>
              <a:rPr lang="en-US" altLang="zh-CN" sz="2600" i="1" dirty="0">
                <a:latin typeface="Times New Roman" panose="02020603050405020304" pitchFamily="18" charset="0"/>
                <a:cs typeface="Times New Roman" panose="02020603050405020304" pitchFamily="18" charset="0"/>
              </a:rPr>
              <a:t>conditional probability</a:t>
            </a:r>
            <a:r>
              <a:rPr lang="en-US" altLang="zh-CN" sz="2600" dirty="0">
                <a:latin typeface="Times New Roman" panose="02020603050405020304" pitchFamily="18" charset="0"/>
                <a:cs typeface="Times New Roman" panose="02020603050405020304" pitchFamily="18" charset="0"/>
              </a:rPr>
              <a:t>. We denote the conditional probability that y =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given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(y =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 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This conditional probability can be computed with the formula</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The conditional probability is only defined when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(x =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&gt; 0. We cannot compute the conditional probability conditioned on an event that never happens.</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502285" y="3001645"/>
            <a:ext cx="10401300" cy="11074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3.5 Conditional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It is important not to confuse conditional probability with computing what would happen if some action were undertaken. The conditional probability that a person is from Germany given that they speak German is quite high, but if a randomly selected person is taught to speak German, their country of origin does not change. Computing the consequences of an action is called making an </a:t>
            </a:r>
            <a:r>
              <a:rPr lang="en-US" altLang="zh-CN" sz="2600" i="1" dirty="0">
                <a:latin typeface="Times New Roman" panose="02020603050405020304" pitchFamily="18" charset="0"/>
                <a:cs typeface="Times New Roman" panose="02020603050405020304" pitchFamily="18" charset="0"/>
              </a:rPr>
              <a:t>intervention</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query</a:t>
            </a:r>
            <a:r>
              <a:rPr lang="en-US" altLang="zh-CN" sz="2600" dirty="0">
                <a:latin typeface="Times New Roman" panose="02020603050405020304" pitchFamily="18" charset="0"/>
                <a:cs typeface="Times New Roman" panose="02020603050405020304" pitchFamily="18" charset="0"/>
              </a:rPr>
              <a:t>. Intervention queries are the domain of </a:t>
            </a:r>
            <a:r>
              <a:rPr lang="en-US" altLang="zh-CN" sz="2600" i="1" dirty="0">
                <a:latin typeface="Times New Roman" panose="02020603050405020304" pitchFamily="18" charset="0"/>
                <a:cs typeface="Times New Roman" panose="02020603050405020304" pitchFamily="18" charset="0"/>
              </a:rPr>
              <a:t>causal modeling</a:t>
            </a:r>
            <a:r>
              <a:rPr lang="en-US" altLang="zh-CN" sz="2600" dirty="0">
                <a:latin typeface="Times New Roman" panose="02020603050405020304" pitchFamily="18" charset="0"/>
                <a:cs typeface="Times New Roman" panose="02020603050405020304" pitchFamily="18" charset="0"/>
              </a:rPr>
              <a:t>, which we do not explore in this book.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3.6 The Chain Rule of Conditional Probabilities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3.6 The Chain Rule of Conditional Probabilities</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Any joint probability distribution over many random variables may be decomposed into conditional distributions over only one variable:</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This observation is known as the </a:t>
            </a:r>
            <a:r>
              <a:rPr lang="en-US" altLang="zh-CN" sz="2600" i="1" dirty="0">
                <a:latin typeface="Times New Roman" panose="02020603050405020304" pitchFamily="18" charset="0"/>
                <a:cs typeface="Times New Roman" panose="02020603050405020304" pitchFamily="18" charset="0"/>
              </a:rPr>
              <a:t>chain rule</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product rule</a:t>
            </a:r>
            <a:r>
              <a:rPr lang="en-US" altLang="zh-CN" sz="2600" dirty="0">
                <a:latin typeface="Times New Roman" panose="02020603050405020304" pitchFamily="18" charset="0"/>
                <a:cs typeface="Times New Roman" panose="02020603050405020304" pitchFamily="18" charset="0"/>
              </a:rPr>
              <a:t> of probability. It follows immediately from the definition of conditional probability in Eq. </a:t>
            </a:r>
            <a:r>
              <a:rPr lang="en-US" altLang="zh-CN" sz="2600" dirty="0">
                <a:solidFill>
                  <a:srgbClr val="FF0000"/>
                </a:solidFill>
                <a:latin typeface="Times New Roman" panose="02020603050405020304" pitchFamily="18" charset="0"/>
                <a:cs typeface="Times New Roman" panose="02020603050405020304" pitchFamily="18" charset="0"/>
              </a:rPr>
              <a:t>3.5</a:t>
            </a:r>
            <a:r>
              <a:rPr lang="en-US" altLang="zh-CN" sz="2600" dirty="0">
                <a:latin typeface="Times New Roman" panose="02020603050405020304" pitchFamily="18" charset="0"/>
                <a:cs typeface="Times New Roman" panose="02020603050405020304" pitchFamily="18" charset="0"/>
              </a:rPr>
              <a:t>. For example, applying the definition twice, we get</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2884170" y="4633595"/>
            <a:ext cx="5522595" cy="1725930"/>
          </a:xfrm>
          <a:prstGeom prst="rect">
            <a:avLst/>
          </a:prstGeom>
        </p:spPr>
      </p:pic>
      <p:pic>
        <p:nvPicPr>
          <p:cNvPr id="5" name="图片 4">
            <a:extLst>
              <a:ext uri="{FF2B5EF4-FFF2-40B4-BE49-F238E27FC236}">
                <a16:creationId xmlns:a16="http://schemas.microsoft.com/office/drawing/2014/main" id="{80D87B16-AF38-40AF-8404-FA073E7496AB}"/>
              </a:ext>
            </a:extLst>
          </p:cNvPr>
          <p:cNvPicPr>
            <a:picLocks noChangeAspect="1"/>
          </p:cNvPicPr>
          <p:nvPr/>
        </p:nvPicPr>
        <p:blipFill>
          <a:blip r:embed="rId4"/>
          <a:stretch>
            <a:fillRect/>
          </a:stretch>
        </p:blipFill>
        <p:spPr>
          <a:xfrm>
            <a:off x="844896" y="2224405"/>
            <a:ext cx="10494587" cy="74961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3.7 Independence and Conditional Independence</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3.7 Independence and Conditional Independence</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Two random variables x and y are </a:t>
            </a:r>
            <a:r>
              <a:rPr lang="en-US" altLang="zh-CN" sz="2600" i="1" dirty="0">
                <a:latin typeface="Times New Roman" panose="02020603050405020304" pitchFamily="18" charset="0"/>
                <a:cs typeface="Times New Roman" panose="02020603050405020304" pitchFamily="18" charset="0"/>
              </a:rPr>
              <a:t>independent</a:t>
            </a:r>
            <a:r>
              <a:rPr lang="en-US" altLang="zh-CN" sz="2600" dirty="0">
                <a:latin typeface="Times New Roman" panose="02020603050405020304" pitchFamily="18" charset="0"/>
                <a:cs typeface="Times New Roman" panose="02020603050405020304" pitchFamily="18" charset="0"/>
              </a:rPr>
              <a:t> if their probability distribution can be expressed as a product of two factors, one involving only x and one involving only y:</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59013" y="2366645"/>
            <a:ext cx="11292460" cy="106235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3.7 Independence and Conditional Independence</a:t>
            </a:r>
          </a:p>
        </p:txBody>
      </p:sp>
      <p:sp>
        <p:nvSpPr>
          <p:cNvPr id="3" name="内容占位符 2"/>
          <p:cNvSpPr>
            <a:spLocks noGrp="1"/>
          </p:cNvSpPr>
          <p:nvPr>
            <p:ph idx="1"/>
          </p:nvPr>
        </p:nvSpPr>
        <p:spPr>
          <a:xfrm>
            <a:off x="387350" y="1043305"/>
            <a:ext cx="11409680" cy="5494655"/>
          </a:xfrm>
        </p:spPr>
        <p:txBody>
          <a:bodyPr>
            <a:noAutofit/>
          </a:bodyPr>
          <a:lstStyle/>
          <a:p>
            <a:pPr lvl="0">
              <a:spcBef>
                <a:spcPts val="0"/>
              </a:spcBef>
              <a:buClr>
                <a:srgbClr val="FF0000"/>
              </a:buClr>
            </a:pPr>
            <a:r>
              <a:rPr lang="en-US" altLang="zh-CN" dirty="0"/>
              <a:t>        Two random variables x and y are </a:t>
            </a:r>
            <a:r>
              <a:rPr lang="en-US" altLang="zh-CN" i="1" dirty="0"/>
              <a:t>conditionally independent</a:t>
            </a:r>
            <a:r>
              <a:rPr lang="en-US" altLang="zh-CN" dirty="0"/>
              <a:t> given a random variable z if the conditional probability distribution over x and y factorizes in this way for every value of z:</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endParaRPr lang="en-US" altLang="zh-CN" dirty="0"/>
          </a:p>
          <a:p>
            <a:pPr lvl="0">
              <a:spcBef>
                <a:spcPts val="0"/>
              </a:spcBef>
              <a:buClr>
                <a:srgbClr val="FF0000"/>
              </a:buClr>
            </a:pPr>
            <a:r>
              <a:rPr lang="en-US" altLang="zh-CN" dirty="0"/>
              <a:t>        We can denote independence and conditional independence with compact notation: </a:t>
            </a:r>
            <a:r>
              <a:rPr lang="en-US" altLang="zh-CN" dirty="0" err="1"/>
              <a:t>x⊥y</a:t>
            </a:r>
            <a:r>
              <a:rPr lang="en-US" altLang="zh-CN" dirty="0"/>
              <a:t> means that x and y are independent, while </a:t>
            </a:r>
            <a:r>
              <a:rPr lang="en-US" altLang="zh-CN" dirty="0" err="1"/>
              <a:t>x⊥y</a:t>
            </a:r>
            <a:r>
              <a:rPr lang="en-US" altLang="zh-CN" dirty="0"/>
              <a:t> | z means that x and y are conditionally independent given z.</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rcRect b="55645"/>
          <a:stretch>
            <a:fillRect/>
          </a:stretch>
        </p:blipFill>
        <p:spPr>
          <a:xfrm>
            <a:off x="837565" y="2808318"/>
            <a:ext cx="10516235" cy="10826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3.8 Expectation, Variance and Covariance</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350" y="1043305"/>
            <a:ext cx="11409680" cy="5494655"/>
          </a:xfrm>
        </p:spPr>
        <p:txBody>
          <a:bodyPr>
            <a:no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a:t>
            </a:r>
            <a:r>
              <a:rPr lang="en-US" altLang="zh-CN" dirty="0">
                <a:sym typeface="+mn-ea"/>
              </a:rPr>
              <a:t>Probability theory is a fundamental tool of many disciplines of science and engineering. We provide this chapter to ensure that readers whose  background is primarily in software engineering with limited exposure to </a:t>
            </a:r>
            <a:r>
              <a:rPr lang="en-US" altLang="zh-CN" sz="2600" dirty="0">
                <a:latin typeface="Times New Roman" panose="02020603050405020304" pitchFamily="18" charset="0"/>
                <a:cs typeface="Times New Roman" panose="02020603050405020304" pitchFamily="18" charset="0"/>
                <a:sym typeface="+mn-ea"/>
              </a:rPr>
              <a:t>probability theory can understand the material in this book.</a:t>
            </a:r>
            <a:r>
              <a:rPr lang="en-US" altLang="zh-CN" sz="2600" dirty="0">
                <a:latin typeface="Times New Roman" panose="02020603050405020304" pitchFamily="18" charset="0"/>
                <a:cs typeface="Times New Roman" panose="02020603050405020304" pitchFamily="18" charset="0"/>
              </a:rPr>
              <a:t>	</a:t>
            </a:r>
          </a:p>
          <a:p>
            <a:pPr marL="0" lvl="0" algn="just" fontAlgn="auto">
              <a:lnSpc>
                <a:spcPct val="125000"/>
              </a:lnSpc>
              <a:spcBef>
                <a:spcPts val="0"/>
              </a:spcBef>
              <a:spcAft>
                <a:spcPts val="0"/>
              </a:spcAft>
              <a:buClr>
                <a:srgbClr val="FF0000"/>
              </a:buClr>
              <a:buSzTx/>
              <a:buNone/>
            </a:pPr>
            <a:r>
              <a:rPr lang="en-US" altLang="zh-CN" sz="23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sym typeface="+mn-ea"/>
              </a:rPr>
              <a:t>While probability theory allows us to make uncertain statements and reason in the presence of uncertainty, information allows us to quantify the amount of uncertainty in a probability distribution.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a:extLst>
              <a:ext uri="{FF2B5EF4-FFF2-40B4-BE49-F238E27FC236}">
                <a16:creationId xmlns:a16="http://schemas.microsoft.com/office/drawing/2014/main" id="{48D33076-A7FA-4B97-B4CA-2E3D7ED430A6}"/>
              </a:ext>
            </a:extLst>
          </p:cNvPr>
          <p:cNvSpPr txBox="1">
            <a:spLocks/>
          </p:cNvSpPr>
          <p:nvPr/>
        </p:nvSpPr>
        <p:spPr>
          <a:xfrm>
            <a:off x="387439" y="133306"/>
            <a:ext cx="10515600" cy="729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Times New Roman" panose="02020603050405020304" pitchFamily="18" charset="0"/>
                <a:cs typeface="Times New Roman" panose="02020603050405020304" pitchFamily="18" charset="0"/>
              </a:rPr>
              <a:t>3 Probability and Information Theory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The </a:t>
            </a:r>
            <a:r>
              <a:rPr lang="en-US" altLang="zh-CN" sz="2600" i="1" dirty="0">
                <a:latin typeface="Times New Roman" panose="02020603050405020304" pitchFamily="18" charset="0"/>
                <a:cs typeface="Times New Roman" panose="02020603050405020304" pitchFamily="18" charset="0"/>
              </a:rPr>
              <a:t>expectation or expected</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value</a:t>
            </a:r>
            <a:r>
              <a:rPr lang="en-US" altLang="zh-CN" sz="2600" dirty="0">
                <a:latin typeface="Times New Roman" panose="02020603050405020304" pitchFamily="18" charset="0"/>
                <a:cs typeface="Times New Roman" panose="02020603050405020304" pitchFamily="18" charset="0"/>
              </a:rPr>
              <a:t> of some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with respect to a probability distribution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the average or mean value that</a:t>
            </a:r>
            <a:r>
              <a:rPr lang="en-US" altLang="zh-CN" sz="2600" b="1"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takes on when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drawn from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For discrete variables this can be computed with a summation:</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while for continuous variables, it is computed with an integral:</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6715" y="2635250"/>
            <a:ext cx="10516235" cy="909320"/>
          </a:xfrm>
          <a:prstGeom prst="rect">
            <a:avLst/>
          </a:prstGeom>
        </p:spPr>
      </p:pic>
      <p:pic>
        <p:nvPicPr>
          <p:cNvPr id="7" name="图片 6"/>
          <p:cNvPicPr>
            <a:picLocks noChangeAspect="1"/>
          </p:cNvPicPr>
          <p:nvPr/>
        </p:nvPicPr>
        <p:blipFill>
          <a:blip r:embed="rId4"/>
          <a:stretch>
            <a:fillRect/>
          </a:stretch>
        </p:blipFill>
        <p:spPr>
          <a:xfrm>
            <a:off x="387350" y="4215130"/>
            <a:ext cx="10514965" cy="11277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87350" y="1043305"/>
            <a:ext cx="11409680" cy="5494655"/>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When the identity of the distribution is clear from the context, we may simply write the name of the random variable that the expectation is over, as in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a:t>
            </a:r>
            <a:r>
              <a:rPr lang="en-US" altLang="zh-CN" sz="2600" baseline="-25000"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If it is clear which random variable the expectation is over, we may omit the subscript entirely, as in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By default, we can assume that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E</a:t>
            </a:r>
            <a:r>
              <a:rPr lang="en-US" altLang="zh-CN" sz="2600" dirty="0">
                <a:latin typeface="Times New Roman" panose="02020603050405020304" pitchFamily="18" charset="0"/>
                <a:cs typeface="Times New Roman" panose="02020603050405020304" pitchFamily="18" charset="0"/>
              </a:rPr>
              <a:t>    averages over the values of all the random variables inside the brackets. Likewise, when there is no ambiguity, we may omit the square brackets.</a:t>
            </a: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Expectations are linear, for example,</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when</a:t>
            </a:r>
            <a:r>
              <a:rPr lang="en-US" altLang="zh-CN" sz="2600" i="1" dirty="0">
                <a:latin typeface="Times New Roman" panose="02020603050405020304" pitchFamily="18" charset="0"/>
                <a:cs typeface="Times New Roman" panose="02020603050405020304" pitchFamily="18" charset="0"/>
              </a:rPr>
              <a:t> α </a:t>
            </a:r>
            <a:r>
              <a:rPr lang="en-US" altLang="zh-CN" sz="2600" dirty="0">
                <a:latin typeface="Times New Roman" panose="02020603050405020304" pitchFamily="18" charset="0"/>
                <a:cs typeface="Times New Roman" panose="02020603050405020304" pitchFamily="18" charset="0"/>
              </a:rPr>
              <a:t>and </a:t>
            </a:r>
            <a:r>
              <a:rPr lang="en-US" altLang="zh-CN" sz="2600" i="1" dirty="0">
                <a:latin typeface="Times New Roman" panose="02020603050405020304" pitchFamily="18" charset="0"/>
                <a:cs typeface="Times New Roman" panose="02020603050405020304" pitchFamily="18" charset="0"/>
              </a:rPr>
              <a:t>β</a:t>
            </a:r>
            <a:r>
              <a:rPr lang="en-US" altLang="zh-CN" sz="2600" dirty="0">
                <a:latin typeface="Times New Roman" panose="02020603050405020304" pitchFamily="18" charset="0"/>
                <a:cs typeface="Times New Roman" panose="02020603050405020304" pitchFamily="18" charset="0"/>
              </a:rPr>
              <a:t> are not dependent on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10" name="对象 9">
            <a:hlinkClick r:id="" action="ppaction://ole?verb=0"/>
          </p:cNvPr>
          <p:cNvGraphicFramePr>
            <a:graphicFrameLocks noChangeAspect="1"/>
          </p:cNvGraphicFramePr>
          <p:nvPr/>
        </p:nvGraphicFramePr>
        <p:xfrm>
          <a:off x="7790815" y="2657475"/>
          <a:ext cx="278765" cy="394335"/>
        </p:xfrm>
        <a:graphic>
          <a:graphicData uri="http://schemas.openxmlformats.org/presentationml/2006/ole">
            <mc:AlternateContent xmlns:mc="http://schemas.openxmlformats.org/markup-compatibility/2006">
              <mc:Choice xmlns:v="urn:schemas-microsoft-com:vml" Requires="v">
                <p:oleObj spid="_x0000_s116798" r:id="rId4" imgW="152400" imgH="215900" progId="Equation.KSEE3">
                  <p:embed/>
                </p:oleObj>
              </mc:Choice>
              <mc:Fallback>
                <p:oleObj r:id="rId4" imgW="152400" imgH="215900" progId="Equation.KSEE3">
                  <p:embed/>
                  <p:pic>
                    <p:nvPicPr>
                      <p:cNvPr id="10" name="对象 9">
                        <a:hlinkClick r:id="" action="ppaction://ole?verb=0"/>
                      </p:cNvPr>
                      <p:cNvPicPr/>
                      <p:nvPr/>
                    </p:nvPicPr>
                    <p:blipFill>
                      <a:blip r:embed="rId5"/>
                      <a:stretch>
                        <a:fillRect/>
                      </a:stretch>
                    </p:blipFill>
                    <p:spPr>
                      <a:xfrm>
                        <a:off x="7790815" y="2657475"/>
                        <a:ext cx="278765" cy="394335"/>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140BB18F-A960-45BA-8F3D-CF44D504100D}"/>
              </a:ext>
            </a:extLst>
          </p:cNvPr>
          <p:cNvPicPr>
            <a:picLocks noChangeAspect="1"/>
          </p:cNvPicPr>
          <p:nvPr/>
        </p:nvPicPr>
        <p:blipFill>
          <a:blip r:embed="rId6"/>
          <a:stretch>
            <a:fillRect/>
          </a:stretch>
        </p:blipFill>
        <p:spPr>
          <a:xfrm>
            <a:off x="1115506" y="4615916"/>
            <a:ext cx="9697496" cy="8596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91160" y="965200"/>
            <a:ext cx="11409680" cy="5674995"/>
          </a:xfrm>
        </p:spPr>
        <p:txBody>
          <a:bodyPr>
            <a:noAutofit/>
          </a:bodyPr>
          <a:lstStyle/>
          <a:p>
            <a:pPr marL="0" lvl="0" algn="just" fontAlgn="auto">
              <a:lnSpc>
                <a:spcPct val="11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variance</a:t>
            </a:r>
            <a:r>
              <a:rPr lang="en-US" altLang="zh-CN" sz="2600" dirty="0">
                <a:latin typeface="Times New Roman" panose="02020603050405020304" pitchFamily="18" charset="0"/>
                <a:cs typeface="Times New Roman" panose="02020603050405020304" pitchFamily="18" charset="0"/>
              </a:rPr>
              <a:t> gives a measure of how much the values of a function of a random variable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vary as we sample different values of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from its probability distribution:</a:t>
            </a:r>
          </a:p>
          <a:p>
            <a:pPr marL="0" lvl="0" algn="just" fontAlgn="auto">
              <a:lnSpc>
                <a:spcPct val="11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When the variance is low, the values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cluster near their expected value. The square root of the variance is known as the </a:t>
            </a:r>
            <a:r>
              <a:rPr lang="en-US" altLang="zh-CN" sz="2600" i="1" dirty="0">
                <a:latin typeface="Times New Roman" panose="02020603050405020304" pitchFamily="18" charset="0"/>
                <a:cs typeface="Times New Roman" panose="02020603050405020304" pitchFamily="18" charset="0"/>
              </a:rPr>
              <a:t>standard deviation</a:t>
            </a:r>
            <a:r>
              <a:rPr lang="en-US" altLang="zh-CN" sz="2600" dirty="0">
                <a:latin typeface="Times New Roman" panose="02020603050405020304" pitchFamily="18" charset="0"/>
                <a:cs typeface="Times New Roman" panose="02020603050405020304" pitchFamily="18" charset="0"/>
              </a:rPr>
              <a:t>. </a:t>
            </a:r>
          </a:p>
          <a:p>
            <a:pPr marL="0" lvl="0" algn="just" fontAlgn="auto">
              <a:lnSpc>
                <a:spcPct val="11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covariance</a:t>
            </a:r>
            <a:r>
              <a:rPr lang="en-US" altLang="zh-CN" sz="2600" dirty="0">
                <a:latin typeface="Times New Roman" panose="02020603050405020304" pitchFamily="18" charset="0"/>
                <a:cs typeface="Times New Roman" panose="02020603050405020304" pitchFamily="18" charset="0"/>
              </a:rPr>
              <a:t> gives some sense of how much two values are linearly related to each other, as well as the scale of these variables:</a:t>
            </a:r>
          </a:p>
          <a:p>
            <a:pPr marL="0" lvl="0" algn="just" fontAlgn="auto">
              <a:lnSpc>
                <a:spcPct val="11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rcRect t="21859"/>
          <a:stretch>
            <a:fillRect/>
          </a:stretch>
        </p:blipFill>
        <p:spPr>
          <a:xfrm>
            <a:off x="386169" y="5257781"/>
            <a:ext cx="10516870" cy="59182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rcRect t="17362" b="7886"/>
          <a:stretch>
            <a:fillRect/>
          </a:stretch>
        </p:blipFill>
        <p:spPr>
          <a:xfrm>
            <a:off x="391160" y="2456180"/>
            <a:ext cx="10516235" cy="7613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91160" y="1043305"/>
            <a:ext cx="11409680" cy="5132070"/>
          </a:xfrm>
        </p:spPr>
        <p:txBody>
          <a:bodyPr>
            <a:noAutofit/>
          </a:bodyPr>
          <a:lstStyle/>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High absolute values of the covariance mean that the values change very much and are both far from their respective means at the same time. If the sign of the covariance is positive, then both variables tend to take on relatively high values simultaneously. If the sign of the covariance is negative, then one variable tends to take on a relatively high value at the times that the other takes on a relatively low value and vice versa. Other measures such as </a:t>
            </a:r>
            <a:r>
              <a:rPr lang="en-US" altLang="zh-CN" sz="2600" i="1" dirty="0">
                <a:latin typeface="Times New Roman" panose="02020603050405020304" pitchFamily="18" charset="0"/>
                <a:cs typeface="Times New Roman" panose="02020603050405020304" pitchFamily="18" charset="0"/>
              </a:rPr>
              <a:t>correlation</a:t>
            </a:r>
            <a:r>
              <a:rPr lang="en-US" altLang="zh-CN" sz="2600" dirty="0">
                <a:latin typeface="Times New Roman" panose="02020603050405020304" pitchFamily="18" charset="0"/>
                <a:cs typeface="Times New Roman" panose="02020603050405020304" pitchFamily="18" charset="0"/>
              </a:rPr>
              <a:t> normalize the contribution of each variable in order to measure only how much the variables are related, rather than also being affected by the scale of the separate variables.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91160" y="1043305"/>
            <a:ext cx="11409680" cy="5177790"/>
          </a:xfrm>
        </p:spPr>
        <p:txBody>
          <a:bodyPr>
            <a:noAutofit/>
          </a:bodyPr>
          <a:lstStyle/>
          <a:p>
            <a:pPr lvl="0">
              <a:spcBef>
                <a:spcPts val="0"/>
              </a:spcBef>
              <a:buClr>
                <a:srgbClr val="FF0000"/>
              </a:buClr>
            </a:pPr>
            <a:r>
              <a:rPr lang="en-US" altLang="zh-CN" dirty="0"/>
              <a:t>        The notions of covariance and dependence are related, but are in fact distinct concepts. They are related because two variables that are independent </a:t>
            </a:r>
            <a:r>
              <a:rPr lang="en-US" altLang="zh-CN" sz="2600" dirty="0">
                <a:latin typeface="Times New Roman" panose="02020603050405020304" pitchFamily="18" charset="0"/>
                <a:cs typeface="Times New Roman" panose="02020603050405020304" pitchFamily="18" charset="0"/>
                <a:sym typeface="+mn-ea"/>
              </a:rPr>
              <a:t>have zero covariance, and two variables that have non-zero covariance </a:t>
            </a:r>
            <a:r>
              <a:rPr lang="en-US" altLang="zh-CN" sz="2600" dirty="0">
                <a:latin typeface="Times New Roman" panose="02020603050405020304" pitchFamily="18" charset="0"/>
                <a:cs typeface="Times New Roman" panose="02020603050405020304" pitchFamily="18" charset="0"/>
              </a:rPr>
              <a:t>are dependent. However, independence is a distinct property from covariance. For two variables to have zero covariance, there must be no linear dependence between them. Independence is a stronger requirement than zero covariance, because independence also excludes nonlinear relationships. It is possible for two variables to be dependent but have zero covariance. For example, suppose we first sample a real number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from a uniform distribution over the interval [−1,1]. We next sample a random variable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With probability    , we choose the value of </a:t>
            </a:r>
            <a:r>
              <a:rPr lang="en-US" altLang="zh-CN" sz="2600" i="1" dirty="0">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to be 1. </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338518933"/>
              </p:ext>
            </p:extLst>
          </p:nvPr>
        </p:nvGraphicFramePr>
        <p:xfrm>
          <a:off x="4131477" y="5414010"/>
          <a:ext cx="316865" cy="664210"/>
        </p:xfrm>
        <a:graphic>
          <a:graphicData uri="http://schemas.openxmlformats.org/presentationml/2006/ole">
            <mc:AlternateContent xmlns:mc="http://schemas.openxmlformats.org/markup-compatibility/2006">
              <mc:Choice xmlns:v="urn:schemas-microsoft-com:vml" Requires="v">
                <p:oleObj spid="_x0000_s117822" r:id="rId4" imgW="152400" imgH="393700" progId="Equation.KSEE3">
                  <p:embed/>
                </p:oleObj>
              </mc:Choice>
              <mc:Fallback>
                <p:oleObj r:id="rId4" imgW="152400" imgH="393700" progId="Equation.KSEE3">
                  <p:embed/>
                  <p:pic>
                    <p:nvPicPr>
                      <p:cNvPr id="5" name="对象 4">
                        <a:hlinkClick r:id="" action="ppaction://ole?verb=0"/>
                      </p:cNvPr>
                      <p:cNvPicPr/>
                      <p:nvPr/>
                    </p:nvPicPr>
                    <p:blipFill>
                      <a:blip r:embed="rId5"/>
                      <a:stretch>
                        <a:fillRect/>
                      </a:stretch>
                    </p:blipFill>
                    <p:spPr>
                      <a:xfrm>
                        <a:off x="4131477" y="5414010"/>
                        <a:ext cx="316865" cy="664210"/>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3.8 Expectation, Variance and Covariance</a:t>
            </a:r>
          </a:p>
        </p:txBody>
      </p:sp>
      <p:sp>
        <p:nvSpPr>
          <p:cNvPr id="3" name="内容占位符 2"/>
          <p:cNvSpPr>
            <a:spLocks noGrp="1"/>
          </p:cNvSpPr>
          <p:nvPr>
            <p:ph idx="1"/>
          </p:nvPr>
        </p:nvSpPr>
        <p:spPr>
          <a:xfrm>
            <a:off x="391160" y="1043305"/>
            <a:ext cx="11409680" cy="5494655"/>
          </a:xfrm>
        </p:spPr>
        <p:txBody>
          <a:bodyPr>
            <a:noAutofit/>
          </a:bodyPr>
          <a:lstStyle/>
          <a:p>
            <a:pPr>
              <a:spcBef>
                <a:spcPts val="0"/>
              </a:spcBef>
              <a:buClr>
                <a:srgbClr val="FF0000"/>
              </a:buClr>
            </a:pPr>
            <a:r>
              <a:rPr lang="en-US" altLang="zh-CN" dirty="0"/>
              <a:t>Otherwise, we choose the value of </a:t>
            </a:r>
            <a:r>
              <a:rPr lang="en-US" altLang="zh-CN" i="1" dirty="0"/>
              <a:t>s</a:t>
            </a:r>
            <a:r>
              <a:rPr lang="en-US" altLang="zh-CN" dirty="0"/>
              <a:t> to be −1. We can then generate a random variable y by assigning</a:t>
            </a:r>
            <a:r>
              <a:rPr lang="en-US" altLang="zh-CN" b="1" dirty="0"/>
              <a:t> </a:t>
            </a:r>
            <a:r>
              <a:rPr lang="en-US" altLang="zh-CN" i="1" dirty="0"/>
              <a:t>y</a:t>
            </a:r>
            <a:r>
              <a:rPr lang="en-US" altLang="zh-CN" dirty="0"/>
              <a:t> = </a:t>
            </a:r>
            <a:r>
              <a:rPr lang="en-US" altLang="zh-CN" i="1" dirty="0" err="1"/>
              <a:t>sx</a:t>
            </a:r>
            <a:r>
              <a:rPr lang="en-US" altLang="zh-CN" dirty="0"/>
              <a:t>. Clearly, </a:t>
            </a:r>
            <a:r>
              <a:rPr lang="en-US" altLang="zh-CN" i="1" dirty="0"/>
              <a:t>x</a:t>
            </a:r>
            <a:r>
              <a:rPr lang="en-US" altLang="zh-CN" dirty="0"/>
              <a:t> and</a:t>
            </a:r>
            <a:r>
              <a:rPr lang="en-US" altLang="zh-CN" i="1" dirty="0"/>
              <a:t> y</a:t>
            </a:r>
            <a:r>
              <a:rPr lang="en-US" altLang="zh-CN" dirty="0"/>
              <a:t> are not independent, because </a:t>
            </a:r>
            <a:r>
              <a:rPr lang="en-US" altLang="zh-CN" i="1" dirty="0"/>
              <a:t>x</a:t>
            </a:r>
            <a:r>
              <a:rPr lang="en-US" altLang="zh-CN" dirty="0"/>
              <a:t>  </a:t>
            </a:r>
            <a:r>
              <a:rPr lang="en-US" altLang="zh-CN" sz="2600" dirty="0">
                <a:latin typeface="Times New Roman" panose="02020603050405020304" pitchFamily="18" charset="0"/>
                <a:cs typeface="Times New Roman" panose="02020603050405020304" pitchFamily="18" charset="0"/>
                <a:sym typeface="+mn-ea"/>
              </a:rPr>
              <a:t>completely determines the magnitude of </a:t>
            </a:r>
            <a:r>
              <a:rPr lang="en-US" altLang="zh-CN" sz="2600" i="1" dirty="0">
                <a:latin typeface="Times New Roman" panose="02020603050405020304" pitchFamily="18" charset="0"/>
                <a:cs typeface="Times New Roman" panose="02020603050405020304" pitchFamily="18" charset="0"/>
                <a:sym typeface="+mn-ea"/>
              </a:rPr>
              <a:t>y</a:t>
            </a:r>
            <a:r>
              <a:rPr lang="en-US" altLang="zh-CN" sz="2600" dirty="0">
                <a:latin typeface="Times New Roman" panose="02020603050405020304" pitchFamily="18" charset="0"/>
                <a:cs typeface="Times New Roman" panose="02020603050405020304" pitchFamily="18" charset="0"/>
                <a:sym typeface="+mn-ea"/>
              </a:rPr>
              <a:t>. However, Cov(</a:t>
            </a:r>
            <a:r>
              <a:rPr lang="en-US" altLang="zh-CN" sz="2600"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y</a:t>
            </a:r>
            <a:r>
              <a:rPr lang="en-US" altLang="zh-CN" sz="2600" dirty="0">
                <a:latin typeface="Times New Roman" panose="02020603050405020304" pitchFamily="18" charset="0"/>
                <a:cs typeface="Times New Roman" panose="02020603050405020304" pitchFamily="18" charset="0"/>
                <a:sym typeface="+mn-ea"/>
              </a:rPr>
              <a:t>) = 0.</a:t>
            </a: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covariance matrix</a:t>
            </a:r>
            <a:r>
              <a:rPr lang="en-US" altLang="zh-CN" sz="2600" dirty="0">
                <a:latin typeface="Times New Roman" panose="02020603050405020304" pitchFamily="18" charset="0"/>
                <a:cs typeface="Times New Roman" panose="02020603050405020304" pitchFamily="18" charset="0"/>
              </a:rPr>
              <a:t> of a random vector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is an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matrix, such that</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The diagonal elements of the covariance give the variance:</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8846" r:id="rId4" imgW="914400" imgH="215900" progId="Equation.KSEE3">
                  <p:embed/>
                </p:oleObj>
              </mc:Choice>
              <mc:Fallback>
                <p:oleObj r:id="rId4" imgW="914400" imgH="215900" progId="Equation.KSEE3">
                  <p:embed/>
                  <p:pic>
                    <p:nvPicPr>
                      <p:cNvPr id="5" name="对象 4">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474995" y="3312695"/>
            <a:ext cx="10512425" cy="644525"/>
          </a:xfrm>
          <a:prstGeom prst="rect">
            <a:avLst/>
          </a:prstGeom>
        </p:spPr>
      </p:pic>
      <p:pic>
        <p:nvPicPr>
          <p:cNvPr id="8" name="图片 7"/>
          <p:cNvPicPr>
            <a:picLocks noChangeAspect="1"/>
          </p:cNvPicPr>
          <p:nvPr/>
        </p:nvPicPr>
        <p:blipFill>
          <a:blip r:embed="rId7"/>
          <a:srcRect r="993"/>
          <a:stretch>
            <a:fillRect/>
          </a:stretch>
        </p:blipFill>
        <p:spPr>
          <a:xfrm>
            <a:off x="671845" y="4791731"/>
            <a:ext cx="10315575" cy="7740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3.9 Common Probability Distributions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82137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rPr>
              <a:t>3.9 Common Probability Distributions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Several simple probability distributions are useful in many contexts in machine learning.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rPr>
              <a:t>3.9.1 Bernoulli Distribution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a:t>
                </a:r>
                <a:r>
                  <a:rPr lang="en-US" altLang="zh-CN" sz="2600" i="1" dirty="0">
                    <a:latin typeface="Times New Roman" panose="02020503050405090304" pitchFamily="18" charset="0"/>
                    <a:cs typeface="Times New Roman" panose="02020503050405090304" pitchFamily="18" charset="0"/>
                  </a:rPr>
                  <a:t>Bernoulli </a:t>
                </a:r>
                <a:r>
                  <a:rPr lang="en-US" altLang="zh-CN" sz="2600" dirty="0">
                    <a:latin typeface="Times New Roman" panose="02020503050405090304" pitchFamily="18" charset="0"/>
                    <a:cs typeface="Times New Roman" panose="02020503050405090304" pitchFamily="18" charset="0"/>
                  </a:rPr>
                  <a:t>distribution is a distribution over a single binary random variable. It is controlled by a single parameter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𝜙</m:t>
                    </m:r>
                  </m:oMath>
                </a14:m>
                <a:r>
                  <a:rPr lang="en-US" altLang="zh-CN" sz="2600" dirty="0">
                    <a:latin typeface="Times New Roman" panose="02020503050405090304" pitchFamily="18" charset="0"/>
                    <a:cs typeface="Times New Roman" panose="02020503050405090304" pitchFamily="18" charset="0"/>
                  </a:rPr>
                  <a:t> </a:t>
                </a:r>
                <a14:m>
                  <m:oMath xmlns:m="http://schemas.openxmlformats.org/officeDocument/2006/math">
                    <m:r>
                      <a:rPr lang="en-US" altLang="zh-CN" sz="2600" i="1" dirty="0" smtClean="0">
                        <a:latin typeface="Cambria Math" panose="02040503050406030204" pitchFamily="18" charset="0"/>
                        <a:ea typeface="Cambria Math" panose="02040503050406030204" pitchFamily="18" charset="0"/>
                        <a:cs typeface="Times New Roman" panose="02020503050405090304" pitchFamily="18" charset="0"/>
                      </a:rPr>
                      <m:t>∈</m:t>
                    </m:r>
                  </m:oMath>
                </a14:m>
                <a:r>
                  <a:rPr lang="en-US" altLang="zh-CN" sz="2600" dirty="0">
                    <a:latin typeface="Times New Roman" panose="02020503050405090304" pitchFamily="18" charset="0"/>
                    <a:cs typeface="Times New Roman" panose="02020503050405090304" pitchFamily="18" charset="0"/>
                  </a:rPr>
                  <a:t> [0, 1], which gives the probability of the random variable being equal to 1. It has the following properties:</a:t>
                </a:r>
              </a:p>
              <a:p>
                <a:pPr marL="0" lvl="0" indent="0" algn="just" fontAlgn="auto">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t>
                </a:r>
              </a:p>
              <a:p>
                <a:pPr marL="0" lvl="0" indent="0" algn="just" fontAlgn="auto">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DE5170B7-04C9-4974-B615-CD2EAAEF42C2}"/>
              </a:ext>
            </a:extLst>
          </p:cNvPr>
          <p:cNvPicPr>
            <a:picLocks noChangeAspect="1"/>
          </p:cNvPicPr>
          <p:nvPr/>
        </p:nvPicPr>
        <p:blipFill>
          <a:blip r:embed="rId4"/>
          <a:stretch>
            <a:fillRect/>
          </a:stretch>
        </p:blipFill>
        <p:spPr>
          <a:xfrm>
            <a:off x="2837468" y="3001718"/>
            <a:ext cx="7299145" cy="254914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Times New Roman" panose="02020503050405090304" pitchFamily="18" charset="0"/>
                <a:cs typeface="Times New Roman" panose="02020503050405090304" pitchFamily="18" charset="0"/>
              </a:rPr>
              <a:t>3.9.2 Multinoulli Distribution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a:t>
                </a:r>
                <a:r>
                  <a:rPr lang="en-US" altLang="zh-CN" sz="2600" i="1" dirty="0">
                    <a:latin typeface="Times New Roman" panose="02020503050405090304" pitchFamily="18" charset="0"/>
                    <a:cs typeface="Times New Roman" panose="02020503050405090304" pitchFamily="18" charset="0"/>
                  </a:rPr>
                  <a:t>multinoulli </a:t>
                </a:r>
                <a:r>
                  <a:rPr lang="en-US" altLang="zh-CN" sz="2600" dirty="0">
                    <a:latin typeface="Times New Roman" panose="02020503050405090304" pitchFamily="18" charset="0"/>
                    <a:cs typeface="Times New Roman" panose="02020503050405090304" pitchFamily="18" charset="0"/>
                  </a:rPr>
                  <a:t>or </a:t>
                </a:r>
                <a:r>
                  <a:rPr lang="en-US" altLang="zh-CN" sz="2600" i="1" dirty="0">
                    <a:latin typeface="Times New Roman" panose="02020503050405090304" pitchFamily="18" charset="0"/>
                    <a:cs typeface="Times New Roman" panose="02020503050405090304" pitchFamily="18" charset="0"/>
                  </a:rPr>
                  <a:t>categorical</a:t>
                </a:r>
                <a:r>
                  <a:rPr lang="en-US" altLang="zh-CN" sz="2600" dirty="0">
                    <a:latin typeface="Times New Roman" panose="02020503050405090304" pitchFamily="18" charset="0"/>
                    <a:cs typeface="Times New Roman" panose="02020503050405090304" pitchFamily="18" charset="0"/>
                  </a:rPr>
                  <a:t> distribution is a distribution over a single discrete variable with </a:t>
                </a:r>
                <a:r>
                  <a:rPr lang="en-US" altLang="zh-CN" sz="2600" i="1" dirty="0">
                    <a:latin typeface="Times New Roman" panose="02020503050405090304" pitchFamily="18" charset="0"/>
                    <a:cs typeface="Times New Roman" panose="02020503050405090304" pitchFamily="18" charset="0"/>
                  </a:rPr>
                  <a:t>k</a:t>
                </a:r>
                <a:r>
                  <a:rPr lang="en-US" altLang="zh-CN" sz="2600" dirty="0">
                    <a:latin typeface="Times New Roman" panose="02020503050405090304" pitchFamily="18" charset="0"/>
                    <a:cs typeface="Times New Roman" panose="02020503050405090304" pitchFamily="18" charset="0"/>
                  </a:rPr>
                  <a:t> different states, where k is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𝑓𝑖𝑛𝑖𝑡𝑒</m:t>
                        </m:r>
                        <m:r>
                          <a:rPr lang="en-US" altLang="zh-CN" sz="2600" i="1" dirty="0">
                            <a:latin typeface="Cambria Math" panose="02040503050406030204" pitchFamily="18" charset="0"/>
                            <a:cs typeface="Cambria Math" panose="02040503050406030204" pitchFamily="18" charset="0"/>
                          </a:rPr>
                          <m:t>.</m:t>
                        </m:r>
                      </m:e>
                      <m:sup>
                        <m:r>
                          <a:rPr lang="en-US" altLang="zh-CN" sz="2600" i="1" dirty="0">
                            <a:solidFill>
                              <a:srgbClr val="FF0000"/>
                            </a:solidFill>
                            <a:latin typeface="Cambria Math" panose="02040503050406030204" pitchFamily="18" charset="0"/>
                            <a:cs typeface="Cambria Math" panose="02040503050406030204" pitchFamily="18" charset="0"/>
                          </a:rPr>
                          <m:t>1</m:t>
                        </m:r>
                      </m:sup>
                    </m:sSup>
                  </m:oMath>
                </a14:m>
                <a:r>
                  <a:rPr lang="en-US" altLang="zh-CN" sz="2600" dirty="0">
                    <a:latin typeface="Times New Roman" panose="02020503050405090304" pitchFamily="18" charset="0"/>
                    <a:cs typeface="Times New Roman" panose="02020503050405090304" pitchFamily="18" charset="0"/>
                  </a:rPr>
                  <a:t>The multinoulli distribution is parametrized by a vector </a:t>
                </a:r>
                <a:r>
                  <a:rPr lang="en-US" altLang="zh-CN" sz="2600" b="1"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0</m:t>
                        </m:r>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1</m:t>
                        </m:r>
                        <m:r>
                          <a:rPr lang="en-US" altLang="zh-CN" sz="2600" i="1" dirty="0">
                            <a:latin typeface="Cambria Math" panose="02040503050406030204" pitchFamily="18" charset="0"/>
                            <a:cs typeface="Cambria Math" panose="02040503050406030204" pitchFamily="18" charset="0"/>
                          </a:rPr>
                          <m:t>]</m:t>
                        </m:r>
                      </m:e>
                      <m:sup>
                        <m:r>
                          <a:rPr lang="en-US" altLang="zh-CN" sz="2600" i="1" dirty="0">
                            <a:latin typeface="Cambria Math" panose="02040503050406030204" pitchFamily="18" charset="0"/>
                            <a:cs typeface="Cambria Math" panose="02040503050406030204" pitchFamily="18" charset="0"/>
                          </a:rPr>
                          <m:t>𝑘</m:t>
                        </m:r>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1</m:t>
                        </m:r>
                      </m:sup>
                    </m:sSup>
                  </m:oMath>
                </a14:m>
                <a:r>
                  <a:rPr lang="en-US" altLang="zh-CN" sz="2600" dirty="0">
                    <a:latin typeface="Times New Roman" panose="02020503050405090304" pitchFamily="18" charset="0"/>
                    <a:cs typeface="Times New Roman" panose="02020503050405090304" pitchFamily="18" charset="0"/>
                  </a:rPr>
                  <a:t> , where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𝑝</m:t>
                        </m:r>
                      </m:e>
                      <m:sub>
                        <m:r>
                          <a:rPr lang="en-US" altLang="zh-CN" sz="2600" i="1" dirty="0">
                            <a:latin typeface="Cambria Math" panose="02040503050406030204" pitchFamily="18" charset="0"/>
                            <a:cs typeface="Cambria Math" panose="02040503050406030204" pitchFamily="18" charset="0"/>
                          </a:rPr>
                          <m:t>𝑖</m:t>
                        </m:r>
                      </m:sub>
                    </m:sSub>
                  </m:oMath>
                </a14:m>
                <a:r>
                  <a:rPr lang="en-US" altLang="zh-CN" sz="2600" dirty="0">
                    <a:latin typeface="Times New Roman" panose="02020503050405090304" pitchFamily="18" charset="0"/>
                    <a:cs typeface="Times New Roman" panose="02020503050405090304" pitchFamily="18" charset="0"/>
                  </a:rPr>
                  <a:t> gives the probability of the i-th state. The final, </a:t>
                </a:r>
                <a:r>
                  <a:rPr lang="en-US" altLang="zh-CN" sz="2600" i="1" dirty="0">
                    <a:latin typeface="Times New Roman" panose="02020503050405090304" pitchFamily="18" charset="0"/>
                    <a:cs typeface="Times New Roman" panose="02020503050405090304" pitchFamily="18" charset="0"/>
                  </a:rPr>
                  <a:t>k</a:t>
                </a:r>
                <a:r>
                  <a:rPr lang="en-US" altLang="zh-CN" sz="2600" dirty="0">
                    <a:latin typeface="Times New Roman" panose="02020503050405090304" pitchFamily="18" charset="0"/>
                    <a:cs typeface="Times New Roman" panose="02020503050405090304" pitchFamily="18" charset="0"/>
                  </a:rPr>
                  <a:t>-th state’s probability is given by 1−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b="1" i="1" dirty="0">
                            <a:latin typeface="Cambria Math" panose="02040503050406030204" pitchFamily="18" charset="0"/>
                            <a:cs typeface="Cambria Math" panose="02040503050406030204" pitchFamily="18" charset="0"/>
                          </a:rPr>
                          <m:t>𝟏</m:t>
                        </m:r>
                      </m:e>
                      <m:sup>
                        <m:r>
                          <a:rPr lang="en-US" altLang="zh-CN" sz="2600" i="1" dirty="0">
                            <a:latin typeface="Cambria Math" panose="02040503050406030204" pitchFamily="18" charset="0"/>
                            <a:cs typeface="Cambria Math" panose="02040503050406030204" pitchFamily="18" charset="0"/>
                          </a:rPr>
                          <m:t>⊤</m:t>
                        </m:r>
                      </m:sup>
                    </m:sSup>
                  </m:oMath>
                </a14:m>
                <a:r>
                  <a:rPr lang="en-US" altLang="zh-CN" sz="2600" b="1"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Note that we must constrain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b="1" i="1" dirty="0">
                            <a:latin typeface="Cambria Math" panose="02040503050406030204" pitchFamily="18" charset="0"/>
                            <a:cs typeface="Cambria Math" panose="02040503050406030204" pitchFamily="18" charset="0"/>
                          </a:rPr>
                          <m:t>𝟏</m:t>
                        </m:r>
                      </m:e>
                      <m:sup>
                        <m:r>
                          <a:rPr lang="en-US" altLang="zh-CN" sz="2600" i="1" dirty="0">
                            <a:latin typeface="Cambria Math" panose="02040503050406030204" pitchFamily="18" charset="0"/>
                            <a:cs typeface="Cambria Math" panose="02040503050406030204" pitchFamily="18" charset="0"/>
                          </a:rPr>
                          <m:t>⊤</m:t>
                        </m:r>
                      </m:sup>
                    </m:sSup>
                  </m:oMath>
                </a14:m>
                <a:r>
                  <a:rPr lang="en-US" altLang="zh-CN" sz="2600" b="1"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 1. Multinoulli distributions are often used to refer to distributions over categories of objects, so we do not usually assume that state 1 has numerical value 1, etc. For this reason, we do not usually need to compute the expectation or variance of multinoulli-distributed random variables.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768965" y="5857240"/>
            <a:ext cx="1279525" cy="963930"/>
          </a:xfrm>
          <a:prstGeom prst="rect">
            <a:avLst/>
          </a:prstGeom>
        </p:spPr>
      </p:pic>
      <p:cxnSp>
        <p:nvCxnSpPr>
          <p:cNvPr id="6" name="直接连接符 5">
            <a:extLst>
              <a:ext uri="{FF2B5EF4-FFF2-40B4-BE49-F238E27FC236}">
                <a16:creationId xmlns:a16="http://schemas.microsoft.com/office/drawing/2014/main" id="{7892B23A-329B-4446-990C-D80A90C6FAF7}"/>
              </a:ext>
            </a:extLst>
          </p:cNvPr>
          <p:cNvCxnSpPr/>
          <p:nvPr/>
        </p:nvCxnSpPr>
        <p:spPr>
          <a:xfrm>
            <a:off x="0" y="5118538"/>
            <a:ext cx="121920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6FF5E2F-80A4-4503-9BB3-3815345DD1B3}"/>
                  </a:ext>
                </a:extLst>
              </p:cNvPr>
              <p:cNvSpPr txBox="1"/>
              <p:nvPr/>
            </p:nvSpPr>
            <p:spPr>
              <a:xfrm>
                <a:off x="462455" y="5150069"/>
                <a:ext cx="11334592" cy="1482585"/>
              </a:xfrm>
              <a:prstGeom prst="rect">
                <a:avLst/>
              </a:prstGeom>
              <a:noFill/>
            </p:spPr>
            <p:txBody>
              <a:bodyPr wrap="square" rtlCol="0">
                <a:spAutoFit/>
              </a:bodyPr>
              <a:lstStyle/>
              <a:p>
                <a:pPr algn="just"/>
                <a:r>
                  <a:rPr lang="en-US" altLang="zh-CN" dirty="0"/>
                  <a:t> </a:t>
                </a:r>
                <a:r>
                  <a:rPr lang="zh-CN" altLang="en-US" sz="1600" dirty="0">
                    <a:solidFill>
                      <a:srgbClr val="FF000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“Multinoulli” is a term that was recently coined by Gustavo Lacerdo and popularized by </a:t>
                </a:r>
                <a:r>
                  <a:rPr lang="zh-CN" altLang="en-US" dirty="0">
                    <a:solidFill>
                      <a:srgbClr val="00FF00"/>
                    </a:solidFill>
                    <a:latin typeface="Times New Roman" panose="02020603050405020304" pitchFamily="18" charset="0"/>
                    <a:cs typeface="Times New Roman" panose="02020603050405020304" pitchFamily="18" charset="0"/>
                  </a:rPr>
                  <a:t>Murphy</a:t>
                </a:r>
                <a:r>
                  <a:rPr lang="zh-CN" altLang="en-US" dirty="0">
                    <a:solidFill>
                      <a:srgbClr val="92D05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dirty="0">
                    <a:solidFill>
                      <a:srgbClr val="00FF00"/>
                    </a:solidFill>
                    <a:latin typeface="Times New Roman" panose="02020603050405020304" pitchFamily="18" charset="0"/>
                    <a:cs typeface="Times New Roman" panose="02020603050405020304" pitchFamily="18" charset="0"/>
                  </a:rPr>
                  <a:t>2012</a:t>
                </a:r>
                <a:r>
                  <a:rPr lang="zh-CN" altLang="en-US" dirty="0">
                    <a:latin typeface="Times New Roman" panose="02020603050405020304" pitchFamily="18" charset="0"/>
                    <a:cs typeface="Times New Roman" panose="02020603050405020304" pitchFamily="18" charset="0"/>
                  </a:rPr>
                  <a:t>). The multinoulli distribution is a special case of the multinomial distribution. A multinomial distribution is the distribution over vectors in </a:t>
                </a:r>
                <a14:m>
                  <m:oMath xmlns:m="http://schemas.openxmlformats.org/officeDocument/2006/math">
                    <m:sSup>
                      <m:sSupPr>
                        <m:ctrlPr>
                          <a:rPr lang="en-US" altLang="zh-CN" i="1">
                            <a:latin typeface="Cambria Math" panose="02040503050406030204" pitchFamily="18" charset="0"/>
                            <a:cs typeface="Cambria Math" panose="02040503050406030204" pitchFamily="18" charset="0"/>
                          </a:rPr>
                        </m:ctrlPr>
                      </m:sSupPr>
                      <m:e>
                        <m:r>
                          <a:rPr lang="zh-CN" altLang="en-US">
                            <a:latin typeface="Cambria Math" panose="02040503050406030204" pitchFamily="18" charset="0"/>
                            <a:sym typeface="+mn-ea"/>
                          </a:rPr>
                          <m:t>{</m:t>
                        </m:r>
                        <m:r>
                          <a:rPr lang="zh-CN" altLang="en-US">
                            <a:latin typeface="Cambria Math" panose="02040503050406030204" pitchFamily="18" charset="0"/>
                            <a:sym typeface="+mn-ea"/>
                          </a:rPr>
                          <m:t>0</m:t>
                        </m:r>
                        <m:r>
                          <a:rPr lang="en-US" altLang="zh-CN">
                            <a:latin typeface="Cambria Math" panose="02040503050406030204" pitchFamily="18" charset="0"/>
                            <a:sym typeface="+mn-ea"/>
                          </a:rPr>
                          <m:t>,</m:t>
                        </m:r>
                        <m:r>
                          <a:rPr lang="zh-CN" altLang="en-US">
                            <a:latin typeface="Cambria Math" panose="02040503050406030204" pitchFamily="18" charset="0"/>
                            <a:sym typeface="+mn-ea"/>
                          </a:rPr>
                          <m:t> . . . </m:t>
                        </m:r>
                        <m:r>
                          <a:rPr lang="en-US" altLang="zh-CN">
                            <a:latin typeface="Cambria Math" panose="02040503050406030204" pitchFamily="18" charset="0"/>
                            <a:sym typeface="+mn-ea"/>
                          </a:rPr>
                          <m:t>,</m:t>
                        </m:r>
                        <m:r>
                          <a:rPr lang="zh-CN" altLang="en-US">
                            <a:latin typeface="Cambria Math" panose="02040503050406030204" pitchFamily="18" charset="0"/>
                            <a:sym typeface="+mn-ea"/>
                          </a:rPr>
                          <m:t> </m:t>
                        </m:r>
                        <m:r>
                          <a:rPr lang="zh-CN" altLang="en-US">
                            <a:latin typeface="Cambria Math" panose="02040503050406030204" pitchFamily="18" charset="0"/>
                            <a:sym typeface="+mn-ea"/>
                          </a:rPr>
                          <m:t>𝑛</m:t>
                        </m:r>
                        <m:r>
                          <a:rPr lang="zh-CN" altLang="en-US">
                            <a:latin typeface="Cambria Math" panose="02040503050406030204" pitchFamily="18" charset="0"/>
                            <a:sym typeface="+mn-ea"/>
                          </a:rPr>
                          <m:t>}</m:t>
                        </m:r>
                      </m:e>
                      <m:sup>
                        <m:r>
                          <a:rPr lang="en-US" altLang="zh-CN" i="1">
                            <a:latin typeface="Cambria Math" panose="02040503050406030204" pitchFamily="18" charset="0"/>
                            <a:cs typeface="Cambria Math" panose="02040503050406030204" pitchFamily="18" charset="0"/>
                          </a:rPr>
                          <m:t>𝑘</m:t>
                        </m:r>
                      </m:sup>
                    </m:sSup>
                  </m:oMath>
                </a14:m>
                <a:r>
                  <a:rPr lang="zh-CN" altLang="en-US" dirty="0">
                    <a:latin typeface="Times New Roman" panose="02020603050405020304" pitchFamily="18" charset="0"/>
                    <a:cs typeface="Times New Roman" panose="02020603050405020304" pitchFamily="18" charset="0"/>
                  </a:rPr>
                  <a:t> representing how many times each of the k categories is visited when n samples are drawn from a multinoulli distribution. Many texts use the term “multinomial” to refer to multinoulli distributions without clarifying that they refer only to the n = 1 case.</a:t>
                </a:r>
              </a:p>
            </p:txBody>
          </p:sp>
        </mc:Choice>
        <mc:Fallback xmlns="">
          <p:sp>
            <p:nvSpPr>
              <p:cNvPr id="7" name="文本框 6">
                <a:extLst>
                  <a:ext uri="{FF2B5EF4-FFF2-40B4-BE49-F238E27FC236}">
                    <a16:creationId xmlns:a16="http://schemas.microsoft.com/office/drawing/2014/main" id="{96FF5E2F-80A4-4503-9BB3-3815345DD1B3}"/>
                  </a:ext>
                </a:extLst>
              </p:cNvPr>
              <p:cNvSpPr txBox="1">
                <a:spLocks noRot="1" noChangeAspect="1" noMove="1" noResize="1" noEditPoints="1" noAdjustHandles="1" noChangeArrowheads="1" noChangeShapeType="1" noTextEdit="1"/>
              </p:cNvSpPr>
              <p:nvPr/>
            </p:nvSpPr>
            <p:spPr>
              <a:xfrm>
                <a:off x="462455" y="5150069"/>
                <a:ext cx="11334592" cy="1482585"/>
              </a:xfrm>
              <a:prstGeom prst="rect">
                <a:avLst/>
              </a:prstGeom>
              <a:blipFill>
                <a:blip r:embed="rId5"/>
                <a:stretch>
                  <a:fillRect l="-484" t="-2881" r="-430" b="-5761"/>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350" y="1043305"/>
            <a:ext cx="11409680" cy="5494655"/>
          </a:xfrm>
        </p:spPr>
        <p:txBody>
          <a:bodyPr>
            <a:no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If you are already familiar with probability theory and information theory, you may wish to skip all of this chapter except for Sec. </a:t>
            </a:r>
            <a:r>
              <a:rPr lang="en-US" altLang="zh-CN" sz="2600" dirty="0">
                <a:solidFill>
                  <a:srgbClr val="FF0000"/>
                </a:solidFill>
                <a:latin typeface="Times New Roman" panose="02020603050405020304" pitchFamily="18" charset="0"/>
                <a:cs typeface="Times New Roman" panose="02020603050405020304" pitchFamily="18" charset="0"/>
                <a:sym typeface="+mn-ea"/>
              </a:rPr>
              <a:t>3.14</a:t>
            </a:r>
            <a:r>
              <a:rPr lang="en-US" altLang="zh-CN" sz="2600" dirty="0">
                <a:latin typeface="Times New Roman" panose="02020603050405020304" pitchFamily="18" charset="0"/>
                <a:cs typeface="Times New Roman" panose="02020603050405020304" pitchFamily="18" charset="0"/>
                <a:sym typeface="+mn-ea"/>
              </a:rPr>
              <a:t>, which describes the graphs we use to describe structured probabilistic models for machine learning. If you have absolutely no prior experience with these subjects, this chapter should be sufficient to successfully carry out deep learning research projects, but we do suggest that you consult an additional resource, such as </a:t>
            </a:r>
            <a:r>
              <a:rPr lang="en-US" altLang="zh-CN" sz="2600" dirty="0">
                <a:solidFill>
                  <a:srgbClr val="00FF00"/>
                </a:solidFill>
                <a:latin typeface="Times New Roman" panose="02020603050405020304" pitchFamily="18" charset="0"/>
                <a:cs typeface="Times New Roman" panose="02020603050405020304" pitchFamily="18" charset="0"/>
                <a:sym typeface="+mn-ea"/>
              </a:rPr>
              <a:t>Jaynes</a:t>
            </a:r>
            <a:r>
              <a:rPr lang="en-US" altLang="zh-CN" sz="2600" dirty="0">
                <a:solidFill>
                  <a:srgbClr val="92D050"/>
                </a:solidFill>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2003</a:t>
            </a:r>
            <a:r>
              <a:rPr lang="en-US" altLang="zh-CN" sz="2600" dirty="0">
                <a:latin typeface="Times New Roman" panose="02020603050405020304" pitchFamily="18" charset="0"/>
                <a:cs typeface="Times New Roman" panose="02020603050405020304" pitchFamily="18" charset="0"/>
                <a:sym typeface="+mn-ea"/>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a:extLst>
              <a:ext uri="{FF2B5EF4-FFF2-40B4-BE49-F238E27FC236}">
                <a16:creationId xmlns:a16="http://schemas.microsoft.com/office/drawing/2014/main" id="{48D33076-A7FA-4B97-B4CA-2E3D7ED430A6}"/>
              </a:ext>
            </a:extLst>
          </p:cNvPr>
          <p:cNvSpPr txBox="1">
            <a:spLocks/>
          </p:cNvSpPr>
          <p:nvPr/>
        </p:nvSpPr>
        <p:spPr>
          <a:xfrm>
            <a:off x="387439" y="133306"/>
            <a:ext cx="10515600" cy="729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latin typeface="Times New Roman" panose="02020603050405020304" pitchFamily="18" charset="0"/>
                <a:cs typeface="Times New Roman" panose="02020603050405020304" pitchFamily="18" charset="0"/>
              </a:rPr>
              <a:t>3 Probability and Information Theory</a:t>
            </a:r>
          </a:p>
        </p:txBody>
      </p:sp>
    </p:spTree>
    <p:extLst>
      <p:ext uri="{BB962C8B-B14F-4D97-AF65-F5344CB8AC3E}">
        <p14:creationId xmlns:p14="http://schemas.microsoft.com/office/powerpoint/2010/main" val="4036345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latin typeface="Times New Roman" panose="02020503050405090304" pitchFamily="18" charset="0"/>
                <a:cs typeface="Times New Roman" panose="02020503050405090304" pitchFamily="18" charset="0"/>
              </a:rPr>
              <a:t>3.9.2 Multinoulli Distribution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Bernoulli and multinoulli distributions are sufficient to describe any distribution over their domain. This is because they model discrete variables for which it is feasible to simply enumerate all of the states. When dealing with continuous variables, there are uncountably many states, so any distribution described by a small number of parameters must impose strict limits on the distribution.</a:t>
            </a:r>
          </a:p>
        </p:txBody>
      </p:sp>
      <p:pic>
        <p:nvPicPr>
          <p:cNvPr id="4" name="图片 3" descr="u=1907756794,293736522&amp;fm=21&amp;gp=0.jpg"/>
          <p:cNvPicPr>
            <a:picLocks noChangeAspect="1"/>
          </p:cNvPicPr>
          <p:nvPr/>
        </p:nvPicPr>
        <p:blipFill>
          <a:blip r:embed="rId3"/>
          <a:stretch>
            <a:fillRect/>
          </a:stretch>
        </p:blipFill>
        <p:spPr>
          <a:xfrm>
            <a:off x="10768965" y="5857240"/>
            <a:ext cx="1279525" cy="963930"/>
          </a:xfrm>
          <a:prstGeom prst="rect">
            <a:avLst/>
          </a:prstGeom>
        </p:spPr>
      </p:pic>
    </p:spTree>
    <p:extLst>
      <p:ext uri="{BB962C8B-B14F-4D97-AF65-F5344CB8AC3E}">
        <p14:creationId xmlns:p14="http://schemas.microsoft.com/office/powerpoint/2010/main" val="29095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rPr>
              <a:t>3.9.3 Gaussian Distribution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most commonly used distribution over real numbers is the </a:t>
                </a:r>
                <a:r>
                  <a:rPr lang="en-US" altLang="zh-CN" sz="2600" i="1" dirty="0">
                    <a:latin typeface="Times New Roman" panose="02020503050405090304" pitchFamily="18" charset="0"/>
                    <a:cs typeface="Times New Roman" panose="02020503050405090304" pitchFamily="18" charset="0"/>
                  </a:rPr>
                  <a:t>normal distribution</a:t>
                </a:r>
                <a:r>
                  <a:rPr lang="en-US" altLang="zh-CN" sz="2600" dirty="0">
                    <a:latin typeface="Times New Roman" panose="02020503050405090304" pitchFamily="18" charset="0"/>
                    <a:cs typeface="Times New Roman" panose="02020503050405090304" pitchFamily="18" charset="0"/>
                  </a:rPr>
                  <a:t>, also known as the </a:t>
                </a:r>
                <a:r>
                  <a:rPr lang="en-US" altLang="zh-CN" sz="2600" i="1" dirty="0">
                    <a:latin typeface="Times New Roman" panose="02020503050405090304" pitchFamily="18" charset="0"/>
                    <a:cs typeface="Times New Roman" panose="02020503050405090304" pitchFamily="18" charset="0"/>
                  </a:rPr>
                  <a:t>Gaussian distribution</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See Fig. </a:t>
                </a:r>
                <a:r>
                  <a:rPr lang="en-US" altLang="zh-CN" sz="2600" dirty="0">
                    <a:solidFill>
                      <a:srgbClr val="FF0000"/>
                    </a:solidFill>
                    <a:latin typeface="Times New Roman" panose="02020503050405090304" pitchFamily="18" charset="0"/>
                    <a:cs typeface="Times New Roman" panose="02020503050405090304" pitchFamily="18" charset="0"/>
                  </a:rPr>
                  <a:t>3.1</a:t>
                </a:r>
                <a:r>
                  <a:rPr lang="en-US" altLang="zh-CN" sz="2600" dirty="0">
                    <a:latin typeface="Times New Roman" panose="02020503050405090304" pitchFamily="18" charset="0"/>
                    <a:cs typeface="Times New Roman" panose="02020503050405090304" pitchFamily="18" charset="0"/>
                  </a:rPr>
                  <a:t> for a plot of the density function. </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two parameters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𝜖</m:t>
                    </m:r>
                  </m:oMath>
                </a14:m>
                <a:r>
                  <a:rPr lang="en-US" altLang="zh-CN" sz="2600" dirty="0">
                    <a:latin typeface="Times New Roman" panose="02020503050405090304" pitchFamily="18" charset="0"/>
                    <a:cs typeface="Times New Roman" panose="02020503050405090304" pitchFamily="18" charset="0"/>
                  </a:rPr>
                  <a:t> ℝ and σ </a:t>
                </a:r>
                <a:r>
                  <a:rPr lang="zh-CN" altLang="en-US" sz="2600" dirty="0">
                    <a:latin typeface="Times New Roman" panose="02020503050405090304" pitchFamily="18" charset="0"/>
                    <a:cs typeface="Times New Roman" panose="02020503050405090304" pitchFamily="18" charset="0"/>
                  </a:rPr>
                  <a:t>𝜖 </a:t>
                </a:r>
                <a:r>
                  <a:rPr lang="en-US" altLang="zh-CN" sz="2600" dirty="0">
                    <a:latin typeface="Times New Roman" panose="02020503050405090304" pitchFamily="18" charset="0"/>
                    <a:cs typeface="Times New Roman" panose="02020503050405090304" pitchFamily="18" charset="0"/>
                  </a:rPr>
                  <a:t>(0,∞) control the normal distribution. The parameter µ gives the coordinate of the central peak. This is also the mean of the distribution: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𝔼</m:t>
                    </m:r>
                  </m:oMath>
                </a14:m>
                <a:r>
                  <a:rPr lang="en-US" altLang="zh-CN" sz="2600" dirty="0">
                    <a:latin typeface="Times New Roman" panose="02020503050405090304" pitchFamily="18" charset="0"/>
                    <a:cs typeface="Times New Roman" panose="02020503050405090304" pitchFamily="18" charset="0"/>
                  </a:rPr>
                  <a:t>[x] =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The standard deviation of the distribution is given by σ, and the variance by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dirty="0">
                            <a:latin typeface="Cambria Math" panose="02040503050406030204" pitchFamily="18" charset="0"/>
                            <a:cs typeface="Times New Roman" panose="02020503050405090304" pitchFamily="18" charset="0"/>
                            <a:sym typeface="+mn-ea"/>
                          </a:rPr>
                          <m:t>𝜎</m:t>
                        </m:r>
                      </m:e>
                      <m:sup>
                        <m:r>
                          <a:rPr lang="en-US" altLang="zh-CN" sz="2600" i="1" dirty="0">
                            <a:latin typeface="Cambria Math" panose="02040503050406030204" pitchFamily="18" charset="0"/>
                            <a:cs typeface="Cambria Math" panose="02040503050406030204" pitchFamily="18" charset="0"/>
                          </a:rPr>
                          <m:t>2</m:t>
                        </m:r>
                      </m:sup>
                    </m:sSup>
                  </m:oMath>
                </a14:m>
                <a:r>
                  <a:rPr lang="en-US" altLang="zh-CN" sz="2600" dirty="0">
                    <a:latin typeface="Times New Roman" panose="02020503050405090304" pitchFamily="18" charset="0"/>
                    <a:cs typeface="Times New Roman" panose="0202050305040509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9" name="图片 8"/>
          <p:cNvPicPr>
            <a:picLocks noChangeAspect="1"/>
          </p:cNvPicPr>
          <p:nvPr/>
        </p:nvPicPr>
        <p:blipFill>
          <a:blip r:embed="rId4"/>
          <a:stretch>
            <a:fillRect/>
          </a:stretch>
        </p:blipFill>
        <p:spPr>
          <a:xfrm>
            <a:off x="2385481" y="2138229"/>
            <a:ext cx="8017251" cy="87010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rPr>
              <a:t>3.9.3 Gaussian Distribution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When we evaluate the PDF, we need to square and invert σ. When we need to frequently evaluate the PDF with different parameter values, a more efficient way of parametrizing the distribution is to use a parameter </a:t>
            </a:r>
            <a:r>
              <a:rPr lang="en-US" altLang="zh-CN" sz="2600" i="1" dirty="0">
                <a:latin typeface="Times New Roman" panose="02020503050405090304" pitchFamily="18" charset="0"/>
                <a:cs typeface="Times New Roman" panose="02020503050405090304" pitchFamily="18" charset="0"/>
              </a:rPr>
              <a:t>β</a:t>
            </a:r>
            <a:r>
              <a:rPr lang="en-US" altLang="zh-CN" sz="2600" dirty="0">
                <a:latin typeface="Times New Roman" panose="02020503050405090304" pitchFamily="18" charset="0"/>
                <a:cs typeface="Times New Roman" panose="02020503050405090304" pitchFamily="18" charset="0"/>
              </a:rPr>
              <a:t> ∈ (0,∞) to control the </a:t>
            </a:r>
            <a:r>
              <a:rPr lang="en-US" altLang="zh-CN" sz="2600" i="1" dirty="0">
                <a:latin typeface="Times New Roman" panose="02020503050405090304" pitchFamily="18" charset="0"/>
                <a:cs typeface="Times New Roman" panose="02020503050405090304" pitchFamily="18" charset="0"/>
              </a:rPr>
              <a:t>precision</a:t>
            </a:r>
            <a:r>
              <a:rPr lang="en-US" altLang="zh-CN" sz="2600" dirty="0">
                <a:latin typeface="Times New Roman" panose="02020503050405090304" pitchFamily="18" charset="0"/>
                <a:cs typeface="Times New Roman" panose="02020503050405090304" pitchFamily="18" charset="0"/>
              </a:rPr>
              <a:t> or inverse variance of the distribution: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Normal distributions are a sensible choice for many applications. In the absence of prior knowledge about what form a distribution over the real numbers should take, the normal distribution is a good default choice for two major reasons.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637525" y="3159226"/>
            <a:ext cx="6909435" cy="9017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3.9.3 Gaussian Distribution</a:t>
            </a:r>
            <a:endParaRPr lang="zh-CN" altLang="en-US" sz="3600" dirty="0">
              <a:latin typeface="Times New Roman" panose="02020503050405090304" pitchFamily="18" charset="0"/>
              <a:cs typeface="Times New Roman" panose="0202050305040509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rPr>
              <a:t>        First, many distributions we wish to model are truly close to being normal distributions. The </a:t>
            </a:r>
            <a:r>
              <a:rPr lang="en-US" altLang="zh-CN" sz="2400" i="1" dirty="0">
                <a:latin typeface="Times New Roman" panose="02020503050405090304" pitchFamily="18" charset="0"/>
                <a:cs typeface="Times New Roman" panose="02020503050405090304" pitchFamily="18" charset="0"/>
              </a:rPr>
              <a:t>central limit theorem </a:t>
            </a:r>
            <a:r>
              <a:rPr lang="en-US" altLang="zh-CN" sz="2400" dirty="0">
                <a:latin typeface="Times New Roman" panose="02020503050405090304" pitchFamily="18" charset="0"/>
                <a:cs typeface="Times New Roman" panose="02020503050405090304" pitchFamily="18" charset="0"/>
              </a:rPr>
              <a:t>shows that the sum of many independent random variables is approximately normally distributed. This means that in practice, many complicated systems can be modeled successfully as normally distributed noise, even if the system can be decomposed into parts with more structured behavior.</a:t>
            </a:r>
          </a:p>
        </p:txBody>
      </p:sp>
      <p:pic>
        <p:nvPicPr>
          <p:cNvPr id="5" name="图片 4"/>
          <p:cNvPicPr>
            <a:picLocks noChangeAspect="1"/>
          </p:cNvPicPr>
          <p:nvPr/>
        </p:nvPicPr>
        <p:blipFill>
          <a:blip r:embed="rId4"/>
          <a:stretch>
            <a:fillRect/>
          </a:stretch>
        </p:blipFill>
        <p:spPr>
          <a:xfrm>
            <a:off x="629923" y="3783127"/>
            <a:ext cx="4809104" cy="2725000"/>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5756272" y="4053305"/>
                <a:ext cx="5805805" cy="2123658"/>
              </a:xfrm>
              <a:prstGeom prst="rect">
                <a:avLst/>
              </a:prstGeom>
              <a:noFill/>
            </p:spPr>
            <p:txBody>
              <a:bodyPr wrap="square" rtlCol="0">
                <a:spAutoFit/>
              </a:bodyPr>
              <a:lstStyle/>
              <a:p>
                <a:pPr algn="just"/>
                <a:r>
                  <a:rPr lang="zh-CN" altLang="en-US" sz="2200" dirty="0">
                    <a:latin typeface="Times New Roman" panose="02020603050405020304" pitchFamily="18" charset="0"/>
                    <a:cs typeface="Times New Roman" panose="02020603050405020304" pitchFamily="18" charset="0"/>
                  </a:rPr>
                  <a:t>Figure 3.1: The normal distribution: The normal distribution </a:t>
                </a:r>
                <a14:m>
                  <m:oMath xmlns:m="http://schemas.openxmlformats.org/officeDocument/2006/math">
                    <m:r>
                      <a:rPr lang="zh-CN" altLang="en-US" sz="2200" i="1" dirty="0" smtClean="0">
                        <a:latin typeface="Cambria Math" panose="02040503050406030204" pitchFamily="18" charset="0"/>
                        <a:cs typeface="Times New Roman" panose="02020603050405020304" pitchFamily="18" charset="0"/>
                      </a:rPr>
                      <m:t>𝒩</m:t>
                    </m:r>
                  </m:oMath>
                </a14:m>
                <a:r>
                  <a:rPr lang="zh-CN" altLang="en-US" sz="2200" dirty="0">
                    <a:latin typeface="Times New Roman" panose="02020603050405020304" pitchFamily="18" charset="0"/>
                    <a:cs typeface="Times New Roman" panose="02020603050405020304" pitchFamily="18" charset="0"/>
                  </a:rPr>
                  <a:t>(</a:t>
                </a:r>
                <a:r>
                  <a:rPr lang="zh-CN" altLang="en-US" sz="2200" i="1"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a:t>
                </a:r>
                <a:r>
                  <a:rPr lang="zh-CN" altLang="en-US" sz="2200" i="1" dirty="0">
                    <a:latin typeface="Times New Roman" panose="02020603050405020304" pitchFamily="18" charset="0"/>
                    <a:cs typeface="Times New Roman" panose="02020603050405020304" pitchFamily="18" charset="0"/>
                  </a:rPr>
                  <a:t>µ</a:t>
                </a: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200" i="1" dirty="0">
                            <a:latin typeface="Cambria Math" panose="02040503050406030204" pitchFamily="18" charset="0"/>
                            <a:cs typeface="Cambria Math" panose="02040503050406030204" pitchFamily="18" charset="0"/>
                          </a:rPr>
                        </m:ctrlPr>
                      </m:sSupPr>
                      <m:e>
                        <m:r>
                          <a:rPr lang="en-US" altLang="zh-CN" sz="2200" dirty="0">
                            <a:latin typeface="Cambria Math" panose="02040503050406030204" pitchFamily="18" charset="0"/>
                            <a:cs typeface="Times New Roman" panose="02020503050405090304" pitchFamily="18" charset="0"/>
                            <a:sym typeface="+mn-ea"/>
                          </a:rPr>
                          <m:t>𝜎</m:t>
                        </m:r>
                      </m:e>
                      <m:sup>
                        <m:r>
                          <a:rPr lang="en-US" altLang="zh-CN" sz="2200" i="1" dirty="0">
                            <a:latin typeface="Cambria Math" panose="02040503050406030204" pitchFamily="18" charset="0"/>
                            <a:cs typeface="Cambria Math" panose="02040503050406030204" pitchFamily="18" charset="0"/>
                          </a:rPr>
                          <m:t>2</m:t>
                        </m:r>
                      </m:sup>
                    </m:sSup>
                  </m:oMath>
                </a14:m>
                <a:r>
                  <a:rPr lang="zh-CN" altLang="en-US" sz="2200" dirty="0">
                    <a:latin typeface="Times New Roman" panose="02020603050405020304" pitchFamily="18" charset="0"/>
                    <a:cs typeface="Times New Roman" panose="02020603050405020304" pitchFamily="18" charset="0"/>
                  </a:rPr>
                  <a:t>) exhibits a classic “bell curve” shape, with the </a:t>
                </a:r>
                <a:r>
                  <a:rPr lang="zh-CN" altLang="en-US" sz="2200" i="1"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 coordinate of its central peak given by </a:t>
                </a:r>
                <a:r>
                  <a:rPr lang="zh-CN" altLang="en-US" sz="2200" i="1" dirty="0">
                    <a:latin typeface="Times New Roman" panose="02020603050405020304" pitchFamily="18" charset="0"/>
                    <a:cs typeface="Times New Roman" panose="02020603050405020304" pitchFamily="18" charset="0"/>
                  </a:rPr>
                  <a:t>µ</a:t>
                </a:r>
                <a:r>
                  <a:rPr lang="zh-CN" altLang="en-US" sz="2200" dirty="0">
                    <a:latin typeface="Times New Roman" panose="02020603050405020304" pitchFamily="18" charset="0"/>
                    <a:cs typeface="Times New Roman" panose="02020603050405020304" pitchFamily="18" charset="0"/>
                  </a:rPr>
                  <a:t>, and the width of its peak controlled by σ. In this example, we depict the standard normal distribution, with </a:t>
                </a:r>
                <a:r>
                  <a:rPr lang="zh-CN" altLang="en-US" sz="2200" i="1" dirty="0">
                    <a:latin typeface="Times New Roman" panose="02020603050405020304" pitchFamily="18" charset="0"/>
                    <a:cs typeface="Times New Roman" panose="02020603050405020304" pitchFamily="18" charset="0"/>
                  </a:rPr>
                  <a:t>µ</a:t>
                </a:r>
                <a:r>
                  <a:rPr lang="zh-CN" altLang="en-US" sz="2200" dirty="0">
                    <a:latin typeface="Times New Roman" panose="02020603050405020304" pitchFamily="18" charset="0"/>
                    <a:cs typeface="Times New Roman" panose="02020603050405020304" pitchFamily="18" charset="0"/>
                  </a:rPr>
                  <a:t> = 0 and </a:t>
                </a:r>
                <a:r>
                  <a:rPr lang="zh-CN" altLang="en-US" sz="2200" i="1" dirty="0">
                    <a:latin typeface="Times New Roman" panose="02020603050405020304" pitchFamily="18" charset="0"/>
                    <a:cs typeface="Times New Roman" panose="02020603050405020304" pitchFamily="18" charset="0"/>
                  </a:rPr>
                  <a:t>σ</a:t>
                </a:r>
                <a:r>
                  <a:rPr lang="zh-CN" altLang="en-US" sz="2200" dirty="0">
                    <a:latin typeface="Times New Roman" panose="02020603050405020304" pitchFamily="18" charset="0"/>
                    <a:cs typeface="Times New Roman" panose="02020603050405020304" pitchFamily="18" charset="0"/>
                  </a:rPr>
                  <a:t> = 1.</a:t>
                </a:r>
              </a:p>
            </p:txBody>
          </p:sp>
        </mc:Choice>
        <mc:Fallback xmlns="">
          <p:sp>
            <p:nvSpPr>
              <p:cNvPr id="7" name="文本框 6"/>
              <p:cNvSpPr txBox="1">
                <a:spLocks noRot="1" noChangeAspect="1" noMove="1" noResize="1" noEditPoints="1" noAdjustHandles="1" noChangeArrowheads="1" noChangeShapeType="1" noTextEdit="1"/>
              </p:cNvSpPr>
              <p:nvPr/>
            </p:nvSpPr>
            <p:spPr>
              <a:xfrm>
                <a:off x="5756272" y="4053305"/>
                <a:ext cx="5805805" cy="2123658"/>
              </a:xfrm>
              <a:prstGeom prst="rect">
                <a:avLst/>
              </a:prstGeom>
              <a:blipFill>
                <a:blip r:embed="rId5"/>
                <a:stretch>
                  <a:fillRect l="-1364" t="-2011" r="-2413" b="-4885"/>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3.9.3 Gaussian Distribution</a:t>
            </a:r>
            <a:endParaRPr lang="zh-CN" altLang="en-US"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Second, out of all possible probability distributions with the same variance, the normal distribution encodes the maximum amount of uncertainty over the real numbers. We can thus think of the normal distribution as being the one that inserts the least amount of prior knowledge into a model. Fully developing and justifying this idea requires more mathematical tools, and is postponed to Sec. </a:t>
                </a:r>
                <a:r>
                  <a:rPr lang="en-US" altLang="zh-CN" sz="2600" dirty="0">
                    <a:solidFill>
                      <a:srgbClr val="FF0000"/>
                    </a:solidFill>
                    <a:latin typeface="Times New Roman" panose="02020503050405090304" pitchFamily="18" charset="0"/>
                    <a:cs typeface="Times New Roman" panose="02020503050405090304" pitchFamily="18" charset="0"/>
                  </a:rPr>
                  <a:t>19.4.2</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normal distribution generalizes to </a:t>
                </a:r>
                <a14:m>
                  <m:oMath xmlns:m="http://schemas.openxmlformats.org/officeDocument/2006/math">
                    <m:sSup>
                      <m:sSupPr>
                        <m:ctrlPr>
                          <a:rPr lang="en-US" altLang="zh-CN" sz="2600" i="1" dirty="0" smtClean="0">
                            <a:latin typeface="Cambria Math" panose="02040503050406030204" pitchFamily="18" charset="0"/>
                            <a:cs typeface="Times New Roman" panose="02020503050405090304" pitchFamily="18" charset="0"/>
                          </a:rPr>
                        </m:ctrlPr>
                      </m:sSupPr>
                      <m:e>
                        <m:r>
                          <a:rPr lang="en-US" altLang="zh-CN" sz="2600" i="1" dirty="0" smtClean="0">
                            <a:latin typeface="Cambria Math" panose="02040503050406030204" pitchFamily="18" charset="0"/>
                            <a:ea typeface="Cambria Math" panose="02040503050406030204" pitchFamily="18" charset="0"/>
                            <a:cs typeface="Times New Roman" panose="02020503050405090304" pitchFamily="18" charset="0"/>
                          </a:rPr>
                          <m:t>ℝ</m:t>
                        </m:r>
                      </m:e>
                      <m:sup>
                        <m:r>
                          <a:rPr lang="en-US" altLang="zh-CN" sz="2600" b="0" i="1" dirty="0" smtClean="0">
                            <a:latin typeface="Cambria Math" panose="02040503050406030204" pitchFamily="18" charset="0"/>
                            <a:cs typeface="Times New Roman" panose="02020503050405090304" pitchFamily="18" charset="0"/>
                          </a:rPr>
                          <m:t>𝑛</m:t>
                        </m:r>
                      </m:sup>
                    </m:sSup>
                  </m:oMath>
                </a14:m>
                <a:r>
                  <a:rPr lang="en-US" altLang="zh-CN" sz="2600" dirty="0">
                    <a:latin typeface="Times New Roman" panose="02020503050405090304" pitchFamily="18" charset="0"/>
                    <a:cs typeface="Times New Roman" panose="02020503050405090304" pitchFamily="18" charset="0"/>
                  </a:rPr>
                  <a:t>, in which case it is known as the </a:t>
                </a:r>
                <a:r>
                  <a:rPr lang="en-US" altLang="zh-CN" sz="2600" i="1" dirty="0">
                    <a:latin typeface="Times New Roman" panose="02020503050405090304" pitchFamily="18" charset="0"/>
                    <a:cs typeface="Times New Roman" panose="02020503050405090304" pitchFamily="18" charset="0"/>
                  </a:rPr>
                  <a:t>multivariate normal distribution</a:t>
                </a:r>
                <a:r>
                  <a:rPr lang="en-US" altLang="zh-CN" sz="2600" dirty="0">
                    <a:latin typeface="Times New Roman" panose="02020503050405090304" pitchFamily="18" charset="0"/>
                    <a:cs typeface="Times New Roman" panose="02020503050405090304" pitchFamily="18" charset="0"/>
                  </a:rPr>
                  <a:t>. It may be parametrized with a positive definite symmetric matrix </a:t>
                </a:r>
                <a:r>
                  <a:rPr lang="en-US" altLang="zh-CN" sz="2600" b="1" dirty="0">
                    <a:latin typeface="Times New Roman" panose="02020503050405090304" pitchFamily="18" charset="0"/>
                    <a:cs typeface="Times New Roman" panose="02020503050405090304" pitchFamily="18" charset="0"/>
                  </a:rPr>
                  <a:t>Σ</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734114" y="4920792"/>
            <a:ext cx="8901802" cy="10579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3.9.3 Gaussian Distribution</a:t>
            </a:r>
            <a:endParaRPr lang="zh-CN" altLang="en-US" sz="3600" dirty="0">
              <a:latin typeface="Times New Roman" panose="02020503050405090304" pitchFamily="18" charset="0"/>
              <a:cs typeface="Times New Roman" panose="0202050305040509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parameter </a:t>
            </a:r>
            <a:r>
              <a:rPr lang="en-US" altLang="zh-CN" sz="2600" b="1"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still gives the mean of the distribution, though now it is vector-valued. The parameter </a:t>
            </a:r>
            <a:r>
              <a:rPr lang="en-US" altLang="zh-CN" sz="2600" b="1" dirty="0">
                <a:latin typeface="Times New Roman" panose="02020503050405090304" pitchFamily="18" charset="0"/>
                <a:cs typeface="Times New Roman" panose="02020503050405090304" pitchFamily="18" charset="0"/>
              </a:rPr>
              <a:t>Σ</a:t>
            </a:r>
            <a:r>
              <a:rPr lang="en-US" altLang="zh-CN" sz="2600" dirty="0">
                <a:latin typeface="Times New Roman" panose="02020503050405090304" pitchFamily="18" charset="0"/>
                <a:cs typeface="Times New Roman" panose="02020503050405090304" pitchFamily="18" charset="0"/>
              </a:rPr>
              <a:t> gives the covariance matrix of the distribution. As in the univariate case, when we wish to evaluate the PDF several times for many different values of the parameters, the covariance is not a computationally efficient way to parametrize the distribution, since we need to invert </a:t>
            </a:r>
            <a:r>
              <a:rPr lang="en-US" altLang="zh-CN" sz="2600" b="1" dirty="0">
                <a:latin typeface="Times New Roman" panose="02020503050405090304" pitchFamily="18" charset="0"/>
                <a:cs typeface="Times New Roman" panose="02020503050405090304" pitchFamily="18" charset="0"/>
              </a:rPr>
              <a:t>Σ</a:t>
            </a:r>
            <a:r>
              <a:rPr lang="en-US" altLang="zh-CN" sz="2600" dirty="0">
                <a:latin typeface="Times New Roman" panose="02020503050405090304" pitchFamily="18" charset="0"/>
                <a:cs typeface="Times New Roman" panose="02020503050405090304" pitchFamily="18" charset="0"/>
              </a:rPr>
              <a:t> to evaluate the PDF. We can instead use a </a:t>
            </a:r>
            <a:r>
              <a:rPr lang="en-US" altLang="zh-CN" sz="2600" i="1" dirty="0">
                <a:latin typeface="Times New Roman" panose="02020503050405090304" pitchFamily="18" charset="0"/>
                <a:cs typeface="Times New Roman" panose="02020503050405090304" pitchFamily="18" charset="0"/>
              </a:rPr>
              <a:t>precision matrix </a:t>
            </a:r>
            <a:r>
              <a:rPr lang="en-US" altLang="zh-CN" sz="2600" b="1" i="1" dirty="0">
                <a:latin typeface="Times New Roman" panose="02020503050405090304" pitchFamily="18" charset="0"/>
                <a:cs typeface="Times New Roman" panose="02020503050405090304" pitchFamily="18" charset="0"/>
              </a:rPr>
              <a:t>β</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We often fix the covariance matrix to be a diagonal matrix. An even simpler version is the </a:t>
            </a:r>
            <a:r>
              <a:rPr lang="en-US" altLang="zh-CN" sz="2600" i="1" dirty="0">
                <a:latin typeface="Times New Roman" panose="02020503050405090304" pitchFamily="18" charset="0"/>
                <a:cs typeface="Times New Roman" panose="02020503050405090304" pitchFamily="18" charset="0"/>
              </a:rPr>
              <a:t>isotropic</a:t>
            </a:r>
            <a:r>
              <a:rPr lang="en-US" altLang="zh-CN" sz="2600" dirty="0">
                <a:latin typeface="Times New Roman" panose="02020503050405090304" pitchFamily="18" charset="0"/>
                <a:cs typeface="Times New Roman" panose="02020503050405090304" pitchFamily="18" charset="0"/>
              </a:rPr>
              <a:t> Gaussian distribution, whose covariance matrix is a scalar times the identity matrix.</a:t>
            </a:r>
          </a:p>
        </p:txBody>
      </p:sp>
      <p:pic>
        <p:nvPicPr>
          <p:cNvPr id="5" name="图片 4"/>
          <p:cNvPicPr>
            <a:picLocks noChangeAspect="1"/>
          </p:cNvPicPr>
          <p:nvPr/>
        </p:nvPicPr>
        <p:blipFill>
          <a:blip r:embed="rId4"/>
          <a:stretch>
            <a:fillRect/>
          </a:stretch>
        </p:blipFill>
        <p:spPr>
          <a:xfrm>
            <a:off x="2470150" y="3846830"/>
            <a:ext cx="7252335" cy="901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3.9.4 Exponential and Laplace Distributions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In the context of deep learning, we often want to have a probability distribution with a sharp point at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0. To accomplish this, we can use the exponential distribution: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exponential distribution uses the indicator function </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en-US" altLang="zh-CN" sz="2600" b="0" i="1" dirty="0" smtClean="0">
                            <a:latin typeface="Cambria Math" panose="02040503050406030204" pitchFamily="18" charset="0"/>
                            <a:cs typeface="Times New Roman" panose="02020503050405090304" pitchFamily="18" charset="0"/>
                          </a:rPr>
                          <m:t>1</m:t>
                        </m:r>
                      </m:e>
                      <m:sub>
                        <m:r>
                          <a:rPr lang="en-US" altLang="zh-CN" sz="2600" b="0" i="1" dirty="0" smtClean="0">
                            <a:latin typeface="Cambria Math" panose="02040503050406030204" pitchFamily="18" charset="0"/>
                            <a:cs typeface="Times New Roman" panose="02020503050405090304" pitchFamily="18" charset="0"/>
                          </a:rPr>
                          <m:t>𝑥</m:t>
                        </m:r>
                        <m:r>
                          <a:rPr lang="en-US" altLang="zh-CN" sz="2600" b="0" i="1" dirty="0" smtClean="0">
                            <a:latin typeface="Cambria Math" panose="02040503050406030204" pitchFamily="18" charset="0"/>
                            <a:ea typeface="Cambria Math" panose="02040503050406030204" pitchFamily="18" charset="0"/>
                            <a:cs typeface="Times New Roman" panose="02020503050405090304" pitchFamily="18" charset="0"/>
                          </a:rPr>
                          <m:t>≥</m:t>
                        </m:r>
                        <m:r>
                          <a:rPr lang="en-US" altLang="zh-CN" sz="2600" b="0" i="1" dirty="0" smtClean="0">
                            <a:latin typeface="Cambria Math" panose="02040503050406030204" pitchFamily="18" charset="0"/>
                            <a:ea typeface="Cambria Math" panose="02040503050406030204" pitchFamily="18" charset="0"/>
                            <a:cs typeface="Times New Roman" panose="02020503050405090304" pitchFamily="18" charset="0"/>
                          </a:rPr>
                          <m:t>0</m:t>
                        </m:r>
                      </m:sub>
                    </m:sSub>
                    <m:r>
                      <a:rPr lang="en-US" altLang="zh-CN" sz="2600" b="0" i="1" dirty="0" smtClean="0">
                        <a:latin typeface="Cambria Math" panose="02040503050406030204" pitchFamily="18" charset="0"/>
                        <a:cs typeface="Times New Roman" panose="02020503050405090304" pitchFamily="18" charset="0"/>
                      </a:rPr>
                      <m:t> </m:t>
                    </m:r>
                  </m:oMath>
                </a14:m>
                <a:r>
                  <a:rPr lang="en-US" altLang="zh-CN" sz="2600" dirty="0">
                    <a:latin typeface="Times New Roman" panose="02020503050405090304" pitchFamily="18" charset="0"/>
                    <a:cs typeface="Times New Roman" panose="02020503050405090304" pitchFamily="18" charset="0"/>
                  </a:rPr>
                  <a:t>to assign probability zero to all negative values of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 closely related probability distribution that allows us to place a sharp peak of probability mass at an arbitrary point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is the </a:t>
                </a:r>
                <a:r>
                  <a:rPr lang="en-US" altLang="zh-CN" sz="2600" i="1" dirty="0">
                    <a:latin typeface="Times New Roman" panose="02020503050405090304" pitchFamily="18" charset="0"/>
                    <a:cs typeface="Times New Roman" panose="02020503050405090304" pitchFamily="18" charset="0"/>
                  </a:rPr>
                  <a:t>Laplace distribution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pic>
        <p:nvPicPr>
          <p:cNvPr id="6" name="图片 5"/>
          <p:cNvPicPr>
            <a:picLocks noChangeAspect="1"/>
          </p:cNvPicPr>
          <p:nvPr/>
        </p:nvPicPr>
        <p:blipFill>
          <a:blip r:embed="rId5"/>
          <a:stretch>
            <a:fillRect/>
          </a:stretch>
        </p:blipFill>
        <p:spPr>
          <a:xfrm>
            <a:off x="2857365" y="2117954"/>
            <a:ext cx="7420817" cy="699770"/>
          </a:xfrm>
          <a:prstGeom prst="rect">
            <a:avLst/>
          </a:prstGeom>
        </p:spPr>
      </p:pic>
      <p:pic>
        <p:nvPicPr>
          <p:cNvPr id="8" name="图片 7"/>
          <p:cNvPicPr>
            <a:picLocks noChangeAspect="1"/>
          </p:cNvPicPr>
          <p:nvPr/>
        </p:nvPicPr>
        <p:blipFill>
          <a:blip r:embed="rId6"/>
          <a:stretch>
            <a:fillRect/>
          </a:stretch>
        </p:blipFill>
        <p:spPr>
          <a:xfrm>
            <a:off x="2799119" y="4967877"/>
            <a:ext cx="7537311" cy="996819"/>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3.9.5 The Dirac Distribution and Empirical Distribution</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In some cases, we wish to specify that all of the mass in a probability distribution clusters around a single point. This can be accomplished by defining a PDF using the Dirac delta function, </a:t>
            </a:r>
            <a:r>
              <a:rPr lang="en-US" altLang="zh-CN" sz="2600" i="1" dirty="0">
                <a:latin typeface="Times New Roman" panose="02020503050405090304" pitchFamily="18" charset="0"/>
                <a:cs typeface="Times New Roman" panose="02020503050405090304" pitchFamily="18" charset="0"/>
              </a:rPr>
              <a:t>δ</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Dirac delta function is defined such that it is zero-valued everywhere except 0, yet integrates to 1. The Dirac delta function is not an ordinary function that associates each value x with a real-valued output, instead it is a different kind of mathematical object called a </a:t>
            </a:r>
            <a:r>
              <a:rPr lang="en-US" altLang="zh-CN" sz="2600" i="1" dirty="0">
                <a:latin typeface="Times New Roman" panose="02020503050405090304" pitchFamily="18" charset="0"/>
                <a:cs typeface="Times New Roman" panose="02020503050405090304" pitchFamily="18" charset="0"/>
              </a:rPr>
              <a:t>generalized function </a:t>
            </a:r>
            <a:r>
              <a:rPr lang="en-US" altLang="zh-CN" sz="2600" dirty="0">
                <a:latin typeface="Times New Roman" panose="02020503050405090304" pitchFamily="18" charset="0"/>
                <a:cs typeface="Times New Roman" panose="02020503050405090304" pitchFamily="18" charset="0"/>
              </a:rPr>
              <a:t>that is defined in terms of its properties when integrated. We can think of the Dirac delta function as being the limit point of a series of functions that put less and less mass on all points other than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a:t>
            </a:r>
          </a:p>
        </p:txBody>
      </p:sp>
      <p:pic>
        <p:nvPicPr>
          <p:cNvPr id="7" name="图片 6"/>
          <p:cNvPicPr>
            <a:picLocks noChangeAspect="1"/>
          </p:cNvPicPr>
          <p:nvPr/>
        </p:nvPicPr>
        <p:blipFill>
          <a:blip r:embed="rId4"/>
          <a:stretch>
            <a:fillRect/>
          </a:stretch>
        </p:blipFill>
        <p:spPr>
          <a:xfrm>
            <a:off x="2895868" y="2514044"/>
            <a:ext cx="7233332" cy="91495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3.9.5 The Dirac Distribution and Empirical Distribution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By defining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to be </a:t>
                </a:r>
                <a:r>
                  <a:rPr lang="en-US" altLang="zh-CN" sz="2600" i="1" dirty="0">
                    <a:latin typeface="Times New Roman" panose="02020503050405090304" pitchFamily="18" charset="0"/>
                    <a:cs typeface="Times New Roman" panose="02020503050405090304" pitchFamily="18" charset="0"/>
                  </a:rPr>
                  <a:t>δ</a:t>
                </a:r>
                <a:r>
                  <a:rPr lang="en-US" altLang="zh-CN" sz="2600" dirty="0">
                    <a:latin typeface="Times New Roman" panose="02020503050405090304" pitchFamily="18" charset="0"/>
                    <a:cs typeface="Times New Roman" panose="02020503050405090304" pitchFamily="18" charset="0"/>
                  </a:rPr>
                  <a:t> shifted by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we obtain an infinitely narrow and infinitely high peak of probability mass where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a:t>
                </a:r>
                <a:r>
                  <a:rPr lang="en-US" altLang="zh-CN" sz="2600" i="1" dirty="0">
                    <a:latin typeface="Times New Roman" panose="02020503050405090304" pitchFamily="18" charset="0"/>
                    <a:cs typeface="Times New Roman" panose="02020503050405090304" pitchFamily="18" charset="0"/>
                  </a:rPr>
                  <a:t>µ</a:t>
                </a:r>
                <a:r>
                  <a:rPr lang="en-US" altLang="zh-CN" sz="2600" dirty="0">
                    <a:latin typeface="Times New Roman" panose="02020503050405090304" pitchFamily="18" charset="0"/>
                    <a:cs typeface="Times New Roman" panose="02020503050405090304" pitchFamily="18" charset="0"/>
                  </a:rPr>
                  <a:t>. A common use of the Dirac delta distribution is as a component of an empirical distribution,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which puts probability mass </a:t>
                </a:r>
                <a14:m>
                  <m:oMath xmlns:m="http://schemas.openxmlformats.org/officeDocument/2006/math">
                    <m:f>
                      <m:fPr>
                        <m:ctrlPr>
                          <a:rPr lang="en-US" altLang="zh-CN" sz="2600" i="1" dirty="0" smtClean="0">
                            <a:latin typeface="Cambria Math" panose="02040503050406030204" pitchFamily="18" charset="0"/>
                            <a:cs typeface="Times New Roman" panose="02020503050405090304" pitchFamily="18" charset="0"/>
                          </a:rPr>
                        </m:ctrlPr>
                      </m:fPr>
                      <m:num>
                        <m:r>
                          <a:rPr lang="en-US" altLang="zh-CN" sz="2600" b="0" i="1" dirty="0" smtClean="0">
                            <a:latin typeface="Cambria Math" panose="02040503050406030204" pitchFamily="18" charset="0"/>
                            <a:cs typeface="Times New Roman" panose="02020503050405090304" pitchFamily="18" charset="0"/>
                          </a:rPr>
                          <m:t>1</m:t>
                        </m:r>
                      </m:num>
                      <m:den>
                        <m:r>
                          <a:rPr lang="en-US" altLang="zh-CN" sz="2600" b="0" i="1" dirty="0" smtClean="0">
                            <a:latin typeface="Cambria Math" panose="02040503050406030204" pitchFamily="18" charset="0"/>
                            <a:cs typeface="Times New Roman" panose="02020503050405090304" pitchFamily="18" charset="0"/>
                          </a:rPr>
                          <m:t>𝑚</m:t>
                        </m:r>
                      </m:den>
                    </m:f>
                  </m:oMath>
                </a14:m>
                <a:r>
                  <a:rPr lang="en-US" altLang="zh-CN" sz="2600" dirty="0">
                    <a:latin typeface="Times New Roman" panose="02020503050405090304" pitchFamily="18" charset="0"/>
                    <a:cs typeface="Times New Roman" panose="02020503050405090304" pitchFamily="18" charset="0"/>
                  </a:rPr>
                  <a:t> on each of the </a:t>
                </a:r>
                <a:r>
                  <a:rPr lang="en-US" altLang="zh-CN" sz="2600" i="1" dirty="0">
                    <a:latin typeface="Times New Roman" panose="02020503050405090304" pitchFamily="18" charset="0"/>
                    <a:cs typeface="Times New Roman" panose="02020503050405090304" pitchFamily="18" charset="0"/>
                  </a:rPr>
                  <a:t>m</a:t>
                </a:r>
                <a:r>
                  <a:rPr lang="en-US" altLang="zh-CN" sz="2600" dirty="0">
                    <a:latin typeface="Times New Roman" panose="02020503050405090304" pitchFamily="18" charset="0"/>
                    <a:cs typeface="Times New Roman" panose="02020503050405090304" pitchFamily="18" charset="0"/>
                  </a:rPr>
                  <a:t> points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𝑥</m:t>
                        </m:r>
                      </m:e>
                      <m:sup>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1</m:t>
                        </m:r>
                        <m:r>
                          <a:rPr lang="en-US" altLang="zh-CN" sz="2600" i="1" dirty="0">
                            <a:latin typeface="Cambria Math" panose="02040503050406030204" pitchFamily="18" charset="0"/>
                            <a:cs typeface="Cambria Math" panose="02040503050406030204" pitchFamily="18" charset="0"/>
                          </a:rPr>
                          <m:t>)</m:t>
                        </m:r>
                      </m:sup>
                    </m:sSup>
                  </m:oMath>
                </a14:m>
                <a:r>
                  <a:rPr lang="en-US" altLang="zh-CN" sz="2600" dirty="0">
                    <a:latin typeface="Times New Roman" panose="02020503050405090304" pitchFamily="18" charset="0"/>
                    <a:cs typeface="Times New Roman" panose="02020503050405090304" pitchFamily="18" charset="0"/>
                  </a:rPr>
                  <a:t>, . . .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𝑥</m:t>
                        </m:r>
                      </m:e>
                      <m:sup>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𝑚</m:t>
                        </m:r>
                        <m:r>
                          <a:rPr lang="en-US" altLang="zh-CN" sz="2600" i="1" dirty="0">
                            <a:latin typeface="Cambria Math" panose="02040503050406030204" pitchFamily="18" charset="0"/>
                            <a:cs typeface="Cambria Math" panose="02040503050406030204" pitchFamily="18" charset="0"/>
                          </a:rPr>
                          <m:t>)</m:t>
                        </m:r>
                      </m:sup>
                    </m:sSup>
                  </m:oMath>
                </a14:m>
                <a:r>
                  <a:rPr lang="en-US" altLang="zh-CN" sz="2600" dirty="0">
                    <a:latin typeface="Times New Roman" panose="02020503050405090304" pitchFamily="18" charset="0"/>
                    <a:cs typeface="Times New Roman" panose="02020503050405090304" pitchFamily="18" charset="0"/>
                  </a:rPr>
                  <a:t> forming a given data set or collection of samples. The Dirac delta distribution is only necessary to define the empirical distribution over continuous variables. For discrete variables, the situation is simpler: an empirical distribution can be conceptualized as a multinoulli distribution, with a probability associated to each possible input value that is simply equal to the </a:t>
                </a:r>
                <a:r>
                  <a:rPr lang="en-US" altLang="zh-CN" sz="2600" i="1" dirty="0">
                    <a:latin typeface="Times New Roman" panose="02020503050405090304" pitchFamily="18" charset="0"/>
                    <a:cs typeface="Times New Roman" panose="02020503050405090304" pitchFamily="18" charset="0"/>
                  </a:rPr>
                  <a:t>empirical frequency </a:t>
                </a:r>
                <a:r>
                  <a:rPr lang="en-US" altLang="zh-CN" sz="2600" dirty="0">
                    <a:latin typeface="Times New Roman" panose="02020503050405090304" pitchFamily="18" charset="0"/>
                    <a:cs typeface="Times New Roman" panose="02020503050405090304" pitchFamily="18" charset="0"/>
                  </a:rPr>
                  <a:t>of that value in the training set.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855" t="-475" r="-802"/>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3129124" y="2242581"/>
            <a:ext cx="7004690" cy="111712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3.9.5 The Dirac Distribution and Empirical Distribution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We can view the empirical distribution formed from a dataset of training examples as specifying the distribution that we sample from when we train a model on this dataset. Another important perspective on the empirical distribution is that it is the probability density that maximizes the likelihood of the training data (see Sec. </a:t>
            </a:r>
            <a:r>
              <a:rPr lang="en-US" altLang="zh-CN" sz="2600" dirty="0">
                <a:solidFill>
                  <a:srgbClr val="FF0000"/>
                </a:solidFill>
                <a:latin typeface="Times New Roman" panose="02020503050405090304" pitchFamily="18" charset="0"/>
                <a:cs typeface="Times New Roman" panose="02020503050405090304" pitchFamily="18" charset="0"/>
              </a:rPr>
              <a:t>5.5</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 Why Probability?</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3.9.6 Mixtures of Distributions</a:t>
            </a:r>
          </a:p>
        </p:txBody>
      </p:sp>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It is also common to define probability distributions by combining other simpler probability distributions. One common way of combining distributions is to construct a </a:t>
            </a:r>
            <a:r>
              <a:rPr lang="en-US" altLang="zh-CN" sz="2600" i="1" dirty="0">
                <a:latin typeface="Times New Roman" panose="02020503050405090304" pitchFamily="18" charset="0"/>
                <a:cs typeface="Times New Roman" panose="02020503050405090304" pitchFamily="18" charset="0"/>
              </a:rPr>
              <a:t>mixture distribution</a:t>
            </a:r>
            <a:r>
              <a:rPr lang="en-US" altLang="zh-CN" sz="2600" dirty="0">
                <a:latin typeface="Times New Roman" panose="02020503050405090304" pitchFamily="18" charset="0"/>
                <a:cs typeface="Times New Roman" panose="02020503050405090304" pitchFamily="18" charset="0"/>
              </a:rPr>
              <a:t>. A mixture distribution is made up of several component distributions. On each trial, the choice of which component distribution generates the sample is determined by sampling a component identity from a multinoulli distribution: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where P(</a:t>
            </a:r>
            <a:r>
              <a:rPr lang="en-US" altLang="zh-CN" sz="2600" i="1" dirty="0">
                <a:latin typeface="Times New Roman" panose="02020503050405090304" pitchFamily="18" charset="0"/>
                <a:cs typeface="Times New Roman" panose="02020503050405090304" pitchFamily="18" charset="0"/>
              </a:rPr>
              <a:t>c</a:t>
            </a:r>
            <a:r>
              <a:rPr lang="en-US" altLang="zh-CN" sz="2600" dirty="0">
                <a:latin typeface="Times New Roman" panose="02020503050405090304" pitchFamily="18" charset="0"/>
                <a:cs typeface="Times New Roman" panose="02020503050405090304" pitchFamily="18" charset="0"/>
              </a:rPr>
              <a:t>) is the multinoulli distribution over component identities.</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        We have already seen one example of a mixture distribution: the empirical distribution over real-valued variables is a mixture distribution with one Dirac component for each training example. </a:t>
            </a: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pic>
        <p:nvPicPr>
          <p:cNvPr id="5" name="图片 4"/>
          <p:cNvPicPr>
            <a:picLocks noChangeAspect="1"/>
          </p:cNvPicPr>
          <p:nvPr/>
        </p:nvPicPr>
        <p:blipFill>
          <a:blip r:embed="rId4"/>
          <a:stretch>
            <a:fillRect/>
          </a:stretch>
        </p:blipFill>
        <p:spPr>
          <a:xfrm>
            <a:off x="2578171" y="3124654"/>
            <a:ext cx="7556395" cy="97084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3.9.6 Mixtures of Distributions</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mixture model is one simple strategy for combining probability distributions to create a richer distribution. In Chapter </a:t>
            </a:r>
            <a:r>
              <a:rPr lang="en-US" altLang="zh-CN" sz="2600" dirty="0">
                <a:solidFill>
                  <a:srgbClr val="FF0000"/>
                </a:solidFill>
                <a:latin typeface="Times New Roman" panose="02020503050405090304" pitchFamily="18" charset="0"/>
                <a:cs typeface="Times New Roman" panose="02020503050405090304" pitchFamily="18" charset="0"/>
              </a:rPr>
              <a:t>16</a:t>
            </a:r>
            <a:r>
              <a:rPr lang="en-US" altLang="zh-CN" sz="2600" dirty="0">
                <a:latin typeface="Times New Roman" panose="02020503050405090304" pitchFamily="18" charset="0"/>
                <a:cs typeface="Times New Roman" panose="02020503050405090304" pitchFamily="18" charset="0"/>
              </a:rPr>
              <a:t>, we explore the art of building complex probability distributions from simple ones in more detail.</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The mixture model allows us to briefly glimpse a concept that will be of paramount importance later—the </a:t>
            </a:r>
            <a:r>
              <a:rPr lang="en-US" altLang="zh-CN" sz="2600" i="1" dirty="0">
                <a:latin typeface="Times New Roman" panose="02020503050405090304" pitchFamily="18" charset="0"/>
                <a:cs typeface="Times New Roman" panose="02020503050405090304" pitchFamily="18" charset="0"/>
              </a:rPr>
              <a:t>latent variable</a:t>
            </a:r>
            <a:r>
              <a:rPr lang="en-US" altLang="zh-CN" sz="2600" dirty="0">
                <a:latin typeface="Times New Roman" panose="02020503050405090304" pitchFamily="18" charset="0"/>
                <a:cs typeface="Times New Roman" panose="02020503050405090304" pitchFamily="18" charset="0"/>
              </a:rPr>
              <a:t>. A latent variable is a random variable that we cannot observe directly. The component identity variable c of the mixture model provides an example. Latent variables may be related to x through the joint distribution, in this case,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(x, c) =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(x | c)</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(c). The distribution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(c) over the latent variable and the distribution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(x | c) relating the latent variables to the visible variables determines the shape of the distribution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(x) even though it is possible to describe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(x) without reference to the latent variable. Latent variables are discussed further in Sec. </a:t>
            </a:r>
            <a:r>
              <a:rPr lang="en-US" altLang="zh-CN" sz="2600" dirty="0">
                <a:solidFill>
                  <a:srgbClr val="FF0000"/>
                </a:solidFill>
                <a:latin typeface="Times New Roman" panose="02020503050405090304" pitchFamily="18" charset="0"/>
                <a:cs typeface="Times New Roman" panose="02020503050405090304" pitchFamily="18" charset="0"/>
              </a:rPr>
              <a:t>16.5</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3.9.6 Mixtures of Distributions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 very powerful and common type of mixture model is the Gaussian mixture model, in which the components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b="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c = </a:t>
                </a:r>
                <a:r>
                  <a:rPr lang="en-US" altLang="zh-CN" sz="2600" i="1" dirty="0">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 are Gaussians. Each component has a separately parametrized mean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b="1" i="1" dirty="0">
                            <a:latin typeface="Cambria Math" panose="02040503050406030204" pitchFamily="18" charset="0"/>
                            <a:cs typeface="Times New Roman" panose="02020503050405090304" pitchFamily="18" charset="0"/>
                            <a:sym typeface="+mn-ea"/>
                          </a:rPr>
                          <m:t>µ</m:t>
                        </m:r>
                      </m:e>
                      <m:sup>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𝑖</m:t>
                        </m:r>
                        <m:r>
                          <a:rPr lang="en-US" altLang="zh-CN" sz="2600" dirty="0">
                            <a:latin typeface="Cambria Math" panose="02040503050406030204" pitchFamily="18" charset="0"/>
                            <a:cs typeface="Times New Roman" panose="02020503050405090304" pitchFamily="18" charset="0"/>
                            <a:sym typeface="+mn-ea"/>
                          </a:rPr>
                          <m:t>)</m:t>
                        </m:r>
                      </m:sup>
                    </m:sSup>
                  </m:oMath>
                </a14:m>
                <a:r>
                  <a:rPr lang="en-US" altLang="zh-CN" sz="2600" dirty="0">
                    <a:latin typeface="Times New Roman" panose="02020503050405090304" pitchFamily="18" charset="0"/>
                    <a:cs typeface="Times New Roman" panose="02020503050405090304" pitchFamily="18" charset="0"/>
                  </a:rPr>
                  <a:t> and covariance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b="1" i="1" dirty="0">
                            <a:latin typeface="Cambria Math" panose="02040503050406030204" pitchFamily="18" charset="0"/>
                            <a:cs typeface="Times New Roman" panose="02020503050405090304" pitchFamily="18" charset="0"/>
                            <a:sym typeface="+mn-ea"/>
                          </a:rPr>
                          <m:t>𝚺</m:t>
                        </m:r>
                      </m:e>
                      <m:sup>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𝑖</m:t>
                        </m:r>
                        <m:r>
                          <a:rPr lang="en-US" altLang="zh-CN" sz="2600" dirty="0">
                            <a:latin typeface="Cambria Math" panose="02040503050406030204" pitchFamily="18" charset="0"/>
                            <a:cs typeface="Times New Roman" panose="02020503050405090304" pitchFamily="18" charset="0"/>
                            <a:sym typeface="+mn-ea"/>
                          </a:rPr>
                          <m:t>)</m:t>
                        </m:r>
                      </m:sup>
                    </m:sSup>
                  </m:oMath>
                </a14:m>
                <a:r>
                  <a:rPr lang="en-US" altLang="zh-CN" sz="2600" dirty="0">
                    <a:latin typeface="Times New Roman" panose="02020503050405090304" pitchFamily="18" charset="0"/>
                    <a:cs typeface="Times New Roman" panose="02020503050405090304" pitchFamily="18" charset="0"/>
                  </a:rPr>
                  <a:t>. Some mixtures can have more constraints. For example, the covariances could be shared across components via the constraint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b="1" i="1" dirty="0">
                            <a:latin typeface="Cambria Math" panose="02040503050406030204" pitchFamily="18" charset="0"/>
                            <a:cs typeface="Times New Roman" panose="02020503050405090304" pitchFamily="18" charset="0"/>
                            <a:sym typeface="+mn-ea"/>
                          </a:rPr>
                          <m:t>𝚺</m:t>
                        </m:r>
                      </m:e>
                      <m:sup>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𝑖</m:t>
                        </m:r>
                        <m:r>
                          <a:rPr lang="en-US" altLang="zh-CN" sz="2600" dirty="0">
                            <a:latin typeface="Cambria Math" panose="02040503050406030204" pitchFamily="18" charset="0"/>
                            <a:cs typeface="Times New Roman" panose="02020503050405090304" pitchFamily="18" charset="0"/>
                            <a:sym typeface="+mn-ea"/>
                          </a:rPr>
                          <m:t>)</m:t>
                        </m:r>
                      </m:sup>
                    </m:sSup>
                  </m:oMath>
                </a14:m>
                <a:r>
                  <a:rPr lang="en-US" altLang="zh-CN" sz="2600" dirty="0">
                    <a:latin typeface="Times New Roman" panose="02020503050405090304" pitchFamily="18" charset="0"/>
                    <a:cs typeface="Times New Roman" panose="02020503050405090304" pitchFamily="18" charset="0"/>
                  </a:rPr>
                  <a:t>= </a:t>
                </a:r>
                <a:r>
                  <a:rPr lang="en-US" altLang="zh-CN" sz="2600" b="1" dirty="0">
                    <a:latin typeface="Times New Roman" panose="02020503050405090304" pitchFamily="18" charset="0"/>
                    <a:cs typeface="Times New Roman" panose="02020503050405090304" pitchFamily="18" charset="0"/>
                  </a:rPr>
                  <a:t>Σ</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 As with a single Gaussian distribution, the mixture of Gaussians might constrain the covariance matrix for each component to be diagonal or isotropic.</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35916" y="5674728"/>
            <a:ext cx="1460618" cy="1100465"/>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503050405090304" pitchFamily="18" charset="0"/>
                <a:cs typeface="Times New Roman" panose="02020503050405090304" pitchFamily="18" charset="0"/>
                <a:sym typeface="+mn-ea"/>
              </a:rPr>
              <a:t>3.9.6 Mixtures of Distributions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In addition to the means and covariances, the parameters of a Gaussian mixture specify the </a:t>
                </a:r>
                <a:r>
                  <a:rPr lang="en-US" altLang="zh-CN" sz="2600" i="1" dirty="0">
                    <a:latin typeface="Times New Roman" panose="02020503050405090304" pitchFamily="18" charset="0"/>
                    <a:cs typeface="Times New Roman" panose="02020503050405090304" pitchFamily="18" charset="0"/>
                  </a:rPr>
                  <a:t>prior probability </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zh-CN" altLang="en-US" sz="2600" i="1" dirty="0" smtClean="0">
                            <a:latin typeface="Cambria Math" panose="02040503050406030204" pitchFamily="18" charset="0"/>
                            <a:cs typeface="Times New Roman" panose="02020503050405090304" pitchFamily="18" charset="0"/>
                          </a:rPr>
                          <m:t>𝛼</m:t>
                        </m:r>
                      </m:e>
                      <m:sub>
                        <m:r>
                          <a:rPr lang="en-US" altLang="zh-CN" sz="2600" b="0" i="1" dirty="0" smtClean="0">
                            <a:latin typeface="Cambria Math" panose="02040503050406030204" pitchFamily="18" charset="0"/>
                            <a:cs typeface="Times New Roman" panose="02020503050405090304" pitchFamily="18" charset="0"/>
                          </a:rPr>
                          <m:t>𝑖</m:t>
                        </m:r>
                        <m:r>
                          <a:rPr lang="en-US" altLang="zh-CN" sz="2600" b="0" i="1" dirty="0" smtClean="0">
                            <a:latin typeface="Cambria Math" panose="02040503050406030204" pitchFamily="18" charset="0"/>
                            <a:cs typeface="Times New Roman" panose="02020503050405090304" pitchFamily="18" charset="0"/>
                          </a:rPr>
                          <m:t> </m:t>
                        </m:r>
                      </m:sub>
                    </m:sSub>
                  </m:oMath>
                </a14:m>
                <a:r>
                  <a:rPr lang="en-US" altLang="zh-CN" sz="2600" dirty="0">
                    <a:latin typeface="Times New Roman" panose="02020503050405090304" pitchFamily="18" charset="0"/>
                    <a:cs typeface="Times New Roman" panose="02020503050405090304" pitchFamily="18" charset="0"/>
                  </a:rPr>
                  <a:t>=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(c = </a:t>
                </a:r>
                <a:r>
                  <a:rPr lang="en-US" altLang="zh-CN" sz="2600" i="1" dirty="0">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 given to each component </a:t>
                </a:r>
                <a:r>
                  <a:rPr lang="en-US" altLang="zh-CN" sz="2600" i="1" dirty="0">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 The word “prior” indicates that it expresses the model’s beliefs about c </a:t>
                </a:r>
                <a:r>
                  <a:rPr lang="en-US" altLang="zh-CN" sz="2600" b="1" dirty="0">
                    <a:latin typeface="Times New Roman" panose="02020503050405090304" pitchFamily="18" charset="0"/>
                    <a:cs typeface="Times New Roman" panose="02020503050405090304" pitchFamily="18" charset="0"/>
                  </a:rPr>
                  <a:t>before</a:t>
                </a:r>
                <a:r>
                  <a:rPr lang="en-US" altLang="zh-CN" sz="2600" dirty="0">
                    <a:latin typeface="Times New Roman" panose="02020503050405090304" pitchFamily="18" charset="0"/>
                    <a:cs typeface="Times New Roman" panose="02020503050405090304" pitchFamily="18" charset="0"/>
                  </a:rPr>
                  <a:t> it has observed </a:t>
                </a:r>
                <a:r>
                  <a:rPr lang="en-US" altLang="zh-CN" sz="2600" b="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By comparison,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(c | </a:t>
                </a:r>
                <a:r>
                  <a:rPr lang="en-US" altLang="zh-CN" sz="2600" b="1"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is a </a:t>
                </a:r>
                <a:r>
                  <a:rPr lang="en-US" altLang="zh-CN" sz="2600" i="1" dirty="0">
                    <a:latin typeface="Times New Roman" panose="02020503050405090304" pitchFamily="18" charset="0"/>
                    <a:cs typeface="Times New Roman" panose="02020503050405090304" pitchFamily="18" charset="0"/>
                  </a:rPr>
                  <a:t>posterior probability</a:t>
                </a:r>
                <a:r>
                  <a:rPr lang="en-US" altLang="zh-CN" sz="2600" dirty="0">
                    <a:latin typeface="Times New Roman" panose="02020503050405090304" pitchFamily="18" charset="0"/>
                    <a:cs typeface="Times New Roman" panose="02020503050405090304" pitchFamily="18" charset="0"/>
                  </a:rPr>
                  <a:t>, because it is computed </a:t>
                </a:r>
                <a:r>
                  <a:rPr lang="en-US" altLang="zh-CN" sz="2600" b="1" dirty="0">
                    <a:latin typeface="Times New Roman" panose="02020503050405090304" pitchFamily="18" charset="0"/>
                    <a:cs typeface="Times New Roman" panose="02020503050405090304" pitchFamily="18" charset="0"/>
                  </a:rPr>
                  <a:t>after</a:t>
                </a:r>
                <a:r>
                  <a:rPr lang="en-US" altLang="zh-CN" sz="2600" dirty="0">
                    <a:latin typeface="Times New Roman" panose="02020503050405090304" pitchFamily="18" charset="0"/>
                    <a:cs typeface="Times New Roman" panose="02020503050405090304" pitchFamily="18" charset="0"/>
                  </a:rPr>
                  <a:t> observation of </a:t>
                </a:r>
                <a:r>
                  <a:rPr lang="en-US" altLang="zh-CN" sz="2600" b="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A Gaussian mixture model is a </a:t>
                </a:r>
                <a:r>
                  <a:rPr lang="en-US" altLang="zh-CN" sz="2600" i="1" dirty="0">
                    <a:latin typeface="Times New Roman" panose="02020503050405090304" pitchFamily="18" charset="0"/>
                    <a:cs typeface="Times New Roman" panose="02020503050405090304" pitchFamily="18" charset="0"/>
                  </a:rPr>
                  <a:t>universal approximator </a:t>
                </a:r>
                <a:r>
                  <a:rPr lang="en-US" altLang="zh-CN" sz="2600" dirty="0">
                    <a:latin typeface="Times New Roman" panose="02020503050405090304" pitchFamily="18" charset="0"/>
                    <a:cs typeface="Times New Roman" panose="02020503050405090304" pitchFamily="18" charset="0"/>
                  </a:rPr>
                  <a:t>of densities, in the sense that any smooth density can be approximated with any specific, non-zero amount of error by a Gaussian mixture model with enough components.</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Fig. </a:t>
                </a:r>
                <a:r>
                  <a:rPr lang="en-US" altLang="zh-CN" sz="2600" dirty="0">
                    <a:solidFill>
                      <a:srgbClr val="FF0000"/>
                    </a:solidFill>
                    <a:latin typeface="Times New Roman" panose="02020503050405090304" pitchFamily="18" charset="0"/>
                    <a:cs typeface="Times New Roman" panose="02020503050405090304" pitchFamily="18" charset="0"/>
                  </a:rPr>
                  <a:t>3.2</a:t>
                </a:r>
                <a:r>
                  <a:rPr lang="en-US" altLang="zh-CN" sz="2600" dirty="0">
                    <a:latin typeface="Times New Roman" panose="02020503050405090304" pitchFamily="18" charset="0"/>
                    <a:cs typeface="Times New Roman" panose="02020503050405090304" pitchFamily="18" charset="0"/>
                  </a:rPr>
                  <a:t> shows samples from a Gaussian mixture model.</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1710"/>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83EF3-2EB5-4628-BA36-CC25B4FF6D9A}"/>
              </a:ext>
            </a:extLst>
          </p:cNvPr>
          <p:cNvSpPr>
            <a:spLocks noGrp="1"/>
          </p:cNvSpPr>
          <p:nvPr>
            <p:ph type="title"/>
          </p:nvPr>
        </p:nvSpPr>
        <p:spPr/>
        <p:txBody>
          <a:bodyPr>
            <a:normAutofit/>
          </a:bodyPr>
          <a:lstStyle/>
          <a:p>
            <a:r>
              <a:rPr lang="en-US" altLang="zh-CN" dirty="0">
                <a:latin typeface="Times New Roman" panose="02020503050405090304" pitchFamily="18" charset="0"/>
                <a:cs typeface="Times New Roman" panose="02020503050405090304" pitchFamily="18" charset="0"/>
                <a:sym typeface="+mn-ea"/>
              </a:rPr>
              <a:t>3.9.6 Mixtures of Distributions</a:t>
            </a:r>
            <a:endParaRPr lang="zh-CN" altLang="en-US" dirty="0"/>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Figure 3.2: Samples from a </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706755" y="1615440"/>
            <a:ext cx="3695700" cy="3378200"/>
          </a:xfrm>
          <a:prstGeom prst="rect">
            <a:avLst/>
          </a:prstGeom>
        </p:spPr>
      </p:pic>
      <p:sp>
        <p:nvSpPr>
          <p:cNvPr id="9" name="文本框 8"/>
          <p:cNvSpPr txBox="1"/>
          <p:nvPr/>
        </p:nvSpPr>
        <p:spPr>
          <a:xfrm>
            <a:off x="4907280" y="1873885"/>
            <a:ext cx="662305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4907280" y="1088274"/>
                <a:ext cx="6623050" cy="5589031"/>
              </a:xfrm>
              <a:prstGeom prst="rect">
                <a:avLst/>
              </a:prstGeom>
              <a:noFill/>
            </p:spPr>
            <p:txBody>
              <a:bodyPr wrap="square" rtlCol="0">
                <a:spAutoFit/>
              </a:bodyPr>
              <a:lstStyle/>
              <a:p>
                <a:pPr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rPr>
                  <a:t>Figure 3.2: Samples from a Gaussian mixture model. In this example, there are three components. From left to right, the first component has an isotropic covariance matrix, meaning it has the same amount of variance in each direction. The second has a diagonal covariance matrix, meaning it can control the variance separately along each axis-aligned direction. This example has more variance along the </a:t>
                </a:r>
                <a14:m>
                  <m:oMath xmlns:m="http://schemas.openxmlformats.org/officeDocument/2006/math">
                    <m:sSub>
                      <m:sSubPr>
                        <m:ctrlPr>
                          <a:rPr lang="en-US" altLang="zh-CN" sz="2400" i="1" dirty="0" smtClean="0">
                            <a:latin typeface="Cambria Math" panose="02040503050406030204" pitchFamily="18" charset="0"/>
                            <a:cs typeface="Times New Roman" panose="02020503050405090304" pitchFamily="18" charset="0"/>
                          </a:rPr>
                        </m:ctrlPr>
                      </m:sSubPr>
                      <m:e>
                        <m:r>
                          <a:rPr lang="en-US" altLang="zh-CN" sz="2400" b="0" i="1" dirty="0" smtClean="0">
                            <a:latin typeface="Cambria Math" panose="02040503050406030204" pitchFamily="18" charset="0"/>
                            <a:cs typeface="Times New Roman" panose="02020503050405090304" pitchFamily="18" charset="0"/>
                          </a:rPr>
                          <m:t>𝑥</m:t>
                        </m:r>
                      </m:e>
                      <m:sub>
                        <m:r>
                          <a:rPr lang="en-US" altLang="zh-CN" sz="2400" b="0" i="1" dirty="0" smtClean="0">
                            <a:latin typeface="Cambria Math" panose="02040503050406030204" pitchFamily="18" charset="0"/>
                            <a:cs typeface="Times New Roman" panose="02020503050405090304" pitchFamily="18" charset="0"/>
                          </a:rPr>
                          <m:t>2</m:t>
                        </m:r>
                      </m:sub>
                    </m:sSub>
                  </m:oMath>
                </a14:m>
                <a:r>
                  <a:rPr lang="en-US" altLang="zh-CN" sz="2400" dirty="0">
                    <a:latin typeface="Times New Roman" panose="02020503050405090304" pitchFamily="18" charset="0"/>
                    <a:cs typeface="Times New Roman" panose="02020503050405090304" pitchFamily="18" charset="0"/>
                  </a:rPr>
                  <a:t> axis than along the </a:t>
                </a:r>
                <a14:m>
                  <m:oMath xmlns:m="http://schemas.openxmlformats.org/officeDocument/2006/math">
                    <m:sSub>
                      <m:sSubPr>
                        <m:ctrlPr>
                          <a:rPr lang="en-US" altLang="zh-CN" sz="2400" i="1" dirty="0">
                            <a:latin typeface="Cambria Math" panose="02040503050406030204" pitchFamily="18" charset="0"/>
                            <a:cs typeface="Times New Roman" panose="02020503050405090304" pitchFamily="18" charset="0"/>
                          </a:rPr>
                        </m:ctrlPr>
                      </m:sSubPr>
                      <m:e>
                        <m:r>
                          <a:rPr lang="en-US" altLang="zh-CN" sz="2400" i="1" dirty="0">
                            <a:latin typeface="Cambria Math" panose="02040503050406030204" pitchFamily="18" charset="0"/>
                            <a:cs typeface="Times New Roman" panose="02020503050405090304" pitchFamily="18" charset="0"/>
                          </a:rPr>
                          <m:t>𝑥</m:t>
                        </m:r>
                      </m:e>
                      <m:sub>
                        <m:r>
                          <a:rPr lang="en-US" altLang="zh-CN" sz="2400" b="0" i="1" dirty="0" smtClean="0">
                            <a:latin typeface="Cambria Math" panose="02040503050406030204" pitchFamily="18" charset="0"/>
                            <a:cs typeface="Times New Roman" panose="02020503050405090304" pitchFamily="18" charset="0"/>
                          </a:rPr>
                          <m:t>1</m:t>
                        </m:r>
                      </m:sub>
                    </m:sSub>
                  </m:oMath>
                </a14:m>
                <a:r>
                  <a:rPr lang="en-US" altLang="zh-CN" sz="2400" dirty="0">
                    <a:latin typeface="Times New Roman" panose="02020503050405090304" pitchFamily="18" charset="0"/>
                    <a:cs typeface="Times New Roman" panose="02020503050405090304" pitchFamily="18" charset="0"/>
                  </a:rPr>
                  <a:t> axis. The third component has a full-rank covariance matrix, allowing it to control the variance separately along an arbitrary basis of directions.</a:t>
                </a:r>
              </a:p>
            </p:txBody>
          </p:sp>
        </mc:Choice>
        <mc:Fallback xmlns="">
          <p:sp>
            <p:nvSpPr>
              <p:cNvPr id="11" name="文本框 10"/>
              <p:cNvSpPr txBox="1">
                <a:spLocks noRot="1" noChangeAspect="1" noMove="1" noResize="1" noEditPoints="1" noAdjustHandles="1" noChangeArrowheads="1" noChangeShapeType="1" noTextEdit="1"/>
              </p:cNvSpPr>
              <p:nvPr/>
            </p:nvSpPr>
            <p:spPr>
              <a:xfrm>
                <a:off x="4907280" y="1088274"/>
                <a:ext cx="6623050" cy="5589031"/>
              </a:xfrm>
              <a:prstGeom prst="rect">
                <a:avLst/>
              </a:prstGeom>
              <a:blipFill>
                <a:blip r:embed="rId4"/>
                <a:stretch>
                  <a:fillRect l="-1381" r="-2578" b="-1638"/>
                </a:stretch>
              </a:blipFill>
            </p:spPr>
            <p:txBody>
              <a:bodyPr/>
              <a:lstStyle/>
              <a:p>
                <a:r>
                  <a:rPr lang="zh-CN" altLang="en-US">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3.10 Useful Properties of Common Functions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919510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Certain functions arise often while working with probability distributions, especially the probability distributions used in deep learning models.</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One of these functions is the </a:t>
            </a:r>
            <a:r>
              <a:rPr lang="en-US" altLang="zh-CN" sz="2600" i="1" dirty="0">
                <a:latin typeface="Times New Roman" panose="02020503050405090304" pitchFamily="18" charset="0"/>
                <a:cs typeface="Times New Roman" panose="02020503050405090304" pitchFamily="18" charset="0"/>
              </a:rPr>
              <a:t>logistic sigmoid</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599013" y="2825678"/>
            <a:ext cx="7498115" cy="1206644"/>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rcRect r="11950"/>
          <a:stretch>
            <a:fillRect/>
          </a:stretch>
        </p:blipFill>
        <p:spPr>
          <a:xfrm>
            <a:off x="2785012" y="770065"/>
            <a:ext cx="5585990" cy="4343016"/>
          </a:xfrm>
          <a:prstGeom prst="rect">
            <a:avLst/>
          </a:prstGeom>
        </p:spPr>
      </p:pic>
      <p:sp>
        <p:nvSpPr>
          <p:cNvPr id="9" name="文本框 8">
            <a:extLst>
              <a:ext uri="{FF2B5EF4-FFF2-40B4-BE49-F238E27FC236}">
                <a16:creationId xmlns:a16="http://schemas.microsoft.com/office/drawing/2014/main" id="{2B564750-8AC1-46C4-8AC0-5A48CE1C965E}"/>
              </a:ext>
            </a:extLst>
          </p:cNvPr>
          <p:cNvSpPr txBox="1"/>
          <p:nvPr/>
        </p:nvSpPr>
        <p:spPr>
          <a:xfrm>
            <a:off x="3267024" y="5194341"/>
            <a:ext cx="6340134" cy="461665"/>
          </a:xfrm>
          <a:prstGeom prst="rect">
            <a:avLst/>
          </a:prstGeom>
          <a:noFill/>
        </p:spPr>
        <p:txBody>
          <a:bodyPr wrap="square" rtlCol="0">
            <a:spAutoFit/>
          </a:bodyPr>
          <a:lstStyle/>
          <a:p>
            <a:r>
              <a:rPr lang="en-US" altLang="zh-CN" sz="2400" dirty="0">
                <a:solidFill>
                  <a:prstClr val="black"/>
                </a:solidFill>
                <a:latin typeface="Times New Roman" panose="02020503050405090304" pitchFamily="18" charset="0"/>
                <a:cs typeface="Times New Roman" panose="02020503050405090304" pitchFamily="18" charset="0"/>
              </a:rPr>
              <a:t>Figure 3.3: The logistic sigmoid function.</a:t>
            </a:r>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logistic sigmoid is commonly used to produce the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𝜙</m:t>
                    </m:r>
                  </m:oMath>
                </a14:m>
                <a:r>
                  <a:rPr lang="en-US" altLang="zh-CN" sz="2600" dirty="0">
                    <a:latin typeface="Times New Roman" panose="02020503050405090304" pitchFamily="18" charset="0"/>
                    <a:cs typeface="Times New Roman" panose="02020503050405090304" pitchFamily="18" charset="0"/>
                  </a:rPr>
                  <a:t> parameter of a Bernoulli distribution because its range is (0, 1), which lies within the valid range of values for the</a:t>
                </a:r>
                <a14:m>
                  <m:oMath xmlns:m="http://schemas.openxmlformats.org/officeDocument/2006/math">
                    <m:r>
                      <a:rPr lang="en-US" altLang="zh-CN" sz="2600" b="0" i="0" dirty="0" smtClean="0">
                        <a:latin typeface="Cambria Math" panose="02040503050406030204" pitchFamily="18" charset="0"/>
                        <a:cs typeface="Times New Roman" panose="02020503050405090304" pitchFamily="18" charset="0"/>
                      </a:rPr>
                      <m:t> </m:t>
                    </m:r>
                    <m:r>
                      <a:rPr lang="zh-CN" altLang="en-US" sz="2600" i="1" dirty="0">
                        <a:latin typeface="Cambria Math" panose="02040503050406030204" pitchFamily="18" charset="0"/>
                        <a:cs typeface="Times New Roman" panose="02020503050405090304" pitchFamily="18" charset="0"/>
                      </a:rPr>
                      <m:t>𝜙</m:t>
                    </m:r>
                  </m:oMath>
                </a14:m>
                <a:r>
                  <a:rPr lang="en-US" altLang="zh-CN" sz="2600" dirty="0">
                    <a:latin typeface="Times New Roman" panose="02020503050405090304" pitchFamily="18" charset="0"/>
                    <a:cs typeface="Times New Roman" panose="02020503050405090304" pitchFamily="18" charset="0"/>
                  </a:rPr>
                  <a:t> parameter. See Fig. </a:t>
                </a:r>
                <a:r>
                  <a:rPr lang="en-US" altLang="zh-CN" sz="2600" dirty="0">
                    <a:solidFill>
                      <a:srgbClr val="FF0000"/>
                    </a:solidFill>
                    <a:latin typeface="Times New Roman" panose="02020503050405090304" pitchFamily="18" charset="0"/>
                    <a:cs typeface="Times New Roman" panose="02020503050405090304" pitchFamily="18" charset="0"/>
                  </a:rPr>
                  <a:t>3.3</a:t>
                </a:r>
                <a:r>
                  <a:rPr lang="en-US" altLang="zh-CN" sz="2600" dirty="0">
                    <a:latin typeface="Times New Roman" panose="02020503050405090304" pitchFamily="18" charset="0"/>
                    <a:cs typeface="Times New Roman" panose="02020503050405090304" pitchFamily="18" charset="0"/>
                  </a:rPr>
                  <a:t> for a graph of the sigmoid function. The sigmoid function </a:t>
                </a:r>
                <a:r>
                  <a:rPr lang="en-US" altLang="zh-CN" sz="2600" i="1" dirty="0">
                    <a:latin typeface="Times New Roman" panose="02020503050405090304" pitchFamily="18" charset="0"/>
                    <a:cs typeface="Times New Roman" panose="02020503050405090304" pitchFamily="18" charset="0"/>
                  </a:rPr>
                  <a:t>saturates</a:t>
                </a:r>
                <a:r>
                  <a:rPr lang="en-US" altLang="zh-CN" sz="2600" dirty="0">
                    <a:latin typeface="Times New Roman" panose="02020503050405090304" pitchFamily="18" charset="0"/>
                    <a:cs typeface="Times New Roman" panose="02020503050405090304" pitchFamily="18" charset="0"/>
                  </a:rPr>
                  <a:t> when its argument is very positive or very negative, meaning that the function becomes very flat and insensitive to small changes in its input.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607253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Another commonly encountered function is the </a:t>
            </a:r>
            <a:r>
              <a:rPr lang="en-US" altLang="zh-CN" sz="2600" i="1" dirty="0">
                <a:latin typeface="Times New Roman" panose="02020503050405090304" pitchFamily="18" charset="0"/>
                <a:cs typeface="Times New Roman" panose="02020503050405090304" pitchFamily="18" charset="0"/>
              </a:rPr>
              <a:t>softplus </a:t>
            </a:r>
            <a:r>
              <a:rPr lang="en-US" altLang="zh-CN" sz="2600" dirty="0">
                <a:latin typeface="Times New Roman" panose="02020503050405090304" pitchFamily="18" charset="0"/>
                <a:cs typeface="Times New Roman" panose="02020503050405090304" pitchFamily="18" charset="0"/>
              </a:rPr>
              <a:t>function (</a:t>
            </a:r>
            <a:r>
              <a:rPr lang="en-US" altLang="zh-CN" sz="2600" dirty="0">
                <a:solidFill>
                  <a:srgbClr val="00FF00"/>
                </a:solidFill>
                <a:latin typeface="Times New Roman" panose="02020503050405090304" pitchFamily="18" charset="0"/>
                <a:cs typeface="Times New Roman" panose="02020503050405090304" pitchFamily="18" charset="0"/>
              </a:rPr>
              <a:t>Dugas </a:t>
            </a:r>
            <a:r>
              <a:rPr lang="en-US" altLang="zh-CN" sz="2600" i="1" dirty="0">
                <a:solidFill>
                  <a:srgbClr val="00FF00"/>
                </a:solidFill>
                <a:latin typeface="Times New Roman" panose="02020503050405090304" pitchFamily="18" charset="0"/>
                <a:cs typeface="Times New Roman" panose="02020503050405090304" pitchFamily="18" charset="0"/>
              </a:rPr>
              <a:t>et al</a:t>
            </a:r>
            <a:r>
              <a:rPr lang="en-US" altLang="zh-CN" sz="2600" dirty="0">
                <a:solidFill>
                  <a:srgbClr val="00FF00"/>
                </a:solidFill>
                <a:latin typeface="Times New Roman" panose="02020503050405090304" pitchFamily="18" charset="0"/>
                <a:cs typeface="Times New Roman" panose="02020503050405090304" pitchFamily="18" charset="0"/>
              </a:rPr>
              <a:t>.</a:t>
            </a:r>
            <a:r>
              <a:rPr lang="en-US" altLang="zh-CN" sz="2600" dirty="0">
                <a:latin typeface="Times New Roman" panose="02020503050405090304" pitchFamily="18" charset="0"/>
                <a:cs typeface="Times New Roman" panose="02020503050405090304" pitchFamily="18" charset="0"/>
              </a:rPr>
              <a:t>,</a:t>
            </a:r>
            <a:r>
              <a:rPr lang="en-US" altLang="zh-CN" sz="2600" dirty="0">
                <a:solidFill>
                  <a:srgbClr val="00FF00"/>
                </a:solidFill>
                <a:latin typeface="Times New Roman" panose="02020503050405090304" pitchFamily="18" charset="0"/>
                <a:cs typeface="Times New Roman" panose="02020503050405090304" pitchFamily="18" charset="0"/>
              </a:rPr>
              <a:t> 2001</a:t>
            </a:r>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 softplus function can be useful for producing the </a:t>
            </a:r>
            <a:r>
              <a:rPr lang="en-US" altLang="zh-CN" sz="2600" i="1" dirty="0">
                <a:latin typeface="Times New Roman" panose="02020503050405090304" pitchFamily="18" charset="0"/>
                <a:cs typeface="Times New Roman" panose="02020503050405090304" pitchFamily="18" charset="0"/>
              </a:rPr>
              <a:t>β</a:t>
            </a:r>
            <a:r>
              <a:rPr lang="en-US" altLang="zh-CN" sz="2600" dirty="0">
                <a:latin typeface="Times New Roman" panose="02020503050405090304" pitchFamily="18" charset="0"/>
                <a:cs typeface="Times New Roman" panose="02020503050405090304" pitchFamily="18" charset="0"/>
              </a:rPr>
              <a:t> or </a:t>
            </a:r>
            <a:r>
              <a:rPr lang="en-US" altLang="zh-CN" sz="2600" i="1" dirty="0">
                <a:latin typeface="Times New Roman" panose="02020503050405090304" pitchFamily="18" charset="0"/>
                <a:cs typeface="Times New Roman" panose="02020503050405090304" pitchFamily="18" charset="0"/>
              </a:rPr>
              <a:t>σ</a:t>
            </a:r>
            <a:r>
              <a:rPr lang="en-US" altLang="zh-CN" sz="2600" dirty="0">
                <a:latin typeface="Times New Roman" panose="02020503050405090304" pitchFamily="18" charset="0"/>
                <a:cs typeface="Times New Roman" panose="02020503050405090304" pitchFamily="18" charset="0"/>
              </a:rPr>
              <a:t> parameter of a normal distribution because its range is (0,∞). It also arises commonly when manipulating expressions involving sigmoids. The name of the softplus function comes from the fact that it is a smoothed or “softened” version of</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See Fig. </a:t>
            </a:r>
            <a:r>
              <a:rPr lang="en-US" altLang="zh-CN" sz="2600" dirty="0">
                <a:solidFill>
                  <a:srgbClr val="FF0000"/>
                </a:solidFill>
                <a:latin typeface="Times New Roman" panose="02020503050405090304" pitchFamily="18" charset="0"/>
                <a:cs typeface="Times New Roman" panose="02020503050405090304" pitchFamily="18" charset="0"/>
              </a:rPr>
              <a:t>3.4</a:t>
            </a:r>
            <a:r>
              <a:rPr lang="en-US" altLang="zh-CN" sz="2600" dirty="0">
                <a:latin typeface="Times New Roman" panose="02020503050405090304" pitchFamily="18" charset="0"/>
                <a:cs typeface="Times New Roman" panose="02020503050405090304" pitchFamily="18" charset="0"/>
              </a:rPr>
              <a:t> for a graph of the softplus function.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2559646" y="1725105"/>
            <a:ext cx="8066711" cy="780114"/>
          </a:xfrm>
          <a:prstGeom prst="rect">
            <a:avLst/>
          </a:prstGeom>
        </p:spPr>
      </p:pic>
      <p:pic>
        <p:nvPicPr>
          <p:cNvPr id="7" name="图片 6"/>
          <p:cNvPicPr>
            <a:picLocks noChangeAspect="1"/>
          </p:cNvPicPr>
          <p:nvPr/>
        </p:nvPicPr>
        <p:blipFill>
          <a:blip r:embed="rId4"/>
          <a:stretch>
            <a:fillRect/>
          </a:stretch>
        </p:blipFill>
        <p:spPr>
          <a:xfrm>
            <a:off x="3139256" y="4603350"/>
            <a:ext cx="7292361" cy="7801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Many branches of computer science deal mostly with entities that are entirely deterministic and certain. A programmer can usually safely assume that a CPU will execute each machine instruction flawlessly. Errors in hardware do occur, but are rare enough that most software applications do not need to be designed to account for them. Given that many computer scientists and software engineers work in a relatively clean and certain environment, it can be surprising that machine learning makes heavy use of probability theory.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p:sp>
        <p:nvSpPr>
          <p:cNvPr id="3" name="内容占位符 2"/>
          <p:cNvSpPr>
            <a:spLocks noGrp="1"/>
          </p:cNvSpPr>
          <p:nvPr>
            <p:ph idx="1"/>
          </p:nvPr>
        </p:nvSpPr>
        <p:spPr>
          <a:xfrm>
            <a:off x="387350" y="1043305"/>
            <a:ext cx="11409680" cy="5732780"/>
          </a:xfrm>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t>
            </a:r>
            <a:r>
              <a:rPr lang="en-US" altLang="zh-CN" sz="2400" dirty="0">
                <a:latin typeface="Times New Roman" panose="02020503050405090304" pitchFamily="18" charset="0"/>
                <a:cs typeface="Times New Roman" panose="02020503050405090304" pitchFamily="18" charset="0"/>
              </a:rPr>
              <a:t>Figure 3.4: The softplus function.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2663797" y="1792096"/>
            <a:ext cx="6350635" cy="34925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3.10 Useful Properties of Common Functions</a:t>
            </a:r>
          </a:p>
        </p:txBody>
      </p:sp>
      <p:sp>
        <p:nvSpPr>
          <p:cNvPr id="3" name="内容占位符 2"/>
          <p:cNvSpPr>
            <a:spLocks noGrp="1"/>
          </p:cNvSpPr>
          <p:nvPr>
            <p:ph idx="1"/>
          </p:nvPr>
        </p:nvSpPr>
        <p:spPr>
          <a:xfrm>
            <a:off x="387350" y="1043305"/>
            <a:ext cx="11409680" cy="5732780"/>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The following properties are all useful enough that you may wish to memorize them:</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088172" y="1796849"/>
            <a:ext cx="6732270" cy="467487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3.11 Bayes’ Rule</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1934518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rPr>
              <a:t>3.11 Bayes’ Rule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We often find ourselves in a situation where we know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 x) and need to know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(x |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Fortunately, if we also know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(x), we can compute the desired quantity using </a:t>
                </a:r>
                <a:r>
                  <a:rPr lang="en-US" altLang="zh-CN" sz="2600" i="1" dirty="0">
                    <a:latin typeface="Times New Roman" panose="02020503050405090304" pitchFamily="18" charset="0"/>
                    <a:cs typeface="Times New Roman" panose="02020503050405090304" pitchFamily="18" charset="0"/>
                  </a:rPr>
                  <a:t>Bayes’ rule</a:t>
                </a:r>
                <a:r>
                  <a:rPr lang="en-US" altLang="zh-CN" sz="2600" dirty="0">
                    <a:latin typeface="Times New Roman" panose="02020503050405090304" pitchFamily="18" charset="0"/>
                    <a:cs typeface="Times New Roman" panose="02020503050405090304" pitchFamily="18" charset="0"/>
                  </a:rPr>
                  <a:t>:</a:t>
                </a:r>
              </a:p>
              <a:p>
                <a:pPr marL="0" lvl="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Note that while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appears in the formula, it is usually feasible to compute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(y) = </a:t>
                </a:r>
                <a14:m>
                  <m:oMath xmlns:m="http://schemas.openxmlformats.org/officeDocument/2006/math">
                    <m:nary>
                      <m:naryPr>
                        <m:chr m:val="∑"/>
                        <m:limLoc m:val="subSup"/>
                        <m:supHide m:val="on"/>
                        <m:ctrlPr>
                          <a:rPr lang="en-US" altLang="zh-CN" sz="2600" i="1" dirty="0">
                            <a:latin typeface="Cambria Math" panose="02040503050406030204" pitchFamily="18" charset="0"/>
                            <a:cs typeface="Times New Roman" panose="02020503050405090304" pitchFamily="18" charset="0"/>
                          </a:rPr>
                        </m:ctrlPr>
                      </m:naryPr>
                      <m:sub>
                        <m:r>
                          <a:rPr lang="en-US" altLang="zh-CN" sz="2600" dirty="0">
                            <a:latin typeface="Cambria Math" panose="02040503050406030204" pitchFamily="18" charset="0"/>
                            <a:cs typeface="Times New Roman" panose="02020503050405090304" pitchFamily="18" charset="0"/>
                          </a:rPr>
                          <m:t>𝑥</m:t>
                        </m:r>
                      </m:sub>
                      <m:sup/>
                      <m:e>
                        <m:r>
                          <a:rPr lang="en-US" altLang="zh-CN" sz="2600" dirty="0">
                            <a:latin typeface="Cambria Math" panose="02040503050406030204" pitchFamily="18" charset="0"/>
                            <a:cs typeface="Times New Roman" panose="02020503050405090304" pitchFamily="18" charset="0"/>
                            <a:sym typeface="+mn-ea"/>
                          </a:rPr>
                          <m:t>𝑃</m:t>
                        </m:r>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𝑦</m:t>
                        </m:r>
                        <m:r>
                          <a:rPr lang="en-US" altLang="zh-CN" sz="2600" dirty="0">
                            <a:latin typeface="Cambria Math" panose="02040503050406030204" pitchFamily="18" charset="0"/>
                            <a:cs typeface="Times New Roman" panose="02020503050405090304" pitchFamily="18" charset="0"/>
                            <a:sym typeface="+mn-ea"/>
                          </a:rPr>
                          <m:t> | </m:t>
                        </m:r>
                        <m:r>
                          <a:rPr lang="en-US" altLang="zh-CN" sz="2600" dirty="0">
                            <a:latin typeface="Cambria Math" panose="02040503050406030204" pitchFamily="18" charset="0"/>
                            <a:cs typeface="Times New Roman" panose="02020503050405090304" pitchFamily="18" charset="0"/>
                            <a:sym typeface="+mn-ea"/>
                          </a:rPr>
                          <m:t>𝑥</m:t>
                        </m:r>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𝑃</m:t>
                        </m:r>
                        <m:r>
                          <a:rPr lang="en-US" altLang="zh-CN" sz="2600" dirty="0">
                            <a:latin typeface="Cambria Math" panose="02040503050406030204" pitchFamily="18" charset="0"/>
                            <a:cs typeface="Times New Roman" panose="02020503050405090304" pitchFamily="18" charset="0"/>
                            <a:sym typeface="+mn-ea"/>
                          </a:rPr>
                          <m:t>(</m:t>
                        </m:r>
                        <m:r>
                          <a:rPr lang="en-US" altLang="zh-CN" sz="2600" dirty="0">
                            <a:latin typeface="Cambria Math" panose="02040503050406030204" pitchFamily="18" charset="0"/>
                            <a:cs typeface="Times New Roman" panose="02020503050405090304" pitchFamily="18" charset="0"/>
                            <a:sym typeface="+mn-ea"/>
                          </a:rPr>
                          <m:t>𝑥</m:t>
                        </m:r>
                        <m:r>
                          <a:rPr lang="en-US" altLang="zh-CN" sz="2600" dirty="0">
                            <a:latin typeface="Cambria Math" panose="02040503050406030204" pitchFamily="18" charset="0"/>
                            <a:cs typeface="Times New Roman" panose="02020503050405090304" pitchFamily="18" charset="0"/>
                            <a:sym typeface="+mn-ea"/>
                          </a:rPr>
                          <m:t>)</m:t>
                        </m:r>
                      </m:e>
                    </m:nary>
                  </m:oMath>
                </a14:m>
                <a:r>
                  <a:rPr lang="en-US" altLang="zh-CN" sz="2600" dirty="0">
                    <a:latin typeface="Times New Roman" panose="02020503050405090304" pitchFamily="18" charset="0"/>
                    <a:cs typeface="Times New Roman" panose="02020503050405090304" pitchFamily="18" charset="0"/>
                  </a:rPr>
                  <a:t>, so we do not need to begin with knowledge of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a:t>
                </a: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rPr>
                  <a:t>                         </a:t>
                </a: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674017" y="2611971"/>
            <a:ext cx="5351340" cy="817029"/>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rPr>
              <a:t>3.11 Bayes’ Rule</a:t>
            </a:r>
          </a:p>
        </p:txBody>
      </p:sp>
      <p:sp>
        <p:nvSpPr>
          <p:cNvPr id="3" name="内容占位符 2"/>
          <p:cNvSpPr>
            <a:spLocks noGrp="1"/>
          </p:cNvSpPr>
          <p:nvPr>
            <p:ph idx="1"/>
          </p:nvPr>
        </p:nvSpPr>
        <p:spPr/>
        <p:txBody>
          <a:bodyPr>
            <a:noAutofit/>
          </a:bodyPr>
          <a:lstStyle/>
          <a:p>
            <a:pPr marL="0" lvl="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Bayes’ rule is straightforward to derive from the definition of conditional probability, but it is useful to know the name of this formula since many texts refer to it by name. It is named after the Reverend Thomas Bayes, who first discovered a special case of the formula. The general version presented here was independently discovered by Pierre-Simon Laplace.</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rPr>
              <a:t>                         </a:t>
            </a: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36425123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3.12 Technical Details of Continuous Variables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852536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3.12 Technical Details of Continuous Variables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43305"/>
                <a:ext cx="11409680" cy="5732780"/>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A proper formal understanding of continuous random variables and probability density functions requires developing probability theory in terms of a branch of mathematics known as </a:t>
                </a:r>
                <a:r>
                  <a:rPr lang="en-US" altLang="zh-CN" sz="2600" i="1" dirty="0">
                    <a:latin typeface="Times New Roman" panose="02020503050405090304" pitchFamily="18" charset="0"/>
                    <a:cs typeface="Times New Roman" panose="02020503050405090304" pitchFamily="18" charset="0"/>
                  </a:rPr>
                  <a:t>measure theory</a:t>
                </a:r>
                <a:r>
                  <a:rPr lang="en-US" altLang="zh-CN" sz="2600" dirty="0">
                    <a:latin typeface="Times New Roman" panose="02020503050405090304" pitchFamily="18" charset="0"/>
                    <a:cs typeface="Times New Roman" panose="02020503050405090304" pitchFamily="18" charset="0"/>
                  </a:rPr>
                  <a:t>. Measure theory is beyond the scope of this textbook, but we can briefly sketch some of the issues that measure theory is employed to resolve. </a:t>
                </a:r>
              </a:p>
              <a:p>
                <a:pPr marL="0" lvl="0" indent="0" algn="just">
                  <a:lnSpc>
                    <a:spcPct val="125000"/>
                  </a:lnSpc>
                  <a:spcBef>
                    <a:spcPts val="0"/>
                  </a:spcBef>
                  <a:buClr>
                    <a:srgbClr val="FF0000"/>
                  </a:buClr>
                  <a:buNone/>
                </a:pPr>
                <a:r>
                  <a:rPr lang="zh-CN" altLang="en-US"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In Sec. </a:t>
                </a:r>
                <a:r>
                  <a:rPr lang="en-US" altLang="zh-CN" sz="2600" dirty="0">
                    <a:solidFill>
                      <a:srgbClr val="FF0000"/>
                    </a:solidFill>
                    <a:latin typeface="Times New Roman" panose="02020503050405090304" pitchFamily="18" charset="0"/>
                    <a:cs typeface="Times New Roman" panose="02020503050405090304" pitchFamily="18" charset="0"/>
                  </a:rPr>
                  <a:t>3.3.2</a:t>
                </a:r>
                <a:r>
                  <a:rPr lang="en-US" altLang="zh-CN" sz="2600" dirty="0">
                    <a:latin typeface="Times New Roman" panose="02020503050405090304" pitchFamily="18" charset="0"/>
                    <a:cs typeface="Times New Roman" panose="02020503050405090304" pitchFamily="18" charset="0"/>
                  </a:rPr>
                  <a:t>, we saw that the probability of a continuous vector-valued </a:t>
                </a:r>
                <a:r>
                  <a:rPr lang="en-US" altLang="zh-CN" sz="2600" b="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lying in some set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rPr>
                      <m:t>𝕊</m:t>
                    </m:r>
                  </m:oMath>
                </a14:m>
                <a:r>
                  <a:rPr lang="en-US" altLang="zh-CN" sz="2600" dirty="0">
                    <a:latin typeface="Times New Roman" panose="02020503050405090304" pitchFamily="18" charset="0"/>
                    <a:cs typeface="Times New Roman" panose="02020503050405090304" pitchFamily="18" charset="0"/>
                  </a:rPr>
                  <a:t> is given by the integral of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b="1"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over the set</a:t>
                </a:r>
                <a14:m>
                  <m:oMath xmlns:m="http://schemas.openxmlformats.org/officeDocument/2006/math">
                    <m:r>
                      <a:rPr lang="en-US" altLang="zh-CN" sz="2600" b="0" i="0" dirty="0" smtClean="0">
                        <a:latin typeface="Cambria Math" panose="02040503050406030204" pitchFamily="18" charset="0"/>
                        <a:cs typeface="Times New Roman" panose="02020503050405090304" pitchFamily="18" charset="0"/>
                      </a:rPr>
                      <m:t> </m:t>
                    </m:r>
                    <m:r>
                      <a:rPr lang="zh-CN" altLang="en-US" sz="2600" i="1" dirty="0">
                        <a:latin typeface="Cambria Math" panose="02040503050406030204" pitchFamily="18" charset="0"/>
                        <a:cs typeface="Times New Roman" panose="02020503050405090304" pitchFamily="18" charset="0"/>
                      </a:rPr>
                      <m:t>𝕊</m:t>
                    </m:r>
                  </m:oMath>
                </a14:m>
                <a:r>
                  <a:rPr lang="en-US" altLang="zh-CN" sz="2600" dirty="0">
                    <a:latin typeface="Times New Roman" panose="02020503050405090304" pitchFamily="18" charset="0"/>
                    <a:cs typeface="Times New Roman" panose="02020503050405090304" pitchFamily="18" charset="0"/>
                  </a:rPr>
                  <a:t>. Some choices of set</a:t>
                </a:r>
                <a14:m>
                  <m:oMath xmlns:m="http://schemas.openxmlformats.org/officeDocument/2006/math">
                    <m:r>
                      <a:rPr lang="en-US" altLang="zh-CN" sz="2600" b="0" i="0" dirty="0" smtClean="0">
                        <a:latin typeface="Cambria Math" panose="02040503050406030204" pitchFamily="18" charset="0"/>
                        <a:cs typeface="Times New Roman" panose="02020503050405090304" pitchFamily="18" charset="0"/>
                      </a:rPr>
                      <m:t> </m:t>
                    </m:r>
                    <m:r>
                      <a:rPr lang="zh-CN" altLang="en-US" sz="2600" i="1" dirty="0">
                        <a:latin typeface="Cambria Math" panose="02040503050406030204" pitchFamily="18" charset="0"/>
                        <a:cs typeface="Times New Roman" panose="02020503050405090304" pitchFamily="18" charset="0"/>
                      </a:rPr>
                      <m:t>𝕊</m:t>
                    </m:r>
                    <m:r>
                      <a:rPr lang="en-US" altLang="zh-CN" sz="2600" b="0" i="0" dirty="0" smtClean="0">
                        <a:latin typeface="Cambria Math" panose="02040503050406030204" pitchFamily="18" charset="0"/>
                        <a:cs typeface="Times New Roman" panose="02020503050405090304" pitchFamily="18" charset="0"/>
                      </a:rPr>
                      <m:t> </m:t>
                    </m:r>
                  </m:oMath>
                </a14:m>
                <a:r>
                  <a:rPr lang="en-US" altLang="zh-CN" sz="2600" dirty="0">
                    <a:latin typeface="Times New Roman" panose="02020503050405090304" pitchFamily="18" charset="0"/>
                    <a:cs typeface="Times New Roman" panose="02020503050405090304" pitchFamily="18" charset="0"/>
                  </a:rPr>
                  <a:t>can produce paradoxes. For example, it is possible to construct two sets </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b="0" i="1" dirty="0" smtClean="0">
                            <a:latin typeface="Cambria Math" panose="02040503050406030204" pitchFamily="18" charset="0"/>
                            <a:cs typeface="Times New Roman" panose="02020503050405090304" pitchFamily="18" charset="0"/>
                          </a:rPr>
                          <m:t>1</m:t>
                        </m:r>
                      </m:sub>
                    </m:sSub>
                  </m:oMath>
                </a14:m>
                <a:r>
                  <a:rPr lang="en-US" altLang="zh-CN" sz="2600" dirty="0">
                    <a:latin typeface="Times New Roman" panose="02020503050405090304" pitchFamily="18" charset="0"/>
                    <a:cs typeface="Times New Roman" panose="02020503050405090304" pitchFamily="18" charset="0"/>
                  </a:rPr>
                  <a:t> and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b="0" i="1" dirty="0" smtClean="0">
                            <a:latin typeface="Cambria Math" panose="02040503050406030204" pitchFamily="18" charset="0"/>
                            <a:cs typeface="Times New Roman" panose="02020503050405090304" pitchFamily="18" charset="0"/>
                          </a:rPr>
                          <m:t>2</m:t>
                        </m:r>
                      </m:sub>
                    </m:sSub>
                  </m:oMath>
                </a14:m>
                <a:r>
                  <a:rPr lang="en-US" altLang="zh-CN" sz="2600" dirty="0">
                    <a:latin typeface="Times New Roman" panose="02020503050405090304" pitchFamily="18" charset="0"/>
                    <a:cs typeface="Times New Roman" panose="02020503050405090304" pitchFamily="18" charset="0"/>
                  </a:rPr>
                  <a:t> such that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b="1"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i="1" dirty="0">
                            <a:latin typeface="Cambria Math" panose="02040503050406030204" pitchFamily="18" charset="0"/>
                            <a:cs typeface="Times New Roman" panose="02020503050405090304" pitchFamily="18" charset="0"/>
                          </a:rPr>
                          <m:t>1</m:t>
                        </m:r>
                      </m:sub>
                    </m:sSub>
                  </m:oMath>
                </a14:m>
                <a:r>
                  <a:rPr lang="en-US" altLang="zh-CN" sz="2600" dirty="0">
                    <a:latin typeface="Times New Roman" panose="02020503050405090304" pitchFamily="18" charset="0"/>
                    <a:cs typeface="Times New Roman" panose="02020503050405090304" pitchFamily="18" charset="0"/>
                  </a:rPr>
                  <a:t>) +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b="1"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i="1" dirty="0">
                            <a:latin typeface="Cambria Math" panose="02040503050406030204" pitchFamily="18" charset="0"/>
                            <a:cs typeface="Times New Roman" panose="02020503050405090304" pitchFamily="18" charset="0"/>
                          </a:rPr>
                          <m:t>2</m:t>
                        </m:r>
                      </m:sub>
                    </m:sSub>
                  </m:oMath>
                </a14:m>
                <a:r>
                  <a:rPr lang="en-US" altLang="zh-CN" sz="2600" dirty="0">
                    <a:latin typeface="Times New Roman" panose="02020503050405090304" pitchFamily="18" charset="0"/>
                    <a:cs typeface="Times New Roman" panose="02020503050405090304" pitchFamily="18" charset="0"/>
                  </a:rPr>
                  <a:t>) &gt; 1 but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b="0" i="1" dirty="0" smtClean="0">
                            <a:latin typeface="Cambria Math" panose="02040503050406030204" pitchFamily="18" charset="0"/>
                            <a:cs typeface="Times New Roman" panose="02020503050405090304" pitchFamily="18" charset="0"/>
                          </a:rPr>
                          <m:t>1</m:t>
                        </m:r>
                      </m:sub>
                    </m:sSub>
                  </m:oMath>
                </a14:m>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zh-CN" altLang="en-US" sz="2600" i="1" dirty="0">
                            <a:latin typeface="Cambria Math" panose="02040503050406030204" pitchFamily="18" charset="0"/>
                            <a:cs typeface="Times New Roman" panose="02020503050405090304" pitchFamily="18" charset="0"/>
                          </a:rPr>
                          <m:t>𝕊</m:t>
                        </m:r>
                      </m:e>
                      <m:sub>
                        <m:r>
                          <a:rPr lang="en-US" altLang="zh-CN" sz="2600" i="1" dirty="0">
                            <a:latin typeface="Cambria Math" panose="02040503050406030204" pitchFamily="18" charset="0"/>
                            <a:cs typeface="Times New Roman" panose="02020503050405090304" pitchFamily="18" charset="0"/>
                          </a:rPr>
                          <m:t>2</m:t>
                        </m:r>
                      </m:sub>
                    </m:sSub>
                  </m:oMath>
                </a14:m>
                <a:r>
                  <a:rPr lang="en-US" altLang="zh-CN" sz="2600" dirty="0">
                    <a:latin typeface="Times New Roman" panose="02020503050405090304" pitchFamily="18" charset="0"/>
                    <a:cs typeface="Times New Roman" panose="02020503050405090304" pitchFamily="18" charset="0"/>
                  </a:rPr>
                  <a:t> = ∅.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43305"/>
                <a:ext cx="11409680" cy="5732780"/>
              </a:xfrm>
              <a:blipFill>
                <a:blip r:embed="rId2"/>
                <a:stretch>
                  <a:fillRect l="-962" r="-101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rPr>
              <a:t>3.12 Technical Details of Continuous Variables</a:t>
            </a:r>
          </a:p>
        </p:txBody>
      </p:sp>
      <p:sp>
        <p:nvSpPr>
          <p:cNvPr id="3" name="内容占位符 2"/>
          <p:cNvSpPr>
            <a:spLocks noGrp="1"/>
          </p:cNvSpPr>
          <p:nvPr>
            <p:ph idx="1"/>
          </p:nvPr>
        </p:nvSpPr>
        <p:spPr>
          <a:xfrm>
            <a:off x="387350" y="1043305"/>
            <a:ext cx="11409680" cy="5732780"/>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These sets are generally constructed making very heavy use of the infinite precision of real numbers, for example by making fractal-shaped sets or sets that are defined by transforming the set of rational numbers. One of the key contributions of measure theory is to provide a characterization of the set of sets that we can compute the probability of without encountering paradoxes. In this book, we only integrate over sets with relatively simple descriptions, so this aspect of measure theory never becomes a relevant concern.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3.12 Technical Details of Continuous Variables</a:t>
            </a:r>
            <a:endParaRPr lang="en-US" altLang="zh-CN"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43305"/>
                <a:ext cx="11409680" cy="5732780"/>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For our purposes, measure theory is more useful for describing theorems that apply to most points in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ℝ</m:t>
                        </m:r>
                      </m:e>
                      <m:sup>
                        <m:r>
                          <a:rPr lang="en-US" altLang="zh-CN" sz="2600" i="1" dirty="0">
                            <a:latin typeface="Cambria Math" panose="02040503050406030204" pitchFamily="18" charset="0"/>
                            <a:cs typeface="Cambria Math" panose="02040503050406030204" pitchFamily="18" charset="0"/>
                          </a:rPr>
                          <m:t>𝑛</m:t>
                        </m:r>
                      </m:sup>
                    </m:sSup>
                  </m:oMath>
                </a14:m>
                <a:r>
                  <a:rPr lang="en-US" altLang="zh-CN" sz="2600" dirty="0">
                    <a:latin typeface="Times New Roman" panose="02020503050405090304" pitchFamily="18" charset="0"/>
                    <a:cs typeface="Times New Roman" panose="02020503050405090304" pitchFamily="18" charset="0"/>
                  </a:rPr>
                  <a:t> but do not apply to some corner cases. Measure theory provides a rigorous way of describing that a set of points is negligibly small. Such a set is said to have “</a:t>
                </a:r>
                <a:r>
                  <a:rPr lang="en-US" altLang="zh-CN" sz="2600" i="1" dirty="0">
                    <a:latin typeface="Times New Roman" panose="02020503050405090304" pitchFamily="18" charset="0"/>
                    <a:cs typeface="Times New Roman" panose="02020503050405090304" pitchFamily="18" charset="0"/>
                  </a:rPr>
                  <a:t>measure zero</a:t>
                </a:r>
                <a:r>
                  <a:rPr lang="en-US" altLang="zh-CN" sz="2600" dirty="0">
                    <a:latin typeface="Times New Roman" panose="02020503050405090304" pitchFamily="18" charset="0"/>
                    <a:cs typeface="Times New Roman" panose="02020503050405090304" pitchFamily="18" charset="0"/>
                  </a:rPr>
                  <a:t>.” We do not formally define this concept in this textbook. However, it is useful to understand the intuition that a set of measure zero occupies no volume in the space we are measuring. For example, within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ℝ</m:t>
                        </m:r>
                      </m:e>
                      <m:sup>
                        <m:r>
                          <a:rPr lang="en-US" altLang="zh-CN" sz="2600" i="1" dirty="0">
                            <a:latin typeface="Cambria Math" panose="02040503050406030204" pitchFamily="18" charset="0"/>
                            <a:cs typeface="Cambria Math" panose="02040503050406030204" pitchFamily="18" charset="0"/>
                          </a:rPr>
                          <m:t>2</m:t>
                        </m:r>
                      </m:sup>
                    </m:sSup>
                  </m:oMath>
                </a14:m>
                <a:r>
                  <a:rPr lang="en-US" altLang="zh-CN" sz="2600" dirty="0">
                    <a:latin typeface="Times New Roman" panose="02020503050405090304" pitchFamily="18" charset="0"/>
                    <a:cs typeface="Times New Roman" panose="02020503050405090304" pitchFamily="18" charset="0"/>
                  </a:rPr>
                  <a:t>, a line has measure zero, while a filled polygon has positive measure. Likewise, an individual point has measure zero. Any union of countably many sets that each have measure zero also has measure zero (so the set of all the rational numbers has measure zero, for instance).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43305"/>
                <a:ext cx="11409680" cy="5732780"/>
              </a:xfrm>
              <a:blipFill>
                <a:blip r:embed="rId2"/>
                <a:stretch>
                  <a:fillRect l="-962" r="-101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3.12 Technical Details of Continuous Variables</a:t>
            </a:r>
            <a:endParaRPr lang="en-US" altLang="zh-CN"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Another useful term from measure theory is “almost everywhere.” A property that holds almost everywhere holds throughout all of space except for on a set of measure zero. Because the exceptions occupy a negligible amount of space, they can be safely ignored for many applications. Some important results in probability theory hold for all discrete values but only hold “almost everywhere” for continuous values. Another technical detail of continuous variables relates to handling continuous random variables that are deterministic functions of one another. Suppose we have two random variables,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and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such that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a:t>
                </a:r>
                <a:r>
                  <a:rPr lang="zh-CN" altLang="en-US" sz="2600" dirty="0">
                    <a:latin typeface="Times New Roman" panose="02020503050405090304" pitchFamily="18" charset="0"/>
                    <a:cs typeface="Times New Roman" panose="02020503050405090304" pitchFamily="18" charset="0"/>
                  </a:rPr>
                  <a:t>𝑔</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where </a:t>
                </a:r>
                <a:r>
                  <a:rPr lang="zh-CN" altLang="en-US" sz="2600" dirty="0">
                    <a:latin typeface="Times New Roman" panose="02020503050405090304" pitchFamily="18" charset="0"/>
                    <a:cs typeface="Times New Roman" panose="02020503050405090304" pitchFamily="18" charset="0"/>
                  </a:rPr>
                  <a:t>𝑔 </a:t>
                </a:r>
                <a:r>
                  <a:rPr lang="en-US" altLang="zh-CN" sz="2600" dirty="0">
                    <a:latin typeface="Times New Roman" panose="02020503050405090304" pitchFamily="18" charset="0"/>
                    <a:cs typeface="Times New Roman" panose="02020503050405090304" pitchFamily="18" charset="0"/>
                  </a:rPr>
                  <a:t>is an invertible, continuous, differentiable transformation. One might expect that </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en-US" altLang="zh-CN" sz="2600" b="0" i="1" dirty="0" smtClean="0">
                            <a:latin typeface="Cambria Math" panose="02040503050406030204" pitchFamily="18" charset="0"/>
                            <a:cs typeface="Times New Roman" panose="02020503050405090304" pitchFamily="18" charset="0"/>
                          </a:rPr>
                          <m:t>𝑝</m:t>
                        </m:r>
                      </m:e>
                      <m:sub>
                        <m:r>
                          <a:rPr lang="en-US" altLang="zh-CN" sz="2600" b="0" i="1" dirty="0" smtClean="0">
                            <a:latin typeface="Cambria Math" panose="02040503050406030204" pitchFamily="18" charset="0"/>
                            <a:cs typeface="Times New Roman" panose="02020503050405090304" pitchFamily="18" charset="0"/>
                          </a:rPr>
                          <m:t>𝑦</m:t>
                        </m:r>
                      </m:sub>
                    </m:sSub>
                  </m:oMath>
                </a14:m>
                <a:r>
                  <a:rPr lang="en-US" altLang="zh-CN" sz="2600" dirty="0">
                    <a:latin typeface="Times New Roman" panose="02020503050405090304" pitchFamily="18" charset="0"/>
                    <a:cs typeface="Times New Roman" panose="02020503050405090304" pitchFamily="18" charset="0"/>
                  </a:rPr>
                  <a:t>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𝑝</m:t>
                        </m:r>
                      </m:e>
                      <m:sub>
                        <m:r>
                          <a:rPr lang="en-US" altLang="zh-CN" sz="2600" b="0" i="1" dirty="0" smtClean="0">
                            <a:latin typeface="Cambria Math" panose="02040503050406030204" pitchFamily="18" charset="0"/>
                            <a:cs typeface="Times New Roman" panose="02020503050405090304" pitchFamily="18" charset="0"/>
                          </a:rPr>
                          <m:t>𝑥</m:t>
                        </m:r>
                      </m:sub>
                    </m:sSub>
                  </m:oMath>
                </a14:m>
                <a:r>
                  <a:rPr lang="en-US" altLang="zh-CN" sz="2600" dirty="0">
                    <a:latin typeface="Times New Roman" panose="02020503050405090304" pitchFamily="18" charset="0"/>
                    <a:cs typeface="Times New Roman" panose="02020503050405090304" pitchFamily="18" charset="0"/>
                  </a:rPr>
                  <a:t> (</a:t>
                </a:r>
                <a14:m>
                  <m:oMath xmlns:m="http://schemas.openxmlformats.org/officeDocument/2006/math">
                    <m:sSup>
                      <m:sSupPr>
                        <m:ctrlPr>
                          <a:rPr lang="en-US" altLang="zh-CN" sz="2600" i="1" dirty="0">
                            <a:latin typeface="Cambria Math" panose="02040503050406030204" pitchFamily="18" charset="0"/>
                            <a:cs typeface="Cambria Math" panose="02040503050406030204" pitchFamily="18" charset="0"/>
                          </a:rPr>
                        </m:ctrlPr>
                      </m:sSupPr>
                      <m:e>
                        <m:r>
                          <a:rPr lang="en-US" altLang="zh-CN" sz="2600" i="1" dirty="0">
                            <a:latin typeface="Cambria Math" panose="02040503050406030204" pitchFamily="18" charset="0"/>
                            <a:cs typeface="Cambria Math" panose="02040503050406030204" pitchFamily="18" charset="0"/>
                          </a:rPr>
                          <m:t>𝑔</m:t>
                        </m:r>
                      </m:e>
                      <m:sup>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1</m:t>
                        </m:r>
                      </m:sup>
                    </m:sSup>
                  </m:oMath>
                </a14:m>
                <a:r>
                  <a:rPr lang="en-US" altLang="zh-CN" sz="2600" dirty="0">
                    <a:latin typeface="Times New Roman" panose="02020503050405090304" pitchFamily="18" charset="0"/>
                    <a:cs typeface="Times New Roman" panose="02020503050405090304" pitchFamily="18" charset="0"/>
                  </a:rPr>
                  <a:t>). This is actually not the case.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1306"/>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p:txBody>
          <a:bodyPr>
            <a:noAutofit/>
          </a:bodyPr>
          <a:lstStyle/>
          <a:p>
            <a:pPr marL="0" lvl="0" algn="just" fontAlgn="auto">
              <a:lnSpc>
                <a:spcPct val="125000"/>
              </a:lnSpc>
              <a:spcBef>
                <a:spcPts val="0"/>
              </a:spcBef>
              <a:buClr>
                <a:srgbClr val="FF0000"/>
              </a:buClr>
              <a:buSzTx/>
              <a:buNone/>
            </a:pPr>
            <a:r>
              <a:rPr lang="en-US" altLang="zh-CN" sz="23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This is because machine learning must always deal with uncertain quantities, and sometimes may also need to deal with stochastic (non-deterministic) quantities. Uncertainty and stochasticity can arise from many sources. Researchers have made compelling arguments for quantifying uncertainty using probability since at least the 1980s. Many of the arguments presented here are summarized from or inspired by </a:t>
            </a:r>
            <a:r>
              <a:rPr lang="en-US" altLang="zh-CN" sz="2600" dirty="0">
                <a:solidFill>
                  <a:srgbClr val="00FF00"/>
                </a:solidFill>
                <a:latin typeface="Times New Roman" panose="02020603050405020304" pitchFamily="18" charset="0"/>
                <a:cs typeface="Times New Roman" panose="02020603050405020304" pitchFamily="18" charset="0"/>
              </a:rPr>
              <a:t>Pearl</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1988</a:t>
            </a:r>
            <a:r>
              <a:rPr lang="en-US" altLang="zh-CN" sz="2600" dirty="0">
                <a:latin typeface="Times New Roman" panose="02020603050405020304" pitchFamily="18" charset="0"/>
                <a:cs typeface="Times New Roman" panose="02020603050405020304" pitchFamily="18" charset="0"/>
              </a:rPr>
              <a:t>).</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Nearly all activities require some ability to reason in the presence of uncertainty. In fact, beyond mathematical statements that are true by definition, it is difficult to think of any proposition that is absolutely true or any event that is absolutely guaranteed to occur.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3.12 Technical Details of Continuous Variables</a:t>
            </a:r>
            <a:endParaRPr lang="en-US" altLang="zh-CN"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43305"/>
                <a:ext cx="11409680" cy="5426075"/>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As a simple example, suppose we have scalar random variables x and y. Suppose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f>
                      <m:fPr>
                        <m:ctrlPr>
                          <a:rPr lang="en-US" altLang="zh-CN" sz="2600" i="1" dirty="0">
                            <a:latin typeface="Cambria Math" panose="02040503050406030204" pitchFamily="18" charset="0"/>
                            <a:cs typeface="Cambria Math" panose="02040503050406030204" pitchFamily="18" charset="0"/>
                          </a:rPr>
                        </m:ctrlPr>
                      </m:fPr>
                      <m:num>
                        <m:r>
                          <a:rPr lang="en-US" altLang="zh-CN" sz="2600" i="1" dirty="0">
                            <a:latin typeface="Cambria Math" panose="02040503050406030204" pitchFamily="18" charset="0"/>
                            <a:cs typeface="Cambria Math" panose="02040503050406030204" pitchFamily="18" charset="0"/>
                          </a:rPr>
                          <m:t>𝑥</m:t>
                        </m:r>
                      </m:num>
                      <m:den>
                        <m:r>
                          <a:rPr lang="en-US" altLang="zh-CN" sz="2600" i="1" dirty="0">
                            <a:latin typeface="Cambria Math" panose="02040503050406030204" pitchFamily="18" charset="0"/>
                            <a:cs typeface="Cambria Math" panose="02040503050406030204" pitchFamily="18" charset="0"/>
                          </a:rPr>
                          <m:t>2</m:t>
                        </m:r>
                      </m:den>
                    </m:f>
                  </m:oMath>
                </a14:m>
                <a:r>
                  <a:rPr lang="en-US" altLang="zh-CN" sz="2600" dirty="0">
                    <a:latin typeface="Times New Roman" panose="02020503050405090304" pitchFamily="18" charset="0"/>
                    <a:cs typeface="Times New Roman" panose="02020503050405090304" pitchFamily="18" charset="0"/>
                  </a:rPr>
                  <a:t> and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a:t>
                </a:r>
                <a:r>
                  <a:rPr lang="en-US" altLang="zh-CN" sz="2600" i="1" dirty="0">
                    <a:latin typeface="Times New Roman" panose="02020503050405090304" pitchFamily="18" charset="0"/>
                    <a:cs typeface="Times New Roman" panose="02020503050405090304" pitchFamily="18" charset="0"/>
                  </a:rPr>
                  <a:t>U</a:t>
                </a:r>
                <a:r>
                  <a:rPr lang="en-US" altLang="zh-CN" sz="2600" dirty="0">
                    <a:latin typeface="Times New Roman" panose="02020503050405090304" pitchFamily="18" charset="0"/>
                    <a:cs typeface="Times New Roman" panose="02020503050405090304" pitchFamily="18" charset="0"/>
                  </a:rPr>
                  <a:t>(0, 1). If we use the rule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𝑝</m:t>
                        </m:r>
                      </m:e>
                      <m:sub>
                        <m:r>
                          <a:rPr lang="en-US" altLang="zh-CN" sz="2600" i="1" dirty="0">
                            <a:latin typeface="Cambria Math" panose="02040503050406030204" pitchFamily="18" charset="0"/>
                            <a:cs typeface="Times New Roman" panose="02020503050405090304" pitchFamily="18" charset="0"/>
                          </a:rPr>
                          <m:t>𝑦</m:t>
                        </m:r>
                      </m:sub>
                    </m:sSub>
                  </m:oMath>
                </a14:m>
                <a:r>
                  <a:rPr lang="en-US" altLang="zh-CN" sz="2600" dirty="0">
                    <a:latin typeface="Times New Roman" panose="02020503050405090304" pitchFamily="18" charset="0"/>
                    <a:cs typeface="Times New Roman" panose="02020503050405090304" pitchFamily="18" charset="0"/>
                  </a:rPr>
                  <a:t>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𝑝</m:t>
                        </m:r>
                      </m:e>
                      <m:sub>
                        <m:r>
                          <a:rPr lang="en-US" altLang="zh-CN" sz="2600" b="0" i="1" dirty="0" smtClean="0">
                            <a:latin typeface="Cambria Math" panose="02040503050406030204" pitchFamily="18" charset="0"/>
                            <a:cs typeface="Times New Roman" panose="02020503050405090304" pitchFamily="18" charset="0"/>
                          </a:rPr>
                          <m:t>𝑥</m:t>
                        </m:r>
                      </m:sub>
                    </m:sSub>
                  </m:oMath>
                </a14:m>
                <a:r>
                  <a:rPr lang="en-US" altLang="zh-CN" sz="2600" dirty="0">
                    <a:latin typeface="Times New Roman" panose="02020503050405090304" pitchFamily="18" charset="0"/>
                    <a:cs typeface="Times New Roman" panose="02020503050405090304" pitchFamily="18" charset="0"/>
                  </a:rPr>
                  <a:t> (2</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then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𝑝</m:t>
                        </m:r>
                      </m:e>
                      <m:sub>
                        <m:r>
                          <a:rPr lang="en-US" altLang="zh-CN" sz="2600" i="1" dirty="0">
                            <a:latin typeface="Cambria Math" panose="02040503050406030204" pitchFamily="18" charset="0"/>
                            <a:cs typeface="Times New Roman" panose="02020503050405090304" pitchFamily="18" charset="0"/>
                          </a:rPr>
                          <m:t>𝑦</m:t>
                        </m:r>
                      </m:sub>
                    </m:sSub>
                  </m:oMath>
                </a14:m>
                <a:r>
                  <a:rPr lang="en-US" altLang="zh-CN" sz="2600" dirty="0">
                    <a:latin typeface="Times New Roman" panose="02020503050405090304" pitchFamily="18" charset="0"/>
                    <a:cs typeface="Times New Roman" panose="02020503050405090304" pitchFamily="18" charset="0"/>
                  </a:rPr>
                  <a:t> will be 0 everywhere except the interval [0, </a:t>
                </a:r>
                <a14:m>
                  <m:oMath xmlns:m="http://schemas.openxmlformats.org/officeDocument/2006/math">
                    <m:f>
                      <m:fPr>
                        <m:ctrlPr>
                          <a:rPr lang="en-US" altLang="zh-CN" sz="2600" i="1" dirty="0">
                            <a:latin typeface="Cambria Math" panose="02040503050406030204" pitchFamily="18" charset="0"/>
                            <a:cs typeface="Cambria Math" panose="02040503050406030204" pitchFamily="18" charset="0"/>
                          </a:rPr>
                        </m:ctrlPr>
                      </m:fPr>
                      <m:num>
                        <m:r>
                          <a:rPr lang="en-US" altLang="zh-CN" sz="2600" i="1" dirty="0">
                            <a:latin typeface="Cambria Math" panose="02040503050406030204" pitchFamily="18" charset="0"/>
                            <a:cs typeface="Cambria Math" panose="02040503050406030204" pitchFamily="18" charset="0"/>
                          </a:rPr>
                          <m:t>1</m:t>
                        </m:r>
                      </m:num>
                      <m:den>
                        <m:r>
                          <a:rPr lang="en-US" altLang="zh-CN" sz="2600" i="1" dirty="0">
                            <a:latin typeface="Cambria Math" panose="02040503050406030204" pitchFamily="18" charset="0"/>
                            <a:cs typeface="Cambria Math" panose="02040503050406030204" pitchFamily="18" charset="0"/>
                          </a:rPr>
                          <m:t>2</m:t>
                        </m:r>
                      </m:den>
                    </m:f>
                  </m:oMath>
                </a14:m>
                <a:r>
                  <a:rPr lang="en-US" altLang="zh-CN" sz="2600" dirty="0">
                    <a:latin typeface="Times New Roman" panose="02020503050405090304" pitchFamily="18" charset="0"/>
                    <a:cs typeface="Times New Roman" panose="02020503050405090304" pitchFamily="18" charset="0"/>
                  </a:rPr>
                  <a:t> ], and it will be 1 on this interval. This means:</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which violates the definition of a probability distribution.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43305"/>
                <a:ext cx="11409680" cy="5426075"/>
              </a:xfrm>
              <a:blipFill>
                <a:blip r:embed="rId3"/>
                <a:stretch>
                  <a:fillRect l="-962" r="-101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308546" y="3016610"/>
            <a:ext cx="6094984" cy="82478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3.12 Technical Details of Continuous Variables</a:t>
            </a:r>
            <a:endParaRPr lang="en-US" altLang="zh-CN" sz="3600" dirty="0">
              <a:latin typeface="Times New Roman" panose="02020503050405090304" pitchFamily="18" charset="0"/>
              <a:cs typeface="Times New Roman" panose="02020503050405090304" pitchFamily="18" charset="0"/>
            </a:endParaRPr>
          </a:p>
        </p:txBody>
      </p:sp>
      <p:sp>
        <p:nvSpPr>
          <p:cNvPr id="3" name="内容占位符 2"/>
          <p:cNvSpPr>
            <a:spLocks noGrp="1"/>
          </p:cNvSpPr>
          <p:nvPr>
            <p:ph idx="1"/>
          </p:nvPr>
        </p:nvSpPr>
        <p:spPr>
          <a:xfrm>
            <a:off x="387350" y="1043305"/>
            <a:ext cx="11409680" cy="5426075"/>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This common mistake is wrong because it fails to account for the distortion of space introduced by the function g. Recall that the probability of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lying in an infinitesimally small region with volume δ</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is given by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)δ</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Since g can expand or contract space, the infinitesimal volume surrounding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in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space may have different volume in </a:t>
            </a:r>
            <a:r>
              <a:rPr lang="en-US" altLang="zh-CN" sz="2600"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 space.</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1408653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3.12 Technical Details of Continuous Variables</a:t>
            </a:r>
            <a:endParaRPr lang="en-US" altLang="zh-CN"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To see how to correct the problem, we return to the scalar case. We need to preserve the property</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Solving from this, we obtain</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or equivalently</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In higher dimensions, the derivative generalizes to the determinant of the </a:t>
                </a:r>
                <a:r>
                  <a:rPr lang="en-US" altLang="zh-CN" sz="2600" i="1" dirty="0">
                    <a:latin typeface="Times New Roman" panose="02020503050405090304" pitchFamily="18" charset="0"/>
                    <a:cs typeface="Times New Roman" panose="02020503050405090304" pitchFamily="18" charset="0"/>
                  </a:rPr>
                  <a:t>Jacobian</a:t>
                </a:r>
                <a:r>
                  <a:rPr lang="zh-CN" altLang="en-US" sz="2600" i="1" dirty="0">
                    <a:latin typeface="Times New Roman" panose="02020503050405090304" pitchFamily="18" charset="0"/>
                    <a:cs typeface="Times New Roman" panose="02020503050405090304" pitchFamily="18" charset="0"/>
                  </a:rPr>
                  <a:t>　</a:t>
                </a:r>
                <a:endParaRPr lang="en-US" altLang="zh-CN" sz="2600" i="1" dirty="0">
                  <a:latin typeface="Times New Roman" panose="02020503050405090304" pitchFamily="18" charset="0"/>
                  <a:cs typeface="Times New Roman" panose="02020503050405090304" pitchFamily="18" charset="0"/>
                </a:endParaRPr>
              </a:p>
              <a:p>
                <a:pPr marL="0" lvl="0" indent="0">
                  <a:lnSpc>
                    <a:spcPct val="125000"/>
                  </a:lnSpc>
                  <a:spcBef>
                    <a:spcPts val="0"/>
                  </a:spcBef>
                  <a:buClr>
                    <a:srgbClr val="FF0000"/>
                  </a:buClr>
                  <a:buNone/>
                </a:pPr>
                <a:r>
                  <a:rPr lang="en-US" altLang="zh-CN" sz="2600" i="1" dirty="0">
                    <a:latin typeface="Times New Roman" panose="02020503050405090304" pitchFamily="18" charset="0"/>
                    <a:cs typeface="Times New Roman" panose="02020503050405090304" pitchFamily="18" charset="0"/>
                  </a:rPr>
                  <a:t>matrix</a:t>
                </a:r>
                <a:r>
                  <a:rPr lang="en-US" altLang="zh-CN" sz="2600" dirty="0">
                    <a:latin typeface="Times New Roman" panose="02020503050405090304" pitchFamily="18" charset="0"/>
                    <a:cs typeface="Times New Roman" panose="02020503050405090304" pitchFamily="18" charset="0"/>
                  </a:rPr>
                  <a:t>—the matrix with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𝐽</m:t>
                        </m:r>
                      </m:e>
                      <m:sub>
                        <m:r>
                          <a:rPr lang="en-US" altLang="zh-CN" sz="2600" i="1" dirty="0">
                            <a:latin typeface="Cambria Math" panose="02040503050406030204" pitchFamily="18" charset="0"/>
                            <a:cs typeface="Cambria Math" panose="02040503050406030204" pitchFamily="18" charset="0"/>
                          </a:rPr>
                          <m:t>𝑖</m:t>
                        </m:r>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𝑗</m:t>
                        </m:r>
                      </m:sub>
                    </m:sSub>
                  </m:oMath>
                </a14:m>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f>
                      <m:fPr>
                        <m:ctrlPr>
                          <a:rPr lang="en-US" altLang="zh-CN" sz="2600" i="1" dirty="0">
                            <a:latin typeface="Cambria Math" panose="02040503050406030204" pitchFamily="18" charset="0"/>
                            <a:cs typeface="Cambria Math" panose="02040503050406030204" pitchFamily="18" charset="0"/>
                          </a:rPr>
                        </m:ctrlPr>
                      </m:fPr>
                      <m:num>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𝑥</m:t>
                            </m:r>
                          </m:e>
                          <m:sub>
                            <m:r>
                              <a:rPr lang="en-US" altLang="zh-CN" sz="2600" i="1" dirty="0">
                                <a:latin typeface="Cambria Math" panose="02040503050406030204" pitchFamily="18" charset="0"/>
                                <a:cs typeface="Cambria Math" panose="02040503050406030204" pitchFamily="18" charset="0"/>
                              </a:rPr>
                              <m:t>𝑖</m:t>
                            </m:r>
                          </m:sub>
                        </m:sSub>
                      </m:num>
                      <m:den>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m:t>
                            </m:r>
                            <m:r>
                              <a:rPr lang="en-US" altLang="zh-CN" sz="2600" i="1" dirty="0">
                                <a:latin typeface="Cambria Math" panose="02040503050406030204" pitchFamily="18" charset="0"/>
                                <a:cs typeface="Cambria Math" panose="02040503050406030204" pitchFamily="18" charset="0"/>
                              </a:rPr>
                              <m:t>𝑦</m:t>
                            </m:r>
                          </m:e>
                          <m:sub>
                            <m:r>
                              <a:rPr lang="en-US" altLang="zh-CN" sz="2600" i="1" dirty="0">
                                <a:latin typeface="Cambria Math" panose="02040503050406030204" pitchFamily="18" charset="0"/>
                                <a:cs typeface="Cambria Math" panose="02040503050406030204" pitchFamily="18" charset="0"/>
                              </a:rPr>
                              <m:t>𝑗</m:t>
                            </m:r>
                          </m:sub>
                        </m:sSub>
                      </m:den>
                    </m:f>
                  </m:oMath>
                </a14:m>
                <a:r>
                  <a:rPr lang="en-US" altLang="zh-CN" sz="2600" dirty="0">
                    <a:latin typeface="Times New Roman" panose="02020503050405090304" pitchFamily="18" charset="0"/>
                    <a:cs typeface="Times New Roman" panose="02020503050405090304" pitchFamily="18" charset="0"/>
                  </a:rPr>
                  <a:t>. Thus, for real-valued vectors </a:t>
                </a:r>
                <a:r>
                  <a:rPr lang="en-US" altLang="zh-CN" sz="2600" b="1"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and </a:t>
                </a:r>
                <a:r>
                  <a:rPr lang="en-US" altLang="zh-CN" sz="2600" b="1" i="1" dirty="0">
                    <a:latin typeface="Times New Roman" panose="02020503050405090304" pitchFamily="18" charset="0"/>
                    <a:cs typeface="Times New Roman" panose="02020503050405090304" pitchFamily="18" charset="0"/>
                  </a:rPr>
                  <a:t>y</a:t>
                </a:r>
                <a:r>
                  <a:rPr lang="en-US" altLang="zh-CN" sz="2600" dirty="0">
                    <a:latin typeface="Times New Roman" panose="02020503050405090304" pitchFamily="18" charset="0"/>
                    <a:cs typeface="Times New Roman" panose="0202050305040509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158490" y="2157095"/>
            <a:ext cx="5867400" cy="457200"/>
          </a:xfrm>
          <a:prstGeom prst="rect">
            <a:avLst/>
          </a:prstGeom>
        </p:spPr>
      </p:pic>
      <p:pic>
        <p:nvPicPr>
          <p:cNvPr id="6" name="图片 5"/>
          <p:cNvPicPr>
            <a:picLocks noChangeAspect="1"/>
          </p:cNvPicPr>
          <p:nvPr/>
        </p:nvPicPr>
        <p:blipFill>
          <a:blip r:embed="rId5"/>
          <a:stretch>
            <a:fillRect/>
          </a:stretch>
        </p:blipFill>
        <p:spPr>
          <a:xfrm>
            <a:off x="3232150" y="3105150"/>
            <a:ext cx="5727700" cy="647700"/>
          </a:xfrm>
          <a:prstGeom prst="rect">
            <a:avLst/>
          </a:prstGeom>
        </p:spPr>
      </p:pic>
      <p:pic>
        <p:nvPicPr>
          <p:cNvPr id="7" name="图片 6"/>
          <p:cNvPicPr>
            <a:picLocks noChangeAspect="1"/>
          </p:cNvPicPr>
          <p:nvPr/>
        </p:nvPicPr>
        <p:blipFill>
          <a:blip r:embed="rId6"/>
          <a:stretch>
            <a:fillRect/>
          </a:stretch>
        </p:blipFill>
        <p:spPr>
          <a:xfrm>
            <a:off x="3158490" y="4006532"/>
            <a:ext cx="5638800" cy="596900"/>
          </a:xfrm>
          <a:prstGeom prst="rect">
            <a:avLst/>
          </a:prstGeom>
        </p:spPr>
      </p:pic>
      <p:pic>
        <p:nvPicPr>
          <p:cNvPr id="8" name="图片 7"/>
          <p:cNvPicPr>
            <a:picLocks noChangeAspect="1"/>
          </p:cNvPicPr>
          <p:nvPr/>
        </p:nvPicPr>
        <p:blipFill>
          <a:blip r:embed="rId7"/>
          <a:stretch>
            <a:fillRect/>
          </a:stretch>
        </p:blipFill>
        <p:spPr>
          <a:xfrm>
            <a:off x="2917190" y="6050915"/>
            <a:ext cx="5880100" cy="6477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3.13 Information Theory</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7053924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endParaRPr lang="en-US" altLang="zh-CN" sz="3600" dirty="0">
              <a:latin typeface="Times New Roman" panose="02020503050405090304" pitchFamily="18" charset="0"/>
              <a:cs typeface="Times New Roman" panose="0202050305040509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Information theory is a branch of applied mathematics that revolves around quantifying how much information is present in a signal. It was originally invented to study sending messages from discrete alphabets over a noisy channel, such as communication via radio transmission. In this context, information theory tells how to design optimal codes and calculate the expected length of messages sampled fromspecific probability distributions using various encoding schemes. In the context of machine learning, we can also apply information theory to continuous variables where some of these message length interpretations do not apply.</a:t>
            </a: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endParaRPr lang="en-US" altLang="zh-CN" sz="3600" dirty="0">
              <a:latin typeface="Times New Roman" panose="02020503050405090304" pitchFamily="18" charset="0"/>
              <a:cs typeface="Times New Roman" panose="0202050305040509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This field is fundamental to many areas of electrical engineering and computer science. In this textbook, we mostly use a few key ideas from information theory to characterize probability distributions or quantify similarity between probability distributions. For more detail on information theory, see </a:t>
            </a:r>
            <a:r>
              <a:rPr lang="en-US" altLang="zh-CN" sz="2600" dirty="0">
                <a:solidFill>
                  <a:srgbClr val="00FF00"/>
                </a:solidFill>
                <a:latin typeface="Times New Roman" panose="02020503050405090304" pitchFamily="18" charset="0"/>
                <a:cs typeface="Times New Roman" panose="02020503050405090304" pitchFamily="18" charset="0"/>
                <a:sym typeface="+mn-ea"/>
              </a:rPr>
              <a:t>Cover and Thomas </a:t>
            </a:r>
            <a:r>
              <a:rPr lang="en-US" altLang="zh-CN" sz="2600" dirty="0">
                <a:latin typeface="Times New Roman" panose="02020503050405090304" pitchFamily="18" charset="0"/>
                <a:cs typeface="Times New Roman" panose="02020503050405090304" pitchFamily="18" charset="0"/>
                <a:sym typeface="+mn-ea"/>
              </a:rPr>
              <a:t>(</a:t>
            </a:r>
            <a:r>
              <a:rPr lang="en-US" altLang="zh-CN" sz="2600" dirty="0">
                <a:solidFill>
                  <a:srgbClr val="00FF00"/>
                </a:solidFill>
                <a:latin typeface="Times New Roman" panose="02020503050405090304" pitchFamily="18" charset="0"/>
                <a:cs typeface="Times New Roman" panose="02020503050405090304" pitchFamily="18" charset="0"/>
                <a:sym typeface="+mn-ea"/>
              </a:rPr>
              <a:t>2006</a:t>
            </a:r>
            <a:r>
              <a:rPr lang="en-US" altLang="zh-CN" sz="2600" dirty="0">
                <a:latin typeface="Times New Roman" panose="02020503050405090304" pitchFamily="18" charset="0"/>
                <a:cs typeface="Times New Roman" panose="02020503050405090304" pitchFamily="18" charset="0"/>
                <a:sym typeface="+mn-ea"/>
              </a:rPr>
              <a:t>) or </a:t>
            </a:r>
            <a:r>
              <a:rPr lang="en-US" altLang="zh-CN" sz="2600" dirty="0">
                <a:solidFill>
                  <a:srgbClr val="00FF00"/>
                </a:solidFill>
                <a:latin typeface="Times New Roman" panose="02020503050405090304" pitchFamily="18" charset="0"/>
                <a:cs typeface="Times New Roman" panose="02020503050405090304" pitchFamily="18" charset="0"/>
                <a:sym typeface="+mn-ea"/>
              </a:rPr>
              <a:t>MacKay</a:t>
            </a:r>
            <a:r>
              <a:rPr lang="en-US" altLang="zh-CN" sz="2600" dirty="0">
                <a:latin typeface="Times New Roman" panose="02020503050405090304" pitchFamily="18" charset="0"/>
                <a:cs typeface="Times New Roman" panose="02020503050405090304" pitchFamily="18" charset="0"/>
                <a:sym typeface="+mn-ea"/>
              </a:rPr>
              <a:t> (</a:t>
            </a:r>
            <a:r>
              <a:rPr lang="en-US" altLang="zh-CN" sz="2600" dirty="0">
                <a:solidFill>
                  <a:srgbClr val="00FF00"/>
                </a:solidFill>
                <a:latin typeface="Times New Roman" panose="02020503050405090304" pitchFamily="18" charset="0"/>
                <a:cs typeface="Times New Roman" panose="02020503050405090304" pitchFamily="18" charset="0"/>
                <a:sym typeface="+mn-ea"/>
              </a:rPr>
              <a:t>2003</a:t>
            </a:r>
            <a:r>
              <a:rPr lang="en-US" altLang="zh-CN" sz="2600" dirty="0">
                <a:latin typeface="Times New Roman" panose="02020503050405090304" pitchFamily="18" charset="0"/>
                <a:cs typeface="Times New Roman" panose="02020503050405090304" pitchFamily="18" charset="0"/>
                <a:sym typeface="+mn-ea"/>
              </a:rPr>
              <a:t>).</a:t>
            </a:r>
            <a:endParaRPr lang="en-US" altLang="zh-CN" sz="2600" dirty="0">
              <a:latin typeface="Times New Roman" panose="02020503050405090304" pitchFamily="18" charset="0"/>
              <a:cs typeface="Times New Roman" panose="02020503050405090304" pitchFamily="18" charset="0"/>
            </a:endParaRPr>
          </a:p>
          <a:p>
            <a:pPr lvl="0">
              <a:spcBef>
                <a:spcPts val="0"/>
              </a:spcBef>
              <a:buClr>
                <a:srgbClr val="FF0000"/>
              </a:buClr>
            </a:pPr>
            <a:r>
              <a:rPr lang="zh-CN" altLang="en-US" dirty="0">
                <a:latin typeface="Times New Roman" panose="02020503050405090304" pitchFamily="18" charset="0"/>
                <a:cs typeface="Times New Roman" panose="02020503050405090304" pitchFamily="18" charset="0"/>
              </a:rPr>
              <a:t>　　</a:t>
            </a:r>
            <a:r>
              <a:rPr lang="en-US" altLang="zh-CN" dirty="0">
                <a:latin typeface="Times New Roman" panose="02020503050405090304" pitchFamily="18" charset="0"/>
                <a:cs typeface="Times New Roman" panose="02020503050405090304" pitchFamily="18" charset="0"/>
              </a:rPr>
              <a:t>The basic intuition behind information theory is that learning that an unlikely event has occurred is more informative than learning that a likely event has occurred. A message saying “the sun rose this morning” is so uninformative as to be unnecessary to send, but a message saying “there was a solar eclipse this morning” is very informative. </a:t>
            </a:r>
            <a:endParaRPr lang="en-US" altLang="zh-CN" sz="2600" dirty="0">
              <a:latin typeface="Times New Roman" panose="02020503050405090304" pitchFamily="18" charset="0"/>
              <a:cs typeface="Times New Roman" panose="0202050305040509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dirty="0">
                <a:latin typeface="Times New Roman" panose="02020503050405090304" pitchFamily="18" charset="0"/>
                <a:cs typeface="Times New Roman" panose="02020503050405090304" pitchFamily="18" charset="0"/>
              </a:rPr>
              <a:t>　　</a:t>
            </a:r>
            <a:r>
              <a:rPr lang="en-US" altLang="zh-CN" dirty="0">
                <a:latin typeface="Times New Roman" panose="02020503050405090304" pitchFamily="18" charset="0"/>
                <a:cs typeface="Times New Roman" panose="02020503050405090304" pitchFamily="18" charset="0"/>
              </a:rPr>
              <a:t>We would like to quantify information in a way that formalizes this intuition. Specifically,</a:t>
            </a:r>
          </a:p>
          <a:p>
            <a:pPr marL="342900" lvl="0" indent="-342900" algn="just">
              <a:lnSpc>
                <a:spcPct val="125000"/>
              </a:lnSpc>
              <a:spcBef>
                <a:spcPts val="0"/>
              </a:spcBef>
              <a:buClr>
                <a:schemeClr val="tx1"/>
              </a:buClr>
              <a:buFont typeface="Arial" panose="020B0604020202020204" pitchFamily="34" charset="0"/>
              <a:buChar char="•"/>
            </a:pPr>
            <a:r>
              <a:rPr lang="en-US" altLang="zh-CN" dirty="0">
                <a:latin typeface="Times New Roman" panose="02020503050405090304" pitchFamily="18" charset="0"/>
                <a:cs typeface="Times New Roman" panose="02020503050405090304" pitchFamily="18" charset="0"/>
              </a:rPr>
              <a:t>Likely events should have low information content, and in the extreme case, events that are guaranteed to happen should have no information content whatsoever. </a:t>
            </a:r>
          </a:p>
          <a:p>
            <a:pPr marL="342900" lvl="0" indent="-342900" algn="just">
              <a:lnSpc>
                <a:spcPct val="125000"/>
              </a:lnSpc>
              <a:spcBef>
                <a:spcPts val="0"/>
              </a:spcBef>
              <a:buFont typeface="Arial" panose="020B0604020202020204" pitchFamily="34" charset="0"/>
              <a:buChar char="•"/>
            </a:pPr>
            <a:r>
              <a:rPr lang="en-US" altLang="zh-CN" dirty="0">
                <a:latin typeface="Times New Roman" panose="02020503050405090304" pitchFamily="18" charset="0"/>
                <a:cs typeface="Times New Roman" panose="02020503050405090304" pitchFamily="18" charset="0"/>
              </a:rPr>
              <a:t>Less likely events should have higher information content. </a:t>
            </a:r>
          </a:p>
          <a:p>
            <a:pPr marL="342900" lvl="0" indent="-342900" algn="just">
              <a:lnSpc>
                <a:spcPct val="125000"/>
              </a:lnSpc>
              <a:spcBef>
                <a:spcPts val="0"/>
              </a:spcBef>
              <a:buFont typeface="Arial" panose="020B0604020202020204" pitchFamily="34" charset="0"/>
              <a:buChar char="•"/>
            </a:pPr>
            <a:r>
              <a:rPr lang="en-US" altLang="zh-CN" dirty="0">
                <a:latin typeface="Times New Roman" panose="02020503050405090304" pitchFamily="18" charset="0"/>
                <a:cs typeface="Times New Roman" panose="02020503050405090304" pitchFamily="18" charset="0"/>
              </a:rPr>
              <a:t>Independent events should have additive information. For example, finding out that a tossed coin has come up as heads twice should convey twice as much information as finding out that a tossed coin has come up as heads once.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endParaRPr lang="en-US" altLang="zh-CN" sz="3600" dirty="0">
              <a:latin typeface="Times New Roman" panose="02020503050405090304" pitchFamily="18" charset="0"/>
              <a:cs typeface="Times New Roman" panose="0202050305040509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In order to satisfy all three of these properties, we define the self-information of an event x =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to be</a:t>
                </a: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In this book, we always use log to mean the natural logarithm, with base </a:t>
                </a:r>
                <a:r>
                  <a:rPr lang="en-US" altLang="zh-CN" sz="2600" i="1" dirty="0">
                    <a:latin typeface="Times New Roman" panose="02020503050405090304" pitchFamily="18" charset="0"/>
                    <a:cs typeface="Times New Roman" panose="02020503050405090304" pitchFamily="18" charset="0"/>
                  </a:rPr>
                  <a:t>e</a:t>
                </a:r>
                <a:r>
                  <a:rPr lang="en-US" altLang="zh-CN" sz="2600" dirty="0">
                    <a:latin typeface="Times New Roman" panose="02020503050405090304" pitchFamily="18" charset="0"/>
                    <a:cs typeface="Times New Roman" panose="02020503050405090304" pitchFamily="18" charset="0"/>
                  </a:rPr>
                  <a:t>. Our definition of </a:t>
                </a:r>
                <a:r>
                  <a:rPr lang="en-US" altLang="zh-CN" sz="2600" i="1" dirty="0">
                    <a:latin typeface="Times New Roman" panose="02020503050405090304" pitchFamily="18" charset="0"/>
                    <a:cs typeface="Times New Roman" panose="02020503050405090304" pitchFamily="18" charset="0"/>
                  </a:rPr>
                  <a:t>I</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is therefore written in units of </a:t>
                </a:r>
                <a:r>
                  <a:rPr lang="en-US" altLang="zh-CN" sz="2600" i="1" dirty="0">
                    <a:latin typeface="Times New Roman" panose="02020503050405090304" pitchFamily="18" charset="0"/>
                    <a:cs typeface="Times New Roman" panose="02020503050405090304" pitchFamily="18" charset="0"/>
                  </a:rPr>
                  <a:t>nats</a:t>
                </a:r>
                <a:r>
                  <a:rPr lang="en-US" altLang="zh-CN" sz="2600" dirty="0">
                    <a:latin typeface="Times New Roman" panose="02020503050405090304" pitchFamily="18" charset="0"/>
                    <a:cs typeface="Times New Roman" panose="02020503050405090304" pitchFamily="18" charset="0"/>
                  </a:rPr>
                  <a:t>. One nat is the amount of information gained by observing an event of probability </a:t>
                </a:r>
                <a14:m>
                  <m:oMath xmlns:m="http://schemas.openxmlformats.org/officeDocument/2006/math">
                    <m:f>
                      <m:fPr>
                        <m:ctrlPr>
                          <a:rPr lang="en-US" altLang="zh-CN" sz="2600" i="1" dirty="0" smtClean="0">
                            <a:latin typeface="Cambria Math" panose="02040503050406030204" pitchFamily="18" charset="0"/>
                            <a:cs typeface="Times New Roman" panose="02020503050405090304" pitchFamily="18" charset="0"/>
                          </a:rPr>
                        </m:ctrlPr>
                      </m:fPr>
                      <m:num>
                        <m:r>
                          <a:rPr lang="en-US" altLang="zh-CN" sz="2600" b="0" i="1" dirty="0" smtClean="0">
                            <a:latin typeface="Cambria Math" panose="02040503050406030204" pitchFamily="18" charset="0"/>
                            <a:cs typeface="Times New Roman" panose="02020503050405090304" pitchFamily="18" charset="0"/>
                          </a:rPr>
                          <m:t>1</m:t>
                        </m:r>
                      </m:num>
                      <m:den>
                        <m:r>
                          <a:rPr lang="en-US" altLang="zh-CN" sz="2600" i="1" dirty="0">
                            <a:latin typeface="Cambria Math" panose="02040503050406030204" pitchFamily="18" charset="0"/>
                            <a:cs typeface="Times New Roman" panose="02020503050405090304" pitchFamily="18" charset="0"/>
                          </a:rPr>
                          <m:t>𝑒</m:t>
                        </m:r>
                      </m:den>
                    </m:f>
                  </m:oMath>
                </a14:m>
                <a:r>
                  <a:rPr lang="en-US" altLang="zh-CN" sz="2600" dirty="0">
                    <a:latin typeface="Times New Roman" panose="02020503050405090304" pitchFamily="18" charset="0"/>
                    <a:cs typeface="Times New Roman" panose="02020503050405090304" pitchFamily="18" charset="0"/>
                  </a:rPr>
                  <a:t> . Other texts use base-2 logarithms and units called </a:t>
                </a:r>
                <a:r>
                  <a:rPr lang="en-US" altLang="zh-CN" sz="2600" i="1" dirty="0">
                    <a:latin typeface="Times New Roman" panose="02020503050405090304" pitchFamily="18" charset="0"/>
                    <a:cs typeface="Times New Roman" panose="02020503050405090304" pitchFamily="18" charset="0"/>
                  </a:rPr>
                  <a:t>bits</a:t>
                </a:r>
                <a:r>
                  <a:rPr lang="en-US" altLang="zh-CN" sz="2600" dirty="0">
                    <a:latin typeface="Times New Roman" panose="02020503050405090304" pitchFamily="18" charset="0"/>
                    <a:cs typeface="Times New Roman" panose="02020503050405090304" pitchFamily="18" charset="0"/>
                  </a:rPr>
                  <a:t> or </a:t>
                </a:r>
                <a:r>
                  <a:rPr lang="en-US" altLang="zh-CN" sz="2600" i="1" dirty="0">
                    <a:latin typeface="Times New Roman" panose="02020503050405090304" pitchFamily="18" charset="0"/>
                    <a:cs typeface="Times New Roman" panose="02020503050405090304" pitchFamily="18" charset="0"/>
                  </a:rPr>
                  <a:t>shannons</a:t>
                </a:r>
                <a:r>
                  <a:rPr lang="en-US" altLang="zh-CN" sz="2600" dirty="0">
                    <a:latin typeface="Times New Roman" panose="02020503050405090304" pitchFamily="18" charset="0"/>
                    <a:cs typeface="Times New Roman" panose="02020503050405090304" pitchFamily="18" charset="0"/>
                  </a:rPr>
                  <a:t>; information measured in bits is just a rescaling of information measured in nats. When x is continuous, we use the same definition of information by analogy, but some of the properties from the discrete case are lost. For example, an event with unit density still has zero information, despite not being an event that is guaranteed to occur.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55" t="-475" r="-802"/>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391097" y="1802533"/>
            <a:ext cx="6342464" cy="5036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p:sp>
        <p:nvSpPr>
          <p:cNvPr id="3" name="内容占位符 2"/>
          <p:cNvSpPr>
            <a:spLocks noGrp="1"/>
          </p:cNvSpPr>
          <p:nvPr>
            <p:ph idx="1"/>
          </p:nvPr>
        </p:nvSpPr>
        <p:spPr>
          <a:xfrm>
            <a:off x="387439" y="1043189"/>
            <a:ext cx="11409609" cy="5550116"/>
          </a:xfrm>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ctr">
              <a:lnSpc>
                <a:spcPct val="125000"/>
              </a:lnSpc>
              <a:spcBef>
                <a:spcPts val="0"/>
              </a:spcBef>
              <a:buClr>
                <a:srgbClr val="FF0000"/>
              </a:buClr>
              <a:buNone/>
            </a:pPr>
            <a:endParaRPr lang="en-US" altLang="zh-CN" sz="18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000" dirty="0">
                <a:latin typeface="Times New Roman" panose="02020503050405090304" pitchFamily="18" charset="0"/>
                <a:cs typeface="Times New Roman" panose="02020503050405090304" pitchFamily="18" charset="0"/>
              </a:rPr>
              <a:t>Figure 3.5: This plot shows how distributions that are closer to deterministic have low Shannon entropy while distributions that are close to uniform have high Shannon entropy. On the horizontal axis, we plot p, the probability of a binary random variable being equal to 1. The entropy is given by (</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−1)log(1−</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a:t>
            </a:r>
            <a:r>
              <a:rPr lang="en-US" altLang="zh-CN" sz="2000" i="1" dirty="0" err="1">
                <a:latin typeface="Times New Roman" panose="02020503050405090304" pitchFamily="18" charset="0"/>
                <a:cs typeface="Times New Roman" panose="02020503050405090304" pitchFamily="18" charset="0"/>
              </a:rPr>
              <a:t>p</a:t>
            </a:r>
            <a:r>
              <a:rPr lang="en-US" altLang="zh-CN" sz="2000" dirty="0" err="1">
                <a:latin typeface="Times New Roman" panose="02020503050405090304" pitchFamily="18" charset="0"/>
                <a:cs typeface="Times New Roman" panose="02020503050405090304" pitchFamily="18" charset="0"/>
              </a:rPr>
              <a:t>log</a:t>
            </a:r>
            <a:r>
              <a:rPr lang="en-US" altLang="zh-CN" sz="2000" dirty="0">
                <a:latin typeface="Times New Roman" panose="02020503050405090304" pitchFamily="18" charset="0"/>
                <a:cs typeface="Times New Roman" panose="02020503050405090304" pitchFamily="18" charset="0"/>
              </a:rPr>
              <a:t> </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 When </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 is near 0, the distribution is nearly deterministic, because the random variable is nearly always 0. When </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 is near 1, the distribution is nearly deterministic, because the random variable is nearly always 1. When </a:t>
            </a:r>
            <a:r>
              <a:rPr lang="en-US" altLang="zh-CN" sz="2000" i="1" dirty="0">
                <a:latin typeface="Times New Roman" panose="02020503050405090304" pitchFamily="18" charset="0"/>
                <a:cs typeface="Times New Roman" panose="02020503050405090304" pitchFamily="18" charset="0"/>
              </a:rPr>
              <a:t>p</a:t>
            </a:r>
            <a:r>
              <a:rPr lang="en-US" altLang="zh-CN" sz="2000" dirty="0">
                <a:latin typeface="Times New Roman" panose="02020503050405090304" pitchFamily="18" charset="0"/>
                <a:cs typeface="Times New Roman" panose="02020503050405090304" pitchFamily="18" charset="0"/>
              </a:rPr>
              <a:t> = 0.5, the entropy is maximal, because the distribution is uniform over the two outcomes.</a:t>
            </a:r>
          </a:p>
        </p:txBody>
      </p:sp>
      <p:pic>
        <p:nvPicPr>
          <p:cNvPr id="7" name="图片 6"/>
          <p:cNvPicPr>
            <a:picLocks noChangeAspect="1"/>
          </p:cNvPicPr>
          <p:nvPr/>
        </p:nvPicPr>
        <p:blipFill>
          <a:blip r:embed="rId3"/>
          <a:stretch>
            <a:fillRect/>
          </a:stretch>
        </p:blipFill>
        <p:spPr>
          <a:xfrm>
            <a:off x="3123822" y="758022"/>
            <a:ext cx="5505274" cy="3119759"/>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p:sp>
        <p:nvSpPr>
          <p:cNvPr id="3" name="内容占位符 2"/>
          <p:cNvSpPr>
            <a:spLocks noGrp="1"/>
          </p:cNvSpPr>
          <p:nvPr>
            <p:ph idx="1"/>
          </p:nvPr>
        </p:nvSpPr>
        <p:spPr/>
        <p:txBody>
          <a:bodyPr>
            <a:noAutofit/>
          </a:bodyPr>
          <a:lstStyle/>
          <a:p>
            <a:pPr marL="0" lvl="0" indent="0" algn="just" fontAlgn="auto">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Self-information deals only with a single outcome. We can quantify the amount of uncertainty in an entire probability distribution using the </a:t>
            </a:r>
            <a:r>
              <a:rPr lang="en-US" altLang="zh-CN" sz="2600" i="1" dirty="0">
                <a:latin typeface="Times New Roman" panose="02020503050405090304" pitchFamily="18" charset="0"/>
                <a:cs typeface="Times New Roman" panose="02020503050405090304" pitchFamily="18" charset="0"/>
              </a:rPr>
              <a:t>Shannon entropy</a:t>
            </a:r>
            <a:r>
              <a:rPr lang="en-US" altLang="zh-CN" sz="2600" dirty="0">
                <a:latin typeface="Times New Roman" panose="02020503050405090304" pitchFamily="18" charset="0"/>
                <a:cs typeface="Times New Roman" panose="0202050305040509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also denoted </a:t>
            </a:r>
            <a:r>
              <a:rPr lang="en-US" altLang="zh-CN" sz="2600" i="1" dirty="0">
                <a:latin typeface="Times New Roman" panose="02020503050405090304" pitchFamily="18" charset="0"/>
                <a:cs typeface="Times New Roman" panose="02020503050405090304" pitchFamily="18" charset="0"/>
              </a:rPr>
              <a:t>H</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In other words, the Shannon entropy of a distribution is the expected amount of information in an event drawn from that distribution. It gives a lower bound on the number of bits (if the logarithm is base 2, otherwise the units are different) needed on average to encode symbols drawn from a distribution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Distributions that are nearly deterministic (where the outcome is nearly certain) have low entropy; distributions that are closer to uniform have high entropy.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150854" y="2224727"/>
            <a:ext cx="8094288" cy="7460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3.1 Why Probability?</a:t>
            </a:r>
          </a:p>
        </p:txBody>
      </p:sp>
      <p:sp>
        <p:nvSpPr>
          <p:cNvPr id="3" name="内容占位符 2"/>
          <p:cNvSpPr>
            <a:spLocks noGrp="1"/>
          </p:cNvSpPr>
          <p:nvPr>
            <p:ph idx="1"/>
          </p:nvPr>
        </p:nvSpPr>
        <p:spPr>
          <a:xfrm>
            <a:off x="387350" y="1043305"/>
            <a:ext cx="11409680" cy="5494655"/>
          </a:xfrm>
        </p:spPr>
        <p:txBody>
          <a:bodyPr>
            <a:noAutofit/>
          </a:bodyPr>
          <a:lstStyle/>
          <a:p>
            <a:pPr marL="0" lvl="0" algn="just" fontAlgn="auto">
              <a:lnSpc>
                <a:spcPct val="125000"/>
              </a:lnSpc>
              <a:spcBef>
                <a:spcPts val="0"/>
              </a:spcBef>
              <a:buClr>
                <a:srgbClr val="FF0000"/>
              </a:buClr>
              <a:buSzTx/>
              <a:buNone/>
            </a:pPr>
            <a:r>
              <a:rPr lang="en-US" altLang="zh-CN" sz="23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There are three possible sources of uncertainty:</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1. Inherent stochasticity in the system being modeled. For example, most interpretations of quantum mechanics describe the dynamics of subatomic particles as being probabilistic. We can also create theoretical scenarios that we postulate to have random dynamics, such as a hypothetical card game where we assume that the cards are truly shuffled into a random order.</a:t>
            </a:r>
          </a:p>
          <a:p>
            <a:pPr marL="0" lvl="0" algn="just" fontAlgn="auto">
              <a:lnSpc>
                <a:spcPct val="125000"/>
              </a:lnSpc>
              <a:spcBef>
                <a:spcPts val="0"/>
              </a:spcBef>
              <a:buClr>
                <a:srgbClr val="FF0000"/>
              </a:buClr>
              <a:buSzTx/>
              <a:buNone/>
            </a:pPr>
            <a:r>
              <a:rPr lang="en-US" altLang="zh-CN" sz="2600" dirty="0">
                <a:latin typeface="Times New Roman" panose="02020603050405020304" pitchFamily="18" charset="0"/>
                <a:cs typeface="Times New Roman" panose="02020603050405020304" pitchFamily="18" charset="0"/>
              </a:rPr>
              <a:t>        2. Incomplete observability. Even deterministic systems can appear stochastic when we cannot observe all of the variables that drive the behavior of the system. For example, in the Monty Hall problem, a game show contestant is asked to choose between three doors and wins a prize held behind the chosen door. </a:t>
            </a:r>
          </a:p>
          <a:p>
            <a:pPr marL="0" lvl="0" algn="just">
              <a:lnSpc>
                <a:spcPct val="125000"/>
              </a:lnSpc>
              <a:spcBef>
                <a:spcPts val="0"/>
              </a:spcBef>
              <a:buClr>
                <a:srgbClr val="FF0000"/>
              </a:buClr>
              <a:buSzTx/>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sym typeface="+mn-ea"/>
              </a:rPr>
              <a:t>See Fig. </a:t>
            </a:r>
            <a:r>
              <a:rPr lang="en-US" altLang="zh-CN" sz="2400" dirty="0">
                <a:solidFill>
                  <a:srgbClr val="FF0000"/>
                </a:solidFill>
                <a:latin typeface="Times New Roman" panose="02020503050405090304" pitchFamily="18" charset="0"/>
                <a:cs typeface="Times New Roman" panose="02020503050405090304" pitchFamily="18" charset="0"/>
                <a:sym typeface="+mn-ea"/>
              </a:rPr>
              <a:t>3.5</a:t>
            </a:r>
            <a:r>
              <a:rPr lang="en-US" altLang="zh-CN" sz="2400" dirty="0">
                <a:latin typeface="Times New Roman" panose="02020503050405090304" pitchFamily="18" charset="0"/>
                <a:cs typeface="Times New Roman" panose="02020503050405090304" pitchFamily="18" charset="0"/>
                <a:sym typeface="+mn-ea"/>
              </a:rPr>
              <a:t> for a demonstration. When x is continuous, the Shannon entropy is known as the </a:t>
            </a:r>
            <a:r>
              <a:rPr lang="en-US" altLang="zh-CN" sz="2400" i="1" dirty="0">
                <a:latin typeface="Times New Roman" panose="02020503050405090304" pitchFamily="18" charset="0"/>
                <a:cs typeface="Times New Roman" panose="02020503050405090304" pitchFamily="18" charset="0"/>
                <a:sym typeface="+mn-ea"/>
              </a:rPr>
              <a:t>differential entropy</a:t>
            </a:r>
            <a:r>
              <a:rPr lang="en-US" altLang="zh-CN" sz="2400" dirty="0">
                <a:latin typeface="Times New Roman" panose="02020503050405090304" pitchFamily="18" charset="0"/>
                <a:cs typeface="Times New Roman" panose="02020503050405090304" pitchFamily="18" charset="0"/>
                <a:sym typeface="+mn-ea"/>
              </a:rPr>
              <a:t>. If we have two separate probability distributions  </a:t>
            </a:r>
            <a:r>
              <a:rPr lang="en-US" altLang="zh-CN" sz="2400" i="1" dirty="0">
                <a:latin typeface="Times New Roman" panose="02020503050405090304" pitchFamily="18" charset="0"/>
                <a:cs typeface="Times New Roman" panose="02020503050405090304" pitchFamily="18" charset="0"/>
                <a:sym typeface="+mn-ea"/>
              </a:rPr>
              <a:t>P</a:t>
            </a:r>
            <a:r>
              <a:rPr lang="en-US" altLang="zh-CN" sz="2400" dirty="0">
                <a:latin typeface="Times New Roman" panose="02020503050405090304" pitchFamily="18" charset="0"/>
                <a:cs typeface="Times New Roman" panose="02020503050405090304" pitchFamily="18" charset="0"/>
                <a:sym typeface="+mn-ea"/>
              </a:rPr>
              <a:t> (x) and </a:t>
            </a:r>
            <a:r>
              <a:rPr lang="en-US" altLang="zh-CN" sz="2400" i="1" dirty="0">
                <a:latin typeface="Times New Roman" panose="02020503050405090304" pitchFamily="18" charset="0"/>
                <a:cs typeface="Times New Roman" panose="02020503050405090304" pitchFamily="18" charset="0"/>
                <a:sym typeface="+mn-ea"/>
              </a:rPr>
              <a:t>Q</a:t>
            </a:r>
            <a:r>
              <a:rPr lang="en-US" altLang="zh-CN" sz="2400" dirty="0">
                <a:latin typeface="Times New Roman" panose="02020503050405090304" pitchFamily="18" charset="0"/>
                <a:cs typeface="Times New Roman" panose="02020503050405090304" pitchFamily="18" charset="0"/>
                <a:sym typeface="+mn-ea"/>
              </a:rPr>
              <a:t>(x) over the same random variable x, we can measure how different these two distributions are using the </a:t>
            </a:r>
            <a:r>
              <a:rPr lang="en-US" altLang="zh-CN" sz="2400" i="1" dirty="0">
                <a:latin typeface="Times New Roman" panose="02020503050405090304" pitchFamily="18" charset="0"/>
                <a:cs typeface="Times New Roman" panose="02020503050405090304" pitchFamily="18" charset="0"/>
                <a:sym typeface="+mn-ea"/>
              </a:rPr>
              <a:t>Kullback-Leibler</a:t>
            </a:r>
            <a:r>
              <a:rPr lang="en-US" altLang="zh-CN" sz="2400" dirty="0">
                <a:latin typeface="Times New Roman" panose="02020503050405090304" pitchFamily="18" charset="0"/>
                <a:cs typeface="Times New Roman" panose="02020503050405090304" pitchFamily="18" charset="0"/>
                <a:sym typeface="+mn-ea"/>
              </a:rPr>
              <a:t> (KL) divergence:</a:t>
            </a: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4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400" dirty="0">
                <a:latin typeface="Times New Roman" panose="02020503050405090304" pitchFamily="18" charset="0"/>
                <a:cs typeface="Times New Roman" panose="02020503050405090304" pitchFamily="18" charset="0"/>
                <a:sym typeface="+mn-ea"/>
              </a:rPr>
              <a:t>In the case of discrete variables, it is the extra amount of information (measured in bits if we use the base 2 logarithm, but in machine learning we usually use nats and the natural logarithm) needed to send a message containing symbols drawn from probability distribution </a:t>
            </a:r>
            <a:r>
              <a:rPr lang="en-US" altLang="zh-CN" sz="2400" i="1" dirty="0">
                <a:latin typeface="Times New Roman" panose="02020503050405090304" pitchFamily="18" charset="0"/>
                <a:cs typeface="Times New Roman" panose="02020503050405090304" pitchFamily="18" charset="0"/>
                <a:sym typeface="+mn-ea"/>
              </a:rPr>
              <a:t>P</a:t>
            </a:r>
            <a:r>
              <a:rPr lang="en-US" altLang="zh-CN" sz="2400" dirty="0">
                <a:latin typeface="Times New Roman" panose="02020503050405090304" pitchFamily="18" charset="0"/>
                <a:cs typeface="Times New Roman" panose="02020503050405090304" pitchFamily="18" charset="0"/>
                <a:sym typeface="+mn-ea"/>
              </a:rPr>
              <a:t>, when we use a code that was designed to minimize the length of messages drawn from probability distribution </a:t>
            </a:r>
            <a:r>
              <a:rPr lang="en-US" altLang="zh-CN" sz="2400" i="1" dirty="0">
                <a:latin typeface="Times New Roman" panose="02020503050405090304" pitchFamily="18" charset="0"/>
                <a:cs typeface="Times New Roman" panose="02020503050405090304" pitchFamily="18" charset="0"/>
                <a:sym typeface="+mn-ea"/>
              </a:rPr>
              <a:t>Q</a:t>
            </a:r>
            <a:r>
              <a:rPr lang="en-US" altLang="zh-CN" sz="2400" dirty="0">
                <a:latin typeface="Times New Roman" panose="02020503050405090304" pitchFamily="18" charset="0"/>
                <a:cs typeface="Times New Roman" panose="02020503050405090304" pitchFamily="18" charset="0"/>
                <a:sym typeface="+mn-ea"/>
              </a:rPr>
              <a:t>. </a:t>
            </a:r>
            <a:endParaRPr lang="en-US" altLang="zh-CN" sz="2400" dirty="0">
              <a:latin typeface="Times New Roman" panose="02020503050405090304" pitchFamily="18" charset="0"/>
              <a:cs typeface="Times New Roman" panose="02020503050405090304" pitchFamily="18" charset="0"/>
            </a:endParaRPr>
          </a:p>
        </p:txBody>
      </p:sp>
      <p:pic>
        <p:nvPicPr>
          <p:cNvPr id="6" name="图片 5"/>
          <p:cNvPicPr>
            <a:picLocks noChangeAspect="1"/>
          </p:cNvPicPr>
          <p:nvPr/>
        </p:nvPicPr>
        <p:blipFill>
          <a:blip r:embed="rId3"/>
          <a:stretch>
            <a:fillRect/>
          </a:stretch>
        </p:blipFill>
        <p:spPr>
          <a:xfrm>
            <a:off x="1867624" y="3042324"/>
            <a:ext cx="9486176" cy="773351"/>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        The KL divergence has many useful properties, most notably that it is non- negative. </a:t>
                </a:r>
                <a:r>
                  <a:rPr lang="en-US" altLang="zh-CN" sz="2600" dirty="0">
                    <a:latin typeface="Times New Roman" panose="02020503050405090304" pitchFamily="18" charset="0"/>
                    <a:cs typeface="Times New Roman" panose="02020503050405090304" pitchFamily="18" charset="0"/>
                  </a:rPr>
                  <a:t>The KL divergence is 0 if and only if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and </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are the same distribution in the case of discrete variables, or equal “almost everywhere” in the case of continuous variables. Because the KL divergence is non-negative and measures the difference between two distributions, it is often conceptualized as measuring some sort of distance between these distributions. However, it is not a true distance measure because it is not symmetric: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𝐷</m:t>
                        </m:r>
                      </m:e>
                      <m:sub>
                        <m:r>
                          <a:rPr lang="en-US" altLang="zh-CN" sz="2600" i="1" dirty="0">
                            <a:latin typeface="Cambria Math" panose="02040503050406030204" pitchFamily="18" charset="0"/>
                            <a:cs typeface="Cambria Math" panose="02040503050406030204" pitchFamily="18" charset="0"/>
                          </a:rPr>
                          <m:t>𝐾𝐿</m:t>
                        </m:r>
                      </m:sub>
                    </m:sSub>
                  </m:oMath>
                </a14:m>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𝐷</m:t>
                        </m:r>
                      </m:e>
                      <m:sub>
                        <m:r>
                          <a:rPr lang="en-US" altLang="zh-CN" sz="2600" i="1" dirty="0">
                            <a:latin typeface="Cambria Math" panose="02040503050406030204" pitchFamily="18" charset="0"/>
                            <a:cs typeface="Cambria Math" panose="02040503050406030204" pitchFamily="18" charset="0"/>
                          </a:rPr>
                          <m:t>𝐾𝐿</m:t>
                        </m:r>
                      </m:sub>
                    </m:sSub>
                  </m:oMath>
                </a14:m>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for some </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and </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This asymmetry means that there are important consequences to the choice of whether to use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𝐷</m:t>
                        </m:r>
                      </m:e>
                      <m:sub>
                        <m:r>
                          <a:rPr lang="en-US" altLang="zh-CN" sz="2600" i="1" dirty="0">
                            <a:latin typeface="Cambria Math" panose="02040503050406030204" pitchFamily="18" charset="0"/>
                            <a:cs typeface="Cambria Math" panose="02040503050406030204" pitchFamily="18" charset="0"/>
                          </a:rPr>
                          <m:t>𝐾𝐿</m:t>
                        </m:r>
                      </m:sub>
                    </m:sSub>
                  </m:oMath>
                </a14:m>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or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𝐷</m:t>
                        </m:r>
                      </m:e>
                      <m:sub>
                        <m:r>
                          <a:rPr lang="en-US" altLang="zh-CN" sz="2600" i="1" dirty="0">
                            <a:latin typeface="Cambria Math" panose="02040503050406030204" pitchFamily="18" charset="0"/>
                            <a:cs typeface="Cambria Math" panose="02040503050406030204" pitchFamily="18" charset="0"/>
                          </a:rPr>
                          <m:t>𝐾𝐿</m:t>
                        </m:r>
                      </m:sub>
                    </m:sSub>
                  </m:oMath>
                </a14:m>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a:t>
                </a:r>
                <a:r>
                  <a:rPr lang="en-US" altLang="zh-CN" sz="2600" i="1" dirty="0">
                    <a:latin typeface="Times New Roman" panose="02020503050405090304" pitchFamily="18" charset="0"/>
                    <a:cs typeface="Times New Roman" panose="02020503050405090304" pitchFamily="18" charset="0"/>
                  </a:rPr>
                  <a:t>P</a:t>
                </a:r>
                <a:r>
                  <a:rPr lang="en-US" altLang="zh-CN" sz="2600" dirty="0">
                    <a:latin typeface="Times New Roman" panose="02020503050405090304" pitchFamily="18" charset="0"/>
                    <a:cs typeface="Times New Roman" panose="02020503050405090304" pitchFamily="18" charset="0"/>
                  </a:rPr>
                  <a:t>). See Fig. </a:t>
                </a:r>
                <a:r>
                  <a:rPr lang="en-US" altLang="zh-CN" sz="2600" dirty="0">
                    <a:solidFill>
                      <a:srgbClr val="FF0000"/>
                    </a:solidFill>
                    <a:latin typeface="Times New Roman" panose="02020503050405090304" pitchFamily="18" charset="0"/>
                    <a:cs typeface="Times New Roman" panose="02020503050405090304" pitchFamily="18" charset="0"/>
                  </a:rPr>
                  <a:t>3.6</a:t>
                </a:r>
                <a:r>
                  <a:rPr lang="en-US" altLang="zh-CN" sz="2600" dirty="0">
                    <a:latin typeface="Times New Roman" panose="02020503050405090304" pitchFamily="18" charset="0"/>
                    <a:cs typeface="Times New Roman" panose="02020503050405090304" pitchFamily="18" charset="0"/>
                  </a:rPr>
                  <a:t> for more detail. </a:t>
                </a:r>
              </a:p>
              <a:p>
                <a:pPr marL="0" lvl="0" indent="0" algn="just" fontAlgn="auto">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p:pic>
        <p:nvPicPr>
          <p:cNvPr id="7" name="内容占位符 6"/>
          <p:cNvPicPr>
            <a:picLocks noGrp="1" noChangeAspect="1"/>
          </p:cNvPicPr>
          <p:nvPr>
            <p:ph idx="1"/>
          </p:nvPr>
        </p:nvPicPr>
        <p:blipFill>
          <a:blip r:embed="rId3"/>
          <a:stretch>
            <a:fillRect/>
          </a:stretch>
        </p:blipFill>
        <p:spPr>
          <a:xfrm>
            <a:off x="3609802" y="1194752"/>
            <a:ext cx="8194848" cy="5133975"/>
          </a:xfrm>
          <a:prstGeom prst="rect">
            <a:avLst/>
          </a:prstGeom>
        </p:spPr>
      </p:pic>
      <p:pic>
        <p:nvPicPr>
          <p:cNvPr id="6" name="图片 5"/>
          <p:cNvPicPr>
            <a:picLocks noChangeAspect="1"/>
          </p:cNvPicPr>
          <p:nvPr/>
        </p:nvPicPr>
        <p:blipFill>
          <a:blip r:embed="rId4"/>
          <a:srcRect r="49390"/>
          <a:stretch>
            <a:fillRect/>
          </a:stretch>
        </p:blipFill>
        <p:spPr>
          <a:xfrm>
            <a:off x="387350" y="938530"/>
            <a:ext cx="3039110" cy="2823210"/>
          </a:xfrm>
          <a:prstGeom prst="rect">
            <a:avLst/>
          </a:prstGeom>
        </p:spPr>
      </p:pic>
      <p:pic>
        <p:nvPicPr>
          <p:cNvPr id="10" name="图片 9"/>
          <p:cNvPicPr>
            <a:picLocks noChangeAspect="1"/>
          </p:cNvPicPr>
          <p:nvPr/>
        </p:nvPicPr>
        <p:blipFill>
          <a:blip r:embed="rId4"/>
          <a:srcRect l="52355" r="-3751"/>
          <a:stretch>
            <a:fillRect/>
          </a:stretch>
        </p:blipFill>
        <p:spPr>
          <a:xfrm>
            <a:off x="768350" y="3552825"/>
            <a:ext cx="3128010" cy="286131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3.13 Information Theory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        A quantity that is closely related to the KL divergence is the </a:t>
                </a:r>
                <a:r>
                  <a:rPr lang="en-US" altLang="zh-CN" sz="2600" i="1" dirty="0">
                    <a:latin typeface="Times New Roman" panose="02020503050405090304" pitchFamily="18" charset="0"/>
                    <a:cs typeface="Times New Roman" panose="02020503050405090304" pitchFamily="18" charset="0"/>
                    <a:sym typeface="+mn-ea"/>
                  </a:rPr>
                  <a:t>cross-entropy</a:t>
                </a:r>
                <a:r>
                  <a:rPr lang="en-US" altLang="zh-CN" sz="2600" dirty="0">
                    <a:latin typeface="Times New Roman" panose="02020503050405090304" pitchFamily="18" charset="0"/>
                    <a:cs typeface="Times New Roman" panose="02020503050405090304" pitchFamily="18" charset="0"/>
                    <a:sym typeface="+mn-ea"/>
                  </a:rPr>
                  <a:t> H (</a:t>
                </a:r>
                <a:r>
                  <a:rPr lang="en-US" altLang="zh-CN" sz="2600" i="1" dirty="0">
                    <a:latin typeface="Times New Roman" panose="02020503050405090304" pitchFamily="18" charset="0"/>
                    <a:cs typeface="Times New Roman" panose="02020503050405090304" pitchFamily="18" charset="0"/>
                    <a:sym typeface="+mn-ea"/>
                  </a:rPr>
                  <a:t>P</a:t>
                </a:r>
                <a:r>
                  <a:rPr lang="en-US" altLang="zh-CN" sz="2600" dirty="0">
                    <a:latin typeface="Times New Roman" panose="02020503050405090304" pitchFamily="18" charset="0"/>
                    <a:cs typeface="Times New Roman" panose="02020503050405090304" pitchFamily="18" charset="0"/>
                    <a:sym typeface="+mn-ea"/>
                  </a:rPr>
                  <a:t>,</a:t>
                </a:r>
                <a:r>
                  <a:rPr lang="en-US" altLang="zh-CN" sz="2600" i="1" dirty="0">
                    <a:latin typeface="Times New Roman" panose="02020503050405090304" pitchFamily="18" charset="0"/>
                    <a:cs typeface="Times New Roman" panose="02020503050405090304" pitchFamily="18" charset="0"/>
                    <a:sym typeface="+mn-ea"/>
                  </a:rPr>
                  <a:t>Q</a:t>
                </a:r>
                <a:r>
                  <a:rPr lang="en-US" altLang="zh-CN" sz="2600" dirty="0">
                    <a:latin typeface="Times New Roman" panose="02020503050405090304" pitchFamily="18" charset="0"/>
                    <a:cs typeface="Times New Roman" panose="02020503050405090304" pitchFamily="18" charset="0"/>
                    <a:sym typeface="+mn-ea"/>
                  </a:rPr>
                  <a:t>) = </a:t>
                </a:r>
                <a:r>
                  <a:rPr lang="en-US" altLang="zh-CN" sz="2600" i="1" dirty="0">
                    <a:latin typeface="Times New Roman" panose="02020503050405090304" pitchFamily="18" charset="0"/>
                    <a:cs typeface="Times New Roman" panose="02020503050405090304" pitchFamily="18" charset="0"/>
                    <a:sym typeface="+mn-ea"/>
                  </a:rPr>
                  <a:t>H</a:t>
                </a:r>
                <a:r>
                  <a:rPr lang="en-US" altLang="zh-CN" sz="2600" dirty="0">
                    <a:latin typeface="Times New Roman" panose="02020503050405090304" pitchFamily="18" charset="0"/>
                    <a:cs typeface="Times New Roman" panose="02020503050405090304" pitchFamily="18" charset="0"/>
                    <a:sym typeface="+mn-ea"/>
                  </a:rPr>
                  <a:t>(</a:t>
                </a:r>
                <a:r>
                  <a:rPr lang="en-US" altLang="zh-CN" sz="2600" i="1" dirty="0">
                    <a:latin typeface="Times New Roman" panose="02020503050405090304" pitchFamily="18" charset="0"/>
                    <a:cs typeface="Times New Roman" panose="02020503050405090304" pitchFamily="18" charset="0"/>
                    <a:sym typeface="+mn-ea"/>
                  </a:rPr>
                  <a:t>P</a:t>
                </a:r>
                <a:r>
                  <a:rPr lang="en-US" altLang="zh-CN" sz="2600" dirty="0">
                    <a:latin typeface="Times New Roman" panose="02020503050405090304" pitchFamily="18" charset="0"/>
                    <a:cs typeface="Times New Roman" panose="02020503050405090304" pitchFamily="18" charset="0"/>
                    <a:sym typeface="+mn-ea"/>
                  </a:rPr>
                  <a:t>) + </a:t>
                </a:r>
                <a14:m>
                  <m:oMath xmlns:m="http://schemas.openxmlformats.org/officeDocument/2006/math">
                    <m:sSub>
                      <m:sSubPr>
                        <m:ctrlPr>
                          <a:rPr lang="en-US" altLang="zh-CN" sz="2600" i="1" dirty="0">
                            <a:latin typeface="Cambria Math" panose="02040503050406030204" pitchFamily="18" charset="0"/>
                            <a:cs typeface="Cambria Math" panose="02040503050406030204" pitchFamily="18" charset="0"/>
                          </a:rPr>
                        </m:ctrlPr>
                      </m:sSubPr>
                      <m:e>
                        <m:r>
                          <a:rPr lang="en-US" altLang="zh-CN" sz="2600" i="1" dirty="0">
                            <a:latin typeface="Cambria Math" panose="02040503050406030204" pitchFamily="18" charset="0"/>
                            <a:cs typeface="Cambria Math" panose="02040503050406030204" pitchFamily="18" charset="0"/>
                          </a:rPr>
                          <m:t>𝐷</m:t>
                        </m:r>
                      </m:e>
                      <m:sub>
                        <m:r>
                          <a:rPr lang="en-US" altLang="zh-CN" sz="2600" i="1" dirty="0">
                            <a:latin typeface="Cambria Math" panose="02040503050406030204" pitchFamily="18" charset="0"/>
                            <a:cs typeface="Cambria Math" panose="02040503050406030204" pitchFamily="18" charset="0"/>
                          </a:rPr>
                          <m:t>𝐾𝐿</m:t>
                        </m:r>
                      </m:sub>
                    </m:sSub>
                  </m:oMath>
                </a14:m>
                <a:r>
                  <a:rPr lang="en-US" altLang="zh-CN" sz="2600" dirty="0">
                    <a:latin typeface="Times New Roman" panose="02020503050405090304" pitchFamily="18" charset="0"/>
                    <a:cs typeface="Times New Roman" panose="02020503050405090304" pitchFamily="18" charset="0"/>
                    <a:sym typeface="+mn-ea"/>
                  </a:rPr>
                  <a:t>(</a:t>
                </a:r>
                <a:r>
                  <a:rPr lang="en-US" altLang="zh-CN" sz="2600" i="1" dirty="0">
                    <a:latin typeface="Times New Roman" panose="02020503050405090304" pitchFamily="18" charset="0"/>
                    <a:cs typeface="Times New Roman" panose="02020503050405090304" pitchFamily="18" charset="0"/>
                    <a:sym typeface="+mn-ea"/>
                  </a:rPr>
                  <a:t>P</a:t>
                </a:r>
                <a:r>
                  <a:rPr lang="en-US" altLang="zh-CN" sz="2600" dirty="0">
                    <a:latin typeface="Times New Roman" panose="02020503050405090304" pitchFamily="18" charset="0"/>
                    <a:cs typeface="Times New Roman" panose="02020503050405090304" pitchFamily="18" charset="0"/>
                    <a:sym typeface="+mn-ea"/>
                  </a:rPr>
                  <a:t>||</a:t>
                </a:r>
                <a:r>
                  <a:rPr lang="en-US" altLang="zh-CN" sz="2600" i="1" dirty="0">
                    <a:latin typeface="Times New Roman" panose="02020503050405090304" pitchFamily="18" charset="0"/>
                    <a:cs typeface="Times New Roman" panose="02020503050405090304" pitchFamily="18" charset="0"/>
                    <a:sym typeface="+mn-ea"/>
                  </a:rPr>
                  <a:t>Q</a:t>
                </a:r>
                <a:r>
                  <a:rPr lang="en-US" altLang="zh-CN" sz="2600" dirty="0">
                    <a:latin typeface="Times New Roman" panose="02020503050405090304" pitchFamily="18" charset="0"/>
                    <a:cs typeface="Times New Roman" panose="02020503050405090304" pitchFamily="18" charset="0"/>
                    <a:sym typeface="+mn-ea"/>
                  </a:rPr>
                  <a:t>), which is similar to the KL divergence but lacking the term on the left:</a:t>
                </a: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Minimizing the cross-entropy with respect to </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is equivalent to minimizing the KL divergence, because </a:t>
                </a:r>
                <a:r>
                  <a:rPr lang="en-US" altLang="zh-CN" sz="2600" i="1" dirty="0">
                    <a:latin typeface="Times New Roman" panose="02020503050405090304" pitchFamily="18" charset="0"/>
                    <a:cs typeface="Times New Roman" panose="02020503050405090304" pitchFamily="18" charset="0"/>
                  </a:rPr>
                  <a:t>Q</a:t>
                </a:r>
                <a:r>
                  <a:rPr lang="en-US" altLang="zh-CN" sz="2600" dirty="0">
                    <a:latin typeface="Times New Roman" panose="02020503050405090304" pitchFamily="18" charset="0"/>
                    <a:cs typeface="Times New Roman" panose="02020503050405090304" pitchFamily="18" charset="0"/>
                  </a:rPr>
                  <a:t> does not participate in the omitted term.</a:t>
                </a:r>
              </a:p>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        When computing many of these quantities, it is common to encounter expres- sions of the form 0log 0. By convention, in the context of information theory, we treat these expressions as </a:t>
                </a:r>
                <a14:m>
                  <m:oMath xmlns:m="http://schemas.openxmlformats.org/officeDocument/2006/math">
                    <m:sSub>
                      <m:sSubPr>
                        <m:ctrlPr>
                          <a:rPr lang="en-US" altLang="zh-CN" sz="2600" i="1" smtClean="0">
                            <a:latin typeface="Cambria Math" panose="02040503050406030204" pitchFamily="18" charset="0"/>
                            <a:cs typeface="Times New Roman" panose="02020503050405090304" pitchFamily="18" charset="0"/>
                          </a:rPr>
                        </m:ctrlPr>
                      </m:sSubPr>
                      <m:e>
                        <m:r>
                          <a:rPr lang="en-US" altLang="zh-CN" sz="2600" b="0" i="1" smtClean="0">
                            <a:latin typeface="Cambria Math" panose="02040503050406030204" pitchFamily="18" charset="0"/>
                            <a:cs typeface="Times New Roman" panose="02020503050405090304" pitchFamily="18" charset="0"/>
                          </a:rPr>
                          <m:t>𝑙𝑖𝑚</m:t>
                        </m:r>
                      </m:e>
                      <m:sub>
                        <m:r>
                          <a:rPr lang="en-US" altLang="zh-CN" sz="2600" b="0" i="1" smtClean="0">
                            <a:latin typeface="Cambria Math" panose="02040503050406030204" pitchFamily="18" charset="0"/>
                            <a:cs typeface="Times New Roman" panose="02020503050405090304" pitchFamily="18" charset="0"/>
                          </a:rPr>
                          <m:t>𝑥</m:t>
                        </m:r>
                        <m:r>
                          <a:rPr lang="en-US" altLang="zh-CN" sz="2600" b="0" i="1" smtClean="0">
                            <a:latin typeface="Cambria Math" panose="02040503050406030204" pitchFamily="18" charset="0"/>
                            <a:ea typeface="Cambria Math" panose="02040503050406030204" pitchFamily="18" charset="0"/>
                            <a:cs typeface="Times New Roman" panose="0202050305040509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503050405090304" pitchFamily="18" charset="0"/>
                          </a:rPr>
                          <m:t>0</m:t>
                        </m:r>
                      </m:sub>
                    </m:sSub>
                  </m:oMath>
                </a14:m>
                <a:r>
                  <a:rPr lang="en-US" altLang="zh-CN" sz="2600" i="1" dirty="0">
                    <a:latin typeface="Times New Roman" panose="02020503050405090304" pitchFamily="18" charset="0"/>
                    <a:cs typeface="Times New Roman" panose="02020503050405090304" pitchFamily="18" charset="0"/>
                  </a:rPr>
                  <a:t> x </a:t>
                </a:r>
                <a:r>
                  <a:rPr lang="en-US" altLang="zh-CN" sz="2600" dirty="0">
                    <a:latin typeface="Times New Roman" panose="02020503050405090304" pitchFamily="18" charset="0"/>
                    <a:cs typeface="Times New Roman" panose="02020503050405090304" pitchFamily="18" charset="0"/>
                  </a:rPr>
                  <a:t>log </a:t>
                </a:r>
                <a:r>
                  <a:rPr lang="en-US" altLang="zh-CN" sz="2600" i="1" dirty="0">
                    <a:latin typeface="Times New Roman" panose="02020503050405090304" pitchFamily="18" charset="0"/>
                    <a:cs typeface="Times New Roman" panose="02020503050405090304" pitchFamily="18" charset="0"/>
                  </a:rPr>
                  <a:t>x</a:t>
                </a:r>
                <a:r>
                  <a:rPr lang="en-US" altLang="zh-CN" sz="2600" dirty="0">
                    <a:latin typeface="Times New Roman" panose="02020503050405090304" pitchFamily="18" charset="0"/>
                    <a:cs typeface="Times New Roman" panose="02020503050405090304" pitchFamily="18" charset="0"/>
                  </a:rPr>
                  <a:t> = 0.</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2854932" y="2422688"/>
            <a:ext cx="8611465" cy="69980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Feifan</a:t>
            </a:r>
            <a:r>
              <a:rPr lang="en-US" altLang="zh-CN" sz="2400" dirty="0"/>
              <a:t>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274445" y="1711960"/>
            <a:ext cx="9491980"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3.14 Structured Probabilistic Models</a:t>
            </a:r>
          </a:p>
        </p:txBody>
      </p:sp>
      <p:sp>
        <p:nvSpPr>
          <p:cNvPr id="8" name="文本框 7"/>
          <p:cNvSpPr txBox="1"/>
          <p:nvPr/>
        </p:nvSpPr>
        <p:spPr>
          <a:xfrm>
            <a:off x="216535" y="544830"/>
            <a:ext cx="11716385"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3 </a:t>
            </a:r>
            <a:r>
              <a:rPr lang="en-US" altLang="zh-CN" sz="4400" b="1" dirty="0">
                <a:latin typeface="Times New Roman" panose="02020603050405020304" pitchFamily="18" charset="0"/>
                <a:cs typeface="Times New Roman" panose="02020603050405020304" pitchFamily="18" charset="0"/>
                <a:sym typeface="+mn-ea"/>
              </a:rPr>
              <a:t>Probability and Information Theory</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4554740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3" name="内容占位符 2"/>
          <p:cNvSpPr>
            <a:spLocks noGrp="1"/>
          </p:cNvSpPr>
          <p:nvPr>
            <p:ph idx="1"/>
          </p:nvPr>
        </p:nvSpPr>
        <p:spPr/>
        <p:txBody>
          <a:bodyPr/>
          <a:lstStyle/>
          <a:p>
            <a:pPr marL="0" lvl="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rPr>
              <a:t>Machine learning algorithms often involve probability distributions over a very large number of random variables. Often, these probability distributions involve direct interactions between relatively few variables. Using a single function to describe the entire joint probability distribution can be very inefficient (both computationally and statistically). </a:t>
            </a:r>
          </a:p>
          <a:p>
            <a:pPr marL="0" lvl="0" algn="just">
              <a:lnSpc>
                <a:spcPct val="125000"/>
              </a:lnSpc>
              <a:spcBef>
                <a:spcPts val="0"/>
              </a:spcBef>
              <a:buClr>
                <a:srgbClr val="FF0000"/>
              </a:buClr>
              <a:buNone/>
            </a:pPr>
            <a:r>
              <a:rPr lang="zh-CN" altLang="en-US" dirty="0">
                <a:latin typeface="Times New Roman" panose="02020503050405090304" pitchFamily="18" charset="0"/>
                <a:cs typeface="Times New Roman" panose="02020503050405090304" pitchFamily="18" charset="0"/>
              </a:rPr>
              <a:t>　　</a:t>
            </a:r>
            <a:r>
              <a:rPr lang="en-US" altLang="zh-CN" sz="2600" dirty="0">
                <a:latin typeface="Times New Roman" panose="02020503050405090304" pitchFamily="18" charset="0"/>
                <a:cs typeface="Times New Roman" panose="02020503050405090304" pitchFamily="18" charset="0"/>
              </a:rPr>
              <a:t>Instead of using a single function to represent a probability distribution, we can split a probability distribution into many factors that we multiply together. For example, suppose we have three random variables: a, b and c. Suppose that a influences the value of b and b influences the value of c, but that a and c are independent given b.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p:sp>
        <p:nvSpPr>
          <p:cNvPr id="3" name="内容占位符 2"/>
          <p:cNvSpPr>
            <a:spLocks noGrp="1"/>
          </p:cNvSpPr>
          <p:nvPr>
            <p:ph idx="1"/>
          </p:nvPr>
        </p:nvSpPr>
        <p:spPr/>
        <p:txBody>
          <a:bodyPr>
            <a:noAutofit/>
          </a:bodyPr>
          <a:lstStyle/>
          <a:p>
            <a:pPr marL="0" lvl="0" algn="just">
              <a:lnSpc>
                <a:spcPct val="125000"/>
              </a:lnSpc>
              <a:spcBef>
                <a:spcPts val="0"/>
              </a:spcBef>
              <a:buClr>
                <a:srgbClr val="FF0000"/>
              </a:buClr>
              <a:buNone/>
            </a:pPr>
            <a:r>
              <a:rPr lang="en-US" altLang="zh-CN" dirty="0">
                <a:latin typeface="Times New Roman" panose="02020503050405090304" pitchFamily="18" charset="0"/>
                <a:cs typeface="Times New Roman" panose="02020503050405090304" pitchFamily="18" charset="0"/>
                <a:sym typeface="+mn-ea"/>
              </a:rPr>
              <a:t>We can represent the probability distribution over all three variables as a product of probability distributions over two variables:</a:t>
            </a:r>
          </a:p>
          <a:p>
            <a:pPr marL="0" lvl="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algn="just">
              <a:lnSpc>
                <a:spcPct val="125000"/>
              </a:lnSpc>
              <a:spcBef>
                <a:spcPts val="0"/>
              </a:spcBef>
              <a:buClr>
                <a:srgbClr val="FF0000"/>
              </a:buClr>
              <a:buNone/>
            </a:pPr>
            <a:r>
              <a:rPr lang="zh-CN" altLang="en-US" dirty="0">
                <a:latin typeface="Times New Roman" panose="02020503050405090304" pitchFamily="18" charset="0"/>
                <a:cs typeface="Times New Roman" panose="02020503050405090304" pitchFamily="18" charset="0"/>
              </a:rPr>
              <a:t>　　</a:t>
            </a:r>
            <a:r>
              <a:rPr lang="en-US" altLang="zh-CN" dirty="0">
                <a:latin typeface="Times New Roman" panose="02020503050405090304" pitchFamily="18" charset="0"/>
                <a:cs typeface="Times New Roman" panose="02020503050405090304" pitchFamily="18" charset="0"/>
              </a:rPr>
              <a:t>These factorizations can greatly reduce the number of parameters needed to describe the distribution. Each factor uses a number of parameters that is exponential in the number of variables in the factor. This means that we can greatly reduce the cost of representing a distribution if we are able to find a factorization into distributions over fewer variables. </a:t>
            </a:r>
          </a:p>
        </p:txBody>
      </p:sp>
      <p:pic>
        <p:nvPicPr>
          <p:cNvPr id="6" name="图片 5"/>
          <p:cNvPicPr>
            <a:picLocks noChangeAspect="1"/>
          </p:cNvPicPr>
          <p:nvPr/>
        </p:nvPicPr>
        <p:blipFill>
          <a:blip r:embed="rId4"/>
          <a:stretch>
            <a:fillRect/>
          </a:stretch>
        </p:blipFill>
        <p:spPr>
          <a:xfrm>
            <a:off x="3126023" y="2178454"/>
            <a:ext cx="7485043" cy="720661"/>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5FA2BB-D4A7-4A6F-81D5-F86CF2C03312}"/>
              </a:ext>
            </a:extLst>
          </p:cNvPr>
          <p:cNvSpPr>
            <a:spLocks noGrp="1"/>
          </p:cNvSpPr>
          <p:nvPr>
            <p:ph idx="1"/>
          </p:nvPr>
        </p:nvSpPr>
        <p:spPr/>
        <p:txBody>
          <a:bodyPr/>
          <a:lstStyle/>
          <a:p>
            <a:r>
              <a:rPr lang="zh-CN" altLang="en-US" sz="2800" dirty="0">
                <a:latin typeface="Times New Roman" panose="02020503050405090304" pitchFamily="18" charset="0"/>
                <a:cs typeface="Times New Roman" panose="02020503050405090304" pitchFamily="18" charset="0"/>
              </a:rPr>
              <a:t>　　</a:t>
            </a:r>
            <a:r>
              <a:rPr lang="en-US" altLang="zh-CN" sz="2800" dirty="0">
                <a:latin typeface="Times New Roman" panose="02020503050405090304" pitchFamily="18" charset="0"/>
                <a:cs typeface="Times New Roman" panose="02020503050405090304" pitchFamily="18" charset="0"/>
              </a:rPr>
              <a:t>We can describe these kinds of factorizations using graphs. Here we use the word “graph” in the sense of graph theory: a set of vertices that may be connected to each other with edges. When we represent the factorization of a probability distribution with a graph, we call it a </a:t>
            </a:r>
            <a:r>
              <a:rPr lang="en-US" altLang="zh-CN" sz="2800" i="1" dirty="0">
                <a:latin typeface="Times New Roman" panose="02020503050405090304" pitchFamily="18" charset="0"/>
                <a:cs typeface="Times New Roman" panose="02020503050405090304" pitchFamily="18" charset="0"/>
              </a:rPr>
              <a:t>structured probabilistic model </a:t>
            </a:r>
            <a:r>
              <a:rPr lang="en-US" altLang="zh-CN" sz="2800" dirty="0">
                <a:latin typeface="Times New Roman" panose="02020503050405090304" pitchFamily="18" charset="0"/>
                <a:cs typeface="Times New Roman" panose="02020503050405090304" pitchFamily="18" charset="0"/>
              </a:rPr>
              <a:t>or </a:t>
            </a:r>
            <a:r>
              <a:rPr lang="en-US" altLang="zh-CN" sz="2800" i="1" dirty="0">
                <a:latin typeface="Times New Roman" panose="02020503050405090304" pitchFamily="18" charset="0"/>
                <a:cs typeface="Times New Roman" panose="02020503050405090304" pitchFamily="18" charset="0"/>
              </a:rPr>
              <a:t>graphical model</a:t>
            </a:r>
            <a:r>
              <a:rPr lang="en-US" altLang="zh-CN" sz="2800" dirty="0">
                <a:latin typeface="Times New Roman" panose="02020503050405090304" pitchFamily="18" charset="0"/>
                <a:cs typeface="Times New Roman" panose="02020503050405090304" pitchFamily="18" charset="0"/>
              </a:rPr>
              <a:t>.</a:t>
            </a:r>
            <a:endParaRPr lang="zh-CN" altLang="en-US" dirty="0"/>
          </a:p>
        </p:txBody>
      </p:sp>
      <p:sp>
        <p:nvSpPr>
          <p:cNvPr id="4" name="标题 3">
            <a:extLst>
              <a:ext uri="{FF2B5EF4-FFF2-40B4-BE49-F238E27FC236}">
                <a16:creationId xmlns:a16="http://schemas.microsoft.com/office/drawing/2014/main" id="{6F4E3E65-E30A-48D5-A7D4-A8B8F4171E4B}"/>
              </a:ext>
            </a:extLst>
          </p:cNvPr>
          <p:cNvSpPr>
            <a:spLocks noGrp="1"/>
          </p:cNvSpPr>
          <p:nvPr>
            <p:ph type="title"/>
          </p:nvPr>
        </p:nvSpPr>
        <p:spPr/>
        <p:txBody>
          <a:bodyPr/>
          <a:lstStyle/>
          <a:p>
            <a:r>
              <a:rPr lang="en-US" altLang="zh-CN" dirty="0">
                <a:latin typeface="Times New Roman" panose="02020503050405090304" pitchFamily="18" charset="0"/>
                <a:cs typeface="Times New Roman" panose="02020503050405090304" pitchFamily="18" charset="0"/>
                <a:sym typeface="+mn-ea"/>
              </a:rPr>
              <a:t>3.14 Structured Probabilistic Models</a:t>
            </a:r>
            <a:endParaRPr lang="zh-CN" altLang="en-US" dirty="0"/>
          </a:p>
        </p:txBody>
      </p:sp>
    </p:spTree>
    <p:extLst>
      <p:ext uri="{BB962C8B-B14F-4D97-AF65-F5344CB8AC3E}">
        <p14:creationId xmlns:p14="http://schemas.microsoft.com/office/powerpoint/2010/main" val="23606029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lvl="0" indent="0" algn="just">
                  <a:lnSpc>
                    <a:spcPct val="125000"/>
                  </a:lnSpc>
                  <a:spcBef>
                    <a:spcPts val="0"/>
                  </a:spcBef>
                  <a:buClr>
                    <a:srgbClr val="FF0000"/>
                  </a:buClr>
                  <a:buNone/>
                </a:pPr>
                <a:r>
                  <a:rPr lang="en-US" altLang="zh-CN" sz="2600" dirty="0">
                    <a:latin typeface="Times New Roman" panose="02020503050405090304" pitchFamily="18" charset="0"/>
                    <a:cs typeface="Times New Roman" panose="02020503050405090304" pitchFamily="18" charset="0"/>
                    <a:sym typeface="+mn-ea"/>
                  </a:rPr>
                  <a:t>        There are two main kinds of structured probabilistic models: directed and undirected. Both kinds of graphical models use a graph </a:t>
                </a:r>
                <a14:m>
                  <m:oMath xmlns:m="http://schemas.openxmlformats.org/officeDocument/2006/math">
                    <m:r>
                      <a:rPr lang="zh-CN" altLang="en-US" sz="2600" i="1" dirty="0" smtClean="0">
                        <a:latin typeface="Cambria Math" panose="02040503050406030204" pitchFamily="18" charset="0"/>
                        <a:cs typeface="Times New Roman" panose="02020503050405090304" pitchFamily="18" charset="0"/>
                        <a:sym typeface="+mn-ea"/>
                      </a:rPr>
                      <m:t>𝒢</m:t>
                    </m:r>
                  </m:oMath>
                </a14:m>
                <a:r>
                  <a:rPr lang="en-US" altLang="zh-CN" sz="2600" dirty="0">
                    <a:latin typeface="Times New Roman" panose="02020503050405090304" pitchFamily="18" charset="0"/>
                    <a:cs typeface="Times New Roman" panose="02020503050405090304" pitchFamily="18" charset="0"/>
                    <a:sym typeface="+mn-ea"/>
                  </a:rPr>
                  <a:t> in which each node in the graph corresponds to a random variable, and an edge connecting two random variables means that the probability distribution is able to represent direct interactions between those two random variables.</a:t>
                </a:r>
                <a:endParaRPr lang="en-US" altLang="zh-CN" sz="2600"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503050405090304" pitchFamily="18" charset="0"/>
                <a:cs typeface="Times New Roman" panose="02020503050405090304" pitchFamily="18" charset="0"/>
                <a:sym typeface="+mn-ea"/>
              </a:rPr>
              <a:t>3.14 Structured Probabilistic Models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lvl="0" indent="0" algn="just">
                  <a:lnSpc>
                    <a:spcPct val="125000"/>
                  </a:lnSpc>
                  <a:spcBef>
                    <a:spcPts val="0"/>
                  </a:spcBef>
                  <a:buClr>
                    <a:srgbClr val="FF0000"/>
                  </a:buClr>
                  <a:buNone/>
                </a:pPr>
                <a:r>
                  <a:rPr lang="zh-CN" altLang="en-US" sz="2600" i="1" dirty="0">
                    <a:latin typeface="Times New Roman" panose="02020503050405090304" pitchFamily="18" charset="0"/>
                    <a:cs typeface="Times New Roman" panose="02020503050405090304" pitchFamily="18" charset="0"/>
                  </a:rPr>
                  <a:t>　　</a:t>
                </a:r>
                <a:r>
                  <a:rPr lang="en-US" altLang="zh-CN" sz="2600" i="1" dirty="0">
                    <a:latin typeface="Times New Roman" panose="02020503050405090304" pitchFamily="18" charset="0"/>
                    <a:cs typeface="Times New Roman" panose="02020503050405090304" pitchFamily="18" charset="0"/>
                  </a:rPr>
                  <a:t>Directed</a:t>
                </a:r>
                <a:r>
                  <a:rPr lang="en-US" altLang="zh-CN" sz="2600" dirty="0">
                    <a:latin typeface="Times New Roman" panose="02020503050405090304" pitchFamily="18" charset="0"/>
                    <a:cs typeface="Times New Roman" panose="02020503050405090304" pitchFamily="18" charset="0"/>
                  </a:rPr>
                  <a:t> models use graphs with directed edges, and they represent factoriza- tions into conditional probability distributions, as in the example above. Specifically, a directed model contains one factor for every random variable </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en-US" altLang="zh-CN" sz="2600" b="0" i="1" dirty="0" smtClean="0">
                            <a:latin typeface="Cambria Math" panose="02040503050406030204" pitchFamily="18" charset="0"/>
                            <a:cs typeface="Times New Roman" panose="02020503050405090304" pitchFamily="18" charset="0"/>
                          </a:rPr>
                          <m:t>𝑥</m:t>
                        </m:r>
                      </m:e>
                      <m:sub>
                        <m:r>
                          <a:rPr lang="en-US" altLang="zh-CN" sz="2600" b="0" i="1" dirty="0" smtClean="0">
                            <a:latin typeface="Cambria Math" panose="02040503050406030204" pitchFamily="18" charset="0"/>
                            <a:cs typeface="Times New Roman" panose="02020503050405090304" pitchFamily="18" charset="0"/>
                          </a:rPr>
                          <m:t>𝑖</m:t>
                        </m:r>
                      </m:sub>
                    </m:sSub>
                  </m:oMath>
                </a14:m>
                <a:r>
                  <a:rPr lang="en-US" altLang="zh-CN" sz="2600" dirty="0">
                    <a:latin typeface="Times New Roman" panose="02020503050405090304" pitchFamily="18" charset="0"/>
                    <a:cs typeface="Times New Roman" panose="02020503050405090304" pitchFamily="18" charset="0"/>
                  </a:rPr>
                  <a:t> in the distribution, and that factor consists of the conditional distribution over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𝑥</m:t>
                        </m:r>
                      </m:e>
                      <m:sub>
                        <m:r>
                          <a:rPr lang="en-US" altLang="zh-CN" sz="2600" i="1" dirty="0">
                            <a:latin typeface="Cambria Math" panose="02040503050406030204" pitchFamily="18" charset="0"/>
                            <a:cs typeface="Times New Roman" panose="02020503050405090304" pitchFamily="18" charset="0"/>
                          </a:rPr>
                          <m:t>𝑖</m:t>
                        </m:r>
                      </m:sub>
                    </m:sSub>
                  </m:oMath>
                </a14:m>
                <a:r>
                  <a:rPr lang="en-US" altLang="zh-CN" sz="2600" dirty="0">
                    <a:latin typeface="Times New Roman" panose="02020503050405090304" pitchFamily="18" charset="0"/>
                    <a:cs typeface="Times New Roman" panose="02020503050405090304" pitchFamily="18" charset="0"/>
                  </a:rPr>
                  <a:t> given the parents of </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𝑥</m:t>
                        </m:r>
                      </m:e>
                      <m:sub>
                        <m:r>
                          <a:rPr lang="en-US" altLang="zh-CN" sz="2600" i="1" dirty="0">
                            <a:latin typeface="Cambria Math" panose="02040503050406030204" pitchFamily="18" charset="0"/>
                            <a:cs typeface="Times New Roman" panose="02020503050405090304" pitchFamily="18" charset="0"/>
                          </a:rPr>
                          <m:t>𝑖</m:t>
                        </m:r>
                      </m:sub>
                    </m:sSub>
                  </m:oMath>
                </a14:m>
                <a:r>
                  <a:rPr lang="en-US" altLang="zh-CN" sz="2600" dirty="0">
                    <a:latin typeface="Times New Roman" panose="02020503050405090304" pitchFamily="18" charset="0"/>
                    <a:cs typeface="Times New Roman" panose="02020503050405090304" pitchFamily="18" charset="0"/>
                  </a:rPr>
                  <a:t>, denoted </a:t>
                </a:r>
                <a:r>
                  <a:rPr lang="en-US" altLang="zh-CN" sz="2600" i="1" dirty="0">
                    <a:latin typeface="Times New Roman" panose="02020503050405090304" pitchFamily="18" charset="0"/>
                    <a:cs typeface="Times New Roman" panose="02020503050405090304" pitchFamily="18" charset="0"/>
                  </a:rPr>
                  <a:t>P</a:t>
                </a:r>
                <a14:m>
                  <m:oMath xmlns:m="http://schemas.openxmlformats.org/officeDocument/2006/math">
                    <m:sSub>
                      <m:sSubPr>
                        <m:ctrlPr>
                          <a:rPr lang="en-US" altLang="zh-CN" sz="2600" i="1" dirty="0" smtClean="0">
                            <a:latin typeface="Cambria Math" panose="02040503050406030204" pitchFamily="18" charset="0"/>
                            <a:cs typeface="Times New Roman" panose="02020503050405090304" pitchFamily="18" charset="0"/>
                          </a:rPr>
                        </m:ctrlPr>
                      </m:sSubPr>
                      <m:e>
                        <m:r>
                          <a:rPr lang="en-US" altLang="zh-CN" sz="2600" b="0" i="1" dirty="0" smtClean="0">
                            <a:latin typeface="Cambria Math" panose="02040503050406030204" pitchFamily="18" charset="0"/>
                            <a:cs typeface="Times New Roman" panose="02020503050405090304" pitchFamily="18" charset="0"/>
                          </a:rPr>
                          <m:t>𝑎</m:t>
                        </m:r>
                      </m:e>
                      <m:sub>
                        <m:r>
                          <a:rPr lang="zh-CN" altLang="en-US" sz="2600" i="1" dirty="0" smtClean="0">
                            <a:latin typeface="Cambria Math" panose="02040503050406030204" pitchFamily="18" charset="0"/>
                            <a:cs typeface="Times New Roman" panose="02020503050405090304" pitchFamily="18" charset="0"/>
                          </a:rPr>
                          <m:t>𝒢</m:t>
                        </m:r>
                      </m:sub>
                    </m:sSub>
                  </m:oMath>
                </a14:m>
                <a:r>
                  <a:rPr lang="en-US" altLang="zh-CN" sz="2600" dirty="0">
                    <a:latin typeface="Times New Roman" panose="02020503050405090304" pitchFamily="18" charset="0"/>
                    <a:cs typeface="Times New Roman" panose="02020503050405090304" pitchFamily="18" charset="0"/>
                  </a:rPr>
                  <a:t>(</a:t>
                </a:r>
                <a14:m>
                  <m:oMath xmlns:m="http://schemas.openxmlformats.org/officeDocument/2006/math">
                    <m:sSub>
                      <m:sSubPr>
                        <m:ctrlPr>
                          <a:rPr lang="en-US" altLang="zh-CN" sz="2600" i="1" dirty="0">
                            <a:latin typeface="Cambria Math" panose="02040503050406030204" pitchFamily="18" charset="0"/>
                            <a:cs typeface="Times New Roman" panose="02020503050405090304" pitchFamily="18" charset="0"/>
                          </a:rPr>
                        </m:ctrlPr>
                      </m:sSubPr>
                      <m:e>
                        <m:r>
                          <a:rPr lang="en-US" altLang="zh-CN" sz="2600" i="1" dirty="0">
                            <a:latin typeface="Cambria Math" panose="02040503050406030204" pitchFamily="18" charset="0"/>
                            <a:cs typeface="Times New Roman" panose="02020503050405090304" pitchFamily="18" charset="0"/>
                          </a:rPr>
                          <m:t>𝑥</m:t>
                        </m:r>
                      </m:e>
                      <m:sub>
                        <m:r>
                          <a:rPr lang="en-US" altLang="zh-CN" sz="2600" i="1" dirty="0">
                            <a:latin typeface="Cambria Math" panose="02040503050406030204" pitchFamily="18" charset="0"/>
                            <a:cs typeface="Times New Roman" panose="02020503050405090304" pitchFamily="18" charset="0"/>
                          </a:rPr>
                          <m:t>𝑖</m:t>
                        </m:r>
                      </m:sub>
                    </m:sSub>
                  </m:oMath>
                </a14:m>
                <a:r>
                  <a:rPr lang="en-US" altLang="zh-CN" sz="2600" dirty="0">
                    <a:latin typeface="Times New Roman" panose="02020503050405090304" pitchFamily="18" charset="0"/>
                    <a:cs typeface="Times New Roman" panose="02020503050405090304" pitchFamily="18" charset="0"/>
                  </a:rPr>
                  <a:t>):</a:t>
                </a:r>
              </a:p>
              <a:p>
                <a:pPr marL="0" lvl="0" indent="0" algn="just">
                  <a:lnSpc>
                    <a:spcPct val="125000"/>
                  </a:lnSpc>
                  <a:spcBef>
                    <a:spcPts val="0"/>
                  </a:spcBef>
                  <a:buClr>
                    <a:srgbClr val="FF0000"/>
                  </a:buClr>
                  <a:buNone/>
                </a:pPr>
                <a:endParaRPr lang="en-US" altLang="zh-CN" dirty="0">
                  <a:latin typeface="Times New Roman" panose="02020503050405090304" pitchFamily="18" charset="0"/>
                  <a:cs typeface="Times New Roman" panose="02020503050405090304" pitchFamily="18" charset="0"/>
                </a:endParaRPr>
              </a:p>
              <a:p>
                <a:pPr marL="0" lvl="0" indent="0" algn="just">
                  <a:lnSpc>
                    <a:spcPct val="125000"/>
                  </a:lnSpc>
                  <a:spcBef>
                    <a:spcPts val="0"/>
                  </a:spcBef>
                  <a:buClr>
                    <a:srgbClr val="FF0000"/>
                  </a:buClr>
                  <a:buNone/>
                </a:pPr>
                <a:endParaRPr lang="en-US" altLang="zh-CN" sz="2600" dirty="0">
                  <a:latin typeface="Times New Roman" panose="02020503050405090304" pitchFamily="18" charset="0"/>
                  <a:cs typeface="Times New Roman" panose="02020503050405090304" pitchFamily="18" charset="0"/>
                </a:endParaRPr>
              </a:p>
              <a:p>
                <a:pPr>
                  <a:spcBef>
                    <a:spcPts val="0"/>
                  </a:spcBef>
                  <a:buClr>
                    <a:srgbClr val="FF0000"/>
                  </a:buClr>
                </a:pPr>
                <a:r>
                  <a:rPr lang="en-US" altLang="zh-CN" dirty="0">
                    <a:latin typeface="Times New Roman" panose="02020503050405090304" pitchFamily="18" charset="0"/>
                    <a:cs typeface="Times New Roman" panose="02020503050405090304" pitchFamily="18" charset="0"/>
                  </a:rPr>
                  <a:t>See Fig. </a:t>
                </a:r>
                <a:r>
                  <a:rPr lang="en-US" altLang="zh-CN" dirty="0">
                    <a:solidFill>
                      <a:srgbClr val="FF0000"/>
                    </a:solidFill>
                    <a:latin typeface="Times New Roman" panose="02020503050405090304" pitchFamily="18" charset="0"/>
                    <a:cs typeface="Times New Roman" panose="02020503050405090304" pitchFamily="18" charset="0"/>
                  </a:rPr>
                  <a:t>3.7</a:t>
                </a:r>
                <a:r>
                  <a:rPr lang="en-US" altLang="zh-CN" dirty="0">
                    <a:latin typeface="Times New Roman" panose="02020503050405090304" pitchFamily="18" charset="0"/>
                    <a:cs typeface="Times New Roman" panose="02020503050405090304" pitchFamily="18" charset="0"/>
                  </a:rPr>
                  <a:t> for an example of a directed graph and the factorization of probability distributions it represents.</a:t>
                </a:r>
              </a:p>
              <a:p>
                <a:pPr marL="0" lvl="0" indent="0" algn="just">
                  <a:lnSpc>
                    <a:spcPct val="125000"/>
                  </a:lnSpc>
                  <a:spcBef>
                    <a:spcPts val="0"/>
                  </a:spcBef>
                  <a:buClr>
                    <a:srgbClr val="FF0000"/>
                  </a:buClr>
                  <a:buNone/>
                </a:pPr>
                <a:endParaRPr lang="en-US" altLang="zh-CN" sz="2600" b="1" dirty="0">
                  <a:latin typeface="Times New Roman" panose="02020503050405090304" pitchFamily="18" charset="0"/>
                  <a:cs typeface="Times New Roman" panose="0202050305040509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2907062" y="3610076"/>
            <a:ext cx="6978185" cy="718113"/>
          </a:xfrm>
          <a:prstGeom prst="rect">
            <a:avLst/>
          </a:prstGeom>
        </p:spPr>
      </p:pic>
    </p:spTree>
    <p:extLst>
      <p:ext uri="{BB962C8B-B14F-4D97-AF65-F5344CB8AC3E}">
        <p14:creationId xmlns:p14="http://schemas.microsoft.com/office/powerpoint/2010/main" val="36202560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9987</Words>
  <Application>Microsoft Office PowerPoint</Application>
  <PresentationFormat>宽屏</PresentationFormat>
  <Paragraphs>544</Paragraphs>
  <Slides>107</Slides>
  <Notes>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14" baseType="lpstr">
      <vt:lpstr>等线</vt:lpstr>
      <vt:lpstr>Arial</vt:lpstr>
      <vt:lpstr>Cambria Math</vt:lpstr>
      <vt:lpstr>Times New Roman</vt:lpstr>
      <vt:lpstr>Wingdings</vt:lpstr>
      <vt:lpstr>Office 主题​​</vt:lpstr>
      <vt:lpstr>Equation.KSEE3</vt:lpstr>
      <vt:lpstr>PowerPoint 演示文稿</vt:lpstr>
      <vt:lpstr>Chapter 3 Probability and Information Theory</vt:lpstr>
      <vt:lpstr>PowerPoint 演示文稿</vt:lpstr>
      <vt:lpstr>PowerPoint 演示文稿</vt:lpstr>
      <vt:lpstr>PowerPoint 演示文稿</vt:lpstr>
      <vt:lpstr>PowerPoint 演示文稿</vt:lpstr>
      <vt:lpstr>3.1 Why Probability?</vt:lpstr>
      <vt:lpstr>3.1 Why Probability?</vt:lpstr>
      <vt:lpstr>3.1 Why Probability?</vt:lpstr>
      <vt:lpstr>3.1 Why Probability?</vt:lpstr>
      <vt:lpstr>3.1 Why Probability?</vt:lpstr>
      <vt:lpstr>3.1 Why Probability?</vt:lpstr>
      <vt:lpstr>3.1 Why Probability?</vt:lpstr>
      <vt:lpstr>3.1 Why Probability?</vt:lpstr>
      <vt:lpstr>3.1 Why Probability?</vt:lpstr>
      <vt:lpstr>PowerPoint 演示文稿</vt:lpstr>
      <vt:lpstr>3.2 Random Variables</vt:lpstr>
      <vt:lpstr>3.2 Random Variables</vt:lpstr>
      <vt:lpstr>PowerPoint 演示文稿</vt:lpstr>
      <vt:lpstr>3.3 Probability Distributions</vt:lpstr>
      <vt:lpstr>3.3.1 Discrete Variables and Probability Mass Functions</vt:lpstr>
      <vt:lpstr>3.3.1 Discrete Variables and Probability Mass Functions</vt:lpstr>
      <vt:lpstr>3.3.1 Discrete Variables and Probability Mass Functions</vt:lpstr>
      <vt:lpstr>3.3.1 Discrete Variables and Probability Mass Functions</vt:lpstr>
      <vt:lpstr>3.3.2 Continuous Variables and Probability Density Functions</vt:lpstr>
      <vt:lpstr>PowerPoint 演示文稿</vt:lpstr>
      <vt:lpstr>PowerPoint 演示文稿</vt:lpstr>
      <vt:lpstr>PowerPoint 演示文稿</vt:lpstr>
      <vt:lpstr>3.4 Marginal Probability</vt:lpstr>
      <vt:lpstr>3.4 Marginal Probability</vt:lpstr>
      <vt:lpstr>PowerPoint 演示文稿</vt:lpstr>
      <vt:lpstr>3.5 Conditional Probability</vt:lpstr>
      <vt:lpstr>3.5 Conditional Probability</vt:lpstr>
      <vt:lpstr>PowerPoint 演示文稿</vt:lpstr>
      <vt:lpstr>3.6 The Chain Rule of Conditional Probabilities</vt:lpstr>
      <vt:lpstr>PowerPoint 演示文稿</vt:lpstr>
      <vt:lpstr>3.7 Independence and Conditional Independence</vt:lpstr>
      <vt:lpstr>3.7 Independence and Conditional Independence</vt:lpstr>
      <vt:lpstr>PowerPoint 演示文稿</vt:lpstr>
      <vt:lpstr>3.8 Expectation, Variance and Covariance</vt:lpstr>
      <vt:lpstr>3.8 Expectation, Variance and Covariance</vt:lpstr>
      <vt:lpstr>3.8 Expectation, Variance and Covariance</vt:lpstr>
      <vt:lpstr>3.8 Expectation, Variance and Covariance</vt:lpstr>
      <vt:lpstr>3.8 Expectation, Variance and Covariance</vt:lpstr>
      <vt:lpstr>3.8 Expectation, Variance and Covariance</vt:lpstr>
      <vt:lpstr>PowerPoint 演示文稿</vt:lpstr>
      <vt:lpstr>3.9 Common Probability Distributions</vt:lpstr>
      <vt:lpstr>3.9.1 Bernoulli Distribution</vt:lpstr>
      <vt:lpstr>3.9.2 Multinoulli Distribution</vt:lpstr>
      <vt:lpstr>3.9.2 Multinoulli Distribution</vt:lpstr>
      <vt:lpstr>3.9.3 Gaussian Distribution</vt:lpstr>
      <vt:lpstr>3.9.3 Gaussian Distribution</vt:lpstr>
      <vt:lpstr>3.9.3 Gaussian Distribution</vt:lpstr>
      <vt:lpstr>3.9.3 Gaussian Distribution</vt:lpstr>
      <vt:lpstr>3.9.3 Gaussian Distribution</vt:lpstr>
      <vt:lpstr>3.9.4 Exponential and Laplace Distributions</vt:lpstr>
      <vt:lpstr>3.9.5 The Dirac Distribution and Empirical Distribution</vt:lpstr>
      <vt:lpstr>3.9.5 The Dirac Distribution and Empirical Distribution</vt:lpstr>
      <vt:lpstr>3.9.5 The Dirac Distribution and Empirical Distribution</vt:lpstr>
      <vt:lpstr>3.9.6 Mixtures of Distributions</vt:lpstr>
      <vt:lpstr>3.9.6 Mixtures of Distributions</vt:lpstr>
      <vt:lpstr>3.9.6 Mixtures of Distributions</vt:lpstr>
      <vt:lpstr>3.9.6 Mixtures of Distributions</vt:lpstr>
      <vt:lpstr>3.9.6 Mixtures of Distributions</vt:lpstr>
      <vt:lpstr>PowerPoint 演示文稿</vt:lpstr>
      <vt:lpstr>3.10 Useful Properties of Common Functions</vt:lpstr>
      <vt:lpstr>3.10 Useful Properties of Common Functions</vt:lpstr>
      <vt:lpstr>3.10 Useful Properties of Common Functions</vt:lpstr>
      <vt:lpstr>3.10 Useful Properties of Common Functions</vt:lpstr>
      <vt:lpstr>3.10 Useful Properties of Common Functions</vt:lpstr>
      <vt:lpstr>3.10 Useful Properties of Common Functions</vt:lpstr>
      <vt:lpstr>PowerPoint 演示文稿</vt:lpstr>
      <vt:lpstr>3.11 Bayes’ Rule</vt:lpstr>
      <vt:lpstr>3.11 Bayes’ Rule</vt:lpstr>
      <vt:lpstr>PowerPoint 演示文稿</vt:lpstr>
      <vt:lpstr>3.12 Technical Details of Continuous Variables</vt:lpstr>
      <vt:lpstr>3.12 Technical Details of Continuous Variables</vt:lpstr>
      <vt:lpstr>3.12 Technical Details of Continuous Variables</vt:lpstr>
      <vt:lpstr>3.12 Technical Details of Continuous Variables</vt:lpstr>
      <vt:lpstr>3.12 Technical Details of Continuous Variables</vt:lpstr>
      <vt:lpstr>3.12 Technical Details of Continuous Variables</vt:lpstr>
      <vt:lpstr>3.12 Technical Details of Continuous Variables</vt:lpstr>
      <vt:lpstr>PowerPoint 演示文稿</vt:lpstr>
      <vt:lpstr>3.13 Information Theory</vt:lpstr>
      <vt:lpstr>3.13 Information Theory</vt:lpstr>
      <vt:lpstr>3.13 Information Theory</vt:lpstr>
      <vt:lpstr>3.13 Information Theory</vt:lpstr>
      <vt:lpstr>3.13 Information Theory</vt:lpstr>
      <vt:lpstr>3.13 Information Theory</vt:lpstr>
      <vt:lpstr>3.13 Information Theory</vt:lpstr>
      <vt:lpstr>3.13 Information Theory</vt:lpstr>
      <vt:lpstr>3.13 Information Theory</vt:lpstr>
      <vt:lpstr>3.13 Information Theory</vt:lpstr>
      <vt:lpstr>PowerPoint 演示文稿</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3.14 Structured Probabilistic Models</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2020-06-03T12:00:22Z</dcterms:modified>
</cp:coreProperties>
</file>