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0"/>
  </p:notesMasterIdLst>
  <p:sldIdLst>
    <p:sldId id="258" r:id="rId2"/>
    <p:sldId id="257" r:id="rId3"/>
    <p:sldId id="334" r:id="rId4"/>
    <p:sldId id="335" r:id="rId5"/>
    <p:sldId id="336" r:id="rId6"/>
    <p:sldId id="337" r:id="rId7"/>
    <p:sldId id="677" r:id="rId8"/>
    <p:sldId id="678" r:id="rId9"/>
    <p:sldId id="679" r:id="rId10"/>
    <p:sldId id="2820" r:id="rId11"/>
    <p:sldId id="263" r:id="rId12"/>
    <p:sldId id="680" r:id="rId13"/>
    <p:sldId id="681" r:id="rId14"/>
    <p:sldId id="682" r:id="rId15"/>
    <p:sldId id="683" r:id="rId16"/>
    <p:sldId id="268" r:id="rId17"/>
    <p:sldId id="684" r:id="rId18"/>
    <p:sldId id="271" r:id="rId19"/>
    <p:sldId id="272" r:id="rId20"/>
    <p:sldId id="273" r:id="rId21"/>
    <p:sldId id="2821" r:id="rId22"/>
    <p:sldId id="2822" r:id="rId23"/>
    <p:sldId id="2823" r:id="rId24"/>
    <p:sldId id="2438" r:id="rId25"/>
    <p:sldId id="2824" r:id="rId26"/>
    <p:sldId id="2825" r:id="rId27"/>
    <p:sldId id="2826" r:id="rId28"/>
    <p:sldId id="2827" r:id="rId29"/>
    <p:sldId id="2828" r:id="rId30"/>
    <p:sldId id="2829" r:id="rId31"/>
    <p:sldId id="2830" r:id="rId32"/>
    <p:sldId id="2831" r:id="rId33"/>
    <p:sldId id="2832" r:id="rId34"/>
    <p:sldId id="2434" r:id="rId35"/>
    <p:sldId id="2833" r:id="rId36"/>
    <p:sldId id="2834" r:id="rId37"/>
    <p:sldId id="2451" r:id="rId38"/>
    <p:sldId id="2835" r:id="rId39"/>
    <p:sldId id="2963" r:id="rId40"/>
    <p:sldId id="2836" r:id="rId41"/>
    <p:sldId id="2837" r:id="rId42"/>
    <p:sldId id="2838" r:id="rId43"/>
    <p:sldId id="2839" r:id="rId44"/>
    <p:sldId id="2840" r:id="rId45"/>
    <p:sldId id="2841" r:id="rId46"/>
    <p:sldId id="2460" r:id="rId47"/>
    <p:sldId id="2842" r:id="rId48"/>
    <p:sldId id="2462" r:id="rId49"/>
    <p:sldId id="2463" r:id="rId50"/>
    <p:sldId id="304" r:id="rId51"/>
    <p:sldId id="2843" r:id="rId52"/>
    <p:sldId id="2844" r:id="rId53"/>
    <p:sldId id="2466" r:id="rId54"/>
    <p:sldId id="2845" r:id="rId55"/>
    <p:sldId id="2846" r:id="rId56"/>
    <p:sldId id="2847" r:id="rId57"/>
    <p:sldId id="2848" r:id="rId58"/>
    <p:sldId id="2849" r:id="rId59"/>
    <p:sldId id="2850" r:id="rId60"/>
    <p:sldId id="2851" r:id="rId61"/>
    <p:sldId id="2852" r:id="rId62"/>
    <p:sldId id="2853" r:id="rId63"/>
    <p:sldId id="2854" r:id="rId64"/>
    <p:sldId id="2855" r:id="rId65"/>
    <p:sldId id="2856" r:id="rId66"/>
    <p:sldId id="2857" r:id="rId67"/>
    <p:sldId id="2858" r:id="rId68"/>
    <p:sldId id="2859" r:id="rId69"/>
    <p:sldId id="2860" r:id="rId70"/>
    <p:sldId id="2861" r:id="rId71"/>
    <p:sldId id="2862" r:id="rId72"/>
    <p:sldId id="2863" r:id="rId73"/>
    <p:sldId id="339" r:id="rId74"/>
    <p:sldId id="2864" r:id="rId75"/>
    <p:sldId id="340" r:id="rId76"/>
    <p:sldId id="341" r:id="rId77"/>
    <p:sldId id="342" r:id="rId78"/>
    <p:sldId id="343" r:id="rId79"/>
    <p:sldId id="344" r:id="rId80"/>
    <p:sldId id="270" r:id="rId81"/>
    <p:sldId id="2865" r:id="rId82"/>
    <p:sldId id="345" r:id="rId83"/>
    <p:sldId id="2866" r:id="rId84"/>
    <p:sldId id="346" r:id="rId85"/>
    <p:sldId id="347" r:id="rId86"/>
    <p:sldId id="2867" r:id="rId87"/>
    <p:sldId id="348" r:id="rId88"/>
    <p:sldId id="349" r:id="rId89"/>
    <p:sldId id="350" r:id="rId90"/>
    <p:sldId id="2868" r:id="rId91"/>
    <p:sldId id="351" r:id="rId92"/>
    <p:sldId id="2869" r:id="rId93"/>
    <p:sldId id="2870" r:id="rId94"/>
    <p:sldId id="352" r:id="rId95"/>
    <p:sldId id="353" r:id="rId96"/>
    <p:sldId id="354" r:id="rId97"/>
    <p:sldId id="355" r:id="rId98"/>
    <p:sldId id="2871" r:id="rId99"/>
    <p:sldId id="356" r:id="rId100"/>
    <p:sldId id="357" r:id="rId101"/>
    <p:sldId id="358" r:id="rId102"/>
    <p:sldId id="359" r:id="rId103"/>
    <p:sldId id="690" r:id="rId104"/>
    <p:sldId id="2872" r:id="rId105"/>
    <p:sldId id="691" r:id="rId106"/>
    <p:sldId id="692" r:id="rId107"/>
    <p:sldId id="693" r:id="rId108"/>
    <p:sldId id="2873" r:id="rId109"/>
    <p:sldId id="694" r:id="rId110"/>
    <p:sldId id="695" r:id="rId111"/>
    <p:sldId id="2874" r:id="rId112"/>
    <p:sldId id="696" r:id="rId113"/>
    <p:sldId id="697" r:id="rId114"/>
    <p:sldId id="698" r:id="rId115"/>
    <p:sldId id="699" r:id="rId116"/>
    <p:sldId id="700" r:id="rId117"/>
    <p:sldId id="2875" r:id="rId118"/>
    <p:sldId id="701" r:id="rId119"/>
    <p:sldId id="702" r:id="rId120"/>
    <p:sldId id="703" r:id="rId121"/>
    <p:sldId id="704" r:id="rId122"/>
    <p:sldId id="705" r:id="rId123"/>
    <p:sldId id="706" r:id="rId124"/>
    <p:sldId id="707" r:id="rId125"/>
    <p:sldId id="708" r:id="rId126"/>
    <p:sldId id="709" r:id="rId127"/>
    <p:sldId id="710" r:id="rId128"/>
    <p:sldId id="711" r:id="rId129"/>
    <p:sldId id="712" r:id="rId130"/>
    <p:sldId id="713" r:id="rId131"/>
    <p:sldId id="5952" r:id="rId132"/>
    <p:sldId id="714" r:id="rId133"/>
    <p:sldId id="715" r:id="rId134"/>
    <p:sldId id="716" r:id="rId135"/>
    <p:sldId id="717" r:id="rId136"/>
    <p:sldId id="718" r:id="rId137"/>
    <p:sldId id="719" r:id="rId138"/>
    <p:sldId id="720" r:id="rId139"/>
    <p:sldId id="721" r:id="rId140"/>
    <p:sldId id="722" r:id="rId141"/>
    <p:sldId id="723" r:id="rId142"/>
    <p:sldId id="724" r:id="rId143"/>
    <p:sldId id="725" r:id="rId144"/>
    <p:sldId id="726" r:id="rId145"/>
    <p:sldId id="2876" r:id="rId146"/>
    <p:sldId id="727" r:id="rId147"/>
    <p:sldId id="728" r:id="rId148"/>
    <p:sldId id="729" r:id="rId149"/>
    <p:sldId id="730" r:id="rId150"/>
    <p:sldId id="731" r:id="rId151"/>
    <p:sldId id="732" r:id="rId152"/>
    <p:sldId id="733" r:id="rId153"/>
    <p:sldId id="734" r:id="rId154"/>
    <p:sldId id="329" r:id="rId155"/>
    <p:sldId id="735" r:id="rId156"/>
    <p:sldId id="736" r:id="rId157"/>
    <p:sldId id="737" r:id="rId158"/>
    <p:sldId id="738" r:id="rId159"/>
    <p:sldId id="739" r:id="rId160"/>
    <p:sldId id="740" r:id="rId161"/>
    <p:sldId id="741" r:id="rId162"/>
    <p:sldId id="742" r:id="rId163"/>
    <p:sldId id="743" r:id="rId164"/>
    <p:sldId id="744" r:id="rId165"/>
    <p:sldId id="745" r:id="rId166"/>
    <p:sldId id="746" r:id="rId167"/>
    <p:sldId id="747" r:id="rId168"/>
    <p:sldId id="748" r:id="rId169"/>
    <p:sldId id="749" r:id="rId170"/>
    <p:sldId id="750" r:id="rId171"/>
    <p:sldId id="2877" r:id="rId172"/>
    <p:sldId id="752" r:id="rId173"/>
    <p:sldId id="753" r:id="rId174"/>
    <p:sldId id="754" r:id="rId175"/>
    <p:sldId id="755" r:id="rId176"/>
    <p:sldId id="332" r:id="rId177"/>
    <p:sldId id="2878" r:id="rId178"/>
    <p:sldId id="2879" r:id="rId179"/>
    <p:sldId id="2880" r:id="rId180"/>
    <p:sldId id="756" r:id="rId181"/>
    <p:sldId id="757" r:id="rId182"/>
    <p:sldId id="758" r:id="rId183"/>
    <p:sldId id="759" r:id="rId184"/>
    <p:sldId id="760" r:id="rId185"/>
    <p:sldId id="761" r:id="rId186"/>
    <p:sldId id="762" r:id="rId187"/>
    <p:sldId id="763" r:id="rId188"/>
    <p:sldId id="764" r:id="rId189"/>
    <p:sldId id="765" r:id="rId190"/>
    <p:sldId id="766" r:id="rId191"/>
    <p:sldId id="767" r:id="rId192"/>
    <p:sldId id="768" r:id="rId193"/>
    <p:sldId id="769" r:id="rId194"/>
    <p:sldId id="770" r:id="rId195"/>
    <p:sldId id="771" r:id="rId196"/>
    <p:sldId id="773" r:id="rId197"/>
    <p:sldId id="2881" r:id="rId198"/>
    <p:sldId id="774" r:id="rId199"/>
    <p:sldId id="775" r:id="rId200"/>
    <p:sldId id="776" r:id="rId201"/>
    <p:sldId id="777" r:id="rId202"/>
    <p:sldId id="778" r:id="rId203"/>
    <p:sldId id="779" r:id="rId204"/>
    <p:sldId id="780" r:id="rId205"/>
    <p:sldId id="781" r:id="rId206"/>
    <p:sldId id="2882" r:id="rId207"/>
    <p:sldId id="782" r:id="rId208"/>
    <p:sldId id="783" r:id="rId209"/>
    <p:sldId id="785" r:id="rId210"/>
    <p:sldId id="2883" r:id="rId211"/>
    <p:sldId id="784" r:id="rId212"/>
    <p:sldId id="786" r:id="rId213"/>
    <p:sldId id="787" r:id="rId214"/>
    <p:sldId id="788" r:id="rId215"/>
    <p:sldId id="789" r:id="rId216"/>
    <p:sldId id="790" r:id="rId217"/>
    <p:sldId id="2419" r:id="rId218"/>
    <p:sldId id="791" r:id="rId219"/>
    <p:sldId id="792" r:id="rId220"/>
    <p:sldId id="793" r:id="rId221"/>
    <p:sldId id="794" r:id="rId222"/>
    <p:sldId id="795" r:id="rId223"/>
    <p:sldId id="796" r:id="rId224"/>
    <p:sldId id="797" r:id="rId225"/>
    <p:sldId id="798" r:id="rId226"/>
    <p:sldId id="799" r:id="rId227"/>
    <p:sldId id="800" r:id="rId228"/>
    <p:sldId id="801" r:id="rId229"/>
    <p:sldId id="802" r:id="rId230"/>
    <p:sldId id="803" r:id="rId231"/>
    <p:sldId id="2420" r:id="rId232"/>
    <p:sldId id="2884" r:id="rId233"/>
    <p:sldId id="805" r:id="rId234"/>
    <p:sldId id="806" r:id="rId235"/>
    <p:sldId id="807" r:id="rId236"/>
    <p:sldId id="808" r:id="rId237"/>
    <p:sldId id="2748" r:id="rId238"/>
    <p:sldId id="2749" r:id="rId2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sSup>
                      <m:sSupPr>
                        <m:ctrlPr>
                          <a:rPr lang="en-US" altLang="zh-CN" sz="1200" i="1" dirty="0" smtClean="0">
                            <a:latin typeface="Cambria Math" panose="02040503050406030204" pitchFamily="18" charset="0"/>
                          </a:rPr>
                        </m:ctrlPr>
                      </m:sSupPr>
                      <m:e>
                        <m:r>
                          <a:rPr lang="en-US" altLang="zh-CN" sz="1200" b="0" i="1" dirty="0" smtClean="0">
                            <a:latin typeface="Cambria Math" panose="02040503050406030204" pitchFamily="18" charset="0"/>
                          </a:rPr>
                          <m:t> </m:t>
                        </m:r>
                      </m:e>
                      <m:sup>
                        <m:r>
                          <a:rPr lang="en-US" altLang="zh-CN" sz="1200" i="1" dirty="0">
                            <a:latin typeface="Cambria Math" panose="02040503050406030204" pitchFamily="18" charset="0"/>
                          </a:rPr>
                          <m:t>1</m:t>
                        </m:r>
                      </m:sup>
                    </m:sSup>
                  </m:oMath>
                </a14:m>
                <a:r>
                  <a:rPr lang="en-US" altLang="zh-CN" sz="1200" dirty="0"/>
                  <a:t>Unless there is a reason to assume a particular covariance structure, we typically assume a diagonal covariance matrix </a:t>
                </a:r>
                <a14:m>
                  <m:oMath xmlns:m="http://schemas.openxmlformats.org/officeDocument/2006/math">
                    <m:sSub>
                      <m:sSubPr>
                        <m:ctrlPr>
                          <a:rPr lang="en-US" altLang="zh-CN" sz="1200" i="1" dirty="0">
                            <a:latin typeface="Cambria Math" panose="02040503050406030204" pitchFamily="18" charset="0"/>
                          </a:rPr>
                        </m:ctrlPr>
                      </m:sSubPr>
                      <m:e>
                        <m:r>
                          <a:rPr lang="en-US" altLang="zh-CN" sz="1200" b="1" dirty="0">
                            <a:latin typeface="Cambria Math" panose="02040503050406030204" pitchFamily="18" charset="0"/>
                          </a:rPr>
                          <m:t>𝚲</m:t>
                        </m:r>
                      </m:e>
                      <m:sub>
                        <m:r>
                          <a:rPr lang="en-US" altLang="zh-CN" sz="1200" dirty="0">
                            <a:latin typeface="Cambria Math" panose="02040503050406030204" pitchFamily="18" charset="0"/>
                          </a:rPr>
                          <m:t>0</m:t>
                        </m:r>
                      </m:sub>
                    </m:sSub>
                  </m:oMath>
                </a14:m>
                <a:r>
                  <a:rPr lang="en-US" altLang="zh-CN" sz="1200" dirty="0"/>
                  <a:t> = </a:t>
                </a:r>
                <a:r>
                  <a:rPr lang="en-US" altLang="zh-CN" sz="1200" dirty="0" err="1"/>
                  <a:t>diag</a:t>
                </a:r>
                <a:r>
                  <a:rPr lang="en-US" altLang="zh-CN" sz="1200" dirty="0"/>
                  <a:t>(</a:t>
                </a:r>
                <a14:m>
                  <m:oMath xmlns:m="http://schemas.openxmlformats.org/officeDocument/2006/math">
                    <m:sSub>
                      <m:sSubPr>
                        <m:ctrlPr>
                          <a:rPr lang="en-US" altLang="zh-CN" sz="1200" i="1" dirty="0" smtClean="0">
                            <a:latin typeface="Cambria Math" panose="02040503050406030204" pitchFamily="18" charset="0"/>
                          </a:rPr>
                        </m:ctrlPr>
                      </m:sSubPr>
                      <m:e>
                        <m:r>
                          <a:rPr lang="en-US" altLang="zh-CN" sz="1200" b="1" i="1" dirty="0" smtClean="0">
                            <a:latin typeface="Cambria Math" panose="02040503050406030204" pitchFamily="18" charset="0"/>
                          </a:rPr>
                          <m:t>𝝀</m:t>
                        </m:r>
                      </m:e>
                      <m:sub>
                        <m:r>
                          <a:rPr lang="en-US" altLang="zh-CN" sz="1200" i="1" dirty="0" smtClean="0">
                            <a:latin typeface="Cambria Math" panose="02040503050406030204" pitchFamily="18" charset="0"/>
                          </a:rPr>
                          <m:t>0</m:t>
                        </m:r>
                      </m:sub>
                    </m:sSub>
                  </m:oMath>
                </a14:m>
                <a:r>
                  <a:rPr lang="en-US" altLang="zh-CN" sz="1200" dirty="0"/>
                  <a:t>).</a:t>
                </a:r>
                <a:endParaRPr lang="zh-CN" altLang="en-US" dirty="0"/>
              </a:p>
            </p:txBody>
          </p:sp>
        </mc:Choice>
        <mc:Fallback xmlns="">
          <p:sp>
            <p:nvSpPr>
              <p:cNvPr id="3" name="备注占位符 2"/>
              <p:cNvSpPr>
                <a:spLocks noGrp="1"/>
              </p:cNvSpPr>
              <p:nvPr>
                <p:ph type="body" idx="1"/>
              </p:nvPr>
            </p:nvSpPr>
            <p:spPr/>
            <p:txBody>
              <a:bodyPr/>
              <a:lstStyle/>
              <a:p>
                <a:r>
                  <a:rPr lang="en-US" altLang="zh-CN" sz="1200" b="0" i="0" dirty="0">
                    <a:latin typeface="Cambria Math" panose="02040503050406030204" pitchFamily="18" charset="0"/>
                  </a:rPr>
                  <a:t> ^</a:t>
                </a:r>
                <a:r>
                  <a:rPr lang="en-US" altLang="zh-CN" sz="1200" i="0" dirty="0">
                    <a:latin typeface="Cambria Math" panose="02040503050406030204" pitchFamily="18" charset="0"/>
                  </a:rPr>
                  <a:t>1</a:t>
                </a:r>
                <a:r>
                  <a:rPr lang="en-US" altLang="zh-CN" sz="1200" dirty="0"/>
                  <a:t>Unless there is a reason to assume a particular covariance structure, we typically assume a diagonal covariance matrix </a:t>
                </a:r>
                <a:r>
                  <a:rPr lang="en-US" altLang="zh-CN" sz="1200" b="1" i="0" dirty="0">
                    <a:latin typeface="Cambria Math" panose="02040503050406030204" pitchFamily="18" charset="0"/>
                  </a:rPr>
                  <a:t>𝚲_</a:t>
                </a:r>
                <a:r>
                  <a:rPr lang="en-US" altLang="zh-CN" sz="1200" i="0" dirty="0">
                    <a:latin typeface="Cambria Math" panose="02040503050406030204" pitchFamily="18" charset="0"/>
                  </a:rPr>
                  <a:t>0</a:t>
                </a:r>
                <a:r>
                  <a:rPr lang="en-US" altLang="zh-CN" sz="1200" dirty="0"/>
                  <a:t> = </a:t>
                </a:r>
                <a:r>
                  <a:rPr lang="en-US" altLang="zh-CN" sz="1200" dirty="0" err="1"/>
                  <a:t>diag</a:t>
                </a:r>
                <a:r>
                  <a:rPr lang="en-US" altLang="zh-CN" sz="1200" dirty="0"/>
                  <a:t>(</a:t>
                </a:r>
                <a:r>
                  <a:rPr lang="en-US" altLang="zh-CN" sz="1200" b="1" i="0" dirty="0">
                    <a:latin typeface="Cambria Math" panose="02040503050406030204" pitchFamily="18" charset="0"/>
                  </a:rPr>
                  <a:t>𝝀_</a:t>
                </a:r>
                <a:r>
                  <a:rPr lang="en-US" altLang="zh-CN" sz="1200" i="0" dirty="0">
                    <a:latin typeface="Cambria Math" panose="02040503050406030204" pitchFamily="18" charset="0"/>
                  </a:rPr>
                  <a:t>0</a:t>
                </a:r>
                <a:r>
                  <a:rPr lang="en-US" altLang="zh-CN" sz="1200" dirty="0"/>
                  <a:t>).</a:t>
                </a:r>
                <a:endParaRPr lang="zh-CN" altLang="en-US" dirty="0"/>
              </a:p>
            </p:txBody>
          </p:sp>
        </mc:Fallback>
      </mc:AlternateContent>
      <p:sp>
        <p:nvSpPr>
          <p:cNvPr id="4" name="灯片编号占位符 3"/>
          <p:cNvSpPr>
            <a:spLocks noGrp="1"/>
          </p:cNvSpPr>
          <p:nvPr>
            <p:ph type="sldNum" sz="quarter" idx="5"/>
          </p:nvPr>
        </p:nvSpPr>
        <p:spPr/>
        <p:txBody>
          <a:bodyPr/>
          <a:lstStyle/>
          <a:p>
            <a:fld id="{8EB8C8C5-B9E1-401C-9CC7-4EBAB5781627}" type="slidenum">
              <a:rPr lang="zh-CN" altLang="en-US" smtClean="0"/>
              <a:t>145</a:t>
            </a:fld>
            <a:endParaRPr lang="zh-CN" altLang="en-US"/>
          </a:p>
        </p:txBody>
      </p:sp>
    </p:spTree>
    <p:extLst>
      <p:ext uri="{BB962C8B-B14F-4D97-AF65-F5344CB8AC3E}">
        <p14:creationId xmlns:p14="http://schemas.microsoft.com/office/powerpoint/2010/main" val="348105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148</a:t>
            </a:fld>
            <a:endParaRPr lang="zh-CN" altLang="en-US"/>
          </a:p>
        </p:txBody>
      </p:sp>
    </p:spTree>
    <p:extLst>
      <p:ext uri="{BB962C8B-B14F-4D97-AF65-F5344CB8AC3E}">
        <p14:creationId xmlns:p14="http://schemas.microsoft.com/office/powerpoint/2010/main" val="212093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59096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61964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00189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6F262-687E-4616-A450-CE05A3B29A4E}" type="slidenum">
              <a:rPr lang="zh-CN" altLang="en-US" smtClean="0"/>
              <a:t>229</a:t>
            </a:fld>
            <a:endParaRPr lang="zh-CN" altLang="en-US"/>
          </a:p>
        </p:txBody>
      </p:sp>
    </p:spTree>
    <p:extLst>
      <p:ext uri="{BB962C8B-B14F-4D97-AF65-F5344CB8AC3E}">
        <p14:creationId xmlns:p14="http://schemas.microsoft.com/office/powerpoint/2010/main" val="1343377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8D1F881B-338B-4EBA-A683-867625D924F1}"/>
              </a:ext>
            </a:extLst>
          </p:cNvPr>
          <p:cNvSpPr>
            <a:spLocks noGrp="1"/>
          </p:cNvSpPr>
          <p:nvPr>
            <p:ph idx="1" hasCustomPrompt="1"/>
          </p:nvPr>
        </p:nvSpPr>
        <p:spPr>
          <a:xfrm>
            <a:off x="387439" y="1043189"/>
            <a:ext cx="11409609" cy="5133774"/>
          </a:xfrm>
        </p:spPr>
        <p:txBody>
          <a:bodyPr/>
          <a:lstStyle>
            <a:lvl1pPr>
              <a:buNone/>
              <a:defRPr/>
            </a:lvl1pPr>
            <a:lvl5pPr>
              <a:buNone/>
              <a:defRPr/>
            </a:lvl5pPr>
          </a:lstStyle>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600" dirty="0">
              <a:latin typeface="Times New Roman" panose="02020603050405020304" pitchFamily="18" charset="0"/>
              <a:cs typeface="Times New Roman" panose="02020603050405020304" pitchFamily="18" charset="0"/>
            </a:endParaRPr>
          </a:p>
          <a:p>
            <a:pPr marL="914400" lvl="4" indent="0" algn="just">
              <a:lnSpc>
                <a:spcPct val="125000"/>
              </a:lnSpc>
              <a:spcBef>
                <a:spcPts val="0"/>
              </a:spcBef>
              <a:buClr>
                <a:srgbClr val="0070C0"/>
              </a:buClr>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Third</a:t>
            </a:r>
            <a:r>
              <a:rPr lang="en-US" altLang="zh-CN" sz="2200" dirty="0">
                <a:latin typeface="Times New Roman" panose="02020603050405020304" pitchFamily="18" charset="0"/>
                <a:cs typeface="Times New Roman" panose="02020603050405020304" pitchFamily="18" charset="0"/>
              </a:rPr>
              <a:t>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en-US" altLang="zh-CN"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endParaRPr lang="zh-CN" altLang="en-US" sz="2200" dirty="0">
              <a:latin typeface="Times New Roman" panose="02020603050405020304" pitchFamily="18" charset="0"/>
              <a:cs typeface="Times New Roman" panose="02020603050405020304" pitchFamily="18" charset="0"/>
            </a:endParaRPr>
          </a:p>
        </p:txBody>
      </p:sp>
      <p:pic>
        <p:nvPicPr>
          <p:cNvPr id="9" name="图片 8" descr="u=1907756794,293736522&amp;fm=21&amp;gp=0.jpg">
            <a:extLst>
              <a:ext uri="{FF2B5EF4-FFF2-40B4-BE49-F238E27FC236}">
                <a16:creationId xmlns:a16="http://schemas.microsoft.com/office/drawing/2014/main" id="{425B482D-841F-4AF6-9C8E-C6170A5244E9}"/>
              </a:ext>
            </a:extLst>
          </p:cNvPr>
          <p:cNvPicPr>
            <a:picLocks noChangeAspect="1"/>
          </p:cNvPicPr>
          <p:nvPr userDrawn="1"/>
        </p:nvPicPr>
        <p:blipFill>
          <a:blip r:embed="rId2"/>
          <a:stretch>
            <a:fillRect/>
          </a:stretch>
        </p:blipFill>
        <p:spPr>
          <a:xfrm>
            <a:off x="10611066" y="5656006"/>
            <a:ext cx="1485468" cy="1119188"/>
          </a:xfrm>
          <a:prstGeom prst="rect">
            <a:avLst/>
          </a:prstGeom>
        </p:spPr>
      </p:pic>
      <p:sp>
        <p:nvSpPr>
          <p:cNvPr id="10" name="标题 1">
            <a:extLst>
              <a:ext uri="{FF2B5EF4-FFF2-40B4-BE49-F238E27FC236}">
                <a16:creationId xmlns:a16="http://schemas.microsoft.com/office/drawing/2014/main" id="{845AB285-2300-4DA8-AAF7-C6DF32A3B269}"/>
              </a:ext>
            </a:extLst>
          </p:cNvPr>
          <p:cNvSpPr>
            <a:spLocks noGrp="1"/>
          </p:cNvSpPr>
          <p:nvPr>
            <p:ph type="title" hasCustomPrompt="1"/>
          </p:nvPr>
        </p:nvSpPr>
        <p:spPr>
          <a:xfrm>
            <a:off x="387439" y="133306"/>
            <a:ext cx="11409608" cy="729579"/>
          </a:xfrm>
        </p:spPr>
        <p:txBody>
          <a:bodyPr>
            <a:normAutofit/>
          </a:bodyPr>
          <a:lstStyle>
            <a:lvl1pPr>
              <a:defRPr/>
            </a:lvl1pPr>
          </a:lstStyle>
          <a:p>
            <a:pPr algn="ctr"/>
            <a:r>
              <a:rPr lang="en-US" altLang="zh-CN" sz="3600" b="1" dirty="0">
                <a:latin typeface="Times New Roman" panose="02020603050405020304" pitchFamily="18" charset="0"/>
                <a:cs typeface="Times New Roman" panose="02020603050405020304" pitchFamily="18" charset="0"/>
              </a:rPr>
              <a:t>Chapter 1 Introduction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958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86.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310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NUL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0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NULL"/><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image" Target="../media/image25.png"/></Relationships>
</file>

<file path=ppt/slides/_rels/slide10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NUL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0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NULL"/><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image" Target="../media/image28.png"/></Relationships>
</file>

<file path=ppt/slides/_rels/slide10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NUL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0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NUL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1.jpeg"/></Relationships>
</file>

<file path=ppt/slides/_rels/slide10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NUL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NUL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NUL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1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NUL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NUL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270.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1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300.png"/><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1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1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image" Target="../media/image332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336.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1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350.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133.xml.rels><?xml version="1.0" encoding="UTF-8" standalone="yes"?>
<Relationships xmlns="http://schemas.openxmlformats.org/package/2006/relationships"><Relationship Id="rId3" Type="http://schemas.openxmlformats.org/officeDocument/2006/relationships/image" Target="../media/image339.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87.png"/><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141.xml.rels><?xml version="1.0" encoding="UTF-8" standalone="yes"?>
<Relationships xmlns="http://schemas.openxmlformats.org/package/2006/relationships"><Relationship Id="rId3" Type="http://schemas.openxmlformats.org/officeDocument/2006/relationships/image" Target="../media/image340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NULL"/><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image" Target="../media/image53.png"/></Relationships>
</file>

<file path=ppt/slides/_rels/slide1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NUL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45.xml.rels><?xml version="1.0" encoding="UTF-8" standalone="yes"?>
<Relationships xmlns="http://schemas.openxmlformats.org/package/2006/relationships"><Relationship Id="rId3" Type="http://schemas.openxmlformats.org/officeDocument/2006/relationships/image" Target="../media/image3430.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image" Target="../media/image55.png"/></Relationships>
</file>

<file path=ppt/slides/_rels/slide1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1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470.png"/><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4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4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3" Type="http://schemas.openxmlformats.org/officeDocument/2006/relationships/image" Target="../media/image349.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151.xml.rels><?xml version="1.0" encoding="UTF-8" standalone="yes"?>
<Relationships xmlns="http://schemas.openxmlformats.org/package/2006/relationships"><Relationship Id="rId3" Type="http://schemas.openxmlformats.org/officeDocument/2006/relationships/image" Target="../media/image350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3" Type="http://schemas.openxmlformats.org/officeDocument/2006/relationships/image" Target="../media/image345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15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63.png"/></Relationships>
</file>

<file path=ppt/slides/_rels/slide16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16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17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66.png"/><Relationship Id="rId4" Type="http://schemas.openxmlformats.org/officeDocument/2006/relationships/image" Target="../media/image65.png"/></Relationships>
</file>

<file path=ppt/slides/_rels/slide1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slideLayout" Target="../slideLayouts/slideLayout3.xml"/><Relationship Id="rId7" Type="http://schemas.openxmlformats.org/officeDocument/2006/relationships/oleObject" Target="../embeddings/oleObject1.bin"/><Relationship Id="rId12" Type="http://schemas.openxmlformats.org/officeDocument/2006/relationships/image" Target="../media/image69.w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71.png"/><Relationship Id="rId11" Type="http://schemas.openxmlformats.org/officeDocument/2006/relationships/oleObject" Target="../embeddings/oleObject3.bin"/><Relationship Id="rId5" Type="http://schemas.openxmlformats.org/officeDocument/2006/relationships/image" Target="../media/image70.png"/><Relationship Id="rId10" Type="http://schemas.openxmlformats.org/officeDocument/2006/relationships/image" Target="../media/image68.wmf"/><Relationship Id="rId4" Type="http://schemas.openxmlformats.org/officeDocument/2006/relationships/image" Target="../media/image1.jpeg"/><Relationship Id="rId9" Type="http://schemas.openxmlformats.org/officeDocument/2006/relationships/oleObject" Target="../embeddings/oleObject2.bin"/></Relationships>
</file>

<file path=ppt/slides/_rels/slide1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73.png"/><Relationship Id="rId5" Type="http://schemas.openxmlformats.org/officeDocument/2006/relationships/image" Target="../media/image72.wmf"/><Relationship Id="rId4" Type="http://schemas.openxmlformats.org/officeDocument/2006/relationships/oleObject" Target="../embeddings/oleObject4.bin"/></Relationships>
</file>

<file path=ppt/slides/_rels/slide184.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1.jpeg"/><Relationship Id="rId7" Type="http://schemas.openxmlformats.org/officeDocument/2006/relationships/image" Target="../media/image75.png"/><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74.wmf"/><Relationship Id="rId5" Type="http://schemas.openxmlformats.org/officeDocument/2006/relationships/oleObject" Target="../embeddings/oleObject5.bin"/><Relationship Id="rId4" Type="http://schemas.openxmlformats.org/officeDocument/2006/relationships/image" Target="NULL"/></Relationships>
</file>

<file path=ppt/slides/_rels/slide185.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notesSlide" Target="../notesSlides/notesSlide3.xml"/><Relationship Id="rId7" Type="http://schemas.openxmlformats.org/officeDocument/2006/relationships/image" Target="../media/image74.w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368.png"/><Relationship Id="rId4" Type="http://schemas.openxmlformats.org/officeDocument/2006/relationships/image" Target="../media/image1.jpeg"/></Relationships>
</file>

<file path=ppt/slides/_rels/slide186.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1.jpeg"/><Relationship Id="rId7" Type="http://schemas.openxmlformats.org/officeDocument/2006/relationships/image" Target="../media/image371.png"/><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74.wmf"/><Relationship Id="rId5" Type="http://schemas.openxmlformats.org/officeDocument/2006/relationships/oleObject" Target="../embeddings/oleObject7.bin"/><Relationship Id="rId4" Type="http://schemas.openxmlformats.org/officeDocument/2006/relationships/image" Target="../media/image370.png"/></Relationships>
</file>

<file path=ppt/slides/_rels/slide1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74.wmf"/><Relationship Id="rId4" Type="http://schemas.openxmlformats.org/officeDocument/2006/relationships/oleObject" Target="../embeddings/oleObject8.bin"/></Relationships>
</file>

<file path=ppt/slides/_rels/slide1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82.png"/></Relationships>
</file>

<file path=ppt/slides/_rels/slide19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74.wmf"/><Relationship Id="rId4" Type="http://schemas.openxmlformats.org/officeDocument/2006/relationships/oleObject" Target="../embeddings/oleObject9.bin"/></Relationships>
</file>

<file path=ppt/slides/_rels/slide1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20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851.png"/><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74.wmf"/><Relationship Id="rId4" Type="http://schemas.openxmlformats.org/officeDocument/2006/relationships/oleObject" Target="../embeddings/oleObject10.bin"/></Relationships>
</file>

<file path=ppt/slides/_rels/slide2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87.png"/><Relationship Id="rId5" Type="http://schemas.openxmlformats.org/officeDocument/2006/relationships/image" Target="../media/image74.wmf"/><Relationship Id="rId4" Type="http://schemas.openxmlformats.org/officeDocument/2006/relationships/oleObject" Target="../embeddings/oleObject11.bin"/></Relationships>
</file>

<file path=ppt/slides/_rels/slide2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74.wmf"/><Relationship Id="rId5" Type="http://schemas.openxmlformats.org/officeDocument/2006/relationships/oleObject" Target="../embeddings/oleObject12.bin"/><Relationship Id="rId4" Type="http://schemas.openxmlformats.org/officeDocument/2006/relationships/image" Target="../media/image1.jpeg"/></Relationships>
</file>

<file path=ppt/slides/_rels/slide2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88.png"/><Relationship Id="rId4" Type="http://schemas.openxmlformats.org/officeDocument/2006/relationships/image" Target="../media/image1.jpeg"/></Relationships>
</file>

<file path=ppt/slides/_rels/slide2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88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89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9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91.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93.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00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060.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8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8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8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85.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NUL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9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5 Machine Learning Basics</a:t>
            </a:r>
            <a:endParaRPr lang="zh-CN" altLang="en-US" sz="4400" b="1" dirty="0">
              <a:latin typeface="Times New Roman" panose="02020603050405020304" pitchFamily="18" charset="0"/>
              <a:cs typeface="Times New Roman" panose="02020603050405020304" pitchFamily="18" charset="0"/>
            </a:endParaRPr>
          </a:p>
        </p:txBody>
      </p:sp>
      <p:sp>
        <p:nvSpPr>
          <p:cNvPr id="5"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5 Machine Learning Basics</a:t>
            </a:r>
            <a:endParaRPr lang="zh-CN" altLang="en-US" sz="3600" dirty="0"/>
          </a:p>
        </p:txBody>
      </p:sp>
      <p:sp>
        <p:nvSpPr>
          <p:cNvPr id="6" name="副标题 2"/>
          <p:cNvSpPr txBox="1">
            <a:spLocks/>
          </p:cNvSpPr>
          <p:nvPr/>
        </p:nvSpPr>
        <p:spPr>
          <a:xfrm>
            <a:off x="2046303" y="3696236"/>
            <a:ext cx="8460589" cy="2434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sz="2400" dirty="0"/>
              <a:t>Acknowledge to: </a:t>
            </a:r>
            <a:r>
              <a:rPr lang="en-US" altLang="zh-CN" sz="2400" dirty="0" err="1"/>
              <a:t>Zhihao</a:t>
            </a:r>
            <a:r>
              <a:rPr lang="en-US" altLang="zh-CN" sz="2400" dirty="0"/>
              <a:t> Zhu</a:t>
            </a:r>
          </a:p>
          <a:p>
            <a:r>
              <a:rPr lang="en-US" altLang="zh-CN" sz="2400" dirty="0"/>
              <a:t>Organizers: </a:t>
            </a:r>
            <a:r>
              <a:rPr lang="en-US" altLang="zh-CN" sz="2400" dirty="0" err="1"/>
              <a:t>Guoqiang</a:t>
            </a:r>
            <a:r>
              <a:rPr lang="en-US" altLang="zh-CN" sz="2400" dirty="0"/>
              <a:t> </a:t>
            </a:r>
            <a:r>
              <a:rPr lang="en-US" altLang="zh-CN" sz="2400" dirty="0" err="1"/>
              <a:t>Zhong</a:t>
            </a:r>
            <a:r>
              <a:rPr lang="en-US" altLang="zh-CN" sz="2400" dirty="0"/>
              <a:t>,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pic>
        <p:nvPicPr>
          <p:cNvPr id="8" name="图片 7"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74618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 The Task, </a:t>
            </a:r>
            <a:r>
              <a:rPr lang="en-US" altLang="zh-CN" i="1" dirty="0"/>
              <a:t>T</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spcBef>
                    <a:spcPts val="0"/>
                  </a:spcBef>
                  <a:buClr>
                    <a:schemeClr val="tx1"/>
                  </a:buClr>
                </a:pPr>
                <a:r>
                  <a:rPr lang="en-US" altLang="zh-CN" b="1" dirty="0"/>
                  <a:t>        </a:t>
                </a:r>
                <a:r>
                  <a:rPr lang="en-US" altLang="zh-CN" dirty="0"/>
                  <a:t>Many kinds of tasks can be solved with machine learning. Some of the most common machine learning tasks include the following:</a:t>
                </a:r>
              </a:p>
              <a:p>
                <a:pPr lvl="0">
                  <a:spcBef>
                    <a:spcPts val="0"/>
                  </a:spcBef>
                  <a:buClr>
                    <a:schemeClr val="tx1"/>
                  </a:buClr>
                </a:pPr>
                <a:endParaRPr lang="en-US" altLang="zh-CN" dirty="0"/>
              </a:p>
              <a:p>
                <a:pPr lvl="0">
                  <a:spcBef>
                    <a:spcPts val="0"/>
                  </a:spcBef>
                  <a:buClr>
                    <a:schemeClr val="tx1"/>
                  </a:buClr>
                </a:pPr>
                <a:r>
                  <a:rPr lang="en-US" altLang="zh-CN" sz="2600" i="1" dirty="0">
                    <a:latin typeface="Times New Roman" panose="02020603050405020304" pitchFamily="18" charset="0"/>
                    <a:cs typeface="Times New Roman" panose="02020603050405020304" pitchFamily="18" charset="0"/>
                  </a:rPr>
                  <a:t>Classification</a:t>
                </a:r>
                <a:r>
                  <a:rPr lang="en-US" altLang="zh-CN" sz="2600" dirty="0">
                    <a:latin typeface="Times New Roman" panose="02020603050405020304" pitchFamily="18" charset="0"/>
                    <a:cs typeface="Times New Roman" panose="02020603050405020304" pitchFamily="18" charset="0"/>
                  </a:rPr>
                  <a:t>: In this type of task, the computer program is asked to specify which of </a:t>
                </a:r>
                <a:r>
                  <a:rPr lang="en-US" altLang="zh-CN" sz="2400" i="1" dirty="0">
                    <a:latin typeface="Cambria Math" panose="020405030504060302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categories some  input belongs to. To solve this task, the learning algorithm is usually asked to produce a function</a:t>
                </a:r>
                <a:r>
                  <a:rPr lang="en-US" altLang="zh-CN" sz="2400" i="1" dirty="0">
                    <a:latin typeface="Cambria Math" panose="02040503050406030204" pitchFamily="18" charset="0"/>
                    <a:cs typeface="Times New Roman" panose="02020603050405020304" pitchFamily="18" charset="0"/>
                  </a:rPr>
                  <a:t> f: </a:t>
                </a:r>
                <a14:m>
                  <m:oMath xmlns:m="http://schemas.openxmlformats.org/officeDocument/2006/math">
                    <m:sSup>
                      <m:sSupPr>
                        <m:ctrlPr>
                          <a:rPr lang="en-US" altLang="zh-CN" sz="2400" b="1" i="1" smtClean="0">
                            <a:latin typeface="Cambria Math" panose="02040503050406030204" pitchFamily="18" charset="0"/>
                            <a:cs typeface="Times New Roman" panose="02020603050405020304" pitchFamily="18" charset="0"/>
                          </a:rPr>
                        </m:ctrlPr>
                      </m:sSupPr>
                      <m:e>
                        <m:r>
                          <a:rPr lang="en-US" altLang="zh-CN" sz="2400" b="1" i="1" smtClean="0">
                            <a:latin typeface="Cambria Math" panose="02040503050406030204" pitchFamily="18" charset="0"/>
                            <a:cs typeface="Times New Roman" panose="02020603050405020304" pitchFamily="18" charset="0"/>
                          </a:rPr>
                          <m:t>𝑹</m:t>
                        </m:r>
                      </m:e>
                      <m:sup>
                        <m:r>
                          <a:rPr lang="en-US" altLang="zh-CN" sz="2400" b="1" i="1" smtClean="0">
                            <a:latin typeface="Cambria Math" panose="02040503050406030204" pitchFamily="18" charset="0"/>
                            <a:cs typeface="Times New Roman" panose="02020603050405020304" pitchFamily="18" charset="0"/>
                          </a:rPr>
                          <m:t>𝒏</m:t>
                        </m:r>
                      </m:sup>
                    </m:sSup>
                  </m:oMath>
                </a14:m>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{1, …, k}. When </a:t>
                </a:r>
                <a:r>
                  <a:rPr lang="en-US" altLang="zh-CN" sz="2400" i="1" dirty="0">
                    <a:latin typeface="Cambria Math" panose="02040503050406030204" pitchFamily="18" charset="0"/>
                    <a:cs typeface="Times New Roman" panose="02020603050405020304" pitchFamily="18" charset="0"/>
                  </a:rPr>
                  <a:t>y = </a:t>
                </a:r>
                <a:r>
                  <a:rPr lang="en-US" altLang="zh-CN" sz="2600" i="1" dirty="0">
                    <a:latin typeface="Cambria Math" panose="02040503050406030204" pitchFamily="18" charset="0"/>
                    <a:ea typeface="Cambria Math" panose="02040503050406030204" pitchFamily="18" charset="0"/>
                    <a:cs typeface="Times New Roman" panose="02020603050405020304" pitchFamily="18" charset="0"/>
                  </a:rPr>
                  <a:t>f</a:t>
                </a:r>
                <a:r>
                  <a:rPr lang="en-US" altLang="zh-CN" sz="2600"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sz="2600" b="1" i="1" dirty="0">
                    <a:latin typeface="Times New Roman" panose="02020603050405020304" pitchFamily="18" charset="0"/>
                    <a:ea typeface="Cambria Math" panose="02040503050406030204" pitchFamily="18" charset="0"/>
                    <a:cs typeface="Times New Roman" panose="02020603050405020304" pitchFamily="18" charset="0"/>
                  </a:rPr>
                  <a:t>x</a:t>
                </a:r>
                <a:r>
                  <a:rPr lang="en-US" altLang="zh-CN" sz="2600"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the model assigns an input described by vector </a:t>
                </a:r>
                <a:r>
                  <a:rPr lang="en-US" altLang="zh-CN" sz="2600" b="1" i="1" dirty="0">
                    <a:latin typeface="Times New Roman" panose="02020603050405020304" pitchFamily="18" charset="0"/>
                    <a:ea typeface="Cambria Math" panose="020405030504060302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to a category identified by numeric code </a:t>
                </a:r>
                <a:r>
                  <a:rPr lang="en-US" altLang="zh-CN" sz="2600" i="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There are other variants of the classification task, for example, where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outputs a probability distribution over classes.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a:extLst>
              <a:ext uri="{FF2B5EF4-FFF2-40B4-BE49-F238E27FC236}">
                <a16:creationId xmlns:a16="http://schemas.microsoft.com/office/drawing/2014/main" id="{CF9757DC-2CF4-449B-AEE3-1B5221605466}"/>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3009053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1907756794,293736522&amp;fm=21&amp;gp=0.jpg">
            <a:extLst>
              <a:ext uri="{FF2B5EF4-FFF2-40B4-BE49-F238E27FC236}">
                <a16:creationId xmlns:a16="http://schemas.microsoft.com/office/drawing/2014/main" id="{10A65E56-E97B-40ED-BDB3-E9AB3B832F75}"/>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5.4.1 Point Estimation</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a:xfrm>
                <a:off x="387439" y="873399"/>
                <a:ext cx="11409609" cy="5651778"/>
              </a:xfrm>
            </p:spPr>
            <p:txBody>
              <a:bodyPr>
                <a:noAutofit/>
              </a:bodyPr>
              <a:lstStyle/>
              <a:p>
                <a:pPr marL="0" indent="0" algn="just">
                  <a:lnSpc>
                    <a:spcPct val="100000"/>
                  </a:lnSpc>
                  <a:spcBef>
                    <a:spcPts val="0"/>
                  </a:spcBef>
                  <a:buClr>
                    <a:srgbClr val="FF0000"/>
                  </a:buClr>
                  <a:buNone/>
                </a:pPr>
                <a:r>
                  <a:rPr lang="en-US" altLang="zh-CN" sz="2400" b="1" dirty="0">
                    <a:latin typeface="Times New Roman" panose="02020603050405020304" pitchFamily="18" charset="0"/>
                    <a:ea typeface="+mj-ea"/>
                    <a:cs typeface="Times New Roman" panose="02020603050405020304" pitchFamily="18" charset="0"/>
                  </a:rPr>
                  <a:t>Deﬁne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KFoldXV</a:t>
                </a:r>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400" i="1" dirty="0">
                        <a:latin typeface="Cambria Math" panose="02040503050406030204" pitchFamily="18" charset="0"/>
                      </a:rPr>
                      <m:t>𝔻</m:t>
                    </m:r>
                    <m:r>
                      <a:rPr lang="en-US" altLang="zh-CN" sz="2400" i="1" dirty="0" smtClean="0">
                        <a:latin typeface="Cambria Math" panose="02040503050406030204" pitchFamily="18" charset="0"/>
                      </a:rPr>
                      <m:t>,</m:t>
                    </m:r>
                    <m:r>
                      <a:rPr lang="en-US" altLang="zh-CN" sz="2400" i="1" dirty="0" err="1">
                        <a:latin typeface="Cambria Math" panose="02040503050406030204" pitchFamily="18" charset="0"/>
                      </a:rPr>
                      <m:t>𝐴</m:t>
                    </m:r>
                    <m:r>
                      <a:rPr lang="en-US" altLang="zh-CN" sz="2400" i="1" dirty="0" err="1">
                        <a:latin typeface="Cambria Math" panose="02040503050406030204" pitchFamily="18" charset="0"/>
                      </a:rPr>
                      <m:t>,</m:t>
                    </m:r>
                    <m:r>
                      <a:rPr lang="en-US" altLang="zh-CN" sz="2400" i="1" dirty="0" err="1">
                        <a:latin typeface="Cambria Math" panose="02040503050406030204" pitchFamily="18" charset="0"/>
                      </a:rPr>
                      <m:t>𝐿</m:t>
                    </m:r>
                    <m:r>
                      <a:rPr lang="en-US" altLang="zh-CN" sz="2400" i="1" dirty="0" err="1">
                        <a:latin typeface="Cambria Math" panose="02040503050406030204" pitchFamily="18" charset="0"/>
                      </a:rPr>
                      <m:t>,</m:t>
                    </m:r>
                    <m:r>
                      <a:rPr lang="en-US" altLang="zh-CN" sz="2400" i="1" dirty="0" err="1">
                        <a:latin typeface="Cambria Math" panose="02040503050406030204" pitchFamily="18" charset="0"/>
                      </a:rPr>
                      <m:t>𝑘</m:t>
                    </m:r>
                  </m:oMath>
                </a14:m>
                <a:r>
                  <a:rPr lang="en-US" altLang="zh-CN" sz="2400" dirty="0">
                    <a:latin typeface="Times New Roman" panose="02020603050405020304" pitchFamily="18" charset="0"/>
                    <a:cs typeface="Times New Roman" panose="02020603050405020304" pitchFamily="18" charset="0"/>
                  </a:rPr>
                  <a:t>): </a:t>
                </a:r>
              </a:p>
              <a:p>
                <a:pPr marL="0" indent="0" algn="just">
                  <a:lnSpc>
                    <a:spcPct val="100000"/>
                  </a:lnSpc>
                  <a:spcBef>
                    <a:spcPts val="0"/>
                  </a:spcBef>
                  <a:buClr>
                    <a:srgbClr val="FF0000"/>
                  </a:buClr>
                  <a:buNone/>
                </a:pPr>
                <a:r>
                  <a:rPr lang="en-US" altLang="zh-CN" sz="2400" b="1" dirty="0">
                    <a:latin typeface="Times New Roman" panose="02020603050405020304" pitchFamily="18" charset="0"/>
                    <a:ea typeface="+mj-ea"/>
                    <a:cs typeface="Times New Roman" panose="02020603050405020304" pitchFamily="18" charset="0"/>
                  </a:rPr>
                  <a:t>Require</a:t>
                </a: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dirty="0">
                        <a:latin typeface="Cambria Math" panose="02040503050406030204" pitchFamily="18" charset="0"/>
                      </a:rPr>
                      <m:t>𝔻</m:t>
                    </m:r>
                  </m:oMath>
                </a14:m>
                <a:r>
                  <a:rPr lang="en-US" altLang="zh-CN" sz="2400" dirty="0">
                    <a:latin typeface="Times New Roman" panose="02020603050405020304" pitchFamily="18" charset="0"/>
                    <a:cs typeface="Times New Roman" panose="02020603050405020304" pitchFamily="18" charset="0"/>
                  </a:rPr>
                  <a:t>, the given dataset, with elements </a:t>
                </a:r>
                <a14:m>
                  <m:oMath xmlns:m="http://schemas.openxmlformats.org/officeDocument/2006/math">
                    <m:sSup>
                      <m:sSupPr>
                        <m:ctrlPr>
                          <a:rPr lang="en-US" altLang="zh-CN" sz="2400" i="1" dirty="0" smtClean="0">
                            <a:latin typeface="Cambria Math" panose="02040503050406030204" pitchFamily="18" charset="0"/>
                          </a:rPr>
                        </m:ctrlPr>
                      </m:sSupPr>
                      <m:e>
                        <m:r>
                          <a:rPr lang="en-US" altLang="zh-CN" sz="2400" b="1" i="1" dirty="0" smtClean="0">
                            <a:latin typeface="Cambria Math" panose="02040503050406030204" pitchFamily="18" charset="0"/>
                          </a:rPr>
                          <m:t>𝒛</m:t>
                        </m:r>
                      </m:e>
                      <m:sup>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m:t>
                        </m:r>
                      </m:sup>
                    </m:sSup>
                    <m:r>
                      <a:rPr lang="en-US" altLang="zh-CN" sz="2400" i="1" dirty="0">
                        <a:latin typeface="Cambria Math" panose="02040503050406030204" pitchFamily="18" charset="0"/>
                      </a:rPr>
                      <m:t> </m:t>
                    </m:r>
                  </m:oMath>
                </a14:m>
                <a:endParaRPr lang="en-US" altLang="zh-CN" sz="2400" dirty="0">
                  <a:latin typeface="Times New Roman" panose="02020603050405020304" pitchFamily="18" charset="0"/>
                  <a:cs typeface="Times New Roman" panose="02020603050405020304" pitchFamily="18" charset="0"/>
                </a:endParaRPr>
              </a:p>
              <a:p>
                <a:pPr marL="0" indent="0" algn="just">
                  <a:lnSpc>
                    <a:spcPct val="100000"/>
                  </a:lnSpc>
                  <a:spcBef>
                    <a:spcPts val="0"/>
                  </a:spcBef>
                  <a:buClr>
                    <a:srgbClr val="FF0000"/>
                  </a:buClr>
                  <a:buNone/>
                </a:pPr>
                <a:r>
                  <a:rPr lang="en-US" altLang="zh-CN" sz="2400" b="1" dirty="0">
                    <a:latin typeface="Times New Roman" panose="02020603050405020304" pitchFamily="18" charset="0"/>
                    <a:ea typeface="+mj-ea"/>
                    <a:cs typeface="Times New Roman" panose="02020603050405020304" pitchFamily="18" charset="0"/>
                  </a:rPr>
                  <a:t>Require</a:t>
                </a:r>
                <a:r>
                  <a:rPr lang="en-US" altLang="zh-CN"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 the learning algorithm, seen as a function that takes a dataset as input and outputs a learned function </a:t>
                </a:r>
              </a:p>
              <a:p>
                <a:pPr marL="0" indent="0" algn="just">
                  <a:lnSpc>
                    <a:spcPct val="100000"/>
                  </a:lnSpc>
                  <a:spcBef>
                    <a:spcPts val="0"/>
                  </a:spcBef>
                  <a:buClr>
                    <a:srgbClr val="FF0000"/>
                  </a:buClr>
                  <a:buNone/>
                </a:pPr>
                <a:r>
                  <a:rPr lang="en-US" altLang="zh-CN" sz="2400" b="1" dirty="0">
                    <a:latin typeface="Times New Roman" panose="02020603050405020304" pitchFamily="18" charset="0"/>
                    <a:ea typeface="+mj-ea"/>
                    <a:cs typeface="Times New Roman" panose="02020603050405020304" pitchFamily="18" charset="0"/>
                  </a:rPr>
                  <a:t>Require</a:t>
                </a:r>
                <a:r>
                  <a:rPr lang="en-US" altLang="zh-CN"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 the loss function, seen as a function from a learned function </a:t>
                </a:r>
                <a14:m>
                  <m:oMath xmlns:m="http://schemas.openxmlformats.org/officeDocument/2006/math">
                    <m:r>
                      <a:rPr lang="en-US" altLang="zh-CN" sz="2400" i="1" dirty="0" smtClean="0">
                        <a:latin typeface="Cambria Math" panose="02040503050406030204" pitchFamily="18" charset="0"/>
                      </a:rPr>
                      <m:t>𝑓</m:t>
                    </m:r>
                  </m:oMath>
                </a14:m>
                <a:r>
                  <a:rPr lang="en-US" altLang="zh-CN" sz="2400" dirty="0">
                    <a:latin typeface="Times New Roman" panose="02020603050405020304" pitchFamily="18" charset="0"/>
                    <a:cs typeface="Times New Roman" panose="02020603050405020304" pitchFamily="18" charset="0"/>
                  </a:rPr>
                  <a:t> and an example </a:t>
                </a:r>
                <a14:m>
                  <m:oMath xmlns:m="http://schemas.openxmlformats.org/officeDocument/2006/math">
                    <m:sSup>
                      <m:sSupPr>
                        <m:ctrlPr>
                          <a:rPr lang="en-US" altLang="zh-CN" sz="2400" i="1" dirty="0" smtClean="0">
                            <a:latin typeface="Cambria Math" panose="02040503050406030204" pitchFamily="18" charset="0"/>
                          </a:rPr>
                        </m:ctrlPr>
                      </m:sSupPr>
                      <m:e>
                        <m:r>
                          <a:rPr lang="en-US" altLang="zh-CN" sz="2400" b="1" i="1" dirty="0" smtClean="0">
                            <a:latin typeface="Cambria Math" panose="02040503050406030204" pitchFamily="18" charset="0"/>
                          </a:rPr>
                          <m:t>𝒛</m:t>
                        </m:r>
                      </m:e>
                      <m:sup>
                        <m:r>
                          <a:rPr lang="en-US" altLang="zh-CN" sz="2400" b="0" i="1" dirty="0" smtClean="0">
                            <a:latin typeface="Cambria Math" panose="02040503050406030204" pitchFamily="18" charset="0"/>
                          </a:rPr>
                          <m:t>𝑖</m:t>
                        </m:r>
                      </m:sup>
                    </m:sSup>
                    <m:r>
                      <a:rPr lang="en-US" altLang="zh-CN" sz="2400" i="1" dirty="0">
                        <a:latin typeface="Cambria Math" panose="02040503050406030204" pitchFamily="18" charset="0"/>
                      </a:rPr>
                      <m:t>∈</m:t>
                    </m:r>
                    <m:r>
                      <a:rPr lang="zh-CN" altLang="en-US" sz="2400" i="1" dirty="0">
                        <a:latin typeface="Cambria Math" panose="02040503050406030204" pitchFamily="18" charset="0"/>
                      </a:rPr>
                      <m:t>𝔻</m:t>
                    </m:r>
                  </m:oMath>
                </a14:m>
                <a:r>
                  <a:rPr lang="en-US" altLang="zh-CN" sz="2400" dirty="0">
                    <a:latin typeface="Times New Roman" panose="02020603050405020304" pitchFamily="18" charset="0"/>
                    <a:cs typeface="Times New Roman" panose="02020603050405020304" pitchFamily="18" charset="0"/>
                  </a:rPr>
                  <a:t> to a scalar </a:t>
                </a:r>
                <a14:m>
                  <m:oMath xmlns:m="http://schemas.openxmlformats.org/officeDocument/2006/math">
                    <m:r>
                      <a:rPr lang="en-US" altLang="zh-CN" sz="2400" i="1" dirty="0">
                        <a:latin typeface="Cambria Math" panose="02040503050406030204" pitchFamily="18" charset="0"/>
                      </a:rPr>
                      <m:t>∈</m:t>
                    </m:r>
                    <m:r>
                      <a:rPr lang="en-US" altLang="zh-CN" sz="2400" dirty="0">
                        <a:latin typeface="Cambria Math" panose="02040503050406030204" pitchFamily="18" charset="0"/>
                        <a:ea typeface="Cambria Math" panose="02040503050406030204" pitchFamily="18" charset="0"/>
                      </a:rPr>
                      <m:t>ℝ</m:t>
                    </m:r>
                  </m:oMath>
                </a14:m>
                <a:r>
                  <a:rPr lang="en-US" altLang="zh-CN" sz="2400" dirty="0">
                    <a:latin typeface="Times New Roman" panose="02020603050405020304" pitchFamily="18" charset="0"/>
                    <a:cs typeface="Times New Roman" panose="02020603050405020304" pitchFamily="18" charset="0"/>
                  </a:rPr>
                  <a:t> </a:t>
                </a:r>
              </a:p>
              <a:p>
                <a:pPr marL="0" indent="0" algn="just">
                  <a:lnSpc>
                    <a:spcPct val="100000"/>
                  </a:lnSpc>
                  <a:spcBef>
                    <a:spcPts val="0"/>
                  </a:spcBef>
                  <a:buClr>
                    <a:srgbClr val="FF0000"/>
                  </a:buClr>
                  <a:buNone/>
                </a:pPr>
                <a:r>
                  <a:rPr lang="en-US" altLang="zh-CN" sz="2400" b="1" dirty="0">
                    <a:latin typeface="Times New Roman" panose="02020603050405020304" pitchFamily="18" charset="0"/>
                    <a:ea typeface="+mj-ea"/>
                    <a:cs typeface="Times New Roman" panose="02020603050405020304" pitchFamily="18" charset="0"/>
                  </a:rPr>
                  <a:t>Require</a:t>
                </a: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i="1" dirty="0" smtClean="0">
                        <a:latin typeface="Cambria Math" panose="02040503050406030204" pitchFamily="18" charset="0"/>
                      </a:rPr>
                      <m:t>𝑘</m:t>
                    </m:r>
                  </m:oMath>
                </a14:m>
                <a:r>
                  <a:rPr lang="en-US" altLang="zh-CN" sz="2400" dirty="0">
                    <a:latin typeface="Times New Roman" panose="02020603050405020304" pitchFamily="18" charset="0"/>
                    <a:cs typeface="Times New Roman" panose="02020603050405020304" pitchFamily="18" charset="0"/>
                  </a:rPr>
                  <a:t>, the number of folds </a:t>
                </a:r>
              </a:p>
              <a:p>
                <a:pPr marL="0" indent="0" algn="just">
                  <a:lnSpc>
                    <a:spcPct val="100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Split </a:t>
                </a:r>
                <a14:m>
                  <m:oMath xmlns:m="http://schemas.openxmlformats.org/officeDocument/2006/math">
                    <m:r>
                      <a:rPr lang="zh-CN" altLang="en-US" sz="2400" i="1" dirty="0">
                        <a:latin typeface="Cambria Math" panose="02040503050406030204" pitchFamily="18" charset="0"/>
                      </a:rPr>
                      <m:t>𝔻</m:t>
                    </m:r>
                  </m:oMath>
                </a14:m>
                <a:r>
                  <a:rPr lang="en-US" altLang="zh-CN" sz="2400" dirty="0">
                    <a:latin typeface="Times New Roman" panose="02020603050405020304" pitchFamily="18" charset="0"/>
                    <a:cs typeface="Times New Roman" panose="02020603050405020304" pitchFamily="18" charset="0"/>
                  </a:rPr>
                  <a:t> into </a:t>
                </a:r>
                <a14:m>
                  <m:oMath xmlns:m="http://schemas.openxmlformats.org/officeDocument/2006/math">
                    <m:r>
                      <a:rPr lang="en-US" altLang="zh-CN" sz="2400" i="1" dirty="0">
                        <a:latin typeface="Cambria Math" panose="02040503050406030204" pitchFamily="18" charset="0"/>
                      </a:rPr>
                      <m:t>𝑘</m:t>
                    </m:r>
                  </m:oMath>
                </a14:m>
                <a:r>
                  <a:rPr lang="en-US" altLang="zh-CN" sz="2400" dirty="0">
                    <a:latin typeface="Times New Roman" panose="02020603050405020304" pitchFamily="18" charset="0"/>
                    <a:cs typeface="Times New Roman" panose="02020603050405020304" pitchFamily="18" charset="0"/>
                  </a:rPr>
                  <a:t> mutually exclusive subsets </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𝔻</m:t>
                        </m:r>
                      </m:e>
                      <m:sub>
                        <m:r>
                          <a:rPr lang="en-US" altLang="zh-CN" sz="2400" b="0" i="1" smtClean="0">
                            <a:latin typeface="Cambria Math" panose="02040503050406030204" pitchFamily="18" charset="0"/>
                          </a:rPr>
                          <m:t>𝑖</m:t>
                        </m:r>
                      </m:sub>
                    </m:sSub>
                  </m:oMath>
                </a14:m>
                <a:r>
                  <a:rPr lang="en-US" altLang="zh-CN" sz="2400" dirty="0">
                    <a:latin typeface="Times New Roman" panose="02020603050405020304" pitchFamily="18" charset="0"/>
                    <a:cs typeface="Times New Roman" panose="02020603050405020304" pitchFamily="18" charset="0"/>
                  </a:rPr>
                  <a:t>, whose union is </a:t>
                </a:r>
                <a14:m>
                  <m:oMath xmlns:m="http://schemas.openxmlformats.org/officeDocument/2006/math">
                    <m:r>
                      <a:rPr lang="zh-CN" altLang="en-US" sz="2400" i="1" dirty="0">
                        <a:latin typeface="Cambria Math" panose="02040503050406030204" pitchFamily="18" charset="0"/>
                      </a:rPr>
                      <m:t>𝔻</m:t>
                    </m:r>
                  </m:oMath>
                </a14:m>
                <a:r>
                  <a:rPr lang="en-US" altLang="zh-CN" sz="2400" dirty="0">
                    <a:latin typeface="Times New Roman" panose="02020603050405020304" pitchFamily="18" charset="0"/>
                    <a:cs typeface="Times New Roman" panose="02020603050405020304" pitchFamily="18" charset="0"/>
                  </a:rPr>
                  <a:t>.</a:t>
                </a:r>
              </a:p>
              <a:p>
                <a:pPr marL="0" indent="0" algn="just">
                  <a:lnSpc>
                    <a:spcPct val="100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ea typeface="+mj-ea"/>
                    <a:cs typeface="Times New Roman" panose="02020603050405020304" pitchFamily="18" charset="0"/>
                  </a:rPr>
                  <a:t>for</a:t>
                </a: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i="1" dirty="0" smtClean="0">
                        <a:latin typeface="Cambria Math" panose="02040503050406030204" pitchFamily="18" charset="0"/>
                      </a:rPr>
                      <m:t>𝑖</m:t>
                    </m:r>
                  </m:oMath>
                </a14:m>
                <a:r>
                  <a:rPr lang="en-US" altLang="zh-CN" sz="2400" dirty="0">
                    <a:latin typeface="Times New Roman" panose="02020603050405020304" pitchFamily="18" charset="0"/>
                    <a:cs typeface="Times New Roman" panose="02020603050405020304" pitchFamily="18" charset="0"/>
                  </a:rPr>
                  <a:t> from </a:t>
                </a:r>
                <a14:m>
                  <m:oMath xmlns:m="http://schemas.openxmlformats.org/officeDocument/2006/math">
                    <m:r>
                      <a:rPr lang="en-US" altLang="zh-CN" sz="2400" i="1" dirty="0">
                        <a:latin typeface="Cambria Math" panose="02040503050406030204" pitchFamily="18" charset="0"/>
                      </a:rPr>
                      <m:t>1</m:t>
                    </m:r>
                  </m:oMath>
                </a14:m>
                <a:r>
                  <a:rPr lang="en-US" altLang="zh-CN" sz="2400" dirty="0">
                    <a:latin typeface="Times New Roman" panose="02020603050405020304" pitchFamily="18" charset="0"/>
                    <a:cs typeface="Times New Roman" panose="02020603050405020304" pitchFamily="18" charset="0"/>
                  </a:rPr>
                  <a:t> to </a:t>
                </a:r>
                <a14:m>
                  <m:oMath xmlns:m="http://schemas.openxmlformats.org/officeDocument/2006/math">
                    <m:r>
                      <a:rPr lang="en-US" altLang="zh-CN" sz="2400" i="1" dirty="0" smtClean="0">
                        <a:latin typeface="Cambria Math" panose="02040503050406030204" pitchFamily="18" charset="0"/>
                      </a:rPr>
                      <m:t>𝑘</m:t>
                    </m:r>
                  </m:oMath>
                </a14:m>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ea typeface="+mj-ea"/>
                    <a:cs typeface="Times New Roman" panose="02020603050405020304" pitchFamily="18" charset="0"/>
                  </a:rPr>
                  <a:t>do</a:t>
                </a:r>
                <a:endParaRPr lang="en-US" altLang="zh-CN" sz="2400" dirty="0">
                  <a:latin typeface="Times New Roman" panose="02020603050405020304" pitchFamily="18" charset="0"/>
                  <a:ea typeface="+mj-ea"/>
                  <a:cs typeface="Times New Roman" panose="02020603050405020304" pitchFamily="18" charset="0"/>
                </a:endParaRPr>
              </a:p>
              <a:p>
                <a:pPr marL="0" indent="0" algn="just">
                  <a:lnSpc>
                    <a:spcPct val="100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𝑖</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𝐴</m:t>
                    </m:r>
                    <m:r>
                      <a:rPr lang="en-US" altLang="zh-CN" sz="2400" i="1" dirty="0">
                        <a:latin typeface="Cambria Math" panose="02040503050406030204" pitchFamily="18" charset="0"/>
                      </a:rPr>
                      <m:t>(</m:t>
                    </m:r>
                    <m:r>
                      <a:rPr lang="zh-CN" altLang="en-US" sz="2400" i="1" dirty="0">
                        <a:latin typeface="Cambria Math" panose="02040503050406030204" pitchFamily="18" charset="0"/>
                      </a:rPr>
                      <m:t>𝔻</m:t>
                    </m:r>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zh-CN" altLang="en-US" sz="2400" i="1" dirty="0">
                            <a:latin typeface="Cambria Math" panose="02040503050406030204" pitchFamily="18" charset="0"/>
                          </a:rPr>
                          <m:t>𝔻</m:t>
                        </m:r>
                      </m:e>
                      <m:sub>
                        <m:r>
                          <a:rPr lang="en-US" altLang="zh-CN" sz="2400" b="0" i="1" dirty="0" smtClean="0">
                            <a:latin typeface="Cambria Math" panose="02040503050406030204" pitchFamily="18" charset="0"/>
                          </a:rPr>
                          <m:t>𝑖</m:t>
                        </m:r>
                      </m:sub>
                    </m:sSub>
                    <m:r>
                      <a:rPr lang="en-US" altLang="zh-CN" sz="2400" i="1" dirty="0">
                        <a:latin typeface="Cambria Math" panose="02040503050406030204" pitchFamily="18" charset="0"/>
                      </a:rPr>
                      <m:t>) </m:t>
                    </m:r>
                  </m:oMath>
                </a14:m>
                <a:endParaRPr lang="en-US" altLang="zh-CN" sz="2400" dirty="0">
                  <a:latin typeface="Times New Roman" panose="02020603050405020304" pitchFamily="18" charset="0"/>
                  <a:cs typeface="Times New Roman" panose="02020603050405020304" pitchFamily="18" charset="0"/>
                </a:endParaRPr>
              </a:p>
              <a:p>
                <a:pPr marL="0" indent="0" algn="just">
                  <a:lnSpc>
                    <a:spcPct val="100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ea typeface="+mj-ea"/>
                    <a:cs typeface="Times New Roman" panose="02020603050405020304" pitchFamily="18" charset="0"/>
                  </a:rPr>
                  <a:t>for</a:t>
                </a: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1" i="1" smtClean="0">
                            <a:latin typeface="Cambria Math" panose="02040503050406030204" pitchFamily="18" charset="0"/>
                          </a:rPr>
                          <m:t>𝒛</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sup>
                    </m:sSup>
                  </m:oMath>
                </a14:m>
                <a:r>
                  <a:rPr lang="en-US" altLang="zh-CN" sz="2400" dirty="0">
                    <a:latin typeface="Times New Roman" panose="02020603050405020304" pitchFamily="18" charset="0"/>
                    <a:cs typeface="Times New Roman" panose="02020603050405020304" pitchFamily="18" charset="0"/>
                  </a:rPr>
                  <a:t> in </a:t>
                </a:r>
                <a14:m>
                  <m:oMath xmlns:m="http://schemas.openxmlformats.org/officeDocument/2006/math">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𝔻</m:t>
                        </m:r>
                      </m:e>
                      <m:sub>
                        <m:r>
                          <a:rPr lang="en-US" altLang="zh-CN" sz="2400" i="1" dirty="0">
                            <a:latin typeface="Cambria Math" panose="02040503050406030204" pitchFamily="18" charset="0"/>
                          </a:rPr>
                          <m:t>𝑖</m:t>
                        </m:r>
                      </m:sub>
                    </m:sSub>
                  </m:oMath>
                </a14:m>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ea typeface="+mj-ea"/>
                    <a:cs typeface="Times New Roman" panose="02020603050405020304" pitchFamily="18" charset="0"/>
                  </a:rPr>
                  <a:t>do</a:t>
                </a:r>
                <a:r>
                  <a:rPr lang="en-US" altLang="zh-CN" sz="2400" dirty="0">
                    <a:latin typeface="Times New Roman" panose="02020603050405020304" pitchFamily="18" charset="0"/>
                    <a:cs typeface="Times New Roman" panose="02020603050405020304" pitchFamily="18" charset="0"/>
                  </a:rPr>
                  <a:t> </a:t>
                </a:r>
              </a:p>
              <a:p>
                <a:pPr marL="0" indent="0" algn="just">
                  <a:lnSpc>
                    <a:spcPct val="100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𝑒</m:t>
                        </m:r>
                      </m:e>
                      <m:sub>
                        <m:r>
                          <a:rPr lang="en-US" altLang="zh-CN" sz="2400" b="0" i="1" dirty="0" smtClean="0">
                            <a:latin typeface="Cambria Math" panose="02040503050406030204" pitchFamily="18" charset="0"/>
                          </a:rPr>
                          <m:t>𝑗</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𝐿</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𝑖</m:t>
                        </m:r>
                      </m:sub>
                    </m:sSub>
                    <m:r>
                      <a:rPr lang="en-US" altLang="zh-CN" sz="2400" b="0" i="1" dirty="0"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𝒛</m:t>
                        </m:r>
                      </m:e>
                      <m:sup>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m:t>
                        </m:r>
                      </m:sup>
                    </m:sSup>
                    <m:r>
                      <a:rPr lang="en-US" altLang="zh-CN" sz="2400" i="1" dirty="0">
                        <a:latin typeface="Cambria Math" panose="02040503050406030204" pitchFamily="18" charset="0"/>
                      </a:rPr>
                      <m:t>) </m:t>
                    </m:r>
                  </m:oMath>
                </a14:m>
                <a:endParaRPr lang="en-US" altLang="zh-CN" sz="2400" dirty="0">
                  <a:latin typeface="Times New Roman" panose="02020603050405020304" pitchFamily="18" charset="0"/>
                  <a:cs typeface="Times New Roman" panose="02020603050405020304" pitchFamily="18" charset="0"/>
                </a:endParaRPr>
              </a:p>
              <a:p>
                <a:pPr marL="0" indent="0" algn="just">
                  <a:lnSpc>
                    <a:spcPct val="100000"/>
                  </a:lnSpc>
                  <a:spcBef>
                    <a:spcPts val="0"/>
                  </a:spcBef>
                  <a:buClr>
                    <a:srgbClr val="FF0000"/>
                  </a:buClr>
                  <a:buNone/>
                </a:pP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ea typeface="+mj-ea"/>
                    <a:cs typeface="Times New Roman" panose="02020603050405020304" pitchFamily="18" charset="0"/>
                  </a:rPr>
                  <a:t>end</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ea typeface="+mj-ea"/>
                    <a:cs typeface="Times New Roman" panose="02020603050405020304" pitchFamily="18" charset="0"/>
                  </a:rPr>
                  <a:t>for</a:t>
                </a:r>
                <a:r>
                  <a:rPr lang="en-US" altLang="zh-CN" sz="2400" b="1" dirty="0">
                    <a:latin typeface="Times New Roman" panose="02020603050405020304" pitchFamily="18" charset="0"/>
                    <a:cs typeface="Times New Roman" panose="02020603050405020304" pitchFamily="18" charset="0"/>
                  </a:rPr>
                  <a:t> </a:t>
                </a:r>
              </a:p>
              <a:p>
                <a:pPr marL="0" indent="0" algn="just">
                  <a:lnSpc>
                    <a:spcPct val="100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ea typeface="+mj-ea"/>
                    <a:cs typeface="Times New Roman" panose="02020603050405020304" pitchFamily="18" charset="0"/>
                  </a:rPr>
                  <a:t>end</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ea typeface="+mj-ea"/>
                    <a:cs typeface="Times New Roman" panose="02020603050405020304" pitchFamily="18" charset="0"/>
                  </a:rPr>
                  <a:t>for</a:t>
                </a:r>
                <a:r>
                  <a:rPr lang="en-US" altLang="zh-CN" sz="2400" b="1" dirty="0">
                    <a:latin typeface="Times New Roman" panose="02020603050405020304" pitchFamily="18" charset="0"/>
                    <a:cs typeface="Times New Roman" panose="02020603050405020304" pitchFamily="18" charset="0"/>
                  </a:rPr>
                  <a:t> </a:t>
                </a:r>
              </a:p>
              <a:p>
                <a:pPr marL="0" indent="0" algn="just">
                  <a:lnSpc>
                    <a:spcPct val="100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ea typeface="+mj-ea"/>
                    <a:cs typeface="Times New Roman" panose="02020603050405020304" pitchFamily="18" charset="0"/>
                  </a:rPr>
                  <a:t>Return</a:t>
                </a: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i="1" dirty="0" smtClean="0">
                        <a:latin typeface="Cambria Math" panose="02040503050406030204" pitchFamily="18" charset="0"/>
                      </a:rPr>
                      <m:t>𝒆</m:t>
                    </m:r>
                  </m:oMath>
                </a14:m>
                <a:endParaRPr lang="en-US" altLang="zh-CN" sz="2400" b="1" dirty="0">
                  <a:latin typeface="Times New Roman" panose="02020603050405020304" pitchFamily="18" charset="0"/>
                  <a:cs typeface="Times New Roman" panose="02020603050405020304" pitchFamily="18" charset="0"/>
                </a:endParaRP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xfrm>
                <a:off x="387439" y="873399"/>
                <a:ext cx="11409609" cy="5651778"/>
              </a:xfrm>
              <a:blipFill>
                <a:blip r:embed="rId3"/>
                <a:stretch>
                  <a:fillRect l="-855" t="-863" r="-802" b="-2913"/>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B2D6177C-51B0-42B3-BD3B-CE47DB609D2F}"/>
              </a:ext>
            </a:extLst>
          </p:cNvPr>
          <p:cNvCxnSpPr>
            <a:cxnSpLocks/>
          </p:cNvCxnSpPr>
          <p:nvPr/>
        </p:nvCxnSpPr>
        <p:spPr>
          <a:xfrm>
            <a:off x="391195" y="862885"/>
            <a:ext cx="11409609" cy="0"/>
          </a:xfrm>
          <a:prstGeom prst="line">
            <a:avLst/>
          </a:prstGeom>
          <a:ln w="19050"/>
        </p:spPr>
        <p:style>
          <a:lnRef idx="3">
            <a:schemeClr val="dk1"/>
          </a:lnRef>
          <a:fillRef idx="0">
            <a:schemeClr val="dk1"/>
          </a:fillRef>
          <a:effectRef idx="2">
            <a:schemeClr val="dk1"/>
          </a:effectRef>
          <a:fontRef idx="minor">
            <a:schemeClr val="tx1"/>
          </a:fontRef>
        </p:style>
      </p:cxnSp>
      <p:cxnSp>
        <p:nvCxnSpPr>
          <p:cNvPr id="6" name="直接连接符 5">
            <a:extLst>
              <a:ext uri="{FF2B5EF4-FFF2-40B4-BE49-F238E27FC236}">
                <a16:creationId xmlns:a16="http://schemas.microsoft.com/office/drawing/2014/main" id="{B514153A-1C8F-48F5-9EAA-C57640E26A96}"/>
              </a:ext>
            </a:extLst>
          </p:cNvPr>
          <p:cNvCxnSpPr>
            <a:cxnSpLocks/>
          </p:cNvCxnSpPr>
          <p:nvPr/>
        </p:nvCxnSpPr>
        <p:spPr>
          <a:xfrm>
            <a:off x="391195" y="6525177"/>
            <a:ext cx="11409609"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657268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a:extLst>
              <a:ext uri="{FF2B5EF4-FFF2-40B4-BE49-F238E27FC236}">
                <a16:creationId xmlns:a16="http://schemas.microsoft.com/office/drawing/2014/main" id="{F397BFC1-CBE3-4170-9D29-4C9383BBBACA}"/>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5.4.1 Point Estimation</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500" dirty="0"/>
                  <a:t>        For now, we take the frequentist perspective on statistics. That is, we assume that the true parameter value </a:t>
                </a:r>
                <a14:m>
                  <m:oMath xmlns:m="http://schemas.openxmlformats.org/officeDocument/2006/math">
                    <m:r>
                      <a:rPr lang="en-US" altLang="zh-CN" sz="2500" b="1" i="1" dirty="0" smtClean="0">
                        <a:latin typeface="Cambria Math" panose="02040503050406030204" pitchFamily="18" charset="0"/>
                      </a:rPr>
                      <m:t>𝜽</m:t>
                    </m:r>
                  </m:oMath>
                </a14:m>
                <a:r>
                  <a:rPr lang="en-US" altLang="zh-CN" sz="2500" dirty="0"/>
                  <a:t> is ﬁxed but unknown, while the point estimate </a:t>
                </a:r>
                <a14:m>
                  <m:oMath xmlns:m="http://schemas.openxmlformats.org/officeDocument/2006/math">
                    <m:acc>
                      <m:accPr>
                        <m:chr m:val="̂"/>
                        <m:ctrlPr>
                          <a:rPr lang="en-US" altLang="zh-CN" sz="2500" i="1" smtClean="0">
                            <a:latin typeface="Cambria Math" panose="02040503050406030204" pitchFamily="18" charset="0"/>
                          </a:rPr>
                        </m:ctrlPr>
                      </m:accPr>
                      <m:e>
                        <m:r>
                          <a:rPr lang="en-US" altLang="zh-CN" sz="2500" b="1" i="1" dirty="0">
                            <a:latin typeface="Cambria Math" panose="02040503050406030204" pitchFamily="18" charset="0"/>
                          </a:rPr>
                          <m:t>𝜽</m:t>
                        </m:r>
                      </m:e>
                    </m:acc>
                  </m:oMath>
                </a14:m>
                <a:r>
                  <a:rPr lang="en-US" altLang="zh-CN" sz="2500" dirty="0"/>
                  <a:t> is a function of the data. Since the data is drawn from a random process, any function of the data is random. Therefore </a:t>
                </a:r>
                <a14:m>
                  <m:oMath xmlns:m="http://schemas.openxmlformats.org/officeDocument/2006/math">
                    <m:acc>
                      <m:accPr>
                        <m:chr m:val="̂"/>
                        <m:ctrlPr>
                          <a:rPr lang="en-US" altLang="zh-CN" sz="2500" i="1">
                            <a:latin typeface="Cambria Math" panose="02040503050406030204" pitchFamily="18" charset="0"/>
                          </a:rPr>
                        </m:ctrlPr>
                      </m:accPr>
                      <m:e>
                        <m:r>
                          <a:rPr lang="en-US" altLang="zh-CN" sz="2500" b="1" i="1" dirty="0">
                            <a:latin typeface="Cambria Math" panose="02040503050406030204" pitchFamily="18" charset="0"/>
                          </a:rPr>
                          <m:t>𝜽</m:t>
                        </m:r>
                      </m:e>
                    </m:acc>
                  </m:oMath>
                </a14:m>
                <a:r>
                  <a:rPr lang="en-US" altLang="zh-CN" sz="2500" dirty="0"/>
                  <a:t> is a random variable. </a:t>
                </a:r>
              </a:p>
              <a:p>
                <a:pPr marL="0" indent="0" algn="just">
                  <a:lnSpc>
                    <a:spcPct val="125000"/>
                  </a:lnSpc>
                  <a:spcBef>
                    <a:spcPts val="0"/>
                  </a:spcBef>
                  <a:buClr>
                    <a:srgbClr val="FF0000"/>
                  </a:buClr>
                  <a:buNone/>
                </a:pPr>
                <a:r>
                  <a:rPr lang="en-US" altLang="zh-CN" sz="2500" dirty="0"/>
                  <a:t>        Point estimation can also refer to the estimation of the relationship between input and target variables. We refer to these types of point estimates as function estimators.</a:t>
                </a:r>
              </a:p>
              <a:p>
                <a:pPr marL="0" indent="0" algn="just">
                  <a:lnSpc>
                    <a:spcPct val="125000"/>
                  </a:lnSpc>
                  <a:spcBef>
                    <a:spcPts val="0"/>
                  </a:spcBef>
                  <a:buClr>
                    <a:srgbClr val="FF0000"/>
                  </a:buClr>
                  <a:buNone/>
                </a:pPr>
                <a:r>
                  <a:rPr lang="en-US" altLang="zh-CN" sz="2500" b="1" dirty="0"/>
                  <a:t>Function Estimation </a:t>
                </a:r>
                <a:r>
                  <a:rPr lang="en-US" altLang="zh-CN" sz="2500" dirty="0"/>
                  <a:t>As we mentioned above, sometimes we are interested in performing function estimation (or function approximation). Here we are trying to predict a variable </a:t>
                </a:r>
                <a14:m>
                  <m:oMath xmlns:m="http://schemas.openxmlformats.org/officeDocument/2006/math">
                    <m:r>
                      <a:rPr lang="en-US" altLang="zh-CN" sz="2500" b="1" i="1" dirty="0" smtClean="0">
                        <a:latin typeface="Cambria Math" panose="02040503050406030204" pitchFamily="18" charset="0"/>
                      </a:rPr>
                      <m:t>𝒚</m:t>
                    </m:r>
                  </m:oMath>
                </a14:m>
                <a:r>
                  <a:rPr lang="en-US" altLang="zh-CN" sz="2500" dirty="0"/>
                  <a:t> given an input vector </a:t>
                </a:r>
                <a14:m>
                  <m:oMath xmlns:m="http://schemas.openxmlformats.org/officeDocument/2006/math">
                    <m:r>
                      <a:rPr lang="en-US" altLang="zh-CN" sz="2500" b="1" i="1" dirty="0" smtClean="0">
                        <a:latin typeface="Cambria Math" panose="02040503050406030204" pitchFamily="18" charset="0"/>
                      </a:rPr>
                      <m:t>𝒙</m:t>
                    </m:r>
                  </m:oMath>
                </a14:m>
                <a:r>
                  <a:rPr lang="en-US" altLang="zh-CN" sz="2500" dirty="0"/>
                  <a:t>. We assume that there is a function </a:t>
                </a:r>
                <a14:m>
                  <m:oMath xmlns:m="http://schemas.openxmlformats.org/officeDocument/2006/math">
                    <m:r>
                      <a:rPr lang="en-US" altLang="zh-CN" sz="2500" b="0" i="1" dirty="0" smtClean="0">
                        <a:latin typeface="Cambria Math" panose="02040503050406030204" pitchFamily="18" charset="0"/>
                      </a:rPr>
                      <m:t>𝑓</m:t>
                    </m:r>
                    <m:r>
                      <a:rPr lang="en-US" altLang="zh-CN" sz="2500" b="0" i="1" dirty="0" smtClean="0">
                        <a:latin typeface="Cambria Math" panose="02040503050406030204" pitchFamily="18" charset="0"/>
                      </a:rPr>
                      <m:t>(</m:t>
                    </m:r>
                    <m:r>
                      <a:rPr lang="en-US" altLang="zh-CN" sz="2500" b="1" i="1" dirty="0" smtClean="0">
                        <a:latin typeface="Cambria Math" panose="02040503050406030204" pitchFamily="18" charset="0"/>
                      </a:rPr>
                      <m:t>𝒙</m:t>
                    </m:r>
                    <m:r>
                      <a:rPr lang="en-US" altLang="zh-CN" sz="2500" b="0" i="1" dirty="0" smtClean="0">
                        <a:latin typeface="Cambria Math" panose="02040503050406030204" pitchFamily="18" charset="0"/>
                      </a:rPr>
                      <m:t>)</m:t>
                    </m:r>
                  </m:oMath>
                </a14:m>
                <a:r>
                  <a:rPr lang="en-US" altLang="zh-CN" sz="2500" dirty="0"/>
                  <a:t> that describes the approximate relationship between </a:t>
                </a:r>
                <a14:m>
                  <m:oMath xmlns:m="http://schemas.openxmlformats.org/officeDocument/2006/math">
                    <m:r>
                      <a:rPr lang="en-US" altLang="zh-CN" sz="2500" b="1" i="1" dirty="0" smtClean="0">
                        <a:latin typeface="Cambria Math" panose="02040503050406030204" pitchFamily="18" charset="0"/>
                      </a:rPr>
                      <m:t>𝒚</m:t>
                    </m:r>
                  </m:oMath>
                </a14:m>
                <a:r>
                  <a:rPr lang="en-US" altLang="zh-CN" sz="2500" dirty="0"/>
                  <a:t> and </a:t>
                </a:r>
                <a14:m>
                  <m:oMath xmlns:m="http://schemas.openxmlformats.org/officeDocument/2006/math">
                    <m:r>
                      <a:rPr lang="en-US" altLang="zh-CN" sz="2500" b="1" i="1" dirty="0" smtClean="0">
                        <a:latin typeface="Cambria Math" panose="02040503050406030204" pitchFamily="18" charset="0"/>
                      </a:rPr>
                      <m:t>𝒙</m:t>
                    </m:r>
                  </m:oMath>
                </a14:m>
                <a:r>
                  <a:rPr lang="en-US" altLang="zh-CN" sz="2500" dirty="0"/>
                  <a:t>.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3"/>
                <a:stretch>
                  <a:fillRect l="-909" r="-8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817807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5.4.1 Point Estimation</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For example, we may assume that </a:t>
                </a:r>
                <a14:m>
                  <m:oMath xmlns:m="http://schemas.openxmlformats.org/officeDocument/2006/math">
                    <m:r>
                      <a:rPr lang="en-US" altLang="zh-CN" sz="2600" b="1" i="1" dirty="0">
                        <a:latin typeface="Cambria Math" panose="02040503050406030204" pitchFamily="18" charset="0"/>
                      </a:rPr>
                      <m:t>𝒚</m:t>
                    </m:r>
                    <m:r>
                      <a:rPr lang="en-US" altLang="zh-CN" sz="2600" i="1" dirty="0">
                        <a:latin typeface="Cambria Math" panose="02040503050406030204" pitchFamily="18" charset="0"/>
                      </a:rPr>
                      <m:t>=</m:t>
                    </m:r>
                    <m:r>
                      <a:rPr lang="en-US" altLang="zh-CN" sz="2600" i="1" dirty="0">
                        <a:latin typeface="Cambria Math" panose="02040503050406030204" pitchFamily="18" charset="0"/>
                      </a:rPr>
                      <m:t>𝑓</m:t>
                    </m:r>
                    <m:d>
                      <m:dPr>
                        <m:ctrlPr>
                          <a:rPr lang="en-US" altLang="zh-CN" sz="2600" b="1" i="1" dirty="0">
                            <a:latin typeface="Cambria Math" panose="02040503050406030204" pitchFamily="18" charset="0"/>
                          </a:rPr>
                        </m:ctrlPr>
                      </m:dPr>
                      <m:e>
                        <m:r>
                          <a:rPr lang="en-US" altLang="zh-CN" sz="2600" b="1" i="1" dirty="0">
                            <a:latin typeface="Cambria Math" panose="02040503050406030204" pitchFamily="18" charset="0"/>
                          </a:rPr>
                          <m:t>𝒙</m:t>
                        </m:r>
                      </m:e>
                    </m:d>
                    <m:r>
                      <a:rPr lang="en-US" altLang="zh-CN" sz="2600" b="1" i="1" dirty="0">
                        <a:latin typeface="Cambria Math" panose="02040503050406030204" pitchFamily="18" charset="0"/>
                      </a:rPr>
                      <m:t>+</m:t>
                    </m:r>
                    <m:r>
                      <a:rPr lang="zh-CN" altLang="en-US" sz="2600" b="1" i="1" dirty="0">
                        <a:latin typeface="Cambria Math" panose="02040503050406030204" pitchFamily="18" charset="0"/>
                      </a:rPr>
                      <m:t>𝝐</m:t>
                    </m:r>
                    <m:r>
                      <a:rPr lang="en-US" altLang="zh-CN" sz="2600" b="1" i="1" dirty="0">
                        <a:latin typeface="Cambria Math" panose="02040503050406030204" pitchFamily="18" charset="0"/>
                      </a:rPr>
                      <m:t> </m:t>
                    </m:r>
                  </m:oMath>
                </a14:m>
                <a:r>
                  <a:rPr lang="en-US" altLang="zh-CN" sz="2600" dirty="0"/>
                  <a:t>, where </a:t>
                </a:r>
                <a14:m>
                  <m:oMath xmlns:m="http://schemas.openxmlformats.org/officeDocument/2006/math">
                    <m:r>
                      <a:rPr lang="zh-CN" altLang="en-US" sz="2600" b="1" i="1" dirty="0">
                        <a:latin typeface="Cambria Math" panose="02040503050406030204" pitchFamily="18" charset="0"/>
                      </a:rPr>
                      <m:t>𝝐</m:t>
                    </m:r>
                  </m:oMath>
                </a14:m>
                <a:r>
                  <a:rPr lang="en-US" altLang="zh-CN" sz="2600" dirty="0"/>
                  <a:t> stands for the part of </a:t>
                </a:r>
                <a14:m>
                  <m:oMath xmlns:m="http://schemas.openxmlformats.org/officeDocument/2006/math">
                    <m:r>
                      <a:rPr lang="en-US" altLang="zh-CN" sz="2600" b="1" i="1" dirty="0">
                        <a:latin typeface="Cambria Math" panose="02040503050406030204" pitchFamily="18" charset="0"/>
                      </a:rPr>
                      <m:t>𝒚</m:t>
                    </m:r>
                  </m:oMath>
                </a14:m>
                <a:r>
                  <a:rPr lang="en-US" altLang="zh-CN" sz="2600" dirty="0"/>
                  <a:t> that is not predictable from </a:t>
                </a:r>
                <a14:m>
                  <m:oMath xmlns:m="http://schemas.openxmlformats.org/officeDocument/2006/math">
                    <m:r>
                      <a:rPr lang="en-US" altLang="zh-CN" sz="2600" b="1" i="1" dirty="0">
                        <a:latin typeface="Cambria Math" panose="02040503050406030204" pitchFamily="18" charset="0"/>
                      </a:rPr>
                      <m:t>𝒙</m:t>
                    </m:r>
                  </m:oMath>
                </a14:m>
                <a:r>
                  <a:rPr lang="en-US" altLang="zh-CN" sz="2600" dirty="0"/>
                  <a:t>. In function estimation, we are interested in approximating </a:t>
                </a:r>
                <a14:m>
                  <m:oMath xmlns:m="http://schemas.openxmlformats.org/officeDocument/2006/math">
                    <m:r>
                      <a:rPr lang="en-US" altLang="zh-CN" sz="2600" i="1" dirty="0">
                        <a:latin typeface="Cambria Math" panose="02040503050406030204" pitchFamily="18" charset="0"/>
                      </a:rPr>
                      <m:t>𝑓</m:t>
                    </m:r>
                  </m:oMath>
                </a14:m>
                <a:r>
                  <a:rPr lang="en-US" altLang="zh-CN" sz="2600" dirty="0"/>
                  <a:t> with a model or estimate </a:t>
                </a:r>
                <a14:m>
                  <m:oMath xmlns:m="http://schemas.openxmlformats.org/officeDocument/2006/math">
                    <m:acc>
                      <m:accPr>
                        <m:chr m:val="̂"/>
                        <m:ctrlPr>
                          <a:rPr lang="en-US" altLang="zh-CN" sz="2600" i="1">
                            <a:latin typeface="Cambria Math" panose="02040503050406030204" pitchFamily="18" charset="0"/>
                          </a:rPr>
                        </m:ctrlPr>
                      </m:accPr>
                      <m:e>
                        <m:r>
                          <a:rPr lang="en-US" altLang="zh-CN" sz="2600" i="1" dirty="0">
                            <a:latin typeface="Cambria Math" panose="02040503050406030204" pitchFamily="18" charset="0"/>
                          </a:rPr>
                          <m:t>𝑓</m:t>
                        </m:r>
                      </m:e>
                    </m:acc>
                  </m:oMath>
                </a14:m>
                <a:r>
                  <a:rPr lang="en-US" altLang="zh-CN" sz="2600" dirty="0"/>
                  <a:t>. Function estimation is really just the same as estimating a parameter </a:t>
                </a:r>
                <a14:m>
                  <m:oMath xmlns:m="http://schemas.openxmlformats.org/officeDocument/2006/math">
                    <m:r>
                      <a:rPr lang="en-US" altLang="zh-CN" sz="2600" b="1" i="1" dirty="0" smtClean="0">
                        <a:latin typeface="Cambria Math" panose="02040503050406030204" pitchFamily="18" charset="0"/>
                      </a:rPr>
                      <m:t>𝜽</m:t>
                    </m:r>
                  </m:oMath>
                </a14:m>
                <a:r>
                  <a:rPr lang="en-US" altLang="zh-CN" sz="2600" dirty="0"/>
                  <a:t>; the function estimator </a:t>
                </a:r>
                <a14:m>
                  <m:oMath xmlns:m="http://schemas.openxmlformats.org/officeDocument/2006/math">
                    <m:acc>
                      <m:accPr>
                        <m:chr m:val="̂"/>
                        <m:ctrlPr>
                          <a:rPr lang="en-US" altLang="zh-CN" sz="2600" i="1">
                            <a:latin typeface="Cambria Math" panose="02040503050406030204" pitchFamily="18" charset="0"/>
                          </a:rPr>
                        </m:ctrlPr>
                      </m:accPr>
                      <m:e>
                        <m:r>
                          <a:rPr lang="en-US" altLang="zh-CN" sz="2600" i="1" dirty="0">
                            <a:latin typeface="Cambria Math" panose="02040503050406030204" pitchFamily="18" charset="0"/>
                          </a:rPr>
                          <m:t>𝑓</m:t>
                        </m:r>
                      </m:e>
                    </m:acc>
                  </m:oMath>
                </a14:m>
                <a:r>
                  <a:rPr lang="en-US" altLang="zh-CN" sz="2600" dirty="0"/>
                  <a:t> is simply a point estimator in function space. The linear regression example (discussed above in Sec. </a:t>
                </a:r>
                <a:r>
                  <a:rPr lang="en-US" altLang="zh-CN" sz="2600" dirty="0">
                    <a:solidFill>
                      <a:srgbClr val="FF0000"/>
                    </a:solidFill>
                  </a:rPr>
                  <a:t>5.1.4</a:t>
                </a:r>
                <a:r>
                  <a:rPr lang="en-US" altLang="zh-CN" sz="2600" dirty="0"/>
                  <a:t>) and the polynomial regression example (discussed in Sec. </a:t>
                </a:r>
                <a:r>
                  <a:rPr lang="en-US" altLang="zh-CN" sz="2600" dirty="0">
                    <a:solidFill>
                      <a:srgbClr val="FF0000"/>
                    </a:solidFill>
                  </a:rPr>
                  <a:t>5.2</a:t>
                </a:r>
                <a:r>
                  <a:rPr lang="en-US" altLang="zh-CN" sz="2600" dirty="0"/>
                  <a:t>) are both examples of scenarios that may be interpreted either as estimating a parameter </a:t>
                </a:r>
                <a14:m>
                  <m:oMath xmlns:m="http://schemas.openxmlformats.org/officeDocument/2006/math">
                    <m:r>
                      <a:rPr lang="en-US" altLang="zh-CN" sz="2600" b="1" i="1" dirty="0" smtClean="0">
                        <a:latin typeface="Cambria Math" panose="02040503050406030204" pitchFamily="18" charset="0"/>
                      </a:rPr>
                      <m:t>𝒘</m:t>
                    </m:r>
                  </m:oMath>
                </a14:m>
                <a:r>
                  <a:rPr lang="en-US" altLang="zh-CN" sz="2600" dirty="0"/>
                  <a:t> or estimating a function</a:t>
                </a:r>
                <a14:m>
                  <m:oMath xmlns:m="http://schemas.openxmlformats.org/officeDocument/2006/math">
                    <m:acc>
                      <m:accPr>
                        <m:chr m:val="̂"/>
                        <m:ctrlPr>
                          <a:rPr lang="en-US" altLang="zh-CN" sz="2600" i="1">
                            <a:latin typeface="Cambria Math" panose="02040503050406030204" pitchFamily="18" charset="0"/>
                          </a:rPr>
                        </m:ctrlPr>
                      </m:accPr>
                      <m:e>
                        <m:r>
                          <a:rPr lang="en-US" altLang="zh-CN" sz="2600" i="1" dirty="0">
                            <a:latin typeface="Cambria Math" panose="02040503050406030204" pitchFamily="18" charset="0"/>
                          </a:rPr>
                          <m:t>𝑓</m:t>
                        </m:r>
                      </m:e>
                    </m:acc>
                    <m:r>
                      <a:rPr lang="en-US" altLang="zh-CN" sz="2600" b="1" i="1" dirty="0" smtClean="0">
                        <a:latin typeface="Cambria Math" panose="02040503050406030204" pitchFamily="18" charset="0"/>
                      </a:rPr>
                      <m:t> </m:t>
                    </m:r>
                  </m:oMath>
                </a14:m>
                <a:r>
                  <a:rPr lang="en-US" altLang="zh-CN" sz="2600" dirty="0"/>
                  <a:t>mapping from </a:t>
                </a:r>
                <a14:m>
                  <m:oMath xmlns:m="http://schemas.openxmlformats.org/officeDocument/2006/math">
                    <m:r>
                      <a:rPr lang="en-US" altLang="zh-CN" sz="2600" b="1" i="1" dirty="0">
                        <a:latin typeface="Cambria Math" panose="02040503050406030204" pitchFamily="18" charset="0"/>
                      </a:rPr>
                      <m:t>𝒙</m:t>
                    </m:r>
                  </m:oMath>
                </a14:m>
                <a:r>
                  <a:rPr lang="en-US" altLang="zh-CN" sz="2600" dirty="0"/>
                  <a:t> to </a:t>
                </a:r>
                <a14:m>
                  <m:oMath xmlns:m="http://schemas.openxmlformats.org/officeDocument/2006/math">
                    <m:r>
                      <a:rPr lang="en-US" altLang="zh-CN" sz="2600" b="0" i="1" dirty="0">
                        <a:latin typeface="Cambria Math" panose="02040503050406030204" pitchFamily="18" charset="0"/>
                      </a:rPr>
                      <m:t>𝑦</m:t>
                    </m:r>
                  </m:oMath>
                </a14:m>
                <a:r>
                  <a:rPr lang="en-US" altLang="zh-CN" sz="2600" dirty="0"/>
                  <a:t> . </a:t>
                </a:r>
              </a:p>
              <a:p>
                <a:pPr marL="0" indent="0" algn="just">
                  <a:lnSpc>
                    <a:spcPct val="125000"/>
                  </a:lnSpc>
                  <a:spcBef>
                    <a:spcPts val="0"/>
                  </a:spcBef>
                  <a:buClr>
                    <a:srgbClr val="FF0000"/>
                  </a:buClr>
                  <a:buNone/>
                </a:pPr>
                <a:r>
                  <a:rPr lang="en-US" altLang="zh-CN" sz="2600" dirty="0"/>
                  <a:t>        We now review the most commonly studied properties of point estimators and discuss what they tell us about these estimators.</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b="-2138"/>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9EF9CBDA-AAEC-4477-8433-D7774CA58950}"/>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16399717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5.4.2 Bias</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bias of an estimator is deﬁned as:</a:t>
                </a:r>
              </a:p>
              <a:p>
                <a:pPr algn="just">
                  <a:lnSpc>
                    <a:spcPct val="125000"/>
                  </a:lnSpc>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the expectation is over the data (seen as samples from a random variable) and </a:t>
                </a:r>
                <a14:m>
                  <m:oMath xmlns:m="http://schemas.openxmlformats.org/officeDocument/2006/math">
                    <m:r>
                      <a:rPr lang="en-US" altLang="zh-CN" sz="2600" b="1" i="1" dirty="0" smtClean="0">
                        <a:latin typeface="Cambria Math" panose="02040503050406030204" pitchFamily="18" charset="0"/>
                      </a:rPr>
                      <m:t>𝜽</m:t>
                    </m:r>
                  </m:oMath>
                </a14:m>
                <a:r>
                  <a:rPr lang="en-US" altLang="zh-CN" sz="2600" dirty="0">
                    <a:latin typeface="Times New Roman" panose="02020603050405020304" pitchFamily="18" charset="0"/>
                    <a:cs typeface="Times New Roman" panose="02020603050405020304" pitchFamily="18" charset="0"/>
                  </a:rPr>
                  <a:t> is the true underlying value of </a:t>
                </a:r>
                <a14:m>
                  <m:oMath xmlns:m="http://schemas.openxmlformats.org/officeDocument/2006/math">
                    <m:r>
                      <a:rPr lang="en-US" altLang="zh-CN" sz="2600" b="1" i="1" dirty="0" smtClean="0">
                        <a:latin typeface="Cambria Math" panose="02040503050406030204" pitchFamily="18" charset="0"/>
                      </a:rPr>
                      <m:t>𝜽</m:t>
                    </m:r>
                  </m:oMath>
                </a14:m>
                <a:r>
                  <a:rPr lang="en-US" altLang="zh-CN" sz="2600" dirty="0">
                    <a:latin typeface="Times New Roman" panose="02020603050405020304" pitchFamily="18" charset="0"/>
                    <a:cs typeface="Times New Roman" panose="02020603050405020304" pitchFamily="18" charset="0"/>
                  </a:rPr>
                  <a:t> used to deﬁne the data generating distribution. An estimator </a:t>
                </a:r>
                <a14:m>
                  <m:oMath xmlns:m="http://schemas.openxmlformats.org/officeDocument/2006/math">
                    <m:sSub>
                      <m:sSubPr>
                        <m:ctrlPr>
                          <a:rPr lang="en-US" altLang="zh-CN" sz="2600" b="1" i="1" dirty="0" smtClean="0">
                            <a:latin typeface="Cambria Math" panose="02040503050406030204" pitchFamily="18" charset="0"/>
                          </a:rPr>
                        </m:ctrlPr>
                      </m:sSubPr>
                      <m:e>
                        <m:acc>
                          <m:accPr>
                            <m:chr m:val="̂"/>
                            <m:ctrlPr>
                              <a:rPr lang="en-US" altLang="zh-CN" sz="2600" b="1" i="1" dirty="0" smtClean="0">
                                <a:latin typeface="Cambria Math" panose="02040503050406030204" pitchFamily="18" charset="0"/>
                              </a:rPr>
                            </m:ctrlPr>
                          </m:accPr>
                          <m:e>
                            <m:r>
                              <a:rPr lang="en-US" altLang="zh-CN" sz="2600" b="1" i="1" dirty="0">
                                <a:latin typeface="Cambria Math" panose="02040503050406030204" pitchFamily="18" charset="0"/>
                              </a:rPr>
                              <m:t>𝜽</m:t>
                            </m:r>
                          </m:e>
                        </m:acc>
                      </m:e>
                      <m:sub>
                        <m:r>
                          <a:rPr lang="en-US" altLang="zh-CN" sz="2600" b="0" i="1" dirty="0">
                            <a:latin typeface="Cambria Math" panose="02040503050406030204" pitchFamily="18" charset="0"/>
                          </a:rPr>
                          <m:t>𝑚</m:t>
                        </m:r>
                      </m:sub>
                    </m:sSub>
                    <m:r>
                      <a:rPr lang="en-US" altLang="zh-CN" sz="2600" b="1" i="1" dirty="0">
                        <a:latin typeface="Cambria Math" panose="02040503050406030204" pitchFamily="18" charset="0"/>
                      </a:rPr>
                      <m:t> </m:t>
                    </m:r>
                  </m:oMath>
                </a14:m>
                <a:r>
                  <a:rPr lang="en-US" altLang="zh-CN" sz="2600" dirty="0">
                    <a:latin typeface="Times New Roman" panose="02020603050405020304" pitchFamily="18" charset="0"/>
                    <a:cs typeface="Times New Roman" panose="02020603050405020304" pitchFamily="18" charset="0"/>
                  </a:rPr>
                  <a:t>is said to be </a:t>
                </a:r>
                <a:r>
                  <a:rPr lang="en-US" altLang="zh-CN" sz="2600" i="1" dirty="0">
                    <a:latin typeface="Times New Roman" panose="02020603050405020304" pitchFamily="18" charset="0"/>
                    <a:cs typeface="Times New Roman" panose="02020603050405020304" pitchFamily="18" charset="0"/>
                  </a:rPr>
                  <a:t>unbiased</a:t>
                </a:r>
                <a:r>
                  <a:rPr lang="en-US" altLang="zh-CN" sz="2600" dirty="0">
                    <a:latin typeface="Times New Roman" panose="02020603050405020304" pitchFamily="18" charset="0"/>
                    <a:cs typeface="Times New Roman" panose="02020603050405020304" pitchFamily="18" charset="0"/>
                  </a:rPr>
                  <a:t> if </a:t>
                </a:r>
                <a14:m>
                  <m:oMath xmlns:m="http://schemas.openxmlformats.org/officeDocument/2006/math">
                    <m:r>
                      <m:rPr>
                        <m:sty m:val="p"/>
                      </m:rPr>
                      <a:rPr lang="en-US" altLang="zh-CN" sz="2600" b="0" i="0" dirty="0" smtClean="0">
                        <a:latin typeface="Cambria Math" panose="02040503050406030204" pitchFamily="18" charset="0"/>
                      </a:rPr>
                      <m:t>bias</m:t>
                    </m:r>
                    <m:r>
                      <a:rPr lang="en-US" altLang="zh-CN" sz="2600" b="1" i="1" dirty="0" smtClean="0">
                        <a:latin typeface="Cambria Math" panose="02040503050406030204" pitchFamily="18" charset="0"/>
                      </a:rPr>
                      <m:t>(</m:t>
                    </m:r>
                    <m:sSub>
                      <m:sSubPr>
                        <m:ctrlPr>
                          <a:rPr lang="en-US" altLang="zh-CN" sz="2600" b="1" i="1" dirty="0">
                            <a:latin typeface="Cambria Math" panose="02040503050406030204" pitchFamily="18" charset="0"/>
                          </a:rPr>
                        </m:ctrlPr>
                      </m:sSubPr>
                      <m:e>
                        <m:acc>
                          <m:accPr>
                            <m:chr m:val="̂"/>
                            <m:ctrlPr>
                              <a:rPr lang="en-US" altLang="zh-CN" sz="2600" b="1" i="1" dirty="0">
                                <a:latin typeface="Cambria Math" panose="02040503050406030204" pitchFamily="18" charset="0"/>
                              </a:rPr>
                            </m:ctrlPr>
                          </m:accPr>
                          <m:e>
                            <m:r>
                              <a:rPr lang="en-US" altLang="zh-CN" sz="2600" b="1" i="1" dirty="0">
                                <a:latin typeface="Cambria Math" panose="02040503050406030204" pitchFamily="18" charset="0"/>
                              </a:rPr>
                              <m:t>𝜽</m:t>
                            </m:r>
                          </m:e>
                        </m:acc>
                      </m:e>
                      <m:sub>
                        <m:r>
                          <a:rPr lang="en-US" altLang="zh-CN" sz="2600" i="1" dirty="0">
                            <a:latin typeface="Cambria Math" panose="02040503050406030204" pitchFamily="18" charset="0"/>
                          </a:rPr>
                          <m:t>𝑚</m:t>
                        </m:r>
                      </m:sub>
                    </m:sSub>
                    <m:r>
                      <a:rPr lang="en-US" altLang="zh-CN" sz="2600" b="1" i="1" dirty="0">
                        <a:latin typeface="Cambria Math" panose="02040503050406030204" pitchFamily="18" charset="0"/>
                      </a:rPr>
                      <m:t>)=</m:t>
                    </m:r>
                    <m:r>
                      <a:rPr lang="en-US" altLang="zh-CN" sz="2600" b="1" i="1" dirty="0">
                        <a:latin typeface="Cambria Math" panose="02040503050406030204" pitchFamily="18" charset="0"/>
                      </a:rPr>
                      <m:t>𝟎</m:t>
                    </m:r>
                  </m:oMath>
                </a14:m>
                <a:r>
                  <a:rPr lang="en-US" altLang="zh-CN" sz="2600" dirty="0">
                    <a:latin typeface="Times New Roman" panose="02020603050405020304" pitchFamily="18" charset="0"/>
                    <a:cs typeface="Times New Roman" panose="02020603050405020304" pitchFamily="18" charset="0"/>
                  </a:rPr>
                  <a:t>, which implies that </a:t>
                </a:r>
                <a14:m>
                  <m:oMath xmlns:m="http://schemas.openxmlformats.org/officeDocument/2006/math">
                    <m:r>
                      <a:rPr lang="zh-CN" altLang="en-US" sz="2600" b="1" i="1" dirty="0" smtClean="0">
                        <a:latin typeface="Cambria Math" panose="02040503050406030204" pitchFamily="18" charset="0"/>
                      </a:rPr>
                      <m:t>𝔼</m:t>
                    </m:r>
                    <m:r>
                      <a:rPr lang="en-US" altLang="zh-CN" sz="2600" b="1" i="1" dirty="0" smtClean="0">
                        <a:latin typeface="Cambria Math" panose="02040503050406030204" pitchFamily="18" charset="0"/>
                      </a:rPr>
                      <m:t>(</m:t>
                    </m:r>
                    <m:sSub>
                      <m:sSubPr>
                        <m:ctrlPr>
                          <a:rPr lang="en-US" altLang="zh-CN" sz="2600" b="1" i="1" dirty="0">
                            <a:latin typeface="Cambria Math" panose="02040503050406030204" pitchFamily="18" charset="0"/>
                          </a:rPr>
                        </m:ctrlPr>
                      </m:sSubPr>
                      <m:e>
                        <m:acc>
                          <m:accPr>
                            <m:chr m:val="̂"/>
                            <m:ctrlPr>
                              <a:rPr lang="en-US" altLang="zh-CN" sz="2600" b="1" i="1" dirty="0">
                                <a:latin typeface="Cambria Math" panose="02040503050406030204" pitchFamily="18" charset="0"/>
                              </a:rPr>
                            </m:ctrlPr>
                          </m:accPr>
                          <m:e>
                            <m:r>
                              <a:rPr lang="en-US" altLang="zh-CN" sz="2600" b="1" i="1" dirty="0">
                                <a:latin typeface="Cambria Math" panose="02040503050406030204" pitchFamily="18" charset="0"/>
                              </a:rPr>
                              <m:t>𝜽</m:t>
                            </m:r>
                          </m:e>
                        </m:acc>
                      </m:e>
                      <m:sub>
                        <m:r>
                          <a:rPr lang="en-US" altLang="zh-CN" sz="2600" i="1" dirty="0">
                            <a:latin typeface="Cambria Math" panose="02040503050406030204" pitchFamily="18" charset="0"/>
                          </a:rPr>
                          <m:t>𝑚</m:t>
                        </m:r>
                      </m:sub>
                    </m:sSub>
                    <m:r>
                      <a:rPr lang="en-US" altLang="zh-CN" sz="2600" b="1" i="1" dirty="0">
                        <a:latin typeface="Cambria Math" panose="02040503050406030204" pitchFamily="18" charset="0"/>
                      </a:rPr>
                      <m:t>)=</m:t>
                    </m:r>
                    <m:r>
                      <a:rPr lang="en-US" altLang="zh-CN" sz="2600" b="1" i="1" dirty="0">
                        <a:latin typeface="Cambria Math" panose="02040503050406030204" pitchFamily="18" charset="0"/>
                      </a:rPr>
                      <m:t>𝜽</m:t>
                    </m:r>
                  </m:oMath>
                </a14:m>
                <a:r>
                  <a:rPr lang="en-US" altLang="zh-CN" sz="2600" dirty="0">
                    <a:latin typeface="Times New Roman" panose="02020603050405020304" pitchFamily="18" charset="0"/>
                    <a:cs typeface="Times New Roman" panose="02020603050405020304" pitchFamily="18" charset="0"/>
                  </a:rPr>
                  <a:t>. An estimator </a:t>
                </a:r>
                <a14:m>
                  <m:oMath xmlns:m="http://schemas.openxmlformats.org/officeDocument/2006/math">
                    <m:sSub>
                      <m:sSubPr>
                        <m:ctrlPr>
                          <a:rPr lang="en-US" altLang="zh-CN" sz="2600" b="1" i="1" dirty="0">
                            <a:latin typeface="Cambria Math" panose="02040503050406030204" pitchFamily="18" charset="0"/>
                          </a:rPr>
                        </m:ctrlPr>
                      </m:sSubPr>
                      <m:e>
                        <m:acc>
                          <m:accPr>
                            <m:chr m:val="̂"/>
                            <m:ctrlPr>
                              <a:rPr lang="en-US" altLang="zh-CN" sz="2600" b="1" i="1" dirty="0">
                                <a:latin typeface="Cambria Math" panose="02040503050406030204" pitchFamily="18" charset="0"/>
                              </a:rPr>
                            </m:ctrlPr>
                          </m:accPr>
                          <m:e>
                            <m:r>
                              <a:rPr lang="en-US" altLang="zh-CN" sz="2600" b="1" i="1" dirty="0">
                                <a:latin typeface="Cambria Math" panose="02040503050406030204" pitchFamily="18" charset="0"/>
                              </a:rPr>
                              <m:t>𝜽</m:t>
                            </m:r>
                          </m:e>
                        </m:acc>
                      </m:e>
                      <m:sub>
                        <m:r>
                          <a:rPr lang="en-US" altLang="zh-CN" sz="2600" i="1" dirty="0">
                            <a:latin typeface="Cambria Math" panose="02040503050406030204" pitchFamily="18" charset="0"/>
                          </a:rPr>
                          <m:t>𝑚</m:t>
                        </m:r>
                      </m:sub>
                    </m:sSub>
                  </m:oMath>
                </a14:m>
                <a:r>
                  <a:rPr lang="en-US" altLang="zh-CN" sz="2600" dirty="0">
                    <a:latin typeface="Times New Roman" panose="02020603050405020304" pitchFamily="18" charset="0"/>
                    <a:cs typeface="Times New Roman" panose="02020603050405020304" pitchFamily="18" charset="0"/>
                  </a:rPr>
                  <a:t> is said to be </a:t>
                </a:r>
                <a:r>
                  <a:rPr lang="en-US" altLang="zh-CN" sz="2600" i="1" dirty="0">
                    <a:latin typeface="Times New Roman" panose="02020603050405020304" pitchFamily="18" charset="0"/>
                    <a:cs typeface="Times New Roman" panose="02020603050405020304" pitchFamily="18" charset="0"/>
                  </a:rPr>
                  <a:t>asymptotically unbiased </a:t>
                </a:r>
                <a:r>
                  <a:rPr lang="en-US" altLang="zh-CN" sz="2600" dirty="0">
                    <a:latin typeface="Times New Roman" panose="02020603050405020304" pitchFamily="18" charset="0"/>
                    <a:cs typeface="Times New Roman" panose="02020603050405020304" pitchFamily="18" charset="0"/>
                  </a:rPr>
                  <a:t>if </a:t>
                </a:r>
                <a14:m>
                  <m:oMath xmlns:m="http://schemas.openxmlformats.org/officeDocument/2006/math">
                    <m:func>
                      <m:funcPr>
                        <m:ctrlPr>
                          <a:rPr lang="en-US" altLang="zh-CN" sz="2600" i="1" smtClean="0">
                            <a:latin typeface="Cambria Math" panose="02040503050406030204" pitchFamily="18" charset="0"/>
                          </a:rPr>
                        </m:ctrlPr>
                      </m:funcPr>
                      <m:fName>
                        <m:limLow>
                          <m:limLowPr>
                            <m:ctrlPr>
                              <a:rPr lang="en-US" altLang="zh-CN" sz="2600" i="1" smtClean="0">
                                <a:latin typeface="Cambria Math" panose="02040503050406030204" pitchFamily="18" charset="0"/>
                              </a:rPr>
                            </m:ctrlPr>
                          </m:limLowPr>
                          <m:e>
                            <m:r>
                              <m:rPr>
                                <m:sty m:val="p"/>
                              </m:rPr>
                              <a:rPr lang="en-US" altLang="zh-CN" sz="2600" i="0" smtClean="0">
                                <a:latin typeface="Cambria Math" panose="02040503050406030204" pitchFamily="18" charset="0"/>
                              </a:rPr>
                              <m:t>lim</m:t>
                            </m:r>
                          </m:e>
                          <m:lim>
                            <m:r>
                              <a:rPr lang="en-US" altLang="zh-CN" sz="2600" b="0" i="1" smtClean="0">
                                <a:latin typeface="Cambria Math" panose="02040503050406030204" pitchFamily="18" charset="0"/>
                              </a:rPr>
                              <m:t>𝑚</m:t>
                            </m:r>
                            <m:r>
                              <a:rPr lang="en-US" altLang="zh-CN" sz="2600" b="0" i="1" smtClean="0">
                                <a:latin typeface="Cambria Math" panose="02040503050406030204" pitchFamily="18" charset="0"/>
                                <a:ea typeface="Cambria Math" panose="02040503050406030204" pitchFamily="18" charset="0"/>
                              </a:rPr>
                              <m:t>→∞</m:t>
                            </m:r>
                          </m:lim>
                        </m:limLow>
                      </m:fName>
                      <m:e>
                        <m:r>
                          <m:rPr>
                            <m:sty m:val="p"/>
                          </m:rPr>
                          <a:rPr lang="en-US" altLang="zh-CN" sz="2600" dirty="0">
                            <a:latin typeface="Cambria Math" panose="02040503050406030204" pitchFamily="18" charset="0"/>
                          </a:rPr>
                          <m:t>bias</m:t>
                        </m:r>
                        <m:r>
                          <a:rPr lang="en-US" altLang="zh-CN" sz="2600" b="1" i="1" dirty="0">
                            <a:latin typeface="Cambria Math" panose="02040503050406030204" pitchFamily="18" charset="0"/>
                          </a:rPr>
                          <m:t>(</m:t>
                        </m:r>
                        <m:sSub>
                          <m:sSubPr>
                            <m:ctrlPr>
                              <a:rPr lang="en-US" altLang="zh-CN" sz="2600" b="1" i="1" dirty="0">
                                <a:latin typeface="Cambria Math" panose="02040503050406030204" pitchFamily="18" charset="0"/>
                              </a:rPr>
                            </m:ctrlPr>
                          </m:sSubPr>
                          <m:e>
                            <m:acc>
                              <m:accPr>
                                <m:chr m:val="̂"/>
                                <m:ctrlPr>
                                  <a:rPr lang="en-US" altLang="zh-CN" sz="2600" b="1" i="1" dirty="0">
                                    <a:latin typeface="Cambria Math" panose="02040503050406030204" pitchFamily="18" charset="0"/>
                                  </a:rPr>
                                </m:ctrlPr>
                              </m:accPr>
                              <m:e>
                                <m:r>
                                  <a:rPr lang="en-US" altLang="zh-CN" sz="2600" b="1" i="1" dirty="0">
                                    <a:latin typeface="Cambria Math" panose="02040503050406030204" pitchFamily="18" charset="0"/>
                                  </a:rPr>
                                  <m:t>𝜽</m:t>
                                </m:r>
                              </m:e>
                            </m:acc>
                          </m:e>
                          <m:sub>
                            <m:r>
                              <a:rPr lang="en-US" altLang="zh-CN" sz="2600" i="1" dirty="0">
                                <a:latin typeface="Cambria Math" panose="02040503050406030204" pitchFamily="18" charset="0"/>
                              </a:rPr>
                              <m:t>𝑚</m:t>
                            </m:r>
                          </m:sub>
                        </m:sSub>
                        <m:r>
                          <a:rPr lang="en-US" altLang="zh-CN" sz="2600" b="1" i="1" dirty="0">
                            <a:latin typeface="Cambria Math" panose="02040503050406030204" pitchFamily="18" charset="0"/>
                          </a:rPr>
                          <m:t>)=</m:t>
                        </m:r>
                        <m:r>
                          <a:rPr lang="en-US" altLang="zh-CN" sz="2600" b="1" i="1" dirty="0">
                            <a:latin typeface="Cambria Math" panose="02040503050406030204" pitchFamily="18" charset="0"/>
                          </a:rPr>
                          <m:t>𝟎</m:t>
                        </m:r>
                      </m:e>
                    </m:func>
                  </m:oMath>
                </a14:m>
                <a:r>
                  <a:rPr lang="en-US" altLang="zh-CN" sz="2600" dirty="0">
                    <a:latin typeface="Times New Roman" panose="02020603050405020304" pitchFamily="18" charset="0"/>
                    <a:cs typeface="Times New Roman" panose="02020603050405020304" pitchFamily="18" charset="0"/>
                  </a:rPr>
                  <a:t>, which implies that </a:t>
                </a:r>
                <a14:m>
                  <m:oMath xmlns:m="http://schemas.openxmlformats.org/officeDocument/2006/math">
                    <m:func>
                      <m:funcPr>
                        <m:ctrlPr>
                          <a:rPr lang="en-US" altLang="zh-CN" sz="2600" i="1">
                            <a:latin typeface="Cambria Math" panose="02040503050406030204" pitchFamily="18" charset="0"/>
                          </a:rPr>
                        </m:ctrlPr>
                      </m:funcPr>
                      <m:fName>
                        <m:limLow>
                          <m:limLowPr>
                            <m:ctrlPr>
                              <a:rPr lang="en-US" altLang="zh-CN" sz="2600" i="1">
                                <a:latin typeface="Cambria Math" panose="02040503050406030204" pitchFamily="18" charset="0"/>
                              </a:rPr>
                            </m:ctrlPr>
                          </m:limLowPr>
                          <m:e>
                            <m:r>
                              <m:rPr>
                                <m:sty m:val="p"/>
                              </m:rPr>
                              <a:rPr lang="en-US" altLang="zh-CN" sz="2600">
                                <a:latin typeface="Cambria Math" panose="02040503050406030204" pitchFamily="18" charset="0"/>
                              </a:rPr>
                              <m:t>lim</m:t>
                            </m:r>
                          </m:e>
                          <m:lim>
                            <m:r>
                              <a:rPr lang="en-US" altLang="zh-CN" sz="2600" i="1">
                                <a:latin typeface="Cambria Math" panose="02040503050406030204" pitchFamily="18" charset="0"/>
                              </a:rPr>
                              <m:t>𝑚</m:t>
                            </m:r>
                            <m:r>
                              <a:rPr lang="en-US" altLang="zh-CN" sz="2600" i="1">
                                <a:latin typeface="Cambria Math" panose="02040503050406030204" pitchFamily="18" charset="0"/>
                                <a:ea typeface="Cambria Math" panose="02040503050406030204" pitchFamily="18" charset="0"/>
                              </a:rPr>
                              <m:t>→∞</m:t>
                            </m:r>
                          </m:lim>
                        </m:limLow>
                      </m:fName>
                      <m:e>
                        <m:r>
                          <a:rPr lang="zh-CN" altLang="en-US" sz="2600" b="1" i="1" dirty="0">
                            <a:latin typeface="Cambria Math" panose="02040503050406030204" pitchFamily="18" charset="0"/>
                          </a:rPr>
                          <m:t>𝔼</m:t>
                        </m:r>
                        <m:r>
                          <a:rPr lang="en-US" altLang="zh-CN" sz="2600" b="1" i="1" dirty="0">
                            <a:latin typeface="Cambria Math" panose="02040503050406030204" pitchFamily="18" charset="0"/>
                          </a:rPr>
                          <m:t>(</m:t>
                        </m:r>
                        <m:sSub>
                          <m:sSubPr>
                            <m:ctrlPr>
                              <a:rPr lang="en-US" altLang="zh-CN" sz="2600" b="1" i="1" dirty="0">
                                <a:latin typeface="Cambria Math" panose="02040503050406030204" pitchFamily="18" charset="0"/>
                              </a:rPr>
                            </m:ctrlPr>
                          </m:sSubPr>
                          <m:e>
                            <m:acc>
                              <m:accPr>
                                <m:chr m:val="̂"/>
                                <m:ctrlPr>
                                  <a:rPr lang="en-US" altLang="zh-CN" sz="2600" b="1" i="1" dirty="0">
                                    <a:latin typeface="Cambria Math" panose="02040503050406030204" pitchFamily="18" charset="0"/>
                                  </a:rPr>
                                </m:ctrlPr>
                              </m:accPr>
                              <m:e>
                                <m:r>
                                  <a:rPr lang="en-US" altLang="zh-CN" sz="2600" b="1" i="1" dirty="0">
                                    <a:latin typeface="Cambria Math" panose="02040503050406030204" pitchFamily="18" charset="0"/>
                                  </a:rPr>
                                  <m:t>𝜽</m:t>
                                </m:r>
                              </m:e>
                            </m:acc>
                          </m:e>
                          <m:sub>
                            <m:r>
                              <a:rPr lang="en-US" altLang="zh-CN" sz="2600" i="1" dirty="0">
                                <a:latin typeface="Cambria Math" panose="02040503050406030204" pitchFamily="18" charset="0"/>
                              </a:rPr>
                              <m:t>𝑚</m:t>
                            </m:r>
                          </m:sub>
                        </m:sSub>
                        <m:r>
                          <a:rPr lang="en-US" altLang="zh-CN" sz="2600" b="1" i="1" dirty="0">
                            <a:latin typeface="Cambria Math" panose="02040503050406030204" pitchFamily="18" charset="0"/>
                          </a:rPr>
                          <m:t>)</m:t>
                        </m:r>
                      </m:e>
                    </m:func>
                    <m:r>
                      <a:rPr lang="en-US" altLang="zh-CN" sz="2600" b="1" i="1" dirty="0" smtClean="0">
                        <a:latin typeface="Cambria Math" panose="02040503050406030204" pitchFamily="18" charset="0"/>
                      </a:rPr>
                      <m:t>=</m:t>
                    </m:r>
                  </m:oMath>
                </a14:m>
                <a:r>
                  <a:rPr lang="en-US" altLang="zh-CN" sz="26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600" b="1" i="1" dirty="0">
                        <a:latin typeface="Cambria Math" panose="02040503050406030204" pitchFamily="18" charset="0"/>
                      </a:rPr>
                      <m:t>𝜽</m:t>
                    </m:r>
                  </m:oMath>
                </a14:m>
                <a:r>
                  <a:rPr lang="en-US" altLang="zh-CN" sz="2600" dirty="0">
                    <a:latin typeface="Times New Roman" panose="02020603050405020304" pitchFamily="18" charset="0"/>
                    <a:cs typeface="Times New Roman" panose="02020603050405020304" pitchFamily="18" charset="0"/>
                  </a:rPr>
                  <a:t>.</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29D02024-8878-43C0-8B5A-C4583D345368}"/>
              </a:ext>
            </a:extLst>
          </p:cNvPr>
          <p:cNvPicPr>
            <a:picLocks noChangeAspect="1"/>
          </p:cNvPicPr>
          <p:nvPr/>
        </p:nvPicPr>
        <p:blipFill>
          <a:blip r:embed="rId3"/>
          <a:stretch>
            <a:fillRect/>
          </a:stretch>
        </p:blipFill>
        <p:spPr>
          <a:xfrm>
            <a:off x="3600983" y="1641759"/>
            <a:ext cx="6619875" cy="419100"/>
          </a:xfrm>
          <a:prstGeom prst="rect">
            <a:avLst/>
          </a:prstGeom>
        </p:spPr>
      </p:pic>
      <p:pic>
        <p:nvPicPr>
          <p:cNvPr id="7" name="图片 6" descr="u=1907756794,293736522&amp;fm=21&amp;gp=0.jpg">
            <a:extLst>
              <a:ext uri="{FF2B5EF4-FFF2-40B4-BE49-F238E27FC236}">
                <a16:creationId xmlns:a16="http://schemas.microsoft.com/office/drawing/2014/main" id="{5BB0C451-B4E3-47A9-9360-6C77A7A6BF28}"/>
              </a:ext>
            </a:extLst>
          </p:cNvPr>
          <p:cNvPicPr>
            <a:picLocks noChangeAspect="1"/>
          </p:cNvPicPr>
          <p:nvPr/>
        </p:nvPicPr>
        <p:blipFill>
          <a:blip r:embed="rId4"/>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4546265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5.4.2 Bias</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b="1" dirty="0">
                    <a:latin typeface="Times New Roman" panose="02020603050405020304" pitchFamily="18" charset="0"/>
                    <a:cs typeface="Times New Roman" panose="02020603050405020304" pitchFamily="18" charset="0"/>
                  </a:rPr>
                  <a:t>Example: Bernoulli Distribution  </a:t>
                </a:r>
                <a:r>
                  <a:rPr lang="en-US" altLang="zh-CN" sz="2600" dirty="0">
                    <a:latin typeface="Times New Roman" panose="02020603050405020304" pitchFamily="18" charset="0"/>
                    <a:cs typeface="Times New Roman" panose="02020603050405020304" pitchFamily="18" charset="0"/>
                  </a:rPr>
                  <a:t>Consider a set of samples{</a:t>
                </a:r>
                <a14:m>
                  <m:oMath xmlns:m="http://schemas.openxmlformats.org/officeDocument/2006/math">
                    <m:sSup>
                      <m:sSupPr>
                        <m:ctrlPr>
                          <a:rPr lang="en-US" altLang="zh-CN" sz="2600" i="1" dirty="0" smtClean="0">
                            <a:latin typeface="Cambria Math" panose="02040503050406030204" pitchFamily="18" charset="0"/>
                          </a:rPr>
                        </m:ctrlPr>
                      </m:sSupPr>
                      <m:e>
                        <m:r>
                          <a:rPr lang="en-US" altLang="zh-CN" sz="2600" b="0" i="1" dirty="0" smtClean="0">
                            <a:latin typeface="Cambria Math" panose="02040503050406030204" pitchFamily="18" charset="0"/>
                          </a:rPr>
                          <m:t>𝑥</m:t>
                        </m:r>
                      </m:e>
                      <m:sup>
                        <m:r>
                          <a:rPr lang="en-US" altLang="zh-CN" sz="2600" b="0" i="1" dirty="0" smtClean="0">
                            <a:latin typeface="Cambria Math" panose="02040503050406030204" pitchFamily="18" charset="0"/>
                          </a:rPr>
                          <m:t>(</m:t>
                        </m:r>
                        <m:r>
                          <a:rPr lang="en-US" altLang="zh-CN" sz="2600" b="0" i="1" dirty="0" smtClean="0">
                            <a:latin typeface="Cambria Math" panose="02040503050406030204" pitchFamily="18" charset="0"/>
                          </a:rPr>
                          <m:t>1</m:t>
                        </m:r>
                        <m:r>
                          <a:rPr lang="en-US" altLang="zh-CN" sz="2600" b="0" i="1" dirty="0" smtClean="0">
                            <a:latin typeface="Cambria Math" panose="02040503050406030204" pitchFamily="18" charset="0"/>
                          </a:rPr>
                          <m:t>)</m:t>
                        </m:r>
                      </m:sup>
                    </m:sSup>
                    <m:r>
                      <a:rPr lang="en-US" altLang="zh-CN" sz="2600" i="1" dirty="0" smtClean="0">
                        <a:latin typeface="Cambria Math" panose="02040503050406030204" pitchFamily="18" charset="0"/>
                      </a:rPr>
                      <m:t>,…,</m:t>
                    </m:r>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𝑥</m:t>
                        </m:r>
                      </m:e>
                      <m:sup>
                        <m:r>
                          <a:rPr lang="en-US" altLang="zh-CN" sz="2600" i="1" dirty="0">
                            <a:latin typeface="Cambria Math" panose="02040503050406030204" pitchFamily="18" charset="0"/>
                          </a:rPr>
                          <m:t>(</m:t>
                        </m:r>
                        <m:r>
                          <a:rPr lang="en-US" altLang="zh-CN" sz="2600" b="0" i="1" dirty="0" smtClean="0">
                            <a:latin typeface="Cambria Math" panose="02040503050406030204" pitchFamily="18" charset="0"/>
                          </a:rPr>
                          <m:t>𝑚</m:t>
                        </m:r>
                        <m:r>
                          <a:rPr lang="en-US" altLang="zh-CN" sz="2600" i="1" dirty="0">
                            <a:latin typeface="Cambria Math" panose="02040503050406030204" pitchFamily="18" charset="0"/>
                          </a:rPr>
                          <m:t>)</m:t>
                        </m:r>
                      </m:sup>
                    </m:sSup>
                  </m:oMath>
                </a14:m>
                <a:r>
                  <a:rPr lang="en-US" altLang="zh-CN" sz="2600" dirty="0">
                    <a:latin typeface="Times New Roman" panose="02020603050405020304" pitchFamily="18" charset="0"/>
                    <a:cs typeface="Times New Roman" panose="02020603050405020304" pitchFamily="18" charset="0"/>
                  </a:rPr>
                  <a:t>} that are independently and identically distributed according to a Bernoulli distribution with mean </a:t>
                </a:r>
                <a14:m>
                  <m:oMath xmlns:m="http://schemas.openxmlformats.org/officeDocument/2006/math">
                    <m:r>
                      <a:rPr lang="en-US" altLang="zh-CN" sz="2600" b="0" i="1" dirty="0">
                        <a:latin typeface="Cambria Math" panose="02040503050406030204" pitchFamily="18" charset="0"/>
                      </a:rPr>
                      <m:t>𝜃</m:t>
                    </m:r>
                  </m:oMath>
                </a14:m>
                <a:r>
                  <a:rPr lang="en-US" altLang="zh-CN" sz="2600" dirty="0">
                    <a:latin typeface="Times New Roman" panose="02020603050405020304" pitchFamily="18" charset="0"/>
                    <a:cs typeface="Times New Roman" panose="02020603050405020304" pitchFamily="18" charset="0"/>
                  </a:rPr>
                  <a:t>:</a:t>
                </a:r>
              </a:p>
              <a:p>
                <a:pPr algn="just">
                  <a:lnSpc>
                    <a:spcPct val="125000"/>
                  </a:lnSpc>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 common estimator for the </a:t>
                </a:r>
                <a14:m>
                  <m:oMath xmlns:m="http://schemas.openxmlformats.org/officeDocument/2006/math">
                    <m:r>
                      <a:rPr lang="en-US" altLang="zh-CN" sz="2600" i="1" dirty="0">
                        <a:latin typeface="Cambria Math" panose="02040503050406030204" pitchFamily="18" charset="0"/>
                      </a:rPr>
                      <m:t>𝜃</m:t>
                    </m:r>
                  </m:oMath>
                </a14:m>
                <a:r>
                  <a:rPr lang="en-US" altLang="zh-CN" sz="2600" dirty="0">
                    <a:latin typeface="Times New Roman" panose="02020603050405020304" pitchFamily="18" charset="0"/>
                    <a:cs typeface="Times New Roman" panose="02020603050405020304" pitchFamily="18" charset="0"/>
                  </a:rPr>
                  <a:t> parameter of this distribution is the mean of the training samples:</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3B58CCC-CD0C-47EE-8125-FDDE9E1A99A4}"/>
              </a:ext>
            </a:extLst>
          </p:cNvPr>
          <p:cNvPicPr>
            <a:picLocks noChangeAspect="1"/>
          </p:cNvPicPr>
          <p:nvPr/>
        </p:nvPicPr>
        <p:blipFill>
          <a:blip r:embed="rId3"/>
          <a:stretch>
            <a:fillRect/>
          </a:stretch>
        </p:blipFill>
        <p:spPr>
          <a:xfrm>
            <a:off x="2808357" y="2408544"/>
            <a:ext cx="6934200" cy="457200"/>
          </a:xfrm>
          <a:prstGeom prst="rect">
            <a:avLst/>
          </a:prstGeom>
        </p:spPr>
      </p:pic>
      <p:pic>
        <p:nvPicPr>
          <p:cNvPr id="6" name="图片 5">
            <a:extLst>
              <a:ext uri="{FF2B5EF4-FFF2-40B4-BE49-F238E27FC236}">
                <a16:creationId xmlns:a16="http://schemas.microsoft.com/office/drawing/2014/main" id="{1C627EA6-CD93-4543-9F4E-23449C5DFAF7}"/>
              </a:ext>
            </a:extLst>
          </p:cNvPr>
          <p:cNvPicPr>
            <a:picLocks noChangeAspect="1"/>
          </p:cNvPicPr>
          <p:nvPr/>
        </p:nvPicPr>
        <p:blipFill>
          <a:blip r:embed="rId4"/>
          <a:stretch>
            <a:fillRect/>
          </a:stretch>
        </p:blipFill>
        <p:spPr>
          <a:xfrm>
            <a:off x="2993888" y="4231099"/>
            <a:ext cx="6748669" cy="930851"/>
          </a:xfrm>
          <a:prstGeom prst="rect">
            <a:avLst/>
          </a:prstGeom>
        </p:spPr>
      </p:pic>
      <p:pic>
        <p:nvPicPr>
          <p:cNvPr id="7" name="图片 6" descr="u=1907756794,293736522&amp;fm=21&amp;gp=0.jpg">
            <a:extLst>
              <a:ext uri="{FF2B5EF4-FFF2-40B4-BE49-F238E27FC236}">
                <a16:creationId xmlns:a16="http://schemas.microsoft.com/office/drawing/2014/main" id="{5BB0C451-B4E3-47A9-9360-6C77A7A6BF28}"/>
              </a:ext>
            </a:extLst>
          </p:cNvPr>
          <p:cNvPicPr>
            <a:picLocks noChangeAspect="1"/>
          </p:cNvPicPr>
          <p:nvPr/>
        </p:nvPicPr>
        <p:blipFill>
          <a:blip r:embed="rId5"/>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8444296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5.4.2 Bias</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ts val="2800"/>
                  </a:lnSpc>
                  <a:spcBef>
                    <a:spcPts val="600"/>
                  </a:spcBef>
                  <a:buClr>
                    <a:srgbClr val="FF0000"/>
                  </a:buClr>
                  <a:buNone/>
                </a:pPr>
                <a:r>
                  <a:rPr lang="en-US" altLang="zh-CN" sz="2400" dirty="0">
                    <a:latin typeface="Times New Roman" panose="02020603050405020304" pitchFamily="18" charset="0"/>
                    <a:cs typeface="Times New Roman" panose="02020603050405020304" pitchFamily="18" charset="0"/>
                  </a:rPr>
                  <a:t>To determine whether this estimator is biased, we can substitute Eq. </a:t>
                </a:r>
                <a:r>
                  <a:rPr lang="en-US" altLang="zh-CN" sz="2400" dirty="0">
                    <a:solidFill>
                      <a:srgbClr val="FF0000"/>
                    </a:solidFill>
                    <a:latin typeface="Times New Roman" panose="02020603050405020304" pitchFamily="18" charset="0"/>
                    <a:cs typeface="Times New Roman" panose="02020603050405020304" pitchFamily="18" charset="0"/>
                  </a:rPr>
                  <a:t>5.22</a:t>
                </a:r>
                <a:r>
                  <a:rPr lang="en-US" altLang="zh-CN" sz="2400" dirty="0">
                    <a:latin typeface="Times New Roman" panose="02020603050405020304" pitchFamily="18" charset="0"/>
                    <a:cs typeface="Times New Roman" panose="02020603050405020304" pitchFamily="18" charset="0"/>
                  </a:rPr>
                  <a:t>  into Eq. </a:t>
                </a:r>
                <a:r>
                  <a:rPr lang="en-US" altLang="zh-CN" sz="2400" dirty="0">
                    <a:solidFill>
                      <a:srgbClr val="FF0000"/>
                    </a:solidFill>
                    <a:latin typeface="Times New Roman" panose="02020603050405020304" pitchFamily="18" charset="0"/>
                    <a:cs typeface="Times New Roman" panose="02020603050405020304" pitchFamily="18" charset="0"/>
                  </a:rPr>
                  <a:t>5.20</a:t>
                </a:r>
                <a:r>
                  <a:rPr lang="en-US" altLang="zh-CN" sz="2400" dirty="0">
                    <a:latin typeface="Times New Roman" panose="02020603050405020304" pitchFamily="18" charset="0"/>
                    <a:cs typeface="Times New Roman" panose="02020603050405020304" pitchFamily="18" charset="0"/>
                  </a:rPr>
                  <a:t>:</a:t>
                </a:r>
              </a:p>
              <a:p>
                <a:pPr algn="just">
                  <a:lnSpc>
                    <a:spcPts val="2800"/>
                  </a:lnSpc>
                  <a:spcBef>
                    <a:spcPts val="600"/>
                  </a:spcBef>
                  <a:buClr>
                    <a:srgbClr val="FF0000"/>
                  </a:buClr>
                </a:pPr>
                <a:endParaRPr lang="en-US" altLang="zh-CN" sz="2400" dirty="0">
                  <a:latin typeface="Times New Roman" panose="02020603050405020304" pitchFamily="18" charset="0"/>
                  <a:cs typeface="Times New Roman" panose="02020603050405020304" pitchFamily="18" charset="0"/>
                </a:endParaRPr>
              </a:p>
              <a:p>
                <a:pPr algn="just">
                  <a:lnSpc>
                    <a:spcPts val="2800"/>
                  </a:lnSpc>
                  <a:spcBef>
                    <a:spcPts val="600"/>
                  </a:spcBef>
                  <a:buClr>
                    <a:srgbClr val="FF0000"/>
                  </a:buClr>
                </a:pPr>
                <a:endParaRPr lang="en-US" altLang="zh-CN" sz="2400" dirty="0">
                  <a:latin typeface="Times New Roman" panose="02020603050405020304" pitchFamily="18" charset="0"/>
                  <a:cs typeface="Times New Roman" panose="02020603050405020304" pitchFamily="18" charset="0"/>
                </a:endParaRPr>
              </a:p>
              <a:p>
                <a:pPr algn="just">
                  <a:lnSpc>
                    <a:spcPts val="2800"/>
                  </a:lnSpc>
                  <a:spcBef>
                    <a:spcPts val="600"/>
                  </a:spcBef>
                  <a:buClr>
                    <a:srgbClr val="FF0000"/>
                  </a:buClr>
                </a:pPr>
                <a:endParaRPr lang="en-US" altLang="zh-CN" sz="2400" dirty="0">
                  <a:latin typeface="Times New Roman" panose="02020603050405020304" pitchFamily="18" charset="0"/>
                  <a:cs typeface="Times New Roman" panose="02020603050405020304" pitchFamily="18" charset="0"/>
                </a:endParaRPr>
              </a:p>
              <a:p>
                <a:pPr algn="just">
                  <a:lnSpc>
                    <a:spcPts val="2800"/>
                  </a:lnSpc>
                  <a:spcBef>
                    <a:spcPts val="600"/>
                  </a:spcBef>
                  <a:buClr>
                    <a:srgbClr val="FF0000"/>
                  </a:buClr>
                </a:pPr>
                <a:endParaRPr lang="en-US" altLang="zh-CN" sz="2400" dirty="0">
                  <a:latin typeface="Times New Roman" panose="02020603050405020304" pitchFamily="18" charset="0"/>
                  <a:cs typeface="Times New Roman" panose="02020603050405020304" pitchFamily="18" charset="0"/>
                </a:endParaRPr>
              </a:p>
              <a:p>
                <a:pPr algn="just">
                  <a:lnSpc>
                    <a:spcPts val="2800"/>
                  </a:lnSpc>
                  <a:spcBef>
                    <a:spcPts val="600"/>
                  </a:spcBef>
                  <a:buClr>
                    <a:srgbClr val="FF0000"/>
                  </a:buClr>
                </a:pPr>
                <a:endParaRPr lang="en-US" altLang="zh-CN" sz="2400" dirty="0">
                  <a:latin typeface="Times New Roman" panose="02020603050405020304" pitchFamily="18" charset="0"/>
                  <a:cs typeface="Times New Roman" panose="02020603050405020304" pitchFamily="18" charset="0"/>
                </a:endParaRPr>
              </a:p>
              <a:p>
                <a:pPr algn="just">
                  <a:lnSpc>
                    <a:spcPts val="2800"/>
                  </a:lnSpc>
                  <a:spcBef>
                    <a:spcPts val="600"/>
                  </a:spcBef>
                  <a:buClr>
                    <a:srgbClr val="FF0000"/>
                  </a:buClr>
                </a:pPr>
                <a:endParaRPr lang="en-US" altLang="zh-CN" sz="2400" dirty="0">
                  <a:latin typeface="Times New Roman" panose="02020603050405020304" pitchFamily="18" charset="0"/>
                  <a:cs typeface="Times New Roman" panose="02020603050405020304" pitchFamily="18" charset="0"/>
                </a:endParaRPr>
              </a:p>
              <a:p>
                <a:pPr algn="just">
                  <a:lnSpc>
                    <a:spcPts val="2800"/>
                  </a:lnSpc>
                  <a:spcBef>
                    <a:spcPts val="600"/>
                  </a:spcBef>
                  <a:buClr>
                    <a:srgbClr val="FF0000"/>
                  </a:buClr>
                </a:pPr>
                <a:endParaRPr lang="en-US" altLang="zh-CN" sz="2400" dirty="0">
                  <a:latin typeface="Times New Roman" panose="02020603050405020304" pitchFamily="18" charset="0"/>
                  <a:cs typeface="Times New Roman" panose="02020603050405020304" pitchFamily="18" charset="0"/>
                </a:endParaRPr>
              </a:p>
              <a:p>
                <a:pPr algn="just">
                  <a:lnSpc>
                    <a:spcPts val="2800"/>
                  </a:lnSpc>
                  <a:spcBef>
                    <a:spcPts val="600"/>
                  </a:spcBef>
                  <a:buClr>
                    <a:srgbClr val="FF0000"/>
                  </a:buClr>
                </a:pPr>
                <a:endParaRPr lang="en-US" altLang="zh-CN" sz="2400" dirty="0">
                  <a:latin typeface="Times New Roman" panose="02020603050405020304" pitchFamily="18" charset="0"/>
                  <a:cs typeface="Times New Roman" panose="02020603050405020304" pitchFamily="18" charset="0"/>
                </a:endParaRPr>
              </a:p>
              <a:p>
                <a:pPr algn="just">
                  <a:lnSpc>
                    <a:spcPts val="2800"/>
                  </a:lnSpc>
                  <a:spcBef>
                    <a:spcPts val="600"/>
                  </a:spcBef>
                  <a:buClr>
                    <a:srgbClr val="FF0000"/>
                  </a:buClr>
                </a:pPr>
                <a:endParaRPr lang="en-US" altLang="zh-CN" sz="2400" dirty="0">
                  <a:latin typeface="Times New Roman" panose="02020603050405020304" pitchFamily="18" charset="0"/>
                  <a:cs typeface="Times New Roman" panose="02020603050405020304" pitchFamily="18" charset="0"/>
                </a:endParaRPr>
              </a:p>
              <a:p>
                <a:pPr algn="just">
                  <a:lnSpc>
                    <a:spcPts val="2800"/>
                  </a:lnSpc>
                  <a:spcBef>
                    <a:spcPts val="600"/>
                  </a:spcBef>
                  <a:buClr>
                    <a:srgbClr val="FF0000"/>
                  </a:buClr>
                </a:pPr>
                <a:endParaRPr lang="en-US" altLang="zh-CN" sz="2400" dirty="0">
                  <a:latin typeface="Times New Roman" panose="02020603050405020304" pitchFamily="18" charset="0"/>
                  <a:cs typeface="Times New Roman" panose="02020603050405020304" pitchFamily="18" charset="0"/>
                </a:endParaRPr>
              </a:p>
              <a:p>
                <a:pPr marL="0" indent="0" algn="just">
                  <a:lnSpc>
                    <a:spcPts val="2800"/>
                  </a:lnSpc>
                  <a:spcBef>
                    <a:spcPts val="600"/>
                  </a:spcBef>
                  <a:buClr>
                    <a:srgbClr val="FF0000"/>
                  </a:buClr>
                  <a:buNone/>
                </a:pPr>
                <a:r>
                  <a:rPr lang="en-US" altLang="zh-CN" sz="2400" dirty="0">
                    <a:latin typeface="Times New Roman" panose="02020603050405020304" pitchFamily="18" charset="0"/>
                    <a:cs typeface="Times New Roman" panose="02020603050405020304" pitchFamily="18" charset="0"/>
                  </a:rPr>
                  <a:t>        Since bias(</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0" i="1" dirty="0">
                            <a:latin typeface="Cambria Math" panose="02040503050406030204" pitchFamily="18" charset="0"/>
                          </a:rPr>
                          <m:t>𝜃</m:t>
                        </m:r>
                      </m:e>
                    </m:acc>
                  </m:oMath>
                </a14:m>
                <a:r>
                  <a:rPr lang="en-US" altLang="zh-CN" sz="2400" dirty="0">
                    <a:latin typeface="Times New Roman" panose="02020603050405020304" pitchFamily="18" charset="0"/>
                    <a:cs typeface="Times New Roman" panose="02020603050405020304" pitchFamily="18" charset="0"/>
                  </a:rPr>
                  <a:t>) = 0, we say that our estimator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dirty="0">
                            <a:latin typeface="Cambria Math" panose="02040503050406030204" pitchFamily="18" charset="0"/>
                          </a:rPr>
                          <m:t>𝜃</m:t>
                        </m:r>
                      </m:e>
                    </m:acc>
                  </m:oMath>
                </a14:m>
                <a:r>
                  <a:rPr lang="en-US" altLang="zh-CN" sz="2400" dirty="0">
                    <a:latin typeface="Times New Roman" panose="02020603050405020304" pitchFamily="18" charset="0"/>
                    <a:cs typeface="Times New Roman" panose="02020603050405020304" pitchFamily="18" charset="0"/>
                  </a:rPr>
                  <a:t> is unbiased.</a:t>
                </a:r>
              </a:p>
              <a:p>
                <a:pPr algn="just">
                  <a:lnSpc>
                    <a:spcPts val="2800"/>
                  </a:lnSpc>
                  <a:spcBef>
                    <a:spcPts val="600"/>
                  </a:spcBef>
                  <a:buClr>
                    <a:srgbClr val="FF0000"/>
                  </a:buClr>
                </a:pP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855" t="-1069" b="-403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0ADEAD5-D631-44A8-83C0-3F064469A677}"/>
              </a:ext>
            </a:extLst>
          </p:cNvPr>
          <p:cNvPicPr>
            <a:picLocks noChangeAspect="1"/>
          </p:cNvPicPr>
          <p:nvPr/>
        </p:nvPicPr>
        <p:blipFill>
          <a:blip r:embed="rId3"/>
          <a:stretch>
            <a:fillRect/>
          </a:stretch>
        </p:blipFill>
        <p:spPr>
          <a:xfrm>
            <a:off x="2939897" y="1495249"/>
            <a:ext cx="7371683" cy="4229654"/>
          </a:xfrm>
          <a:prstGeom prst="rect">
            <a:avLst/>
          </a:prstGeom>
        </p:spPr>
      </p:pic>
      <p:pic>
        <p:nvPicPr>
          <p:cNvPr id="6" name="图片 5" descr="u=1907756794,293736522&amp;fm=21&amp;gp=0.jpg">
            <a:extLst>
              <a:ext uri="{FF2B5EF4-FFF2-40B4-BE49-F238E27FC236}">
                <a16:creationId xmlns:a16="http://schemas.microsoft.com/office/drawing/2014/main" id="{0E1A0368-209A-4B58-8EE5-A416B6746AA6}"/>
              </a:ext>
            </a:extLst>
          </p:cNvPr>
          <p:cNvPicPr>
            <a:picLocks noChangeAspect="1"/>
          </p:cNvPicPr>
          <p:nvPr/>
        </p:nvPicPr>
        <p:blipFill>
          <a:blip r:embed="rId4"/>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0295189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5.4.2 Bias</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b="1" dirty="0"/>
                  <a:t>Example: Estimators of the Variance of a Gaussian Distribution  </a:t>
                </a:r>
                <a:r>
                  <a:rPr lang="en-US" altLang="zh-CN" sz="2600" dirty="0"/>
                  <a:t>As an example, we compare two diﬀerent estimators of the variance parameter </a:t>
                </a:r>
                <a14:m>
                  <m:oMath xmlns:m="http://schemas.openxmlformats.org/officeDocument/2006/math">
                    <m:sSup>
                      <m:sSupPr>
                        <m:ctrlPr>
                          <a:rPr lang="en-US" altLang="zh-CN" sz="2600" i="1" smtClean="0">
                            <a:latin typeface="Cambria Math" panose="02040503050406030204" pitchFamily="18" charset="0"/>
                          </a:rPr>
                        </m:ctrlPr>
                      </m:sSupPr>
                      <m:e>
                        <m:r>
                          <m:rPr>
                            <m:nor/>
                          </m:rPr>
                          <a:rPr lang="en-US" altLang="zh-CN" sz="2600" dirty="0"/>
                          <m:t>σ</m:t>
                        </m:r>
                      </m:e>
                      <m:sup>
                        <m:r>
                          <a:rPr lang="en-US" altLang="zh-CN" sz="2600" b="0" i="1" smtClean="0">
                            <a:latin typeface="Cambria Math" panose="02040503050406030204" pitchFamily="18" charset="0"/>
                          </a:rPr>
                          <m:t>2</m:t>
                        </m:r>
                      </m:sup>
                    </m:sSup>
                  </m:oMath>
                </a14:m>
                <a:r>
                  <a:rPr lang="en-US" altLang="zh-CN" sz="2600" dirty="0"/>
                  <a:t> of a Gaussian distribution. We are interested in knowing if either estimator is biased. </a:t>
                </a:r>
              </a:p>
              <a:p>
                <a:pPr marL="0" indent="0" algn="just">
                  <a:lnSpc>
                    <a:spcPct val="125000"/>
                  </a:lnSpc>
                  <a:spcBef>
                    <a:spcPts val="0"/>
                  </a:spcBef>
                  <a:buClr>
                    <a:srgbClr val="FF0000"/>
                  </a:buClr>
                  <a:buNone/>
                </a:pPr>
                <a:r>
                  <a:rPr lang="en-US" altLang="zh-CN" sz="2600" dirty="0"/>
                  <a:t>        The ﬁrst estimator of </a:t>
                </a:r>
                <a14:m>
                  <m:oMath xmlns:m="http://schemas.openxmlformats.org/officeDocument/2006/math">
                    <m:sSup>
                      <m:sSupPr>
                        <m:ctrlPr>
                          <a:rPr lang="en-US" altLang="zh-CN" sz="2600" i="1">
                            <a:latin typeface="Cambria Math" panose="02040503050406030204" pitchFamily="18" charset="0"/>
                          </a:rPr>
                        </m:ctrlPr>
                      </m:sSupPr>
                      <m:e>
                        <m:r>
                          <m:rPr>
                            <m:nor/>
                          </m:rPr>
                          <a:rPr lang="en-US" altLang="zh-CN" sz="2600" dirty="0"/>
                          <m:t>σ</m:t>
                        </m:r>
                      </m:e>
                      <m:sup>
                        <m:r>
                          <a:rPr lang="en-US" altLang="zh-CN" sz="2600" i="1">
                            <a:latin typeface="Cambria Math" panose="02040503050406030204" pitchFamily="18" charset="0"/>
                          </a:rPr>
                          <m:t>2</m:t>
                        </m:r>
                      </m:sup>
                    </m:sSup>
                  </m:oMath>
                </a14:m>
                <a:r>
                  <a:rPr lang="en-US" altLang="zh-CN" sz="2600" dirty="0"/>
                  <a:t> we consider is known as the </a:t>
                </a:r>
                <a:r>
                  <a:rPr lang="en-US" altLang="zh-CN" sz="2600" i="1" dirty="0"/>
                  <a:t>sample variance</a:t>
                </a:r>
                <a:r>
                  <a:rPr lang="en-US" altLang="zh-CN" sz="2600" dirty="0"/>
                  <a:t>:</a:t>
                </a:r>
              </a:p>
              <a:p>
                <a:pPr algn="just">
                  <a:lnSpc>
                    <a:spcPct val="125000"/>
                  </a:lnSpc>
                  <a:spcBef>
                    <a:spcPts val="0"/>
                  </a:spcBef>
                  <a:buClr>
                    <a:srgbClr val="FF0000"/>
                  </a:buClr>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r>
                  <a:rPr lang="en-US" altLang="zh-CN" sz="2600" dirty="0"/>
                  <a:t>where </a:t>
                </a:r>
                <a14:m>
                  <m:oMath xmlns:m="http://schemas.openxmlformats.org/officeDocument/2006/math">
                    <m:sSub>
                      <m:sSubPr>
                        <m:ctrlPr>
                          <a:rPr lang="en-US" altLang="zh-CN" sz="2600" i="1" smtClean="0">
                            <a:latin typeface="Cambria Math" panose="02040503050406030204" pitchFamily="18" charset="0"/>
                          </a:rPr>
                        </m:ctrlPr>
                      </m:sSubPr>
                      <m:e>
                        <m:acc>
                          <m:accPr>
                            <m:chr m:val="̂"/>
                            <m:ctrlPr>
                              <a:rPr lang="en-US" altLang="zh-CN" sz="2600" i="1" smtClean="0">
                                <a:latin typeface="Cambria Math" panose="02040503050406030204" pitchFamily="18" charset="0"/>
                              </a:rPr>
                            </m:ctrlPr>
                          </m:accPr>
                          <m:e>
                            <m:r>
                              <m:rPr>
                                <m:nor/>
                              </m:rPr>
                              <a:rPr lang="en-US" altLang="zh-CN" sz="2600" dirty="0"/>
                              <m:t>µ</m:t>
                            </m:r>
                          </m:e>
                        </m:acc>
                      </m:e>
                      <m:sub>
                        <m:r>
                          <m:rPr>
                            <m:nor/>
                          </m:rPr>
                          <a:rPr lang="en-US" altLang="zh-CN" sz="2600" dirty="0"/>
                          <m:t>m</m:t>
                        </m:r>
                      </m:sub>
                    </m:sSub>
                  </m:oMath>
                </a14:m>
                <a:r>
                  <a:rPr lang="en-US" altLang="zh-CN" sz="2600" dirty="0"/>
                  <a:t> is the sample mean, deﬁned above. More formally, we are interested in computing</a:t>
                </a:r>
              </a:p>
              <a:p>
                <a:pPr algn="just">
                  <a:lnSpc>
                    <a:spcPts val="2800"/>
                  </a:lnSpc>
                  <a:spcBef>
                    <a:spcPts val="600"/>
                  </a:spcBef>
                  <a:buClr>
                    <a:srgbClr val="FF0000"/>
                  </a:buClr>
                </a:pPr>
                <a:endParaRPr lang="en-US" altLang="zh-CN" sz="2400" dirty="0">
                  <a:latin typeface="Times New Roman" panose="02020603050405020304" pitchFamily="18" charset="0"/>
                  <a:cs typeface="Times New Roman" panose="02020603050405020304" pitchFamily="18" charset="0"/>
                </a:endParaRPr>
              </a:p>
              <a:p>
                <a:pPr algn="just">
                  <a:lnSpc>
                    <a:spcPts val="2800"/>
                  </a:lnSpc>
                  <a:spcBef>
                    <a:spcPts val="600"/>
                  </a:spcBef>
                  <a:buClr>
                    <a:srgbClr val="FF0000"/>
                  </a:buClr>
                </a:pPr>
                <a:endParaRPr lang="en-US" altLang="zh-CN" sz="2400" dirty="0">
                  <a:latin typeface="Times New Roman" panose="02020603050405020304" pitchFamily="18" charset="0"/>
                  <a:cs typeface="Times New Roman" panose="02020603050405020304" pitchFamily="18" charset="0"/>
                </a:endParaRPr>
              </a:p>
              <a:p>
                <a:pPr algn="just">
                  <a:lnSpc>
                    <a:spcPts val="2800"/>
                  </a:lnSpc>
                  <a:spcBef>
                    <a:spcPts val="600"/>
                  </a:spcBef>
                  <a:buClr>
                    <a:srgbClr val="FF0000"/>
                  </a:buClr>
                </a:pP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0365391D-E4E9-448B-972D-8F3656AB9658}"/>
              </a:ext>
            </a:extLst>
          </p:cNvPr>
          <p:cNvPicPr>
            <a:picLocks noChangeAspect="1"/>
          </p:cNvPicPr>
          <p:nvPr/>
        </p:nvPicPr>
        <p:blipFill>
          <a:blip r:embed="rId3"/>
          <a:stretch>
            <a:fillRect/>
          </a:stretch>
        </p:blipFill>
        <p:spPr>
          <a:xfrm>
            <a:off x="2828682" y="3100074"/>
            <a:ext cx="8105941" cy="1020004"/>
          </a:xfrm>
          <a:prstGeom prst="rect">
            <a:avLst/>
          </a:prstGeom>
        </p:spPr>
      </p:pic>
      <p:pic>
        <p:nvPicPr>
          <p:cNvPr id="5" name="图片 4">
            <a:extLst>
              <a:ext uri="{FF2B5EF4-FFF2-40B4-BE49-F238E27FC236}">
                <a16:creationId xmlns:a16="http://schemas.microsoft.com/office/drawing/2014/main" id="{A2BAAA3C-2A9E-4389-AA39-CEB2B0028947}"/>
              </a:ext>
            </a:extLst>
          </p:cNvPr>
          <p:cNvPicPr>
            <a:picLocks noChangeAspect="1"/>
          </p:cNvPicPr>
          <p:nvPr/>
        </p:nvPicPr>
        <p:blipFill>
          <a:blip r:embed="rId4"/>
          <a:stretch>
            <a:fillRect/>
          </a:stretch>
        </p:blipFill>
        <p:spPr>
          <a:xfrm>
            <a:off x="2783435" y="5154173"/>
            <a:ext cx="8151188" cy="501833"/>
          </a:xfrm>
          <a:prstGeom prst="rect">
            <a:avLst/>
          </a:prstGeom>
        </p:spPr>
      </p:pic>
      <p:pic>
        <p:nvPicPr>
          <p:cNvPr id="6" name="图片 5" descr="u=1907756794,293736522&amp;fm=21&amp;gp=0.jpg">
            <a:extLst>
              <a:ext uri="{FF2B5EF4-FFF2-40B4-BE49-F238E27FC236}">
                <a16:creationId xmlns:a16="http://schemas.microsoft.com/office/drawing/2014/main" id="{BD266FD4-DCDE-4087-AFA0-3ECC7A8D2BCA}"/>
              </a:ext>
            </a:extLst>
          </p:cNvPr>
          <p:cNvPicPr>
            <a:picLocks noChangeAspect="1"/>
          </p:cNvPicPr>
          <p:nvPr/>
        </p:nvPicPr>
        <p:blipFill>
          <a:blip r:embed="rId5"/>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2355813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5.4.2 Bias</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We begin by evaluating the term </a:t>
                </a:r>
                <a14:m>
                  <m:oMath xmlns:m="http://schemas.openxmlformats.org/officeDocument/2006/math">
                    <m:r>
                      <a:rPr lang="zh-CN" altLang="en-US" sz="2600" i="1" dirty="0">
                        <a:latin typeface="Cambria Math" panose="02040503050406030204" pitchFamily="18" charset="0"/>
                      </a:rPr>
                      <m:t>𝔼</m:t>
                    </m:r>
                    <m:r>
                      <a:rPr lang="en-US" altLang="zh-CN" sz="2600" i="1" dirty="0">
                        <a:latin typeface="Cambria Math" panose="02040503050406030204" pitchFamily="18" charset="0"/>
                      </a:rPr>
                      <m:t>[</m:t>
                    </m:r>
                    <m:sSubSup>
                      <m:sSubSupPr>
                        <m:ctrlPr>
                          <a:rPr lang="en-US" altLang="zh-CN" sz="2600" i="1" dirty="0">
                            <a:latin typeface="Cambria Math" panose="02040503050406030204" pitchFamily="18" charset="0"/>
                          </a:rPr>
                        </m:ctrlPr>
                      </m:sSubSupPr>
                      <m:e>
                        <m:acc>
                          <m:accPr>
                            <m:chr m:val="̂"/>
                            <m:ctrlPr>
                              <a:rPr lang="en-US" altLang="zh-CN" sz="2600" i="1" dirty="0">
                                <a:latin typeface="Cambria Math" panose="02040503050406030204" pitchFamily="18" charset="0"/>
                              </a:rPr>
                            </m:ctrlPr>
                          </m:accPr>
                          <m:e>
                            <m:r>
                              <a:rPr lang="en-US" altLang="zh-CN" sz="2600" i="1" dirty="0">
                                <a:latin typeface="Cambria Math" panose="02040503050406030204" pitchFamily="18" charset="0"/>
                              </a:rPr>
                              <m:t>𝜎</m:t>
                            </m:r>
                          </m:e>
                        </m:acc>
                      </m:e>
                      <m:sub>
                        <m:r>
                          <a:rPr lang="en-US" altLang="zh-CN" sz="2600" i="1" dirty="0">
                            <a:latin typeface="Cambria Math" panose="02040503050406030204" pitchFamily="18" charset="0"/>
                          </a:rPr>
                          <m:t>𝑚</m:t>
                        </m:r>
                      </m:sub>
                      <m:sup>
                        <m:r>
                          <a:rPr lang="en-US" altLang="zh-CN" sz="2600" i="1" dirty="0">
                            <a:latin typeface="Cambria Math" panose="02040503050406030204" pitchFamily="18" charset="0"/>
                          </a:rPr>
                          <m:t>2</m:t>
                        </m:r>
                      </m:sup>
                    </m:sSubSup>
                    <m:r>
                      <a:rPr lang="en-US" altLang="zh-CN" sz="2600" i="1" dirty="0">
                        <a:latin typeface="Cambria Math" panose="02040503050406030204" pitchFamily="18" charset="0"/>
                      </a:rPr>
                      <m:t>]:</m:t>
                    </m:r>
                  </m:oMath>
                </a14:m>
                <a:endParaRPr lang="en-US" altLang="zh-CN" sz="2600" dirty="0"/>
              </a:p>
              <a:p>
                <a:pPr algn="just">
                  <a:lnSpc>
                    <a:spcPct val="125000"/>
                  </a:lnSpc>
                  <a:spcBef>
                    <a:spcPts val="0"/>
                  </a:spcBef>
                  <a:buClr>
                    <a:srgbClr val="FF0000"/>
                  </a:buClr>
                </a:pPr>
                <a:endParaRPr lang="en-US" altLang="zh-CN" sz="2600" dirty="0"/>
              </a:p>
              <a:p>
                <a:pPr algn="just">
                  <a:lnSpc>
                    <a:spcPct val="125000"/>
                  </a:lnSpc>
                  <a:spcBef>
                    <a:spcPts val="0"/>
                  </a:spcBef>
                  <a:buClr>
                    <a:srgbClr val="FF0000"/>
                  </a:buClr>
                </a:pPr>
                <a:endParaRPr lang="en-US" altLang="zh-CN" sz="2600" dirty="0"/>
              </a:p>
              <a:p>
                <a:pPr algn="just">
                  <a:lnSpc>
                    <a:spcPct val="125000"/>
                  </a:lnSpc>
                  <a:spcBef>
                    <a:spcPts val="0"/>
                  </a:spcBef>
                  <a:buClr>
                    <a:srgbClr val="FF0000"/>
                  </a:buClr>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r>
                  <a:rPr lang="en-US" altLang="zh-CN" sz="2600" dirty="0"/>
                  <a:t>Returning to Eq. </a:t>
                </a:r>
                <a:r>
                  <a:rPr lang="en-US" altLang="zh-CN" sz="2600" dirty="0">
                    <a:solidFill>
                      <a:srgbClr val="FF0000"/>
                    </a:solidFill>
                  </a:rPr>
                  <a:t>5.37</a:t>
                </a:r>
                <a:r>
                  <a:rPr lang="en-US" altLang="zh-CN" sz="2600" dirty="0"/>
                  <a:t>, we conclude that the bias of </a:t>
                </a:r>
                <a14:m>
                  <m:oMath xmlns:m="http://schemas.openxmlformats.org/officeDocument/2006/math">
                    <m:sSubSup>
                      <m:sSubSupPr>
                        <m:ctrlPr>
                          <a:rPr lang="en-US" altLang="zh-CN" sz="2600" i="1" dirty="0">
                            <a:latin typeface="Cambria Math" panose="02040503050406030204" pitchFamily="18" charset="0"/>
                          </a:rPr>
                        </m:ctrlPr>
                      </m:sSubSupPr>
                      <m:e>
                        <m:acc>
                          <m:accPr>
                            <m:chr m:val="̂"/>
                            <m:ctrlPr>
                              <a:rPr lang="en-US" altLang="zh-CN" sz="2600" i="1" dirty="0">
                                <a:latin typeface="Cambria Math" panose="02040503050406030204" pitchFamily="18" charset="0"/>
                              </a:rPr>
                            </m:ctrlPr>
                          </m:accPr>
                          <m:e>
                            <m:r>
                              <a:rPr lang="en-US" altLang="zh-CN" sz="2600" i="1" dirty="0">
                                <a:latin typeface="Cambria Math" panose="02040503050406030204" pitchFamily="18" charset="0"/>
                              </a:rPr>
                              <m:t>𝜎</m:t>
                            </m:r>
                          </m:e>
                        </m:acc>
                      </m:e>
                      <m:sub>
                        <m:r>
                          <a:rPr lang="en-US" altLang="zh-CN" sz="2600" i="1" dirty="0">
                            <a:latin typeface="Cambria Math" panose="02040503050406030204" pitchFamily="18" charset="0"/>
                          </a:rPr>
                          <m:t>𝑚</m:t>
                        </m:r>
                      </m:sub>
                      <m:sup>
                        <m:r>
                          <a:rPr lang="en-US" altLang="zh-CN" sz="2600" i="1" dirty="0">
                            <a:latin typeface="Cambria Math" panose="02040503050406030204" pitchFamily="18" charset="0"/>
                          </a:rPr>
                          <m:t>2</m:t>
                        </m:r>
                      </m:sup>
                    </m:sSubSup>
                    <m:r>
                      <a:rPr lang="en-US" altLang="zh-CN" sz="2600" i="1" dirty="0">
                        <a:latin typeface="Cambria Math" panose="02040503050406030204" pitchFamily="18" charset="0"/>
                      </a:rPr>
                      <m:t> </m:t>
                    </m:r>
                  </m:oMath>
                </a14:m>
                <a:r>
                  <a:rPr lang="en-US" altLang="zh-CN" sz="2600" dirty="0"/>
                  <a:t>is </a:t>
                </a:r>
                <a14:m>
                  <m:oMath xmlns:m="http://schemas.openxmlformats.org/officeDocument/2006/math">
                    <m:r>
                      <a:rPr lang="en-US" altLang="zh-CN" sz="2600" i="1" dirty="0" smtClean="0">
                        <a:latin typeface="Cambria Math" panose="02040503050406030204" pitchFamily="18" charset="0"/>
                      </a:rPr>
                      <m:t>−</m:t>
                    </m:r>
                    <m:sSup>
                      <m:sSupPr>
                        <m:ctrlPr>
                          <a:rPr lang="en-US" altLang="zh-CN" sz="2600" i="1">
                            <a:latin typeface="Cambria Math" panose="02040503050406030204" pitchFamily="18" charset="0"/>
                          </a:rPr>
                        </m:ctrlPr>
                      </m:sSupPr>
                      <m:e>
                        <m:r>
                          <m:rPr>
                            <m:nor/>
                          </m:rPr>
                          <a:rPr lang="en-US" altLang="zh-CN" sz="2600" dirty="0"/>
                          <m:t>σ</m:t>
                        </m:r>
                      </m:e>
                      <m:sup>
                        <m:r>
                          <a:rPr lang="en-US" altLang="zh-CN" sz="2600" i="1">
                            <a:latin typeface="Cambria Math" panose="02040503050406030204" pitchFamily="18" charset="0"/>
                          </a:rPr>
                          <m:t>2</m:t>
                        </m:r>
                      </m:sup>
                    </m:sSup>
                    <m:r>
                      <a:rPr lang="en-US" altLang="zh-CN" sz="2600" i="1" dirty="0" smtClean="0">
                        <a:latin typeface="Cambria Math" panose="02040503050406030204" pitchFamily="18" charset="0"/>
                      </a:rPr>
                      <m:t>/</m:t>
                    </m:r>
                    <m:r>
                      <a:rPr lang="en-US" altLang="zh-CN" sz="2600" i="1" dirty="0" smtClean="0">
                        <a:latin typeface="Cambria Math" panose="02040503050406030204" pitchFamily="18" charset="0"/>
                      </a:rPr>
                      <m:t>𝑚</m:t>
                    </m:r>
                  </m:oMath>
                </a14:m>
                <a:r>
                  <a:rPr lang="en-US" altLang="zh-CN" sz="2600" dirty="0"/>
                  <a:t>. Therefore, the sample variance is a biased estimator.</a:t>
                </a:r>
              </a:p>
              <a:p>
                <a:pPr marL="0" indent="0" algn="just">
                  <a:lnSpc>
                    <a:spcPct val="125000"/>
                  </a:lnSpc>
                  <a:spcBef>
                    <a:spcPts val="0"/>
                  </a:spcBef>
                  <a:buClr>
                    <a:srgbClr val="FF0000"/>
                  </a:buClr>
                  <a:buNone/>
                </a:pPr>
                <a:r>
                  <a:rPr lang="en-US" altLang="zh-CN" sz="2600" dirty="0"/>
                  <a:t>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2098224-70E7-4AB0-8871-C8C8B1D69509}"/>
              </a:ext>
            </a:extLst>
          </p:cNvPr>
          <p:cNvPicPr>
            <a:picLocks noChangeAspect="1"/>
          </p:cNvPicPr>
          <p:nvPr/>
        </p:nvPicPr>
        <p:blipFill>
          <a:blip r:embed="rId3"/>
          <a:stretch>
            <a:fillRect/>
          </a:stretch>
        </p:blipFill>
        <p:spPr>
          <a:xfrm>
            <a:off x="3000591" y="2003575"/>
            <a:ext cx="7610475" cy="1704975"/>
          </a:xfrm>
          <a:prstGeom prst="rect">
            <a:avLst/>
          </a:prstGeom>
        </p:spPr>
      </p:pic>
      <p:pic>
        <p:nvPicPr>
          <p:cNvPr id="6" name="图片 5" descr="u=1907756794,293736522&amp;fm=21&amp;gp=0.jpg">
            <a:extLst>
              <a:ext uri="{FF2B5EF4-FFF2-40B4-BE49-F238E27FC236}">
                <a16:creationId xmlns:a16="http://schemas.microsoft.com/office/drawing/2014/main" id="{E1C9DA61-7411-41A8-B94E-C47E9101F931}"/>
              </a:ext>
            </a:extLst>
          </p:cNvPr>
          <p:cNvPicPr>
            <a:picLocks noChangeAspect="1"/>
          </p:cNvPicPr>
          <p:nvPr/>
        </p:nvPicPr>
        <p:blipFill>
          <a:blip r:embed="rId4"/>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3796140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5.4.2 Bias</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        The </a:t>
                </a:r>
                <a:r>
                  <a:rPr lang="en-US" altLang="zh-CN" sz="2600" b="1" dirty="0"/>
                  <a:t>unbiased</a:t>
                </a:r>
                <a:r>
                  <a:rPr lang="en-US" altLang="zh-CN" sz="2600" dirty="0"/>
                  <a:t> sample variance estimator</a:t>
                </a:r>
              </a:p>
              <a:p>
                <a:pPr algn="just">
                  <a:lnSpc>
                    <a:spcPct val="125000"/>
                  </a:lnSpc>
                  <a:spcBef>
                    <a:spcPts val="0"/>
                  </a:spcBef>
                  <a:buClr>
                    <a:srgbClr val="FF0000"/>
                  </a:buClr>
                </a:pPr>
                <a:endParaRPr lang="en-US" altLang="zh-CN" sz="2600" dirty="0"/>
              </a:p>
              <a:p>
                <a:pPr algn="just">
                  <a:lnSpc>
                    <a:spcPct val="125000"/>
                  </a:lnSpc>
                  <a:spcBef>
                    <a:spcPts val="0"/>
                  </a:spcBef>
                  <a:buClr>
                    <a:srgbClr val="FF0000"/>
                  </a:buClr>
                </a:pPr>
                <a:endParaRPr lang="en-US" altLang="zh-CN" sz="2600" dirty="0"/>
              </a:p>
              <a:p>
                <a:pPr marL="0" indent="0" algn="just">
                  <a:lnSpc>
                    <a:spcPct val="125000"/>
                  </a:lnSpc>
                  <a:spcBef>
                    <a:spcPts val="0"/>
                  </a:spcBef>
                  <a:buClr>
                    <a:srgbClr val="FF0000"/>
                  </a:buClr>
                  <a:buNone/>
                </a:pPr>
                <a:r>
                  <a:rPr lang="en-US" altLang="zh-CN" sz="2600" dirty="0"/>
                  <a:t>provides an alternative approach. As the name suggests this estimator is unbiased. That is, we ﬁnd that </a:t>
                </a:r>
                <a14:m>
                  <m:oMath xmlns:m="http://schemas.openxmlformats.org/officeDocument/2006/math">
                    <m:r>
                      <a:rPr lang="zh-CN" altLang="en-US" sz="2600" i="1" dirty="0">
                        <a:latin typeface="Cambria Math" panose="02040503050406030204" pitchFamily="18" charset="0"/>
                      </a:rPr>
                      <m:t>𝔼</m:t>
                    </m:r>
                    <m:d>
                      <m:dPr>
                        <m:begChr m:val="["/>
                        <m:endChr m:val="]"/>
                        <m:ctrlPr>
                          <a:rPr lang="en-US" altLang="zh-CN" sz="2600" i="1" dirty="0">
                            <a:latin typeface="Cambria Math" panose="02040503050406030204" pitchFamily="18" charset="0"/>
                          </a:rPr>
                        </m:ctrlPr>
                      </m:dPr>
                      <m:e>
                        <m:sSubSup>
                          <m:sSubSupPr>
                            <m:ctrlPr>
                              <a:rPr lang="en-US" altLang="zh-CN" sz="2600" i="1" dirty="0">
                                <a:latin typeface="Cambria Math" panose="02040503050406030204" pitchFamily="18" charset="0"/>
                              </a:rPr>
                            </m:ctrlPr>
                          </m:sSubSupPr>
                          <m:e>
                            <m:acc>
                              <m:accPr>
                                <m:chr m:val="̂"/>
                                <m:ctrlPr>
                                  <a:rPr lang="en-US" altLang="zh-CN" sz="2600" i="1" dirty="0">
                                    <a:latin typeface="Cambria Math" panose="02040503050406030204" pitchFamily="18" charset="0"/>
                                  </a:rPr>
                                </m:ctrlPr>
                              </m:accPr>
                              <m:e>
                                <m:r>
                                  <a:rPr lang="en-US" altLang="zh-CN" sz="2600" i="1" dirty="0">
                                    <a:latin typeface="Cambria Math" panose="02040503050406030204" pitchFamily="18" charset="0"/>
                                  </a:rPr>
                                  <m:t>𝜎</m:t>
                                </m:r>
                              </m:e>
                            </m:acc>
                          </m:e>
                          <m:sub>
                            <m:r>
                              <a:rPr lang="en-US" altLang="zh-CN" sz="2600" i="1" dirty="0">
                                <a:latin typeface="Cambria Math" panose="02040503050406030204" pitchFamily="18" charset="0"/>
                              </a:rPr>
                              <m:t>𝑚</m:t>
                            </m:r>
                          </m:sub>
                          <m:sup>
                            <m:r>
                              <a:rPr lang="en-US" altLang="zh-CN" sz="2600" i="1" dirty="0">
                                <a:latin typeface="Cambria Math" panose="02040503050406030204" pitchFamily="18" charset="0"/>
                              </a:rPr>
                              <m:t>2</m:t>
                            </m:r>
                          </m:sup>
                        </m:sSubSup>
                      </m:e>
                    </m:d>
                    <m:r>
                      <a:rPr lang="en-US" altLang="zh-CN" sz="2600" b="0" i="1" dirty="0" smtClean="0">
                        <a:latin typeface="Cambria Math" panose="02040503050406030204" pitchFamily="18" charset="0"/>
                      </a:rPr>
                      <m:t>=</m:t>
                    </m:r>
                  </m:oMath>
                </a14:m>
                <a:r>
                  <a:rPr lang="en-US" altLang="zh-CN" sz="2600" dirty="0"/>
                  <a:t> </a:t>
                </a:r>
                <a14:m>
                  <m:oMath xmlns:m="http://schemas.openxmlformats.org/officeDocument/2006/math">
                    <m:sSup>
                      <m:sSupPr>
                        <m:ctrlPr>
                          <a:rPr lang="en-US" altLang="zh-CN" sz="2600" i="1">
                            <a:latin typeface="Cambria Math" panose="02040503050406030204" pitchFamily="18" charset="0"/>
                          </a:rPr>
                        </m:ctrlPr>
                      </m:sSupPr>
                      <m:e>
                        <m:r>
                          <m:rPr>
                            <m:nor/>
                          </m:rPr>
                          <a:rPr lang="en-US" altLang="zh-CN" sz="2600" dirty="0"/>
                          <m:t>σ</m:t>
                        </m:r>
                      </m:e>
                      <m:sup>
                        <m:r>
                          <a:rPr lang="en-US" altLang="zh-CN" sz="2600" i="1">
                            <a:latin typeface="Cambria Math" panose="02040503050406030204" pitchFamily="18" charset="0"/>
                          </a:rPr>
                          <m:t>2</m:t>
                        </m:r>
                      </m:sup>
                    </m:sSup>
                  </m:oMath>
                </a14:m>
                <a:r>
                  <a:rPr lang="en-US" altLang="zh-CN" sz="2600" dirty="0"/>
                  <a:t>:</a:t>
                </a:r>
              </a:p>
              <a:p>
                <a:pPr algn="just">
                  <a:lnSpc>
                    <a:spcPct val="125000"/>
                  </a:lnSpc>
                  <a:spcBef>
                    <a:spcPts val="0"/>
                  </a:spcBef>
                  <a:buClr>
                    <a:srgbClr val="FF0000"/>
                  </a:buClr>
                </a:pPr>
                <a:endParaRPr lang="en-US" altLang="zh-CN" sz="2600" dirty="0"/>
              </a:p>
              <a:p>
                <a:pPr algn="just">
                  <a:lnSpc>
                    <a:spcPct val="125000"/>
                  </a:lnSpc>
                  <a:spcBef>
                    <a:spcPts val="0"/>
                  </a:spcBef>
                  <a:buClr>
                    <a:srgbClr val="FF0000"/>
                  </a:buClr>
                </a:pPr>
                <a:endParaRPr lang="en-US" altLang="zh-CN" sz="2600" dirty="0"/>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2C7AAD1F-1A24-42E5-8AC7-897FF6E38FC1}"/>
              </a:ext>
            </a:extLst>
          </p:cNvPr>
          <p:cNvPicPr>
            <a:picLocks noChangeAspect="1"/>
          </p:cNvPicPr>
          <p:nvPr/>
        </p:nvPicPr>
        <p:blipFill>
          <a:blip r:embed="rId3"/>
          <a:stretch>
            <a:fillRect/>
          </a:stretch>
        </p:blipFill>
        <p:spPr>
          <a:xfrm>
            <a:off x="3088522" y="1714855"/>
            <a:ext cx="7223058" cy="914400"/>
          </a:xfrm>
          <a:prstGeom prst="rect">
            <a:avLst/>
          </a:prstGeom>
        </p:spPr>
      </p:pic>
      <p:pic>
        <p:nvPicPr>
          <p:cNvPr id="6" name="图片 5" descr="u=1907756794,293736522&amp;fm=21&amp;gp=0.jpg">
            <a:extLst>
              <a:ext uri="{FF2B5EF4-FFF2-40B4-BE49-F238E27FC236}">
                <a16:creationId xmlns:a16="http://schemas.microsoft.com/office/drawing/2014/main" id="{E1C9DA61-7411-41A8-B94E-C47E9101F931}"/>
              </a:ext>
            </a:extLst>
          </p:cNvPr>
          <p:cNvPicPr>
            <a:picLocks noChangeAspect="1"/>
          </p:cNvPicPr>
          <p:nvPr/>
        </p:nvPicPr>
        <p:blipFill>
          <a:blip r:embed="rId4"/>
          <a:stretch>
            <a:fillRect/>
          </a:stretch>
        </p:blipFill>
        <p:spPr>
          <a:xfrm>
            <a:off x="10611066" y="5656006"/>
            <a:ext cx="1485468" cy="1119188"/>
          </a:xfrm>
          <a:prstGeom prst="rect">
            <a:avLst/>
          </a:prstGeom>
        </p:spPr>
      </p:pic>
      <p:pic>
        <p:nvPicPr>
          <p:cNvPr id="8" name="图片 7">
            <a:extLst>
              <a:ext uri="{FF2B5EF4-FFF2-40B4-BE49-F238E27FC236}">
                <a16:creationId xmlns:a16="http://schemas.microsoft.com/office/drawing/2014/main" id="{EEA6F169-AF42-4B0D-8962-58BD4B0ED5C7}"/>
              </a:ext>
            </a:extLst>
          </p:cNvPr>
          <p:cNvPicPr>
            <a:picLocks noChangeAspect="1"/>
          </p:cNvPicPr>
          <p:nvPr/>
        </p:nvPicPr>
        <p:blipFill>
          <a:blip r:embed="rId5"/>
          <a:stretch>
            <a:fillRect/>
          </a:stretch>
        </p:blipFill>
        <p:spPr>
          <a:xfrm>
            <a:off x="3088522" y="3539507"/>
            <a:ext cx="7223058" cy="2762283"/>
          </a:xfrm>
          <a:prstGeom prst="rect">
            <a:avLst/>
          </a:prstGeom>
        </p:spPr>
      </p:pic>
    </p:spTree>
    <p:extLst>
      <p:ext uri="{BB962C8B-B14F-4D97-AF65-F5344CB8AC3E}">
        <p14:creationId xmlns:p14="http://schemas.microsoft.com/office/powerpoint/2010/main" val="423318063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5.4.2 Bias</a:t>
            </a:r>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        </a:t>
            </a:r>
            <a:r>
              <a:rPr lang="en-US" altLang="zh-CN" sz="2600" dirty="0">
                <a:latin typeface="Times New Roman" panose="02020603050405020304" pitchFamily="18" charset="0"/>
                <a:cs typeface="Times New Roman" panose="02020603050405020304" pitchFamily="18" charset="0"/>
              </a:rPr>
              <a:t>We have two estimators: one is biased and the other is not. While unbiased estimators are clearly desirable, they are not always the “best” estimators. As we will see we often use biased estimators that possess other important properties.</a:t>
            </a:r>
          </a:p>
          <a:p>
            <a:pPr algn="just">
              <a:lnSpc>
                <a:spcPts val="2800"/>
              </a:lnSpc>
              <a:spcBef>
                <a:spcPts val="600"/>
              </a:spcBef>
              <a:buClr>
                <a:srgbClr val="FF0000"/>
              </a:buClr>
            </a:pPr>
            <a:endParaRPr lang="en-US" altLang="zh-CN" sz="2400" dirty="0">
              <a:latin typeface="Times New Roman" panose="02020603050405020304" pitchFamily="18" charset="0"/>
              <a:cs typeface="Times New Roman" panose="02020603050405020304" pitchFamily="18" charset="0"/>
            </a:endParaRPr>
          </a:p>
        </p:txBody>
      </p:sp>
      <p:pic>
        <p:nvPicPr>
          <p:cNvPr id="5" name="图片 4" descr="u=1907756794,293736522&amp;fm=21&amp;gp=0.jpg">
            <a:extLst>
              <a:ext uri="{FF2B5EF4-FFF2-40B4-BE49-F238E27FC236}">
                <a16:creationId xmlns:a16="http://schemas.microsoft.com/office/drawing/2014/main" id="{04942FA1-40B0-4ED6-B89B-C6BDC54F5877}"/>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70621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 The Task, </a:t>
            </a:r>
            <a:r>
              <a:rPr lang="en-US" altLang="zh-CN" i="1" dirty="0"/>
              <a:t>T</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spcBef>
                <a:spcPts val="0"/>
              </a:spcBef>
              <a:buClr>
                <a:srgbClr val="FF0000"/>
              </a:buClr>
            </a:pPr>
            <a:r>
              <a:rPr lang="en-US" altLang="zh-CN" dirty="0"/>
              <a:t>An example of a classification task is object recognition, where the input is an image (usually described as a set of pixel brightness values), and the output is a numeric code identifying the object in the image. For example, the Willow Garage PR2 robot is able to act as a waiter that can recognize different kinds of drinks and deliver them to people on command  (</a:t>
            </a:r>
            <a:r>
              <a:rPr lang="en-US" altLang="zh-CN" dirty="0">
                <a:solidFill>
                  <a:srgbClr val="00FF00"/>
                </a:solidFill>
              </a:rPr>
              <a:t>Good-fellow </a:t>
            </a:r>
            <a:r>
              <a:rPr lang="en-US" altLang="zh-CN" i="1" dirty="0">
                <a:solidFill>
                  <a:srgbClr val="00FF00"/>
                </a:solidFill>
              </a:rPr>
              <a:t>et al</a:t>
            </a:r>
            <a:r>
              <a:rPr lang="en-US" altLang="zh-CN" dirty="0">
                <a:solidFill>
                  <a:srgbClr val="00FF00"/>
                </a:solidFill>
              </a:rPr>
              <a:t>.</a:t>
            </a:r>
            <a:r>
              <a:rPr lang="en-US" altLang="zh-CN" dirty="0"/>
              <a:t>,</a:t>
            </a:r>
            <a:r>
              <a:rPr lang="en-US" altLang="zh-CN" dirty="0">
                <a:solidFill>
                  <a:srgbClr val="00FF00"/>
                </a:solidFill>
              </a:rPr>
              <a:t> 2010</a:t>
            </a:r>
            <a:r>
              <a:rPr lang="en-US" altLang="zh-CN" dirty="0"/>
              <a:t>). </a:t>
            </a:r>
            <a:r>
              <a:rPr lang="en-US" altLang="zh-CN" dirty="0">
                <a:latin typeface="Times New Roman" panose="02020603050405020304" pitchFamily="18" charset="0"/>
                <a:cs typeface="Times New Roman" panose="02020603050405020304" pitchFamily="18" charset="0"/>
              </a:rPr>
              <a:t>Modern object recognition is best accomplished with deep learning(</a:t>
            </a:r>
            <a:r>
              <a:rPr lang="en-US" altLang="zh-CN" dirty="0" err="1">
                <a:solidFill>
                  <a:srgbClr val="00FF00"/>
                </a:solidFill>
                <a:latin typeface="Times New Roman" panose="02020603050405020304" pitchFamily="18" charset="0"/>
                <a:cs typeface="Times New Roman" panose="02020603050405020304" pitchFamily="18" charset="0"/>
              </a:rPr>
              <a:t>Krizhevsky</a:t>
            </a:r>
            <a:r>
              <a:rPr lang="en-US" altLang="zh-CN" dirty="0">
                <a:solidFill>
                  <a:srgbClr val="00FF00"/>
                </a:solidFill>
                <a:latin typeface="Times New Roman" panose="02020603050405020304" pitchFamily="18" charset="0"/>
                <a:cs typeface="Times New Roman" panose="02020603050405020304" pitchFamily="18" charset="0"/>
              </a:rPr>
              <a:t> </a:t>
            </a:r>
            <a:r>
              <a:rPr lang="en-US" altLang="zh-CN" i="1" dirty="0">
                <a:solidFill>
                  <a:srgbClr val="00FF00"/>
                </a:solidFill>
                <a:latin typeface="Times New Roman" panose="02020603050405020304" pitchFamily="18" charset="0"/>
                <a:cs typeface="Times New Roman" panose="02020603050405020304" pitchFamily="18" charset="0"/>
              </a:rPr>
              <a:t>et al</a:t>
            </a:r>
            <a:r>
              <a:rPr lang="en-US" altLang="zh-CN" dirty="0">
                <a:solidFill>
                  <a:srgbClr val="00FF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dirty="0">
                <a:solidFill>
                  <a:srgbClr val="00FF00"/>
                </a:solidFill>
                <a:latin typeface="Times New Roman" panose="02020603050405020304" pitchFamily="18" charset="0"/>
                <a:cs typeface="Times New Roman" panose="02020603050405020304" pitchFamily="18" charset="0"/>
              </a:rPr>
              <a:t> 2012</a:t>
            </a:r>
            <a:r>
              <a:rPr lang="en-US" altLang="zh-CN" dirty="0">
                <a:latin typeface="Times New Roman" panose="02020603050405020304" pitchFamily="18" charset="0"/>
                <a:cs typeface="Times New Roman" panose="02020603050405020304" pitchFamily="18" charset="0"/>
              </a:rPr>
              <a:t>;</a:t>
            </a:r>
            <a:r>
              <a:rPr lang="en-US" altLang="zh-CN" dirty="0">
                <a:solidFill>
                  <a:srgbClr val="00FF00"/>
                </a:solidFill>
                <a:latin typeface="Times New Roman" panose="02020603050405020304" pitchFamily="18" charset="0"/>
                <a:cs typeface="Times New Roman" panose="02020603050405020304" pitchFamily="18" charset="0"/>
              </a:rPr>
              <a:t> </a:t>
            </a:r>
            <a:r>
              <a:rPr lang="en-US" altLang="zh-CN" dirty="0" err="1">
                <a:solidFill>
                  <a:srgbClr val="00FF00"/>
                </a:solidFill>
                <a:latin typeface="Times New Roman" panose="02020603050405020304" pitchFamily="18" charset="0"/>
                <a:cs typeface="Times New Roman" panose="02020603050405020304" pitchFamily="18" charset="0"/>
              </a:rPr>
              <a:t>Ioffe</a:t>
            </a:r>
            <a:r>
              <a:rPr lang="en-US" altLang="zh-CN" dirty="0">
                <a:solidFill>
                  <a:srgbClr val="00FF00"/>
                </a:solidFill>
                <a:latin typeface="Times New Roman" panose="02020603050405020304" pitchFamily="18" charset="0"/>
                <a:cs typeface="Times New Roman" panose="02020603050405020304" pitchFamily="18" charset="0"/>
              </a:rPr>
              <a:t> and </a:t>
            </a:r>
            <a:r>
              <a:rPr lang="en-US" altLang="zh-CN" dirty="0" err="1">
                <a:solidFill>
                  <a:srgbClr val="00FF00"/>
                </a:solidFill>
                <a:latin typeface="Times New Roman" panose="02020603050405020304" pitchFamily="18" charset="0"/>
                <a:cs typeface="Times New Roman" panose="02020603050405020304" pitchFamily="18" charset="0"/>
              </a:rPr>
              <a:t>Szegedy</a:t>
            </a:r>
            <a:r>
              <a:rPr lang="en-US" altLang="zh-CN" dirty="0">
                <a:latin typeface="Times New Roman" panose="02020603050405020304" pitchFamily="18" charset="0"/>
                <a:cs typeface="Times New Roman" panose="02020603050405020304" pitchFamily="18" charset="0"/>
              </a:rPr>
              <a:t>,</a:t>
            </a:r>
            <a:r>
              <a:rPr lang="en-US" altLang="zh-CN" dirty="0">
                <a:solidFill>
                  <a:srgbClr val="00FF00"/>
                </a:solidFill>
                <a:latin typeface="Times New Roman" panose="02020603050405020304" pitchFamily="18" charset="0"/>
                <a:cs typeface="Times New Roman" panose="02020603050405020304" pitchFamily="18" charset="0"/>
              </a:rPr>
              <a:t> 2015</a:t>
            </a:r>
            <a:r>
              <a:rPr lang="en-US" altLang="zh-CN" dirty="0">
                <a:latin typeface="Times New Roman" panose="02020603050405020304" pitchFamily="18" charset="0"/>
                <a:cs typeface="Times New Roman" panose="02020603050405020304" pitchFamily="18" charset="0"/>
              </a:rPr>
              <a:t>). Object recognition is the same basic technology that allows computers to recognize faces(</a:t>
            </a:r>
            <a:r>
              <a:rPr lang="en-US" altLang="zh-CN" dirty="0" err="1">
                <a:solidFill>
                  <a:srgbClr val="00FF00"/>
                </a:solidFill>
                <a:latin typeface="Times New Roman" panose="02020603050405020304" pitchFamily="18" charset="0"/>
                <a:cs typeface="Times New Roman" panose="02020603050405020304" pitchFamily="18" charset="0"/>
              </a:rPr>
              <a:t>Taigman</a:t>
            </a:r>
            <a:r>
              <a:rPr lang="en-US" altLang="zh-CN" dirty="0">
                <a:solidFill>
                  <a:srgbClr val="00FF00"/>
                </a:solidFill>
                <a:latin typeface="Times New Roman" panose="02020603050405020304" pitchFamily="18" charset="0"/>
                <a:cs typeface="Times New Roman" panose="02020603050405020304" pitchFamily="18" charset="0"/>
              </a:rPr>
              <a:t> </a:t>
            </a:r>
            <a:r>
              <a:rPr lang="en-US" altLang="zh-CN" i="1" dirty="0">
                <a:solidFill>
                  <a:srgbClr val="00FF00"/>
                </a:solidFill>
                <a:latin typeface="Times New Roman" panose="02020603050405020304" pitchFamily="18" charset="0"/>
                <a:cs typeface="Times New Roman" panose="02020603050405020304" pitchFamily="18" charset="0"/>
              </a:rPr>
              <a:t>et al</a:t>
            </a:r>
            <a:r>
              <a:rPr lang="en-US" altLang="zh-CN" dirty="0">
                <a:solidFill>
                  <a:srgbClr val="00FF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dirty="0">
                <a:solidFill>
                  <a:srgbClr val="00FF00"/>
                </a:solidFill>
                <a:latin typeface="Times New Roman" panose="02020603050405020304" pitchFamily="18" charset="0"/>
                <a:cs typeface="Times New Roman" panose="02020603050405020304" pitchFamily="18" charset="0"/>
              </a:rPr>
              <a:t> 2014</a:t>
            </a:r>
            <a:r>
              <a:rPr lang="en-US" altLang="zh-CN" dirty="0">
                <a:latin typeface="Times New Roman" panose="02020603050405020304" pitchFamily="18" charset="0"/>
                <a:cs typeface="Times New Roman" panose="02020603050405020304" pitchFamily="18" charset="0"/>
              </a:rPr>
              <a:t>), which can be used to automatically tag people in photo collections and allow computers to interact more naturally with their users.</a:t>
            </a:r>
          </a:p>
          <a:p>
            <a:pPr lvl="1" indent="0" algn="just">
              <a:lnSpc>
                <a:spcPct val="125000"/>
              </a:lnSpc>
              <a:spcBef>
                <a:spcPts val="0"/>
              </a:spcBef>
              <a:buClr>
                <a:srgbClr val="FF0000"/>
              </a:buClr>
              <a:buNone/>
            </a:pPr>
            <a:endParaRPr lang="zh-CN" altLang="en-US" dirty="0">
              <a:latin typeface="Times New Roman" panose="02020603050405020304" pitchFamily="18" charset="0"/>
              <a:cs typeface="Times New Roman" panose="02020603050405020304" pitchFamily="18" charset="0"/>
            </a:endParaRPr>
          </a:p>
        </p:txBody>
      </p:sp>
      <p:pic>
        <p:nvPicPr>
          <p:cNvPr id="4" name="图片 3" descr="u=1907756794,293736522&amp;fm=21&amp;gp=0.jpg">
            <a:extLst>
              <a:ext uri="{FF2B5EF4-FFF2-40B4-BE49-F238E27FC236}">
                <a16:creationId xmlns:a16="http://schemas.microsoft.com/office/drawing/2014/main" id="{DC288879-00B6-4868-8E7B-9A5ACD091B33}"/>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1812389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5.4.3 Variance and Standard Error</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Another property of the estimator that we might want to consider is how much we expect it to vary as a function of the data sample. Just as we computed the expectation of the estimator to determine its bias, we can compute its </a:t>
                </a:r>
                <a:r>
                  <a:rPr lang="en-US" altLang="zh-CN" sz="2600" i="1" dirty="0">
                    <a:latin typeface="Times New Roman" panose="02020603050405020304" pitchFamily="18" charset="0"/>
                    <a:cs typeface="Times New Roman" panose="02020603050405020304" pitchFamily="18" charset="0"/>
                  </a:rPr>
                  <a:t>variance</a:t>
                </a:r>
                <a:r>
                  <a:rPr lang="en-US" altLang="zh-CN" sz="2600" dirty="0">
                    <a:latin typeface="Times New Roman" panose="02020603050405020304" pitchFamily="18" charset="0"/>
                    <a:cs typeface="Times New Roman" panose="02020603050405020304" pitchFamily="18" charset="0"/>
                  </a:rPr>
                  <a:t>. The variance of an estimator is simply the variance</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the random variable is the training set. Alternately, the square root of the variance is called the </a:t>
                </a:r>
                <a:r>
                  <a:rPr lang="en-US" altLang="zh-CN" sz="2600" i="1" dirty="0">
                    <a:latin typeface="Times New Roman" panose="02020603050405020304" pitchFamily="18" charset="0"/>
                    <a:cs typeface="Times New Roman" panose="02020603050405020304" pitchFamily="18" charset="0"/>
                  </a:rPr>
                  <a:t>standard error</a:t>
                </a:r>
                <a:r>
                  <a:rPr lang="en-US" altLang="zh-CN" sz="2600" dirty="0">
                    <a:latin typeface="Times New Roman" panose="02020603050405020304" pitchFamily="18" charset="0"/>
                    <a:cs typeface="Times New Roman" panose="02020603050405020304" pitchFamily="18" charset="0"/>
                  </a:rPr>
                  <a:t>, denoted SE(</a:t>
                </a:r>
                <a14:m>
                  <m:oMath xmlns:m="http://schemas.openxmlformats.org/officeDocument/2006/math">
                    <m:acc>
                      <m:accPr>
                        <m:chr m:val="̂"/>
                        <m:ctrlPr>
                          <a:rPr lang="en-US" altLang="zh-CN" sz="2600" i="1" dirty="0" smtClean="0">
                            <a:latin typeface="Cambria Math" panose="02040503050406030204" pitchFamily="18" charset="0"/>
                          </a:rPr>
                        </m:ctrlPr>
                      </m:accPr>
                      <m:e>
                        <m:r>
                          <a:rPr lang="en-US" altLang="zh-CN" sz="2600" i="1" dirty="0">
                            <a:latin typeface="Cambria Math" panose="02040503050406030204" pitchFamily="18" charset="0"/>
                          </a:rPr>
                          <m:t>𝜃</m:t>
                        </m:r>
                      </m:e>
                    </m:acc>
                  </m:oMath>
                </a14:m>
                <a:r>
                  <a:rPr lang="en-US" altLang="zh-CN" sz="2600" dirty="0">
                    <a:latin typeface="Times New Roman" panose="02020603050405020304" pitchFamily="18" charset="0"/>
                    <a:cs typeface="Times New Roman" panose="02020603050405020304" pitchFamily="18" charset="0"/>
                  </a:rPr>
                  <a:t>). </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8F9033CB-36F0-471E-B703-74123A38A94B}"/>
              </a:ext>
            </a:extLst>
          </p:cNvPr>
          <p:cNvPicPr>
            <a:picLocks noChangeAspect="1"/>
          </p:cNvPicPr>
          <p:nvPr/>
        </p:nvPicPr>
        <p:blipFill rotWithShape="1">
          <a:blip r:embed="rId3"/>
          <a:srcRect l="-1" t="9028" r="921" b="20823"/>
          <a:stretch/>
        </p:blipFill>
        <p:spPr>
          <a:xfrm>
            <a:off x="4647672" y="3048917"/>
            <a:ext cx="5963394" cy="421058"/>
          </a:xfrm>
          <a:prstGeom prst="rect">
            <a:avLst/>
          </a:prstGeom>
        </p:spPr>
      </p:pic>
      <p:pic>
        <p:nvPicPr>
          <p:cNvPr id="5" name="图片 4" descr="u=1907756794,293736522&amp;fm=21&amp;gp=0.jpg">
            <a:extLst>
              <a:ext uri="{FF2B5EF4-FFF2-40B4-BE49-F238E27FC236}">
                <a16:creationId xmlns:a16="http://schemas.microsoft.com/office/drawing/2014/main" id="{F7CAF168-A517-4B06-9A58-FE7152D9614D}"/>
              </a:ext>
            </a:extLst>
          </p:cNvPr>
          <p:cNvPicPr>
            <a:picLocks noChangeAspect="1"/>
          </p:cNvPicPr>
          <p:nvPr/>
        </p:nvPicPr>
        <p:blipFill>
          <a:blip r:embed="rId4"/>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8470177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5.4.3 Variance and Standard Error</a:t>
            </a:r>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variance or the standard error of an estimator provides a measure of how we would expect the estimate we compute from data to vary as we independently resample the dataset from the underlying data generating process. Just as we might like an estimator to exhibit low bias we would also like it to have relatively low variance. </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When we compute any statistic using a ﬁnite number of samples, our estimate of the true underlying parameter is uncertain, in the sense that we could have obtained other </a:t>
            </a:r>
            <a:r>
              <a:rPr lang="en-US" altLang="zh-CN" dirty="0"/>
              <a:t>samples from the same distribution and their statistics would have been diﬀerent. The expected degree of variation in any estimator is a source of error that we want to quantify. </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5" name="图片 4" descr="u=1907756794,293736522&amp;fm=21&amp;gp=0.jpg">
            <a:extLst>
              <a:ext uri="{FF2B5EF4-FFF2-40B4-BE49-F238E27FC236}">
                <a16:creationId xmlns:a16="http://schemas.microsoft.com/office/drawing/2014/main" id="{F7CAF168-A517-4B06-9A58-FE7152D9614D}"/>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5579162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5.4.3 Variance and Standard Error</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standard error of the mean is given by</a:t>
                </a:r>
              </a:p>
              <a:p>
                <a:pPr algn="just">
                  <a:lnSpc>
                    <a:spcPct val="125000"/>
                  </a:lnSpc>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a:t>
                </a:r>
                <a14:m>
                  <m:oMath xmlns:m="http://schemas.openxmlformats.org/officeDocument/2006/math">
                    <m:sSup>
                      <m:sSupPr>
                        <m:ctrlPr>
                          <a:rPr lang="en-US" altLang="zh-CN" sz="2600" i="1">
                            <a:latin typeface="Cambria Math" panose="02040503050406030204" pitchFamily="18" charset="0"/>
                          </a:rPr>
                        </m:ctrlPr>
                      </m:sSupPr>
                      <m:e>
                        <m:r>
                          <m:rPr>
                            <m:nor/>
                          </m:rPr>
                          <a:rPr lang="en-US" altLang="zh-CN" sz="2600" dirty="0">
                            <a:latin typeface="Times New Roman" panose="02020603050405020304" pitchFamily="18" charset="0"/>
                            <a:cs typeface="Times New Roman" panose="02020603050405020304" pitchFamily="18" charset="0"/>
                          </a:rPr>
                          <m:t>σ</m:t>
                        </m:r>
                      </m:e>
                      <m:sup>
                        <m:r>
                          <a:rPr lang="en-US" altLang="zh-CN" sz="2600" i="1">
                            <a:latin typeface="Cambria Math" panose="02040503050406030204" pitchFamily="18" charset="0"/>
                          </a:rPr>
                          <m:t>2</m:t>
                        </m:r>
                      </m:sup>
                    </m:sSup>
                  </m:oMath>
                </a14:m>
                <a:r>
                  <a:rPr lang="en-US" altLang="zh-CN" sz="2600" dirty="0">
                    <a:latin typeface="Times New Roman" panose="02020603050405020304" pitchFamily="18" charset="0"/>
                    <a:cs typeface="Times New Roman" panose="02020603050405020304" pitchFamily="18" charset="0"/>
                  </a:rPr>
                  <a:t> is the true variance of the samples </a:t>
                </a:r>
                <a14:m>
                  <m:oMath xmlns:m="http://schemas.openxmlformats.org/officeDocument/2006/math">
                    <m:sSup>
                      <m:sSupPr>
                        <m:ctrlPr>
                          <a:rPr lang="en-US" altLang="zh-CN" sz="2600" i="1" dirty="0" smtClean="0">
                            <a:latin typeface="Cambria Math" panose="02040503050406030204" pitchFamily="18" charset="0"/>
                          </a:rPr>
                        </m:ctrlPr>
                      </m:sSupPr>
                      <m:e>
                        <m:r>
                          <a:rPr lang="en-US" altLang="zh-CN" sz="2600" i="1" dirty="0">
                            <a:latin typeface="Cambria Math" panose="02040503050406030204" pitchFamily="18" charset="0"/>
                          </a:rPr>
                          <m:t>𝑥</m:t>
                        </m:r>
                      </m:e>
                      <m:sup>
                        <m:r>
                          <a:rPr lang="en-US" altLang="zh-CN" sz="2600" i="1" dirty="0">
                            <a:latin typeface="Cambria Math" panose="02040503050406030204" pitchFamily="18" charset="0"/>
                          </a:rPr>
                          <m:t>𝑖</m:t>
                        </m:r>
                      </m:sup>
                    </m:sSup>
                  </m:oMath>
                </a14:m>
                <a:r>
                  <a:rPr lang="en-US" altLang="zh-CN" sz="2600" dirty="0">
                    <a:latin typeface="Times New Roman" panose="02020603050405020304" pitchFamily="18" charset="0"/>
                    <a:cs typeface="Times New Roman" panose="02020603050405020304" pitchFamily="18" charset="0"/>
                  </a:rPr>
                  <a:t>. The standard error is often estimated by using an estimate of </a:t>
                </a:r>
                <a14:m>
                  <m:oMath xmlns:m="http://schemas.openxmlformats.org/officeDocument/2006/math">
                    <m:r>
                      <a:rPr lang="en-US" altLang="zh-CN" sz="2600" i="1" dirty="0" smtClean="0">
                        <a:latin typeface="Cambria Math" panose="02040503050406030204" pitchFamily="18" charset="0"/>
                      </a:rPr>
                      <m:t>𝜎</m:t>
                    </m:r>
                  </m:oMath>
                </a14:m>
                <a:r>
                  <a:rPr lang="en-US" altLang="zh-CN" sz="2600" dirty="0">
                    <a:latin typeface="Times New Roman" panose="02020603050405020304" pitchFamily="18" charset="0"/>
                    <a:cs typeface="Times New Roman" panose="02020603050405020304" pitchFamily="18" charset="0"/>
                  </a:rPr>
                  <a:t>. Unfortunately, neither the square root of the sample variance nor the square root of the unbiased estimator of the variance provide an unbiased estimate of the standard deviation. Both approaches tend to underestimate the true standard deviation, but are still used in practice. The square root of the unbiased estimator of the variance is less of an underestimate. For large </a:t>
                </a:r>
                <a14:m>
                  <m:oMath xmlns:m="http://schemas.openxmlformats.org/officeDocument/2006/math">
                    <m:r>
                      <a:rPr lang="en-US" altLang="zh-CN" sz="2600" i="1" dirty="0" smtClean="0">
                        <a:latin typeface="Cambria Math" panose="02040503050406030204" pitchFamily="18" charset="0"/>
                      </a:rPr>
                      <m:t>𝑚</m:t>
                    </m:r>
                  </m:oMath>
                </a14:m>
                <a:r>
                  <a:rPr lang="en-US" altLang="zh-CN" sz="2600" dirty="0">
                    <a:latin typeface="Times New Roman" panose="02020603050405020304" pitchFamily="18" charset="0"/>
                    <a:cs typeface="Times New Roman" panose="02020603050405020304" pitchFamily="18" charset="0"/>
                  </a:rPr>
                  <a:t>, the approximation is quite reasonable.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b="-83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AA95525-F82C-470A-8B36-494C02EFD236}"/>
              </a:ext>
            </a:extLst>
          </p:cNvPr>
          <p:cNvPicPr>
            <a:picLocks noChangeAspect="1"/>
          </p:cNvPicPr>
          <p:nvPr/>
        </p:nvPicPr>
        <p:blipFill>
          <a:blip r:embed="rId3"/>
          <a:stretch>
            <a:fillRect/>
          </a:stretch>
        </p:blipFill>
        <p:spPr>
          <a:xfrm>
            <a:off x="2615959" y="1525220"/>
            <a:ext cx="7758942" cy="1139894"/>
          </a:xfrm>
          <a:prstGeom prst="rect">
            <a:avLst/>
          </a:prstGeom>
        </p:spPr>
      </p:pic>
      <p:pic>
        <p:nvPicPr>
          <p:cNvPr id="6" name="图片 5" descr="u=1907756794,293736522&amp;fm=21&amp;gp=0.jpg">
            <a:extLst>
              <a:ext uri="{FF2B5EF4-FFF2-40B4-BE49-F238E27FC236}">
                <a16:creationId xmlns:a16="http://schemas.microsoft.com/office/drawing/2014/main" id="{C1B3BCE7-F653-4CE1-8DF1-F40D5C28D7D5}"/>
              </a:ext>
            </a:extLst>
          </p:cNvPr>
          <p:cNvPicPr>
            <a:picLocks noChangeAspect="1"/>
          </p:cNvPicPr>
          <p:nvPr/>
        </p:nvPicPr>
        <p:blipFill>
          <a:blip r:embed="rId4"/>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16813379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5.4.3 Variance and Standard Error</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        The standard error of the mean is very useful in machine learning experiments. We often estimate the generalization error by computing the sample mean of the error on the test set. The number of examples in the test set determines the accuracy of this estimate. Taking advantage of the central limit theorem, which tells us that the mean will be approximately distributed with a normal distribution, we can use the standard error to compute the probability that the true expectation falls in any chosen interval. For example, the 95% conﬁdence interval centered on the mean is </a:t>
                </a:r>
                <a14:m>
                  <m:oMath xmlns:m="http://schemas.openxmlformats.org/officeDocument/2006/math">
                    <m:sSub>
                      <m:sSubPr>
                        <m:ctrlPr>
                          <a:rPr lang="en-US" altLang="zh-CN" sz="2600" i="1">
                            <a:latin typeface="Cambria Math" panose="02040503050406030204" pitchFamily="18" charset="0"/>
                          </a:rPr>
                        </m:ctrlPr>
                      </m:sSubPr>
                      <m:e>
                        <m:acc>
                          <m:accPr>
                            <m:chr m:val="̂"/>
                            <m:ctrlPr>
                              <a:rPr lang="en-US" altLang="zh-CN" sz="2600" i="1">
                                <a:latin typeface="Cambria Math" panose="02040503050406030204" pitchFamily="18" charset="0"/>
                              </a:rPr>
                            </m:ctrlPr>
                          </m:accPr>
                          <m:e>
                            <m:r>
                              <m:rPr>
                                <m:nor/>
                              </m:rPr>
                              <a:rPr lang="en-US" altLang="zh-CN" sz="2600" i="1" dirty="0"/>
                              <m:t>µ</m:t>
                            </m:r>
                          </m:e>
                        </m:acc>
                      </m:e>
                      <m:sub>
                        <m:r>
                          <m:rPr>
                            <m:nor/>
                          </m:rPr>
                          <a:rPr lang="en-US" altLang="zh-CN" sz="2600" dirty="0"/>
                          <m:t>m</m:t>
                        </m:r>
                      </m:sub>
                    </m:sSub>
                  </m:oMath>
                </a14:m>
                <a:r>
                  <a:rPr lang="en-US" altLang="zh-CN" sz="2600" dirty="0"/>
                  <a:t> is </a:t>
                </a:r>
              </a:p>
              <a:p>
                <a:pPr marL="0" indent="0" algn="just">
                  <a:lnSpc>
                    <a:spcPct val="125000"/>
                  </a:lnSpc>
                  <a:spcBef>
                    <a:spcPts val="0"/>
                  </a:spcBef>
                  <a:buClr>
                    <a:srgbClr val="FF0000"/>
                  </a:buClr>
                  <a:buNone/>
                </a:pPr>
                <a:endParaRPr lang="en-US" altLang="zh-CN" dirty="0"/>
              </a:p>
              <a:p>
                <a:pPr>
                  <a:spcBef>
                    <a:spcPts val="0"/>
                  </a:spcBef>
                  <a:buClr>
                    <a:srgbClr val="FF0000"/>
                  </a:buClr>
                </a:pPr>
                <a:r>
                  <a:rPr lang="en-US" altLang="zh-CN" dirty="0"/>
                  <a:t>under the normal distribution with mean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m:rPr>
                                <m:nor/>
                              </m:rPr>
                              <a:rPr lang="en-US" altLang="zh-CN" i="1" dirty="0"/>
                              <m:t>µ</m:t>
                            </m:r>
                          </m:e>
                        </m:acc>
                      </m:e>
                      <m:sub>
                        <m:r>
                          <m:rPr>
                            <m:nor/>
                          </m:rPr>
                          <a:rPr lang="en-US" altLang="zh-CN" dirty="0"/>
                          <m:t>m</m:t>
                        </m:r>
                      </m:sub>
                    </m:sSub>
                  </m:oMath>
                </a14:m>
                <a:r>
                  <a:rPr lang="en-US" altLang="zh-CN" dirty="0"/>
                  <a:t> and variance </a:t>
                </a:r>
                <a14:m>
                  <m:oMath xmlns:m="http://schemas.openxmlformats.org/officeDocument/2006/math">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SE</m:t>
                        </m:r>
                        <m:r>
                          <a:rPr lang="en-US" altLang="zh-CN" i="1" dirty="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m:rPr>
                                    <m:nor/>
                                  </m:rPr>
                                  <a:rPr lang="en-US" altLang="zh-CN" i="1" dirty="0"/>
                                  <m:t>µ</m:t>
                                </m:r>
                              </m:e>
                            </m:acc>
                          </m:e>
                          <m:sub>
                            <m:r>
                              <m:rPr>
                                <m:nor/>
                              </m:rPr>
                              <a:rPr lang="en-US" altLang="zh-CN" dirty="0"/>
                              <m:t>m</m:t>
                            </m:r>
                          </m:sub>
                        </m:sSub>
                        <m:r>
                          <a:rPr lang="en-US" altLang="zh-CN" i="1" dirty="0">
                            <a:latin typeface="Cambria Math" panose="02040503050406030204" pitchFamily="18" charset="0"/>
                          </a:rPr>
                          <m:t>)</m:t>
                        </m:r>
                      </m:e>
                      <m:sup>
                        <m:r>
                          <a:rPr lang="en-US" altLang="zh-CN" i="1" dirty="0">
                            <a:latin typeface="Cambria Math" panose="02040503050406030204" pitchFamily="18" charset="0"/>
                          </a:rPr>
                          <m:t>2</m:t>
                        </m:r>
                      </m:sup>
                    </m:sSup>
                  </m:oMath>
                </a14:m>
                <a:r>
                  <a:rPr lang="en-US" altLang="zh-CN" dirty="0"/>
                  <a:t>.</a:t>
                </a:r>
              </a:p>
              <a:p>
                <a:pPr marL="0" indent="0" algn="just">
                  <a:lnSpc>
                    <a:spcPct val="125000"/>
                  </a:lnSpc>
                  <a:spcBef>
                    <a:spcPts val="0"/>
                  </a:spcBef>
                  <a:buClr>
                    <a:srgbClr val="FF0000"/>
                  </a:buClr>
                  <a:buNone/>
                </a:pPr>
                <a:endParaRPr lang="en-US" altLang="zh-CN" sz="2600" dirty="0"/>
              </a:p>
              <a:p>
                <a:pPr algn="just">
                  <a:lnSpc>
                    <a:spcPct val="125000"/>
                  </a:lnSpc>
                  <a:spcBef>
                    <a:spcPts val="0"/>
                  </a:spcBef>
                  <a:buClr>
                    <a:srgbClr val="FF0000"/>
                  </a:buClr>
                </a:pPr>
                <a:endParaRPr lang="en-US" altLang="zh-CN" sz="2600" dirty="0"/>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AC4119A4-EE3F-4D01-A671-222D6B9C0E56}"/>
              </a:ext>
            </a:extLst>
          </p:cNvPr>
          <p:cNvPicPr>
            <a:picLocks noChangeAspect="1"/>
          </p:cNvPicPr>
          <p:nvPr/>
        </p:nvPicPr>
        <p:blipFill>
          <a:blip r:embed="rId3"/>
          <a:stretch>
            <a:fillRect/>
          </a:stretch>
        </p:blipFill>
        <p:spPr>
          <a:xfrm>
            <a:off x="3065341" y="5028027"/>
            <a:ext cx="7705725" cy="447675"/>
          </a:xfrm>
          <a:prstGeom prst="rect">
            <a:avLst/>
          </a:prstGeom>
        </p:spPr>
      </p:pic>
      <p:pic>
        <p:nvPicPr>
          <p:cNvPr id="5" name="图片 4" descr="u=1907756794,293736522&amp;fm=21&amp;gp=0.jpg">
            <a:extLst>
              <a:ext uri="{FF2B5EF4-FFF2-40B4-BE49-F238E27FC236}">
                <a16:creationId xmlns:a16="http://schemas.microsoft.com/office/drawing/2014/main" id="{0BC19DB2-72D8-4846-91AE-B75BF403DE9D}"/>
              </a:ext>
            </a:extLst>
          </p:cNvPr>
          <p:cNvPicPr>
            <a:picLocks noChangeAspect="1"/>
          </p:cNvPicPr>
          <p:nvPr/>
        </p:nvPicPr>
        <p:blipFill>
          <a:blip r:embed="rId4"/>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3063758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5.4.3 Variance and Standard Error</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In machine learning experiments, it is common to say that algorithm </a:t>
                </a:r>
                <a:r>
                  <a:rPr lang="en-US" altLang="zh-CN" sz="2600" i="1" dirty="0"/>
                  <a:t>A</a:t>
                </a:r>
                <a:r>
                  <a:rPr lang="en-US" altLang="zh-CN" sz="2600" dirty="0"/>
                  <a:t> is better than algorithm </a:t>
                </a:r>
                <a:r>
                  <a:rPr lang="en-US" altLang="zh-CN" sz="2600" i="1" dirty="0"/>
                  <a:t>B</a:t>
                </a:r>
                <a:r>
                  <a:rPr lang="en-US" altLang="zh-CN" sz="2600" dirty="0"/>
                  <a:t> if the upper bound of the 95% conﬁdence interval for the error of algorithm </a:t>
                </a:r>
                <a:r>
                  <a:rPr lang="en-US" altLang="zh-CN" sz="2600" i="1" dirty="0"/>
                  <a:t>A</a:t>
                </a:r>
                <a:r>
                  <a:rPr lang="en-US" altLang="zh-CN" sz="2600" dirty="0"/>
                  <a:t> is less than the lower bound of the 95% conﬁdence interval for the error of algorithm </a:t>
                </a:r>
                <a:r>
                  <a:rPr lang="en-US" altLang="zh-CN" sz="2600" i="1" dirty="0"/>
                  <a:t>B</a:t>
                </a:r>
                <a:r>
                  <a:rPr lang="en-US" altLang="zh-CN" sz="2600" dirty="0"/>
                  <a:t>.</a:t>
                </a:r>
                <a:endParaRPr lang="en-US" altLang="zh-CN" sz="2600" b="1" dirty="0"/>
              </a:p>
              <a:p>
                <a:pPr marL="0" indent="0" algn="just">
                  <a:lnSpc>
                    <a:spcPct val="125000"/>
                  </a:lnSpc>
                  <a:spcBef>
                    <a:spcPts val="0"/>
                  </a:spcBef>
                  <a:buClr>
                    <a:srgbClr val="FF0000"/>
                  </a:buClr>
                  <a:buNone/>
                </a:pPr>
                <a:r>
                  <a:rPr lang="en-US" altLang="zh-CN" sz="2600" b="1" dirty="0"/>
                  <a:t>Example: Bernoulli Distribution  </a:t>
                </a:r>
                <a:r>
                  <a:rPr lang="en-US" altLang="zh-CN" sz="2600" dirty="0"/>
                  <a:t>We once again consider a set of samples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𝑥</m:t>
                        </m:r>
                      </m:e>
                      <m:sup>
                        <m:r>
                          <a:rPr lang="en-US" altLang="zh-CN" sz="2600" i="1" dirty="0">
                            <a:latin typeface="Cambria Math" panose="02040503050406030204" pitchFamily="18" charset="0"/>
                          </a:rPr>
                          <m:t>(</m:t>
                        </m:r>
                        <m:r>
                          <a:rPr lang="en-US" altLang="zh-CN" sz="2600" i="1" dirty="0">
                            <a:latin typeface="Cambria Math" panose="02040503050406030204" pitchFamily="18" charset="0"/>
                          </a:rPr>
                          <m:t>1</m:t>
                        </m:r>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m:t>
                    </m:r>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𝑥</m:t>
                        </m:r>
                      </m:e>
                      <m:sup>
                        <m:r>
                          <a:rPr lang="en-US" altLang="zh-CN" sz="2600" i="1" dirty="0">
                            <a:latin typeface="Cambria Math" panose="02040503050406030204" pitchFamily="18" charset="0"/>
                          </a:rPr>
                          <m:t>(</m:t>
                        </m:r>
                        <m:r>
                          <a:rPr lang="en-US" altLang="zh-CN" sz="2600" i="1" dirty="0">
                            <a:latin typeface="Cambria Math" panose="02040503050406030204" pitchFamily="18" charset="0"/>
                          </a:rPr>
                          <m:t>𝑚</m:t>
                        </m:r>
                        <m:r>
                          <a:rPr lang="en-US" altLang="zh-CN" sz="2600" i="1" dirty="0">
                            <a:latin typeface="Cambria Math" panose="02040503050406030204" pitchFamily="18" charset="0"/>
                          </a:rPr>
                          <m:t>)</m:t>
                        </m:r>
                      </m:sup>
                    </m:sSup>
                  </m:oMath>
                </a14:m>
                <a:r>
                  <a:rPr lang="en-US" altLang="zh-CN" sz="2600" dirty="0"/>
                  <a:t>} drawn independently and identically from a Bernoulli distribution (recall </a:t>
                </a:r>
                <a14:m>
                  <m:oMath xmlns:m="http://schemas.openxmlformats.org/officeDocument/2006/math">
                    <m:r>
                      <a:rPr lang="en-US" altLang="zh-CN" sz="2600" i="1" dirty="0" smtClean="0">
                        <a:latin typeface="Cambria Math" panose="02040503050406030204" pitchFamily="18" charset="0"/>
                      </a:rPr>
                      <m:t>𝑃</m:t>
                    </m:r>
                    <m:r>
                      <a:rPr lang="en-US" altLang="zh-CN" sz="2600" i="1" dirty="0" smtClean="0">
                        <a:latin typeface="Cambria Math" panose="02040503050406030204" pitchFamily="18" charset="0"/>
                      </a:rPr>
                      <m:t>(</m:t>
                    </m:r>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𝑥</m:t>
                        </m:r>
                      </m:e>
                      <m:sup>
                        <m:r>
                          <a:rPr lang="en-US" altLang="zh-CN" sz="2600" i="1" dirty="0">
                            <a:latin typeface="Cambria Math" panose="02040503050406030204" pitchFamily="18" charset="0"/>
                          </a:rPr>
                          <m:t>(</m:t>
                        </m:r>
                        <m:r>
                          <a:rPr lang="en-US" altLang="zh-CN" sz="2600" b="0" i="1" dirty="0" smtClean="0">
                            <a:latin typeface="Cambria Math" panose="02040503050406030204" pitchFamily="18" charset="0"/>
                          </a:rPr>
                          <m:t>𝑖</m:t>
                        </m:r>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m:t>
                    </m:r>
                    <m:r>
                      <a:rPr lang="en-US" altLang="zh-CN" sz="2600" i="1" dirty="0">
                        <a:latin typeface="Cambria Math" panose="02040503050406030204" pitchFamily="18" charset="0"/>
                      </a:rPr>
                      <m:t>𝜃</m:t>
                    </m:r>
                    <m:r>
                      <a:rPr lang="en-US" altLang="zh-CN" sz="2600" i="1" dirty="0">
                        <a:latin typeface="Cambria Math" panose="02040503050406030204" pitchFamily="18" charset="0"/>
                      </a:rPr>
                      <m:t>) =</m:t>
                    </m:r>
                    <m:sSup>
                      <m:sSupPr>
                        <m:ctrlPr>
                          <a:rPr lang="en-US" altLang="zh-CN" sz="2600" i="1" dirty="0" smtClean="0">
                            <a:latin typeface="Cambria Math" panose="02040503050406030204" pitchFamily="18" charset="0"/>
                          </a:rPr>
                        </m:ctrlPr>
                      </m:sSupPr>
                      <m:e>
                        <m:r>
                          <a:rPr lang="en-US" altLang="zh-CN" sz="2600" i="1" dirty="0">
                            <a:latin typeface="Cambria Math" panose="02040503050406030204" pitchFamily="18" charset="0"/>
                          </a:rPr>
                          <m:t>𝜃</m:t>
                        </m:r>
                      </m:e>
                      <m:sup>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𝑥</m:t>
                            </m:r>
                          </m:e>
                          <m:sup>
                            <m:r>
                              <a:rPr lang="en-US" altLang="zh-CN" sz="2600" i="1" dirty="0">
                                <a:latin typeface="Cambria Math" panose="02040503050406030204" pitchFamily="18" charset="0"/>
                              </a:rPr>
                              <m:t>(</m:t>
                            </m:r>
                            <m:r>
                              <a:rPr lang="en-US" altLang="zh-CN" sz="2600" i="1" dirty="0">
                                <a:latin typeface="Cambria Math" panose="02040503050406030204" pitchFamily="18" charset="0"/>
                              </a:rPr>
                              <m:t>𝑖</m:t>
                            </m:r>
                            <m:r>
                              <a:rPr lang="en-US" altLang="zh-CN" sz="2600" i="1" dirty="0">
                                <a:latin typeface="Cambria Math" panose="02040503050406030204" pitchFamily="18" charset="0"/>
                              </a:rPr>
                              <m:t>)</m:t>
                            </m:r>
                          </m:sup>
                        </m:sSup>
                      </m:sup>
                    </m:sSup>
                    <m:r>
                      <a:rPr lang="en-US" altLang="zh-CN" sz="2600" i="1" dirty="0">
                        <a:latin typeface="Cambria Math" panose="02040503050406030204" pitchFamily="18" charset="0"/>
                      </a:rPr>
                      <m:t> </m:t>
                    </m:r>
                    <m:sSup>
                      <m:sSupPr>
                        <m:ctrlPr>
                          <a:rPr lang="en-US" altLang="zh-CN" sz="2600" i="1" dirty="0" smtClean="0">
                            <a:latin typeface="Cambria Math" panose="02040503050406030204" pitchFamily="18" charset="0"/>
                          </a:rPr>
                        </m:ctrlPr>
                      </m:sSupPr>
                      <m:e>
                        <m:r>
                          <a:rPr lang="en-US" altLang="zh-CN" sz="2600" i="1" dirty="0">
                            <a:latin typeface="Cambria Math" panose="02040503050406030204" pitchFamily="18" charset="0"/>
                          </a:rPr>
                          <m:t>(</m:t>
                        </m:r>
                        <m:r>
                          <a:rPr lang="en-US" altLang="zh-CN" sz="2600" i="1" dirty="0">
                            <a:latin typeface="Cambria Math" panose="02040503050406030204" pitchFamily="18" charset="0"/>
                          </a:rPr>
                          <m:t>1</m:t>
                        </m:r>
                        <m:r>
                          <a:rPr lang="en-US" altLang="zh-CN" sz="2600" b="0" i="1" dirty="0" smtClean="0">
                            <a:latin typeface="Cambria Math" panose="02040503050406030204" pitchFamily="18" charset="0"/>
                          </a:rPr>
                          <m:t>−</m:t>
                        </m:r>
                        <m:r>
                          <a:rPr lang="en-US" altLang="zh-CN" sz="2600" i="1" dirty="0">
                            <a:latin typeface="Cambria Math" panose="02040503050406030204" pitchFamily="18" charset="0"/>
                          </a:rPr>
                          <m:t>𝜃</m:t>
                        </m:r>
                        <m:r>
                          <a:rPr lang="en-US" altLang="zh-CN" sz="2600" i="1" dirty="0">
                            <a:latin typeface="Cambria Math" panose="02040503050406030204" pitchFamily="18" charset="0"/>
                          </a:rPr>
                          <m:t>)</m:t>
                        </m:r>
                      </m:e>
                      <m:sup>
                        <m:r>
                          <a:rPr lang="en-US" altLang="zh-CN" sz="2600" i="1" dirty="0">
                            <a:latin typeface="Cambria Math" panose="02040503050406030204" pitchFamily="18" charset="0"/>
                          </a:rPr>
                          <m:t>1</m:t>
                        </m:r>
                        <m:r>
                          <a:rPr lang="en-US" altLang="zh-CN" sz="2600" i="1" dirty="0">
                            <a:latin typeface="Cambria Math" panose="02040503050406030204" pitchFamily="18" charset="0"/>
                          </a:rPr>
                          <m:t>−</m:t>
                        </m:r>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𝑥</m:t>
                            </m:r>
                          </m:e>
                          <m:sup>
                            <m:r>
                              <a:rPr lang="en-US" altLang="zh-CN" sz="2600" i="1" dirty="0">
                                <a:latin typeface="Cambria Math" panose="02040503050406030204" pitchFamily="18" charset="0"/>
                              </a:rPr>
                              <m:t>(</m:t>
                            </m:r>
                            <m:r>
                              <a:rPr lang="en-US" altLang="zh-CN" sz="2600" i="1" dirty="0">
                                <a:latin typeface="Cambria Math" panose="02040503050406030204" pitchFamily="18" charset="0"/>
                              </a:rPr>
                              <m:t>𝑖</m:t>
                            </m:r>
                            <m:r>
                              <a:rPr lang="en-US" altLang="zh-CN" sz="2600" i="1" dirty="0">
                                <a:latin typeface="Cambria Math" panose="02040503050406030204" pitchFamily="18" charset="0"/>
                              </a:rPr>
                              <m:t>)</m:t>
                            </m:r>
                          </m:sup>
                        </m:sSup>
                      </m:sup>
                    </m:sSup>
                    <m:r>
                      <a:rPr lang="en-US" altLang="zh-CN" sz="2600" i="1" dirty="0">
                        <a:latin typeface="Cambria Math" panose="02040503050406030204" pitchFamily="18" charset="0"/>
                      </a:rPr>
                      <m:t>)</m:t>
                    </m:r>
                  </m:oMath>
                </a14:m>
                <a:r>
                  <a:rPr lang="en-US" altLang="zh-CN" sz="2600" dirty="0"/>
                  <a:t>). This time we are interested in computing the variance of the estimator </a:t>
                </a:r>
                <a14:m>
                  <m:oMath xmlns:m="http://schemas.openxmlformats.org/officeDocument/2006/math">
                    <m:sSub>
                      <m:sSubPr>
                        <m:ctrlPr>
                          <a:rPr lang="en-US" altLang="zh-CN" sz="2600" i="1" smtClean="0">
                            <a:latin typeface="Cambria Math" panose="02040503050406030204" pitchFamily="18" charset="0"/>
                          </a:rPr>
                        </m:ctrlPr>
                      </m:sSubPr>
                      <m:e>
                        <m:acc>
                          <m:accPr>
                            <m:chr m:val="̂"/>
                            <m:ctrlPr>
                              <a:rPr lang="en-US" altLang="zh-CN" sz="2600" i="1" smtClean="0">
                                <a:latin typeface="Cambria Math" panose="02040503050406030204" pitchFamily="18" charset="0"/>
                              </a:rPr>
                            </m:ctrlPr>
                          </m:accPr>
                          <m:e>
                            <m:r>
                              <a:rPr lang="en-US" altLang="zh-CN" sz="2600" i="1" dirty="0">
                                <a:latin typeface="Cambria Math" panose="02040503050406030204" pitchFamily="18" charset="0"/>
                              </a:rPr>
                              <m:t>𝜃</m:t>
                            </m:r>
                          </m:e>
                        </m:acc>
                      </m:e>
                      <m:sub>
                        <m:r>
                          <a:rPr lang="en-US" altLang="zh-CN" sz="2600" b="0" i="1" smtClean="0">
                            <a:latin typeface="Cambria Math" panose="02040503050406030204" pitchFamily="18" charset="0"/>
                          </a:rPr>
                          <m:t>𝑚</m:t>
                        </m:r>
                      </m:sub>
                    </m:sSub>
                    <m:r>
                      <a:rPr lang="en-US" altLang="zh-CN" sz="2600" b="0" i="1" smtClean="0">
                        <a:latin typeface="Cambria Math" panose="02040503050406030204" pitchFamily="18" charset="0"/>
                      </a:rPr>
                      <m:t>=</m:t>
                    </m:r>
                    <m:f>
                      <m:fPr>
                        <m:ctrlPr>
                          <a:rPr lang="en-US" altLang="zh-CN" sz="2600" b="0" i="1" smtClean="0">
                            <a:latin typeface="Cambria Math" panose="02040503050406030204" pitchFamily="18" charset="0"/>
                          </a:rPr>
                        </m:ctrlPr>
                      </m:fPr>
                      <m:num>
                        <m:r>
                          <a:rPr lang="en-US" altLang="zh-CN" sz="2600" b="0" i="1" smtClean="0">
                            <a:latin typeface="Cambria Math" panose="02040503050406030204" pitchFamily="18" charset="0"/>
                          </a:rPr>
                          <m:t>1</m:t>
                        </m:r>
                      </m:num>
                      <m:den>
                        <m:r>
                          <a:rPr lang="en-US" altLang="zh-CN" sz="2600" b="0" i="1" smtClean="0">
                            <a:latin typeface="Cambria Math" panose="02040503050406030204" pitchFamily="18" charset="0"/>
                          </a:rPr>
                          <m:t>𝑚</m:t>
                        </m:r>
                      </m:den>
                    </m:f>
                    <m:nary>
                      <m:naryPr>
                        <m:chr m:val="∑"/>
                        <m:limLoc m:val="subSup"/>
                        <m:ctrlPr>
                          <a:rPr lang="en-US" altLang="zh-CN" sz="2600" b="0" i="1" smtClean="0">
                            <a:latin typeface="Cambria Math" panose="02040503050406030204" pitchFamily="18" charset="0"/>
                          </a:rPr>
                        </m:ctrlPr>
                      </m:naryPr>
                      <m:sub>
                        <m:r>
                          <m:rPr>
                            <m:brk m:alnAt="25"/>
                          </m:rPr>
                          <a:rPr lang="en-US" altLang="zh-CN" sz="2600" b="0" i="1" smtClean="0">
                            <a:latin typeface="Cambria Math" panose="02040503050406030204" pitchFamily="18" charset="0"/>
                          </a:rPr>
                          <m:t>𝑖</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1</m:t>
                        </m:r>
                      </m:sub>
                      <m:sup>
                        <m:r>
                          <a:rPr lang="en-US" altLang="zh-CN" sz="2600" b="0" i="1" smtClean="0">
                            <a:latin typeface="Cambria Math" panose="02040503050406030204" pitchFamily="18" charset="0"/>
                          </a:rPr>
                          <m:t>𝑚</m:t>
                        </m:r>
                      </m:sup>
                      <m:e>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𝑖</m:t>
                            </m:r>
                            <m:r>
                              <a:rPr lang="en-US" altLang="zh-CN" sz="2600" b="0" i="1" smtClean="0">
                                <a:latin typeface="Cambria Math" panose="02040503050406030204" pitchFamily="18" charset="0"/>
                              </a:rPr>
                              <m:t>)</m:t>
                            </m:r>
                          </m:sup>
                        </m:sSup>
                      </m:e>
                    </m:nary>
                  </m:oMath>
                </a14:m>
                <a:r>
                  <a:rPr lang="en-US" altLang="zh-CN" sz="2600" dirty="0"/>
                  <a:t>.</a:t>
                </a:r>
              </a:p>
              <a:p>
                <a:pPr algn="just">
                  <a:lnSpc>
                    <a:spcPct val="125000"/>
                  </a:lnSpc>
                  <a:spcBef>
                    <a:spcPts val="0"/>
                  </a:spcBef>
                  <a:buClr>
                    <a:srgbClr val="FF0000"/>
                  </a:buClr>
                </a:pPr>
                <a:endParaRPr lang="en-US" altLang="zh-CN" sz="2600" dirty="0"/>
              </a:p>
              <a:p>
                <a:pPr algn="just">
                  <a:lnSpc>
                    <a:spcPct val="125000"/>
                  </a:lnSpc>
                  <a:spcBef>
                    <a:spcPts val="0"/>
                  </a:spcBef>
                  <a:buClr>
                    <a:srgbClr val="FF0000"/>
                  </a:buClr>
                </a:pPr>
                <a:endParaRPr lang="en-US" altLang="zh-CN" sz="2600" dirty="0"/>
              </a:p>
              <a:p>
                <a:pPr algn="just">
                  <a:lnSpc>
                    <a:spcPct val="125000"/>
                  </a:lnSpc>
                  <a:spcBef>
                    <a:spcPts val="0"/>
                  </a:spcBef>
                  <a:buClr>
                    <a:srgbClr val="FF0000"/>
                  </a:buClr>
                </a:pPr>
                <a:endParaRPr lang="en-US" altLang="zh-CN" sz="2600" dirty="0"/>
              </a:p>
              <a:p>
                <a:pPr algn="just">
                  <a:lnSpc>
                    <a:spcPct val="125000"/>
                  </a:lnSpc>
                  <a:spcBef>
                    <a:spcPts val="0"/>
                  </a:spcBef>
                  <a:buClr>
                    <a:srgbClr val="FF0000"/>
                  </a:buClr>
                </a:pPr>
                <a:endParaRPr lang="en-US" altLang="zh-CN" sz="2600" dirty="0"/>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10" name="图片 9" descr="u=1907756794,293736522&amp;fm=21&amp;gp=0.jpg">
            <a:extLst>
              <a:ext uri="{FF2B5EF4-FFF2-40B4-BE49-F238E27FC236}">
                <a16:creationId xmlns:a16="http://schemas.microsoft.com/office/drawing/2014/main" id="{6742E373-102F-4EE8-A341-D57DA326BB51}"/>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174463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a:extLst>
              <a:ext uri="{FF2B5EF4-FFF2-40B4-BE49-F238E27FC236}">
                <a16:creationId xmlns:a16="http://schemas.microsoft.com/office/drawing/2014/main" id="{47EDA837-CF32-452A-B3EE-E04D2E2A82C6}"/>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5.4.3 Variance and Standard Error</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algn="just">
                  <a:lnSpc>
                    <a:spcPct val="125000"/>
                  </a:lnSpc>
                  <a:spcBef>
                    <a:spcPts val="0"/>
                  </a:spcBef>
                  <a:buClr>
                    <a:srgbClr val="FF0000"/>
                  </a:buClr>
                </a:pPr>
                <a:endParaRPr lang="en-US" altLang="zh-CN" sz="2400" dirty="0">
                  <a:latin typeface="Times New Roman" panose="02020603050405020304" pitchFamily="18" charset="0"/>
                  <a:cs typeface="Times New Roman" panose="02020603050405020304" pitchFamily="18" charset="0"/>
                </a:endParaRPr>
              </a:p>
              <a:p>
                <a:pPr algn="just">
                  <a:lnSpc>
                    <a:spcPct val="125000"/>
                  </a:lnSpc>
                  <a:spcBef>
                    <a:spcPts val="0"/>
                  </a:spcBef>
                  <a:buClr>
                    <a:srgbClr val="FF0000"/>
                  </a:buClr>
                </a:pPr>
                <a:endParaRPr lang="en-US" altLang="zh-CN" sz="2400" dirty="0">
                  <a:latin typeface="Times New Roman" panose="02020603050405020304" pitchFamily="18" charset="0"/>
                  <a:cs typeface="Times New Roman" panose="02020603050405020304" pitchFamily="18" charset="0"/>
                </a:endParaRPr>
              </a:p>
              <a:p>
                <a:pPr algn="just">
                  <a:lnSpc>
                    <a:spcPct val="125000"/>
                  </a:lnSpc>
                  <a:spcBef>
                    <a:spcPts val="0"/>
                  </a:spcBef>
                  <a:buClr>
                    <a:srgbClr val="FF0000"/>
                  </a:buClr>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p>
              <a:p>
                <a:pPr marL="0" indent="0" algn="just">
                  <a:lnSpc>
                    <a:spcPct val="125000"/>
                  </a:lnSpc>
                  <a:spcBef>
                    <a:spcPts val="0"/>
                  </a:spcBef>
                  <a:buClr>
                    <a:srgbClr val="FF0000"/>
                  </a:buClr>
                  <a:buNone/>
                </a:pPr>
                <a:endParaRPr lang="en-US" altLang="zh-CN" sz="2400" dirty="0"/>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The variance of the estimator decreases as a function of </a:t>
                </a:r>
                <a14:m>
                  <m:oMath xmlns:m="http://schemas.openxmlformats.org/officeDocument/2006/math">
                    <m:r>
                      <a:rPr lang="en-US" altLang="zh-CN" sz="2400" i="1" dirty="0" smtClean="0">
                        <a:latin typeface="Cambria Math" panose="02040503050406030204" pitchFamily="18" charset="0"/>
                      </a:rPr>
                      <m:t>𝑚</m:t>
                    </m:r>
                  </m:oMath>
                </a14:m>
                <a:r>
                  <a:rPr lang="en-US" altLang="zh-CN" sz="2400" dirty="0">
                    <a:latin typeface="Times New Roman" panose="02020603050405020304" pitchFamily="18" charset="0"/>
                    <a:cs typeface="Times New Roman" panose="02020603050405020304" pitchFamily="18" charset="0"/>
                  </a:rPr>
                  <a:t>, the number of examples in the dataset. This is a common property of popular estimators that we will return to when we discuss consistency (see Sec. </a:t>
                </a:r>
                <a:r>
                  <a:rPr lang="en-US" altLang="zh-CN" sz="2400" dirty="0">
                    <a:solidFill>
                      <a:srgbClr val="FF0000"/>
                    </a:solidFill>
                    <a:latin typeface="Times New Roman" panose="02020603050405020304" pitchFamily="18" charset="0"/>
                    <a:cs typeface="Times New Roman" panose="02020603050405020304" pitchFamily="18" charset="0"/>
                  </a:rPr>
                  <a:t>5.4.5</a:t>
                </a:r>
                <a:r>
                  <a:rPr lang="en-US" altLang="zh-CN" sz="2400" dirty="0">
                    <a:latin typeface="Times New Roman" panose="02020603050405020304" pitchFamily="18" charset="0"/>
                    <a:cs typeface="Times New Roman" panose="02020603050405020304" pitchFamily="18" charset="0"/>
                  </a:rPr>
                  <a:t>).</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3"/>
                <a:stretch>
                  <a:fillRect l="-855" r="-802" b="-10570"/>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8DA267CE-20DE-4DE8-B42E-E581E604455D}"/>
              </a:ext>
            </a:extLst>
          </p:cNvPr>
          <p:cNvPicPr>
            <a:picLocks noChangeAspect="1"/>
          </p:cNvPicPr>
          <p:nvPr/>
        </p:nvPicPr>
        <p:blipFill>
          <a:blip r:embed="rId4"/>
          <a:stretch>
            <a:fillRect/>
          </a:stretch>
        </p:blipFill>
        <p:spPr>
          <a:xfrm>
            <a:off x="3419746" y="3766245"/>
            <a:ext cx="6269922" cy="1326869"/>
          </a:xfrm>
          <a:prstGeom prst="rect">
            <a:avLst/>
          </a:prstGeom>
        </p:spPr>
      </p:pic>
      <p:pic>
        <p:nvPicPr>
          <p:cNvPr id="6" name="图片 5">
            <a:extLst>
              <a:ext uri="{FF2B5EF4-FFF2-40B4-BE49-F238E27FC236}">
                <a16:creationId xmlns:a16="http://schemas.microsoft.com/office/drawing/2014/main" id="{786A7382-7E5C-433C-A99B-9D846F296ABA}"/>
              </a:ext>
            </a:extLst>
          </p:cNvPr>
          <p:cNvPicPr>
            <a:picLocks noChangeAspect="1"/>
          </p:cNvPicPr>
          <p:nvPr/>
        </p:nvPicPr>
        <p:blipFill rotWithShape="1">
          <a:blip r:embed="rId5"/>
          <a:srcRect t="7239" r="737" b="25432"/>
          <a:stretch/>
        </p:blipFill>
        <p:spPr>
          <a:xfrm>
            <a:off x="3470682" y="1876205"/>
            <a:ext cx="6220073" cy="1856376"/>
          </a:xfrm>
          <a:prstGeom prst="rect">
            <a:avLst/>
          </a:prstGeom>
        </p:spPr>
      </p:pic>
      <p:pic>
        <p:nvPicPr>
          <p:cNvPr id="7" name="图片 6">
            <a:extLst>
              <a:ext uri="{FF2B5EF4-FFF2-40B4-BE49-F238E27FC236}">
                <a16:creationId xmlns:a16="http://schemas.microsoft.com/office/drawing/2014/main" id="{F76B5A19-FEB6-448D-A60D-64518E98A6A4}"/>
              </a:ext>
            </a:extLst>
          </p:cNvPr>
          <p:cNvPicPr>
            <a:picLocks noChangeAspect="1"/>
          </p:cNvPicPr>
          <p:nvPr/>
        </p:nvPicPr>
        <p:blipFill>
          <a:blip r:embed="rId6"/>
          <a:stretch>
            <a:fillRect/>
          </a:stretch>
        </p:blipFill>
        <p:spPr>
          <a:xfrm>
            <a:off x="2305731" y="835927"/>
            <a:ext cx="7383937" cy="1040278"/>
          </a:xfrm>
          <a:prstGeom prst="rect">
            <a:avLst/>
          </a:prstGeom>
        </p:spPr>
      </p:pic>
    </p:spTree>
    <p:extLst>
      <p:ext uri="{BB962C8B-B14F-4D97-AF65-F5344CB8AC3E}">
        <p14:creationId xmlns:p14="http://schemas.microsoft.com/office/powerpoint/2010/main" val="30869303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1804561" cy="729579"/>
          </a:xfrm>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5.4.4 Trading oﬀ Bias and Variance to Minimize Mean Squared Error</a:t>
            </a:r>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Bias and variance measure two diﬀerent sources of error in an estimator. Bias measures the expected deviation from the true value of the function or parameter. Variance on the other hand, provides a measure of the deviation from the expected estimator value that any particular sampling of the data is likely to cause. </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What happens when we are given a choice between two estimators, one with more bias and one with more variance? How do we choose between them? For example, imagine that we are interested in approximating the function shown in Fig. </a:t>
            </a:r>
            <a:r>
              <a:rPr lang="en-US" altLang="zh-CN" sz="2600" dirty="0">
                <a:solidFill>
                  <a:srgbClr val="FF0000"/>
                </a:solidFill>
                <a:latin typeface="Times New Roman" panose="02020603050405020304" pitchFamily="18" charset="0"/>
                <a:cs typeface="Times New Roman" panose="02020603050405020304" pitchFamily="18" charset="0"/>
              </a:rPr>
              <a:t>5.2 </a:t>
            </a:r>
            <a:r>
              <a:rPr lang="en-US" altLang="zh-CN" sz="2600" dirty="0">
                <a:latin typeface="Times New Roman" panose="02020603050405020304" pitchFamily="18" charset="0"/>
                <a:cs typeface="Times New Roman" panose="02020603050405020304" pitchFamily="18" charset="0"/>
              </a:rPr>
              <a:t>and we are only oﬀered the choice between a model with large bias and one that suﬀers from large variance. How do we choose between them? </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5" name="图片 4" descr="u=1907756794,293736522&amp;fm=21&amp;gp=0.jpg">
            <a:extLst>
              <a:ext uri="{FF2B5EF4-FFF2-40B4-BE49-F238E27FC236}">
                <a16:creationId xmlns:a16="http://schemas.microsoft.com/office/drawing/2014/main" id="{B81092EA-3A51-4A14-96BB-68DB081DB477}"/>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0837654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a:extLst>
              <a:ext uri="{FF2B5EF4-FFF2-40B4-BE49-F238E27FC236}">
                <a16:creationId xmlns:a16="http://schemas.microsoft.com/office/drawing/2014/main" id="{B81092EA-3A51-4A14-96BB-68DB081DB477}"/>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1563929" cy="729579"/>
          </a:xfrm>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5.4.4 Trading oﬀ Bias and Variance to Minimize Mean Squared Error</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most common way to negotiate this trade-oﬀ is to use cross-validation. Empirically, cross-validation is highly successful on many real-world tasks. Alternatively, we can also compare the </a:t>
                </a:r>
                <a:r>
                  <a:rPr lang="en-US" altLang="zh-CN" sz="2600" i="1" dirty="0">
                    <a:latin typeface="Times New Roman" panose="02020603050405020304" pitchFamily="18" charset="0"/>
                    <a:cs typeface="Times New Roman" panose="02020603050405020304" pitchFamily="18" charset="0"/>
                  </a:rPr>
                  <a:t>mean squared error </a:t>
                </a:r>
                <a:r>
                  <a:rPr lang="en-US" altLang="zh-CN" sz="2600" dirty="0">
                    <a:latin typeface="Times New Roman" panose="02020603050405020304" pitchFamily="18" charset="0"/>
                    <a:cs typeface="Times New Roman" panose="02020603050405020304" pitchFamily="18" charset="0"/>
                  </a:rPr>
                  <a:t>(MSE) of the estimates:</a:t>
                </a:r>
              </a:p>
              <a:p>
                <a:pPr algn="just">
                  <a:lnSpc>
                    <a:spcPct val="125000"/>
                  </a:lnSpc>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a:p>
                <a:pPr algn="just">
                  <a:lnSpc>
                    <a:spcPct val="125000"/>
                  </a:lnSpc>
                  <a:spcBef>
                    <a:spcPts val="0"/>
                  </a:spcBef>
                  <a:buClr>
                    <a:srgbClr val="FF0000"/>
                  </a:buClr>
                </a:pPr>
                <a:endParaRPr lang="en-US" altLang="zh-CN" sz="2600" dirty="0"/>
              </a:p>
              <a:p>
                <a:pPr algn="just">
                  <a:lnSpc>
                    <a:spcPct val="125000"/>
                  </a:lnSpc>
                  <a:spcBef>
                    <a:spcPts val="0"/>
                  </a:spcBef>
                  <a:buClr>
                    <a:srgbClr val="FF0000"/>
                  </a:buClr>
                </a:pPr>
                <a:endParaRPr lang="en-US" altLang="zh-CN" sz="2600" dirty="0"/>
              </a:p>
              <a:p>
                <a:pPr marL="0" indent="0" algn="just">
                  <a:lnSpc>
                    <a:spcPct val="125000"/>
                  </a:lnSpc>
                  <a:spcBef>
                    <a:spcPts val="0"/>
                  </a:spcBef>
                  <a:buClr>
                    <a:srgbClr val="FF0000"/>
                  </a:buClr>
                  <a:buNone/>
                </a:pPr>
                <a:r>
                  <a:rPr lang="en-US" altLang="zh-CN" sz="2600" dirty="0"/>
                  <a:t>The MSE measures the overall expected deviation—in a squared error sense— between the estimator and the true value of the parameter </a:t>
                </a:r>
                <a14:m>
                  <m:oMath xmlns:m="http://schemas.openxmlformats.org/officeDocument/2006/math">
                    <m:r>
                      <a:rPr lang="en-US" altLang="zh-CN" sz="2600" i="1" dirty="0">
                        <a:latin typeface="Cambria Math" panose="02040503050406030204" pitchFamily="18" charset="0"/>
                      </a:rPr>
                      <m:t>𝜃</m:t>
                    </m:r>
                  </m:oMath>
                </a14:m>
                <a:r>
                  <a:rPr lang="en-US" altLang="zh-CN" sz="2600" dirty="0"/>
                  <a:t>. As is clear from Eq. </a:t>
                </a:r>
                <a:r>
                  <a:rPr lang="en-US" altLang="zh-CN" sz="2600" dirty="0">
                    <a:solidFill>
                      <a:srgbClr val="FF0000"/>
                    </a:solidFill>
                  </a:rPr>
                  <a:t>5.54</a:t>
                </a:r>
                <a:r>
                  <a:rPr lang="en-US" altLang="zh-CN" sz="2600" dirty="0"/>
                  <a:t>, evaluating the MSE incorporates both the bias and the variance. Desirable estimators are those with small MSE and these are estimators that manage to keep both their bias and variance somewhat in check. </a:t>
                </a:r>
              </a:p>
              <a:p>
                <a:pPr algn="just">
                  <a:lnSpc>
                    <a:spcPct val="125000"/>
                  </a:lnSpc>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3"/>
                <a:stretch>
                  <a:fillRect l="-962" r="-962" b="-1009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D6E87B3-4217-4ECF-9959-50E46042214D}"/>
              </a:ext>
            </a:extLst>
          </p:cNvPr>
          <p:cNvPicPr>
            <a:picLocks noChangeAspect="1"/>
          </p:cNvPicPr>
          <p:nvPr/>
        </p:nvPicPr>
        <p:blipFill>
          <a:blip r:embed="rId4"/>
          <a:stretch>
            <a:fillRect/>
          </a:stretch>
        </p:blipFill>
        <p:spPr>
          <a:xfrm>
            <a:off x="3569453" y="2873348"/>
            <a:ext cx="7210425" cy="952500"/>
          </a:xfrm>
          <a:prstGeom prst="rect">
            <a:avLst/>
          </a:prstGeom>
        </p:spPr>
      </p:pic>
    </p:spTree>
    <p:extLst>
      <p:ext uri="{BB962C8B-B14F-4D97-AF65-F5344CB8AC3E}">
        <p14:creationId xmlns:p14="http://schemas.microsoft.com/office/powerpoint/2010/main" val="278739859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1709095" cy="729579"/>
          </a:xfrm>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5.4.4 Trading oﬀ Bias and Variance to Minimize Mean Squared Error</a:t>
            </a:r>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relationship between bias and variance is tightly linked to the machine learning concepts of capacity, underﬁtting and overﬁtting. In the case where generalization error is measured by the MSE (where bias and variance are meaningful components of generalization error), increasing capacity tends to increase variance and decrease bias. This is illustrated in Fig. </a:t>
            </a:r>
            <a:r>
              <a:rPr lang="en-US" altLang="zh-CN" sz="2600" dirty="0">
                <a:solidFill>
                  <a:srgbClr val="FF0000"/>
                </a:solidFill>
                <a:latin typeface="Times New Roman" panose="02020603050405020304" pitchFamily="18" charset="0"/>
                <a:cs typeface="Times New Roman" panose="02020603050405020304" pitchFamily="18" charset="0"/>
              </a:rPr>
              <a:t>5.6</a:t>
            </a:r>
            <a:r>
              <a:rPr lang="en-US" altLang="zh-CN" sz="2600" dirty="0">
                <a:latin typeface="Times New Roman" panose="02020603050405020304" pitchFamily="18" charset="0"/>
                <a:cs typeface="Times New Roman" panose="02020603050405020304" pitchFamily="18" charset="0"/>
              </a:rPr>
              <a:t>, where we see again the U-shaped curve of generalization error as a function of capacity.</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5" name="图片 4" descr="u=1907756794,293736522&amp;fm=21&amp;gp=0.jpg">
            <a:extLst>
              <a:ext uri="{FF2B5EF4-FFF2-40B4-BE49-F238E27FC236}">
                <a16:creationId xmlns:a16="http://schemas.microsoft.com/office/drawing/2014/main" id="{90062CF5-BDD7-42B6-B18B-7DE054EAE28B}"/>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8638339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1709095" cy="729579"/>
          </a:xfrm>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5.4.4 Trading oﬀ Bias and Variance to Minimize Mean Squared Error</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a:xfrm>
                <a:off x="387439" y="4403187"/>
                <a:ext cx="11409609" cy="1773775"/>
              </a:xfrm>
            </p:spPr>
            <p:txBody>
              <a:bodyPr>
                <a:noAutofit/>
              </a:bodyPr>
              <a:lstStyle/>
              <a:p>
                <a:pPr marL="0" indent="0" algn="just">
                  <a:lnSpc>
                    <a:spcPct val="100000"/>
                  </a:lnSpc>
                  <a:spcBef>
                    <a:spcPts val="600"/>
                  </a:spcBef>
                  <a:buClr>
                    <a:srgbClr val="FF0000"/>
                  </a:buClr>
                  <a:buNone/>
                </a:pPr>
                <a:r>
                  <a:rPr lang="en-US" altLang="zh-CN" sz="2000" dirty="0"/>
                  <a:t>Figure 5.6: As capacity increases (</a:t>
                </a:r>
                <a14:m>
                  <m:oMath xmlns:m="http://schemas.openxmlformats.org/officeDocument/2006/math">
                    <m:r>
                      <a:rPr lang="en-US" altLang="zh-CN" sz="2000" i="1" dirty="0" smtClean="0">
                        <a:latin typeface="Cambria Math" panose="02040503050406030204" pitchFamily="18" charset="0"/>
                      </a:rPr>
                      <m:t>𝑥</m:t>
                    </m:r>
                  </m:oMath>
                </a14:m>
                <a:r>
                  <a:rPr lang="en-US" altLang="zh-CN" sz="2000" dirty="0"/>
                  <a:t>-axis), bias (dotted) tends to decrease and variance (dashed) tends to increase, yielding another U-shaped curve for generalization error (bold curve). If we vary capacity along one axis, there is an optimal capacity, with underﬁtting when the capacity is below this optimum and overﬁtting when it is above. This relationship is similar to the relationship between capacity, underﬁtting, and overﬁtting, discussed in Sec. </a:t>
                </a:r>
                <a:r>
                  <a:rPr lang="en-US" altLang="zh-CN" sz="2000" dirty="0">
                    <a:solidFill>
                      <a:srgbClr val="FF0000"/>
                    </a:solidFill>
                  </a:rPr>
                  <a:t>5.2</a:t>
                </a:r>
                <a:r>
                  <a:rPr lang="en-US" altLang="zh-CN" sz="2000" dirty="0"/>
                  <a:t> and Fig. </a:t>
                </a:r>
                <a:r>
                  <a:rPr lang="en-US" altLang="zh-CN" sz="2000" dirty="0">
                    <a:solidFill>
                      <a:srgbClr val="FF0000"/>
                    </a:solidFill>
                  </a:rPr>
                  <a:t>5.3</a:t>
                </a:r>
                <a:r>
                  <a:rPr lang="en-US" altLang="zh-CN" sz="2000" dirty="0"/>
                  <a:t>.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xfrm>
                <a:off x="387439" y="4403187"/>
                <a:ext cx="11409609" cy="1773775"/>
              </a:xfrm>
              <a:blipFill>
                <a:blip r:embed="rId2"/>
                <a:stretch>
                  <a:fillRect l="-588" t="-1718" r="-534"/>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4791A634-2F55-4997-B7DF-80D36B7EBABC}"/>
              </a:ext>
            </a:extLst>
          </p:cNvPr>
          <p:cNvPicPr>
            <a:picLocks noChangeAspect="1"/>
          </p:cNvPicPr>
          <p:nvPr/>
        </p:nvPicPr>
        <p:blipFill rotWithShape="1">
          <a:blip r:embed="rId3"/>
          <a:srcRect l="8946" t="9991" r="4191"/>
          <a:stretch/>
        </p:blipFill>
        <p:spPr>
          <a:xfrm>
            <a:off x="2997860" y="1179595"/>
            <a:ext cx="6188765" cy="3223592"/>
          </a:xfrm>
          <a:prstGeom prst="rect">
            <a:avLst/>
          </a:prstGeom>
        </p:spPr>
      </p:pic>
      <p:pic>
        <p:nvPicPr>
          <p:cNvPr id="5" name="图片 4" descr="u=1907756794,293736522&amp;fm=21&amp;gp=0.jpg">
            <a:extLst>
              <a:ext uri="{FF2B5EF4-FFF2-40B4-BE49-F238E27FC236}">
                <a16:creationId xmlns:a16="http://schemas.microsoft.com/office/drawing/2014/main" id="{02DC9718-776C-4308-974C-3FF4EE831637}"/>
              </a:ext>
            </a:extLst>
          </p:cNvPr>
          <p:cNvPicPr>
            <a:picLocks noChangeAspect="1"/>
          </p:cNvPicPr>
          <p:nvPr/>
        </p:nvPicPr>
        <p:blipFill>
          <a:blip r:embed="rId4"/>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11077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a:extLst>
              <a:ext uri="{FF2B5EF4-FFF2-40B4-BE49-F238E27FC236}">
                <a16:creationId xmlns:a16="http://schemas.microsoft.com/office/drawing/2014/main" id="{8A56710E-8B7C-4203-BAA6-D60953A5284F}"/>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 The Task, </a:t>
            </a:r>
            <a:r>
              <a:rPr lang="en-US" altLang="zh-CN" i="1" dirty="0"/>
              <a:t>T</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i="1" dirty="0"/>
              <a:t>Classiﬁcation with missing inputs</a:t>
            </a:r>
            <a:r>
              <a:rPr lang="en-US" altLang="zh-CN" dirty="0"/>
              <a:t>: Classiﬁcation becomes more challenging if the computer program is not guaranteed that every measurement in its input vector will always be provided. In order to solve the classiﬁcation task, the learning algorithm only has to deﬁne a function mapping from a vector single input to a categorical output. When </a:t>
            </a:r>
            <a:r>
              <a:rPr lang="en-US" altLang="zh-CN" sz="2600" dirty="0">
                <a:latin typeface="Times New Roman" panose="02020603050405020304" pitchFamily="18" charset="0"/>
                <a:cs typeface="Times New Roman" panose="02020603050405020304" pitchFamily="18" charset="0"/>
              </a:rPr>
              <a:t>some of the inputs may be missing, rather than providing a single classification function, the learning algorithm must learn a </a:t>
            </a:r>
            <a:r>
              <a:rPr lang="en-US" altLang="zh-CN" sz="2600" i="1" dirty="0">
                <a:latin typeface="Times New Roman" panose="02020603050405020304" pitchFamily="18" charset="0"/>
                <a:cs typeface="Times New Roman" panose="02020603050405020304" pitchFamily="18" charset="0"/>
              </a:rPr>
              <a:t>set</a:t>
            </a:r>
            <a:r>
              <a:rPr lang="en-US" altLang="zh-CN" sz="2600" dirty="0">
                <a:latin typeface="Times New Roman" panose="02020603050405020304" pitchFamily="18" charset="0"/>
                <a:cs typeface="Times New Roman" panose="02020603050405020304" pitchFamily="18" charset="0"/>
              </a:rPr>
              <a:t> of functions. Each function corresponds to classifying </a:t>
            </a:r>
            <a:r>
              <a:rPr lang="en-US" altLang="zh-CN" sz="2600" b="1" i="1" dirty="0">
                <a:latin typeface="Times New Roman" panose="02020603050405020304" pitchFamily="18" charset="0"/>
                <a:ea typeface="Cambria Math" panose="020405030504060302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with a different subset of its inputs missing. This kind of situation arises frequently in medical diagnosis, because many kinds of medical tests are expensive or invasive. </a:t>
            </a: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65083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5.4.5 Consistency</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So far we have discussed the properties of various estimators for a training set of ﬁxed size. Usually, we are also concerned with the behavior of an estimator as the amount of training data grows. In particular, we usually wish that, as the number of data points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in our dataset increases, our point estimates converge to the true value of the corresponding parameters. More formally, we would like that</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symbol </a:t>
                </a:r>
                <a14:m>
                  <m:oMath xmlns:m="http://schemas.openxmlformats.org/officeDocument/2006/math">
                    <m:groupChr>
                      <m:groupChrPr>
                        <m:chr m:val="→"/>
                        <m:vertJc m:val="bot"/>
                        <m:ctrlPr>
                          <a:rPr lang="en-US" altLang="zh-CN" sz="2600" i="1" smtClean="0">
                            <a:latin typeface="Cambria Math" panose="02040503050406030204" pitchFamily="18" charset="0"/>
                          </a:rPr>
                        </m:ctrlPr>
                      </m:groupChrPr>
                      <m:e>
                        <m:r>
                          <m:rPr>
                            <m:brk m:alnAt="2"/>
                          </m:rPr>
                          <a:rPr lang="en-US" altLang="zh-CN" sz="2600" b="0" i="1" smtClean="0">
                            <a:latin typeface="Cambria Math" panose="02040503050406030204" pitchFamily="18" charset="0"/>
                          </a:rPr>
                          <m:t>𝑝</m:t>
                        </m:r>
                      </m:e>
                    </m:groupChr>
                  </m:oMath>
                </a14:m>
                <a:r>
                  <a:rPr lang="en-US" altLang="zh-CN" sz="2600" dirty="0">
                    <a:latin typeface="Times New Roman" panose="02020603050405020304" pitchFamily="18" charset="0"/>
                    <a:cs typeface="Times New Roman" panose="02020603050405020304" pitchFamily="18" charset="0"/>
                  </a:rPr>
                  <a:t> means that the convergence is in probability, i.e. for any </a:t>
                </a:r>
                <a14:m>
                  <m:oMath xmlns:m="http://schemas.openxmlformats.org/officeDocument/2006/math">
                    <m:r>
                      <a:rPr lang="zh-CN" altLang="en-US" sz="2600" i="1" dirty="0" smtClean="0">
                        <a:latin typeface="Cambria Math" panose="02040503050406030204" pitchFamily="18" charset="0"/>
                      </a:rPr>
                      <m:t>𝜖</m:t>
                    </m:r>
                    <m:r>
                      <a:rPr lang="en-US" altLang="zh-CN" sz="2600" b="0" i="1" dirty="0" smtClean="0">
                        <a:latin typeface="Cambria Math" panose="02040503050406030204" pitchFamily="18" charset="0"/>
                      </a:rPr>
                      <m:t>&gt;</m:t>
                    </m:r>
                    <m:r>
                      <a:rPr lang="en-US" altLang="zh-CN" sz="2600" b="0" i="1" dirty="0" smtClean="0">
                        <a:latin typeface="Cambria Math" panose="02040503050406030204" pitchFamily="18" charset="0"/>
                      </a:rPr>
                      <m:t>0</m:t>
                    </m:r>
                  </m:oMath>
                </a14:m>
                <a:r>
                  <a:rPr lang="en-US" altLang="zh-CN" sz="2600" dirty="0">
                    <a:latin typeface="Times New Roman" panose="02020603050405020304" pitchFamily="18" charset="0"/>
                    <a:cs typeface="Times New Roman" panose="02020603050405020304" pitchFamily="18" charset="0"/>
                  </a:rPr>
                  <a:t>,</a:t>
                </a:r>
              </a:p>
              <a:p>
                <a:pPr marL="0" indent="0" algn="just">
                  <a:lnSpc>
                    <a:spcPct val="125000"/>
                  </a:lnSpc>
                  <a:spcBef>
                    <a:spcPts val="0"/>
                  </a:spcBef>
                  <a:buClr>
                    <a:srgbClr val="FF0000"/>
                  </a:buClr>
                  <a:buNone/>
                </a:pPr>
                <a14:m>
                  <m:oMath xmlns:m="http://schemas.openxmlformats.org/officeDocument/2006/math">
                    <m:r>
                      <a:rPr lang="en-US" altLang="zh-CN" sz="2600" i="1" dirty="0" smtClean="0">
                        <a:latin typeface="Cambria Math" panose="02040503050406030204" pitchFamily="18" charset="0"/>
                      </a:rPr>
                      <m:t>𝑃</m:t>
                    </m:r>
                    <m:r>
                      <a:rPr lang="en-US" altLang="zh-CN" sz="2600" i="1" dirty="0" smtClean="0">
                        <a:latin typeface="Cambria Math" panose="02040503050406030204" pitchFamily="18" charset="0"/>
                      </a:rPr>
                      <m:t>(|</m:t>
                    </m:r>
                    <m:sSub>
                      <m:sSubPr>
                        <m:ctrlPr>
                          <a:rPr lang="en-US" altLang="zh-CN" sz="2600" i="1">
                            <a:latin typeface="Cambria Math" panose="02040503050406030204" pitchFamily="18" charset="0"/>
                          </a:rPr>
                        </m:ctrlPr>
                      </m:sSubPr>
                      <m:e>
                        <m:acc>
                          <m:accPr>
                            <m:chr m:val="̂"/>
                            <m:ctrlPr>
                              <a:rPr lang="en-US" altLang="zh-CN" sz="2600" i="1">
                                <a:latin typeface="Cambria Math" panose="02040503050406030204" pitchFamily="18" charset="0"/>
                              </a:rPr>
                            </m:ctrlPr>
                          </m:accPr>
                          <m:e>
                            <m:r>
                              <a:rPr lang="en-US" altLang="zh-CN" sz="2600" i="1" dirty="0">
                                <a:latin typeface="Cambria Math" panose="02040503050406030204" pitchFamily="18" charset="0"/>
                              </a:rPr>
                              <m:t>𝜃</m:t>
                            </m:r>
                          </m:e>
                        </m:acc>
                      </m:e>
                      <m:sub>
                        <m:r>
                          <a:rPr lang="en-US" altLang="zh-CN" sz="2600" i="1">
                            <a:latin typeface="Cambria Math" panose="02040503050406030204" pitchFamily="18" charset="0"/>
                          </a:rPr>
                          <m:t>𝑚</m:t>
                        </m:r>
                      </m:sub>
                    </m:sSub>
                    <m:r>
                      <a:rPr lang="en-US" altLang="zh-CN" sz="2600" i="1" dirty="0">
                        <a:latin typeface="Cambria Math" panose="02040503050406030204" pitchFamily="18" charset="0"/>
                      </a:rPr>
                      <m:t>−</m:t>
                    </m:r>
                    <m:r>
                      <a:rPr lang="en-US" altLang="zh-CN" sz="2600" i="1" dirty="0">
                        <a:latin typeface="Cambria Math" panose="02040503050406030204" pitchFamily="18" charset="0"/>
                      </a:rPr>
                      <m:t>𝜃</m:t>
                    </m:r>
                    <m:r>
                      <a:rPr lang="en-US" altLang="zh-CN" sz="2600" i="1" dirty="0">
                        <a:latin typeface="Cambria Math" panose="02040503050406030204" pitchFamily="18" charset="0"/>
                      </a:rPr>
                      <m:t>|&gt;</m:t>
                    </m:r>
                    <m:r>
                      <a:rPr lang="zh-CN" altLang="en-US" sz="2600" i="1" dirty="0">
                        <a:latin typeface="Cambria Math" panose="02040503050406030204" pitchFamily="18" charset="0"/>
                      </a:rPr>
                      <m:t>𝜖</m:t>
                    </m:r>
                    <m:r>
                      <a:rPr lang="en-US" altLang="zh-CN" sz="2600" i="1" dirty="0">
                        <a:latin typeface="Cambria Math" panose="02040503050406030204" pitchFamily="18" charset="0"/>
                      </a:rPr>
                      <m:t>)→</m:t>
                    </m:r>
                    <m:r>
                      <a:rPr lang="en-US" altLang="zh-CN" sz="2600" i="1" dirty="0">
                        <a:latin typeface="Cambria Math" panose="02040503050406030204" pitchFamily="18" charset="0"/>
                      </a:rPr>
                      <m:t>0</m:t>
                    </m:r>
                    <m:r>
                      <a:rPr lang="en-US" altLang="zh-CN" sz="2600" i="1" dirty="0">
                        <a:latin typeface="Cambria Math" panose="02040503050406030204" pitchFamily="18" charset="0"/>
                      </a:rPr>
                      <m:t> </m:t>
                    </m:r>
                  </m:oMath>
                </a14:m>
                <a:r>
                  <a:rPr lang="en-US" altLang="zh-CN" sz="2600" dirty="0">
                    <a:latin typeface="Times New Roman" panose="02020603050405020304" pitchFamily="18" charset="0"/>
                    <a:cs typeface="Times New Roman" panose="02020603050405020304" pitchFamily="18" charset="0"/>
                  </a:rPr>
                  <a:t>as </a:t>
                </a:r>
                <a14:m>
                  <m:oMath xmlns:m="http://schemas.openxmlformats.org/officeDocument/2006/math">
                    <m:r>
                      <a:rPr lang="en-US" altLang="zh-CN" sz="2600" i="1" dirty="0" smtClean="0">
                        <a:latin typeface="Cambria Math" panose="02040503050406030204" pitchFamily="18" charset="0"/>
                      </a:rPr>
                      <m:t>𝑚</m:t>
                    </m:r>
                    <m:r>
                      <a:rPr lang="en-US" altLang="zh-CN" sz="2600" i="1" dirty="0" smtClean="0">
                        <a:latin typeface="Cambria Math" panose="02040503050406030204" pitchFamily="18" charset="0"/>
                      </a:rPr>
                      <m:t>→</m:t>
                    </m:r>
                    <m:r>
                      <a:rPr lang="en-US" altLang="zh-CN" sz="2600" i="1" dirty="0" smtClean="0">
                        <a:latin typeface="Cambria Math" panose="02040503050406030204" pitchFamily="18" charset="0"/>
                      </a:rPr>
                      <m:t>∞</m:t>
                    </m:r>
                  </m:oMath>
                </a14:m>
                <a:r>
                  <a:rPr lang="en-US" altLang="zh-CN" sz="2600" dirty="0">
                    <a:latin typeface="Times New Roman" panose="02020603050405020304" pitchFamily="18" charset="0"/>
                    <a:cs typeface="Times New Roman" panose="02020603050405020304" pitchFamily="18" charset="0"/>
                  </a:rPr>
                  <a:t>. The condition described by Eq. </a:t>
                </a:r>
                <a:r>
                  <a:rPr lang="en-US" altLang="zh-CN" sz="2600" dirty="0">
                    <a:solidFill>
                      <a:srgbClr val="FF0000"/>
                    </a:solidFill>
                    <a:latin typeface="Times New Roman" panose="02020603050405020304" pitchFamily="18" charset="0"/>
                    <a:cs typeface="Times New Roman" panose="02020603050405020304" pitchFamily="18" charset="0"/>
                  </a:rPr>
                  <a:t>5.55</a:t>
                </a:r>
                <a:r>
                  <a:rPr lang="en-US" altLang="zh-CN" sz="2600" dirty="0">
                    <a:latin typeface="Times New Roman" panose="02020603050405020304" pitchFamily="18" charset="0"/>
                    <a:cs typeface="Times New Roman" panose="02020603050405020304" pitchFamily="18" charset="0"/>
                  </a:rPr>
                  <a:t> is known as </a:t>
                </a:r>
                <a:r>
                  <a:rPr lang="en-US" altLang="zh-CN" sz="2600" i="1" dirty="0">
                    <a:latin typeface="Times New Roman" panose="02020603050405020304" pitchFamily="18" charset="0"/>
                    <a:cs typeface="Times New Roman" panose="02020603050405020304" pitchFamily="18" charset="0"/>
                  </a:rPr>
                  <a:t>consistency</a:t>
                </a:r>
                <a:r>
                  <a:rPr lang="en-US" altLang="zh-CN" sz="2600" dirty="0">
                    <a:latin typeface="Times New Roman" panose="02020603050405020304" pitchFamily="18" charset="0"/>
                    <a:cs typeface="Times New Roman" panose="02020603050405020304" pitchFamily="18" charset="0"/>
                  </a:rPr>
                  <a:t>. It is sometimes referred to as weak consistency, with strong consistency referring to the </a:t>
                </a:r>
                <a:r>
                  <a:rPr lang="en-US" altLang="zh-CN" sz="2600" i="1" dirty="0">
                    <a:latin typeface="Times New Roman" panose="02020603050405020304" pitchFamily="18" charset="0"/>
                    <a:cs typeface="Times New Roman" panose="02020603050405020304" pitchFamily="18" charset="0"/>
                  </a:rPr>
                  <a:t>almost sure</a:t>
                </a:r>
                <a:r>
                  <a:rPr lang="en-US" altLang="zh-CN" sz="2600" dirty="0">
                    <a:latin typeface="Times New Roman" panose="02020603050405020304" pitchFamily="18" charset="0"/>
                    <a:cs typeface="Times New Roman" panose="02020603050405020304" pitchFamily="18" charset="0"/>
                  </a:rPr>
                  <a:t> convergence of </a:t>
                </a:r>
                <a14:m>
                  <m:oMath xmlns:m="http://schemas.openxmlformats.org/officeDocument/2006/math">
                    <m:acc>
                      <m:accPr>
                        <m:chr m:val="̂"/>
                        <m:ctrlPr>
                          <a:rPr lang="en-US" altLang="zh-CN" sz="2600" i="1" dirty="0" smtClean="0">
                            <a:latin typeface="Cambria Math" panose="02040503050406030204" pitchFamily="18" charset="0"/>
                          </a:rPr>
                        </m:ctrlPr>
                      </m:accPr>
                      <m:e>
                        <m:r>
                          <a:rPr lang="en-US" altLang="zh-CN" sz="2600" i="1" dirty="0">
                            <a:latin typeface="Cambria Math" panose="02040503050406030204" pitchFamily="18" charset="0"/>
                          </a:rPr>
                          <m:t>𝜃</m:t>
                        </m:r>
                      </m:e>
                    </m:acc>
                  </m:oMath>
                </a14:m>
                <a:r>
                  <a:rPr lang="en-US" altLang="zh-CN" sz="2600" dirty="0">
                    <a:latin typeface="Times New Roman" panose="02020603050405020304" pitchFamily="18" charset="0"/>
                    <a:cs typeface="Times New Roman" panose="02020603050405020304" pitchFamily="18" charset="0"/>
                  </a:rPr>
                  <a:t> to </a:t>
                </a:r>
                <a:r>
                  <a:rPr lang="en-US" altLang="zh-CN" sz="2600" i="1" dirty="0">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a:t>
                </a:r>
              </a:p>
              <a:p>
                <a:pPr algn="just">
                  <a:lnSpc>
                    <a:spcPct val="125000"/>
                  </a:lnSpc>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b="-3682"/>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F3273E8B-4E3C-4432-A4C6-E4C2DEF837D3}"/>
              </a:ext>
            </a:extLst>
          </p:cNvPr>
          <p:cNvPicPr>
            <a:picLocks noChangeAspect="1"/>
          </p:cNvPicPr>
          <p:nvPr/>
        </p:nvPicPr>
        <p:blipFill>
          <a:blip r:embed="rId3"/>
          <a:stretch>
            <a:fillRect/>
          </a:stretch>
        </p:blipFill>
        <p:spPr>
          <a:xfrm>
            <a:off x="3919248" y="3610076"/>
            <a:ext cx="6061252" cy="648529"/>
          </a:xfrm>
          <a:prstGeom prst="rect">
            <a:avLst/>
          </a:prstGeom>
        </p:spPr>
      </p:pic>
      <p:pic>
        <p:nvPicPr>
          <p:cNvPr id="5" name="图片 4" descr="u=1907756794,293736522&amp;fm=21&amp;gp=0.jpg">
            <a:extLst>
              <a:ext uri="{FF2B5EF4-FFF2-40B4-BE49-F238E27FC236}">
                <a16:creationId xmlns:a16="http://schemas.microsoft.com/office/drawing/2014/main" id="{0AA3B140-1225-49F3-AF22-650C16B87FDB}"/>
              </a:ext>
            </a:extLst>
          </p:cNvPr>
          <p:cNvPicPr>
            <a:picLocks noChangeAspect="1"/>
          </p:cNvPicPr>
          <p:nvPr/>
        </p:nvPicPr>
        <p:blipFill>
          <a:blip r:embed="rId4"/>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6233713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a:extLst>
              <a:ext uri="{FF2B5EF4-FFF2-40B4-BE49-F238E27FC236}">
                <a16:creationId xmlns:a16="http://schemas.microsoft.com/office/drawing/2014/main" id="{A4DC0CD8-FF9A-4613-9FA8-440620BCF2A6}"/>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5.4.5 Consistency</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500" i="1" dirty="0"/>
                  <a:t>Almost sure convergence </a:t>
                </a:r>
                <a:r>
                  <a:rPr lang="en-US" altLang="zh-CN" sz="2500" dirty="0"/>
                  <a:t>of a sequence of random variables </a:t>
                </a:r>
                <a14:m>
                  <m:oMath xmlns:m="http://schemas.openxmlformats.org/officeDocument/2006/math">
                    <m:sSup>
                      <m:sSupPr>
                        <m:ctrlPr>
                          <a:rPr lang="en-US" altLang="zh-CN" sz="2500" i="1" dirty="0">
                            <a:latin typeface="Cambria Math" panose="02040503050406030204" pitchFamily="18" charset="0"/>
                          </a:rPr>
                        </m:ctrlPr>
                      </m:sSupPr>
                      <m:e>
                        <m:r>
                          <a:rPr lang="en-US" altLang="zh-CN" sz="2500" b="1" i="1" dirty="0">
                            <a:latin typeface="Cambria Math" panose="02040503050406030204" pitchFamily="18" charset="0"/>
                          </a:rPr>
                          <m:t>𝒙</m:t>
                        </m:r>
                      </m:e>
                      <m:sup>
                        <m:r>
                          <a:rPr lang="en-US" altLang="zh-CN" sz="2500" i="1" dirty="0">
                            <a:latin typeface="Cambria Math" panose="02040503050406030204" pitchFamily="18" charset="0"/>
                          </a:rPr>
                          <m:t>(</m:t>
                        </m:r>
                        <m:r>
                          <a:rPr lang="en-US" altLang="zh-CN" sz="2500" i="1" dirty="0">
                            <a:latin typeface="Cambria Math" panose="02040503050406030204" pitchFamily="18" charset="0"/>
                          </a:rPr>
                          <m:t>1</m:t>
                        </m:r>
                        <m:r>
                          <a:rPr lang="en-US" altLang="zh-CN" sz="2500" i="1" dirty="0">
                            <a:latin typeface="Cambria Math" panose="02040503050406030204" pitchFamily="18" charset="0"/>
                          </a:rPr>
                          <m:t>)</m:t>
                        </m:r>
                      </m:sup>
                    </m:sSup>
                    <m:r>
                      <a:rPr lang="en-US" altLang="zh-CN" sz="2500" i="1" dirty="0">
                        <a:latin typeface="Cambria Math" panose="02040503050406030204" pitchFamily="18" charset="0"/>
                      </a:rPr>
                      <m:t>,</m:t>
                    </m:r>
                    <m:sSup>
                      <m:sSupPr>
                        <m:ctrlPr>
                          <a:rPr lang="en-US" altLang="zh-CN" sz="2500" i="1" dirty="0">
                            <a:latin typeface="Cambria Math" panose="02040503050406030204" pitchFamily="18" charset="0"/>
                          </a:rPr>
                        </m:ctrlPr>
                      </m:sSupPr>
                      <m:e>
                        <m:r>
                          <a:rPr lang="en-US" altLang="zh-CN" sz="2500" b="1" i="1" dirty="0">
                            <a:latin typeface="Cambria Math" panose="02040503050406030204" pitchFamily="18" charset="0"/>
                          </a:rPr>
                          <m:t>𝒙</m:t>
                        </m:r>
                      </m:e>
                      <m:sup>
                        <m:r>
                          <a:rPr lang="en-US" altLang="zh-CN" sz="2500" i="1" dirty="0">
                            <a:latin typeface="Cambria Math" panose="02040503050406030204" pitchFamily="18" charset="0"/>
                          </a:rPr>
                          <m:t>(</m:t>
                        </m:r>
                        <m:r>
                          <a:rPr lang="en-US" altLang="zh-CN" sz="2500" i="1" dirty="0">
                            <a:latin typeface="Cambria Math" panose="02040503050406030204" pitchFamily="18" charset="0"/>
                          </a:rPr>
                          <m:t>2</m:t>
                        </m:r>
                        <m:r>
                          <a:rPr lang="en-US" altLang="zh-CN" sz="2500" i="1" dirty="0">
                            <a:latin typeface="Cambria Math" panose="02040503050406030204" pitchFamily="18" charset="0"/>
                          </a:rPr>
                          <m:t>)</m:t>
                        </m:r>
                      </m:sup>
                    </m:sSup>
                    <m:r>
                      <a:rPr lang="en-US" altLang="zh-CN" sz="2500" i="1" dirty="0">
                        <a:latin typeface="Cambria Math" panose="02040503050406030204" pitchFamily="18" charset="0"/>
                      </a:rPr>
                      <m:t>,… </m:t>
                    </m:r>
                  </m:oMath>
                </a14:m>
                <a:r>
                  <a:rPr lang="en-US" altLang="zh-CN" sz="2500" dirty="0"/>
                  <a:t>to a value </a:t>
                </a:r>
                <a:r>
                  <a:rPr lang="en-US" altLang="zh-CN" sz="2500" b="1" dirty="0"/>
                  <a:t>x</a:t>
                </a:r>
                <a:r>
                  <a:rPr lang="en-US" altLang="zh-CN" sz="2500" dirty="0"/>
                  <a:t> occurs when </a:t>
                </a:r>
                <a14:m>
                  <m:oMath xmlns:m="http://schemas.openxmlformats.org/officeDocument/2006/math">
                    <m:r>
                      <a:rPr lang="en-US" altLang="zh-CN" sz="2500" i="1" dirty="0">
                        <a:latin typeface="Cambria Math" panose="02040503050406030204" pitchFamily="18" charset="0"/>
                      </a:rPr>
                      <m:t>𝑝</m:t>
                    </m:r>
                    <m:r>
                      <a:rPr lang="en-US" altLang="zh-CN" sz="2500" i="1" dirty="0">
                        <a:latin typeface="Cambria Math" panose="02040503050406030204" pitchFamily="18" charset="0"/>
                      </a:rPr>
                      <m:t>(</m:t>
                    </m:r>
                    <m:func>
                      <m:funcPr>
                        <m:ctrlPr>
                          <a:rPr lang="en-US" altLang="zh-CN" sz="2500" i="1" dirty="0">
                            <a:latin typeface="Cambria Math" panose="02040503050406030204" pitchFamily="18" charset="0"/>
                          </a:rPr>
                        </m:ctrlPr>
                      </m:funcPr>
                      <m:fName>
                        <m:limLow>
                          <m:limLowPr>
                            <m:ctrlPr>
                              <a:rPr lang="en-US" altLang="zh-CN" sz="2500" i="1" dirty="0">
                                <a:latin typeface="Cambria Math" panose="02040503050406030204" pitchFamily="18" charset="0"/>
                              </a:rPr>
                            </m:ctrlPr>
                          </m:limLowPr>
                          <m:e>
                            <m:r>
                              <m:rPr>
                                <m:sty m:val="p"/>
                              </m:rPr>
                              <a:rPr lang="en-US" altLang="zh-CN" sz="2500" dirty="0">
                                <a:latin typeface="Cambria Math" panose="02040503050406030204" pitchFamily="18" charset="0"/>
                              </a:rPr>
                              <m:t>lim</m:t>
                            </m:r>
                          </m:e>
                          <m:lim>
                            <m:r>
                              <a:rPr lang="en-US" altLang="zh-CN" sz="2500" i="1" dirty="0">
                                <a:latin typeface="Cambria Math" panose="02040503050406030204" pitchFamily="18" charset="0"/>
                              </a:rPr>
                              <m:t>𝑚</m:t>
                            </m:r>
                            <m:r>
                              <a:rPr lang="en-US" altLang="zh-CN" sz="2500" i="1" dirty="0">
                                <a:latin typeface="Cambria Math" panose="02040503050406030204" pitchFamily="18" charset="0"/>
                                <a:ea typeface="Cambria Math" panose="02040503050406030204" pitchFamily="18" charset="0"/>
                              </a:rPr>
                              <m:t>→</m:t>
                            </m:r>
                            <m:r>
                              <a:rPr lang="en-US" altLang="zh-CN" sz="2500" i="1" dirty="0">
                                <a:latin typeface="Cambria Math" panose="02040503050406030204" pitchFamily="18" charset="0"/>
                                <a:ea typeface="Cambria Math" panose="02040503050406030204" pitchFamily="18" charset="0"/>
                              </a:rPr>
                              <m:t>∞</m:t>
                            </m:r>
                          </m:lim>
                        </m:limLow>
                      </m:fName>
                      <m:e>
                        <m:sSup>
                          <m:sSupPr>
                            <m:ctrlPr>
                              <a:rPr lang="en-US" altLang="zh-CN" sz="2500" i="1" dirty="0">
                                <a:latin typeface="Cambria Math" panose="02040503050406030204" pitchFamily="18" charset="0"/>
                              </a:rPr>
                            </m:ctrlPr>
                          </m:sSupPr>
                          <m:e>
                            <m:r>
                              <a:rPr lang="en-US" altLang="zh-CN" sz="2500" b="1" i="1" dirty="0">
                                <a:latin typeface="Cambria Math" panose="02040503050406030204" pitchFamily="18" charset="0"/>
                              </a:rPr>
                              <m:t>𝒙</m:t>
                            </m:r>
                          </m:e>
                          <m:sup>
                            <m:d>
                              <m:dPr>
                                <m:ctrlPr>
                                  <a:rPr lang="en-US" altLang="zh-CN" sz="2500" i="1" dirty="0">
                                    <a:latin typeface="Cambria Math" panose="02040503050406030204" pitchFamily="18" charset="0"/>
                                  </a:rPr>
                                </m:ctrlPr>
                              </m:dPr>
                              <m:e>
                                <m:r>
                                  <a:rPr lang="en-US" altLang="zh-CN" sz="2500" i="1" dirty="0">
                                    <a:latin typeface="Cambria Math" panose="02040503050406030204" pitchFamily="18" charset="0"/>
                                  </a:rPr>
                                  <m:t>𝑚</m:t>
                                </m:r>
                              </m:e>
                            </m:d>
                          </m:sup>
                        </m:sSup>
                      </m:e>
                    </m:func>
                    <m:r>
                      <a:rPr lang="en-US" altLang="zh-CN" sz="2500" i="1" dirty="0">
                        <a:latin typeface="Cambria Math" panose="02040503050406030204" pitchFamily="18" charset="0"/>
                      </a:rPr>
                      <m:t>=</m:t>
                    </m:r>
                    <m:r>
                      <a:rPr lang="en-US" altLang="zh-CN" sz="2500" b="1" i="1" dirty="0">
                        <a:latin typeface="Cambria Math" panose="02040503050406030204" pitchFamily="18" charset="0"/>
                      </a:rPr>
                      <m:t>𝒙</m:t>
                    </m:r>
                    <m:r>
                      <a:rPr lang="en-US" altLang="zh-CN" sz="2500" i="1" dirty="0">
                        <a:latin typeface="Cambria Math" panose="02040503050406030204" pitchFamily="18" charset="0"/>
                      </a:rPr>
                      <m:t>)=</m:t>
                    </m:r>
                    <m:r>
                      <a:rPr lang="en-US" altLang="zh-CN" sz="2500" i="1" dirty="0">
                        <a:latin typeface="Cambria Math" panose="02040503050406030204" pitchFamily="18" charset="0"/>
                      </a:rPr>
                      <m:t>1</m:t>
                    </m:r>
                  </m:oMath>
                </a14:m>
                <a:r>
                  <a:rPr lang="en-US" altLang="zh-CN" sz="2500" dirty="0"/>
                  <a:t>. </a:t>
                </a:r>
              </a:p>
              <a:p>
                <a:pPr marL="0" indent="0" algn="just">
                  <a:lnSpc>
                    <a:spcPct val="125000"/>
                  </a:lnSpc>
                  <a:spcBef>
                    <a:spcPts val="0"/>
                  </a:spcBef>
                  <a:buClr>
                    <a:srgbClr val="FF0000"/>
                  </a:buClr>
                  <a:buNone/>
                </a:pPr>
                <a:r>
                  <a:rPr lang="en-US" altLang="zh-CN" sz="2500" dirty="0"/>
                  <a:t>        Consistency ensures that the bias induced by the estimator is assured to diminish as the number of data examples grows. However, the reverse is not true—asymptotic unbiasedness does not imply consistency. For example, consider estimating the mean parameter </a:t>
                </a:r>
                <a14:m>
                  <m:oMath xmlns:m="http://schemas.openxmlformats.org/officeDocument/2006/math">
                    <m:r>
                      <a:rPr lang="en-US" altLang="zh-CN" sz="2500" i="1" dirty="0" smtClean="0">
                        <a:latin typeface="Cambria Math" panose="02040503050406030204" pitchFamily="18" charset="0"/>
                      </a:rPr>
                      <m:t>µ</m:t>
                    </m:r>
                  </m:oMath>
                </a14:m>
                <a:r>
                  <a:rPr lang="en-US" altLang="zh-CN" sz="2500" dirty="0"/>
                  <a:t> of a normal distribution </a:t>
                </a:r>
                <a14:m>
                  <m:oMath xmlns:m="http://schemas.openxmlformats.org/officeDocument/2006/math">
                    <m:r>
                      <a:rPr lang="zh-CN" altLang="en-US" sz="2500" i="1" dirty="0" smtClean="0">
                        <a:latin typeface="Cambria Math" panose="02040503050406030204" pitchFamily="18" charset="0"/>
                      </a:rPr>
                      <m:t>𝒩</m:t>
                    </m:r>
                    <m:r>
                      <a:rPr lang="en-US" altLang="zh-CN" sz="2500" i="1" dirty="0" smtClean="0">
                        <a:latin typeface="Cambria Math" panose="02040503050406030204" pitchFamily="18" charset="0"/>
                      </a:rPr>
                      <m:t>(</m:t>
                    </m:r>
                    <m:r>
                      <a:rPr lang="en-US" altLang="zh-CN" sz="2500" i="1" dirty="0" smtClean="0">
                        <a:latin typeface="Cambria Math" panose="02040503050406030204" pitchFamily="18" charset="0"/>
                      </a:rPr>
                      <m:t>𝑥</m:t>
                    </m:r>
                    <m:r>
                      <a:rPr lang="en-US" altLang="zh-CN" sz="2500" i="1" dirty="0" smtClean="0">
                        <a:latin typeface="Cambria Math" panose="02040503050406030204" pitchFamily="18" charset="0"/>
                      </a:rPr>
                      <m:t>;µ,</m:t>
                    </m:r>
                    <m:sSup>
                      <m:sSupPr>
                        <m:ctrlPr>
                          <a:rPr lang="en-US" altLang="zh-CN" sz="2500" i="1" dirty="0" smtClean="0">
                            <a:latin typeface="Cambria Math" panose="02040503050406030204" pitchFamily="18" charset="0"/>
                          </a:rPr>
                        </m:ctrlPr>
                      </m:sSupPr>
                      <m:e>
                        <m:r>
                          <a:rPr lang="en-US" altLang="zh-CN" sz="2500" i="1" dirty="0">
                            <a:latin typeface="Cambria Math" panose="02040503050406030204" pitchFamily="18" charset="0"/>
                          </a:rPr>
                          <m:t>𝜎</m:t>
                        </m:r>
                      </m:e>
                      <m:sup>
                        <m:r>
                          <a:rPr lang="en-US" altLang="zh-CN" sz="2500" i="1" dirty="0">
                            <a:latin typeface="Cambria Math" panose="02040503050406030204" pitchFamily="18" charset="0"/>
                          </a:rPr>
                          <m:t>2</m:t>
                        </m:r>
                      </m:sup>
                    </m:sSup>
                    <m:r>
                      <a:rPr lang="en-US" altLang="zh-CN" sz="2500" i="1" dirty="0" smtClean="0">
                        <a:latin typeface="Cambria Math" panose="02040503050406030204" pitchFamily="18" charset="0"/>
                      </a:rPr>
                      <m:t>)</m:t>
                    </m:r>
                  </m:oMath>
                </a14:m>
                <a:r>
                  <a:rPr lang="en-US" altLang="zh-CN" sz="2500" dirty="0"/>
                  <a:t>, with a dataset consisting of </a:t>
                </a:r>
                <a14:m>
                  <m:oMath xmlns:m="http://schemas.openxmlformats.org/officeDocument/2006/math">
                    <m:r>
                      <a:rPr lang="en-US" altLang="zh-CN" sz="2500" i="1" dirty="0" smtClean="0">
                        <a:latin typeface="Cambria Math" panose="02040503050406030204" pitchFamily="18" charset="0"/>
                      </a:rPr>
                      <m:t>𝑚</m:t>
                    </m:r>
                  </m:oMath>
                </a14:m>
                <a:r>
                  <a:rPr lang="en-US" altLang="zh-CN" sz="2500" dirty="0"/>
                  <a:t> samples: {</a:t>
                </a:r>
                <a14:m>
                  <m:oMath xmlns:m="http://schemas.openxmlformats.org/officeDocument/2006/math">
                    <m:sSup>
                      <m:sSupPr>
                        <m:ctrlPr>
                          <a:rPr lang="en-US" altLang="zh-CN" sz="2500" i="1" dirty="0">
                            <a:latin typeface="Cambria Math" panose="02040503050406030204" pitchFamily="18" charset="0"/>
                          </a:rPr>
                        </m:ctrlPr>
                      </m:sSupPr>
                      <m:e>
                        <m:r>
                          <a:rPr lang="en-US" altLang="zh-CN" sz="2500" i="1" dirty="0">
                            <a:latin typeface="Cambria Math" panose="02040503050406030204" pitchFamily="18" charset="0"/>
                          </a:rPr>
                          <m:t>𝑥</m:t>
                        </m:r>
                      </m:e>
                      <m:sup>
                        <m:r>
                          <a:rPr lang="en-US" altLang="zh-CN" sz="2500" i="1" dirty="0">
                            <a:latin typeface="Cambria Math" panose="02040503050406030204" pitchFamily="18" charset="0"/>
                          </a:rPr>
                          <m:t>(</m:t>
                        </m:r>
                        <m:r>
                          <a:rPr lang="en-US" altLang="zh-CN" sz="2500" i="1" dirty="0">
                            <a:latin typeface="Cambria Math" panose="02040503050406030204" pitchFamily="18" charset="0"/>
                          </a:rPr>
                          <m:t>1</m:t>
                        </m:r>
                        <m:r>
                          <a:rPr lang="en-US" altLang="zh-CN" sz="2500" i="1" dirty="0">
                            <a:latin typeface="Cambria Math" panose="02040503050406030204" pitchFamily="18" charset="0"/>
                          </a:rPr>
                          <m:t>)</m:t>
                        </m:r>
                      </m:sup>
                    </m:sSup>
                    <m:r>
                      <a:rPr lang="en-US" altLang="zh-CN" sz="2500" i="1" dirty="0">
                        <a:latin typeface="Cambria Math" panose="02040503050406030204" pitchFamily="18" charset="0"/>
                      </a:rPr>
                      <m:t>,…,</m:t>
                    </m:r>
                    <m:sSup>
                      <m:sSupPr>
                        <m:ctrlPr>
                          <a:rPr lang="en-US" altLang="zh-CN" sz="2500" i="1" dirty="0">
                            <a:latin typeface="Cambria Math" panose="02040503050406030204" pitchFamily="18" charset="0"/>
                          </a:rPr>
                        </m:ctrlPr>
                      </m:sSupPr>
                      <m:e>
                        <m:r>
                          <a:rPr lang="en-US" altLang="zh-CN" sz="2500" i="1" dirty="0">
                            <a:latin typeface="Cambria Math" panose="02040503050406030204" pitchFamily="18" charset="0"/>
                          </a:rPr>
                          <m:t>𝑥</m:t>
                        </m:r>
                      </m:e>
                      <m:sup>
                        <m:r>
                          <a:rPr lang="en-US" altLang="zh-CN" sz="2500" i="1" dirty="0">
                            <a:latin typeface="Cambria Math" panose="02040503050406030204" pitchFamily="18" charset="0"/>
                          </a:rPr>
                          <m:t>(</m:t>
                        </m:r>
                        <m:r>
                          <a:rPr lang="en-US" altLang="zh-CN" sz="2500" i="1" dirty="0">
                            <a:latin typeface="Cambria Math" panose="02040503050406030204" pitchFamily="18" charset="0"/>
                          </a:rPr>
                          <m:t>𝑚</m:t>
                        </m:r>
                        <m:r>
                          <a:rPr lang="en-US" altLang="zh-CN" sz="2500" i="1" dirty="0">
                            <a:latin typeface="Cambria Math" panose="02040503050406030204" pitchFamily="18" charset="0"/>
                          </a:rPr>
                          <m:t>)</m:t>
                        </m:r>
                      </m:sup>
                    </m:sSup>
                  </m:oMath>
                </a14:m>
                <a:r>
                  <a:rPr lang="en-US" altLang="zh-CN" sz="2500" dirty="0"/>
                  <a:t>}.We could use the ﬁrst sample </a:t>
                </a:r>
                <a14:m>
                  <m:oMath xmlns:m="http://schemas.openxmlformats.org/officeDocument/2006/math">
                    <m:sSup>
                      <m:sSupPr>
                        <m:ctrlPr>
                          <a:rPr lang="en-US" altLang="zh-CN" sz="2500" i="1" dirty="0">
                            <a:latin typeface="Cambria Math" panose="02040503050406030204" pitchFamily="18" charset="0"/>
                          </a:rPr>
                        </m:ctrlPr>
                      </m:sSupPr>
                      <m:e>
                        <m:r>
                          <a:rPr lang="en-US" altLang="zh-CN" sz="2500" i="1" dirty="0">
                            <a:latin typeface="Cambria Math" panose="02040503050406030204" pitchFamily="18" charset="0"/>
                          </a:rPr>
                          <m:t>𝑥</m:t>
                        </m:r>
                      </m:e>
                      <m:sup>
                        <m:r>
                          <a:rPr lang="en-US" altLang="zh-CN" sz="2500" i="1" dirty="0">
                            <a:latin typeface="Cambria Math" panose="02040503050406030204" pitchFamily="18" charset="0"/>
                          </a:rPr>
                          <m:t>(</m:t>
                        </m:r>
                        <m:r>
                          <a:rPr lang="en-US" altLang="zh-CN" sz="2500" i="1" dirty="0">
                            <a:latin typeface="Cambria Math" panose="02040503050406030204" pitchFamily="18" charset="0"/>
                          </a:rPr>
                          <m:t>1</m:t>
                        </m:r>
                        <m:r>
                          <a:rPr lang="en-US" altLang="zh-CN" sz="2500" i="1" dirty="0">
                            <a:latin typeface="Cambria Math" panose="02040503050406030204" pitchFamily="18" charset="0"/>
                          </a:rPr>
                          <m:t>)</m:t>
                        </m:r>
                      </m:sup>
                    </m:sSup>
                  </m:oMath>
                </a14:m>
                <a:r>
                  <a:rPr lang="en-US" altLang="zh-CN" sz="2500" dirty="0"/>
                  <a:t> of the dataset as an </a:t>
                </a:r>
                <a:r>
                  <a:rPr lang="en-US" altLang="zh-CN" sz="2500" i="1" dirty="0"/>
                  <a:t>unbiased</a:t>
                </a:r>
                <a:r>
                  <a:rPr lang="en-US" altLang="zh-CN" sz="2500" dirty="0"/>
                  <a:t> estimator: </a:t>
                </a:r>
                <a14:m>
                  <m:oMath xmlns:m="http://schemas.openxmlformats.org/officeDocument/2006/math">
                    <m:acc>
                      <m:accPr>
                        <m:chr m:val="̂"/>
                        <m:ctrlPr>
                          <a:rPr lang="en-US" altLang="zh-CN" sz="2500" i="1" smtClean="0">
                            <a:latin typeface="Cambria Math" panose="02040503050406030204" pitchFamily="18" charset="0"/>
                          </a:rPr>
                        </m:ctrlPr>
                      </m:accPr>
                      <m:e>
                        <m:r>
                          <m:rPr>
                            <m:nor/>
                          </m:rPr>
                          <a:rPr lang="en-US" altLang="zh-CN" sz="2500" i="1" dirty="0"/>
                          <m:t>θ</m:t>
                        </m:r>
                      </m:e>
                    </m:acc>
                    <m:r>
                      <a:rPr lang="en-US" altLang="zh-CN" sz="2500" b="0" i="1" smtClean="0">
                        <a:latin typeface="Cambria Math" panose="02040503050406030204" pitchFamily="18" charset="0"/>
                      </a:rPr>
                      <m:t>=</m:t>
                    </m:r>
                    <m:sSup>
                      <m:sSupPr>
                        <m:ctrlPr>
                          <a:rPr lang="en-US" altLang="zh-CN" sz="2500" i="1" dirty="0">
                            <a:latin typeface="Cambria Math" panose="02040503050406030204" pitchFamily="18" charset="0"/>
                          </a:rPr>
                        </m:ctrlPr>
                      </m:sSupPr>
                      <m:e>
                        <m:r>
                          <a:rPr lang="en-US" altLang="zh-CN" sz="2500" i="1" dirty="0">
                            <a:latin typeface="Cambria Math" panose="02040503050406030204" pitchFamily="18" charset="0"/>
                          </a:rPr>
                          <m:t>𝑥</m:t>
                        </m:r>
                      </m:e>
                      <m:sup>
                        <m:r>
                          <a:rPr lang="en-US" altLang="zh-CN" sz="2500" i="1" dirty="0">
                            <a:latin typeface="Cambria Math" panose="02040503050406030204" pitchFamily="18" charset="0"/>
                          </a:rPr>
                          <m:t>(</m:t>
                        </m:r>
                        <m:r>
                          <a:rPr lang="en-US" altLang="zh-CN" sz="2500" i="1" dirty="0">
                            <a:latin typeface="Cambria Math" panose="02040503050406030204" pitchFamily="18" charset="0"/>
                          </a:rPr>
                          <m:t>1</m:t>
                        </m:r>
                        <m:r>
                          <a:rPr lang="en-US" altLang="zh-CN" sz="2500" i="1" dirty="0">
                            <a:latin typeface="Cambria Math" panose="02040503050406030204" pitchFamily="18" charset="0"/>
                          </a:rPr>
                          <m:t>)</m:t>
                        </m:r>
                      </m:sup>
                    </m:sSup>
                  </m:oMath>
                </a14:m>
                <a:r>
                  <a:rPr lang="en-US" altLang="zh-CN" sz="2500" dirty="0"/>
                  <a:t>.In that case, </a:t>
                </a:r>
                <a14:m>
                  <m:oMath xmlns:m="http://schemas.openxmlformats.org/officeDocument/2006/math">
                    <m:r>
                      <a:rPr lang="zh-CN" altLang="en-US" sz="2500" i="1" dirty="0" smtClean="0">
                        <a:latin typeface="Cambria Math" panose="02040503050406030204" pitchFamily="18" charset="0"/>
                      </a:rPr>
                      <m:t>𝔼</m:t>
                    </m:r>
                  </m:oMath>
                </a14:m>
                <a:r>
                  <a:rPr lang="en-US" altLang="zh-CN" sz="2500" dirty="0"/>
                  <a:t>(</a:t>
                </a:r>
                <a14:m>
                  <m:oMath xmlns:m="http://schemas.openxmlformats.org/officeDocument/2006/math">
                    <m:sSub>
                      <m:sSubPr>
                        <m:ctrlPr>
                          <a:rPr lang="en-US" altLang="zh-CN" sz="2500" i="1">
                            <a:latin typeface="Cambria Math" panose="02040503050406030204" pitchFamily="18" charset="0"/>
                          </a:rPr>
                        </m:ctrlPr>
                      </m:sSubPr>
                      <m:e>
                        <m:acc>
                          <m:accPr>
                            <m:chr m:val="̂"/>
                            <m:ctrlPr>
                              <a:rPr lang="en-US" altLang="zh-CN" sz="2500" i="1">
                                <a:latin typeface="Cambria Math" panose="02040503050406030204" pitchFamily="18" charset="0"/>
                              </a:rPr>
                            </m:ctrlPr>
                          </m:accPr>
                          <m:e>
                            <m:r>
                              <a:rPr lang="en-US" altLang="zh-CN" sz="2500" i="1" dirty="0">
                                <a:latin typeface="Cambria Math" panose="02040503050406030204" pitchFamily="18" charset="0"/>
                              </a:rPr>
                              <m:t>𝜃</m:t>
                            </m:r>
                          </m:e>
                        </m:acc>
                      </m:e>
                      <m:sub>
                        <m:r>
                          <a:rPr lang="en-US" altLang="zh-CN" sz="2500" i="1">
                            <a:latin typeface="Cambria Math" panose="02040503050406030204" pitchFamily="18" charset="0"/>
                          </a:rPr>
                          <m:t>𝑚</m:t>
                        </m:r>
                      </m:sub>
                    </m:sSub>
                  </m:oMath>
                </a14:m>
                <a:r>
                  <a:rPr lang="en-US" altLang="zh-CN" sz="2500" dirty="0"/>
                  <a:t>)</a:t>
                </a:r>
                <a14:m>
                  <m:oMath xmlns:m="http://schemas.openxmlformats.org/officeDocument/2006/math">
                    <m:r>
                      <a:rPr lang="en-US" altLang="zh-CN" sz="2500" i="1" dirty="0" smtClean="0">
                        <a:latin typeface="Cambria Math" panose="02040503050406030204" pitchFamily="18" charset="0"/>
                      </a:rPr>
                      <m:t>=</m:t>
                    </m:r>
                    <m:r>
                      <a:rPr lang="en-US" altLang="zh-CN" sz="2500" i="1" dirty="0" smtClean="0">
                        <a:latin typeface="Cambria Math" panose="02040503050406030204" pitchFamily="18" charset="0"/>
                      </a:rPr>
                      <m:t>𝜃</m:t>
                    </m:r>
                  </m:oMath>
                </a14:m>
                <a:r>
                  <a:rPr lang="en-US" altLang="zh-CN" sz="2500" dirty="0"/>
                  <a:t> so the estimator is unbiased no matter how many data points are seen. This, of course, implies that the estimate is asymptotically unbiased. However, this is not a consistent estimator as it is </a:t>
                </a:r>
                <a:r>
                  <a:rPr lang="en-US" altLang="zh-CN" sz="2500" i="1" dirty="0"/>
                  <a:t>not</a:t>
                </a:r>
                <a:r>
                  <a:rPr lang="en-US" altLang="zh-CN" sz="2500" dirty="0"/>
                  <a:t> the case that </a:t>
                </a:r>
                <a14:m>
                  <m:oMath xmlns:m="http://schemas.openxmlformats.org/officeDocument/2006/math">
                    <m:sSub>
                      <m:sSubPr>
                        <m:ctrlPr>
                          <a:rPr lang="en-US" altLang="zh-CN" sz="2500" i="1">
                            <a:latin typeface="Cambria Math" panose="02040503050406030204" pitchFamily="18" charset="0"/>
                          </a:rPr>
                        </m:ctrlPr>
                      </m:sSubPr>
                      <m:e>
                        <m:acc>
                          <m:accPr>
                            <m:chr m:val="̂"/>
                            <m:ctrlPr>
                              <a:rPr lang="en-US" altLang="zh-CN" sz="2500" i="1">
                                <a:latin typeface="Cambria Math" panose="02040503050406030204" pitchFamily="18" charset="0"/>
                              </a:rPr>
                            </m:ctrlPr>
                          </m:accPr>
                          <m:e>
                            <m:r>
                              <a:rPr lang="en-US" altLang="zh-CN" sz="2500" i="1" dirty="0">
                                <a:latin typeface="Cambria Math" panose="02040503050406030204" pitchFamily="18" charset="0"/>
                              </a:rPr>
                              <m:t>𝜃</m:t>
                            </m:r>
                          </m:e>
                        </m:acc>
                      </m:e>
                      <m:sub>
                        <m:r>
                          <a:rPr lang="en-US" altLang="zh-CN" sz="2500" i="1">
                            <a:latin typeface="Cambria Math" panose="02040503050406030204" pitchFamily="18" charset="0"/>
                          </a:rPr>
                          <m:t>𝑚</m:t>
                        </m:r>
                      </m:sub>
                    </m:sSub>
                    <m:r>
                      <a:rPr lang="en-US" altLang="zh-CN" sz="2500" i="1" smtClean="0">
                        <a:latin typeface="Cambria Math" panose="02040503050406030204" pitchFamily="18" charset="0"/>
                        <a:ea typeface="Cambria Math" panose="02040503050406030204" pitchFamily="18" charset="0"/>
                      </a:rPr>
                      <m:t>→</m:t>
                    </m:r>
                    <m:r>
                      <a:rPr lang="en-US" altLang="zh-CN" sz="2500" i="1" dirty="0">
                        <a:latin typeface="Cambria Math" panose="02040503050406030204" pitchFamily="18" charset="0"/>
                      </a:rPr>
                      <m:t>𝜃</m:t>
                    </m:r>
                  </m:oMath>
                </a14:m>
                <a:r>
                  <a:rPr lang="en-US" altLang="zh-CN" sz="2500" dirty="0"/>
                  <a:t> as </a:t>
                </a:r>
                <a14:m>
                  <m:oMath xmlns:m="http://schemas.openxmlformats.org/officeDocument/2006/math">
                    <m:r>
                      <a:rPr lang="en-US" altLang="zh-CN" sz="2500" b="0" i="1" smtClean="0">
                        <a:latin typeface="Cambria Math" panose="02040503050406030204" pitchFamily="18" charset="0"/>
                      </a:rPr>
                      <m:t>𝑚</m:t>
                    </m:r>
                    <m:r>
                      <a:rPr lang="en-US" altLang="zh-CN" sz="2500" b="0" i="1" smtClean="0">
                        <a:latin typeface="Cambria Math" panose="02040503050406030204" pitchFamily="18" charset="0"/>
                        <a:ea typeface="Cambria Math" panose="02040503050406030204" pitchFamily="18" charset="0"/>
                      </a:rPr>
                      <m:t>→</m:t>
                    </m:r>
                    <m:r>
                      <a:rPr lang="en-US" altLang="zh-CN" sz="2500" b="0" i="1" smtClean="0">
                        <a:latin typeface="Cambria Math" panose="02040503050406030204" pitchFamily="18" charset="0"/>
                        <a:ea typeface="Cambria Math" panose="02040503050406030204" pitchFamily="18" charset="0"/>
                      </a:rPr>
                      <m:t>∞</m:t>
                    </m:r>
                  </m:oMath>
                </a14:m>
                <a:r>
                  <a:rPr lang="en-US" altLang="zh-CN" sz="2500" dirty="0"/>
                  <a:t>.</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3"/>
                <a:stretch>
                  <a:fillRect l="-909" r="-855" b="-109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2686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idx="1" hasCustomPrompt="1"/>
          </p:nvPr>
        </p:nvSpPr>
        <p:spPr>
          <a:xfrm>
            <a:off x="387439" y="3750171"/>
            <a:ext cx="11409609" cy="2426792"/>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Qianmin</a:t>
            </a:r>
            <a:r>
              <a:rPr lang="en-US" altLang="zh-CN" sz="2400" dirty="0"/>
              <a:t> Chen</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5.5 Maximum Likelihood Estimation</a:t>
            </a:r>
            <a:endParaRPr lang="zh-CN" altLang="en-US"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5 Machine Learning Basics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28836229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5.5 Maximum Likelihood Estimation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Previously, we have seen some definitions of common estimators and analyzed their properties. But where did these estimators come from? Rather than guessing that some function might make a good estimator and then analyzing its bias and variance, we would like to have some principle from which we can derive specific functions that are good estimators for different models.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most common such principle is the maximum likelihood principle.</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Consider a set of m examples </a:t>
                </a:r>
                <a14:m>
                  <m:oMath xmlns:m="http://schemas.openxmlformats.org/officeDocument/2006/math">
                    <m:r>
                      <a:rPr lang="zh-CN" altLang="en-US" sz="2600" i="1" dirty="0" smtClean="0">
                        <a:latin typeface="Cambria Math" panose="02040503050406030204" pitchFamily="18" charset="0"/>
                        <a:cs typeface="Times New Roman" panose="02020603050405020304" pitchFamily="18" charset="0"/>
                      </a:rPr>
                      <m:t>𝕏</m:t>
                    </m:r>
                    <m:r>
                      <a:rPr lang="en-US" altLang="zh-CN" sz="2600" i="1" dirty="0" smtClean="0">
                        <a:latin typeface="Cambria Math" panose="02040503050406030204" pitchFamily="18" charset="0"/>
                        <a:cs typeface="Times New Roman" panose="02020603050405020304" pitchFamily="18" charset="0"/>
                      </a:rPr>
                      <m:t> = {</m:t>
                    </m:r>
                    <m:sSup>
                      <m:sSupPr>
                        <m:ctrlPr>
                          <a:rPr lang="en-US" altLang="zh-CN" sz="2600" i="1" dirty="0" smtClean="0">
                            <a:latin typeface="Cambria Math" panose="02040503050406030204" pitchFamily="18" charset="0"/>
                            <a:cs typeface="Times New Roman" panose="02020603050405020304" pitchFamily="18" charset="0"/>
                          </a:rPr>
                        </m:ctrlPr>
                      </m:sSupPr>
                      <m:e>
                        <m:r>
                          <a:rPr lang="en-US" altLang="zh-CN" sz="2600" b="1" i="1" dirty="0">
                            <a:latin typeface="Cambria Math" panose="02040503050406030204" pitchFamily="18" charset="0"/>
                            <a:cs typeface="Times New Roman" panose="02020603050405020304" pitchFamily="18" charset="0"/>
                          </a:rPr>
                          <m:t>𝒙</m:t>
                        </m:r>
                      </m:e>
                      <m:sup>
                        <m:r>
                          <a:rPr lang="en-US" altLang="zh-CN" sz="2600" i="1" dirty="0">
                            <a:latin typeface="Cambria Math" panose="02040503050406030204" pitchFamily="18" charset="0"/>
                            <a:cs typeface="Times New Roman" panose="02020603050405020304" pitchFamily="18" charset="0"/>
                          </a:rPr>
                          <m:t>(</m:t>
                        </m:r>
                        <m:r>
                          <a:rPr lang="en-US" altLang="zh-CN" sz="2600" i="1" dirty="0">
                            <a:latin typeface="Cambria Math" panose="02040503050406030204" pitchFamily="18" charset="0"/>
                            <a:cs typeface="Times New Roman" panose="02020603050405020304" pitchFamily="18" charset="0"/>
                          </a:rPr>
                          <m:t>1</m:t>
                        </m:r>
                        <m:r>
                          <a:rPr lang="en-US" altLang="zh-CN" sz="2600" i="1" dirty="0">
                            <a:latin typeface="Cambria Math" panose="02040503050406030204" pitchFamily="18" charset="0"/>
                            <a:cs typeface="Times New Roman" panose="02020603050405020304" pitchFamily="18" charset="0"/>
                          </a:rPr>
                          <m:t>)</m:t>
                        </m:r>
                      </m:sup>
                    </m:sSup>
                    <m:r>
                      <a:rPr lang="en-US" altLang="zh-CN" sz="2600" i="1" dirty="0" smtClean="0">
                        <a:latin typeface="Cambria Math" panose="02040503050406030204" pitchFamily="18" charset="0"/>
                        <a:cs typeface="Times New Roman" panose="02020603050405020304" pitchFamily="18" charset="0"/>
                      </a:rPr>
                      <m:t>, . . . , </m:t>
                    </m:r>
                    <m:sSup>
                      <m:sSupPr>
                        <m:ctrlPr>
                          <a:rPr lang="en-US" altLang="zh-CN" sz="2600" i="1" dirty="0" smtClean="0">
                            <a:latin typeface="Cambria Math" panose="02040503050406030204" pitchFamily="18" charset="0"/>
                            <a:cs typeface="Times New Roman" panose="02020603050405020304" pitchFamily="18" charset="0"/>
                          </a:rPr>
                        </m:ctrlPr>
                      </m:sSupPr>
                      <m:e>
                        <m:r>
                          <a:rPr lang="en-US" altLang="zh-CN" sz="2600" b="1" i="1" dirty="0">
                            <a:latin typeface="Cambria Math" panose="02040503050406030204" pitchFamily="18" charset="0"/>
                            <a:cs typeface="Times New Roman" panose="02020603050405020304" pitchFamily="18" charset="0"/>
                          </a:rPr>
                          <m:t>𝒙</m:t>
                        </m:r>
                      </m:e>
                      <m:sup>
                        <m:r>
                          <a:rPr lang="en-US" altLang="zh-CN" sz="2600" i="1" dirty="0">
                            <a:latin typeface="Cambria Math" panose="02040503050406030204" pitchFamily="18" charset="0"/>
                            <a:cs typeface="Times New Roman" panose="02020603050405020304" pitchFamily="18" charset="0"/>
                          </a:rPr>
                          <m:t>(</m:t>
                        </m:r>
                        <m:r>
                          <a:rPr lang="en-US" altLang="zh-CN" sz="2600" i="1" dirty="0">
                            <a:latin typeface="Cambria Math" panose="02040503050406030204" pitchFamily="18" charset="0"/>
                            <a:cs typeface="Times New Roman" panose="02020603050405020304" pitchFamily="18" charset="0"/>
                          </a:rPr>
                          <m:t>𝑚</m:t>
                        </m:r>
                        <m:r>
                          <a:rPr lang="en-US" altLang="zh-CN" sz="2600" i="1" dirty="0">
                            <a:latin typeface="Cambria Math" panose="02040503050406030204" pitchFamily="18" charset="0"/>
                            <a:cs typeface="Times New Roman" panose="02020603050405020304" pitchFamily="18" charset="0"/>
                          </a:rPr>
                          <m:t>)</m:t>
                        </m:r>
                      </m:sup>
                    </m:sSup>
                    <m:r>
                      <a:rPr lang="en-US" altLang="zh-CN" sz="2600" i="1" dirty="0" smtClean="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drawn independently from the true but unknown data generating distribution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𝑝</m:t>
                        </m:r>
                      </m:e>
                      <m:sub>
                        <m:r>
                          <m:rPr>
                            <m:sty m:val="p"/>
                          </m:rPr>
                          <a:rPr lang="en-US" altLang="zh-CN" sz="2600" dirty="0">
                            <a:latin typeface="Cambria Math" panose="02040503050406030204" pitchFamily="18" charset="0"/>
                            <a:cs typeface="Times New Roman" panose="02020603050405020304" pitchFamily="18" charset="0"/>
                          </a:rPr>
                          <m:t>data</m:t>
                        </m:r>
                      </m:sub>
                    </m:sSub>
                    <m:r>
                      <a:rPr lang="en-US" altLang="zh-CN" sz="2600" i="1" dirty="0" smtClean="0">
                        <a:latin typeface="Cambria Math" panose="02040503050406030204" pitchFamily="18" charset="0"/>
                        <a:cs typeface="Times New Roman" panose="02020603050405020304" pitchFamily="18" charset="0"/>
                      </a:rPr>
                      <m:t> (</m:t>
                    </m:r>
                    <m:r>
                      <a:rPr lang="en-US" altLang="zh-CN" sz="2600" b="1" i="0" dirty="0">
                        <a:latin typeface="Cambria Math" panose="02040503050406030204" pitchFamily="18" charset="0"/>
                        <a:cs typeface="Times New Roman" panose="02020603050405020304" pitchFamily="18" charset="0"/>
                      </a:rPr>
                      <m:t>𝐱</m:t>
                    </m:r>
                    <m:r>
                      <a:rPr lang="en-US" altLang="zh-CN" sz="2600" i="1" dirty="0" smtClean="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Let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𝑝</m:t>
                        </m:r>
                      </m:e>
                      <m:sub>
                        <m:r>
                          <m:rPr>
                            <m:sty m:val="p"/>
                          </m:rPr>
                          <a:rPr lang="en-US" altLang="zh-CN" sz="2600" dirty="0">
                            <a:latin typeface="Cambria Math" panose="02040503050406030204" pitchFamily="18" charset="0"/>
                            <a:cs typeface="Times New Roman" panose="02020603050405020304" pitchFamily="18" charset="0"/>
                          </a:rPr>
                          <m:t>model</m:t>
                        </m:r>
                      </m:sub>
                    </m:sSub>
                    <m:r>
                      <a:rPr lang="en-US" altLang="zh-CN" sz="2600" i="1" dirty="0" smtClean="0">
                        <a:latin typeface="Cambria Math" panose="02040503050406030204" pitchFamily="18" charset="0"/>
                        <a:cs typeface="Times New Roman" panose="02020603050405020304" pitchFamily="18" charset="0"/>
                      </a:rPr>
                      <m:t> </m:t>
                    </m:r>
                    <m:r>
                      <a:rPr lang="en-US" altLang="zh-CN" sz="2600" i="1" dirty="0">
                        <a:latin typeface="Cambria Math" panose="02040503050406030204" pitchFamily="18" charset="0"/>
                        <a:cs typeface="Times New Roman" panose="02020603050405020304" pitchFamily="18" charset="0"/>
                      </a:rPr>
                      <m:t>(</m:t>
                    </m:r>
                    <m:r>
                      <a:rPr lang="en-US" altLang="zh-CN" sz="2600" b="1" i="1" dirty="0" err="1">
                        <a:latin typeface="Cambria Math" panose="02040503050406030204" pitchFamily="18" charset="0"/>
                        <a:cs typeface="Times New Roman" panose="02020603050405020304" pitchFamily="18" charset="0"/>
                      </a:rPr>
                      <m:t>𝒙</m:t>
                    </m:r>
                    <m:r>
                      <a:rPr lang="en-US" altLang="zh-CN" sz="2600" b="0" i="1" dirty="0" err="1">
                        <a:latin typeface="Cambria Math" panose="02040503050406030204" pitchFamily="18" charset="0"/>
                        <a:cs typeface="Times New Roman" panose="02020603050405020304" pitchFamily="18" charset="0"/>
                      </a:rPr>
                      <m:t>;</m:t>
                    </m:r>
                    <m:r>
                      <a:rPr lang="en-US" altLang="zh-CN" sz="2600" b="1" i="1" dirty="0" err="1">
                        <a:latin typeface="Cambria Math" panose="02040503050406030204" pitchFamily="18" charset="0"/>
                        <a:cs typeface="Times New Roman" panose="02020603050405020304" pitchFamily="18" charset="0"/>
                      </a:rPr>
                      <m:t>𝜽</m:t>
                    </m:r>
                    <m:r>
                      <a:rPr lang="en-US" altLang="zh-CN" sz="2600" i="1" dirty="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be a parametric family of probability distributions over the same space indexed by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𝜽</m:t>
                    </m:r>
                  </m:oMath>
                </a14:m>
                <a:r>
                  <a:rPr lang="en-US" altLang="zh-CN" sz="2600" dirty="0">
                    <a:latin typeface="Times New Roman" panose="02020603050405020304" pitchFamily="18" charset="0"/>
                    <a:cs typeface="Times New Roman" panose="02020603050405020304" pitchFamily="18" charset="0"/>
                  </a:rPr>
                  <a:t>. In other words,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𝑝</m:t>
                        </m:r>
                      </m:e>
                      <m:sub>
                        <m:r>
                          <m:rPr>
                            <m:sty m:val="p"/>
                          </m:rPr>
                          <a:rPr lang="en-US" altLang="zh-CN" sz="2600" dirty="0">
                            <a:latin typeface="Cambria Math" panose="02040503050406030204" pitchFamily="18" charset="0"/>
                            <a:cs typeface="Times New Roman" panose="02020603050405020304" pitchFamily="18" charset="0"/>
                          </a:rPr>
                          <m:t>model</m:t>
                        </m:r>
                      </m:sub>
                    </m:sSub>
                    <m:r>
                      <a:rPr lang="en-US" altLang="zh-CN" sz="2600" i="1" dirty="0" smtClean="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600" b="1" i="1" dirty="0">
                        <a:latin typeface="Cambria Math" panose="02040503050406030204" pitchFamily="18" charset="0"/>
                        <a:cs typeface="Times New Roman" panose="02020603050405020304" pitchFamily="18" charset="0"/>
                      </a:rPr>
                      <m:t>𝒙</m:t>
                    </m:r>
                    <m:r>
                      <a:rPr lang="en-US" altLang="zh-CN" sz="2600" i="1" dirty="0" err="1">
                        <a:latin typeface="Cambria Math" panose="02040503050406030204" pitchFamily="18" charset="0"/>
                        <a:cs typeface="Times New Roman" panose="02020603050405020304" pitchFamily="18" charset="0"/>
                      </a:rPr>
                      <m:t>;</m:t>
                    </m:r>
                    <m:r>
                      <a:rPr lang="en-US" altLang="zh-CN" sz="2600" b="1" i="1" dirty="0" err="1">
                        <a:latin typeface="Cambria Math" panose="02040503050406030204" pitchFamily="18" charset="0"/>
                        <a:cs typeface="Times New Roman" panose="02020603050405020304" pitchFamily="18" charset="0"/>
                      </a:rPr>
                      <m:t>𝜽</m:t>
                    </m:r>
                  </m:oMath>
                </a14:m>
                <a:r>
                  <a:rPr lang="en-US" altLang="zh-CN" sz="2600" dirty="0">
                    <a:latin typeface="Times New Roman" panose="02020603050405020304" pitchFamily="18" charset="0"/>
                    <a:cs typeface="Times New Roman" panose="02020603050405020304" pitchFamily="18" charset="0"/>
                  </a:rPr>
                  <a:t>) maps any configuration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𝒙</m:t>
                    </m:r>
                  </m:oMath>
                </a14:m>
                <a:r>
                  <a:rPr lang="en-US" altLang="zh-CN" sz="2600" dirty="0">
                    <a:latin typeface="Times New Roman" panose="02020603050405020304" pitchFamily="18" charset="0"/>
                    <a:cs typeface="Times New Roman" panose="02020603050405020304" pitchFamily="18" charset="0"/>
                  </a:rPr>
                  <a:t> to a real number estimating the true probability </a:t>
                </a:r>
                <a14:m>
                  <m:oMath xmlns:m="http://schemas.openxmlformats.org/officeDocument/2006/math">
                    <m:sSub>
                      <m:sSubPr>
                        <m:ctrlPr>
                          <a:rPr lang="en-US" altLang="zh-CN" sz="2600" i="1" dirty="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𝑝</m:t>
                        </m:r>
                      </m:e>
                      <m:sub>
                        <m:r>
                          <m:rPr>
                            <m:sty m:val="p"/>
                          </m:rPr>
                          <a:rPr lang="en-US" altLang="zh-CN" sz="2600" dirty="0">
                            <a:latin typeface="Cambria Math" panose="02040503050406030204" pitchFamily="18" charset="0"/>
                            <a:cs typeface="Times New Roman" panose="02020603050405020304" pitchFamily="18" charset="0"/>
                          </a:rPr>
                          <m:t>data</m:t>
                        </m:r>
                      </m:sub>
                    </m:sSub>
                    <m:r>
                      <a:rPr lang="en-US" altLang="zh-CN" sz="2600" i="1" dirty="0">
                        <a:latin typeface="Cambria Math" panose="02040503050406030204" pitchFamily="18" charset="0"/>
                        <a:cs typeface="Times New Roman" panose="02020603050405020304" pitchFamily="18" charset="0"/>
                      </a:rPr>
                      <m:t> (</m:t>
                    </m:r>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t="-594" r="-1710" b="-2257"/>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01865156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5.5 Maximum Likelihood Estimation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500" dirty="0">
                    <a:cs typeface="Times New Roman" panose="02020603050405020304" pitchFamily="18" charset="0"/>
                  </a:rPr>
                  <a:t>        The maximum likelihood estimator for </a:t>
                </a:r>
                <a14:m>
                  <m:oMath xmlns:m="http://schemas.openxmlformats.org/officeDocument/2006/math">
                    <m:r>
                      <a:rPr lang="en-US" altLang="zh-CN" sz="2500" b="1" i="1" dirty="0" smtClean="0">
                        <a:latin typeface="Cambria Math" panose="02040503050406030204" pitchFamily="18" charset="0"/>
                        <a:cs typeface="Times New Roman" panose="02020603050405020304" pitchFamily="18" charset="0"/>
                      </a:rPr>
                      <m:t>𝜽</m:t>
                    </m:r>
                  </m:oMath>
                </a14:m>
                <a:r>
                  <a:rPr lang="en-US" altLang="zh-CN" sz="2500" dirty="0">
                    <a:cs typeface="Times New Roman" panose="02020603050405020304" pitchFamily="18" charset="0"/>
                  </a:rPr>
                  <a:t> is then defined as</a:t>
                </a:r>
              </a:p>
              <a:p>
                <a:pPr marL="0" lvl="0" indent="0" algn="just">
                  <a:lnSpc>
                    <a:spcPct val="125000"/>
                  </a:lnSpc>
                  <a:spcBef>
                    <a:spcPts val="0"/>
                  </a:spcBef>
                  <a:buClr>
                    <a:srgbClr val="FF0000"/>
                  </a:buClr>
                  <a:buNone/>
                </a:pPr>
                <a:endParaRPr lang="en-US" altLang="zh-CN" sz="2500" dirty="0">
                  <a:cs typeface="Times New Roman" panose="02020603050405020304" pitchFamily="18" charset="0"/>
                </a:endParaRPr>
              </a:p>
              <a:p>
                <a:pPr marL="0" lvl="0" indent="0" algn="just">
                  <a:lnSpc>
                    <a:spcPct val="125000"/>
                  </a:lnSpc>
                  <a:spcBef>
                    <a:spcPts val="0"/>
                  </a:spcBef>
                  <a:buClr>
                    <a:srgbClr val="FF0000"/>
                  </a:buClr>
                  <a:buNone/>
                </a:pPr>
                <a:endParaRPr lang="en-US" altLang="zh-CN" sz="2500" dirty="0">
                  <a:cs typeface="Times New Roman" panose="02020603050405020304" pitchFamily="18" charset="0"/>
                </a:endParaRPr>
              </a:p>
              <a:p>
                <a:pPr marL="0" lvl="0" indent="0" algn="just">
                  <a:lnSpc>
                    <a:spcPct val="125000"/>
                  </a:lnSpc>
                  <a:spcBef>
                    <a:spcPts val="0"/>
                  </a:spcBef>
                  <a:buClr>
                    <a:srgbClr val="FF0000"/>
                  </a:buClr>
                  <a:buNone/>
                </a:pPr>
                <a:endParaRPr lang="en-US" altLang="zh-CN" sz="2500" dirty="0">
                  <a:cs typeface="Times New Roman" panose="02020603050405020304" pitchFamily="18" charset="0"/>
                </a:endParaRPr>
              </a:p>
              <a:p>
                <a:pPr marL="0" lvl="0" indent="0" algn="just">
                  <a:lnSpc>
                    <a:spcPct val="125000"/>
                  </a:lnSpc>
                  <a:spcBef>
                    <a:spcPts val="0"/>
                  </a:spcBef>
                  <a:buClr>
                    <a:srgbClr val="FF0000"/>
                  </a:buClr>
                  <a:buNone/>
                </a:pPr>
                <a:endParaRPr lang="en-US" altLang="zh-CN" sz="2500" dirty="0">
                  <a:cs typeface="Times New Roman" panose="02020603050405020304" pitchFamily="18" charset="0"/>
                </a:endParaRPr>
              </a:p>
              <a:p>
                <a:pPr marL="0" lvl="0" indent="0" algn="just">
                  <a:lnSpc>
                    <a:spcPct val="125000"/>
                  </a:lnSpc>
                  <a:spcBef>
                    <a:spcPts val="0"/>
                  </a:spcBef>
                  <a:buClr>
                    <a:srgbClr val="FF0000"/>
                  </a:buClr>
                  <a:buNone/>
                </a:pPr>
                <a:r>
                  <a:rPr lang="en-US" altLang="zh-CN" sz="2500" dirty="0">
                    <a:cs typeface="Times New Roman" panose="02020603050405020304" pitchFamily="18" charset="0"/>
                  </a:rPr>
                  <a:t>        This product over many probabilities can be inconvenient for a variety of reasons. For example, it is prone to numerical underflow. To obtain a more convenient but equivalent optimization problem, we observe that taking the logarithm of the likelihood does not change its argmax but does conveniently transform a product into a sum: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09" r="-85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7" name="图片 6">
            <a:extLst>
              <a:ext uri="{FF2B5EF4-FFF2-40B4-BE49-F238E27FC236}">
                <a16:creationId xmlns:a16="http://schemas.microsoft.com/office/drawing/2014/main" id="{24CDE4DE-C38D-4B35-B922-79ABB9CDB193}"/>
              </a:ext>
            </a:extLst>
          </p:cNvPr>
          <p:cNvPicPr>
            <a:picLocks noChangeAspect="1"/>
          </p:cNvPicPr>
          <p:nvPr/>
        </p:nvPicPr>
        <p:blipFill>
          <a:blip r:embed="rId4"/>
          <a:stretch>
            <a:fillRect/>
          </a:stretch>
        </p:blipFill>
        <p:spPr>
          <a:xfrm>
            <a:off x="2488731" y="1651088"/>
            <a:ext cx="8266028" cy="1777912"/>
          </a:xfrm>
          <a:prstGeom prst="rect">
            <a:avLst/>
          </a:prstGeom>
        </p:spPr>
      </p:pic>
      <p:pic>
        <p:nvPicPr>
          <p:cNvPr id="6" name="图片 5">
            <a:extLst>
              <a:ext uri="{FF2B5EF4-FFF2-40B4-BE49-F238E27FC236}">
                <a16:creationId xmlns:a16="http://schemas.microsoft.com/office/drawing/2014/main" id="{0797A702-5568-4AD3-827A-A23589C6B29C}"/>
              </a:ext>
            </a:extLst>
          </p:cNvPr>
          <p:cNvPicPr>
            <a:picLocks noChangeAspect="1"/>
          </p:cNvPicPr>
          <p:nvPr/>
        </p:nvPicPr>
        <p:blipFill>
          <a:blip r:embed="rId5"/>
          <a:stretch>
            <a:fillRect/>
          </a:stretch>
        </p:blipFill>
        <p:spPr>
          <a:xfrm>
            <a:off x="2685160" y="5395108"/>
            <a:ext cx="7925906" cy="962159"/>
          </a:xfrm>
          <a:prstGeom prst="rect">
            <a:avLst/>
          </a:prstGeom>
        </p:spPr>
      </p:pic>
    </p:spTree>
    <p:extLst>
      <p:ext uri="{BB962C8B-B14F-4D97-AF65-F5344CB8AC3E}">
        <p14:creationId xmlns:p14="http://schemas.microsoft.com/office/powerpoint/2010/main" val="12709496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5.5 Maximum Likelihood Estimation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Because the argmax does not change when we rescale the cost function, we can divide by m to obtain a version of the criterion that is expressed as an expectation with respect to the empirical distribution </a:t>
                </a:r>
                <a14:m>
                  <m:oMath xmlns:m="http://schemas.openxmlformats.org/officeDocument/2006/math">
                    <m:sSub>
                      <m:sSubPr>
                        <m:ctrlPr>
                          <a:rPr lang="en-US" altLang="zh-CN" sz="2600" i="1" dirty="0" smtClean="0">
                            <a:latin typeface="Cambria Math" panose="02040503050406030204" pitchFamily="18" charset="0"/>
                          </a:rPr>
                        </m:ctrlPr>
                      </m:sSubPr>
                      <m:e>
                        <m:acc>
                          <m:accPr>
                            <m:chr m:val="̂"/>
                            <m:ctrlPr>
                              <a:rPr lang="en-US" altLang="zh-CN" sz="2600" i="1" dirty="0">
                                <a:latin typeface="Cambria Math" panose="02040503050406030204" pitchFamily="18" charset="0"/>
                              </a:rPr>
                            </m:ctrlPr>
                          </m:accPr>
                          <m:e>
                            <m:r>
                              <a:rPr lang="en-US" altLang="zh-CN" sz="2600" i="1" dirty="0">
                                <a:latin typeface="Cambria Math" panose="02040503050406030204" pitchFamily="18" charset="0"/>
                              </a:rPr>
                              <m:t>𝑝</m:t>
                            </m:r>
                          </m:e>
                        </m:acc>
                      </m:e>
                      <m:sub>
                        <m:r>
                          <m:rPr>
                            <m:sty m:val="p"/>
                          </m:rPr>
                          <a:rPr lang="en-US" altLang="zh-CN" sz="2600" b="0" i="0" dirty="0" smtClean="0">
                            <a:latin typeface="Cambria Math" panose="02040503050406030204" pitchFamily="18" charset="0"/>
                          </a:rPr>
                          <m:t>data</m:t>
                        </m:r>
                      </m:sub>
                    </m:sSub>
                  </m:oMath>
                </a14:m>
                <a:r>
                  <a:rPr lang="en-US" altLang="zh-CN" sz="2600" dirty="0">
                    <a:latin typeface="Times New Roman" panose="02020603050405020304" pitchFamily="18" charset="0"/>
                    <a:cs typeface="Times New Roman" panose="02020603050405020304" pitchFamily="18" charset="0"/>
                  </a:rPr>
                  <a:t>defined by the training data:</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t>        </a:t>
                </a:r>
                <a:r>
                  <a:rPr lang="en-US" altLang="zh-CN" sz="2600" dirty="0">
                    <a:latin typeface="Times New Roman" panose="02020603050405020304" pitchFamily="18" charset="0"/>
                    <a:cs typeface="Times New Roman" panose="02020603050405020304" pitchFamily="18" charset="0"/>
                  </a:rPr>
                  <a:t>One way to interpret maximum likelihood estimation is to view it as minimizing the dissimilarity between the empirical distribution </a:t>
                </a:r>
                <a14:m>
                  <m:oMath xmlns:m="http://schemas.openxmlformats.org/officeDocument/2006/math">
                    <m:sSub>
                      <m:sSubPr>
                        <m:ctrlPr>
                          <a:rPr lang="en-US" altLang="zh-CN" sz="2600" i="1" dirty="0">
                            <a:latin typeface="Cambria Math" panose="02040503050406030204" pitchFamily="18" charset="0"/>
                          </a:rPr>
                        </m:ctrlPr>
                      </m:sSubPr>
                      <m:e>
                        <m:acc>
                          <m:accPr>
                            <m:chr m:val="̂"/>
                            <m:ctrlPr>
                              <a:rPr lang="en-US" altLang="zh-CN" sz="2600" i="1" dirty="0">
                                <a:latin typeface="Cambria Math" panose="02040503050406030204" pitchFamily="18" charset="0"/>
                              </a:rPr>
                            </m:ctrlPr>
                          </m:accPr>
                          <m:e>
                            <m:r>
                              <a:rPr lang="en-US" altLang="zh-CN" sz="2600" i="1" dirty="0">
                                <a:latin typeface="Cambria Math" panose="02040503050406030204" pitchFamily="18" charset="0"/>
                              </a:rPr>
                              <m:t>𝑝</m:t>
                            </m:r>
                          </m:e>
                        </m:acc>
                      </m:e>
                      <m:sub>
                        <m:r>
                          <m:rPr>
                            <m:sty m:val="p"/>
                          </m:rPr>
                          <a:rPr lang="en-US" altLang="zh-CN" sz="2600" dirty="0">
                            <a:latin typeface="Cambria Math" panose="02040503050406030204" pitchFamily="18" charset="0"/>
                          </a:rPr>
                          <m:t>data</m:t>
                        </m:r>
                      </m:sub>
                    </m:sSub>
                    <m:r>
                      <a:rPr lang="en-US" altLang="zh-CN" sz="2600" i="1" dirty="0">
                        <a:latin typeface="Cambria Math" panose="02040503050406030204" pitchFamily="18" charset="0"/>
                      </a:rPr>
                      <m:t> </m:t>
                    </m:r>
                  </m:oMath>
                </a14:m>
                <a:r>
                  <a:rPr lang="en-US" altLang="zh-CN" sz="2600" dirty="0">
                    <a:latin typeface="Times New Roman" panose="02020603050405020304" pitchFamily="18" charset="0"/>
                    <a:cs typeface="Times New Roman" panose="02020603050405020304" pitchFamily="18" charset="0"/>
                  </a:rPr>
                  <a:t>defined by the training set and the model distribution, with the degree of dissimilarity between the two measured by the KL divergence. The KL divergence is given by</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7A42AFC5-7EF3-416C-94F2-D4186DD5A704}"/>
              </a:ext>
            </a:extLst>
          </p:cNvPr>
          <p:cNvPicPr>
            <a:picLocks noChangeAspect="1"/>
          </p:cNvPicPr>
          <p:nvPr/>
        </p:nvPicPr>
        <p:blipFill>
          <a:blip r:embed="rId4"/>
          <a:stretch>
            <a:fillRect/>
          </a:stretch>
        </p:blipFill>
        <p:spPr>
          <a:xfrm>
            <a:off x="3208788" y="2615227"/>
            <a:ext cx="8145012" cy="609685"/>
          </a:xfrm>
          <a:prstGeom prst="rect">
            <a:avLst/>
          </a:prstGeom>
        </p:spPr>
      </p:pic>
      <p:pic>
        <p:nvPicPr>
          <p:cNvPr id="7" name="图片 6">
            <a:extLst>
              <a:ext uri="{FF2B5EF4-FFF2-40B4-BE49-F238E27FC236}">
                <a16:creationId xmlns:a16="http://schemas.microsoft.com/office/drawing/2014/main" id="{F9465704-466E-4B41-AF12-19E3358FE039}"/>
              </a:ext>
            </a:extLst>
          </p:cNvPr>
          <p:cNvPicPr>
            <a:picLocks noChangeAspect="1"/>
          </p:cNvPicPr>
          <p:nvPr/>
        </p:nvPicPr>
        <p:blipFill>
          <a:blip r:embed="rId5"/>
          <a:stretch>
            <a:fillRect/>
          </a:stretch>
        </p:blipFill>
        <p:spPr>
          <a:xfrm>
            <a:off x="1644728" y="5228017"/>
            <a:ext cx="9831172" cy="495369"/>
          </a:xfrm>
          <a:prstGeom prst="rect">
            <a:avLst/>
          </a:prstGeom>
        </p:spPr>
      </p:pic>
    </p:spTree>
    <p:extLst>
      <p:ext uri="{BB962C8B-B14F-4D97-AF65-F5344CB8AC3E}">
        <p14:creationId xmlns:p14="http://schemas.microsoft.com/office/powerpoint/2010/main" val="238870831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5.5 Maximum Likelihood Estimation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2500"/>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The term on the left is a function only of the data generating process, not the model. This means when we train the model to minimize the KL divergence, we need only minimize</a:t>
            </a:r>
          </a:p>
          <a:p>
            <a:pPr marL="0" lv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which is of course the same as the maximization in Eq. </a:t>
            </a:r>
            <a:r>
              <a:rPr lang="en-US" altLang="zh-CN" dirty="0">
                <a:solidFill>
                  <a:srgbClr val="FF0000"/>
                </a:solidFill>
                <a:latin typeface="Times New Roman" panose="02020603050405020304" pitchFamily="18" charset="0"/>
                <a:cs typeface="Times New Roman" panose="02020603050405020304" pitchFamily="18" charset="0"/>
              </a:rPr>
              <a:t>5.59 </a:t>
            </a:r>
            <a:r>
              <a:rPr lang="en-US" altLang="zh-CN"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Minimizing this KL divergence corresponds exactly to minimizing the cross-entropy between the distributions. Many authors use the term “cross-entropy” to identify specifically the negative log-likelihood of a Bernoulli or </a:t>
            </a:r>
            <a:r>
              <a:rPr lang="en-US" altLang="zh-CN" dirty="0" err="1">
                <a:latin typeface="Times New Roman" panose="02020603050405020304" pitchFamily="18" charset="0"/>
                <a:cs typeface="Times New Roman" panose="02020603050405020304" pitchFamily="18" charset="0"/>
              </a:rPr>
              <a:t>softmax</a:t>
            </a:r>
            <a:r>
              <a:rPr lang="en-US" altLang="zh-CN" dirty="0">
                <a:latin typeface="Times New Roman" panose="02020603050405020304" pitchFamily="18" charset="0"/>
                <a:cs typeface="Times New Roman" panose="02020603050405020304" pitchFamily="18" charset="0"/>
              </a:rPr>
              <a:t> distribution, but that is a misnomer. Any loss consisting of a negative log-likelihood is a cross entropy between the empirical distribution defined by the training set and the model. For example, mean squared error is the cross-entropy between the empirical distribution and a Gaussian model.</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DA578520-828F-4E5C-9708-01437B69E539}"/>
              </a:ext>
            </a:extLst>
          </p:cNvPr>
          <p:cNvPicPr>
            <a:picLocks noChangeAspect="1"/>
          </p:cNvPicPr>
          <p:nvPr/>
        </p:nvPicPr>
        <p:blipFill>
          <a:blip r:embed="rId3"/>
          <a:stretch>
            <a:fillRect/>
          </a:stretch>
        </p:blipFill>
        <p:spPr>
          <a:xfrm>
            <a:off x="3832323" y="2097310"/>
            <a:ext cx="7135221" cy="438211"/>
          </a:xfrm>
          <a:prstGeom prst="rect">
            <a:avLst/>
          </a:prstGeom>
        </p:spPr>
      </p:pic>
    </p:spTree>
    <p:extLst>
      <p:ext uri="{BB962C8B-B14F-4D97-AF65-F5344CB8AC3E}">
        <p14:creationId xmlns:p14="http://schemas.microsoft.com/office/powerpoint/2010/main" val="40705750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5.5 Maximum Likelihood Estimation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can thus see maximum likelihood as an attempt to make the model distribution match the empirical distribution </a:t>
                </a:r>
                <a14:m>
                  <m:oMath xmlns:m="http://schemas.openxmlformats.org/officeDocument/2006/math">
                    <m:sSub>
                      <m:sSubPr>
                        <m:ctrlPr>
                          <a:rPr lang="en-US" altLang="zh-CN" sz="2600" i="1" dirty="0">
                            <a:latin typeface="Cambria Math" panose="02040503050406030204" pitchFamily="18" charset="0"/>
                          </a:rPr>
                        </m:ctrlPr>
                      </m:sSubPr>
                      <m:e>
                        <m:acc>
                          <m:accPr>
                            <m:chr m:val="̂"/>
                            <m:ctrlPr>
                              <a:rPr lang="en-US" altLang="zh-CN" sz="2600" i="1" dirty="0">
                                <a:latin typeface="Cambria Math" panose="02040503050406030204" pitchFamily="18" charset="0"/>
                              </a:rPr>
                            </m:ctrlPr>
                          </m:accPr>
                          <m:e>
                            <m:r>
                              <a:rPr lang="en-US" altLang="zh-CN" sz="2600" i="1" dirty="0">
                                <a:latin typeface="Cambria Math" panose="02040503050406030204" pitchFamily="18" charset="0"/>
                              </a:rPr>
                              <m:t>𝑝</m:t>
                            </m:r>
                          </m:e>
                        </m:acc>
                      </m:e>
                      <m:sub>
                        <m:r>
                          <m:rPr>
                            <m:sty m:val="p"/>
                          </m:rPr>
                          <a:rPr lang="en-US" altLang="zh-CN" sz="2600" dirty="0">
                            <a:latin typeface="Cambria Math" panose="02040503050406030204" pitchFamily="18" charset="0"/>
                          </a:rPr>
                          <m:t>data</m:t>
                        </m:r>
                      </m:sub>
                    </m:sSub>
                  </m:oMath>
                </a14:m>
                <a:r>
                  <a:rPr lang="en-US" altLang="zh-CN" sz="2600" dirty="0">
                    <a:latin typeface="Times New Roman" panose="02020603050405020304" pitchFamily="18" charset="0"/>
                    <a:cs typeface="Times New Roman" panose="02020603050405020304" pitchFamily="18" charset="0"/>
                  </a:rPr>
                  <a:t>. Ideally, we would like to match the true data generating distribution </a:t>
                </a:r>
                <a14:m>
                  <m:oMath xmlns:m="http://schemas.openxmlformats.org/officeDocument/2006/math">
                    <m:sSub>
                      <m:sSubPr>
                        <m:ctrlPr>
                          <a:rPr lang="en-US" altLang="zh-CN" sz="2600" i="1" dirty="0">
                            <a:latin typeface="Cambria Math" panose="02040503050406030204" pitchFamily="18" charset="0"/>
                          </a:rPr>
                        </m:ctrlPr>
                      </m:sSubPr>
                      <m:e>
                        <m:r>
                          <a:rPr lang="en-US" altLang="zh-CN" sz="2600" b="0" i="1" dirty="0" smtClean="0">
                            <a:latin typeface="Cambria Math" panose="02040503050406030204" pitchFamily="18" charset="0"/>
                          </a:rPr>
                          <m:t>𝑝</m:t>
                        </m:r>
                      </m:e>
                      <m:sub>
                        <m:r>
                          <m:rPr>
                            <m:sty m:val="p"/>
                          </m:rPr>
                          <a:rPr lang="en-US" altLang="zh-CN" sz="2600" dirty="0">
                            <a:latin typeface="Cambria Math" panose="02040503050406030204" pitchFamily="18" charset="0"/>
                          </a:rPr>
                          <m:t>data</m:t>
                        </m:r>
                      </m:sub>
                    </m:sSub>
                  </m:oMath>
                </a14:m>
                <a:r>
                  <a:rPr lang="en-US" altLang="zh-CN" sz="2600" dirty="0">
                    <a:latin typeface="Times New Roman" panose="02020603050405020304" pitchFamily="18" charset="0"/>
                    <a:cs typeface="Times New Roman" panose="02020603050405020304" pitchFamily="18" charset="0"/>
                  </a:rPr>
                  <a:t>, but we have no direct access to this distribution.</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While the optimal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𝜽</m:t>
                    </m:r>
                  </m:oMath>
                </a14:m>
                <a:r>
                  <a:rPr lang="en-US" altLang="zh-CN" sz="2600" dirty="0">
                    <a:latin typeface="Times New Roman" panose="02020603050405020304" pitchFamily="18" charset="0"/>
                    <a:cs typeface="Times New Roman" panose="02020603050405020304" pitchFamily="18" charset="0"/>
                  </a:rPr>
                  <a:t> is the same regardless of whether we are maximizing the likelihood or minimizing the KL divergence, the values of the objective functions are different. In software, we often phrase both as minimizing a cost function. Maximum likelihood thus becomes minimization of the negative log-likelihood (NLL), or equivalently, minimization of the cross entropy. The perspective of maximum likelihood as minimum KL divergence becomes helpful in this case because the KL divergence has a known minimum value of zero. The negative log-likelihood can actually become negative when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is real-valued.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55" r="-1497" b="-1663"/>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800384"/>
            <a:ext cx="1376855" cy="1037356"/>
          </a:xfrm>
          <a:prstGeom prst="rect">
            <a:avLst/>
          </a:prstGeom>
        </p:spPr>
      </p:pic>
    </p:spTree>
    <p:extLst>
      <p:ext uri="{BB962C8B-B14F-4D97-AF65-F5344CB8AC3E}">
        <p14:creationId xmlns:p14="http://schemas.microsoft.com/office/powerpoint/2010/main" val="6990238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5.5.1 Conditional Log-Likelihood and Mean Squared Error</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maximum likelihood estimator can readily be generalized to the case where our goal is to estimate a conditional probability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𝑃</m:t>
                    </m:r>
                    <m:d>
                      <m:dPr>
                        <m:endChr m:val="|"/>
                        <m:ctrlPr>
                          <a:rPr lang="en-US" altLang="zh-CN" sz="2600" i="1" dirty="0" smtClean="0">
                            <a:latin typeface="Cambria Math" panose="02040503050406030204" pitchFamily="18" charset="0"/>
                            <a:cs typeface="Times New Roman" panose="02020603050405020304" pitchFamily="18" charset="0"/>
                          </a:rPr>
                        </m:ctrlPr>
                      </m:dPr>
                      <m:e>
                        <m:r>
                          <a:rPr lang="en-US" altLang="zh-CN" sz="2600" b="1" i="1" dirty="0" smtClean="0">
                            <a:latin typeface="Cambria Math" panose="02040503050406030204" pitchFamily="18" charset="0"/>
                            <a:cs typeface="Times New Roman" panose="02020603050405020304" pitchFamily="18" charset="0"/>
                          </a:rPr>
                          <m:t>𝒚</m:t>
                        </m:r>
                        <m:r>
                          <a:rPr lang="en-US" altLang="zh-CN" sz="2600" i="1" dirty="0" smtClean="0">
                            <a:latin typeface="Cambria Math" panose="02040503050406030204" pitchFamily="18" charset="0"/>
                            <a:cs typeface="Times New Roman" panose="02020603050405020304" pitchFamily="18" charset="0"/>
                          </a:rPr>
                          <m:t> </m:t>
                        </m:r>
                      </m:e>
                    </m:d>
                    <m:r>
                      <a:rPr lang="en-US" altLang="zh-CN" sz="2600" b="0" i="1" dirty="0" smtClean="0">
                        <a:latin typeface="Cambria Math" panose="02040503050406030204" pitchFamily="18" charset="0"/>
                        <a:cs typeface="Times New Roman" panose="02020603050405020304" pitchFamily="18" charset="0"/>
                      </a:rPr>
                      <m:t> </m:t>
                    </m:r>
                    <m:r>
                      <a:rPr lang="en-US" altLang="zh-CN" sz="2600" b="1" i="0" dirty="0">
                        <a:latin typeface="Cambria Math" panose="02040503050406030204" pitchFamily="18" charset="0"/>
                        <a:cs typeface="Times New Roman" panose="02020603050405020304" pitchFamily="18" charset="0"/>
                      </a:rPr>
                      <m:t>𝐱</m:t>
                    </m:r>
                    <m:r>
                      <a:rPr lang="en-US" altLang="zh-CN" sz="2600" b="0" i="0" dirty="0" smtClean="0">
                        <a:latin typeface="Cambria Math" panose="02040503050406030204" pitchFamily="18" charset="0"/>
                        <a:cs typeface="Times New Roman" panose="02020603050405020304" pitchFamily="18" charset="0"/>
                      </a:rPr>
                      <m:t> ;</m:t>
                    </m:r>
                    <m:r>
                      <a:rPr lang="en-US" altLang="zh-CN" sz="2600" b="1" i="1" dirty="0">
                        <a:latin typeface="Cambria Math" panose="02040503050406030204" pitchFamily="18" charset="0"/>
                        <a:cs typeface="Times New Roman" panose="02020603050405020304" pitchFamily="18" charset="0"/>
                      </a:rPr>
                      <m:t>𝜽</m:t>
                    </m:r>
                    <m:r>
                      <a:rPr lang="en-US" altLang="zh-CN" sz="2600" i="1" dirty="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in order to predict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𝒚</m:t>
                    </m:r>
                  </m:oMath>
                </a14:m>
                <a:r>
                  <a:rPr lang="en-US" altLang="zh-CN" sz="2600" dirty="0">
                    <a:latin typeface="Times New Roman" panose="02020603050405020304" pitchFamily="18" charset="0"/>
                    <a:cs typeface="Times New Roman" panose="02020603050405020304" pitchFamily="18" charset="0"/>
                  </a:rPr>
                  <a:t> given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𝒙</m:t>
                    </m:r>
                  </m:oMath>
                </a14:m>
                <a:r>
                  <a:rPr lang="en-US" altLang="zh-CN" sz="2600" dirty="0">
                    <a:latin typeface="Times New Roman" panose="02020603050405020304" pitchFamily="18" charset="0"/>
                    <a:cs typeface="Times New Roman" panose="02020603050405020304" pitchFamily="18" charset="0"/>
                  </a:rPr>
                  <a:t>. This is actually the most common situation because it forms the basis for most supervised learning. If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𝑿</m:t>
                    </m:r>
                  </m:oMath>
                </a14:m>
                <a:r>
                  <a:rPr lang="en-US" altLang="zh-CN" sz="2600" dirty="0">
                    <a:latin typeface="Times New Roman" panose="02020603050405020304" pitchFamily="18" charset="0"/>
                    <a:cs typeface="Times New Roman" panose="02020603050405020304" pitchFamily="18" charset="0"/>
                  </a:rPr>
                  <a:t> represents all our inputs and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𝒀</m:t>
                    </m:r>
                  </m:oMath>
                </a14:m>
                <a:r>
                  <a:rPr lang="en-US" altLang="zh-CN" sz="2600" dirty="0">
                    <a:latin typeface="Times New Roman" panose="02020603050405020304" pitchFamily="18" charset="0"/>
                    <a:cs typeface="Times New Roman" panose="02020603050405020304" pitchFamily="18" charset="0"/>
                  </a:rPr>
                  <a:t> all our observed targets, then the conditional maximum likelihood estimator is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If the examples are assumed to be </a:t>
                </a:r>
                <a:r>
                  <a:rPr lang="en-US" altLang="zh-CN" sz="2600" dirty="0" err="1">
                    <a:latin typeface="Times New Roman" panose="02020603050405020304" pitchFamily="18" charset="0"/>
                    <a:cs typeface="Times New Roman" panose="02020603050405020304" pitchFamily="18" charset="0"/>
                  </a:rPr>
                  <a:t>i.i.d</a:t>
                </a:r>
                <a:r>
                  <a:rPr lang="en-US" altLang="zh-CN" sz="2600" dirty="0">
                    <a:latin typeface="Times New Roman" panose="02020603050405020304" pitchFamily="18" charset="0"/>
                    <a:cs typeface="Times New Roman" panose="02020603050405020304" pitchFamily="18" charset="0"/>
                  </a:rPr>
                  <a:t>., then this can be decomposed into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1710"/>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D7A99BC0-65C6-4F32-9044-7E5F4D8F6170}"/>
              </a:ext>
            </a:extLst>
          </p:cNvPr>
          <p:cNvPicPr>
            <a:picLocks noChangeAspect="1"/>
          </p:cNvPicPr>
          <p:nvPr/>
        </p:nvPicPr>
        <p:blipFill>
          <a:blip r:embed="rId4"/>
          <a:stretch>
            <a:fillRect/>
          </a:stretch>
        </p:blipFill>
        <p:spPr>
          <a:xfrm>
            <a:off x="3959126" y="3610076"/>
            <a:ext cx="7401958" cy="581106"/>
          </a:xfrm>
          <a:prstGeom prst="rect">
            <a:avLst/>
          </a:prstGeom>
        </p:spPr>
      </p:pic>
      <p:pic>
        <p:nvPicPr>
          <p:cNvPr id="6" name="图片 5">
            <a:extLst>
              <a:ext uri="{FF2B5EF4-FFF2-40B4-BE49-F238E27FC236}">
                <a16:creationId xmlns:a16="http://schemas.microsoft.com/office/drawing/2014/main" id="{E76CEB72-DB69-4044-9E5F-63154A0D82DD}"/>
              </a:ext>
            </a:extLst>
          </p:cNvPr>
          <p:cNvPicPr>
            <a:picLocks noChangeAspect="1"/>
          </p:cNvPicPr>
          <p:nvPr/>
        </p:nvPicPr>
        <p:blipFill>
          <a:blip r:embed="rId5"/>
          <a:stretch>
            <a:fillRect/>
          </a:stretch>
        </p:blipFill>
        <p:spPr>
          <a:xfrm>
            <a:off x="3301809" y="4581458"/>
            <a:ext cx="8059275" cy="952633"/>
          </a:xfrm>
          <a:prstGeom prst="rect">
            <a:avLst/>
          </a:prstGeom>
        </p:spPr>
      </p:pic>
    </p:spTree>
    <p:extLst>
      <p:ext uri="{BB962C8B-B14F-4D97-AF65-F5344CB8AC3E}">
        <p14:creationId xmlns:p14="http://schemas.microsoft.com/office/powerpoint/2010/main" val="42594398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5.5.1 Conditional Log-Likelihood and Mean Squared Error</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b="1" dirty="0">
                    <a:latin typeface="Times New Roman" panose="02020603050405020304" pitchFamily="18" charset="0"/>
                    <a:cs typeface="Times New Roman" panose="02020603050405020304" pitchFamily="18" charset="0"/>
                  </a:rPr>
                  <a:t>Example: Linear Regression as Maximum Likelihood </a:t>
                </a:r>
                <a:r>
                  <a:rPr lang="en-US" altLang="zh-CN" sz="2600" dirty="0">
                    <a:latin typeface="Times New Roman" panose="02020603050405020304" pitchFamily="18" charset="0"/>
                    <a:cs typeface="Times New Roman" panose="02020603050405020304" pitchFamily="18" charset="0"/>
                  </a:rPr>
                  <a:t>Linear regression, introduced earlier in Sec.</a:t>
                </a:r>
                <a:r>
                  <a:rPr lang="en-US" altLang="zh-CN" sz="2600" dirty="0">
                    <a:solidFill>
                      <a:srgbClr val="FF0000"/>
                    </a:solidFill>
                    <a:latin typeface="Times New Roman" panose="02020603050405020304" pitchFamily="18" charset="0"/>
                    <a:cs typeface="Times New Roman" panose="02020603050405020304" pitchFamily="18" charset="0"/>
                  </a:rPr>
                  <a:t>5.1.4</a:t>
                </a:r>
                <a:r>
                  <a:rPr lang="en-US" altLang="zh-CN" sz="2600" dirty="0">
                    <a:latin typeface="Times New Roman" panose="02020603050405020304" pitchFamily="18" charset="0"/>
                    <a:cs typeface="Times New Roman" panose="02020603050405020304" pitchFamily="18" charset="0"/>
                  </a:rPr>
                  <a:t>, may be justified as a maximum likelihood procedure. Previously, we motivated linear regression as an algorithm that learns to take an input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𝒙</m:t>
                    </m:r>
                  </m:oMath>
                </a14:m>
                <a:r>
                  <a:rPr lang="en-US" altLang="zh-CN" sz="2600" dirty="0">
                    <a:latin typeface="Times New Roman" panose="02020603050405020304" pitchFamily="18" charset="0"/>
                    <a:cs typeface="Times New Roman" panose="02020603050405020304" pitchFamily="18" charset="0"/>
                  </a:rPr>
                  <a:t> and produce an output value </a:t>
                </a:r>
                <a14:m>
                  <m:oMath xmlns:m="http://schemas.openxmlformats.org/officeDocument/2006/math">
                    <m:acc>
                      <m:accPr>
                        <m:chr m:val="̂"/>
                        <m:ctrlPr>
                          <a:rPr lang="en-US" altLang="zh-CN" sz="2600" i="1" dirty="0" smtClean="0">
                            <a:latin typeface="Cambria Math" panose="02040503050406030204" pitchFamily="18" charset="0"/>
                          </a:rPr>
                        </m:ctrlPr>
                      </m:accPr>
                      <m:e>
                        <m:r>
                          <a:rPr lang="en-US" altLang="zh-CN" sz="2600" i="1" dirty="0" smtClean="0">
                            <a:latin typeface="Cambria Math" panose="02040503050406030204" pitchFamily="18" charset="0"/>
                          </a:rPr>
                          <m:t>𝑦</m:t>
                        </m:r>
                      </m:e>
                    </m:acc>
                  </m:oMath>
                </a14:m>
                <a:r>
                  <a:rPr lang="en-US" altLang="zh-CN" sz="2600" dirty="0">
                    <a:latin typeface="Times New Roman" panose="02020603050405020304" pitchFamily="18" charset="0"/>
                    <a:cs typeface="Times New Roman" panose="02020603050405020304" pitchFamily="18" charset="0"/>
                  </a:rPr>
                  <a:t>. The mapping from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𝒙</m:t>
                    </m:r>
                  </m:oMath>
                </a14:m>
                <a:r>
                  <a:rPr lang="en-US" altLang="zh-CN" sz="2600" dirty="0">
                    <a:latin typeface="Times New Roman" panose="02020603050405020304" pitchFamily="18" charset="0"/>
                    <a:cs typeface="Times New Roman" panose="02020603050405020304" pitchFamily="18" charset="0"/>
                  </a:rPr>
                  <a:t> to </a:t>
                </a:r>
                <a14:m>
                  <m:oMath xmlns:m="http://schemas.openxmlformats.org/officeDocument/2006/math">
                    <m:acc>
                      <m:accPr>
                        <m:chr m:val="̂"/>
                        <m:ctrlPr>
                          <a:rPr lang="en-US" altLang="zh-CN" sz="2600" i="1" dirty="0" smtClean="0">
                            <a:latin typeface="Cambria Math" panose="02040503050406030204" pitchFamily="18" charset="0"/>
                          </a:rPr>
                        </m:ctrlPr>
                      </m:accPr>
                      <m:e>
                        <m:r>
                          <a:rPr lang="en-US" altLang="zh-CN" sz="2600" i="1" dirty="0" smtClean="0">
                            <a:latin typeface="Cambria Math" panose="02040503050406030204" pitchFamily="18" charset="0"/>
                          </a:rPr>
                          <m:t>𝑦</m:t>
                        </m:r>
                      </m:e>
                    </m:acc>
                  </m:oMath>
                </a14:m>
                <a:r>
                  <a:rPr lang="en-US" altLang="zh-CN" sz="2600" dirty="0">
                    <a:latin typeface="Times New Roman" panose="02020603050405020304" pitchFamily="18" charset="0"/>
                    <a:cs typeface="Times New Roman" panose="02020603050405020304" pitchFamily="18" charset="0"/>
                  </a:rPr>
                  <a:t> is chosen to minimize mean squared error, a criterion that we introduced more or less arbitrarily. We now revisit linear regression from the point of view of maximum likelihood estimation. Instead of producing a single prediction </a:t>
                </a:r>
                <a14:m>
                  <m:oMath xmlns:m="http://schemas.openxmlformats.org/officeDocument/2006/math">
                    <m:acc>
                      <m:accPr>
                        <m:chr m:val="̂"/>
                        <m:ctrlPr>
                          <a:rPr lang="en-US" altLang="zh-CN" sz="2600" i="1" dirty="0">
                            <a:latin typeface="Cambria Math" panose="02040503050406030204" pitchFamily="18" charset="0"/>
                          </a:rPr>
                        </m:ctrlPr>
                      </m:accPr>
                      <m:e>
                        <m:r>
                          <a:rPr lang="en-US" altLang="zh-CN" sz="2600" i="1" dirty="0">
                            <a:latin typeface="Cambria Math" panose="02040503050406030204" pitchFamily="18" charset="0"/>
                          </a:rPr>
                          <m:t>𝑦</m:t>
                        </m:r>
                      </m:e>
                    </m:acc>
                  </m:oMath>
                </a14:m>
                <a:r>
                  <a:rPr lang="en-US" altLang="zh-CN" sz="2600" dirty="0">
                    <a:latin typeface="Times New Roman" panose="02020603050405020304" pitchFamily="18" charset="0"/>
                    <a:cs typeface="Times New Roman" panose="02020603050405020304" pitchFamily="18" charset="0"/>
                  </a:rPr>
                  <a:t>, we now think of the model as producing a conditional distribution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𝑝</m:t>
                    </m:r>
                    <m:r>
                      <a:rPr lang="en-US" altLang="zh-CN" sz="260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𝑦</m:t>
                    </m:r>
                    <m:r>
                      <a:rPr lang="en-US" altLang="zh-CN" sz="2600" i="1" dirty="0" smtClean="0">
                        <a:latin typeface="Cambria Math" panose="02040503050406030204" pitchFamily="18" charset="0"/>
                        <a:cs typeface="Times New Roman" panose="02020603050405020304" pitchFamily="18" charset="0"/>
                      </a:rPr>
                      <m:t> | </m:t>
                    </m:r>
                    <m:r>
                      <a:rPr lang="en-US" altLang="zh-CN" sz="2600" b="1" i="1" dirty="0" smtClean="0">
                        <a:latin typeface="Cambria Math" panose="02040503050406030204" pitchFamily="18" charset="0"/>
                        <a:cs typeface="Times New Roman" panose="02020603050405020304" pitchFamily="18" charset="0"/>
                      </a:rPr>
                      <m:t>𝒙</m:t>
                    </m:r>
                    <m:r>
                      <a:rPr lang="en-US" altLang="zh-CN" sz="2600" i="1" dirty="0"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We can imagine that with an infinitely large training set, we might see several training examples with the same input value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𝒙</m:t>
                    </m:r>
                  </m:oMath>
                </a14:m>
                <a:r>
                  <a:rPr lang="en-US" altLang="zh-CN" sz="2600" dirty="0">
                    <a:latin typeface="Times New Roman" panose="02020603050405020304" pitchFamily="18" charset="0"/>
                    <a:cs typeface="Times New Roman" panose="02020603050405020304" pitchFamily="18" charset="0"/>
                  </a:rPr>
                  <a:t> but different values of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𝑦</m:t>
                    </m:r>
                  </m:oMath>
                </a14:m>
                <a:r>
                  <a:rPr lang="en-US" altLang="zh-CN" sz="2600" dirty="0">
                    <a:latin typeface="Times New Roman" panose="02020603050405020304" pitchFamily="18" charset="0"/>
                    <a:cs typeface="Times New Roman" panose="02020603050405020304" pitchFamily="18" charset="0"/>
                  </a:rPr>
                  <a:t> . The goal of the learning algorithm is now to fit the distribution </a:t>
                </a:r>
                <a14:m>
                  <m:oMath xmlns:m="http://schemas.openxmlformats.org/officeDocument/2006/math">
                    <m:r>
                      <a:rPr lang="en-US" altLang="zh-CN" sz="2600" i="1" dirty="0">
                        <a:latin typeface="Cambria Math" panose="02040503050406030204" pitchFamily="18" charset="0"/>
                        <a:cs typeface="Times New Roman" panose="02020603050405020304" pitchFamily="18" charset="0"/>
                      </a:rPr>
                      <m:t>𝑝</m:t>
                    </m:r>
                    <m:r>
                      <a:rPr lang="en-US" altLang="zh-CN" sz="2600" i="1" dirty="0">
                        <a:latin typeface="Cambria Math" panose="02040503050406030204" pitchFamily="18" charset="0"/>
                        <a:cs typeface="Times New Roman" panose="02020603050405020304" pitchFamily="18" charset="0"/>
                      </a:rPr>
                      <m:t>(</m:t>
                    </m:r>
                    <m:r>
                      <a:rPr lang="en-US" altLang="zh-CN" sz="2600" i="1" dirty="0">
                        <a:latin typeface="Cambria Math" panose="02040503050406030204" pitchFamily="18" charset="0"/>
                        <a:cs typeface="Times New Roman" panose="02020603050405020304" pitchFamily="18" charset="0"/>
                      </a:rPr>
                      <m:t>𝑦</m:t>
                    </m:r>
                    <m:r>
                      <a:rPr lang="en-US" altLang="zh-CN" sz="2600" i="1" dirty="0">
                        <a:latin typeface="Cambria Math" panose="02040503050406030204" pitchFamily="18" charset="0"/>
                        <a:cs typeface="Times New Roman" panose="02020603050405020304" pitchFamily="18" charset="0"/>
                      </a:rPr>
                      <m:t> | </m:t>
                    </m:r>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m:t>
                    </m:r>
                    <m:r>
                      <a:rPr lang="en-US" altLang="zh-CN" sz="2600" b="0" i="0" dirty="0" smtClean="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to all of those different y values that are all compatible with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𝒙</m:t>
                    </m:r>
                  </m:oMath>
                </a14:m>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t="-594" r="-962" b="-19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6780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 The Task, </a:t>
            </a:r>
            <a:r>
              <a:rPr lang="en-US" altLang="zh-CN" i="1" dirty="0"/>
              <a:t>T</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t>One way to efficiently define such a large set of functions is to learn a probability distribution over all of the relevant variables, then </a:t>
                </a:r>
                <a:r>
                  <a:rPr lang="en-US" altLang="zh-CN" sz="2600" dirty="0">
                    <a:latin typeface="Times New Roman" panose="02020603050405020304" pitchFamily="18" charset="0"/>
                    <a:cs typeface="Times New Roman" panose="02020603050405020304" pitchFamily="18" charset="0"/>
                  </a:rPr>
                  <a:t>solve the classification task by marginalizing out the missing variables. With </a:t>
                </a:r>
                <a:r>
                  <a:rPr lang="en-US" altLang="zh-CN" sz="2600" i="1" dirty="0">
                    <a:latin typeface="Times New Roman" panose="02020603050405020304" pitchFamily="18" charset="0"/>
                    <a:cs typeface="Times New Roman" panose="02020603050405020304" pitchFamily="18" charset="0"/>
                  </a:rPr>
                  <a:t>n </a:t>
                </a:r>
                <a:r>
                  <a:rPr lang="en-US" altLang="zh-CN" sz="2600" dirty="0">
                    <a:latin typeface="Times New Roman" panose="02020603050405020304" pitchFamily="18" charset="0"/>
                    <a:cs typeface="Times New Roman" panose="02020603050405020304" pitchFamily="18" charset="0"/>
                  </a:rPr>
                  <a:t>input variables, we can now obtain all </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i="1">
                            <a:latin typeface="Cambria Math" panose="02040503050406030204" pitchFamily="18" charset="0"/>
                            <a:cs typeface="Times New Roman" panose="02020603050405020304" pitchFamily="18" charset="0"/>
                          </a:rPr>
                          <m:t>2</m:t>
                        </m:r>
                      </m:e>
                      <m:sup>
                        <m:r>
                          <m:rPr>
                            <m:sty m:val="p"/>
                          </m:rPr>
                          <a:rPr lang="en-US" altLang="zh-CN" sz="2600" i="1">
                            <a:latin typeface="Cambria Math" panose="02040503050406030204" pitchFamily="18" charset="0"/>
                            <a:cs typeface="Times New Roman" panose="02020603050405020304" pitchFamily="18" charset="0"/>
                          </a:rPr>
                          <m:t>n</m:t>
                        </m:r>
                      </m:sup>
                    </m:sSup>
                  </m:oMath>
                </a14:m>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different classification functions needed for each possible set of missing inputs, but we only need to learn a single function describing the joint probability distribution. See </a:t>
                </a:r>
                <a:r>
                  <a:rPr lang="en-US" altLang="zh-CN" sz="2600" dirty="0" err="1">
                    <a:solidFill>
                      <a:srgbClr val="00FF00"/>
                    </a:solidFill>
                    <a:latin typeface="Times New Roman" panose="02020603050405020304" pitchFamily="18" charset="0"/>
                    <a:cs typeface="Times New Roman" panose="02020603050405020304" pitchFamily="18" charset="0"/>
                  </a:rPr>
                  <a:t>Goodfellow</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2013b</a:t>
                </a:r>
                <a:r>
                  <a:rPr lang="en-US" altLang="zh-CN" sz="2600" dirty="0">
                    <a:latin typeface="Times New Roman" panose="02020603050405020304" pitchFamily="18" charset="0"/>
                    <a:cs typeface="Times New Roman" panose="02020603050405020304" pitchFamily="18" charset="0"/>
                  </a:rPr>
                  <a:t>) for an example of a deep probabilistic model applied to such a task in this way. Many of the other tasks described in this section can also be generalized to work with missing inputs; classification with missing inputs is just one example of what machine learning can do.</a:t>
                </a: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a:extLst>
              <a:ext uri="{FF2B5EF4-FFF2-40B4-BE49-F238E27FC236}">
                <a16:creationId xmlns:a16="http://schemas.microsoft.com/office/drawing/2014/main" id="{D9269C95-52DB-46BE-A55D-64B0DF8C4ED7}"/>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93121316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5.5.1 Conditional Log-Likelihood and Mean Squared Error</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To derive the same linear regression algorithm we obtained before, we define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𝑝</m:t>
                    </m:r>
                    <m:r>
                      <a:rPr lang="en-US" altLang="zh-CN" sz="260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𝑦</m:t>
                    </m:r>
                    <m:r>
                      <a:rPr lang="en-US" altLang="zh-CN" sz="2600" i="1" dirty="0" smtClean="0">
                        <a:latin typeface="Cambria Math" panose="02040503050406030204" pitchFamily="18" charset="0"/>
                        <a:cs typeface="Times New Roman" panose="02020603050405020304" pitchFamily="18" charset="0"/>
                      </a:rPr>
                      <m:t> | </m:t>
                    </m:r>
                    <m:r>
                      <a:rPr lang="en-US" altLang="zh-CN" sz="2600" b="1" i="1" dirty="0" smtClean="0">
                        <a:latin typeface="Cambria Math" panose="02040503050406030204" pitchFamily="18" charset="0"/>
                        <a:cs typeface="Times New Roman" panose="02020603050405020304" pitchFamily="18" charset="0"/>
                      </a:rPr>
                      <m:t>𝒙</m:t>
                    </m:r>
                    <m:r>
                      <a:rPr lang="en-US" altLang="zh-CN" sz="2600" i="1" dirty="0" smtClean="0">
                        <a:latin typeface="Cambria Math" panose="02040503050406030204" pitchFamily="18" charset="0"/>
                        <a:cs typeface="Times New Roman" panose="02020603050405020304" pitchFamily="18" charset="0"/>
                      </a:rPr>
                      <m:t>) = </m:t>
                    </m:r>
                    <m:r>
                      <a:rPr lang="zh-CN" altLang="en-US" sz="2600" i="1" dirty="0" smtClean="0">
                        <a:latin typeface="Cambria Math" panose="02040503050406030204" pitchFamily="18" charset="0"/>
                        <a:cs typeface="Times New Roman" panose="02020603050405020304" pitchFamily="18" charset="0"/>
                      </a:rPr>
                      <m:t>𝓝</m:t>
                    </m:r>
                    <m:r>
                      <a:rPr lang="en-US" altLang="zh-CN" sz="260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𝑦</m:t>
                    </m:r>
                    <m:r>
                      <a:rPr lang="en-US" altLang="zh-CN" sz="2600" i="1" dirty="0" smtClean="0">
                        <a:latin typeface="Cambria Math" panose="02040503050406030204" pitchFamily="18" charset="0"/>
                        <a:cs typeface="Times New Roman" panose="02020603050405020304" pitchFamily="18" charset="0"/>
                      </a:rPr>
                      <m:t>; </m:t>
                    </m:r>
                    <m:acc>
                      <m:accPr>
                        <m:chr m:val="̂"/>
                        <m:ctrlPr>
                          <a:rPr lang="en-US" altLang="zh-CN" sz="2600" i="1" dirty="0" smtClean="0">
                            <a:latin typeface="Cambria Math" panose="02040503050406030204" pitchFamily="18" charset="0"/>
                          </a:rPr>
                        </m:ctrlPr>
                      </m:accPr>
                      <m:e>
                        <m:r>
                          <a:rPr lang="en-US" altLang="zh-CN" sz="2600" i="1" dirty="0" smtClean="0">
                            <a:latin typeface="Cambria Math" panose="02040503050406030204" pitchFamily="18" charset="0"/>
                          </a:rPr>
                          <m:t>𝑦</m:t>
                        </m:r>
                      </m:e>
                    </m:acc>
                    <m:r>
                      <a:rPr lang="en-US" altLang="zh-CN" sz="2600" i="1" dirty="0" smtClean="0">
                        <a:latin typeface="Cambria Math" panose="02040503050406030204" pitchFamily="18" charset="0"/>
                        <a:cs typeface="Times New Roman" panose="02020603050405020304" pitchFamily="18" charset="0"/>
                      </a:rPr>
                      <m:t>(</m:t>
                    </m:r>
                    <m:r>
                      <a:rPr lang="en-US" altLang="zh-CN" sz="2600" b="1" i="1" dirty="0" smtClean="0">
                        <a:latin typeface="Cambria Math" panose="02040503050406030204" pitchFamily="18" charset="0"/>
                        <a:cs typeface="Times New Roman" panose="02020603050405020304" pitchFamily="18" charset="0"/>
                      </a:rPr>
                      <m:t>𝒙</m:t>
                    </m:r>
                    <m:r>
                      <a:rPr lang="en-US" altLang="zh-CN" sz="2600" i="1" dirty="0" smtClean="0">
                        <a:latin typeface="Cambria Math" panose="02040503050406030204" pitchFamily="18" charset="0"/>
                        <a:cs typeface="Times New Roman" panose="02020603050405020304" pitchFamily="18" charset="0"/>
                      </a:rPr>
                      <m:t>; </m:t>
                    </m:r>
                    <m:r>
                      <a:rPr lang="en-US" altLang="zh-CN" sz="2600" b="1" i="1" dirty="0" smtClean="0">
                        <a:latin typeface="Cambria Math" panose="02040503050406030204" pitchFamily="18" charset="0"/>
                        <a:cs typeface="Times New Roman" panose="02020603050405020304" pitchFamily="18" charset="0"/>
                      </a:rPr>
                      <m:t>𝒘</m:t>
                    </m:r>
                    <m:r>
                      <a:rPr lang="en-US" altLang="zh-CN" sz="2600" i="1" dirty="0" smtClean="0">
                        <a:latin typeface="Cambria Math" panose="02040503050406030204" pitchFamily="18" charset="0"/>
                        <a:cs typeface="Times New Roman" panose="02020603050405020304" pitchFamily="18" charset="0"/>
                      </a:rPr>
                      <m:t>), </m:t>
                    </m:r>
                    <m:sSup>
                      <m:sSupPr>
                        <m:ctrlPr>
                          <a:rPr lang="en-US" altLang="zh-CN" sz="2600" i="1" dirty="0" smtClean="0">
                            <a:latin typeface="Cambria Math" panose="02040503050406030204" pitchFamily="18" charset="0"/>
                            <a:cs typeface="Times New Roman" panose="02020603050405020304" pitchFamily="18" charset="0"/>
                          </a:rPr>
                        </m:ctrlPr>
                      </m:sSupPr>
                      <m:e>
                        <m:r>
                          <a:rPr lang="en-US" altLang="zh-CN" sz="2600" i="1" dirty="0">
                            <a:latin typeface="Cambria Math" panose="02040503050406030204" pitchFamily="18" charset="0"/>
                            <a:cs typeface="Times New Roman" panose="02020603050405020304" pitchFamily="18" charset="0"/>
                          </a:rPr>
                          <m:t>𝜎</m:t>
                        </m:r>
                      </m:e>
                      <m:sup>
                        <m:r>
                          <a:rPr lang="en-US" altLang="zh-CN" sz="2600" i="1" dirty="0">
                            <a:latin typeface="Cambria Math" panose="02040503050406030204" pitchFamily="18" charset="0"/>
                            <a:cs typeface="Times New Roman" panose="02020603050405020304" pitchFamily="18" charset="0"/>
                          </a:rPr>
                          <m:t>2</m:t>
                        </m:r>
                      </m:sup>
                    </m:sSup>
                    <m:r>
                      <a:rPr lang="en-US" altLang="zh-CN" sz="2600" i="1" dirty="0"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The function </a:t>
                </a:r>
                <a14:m>
                  <m:oMath xmlns:m="http://schemas.openxmlformats.org/officeDocument/2006/math">
                    <m:acc>
                      <m:accPr>
                        <m:chr m:val="̂"/>
                        <m:ctrlPr>
                          <a:rPr lang="en-US" altLang="zh-CN" sz="2600" i="1" dirty="0">
                            <a:latin typeface="Cambria Math" panose="02040503050406030204" pitchFamily="18" charset="0"/>
                          </a:rPr>
                        </m:ctrlPr>
                      </m:accPr>
                      <m:e>
                        <m:r>
                          <a:rPr lang="en-US" altLang="zh-CN" sz="2600" i="1" dirty="0">
                            <a:latin typeface="Cambria Math" panose="02040503050406030204" pitchFamily="18" charset="0"/>
                          </a:rPr>
                          <m:t>𝑦</m:t>
                        </m:r>
                      </m:e>
                    </m:acc>
                    <m:d>
                      <m:dPr>
                        <m:ctrlPr>
                          <a:rPr lang="en-US" altLang="zh-CN" sz="2600" i="1" dirty="0">
                            <a:latin typeface="Cambria Math" panose="02040503050406030204" pitchFamily="18" charset="0"/>
                          </a:rPr>
                        </m:ctrlPr>
                      </m:dPr>
                      <m:e>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 </m:t>
                        </m:r>
                        <m:r>
                          <a:rPr lang="en-US" altLang="zh-CN" sz="2600" b="1" i="1" dirty="0">
                            <a:latin typeface="Cambria Math" panose="02040503050406030204" pitchFamily="18" charset="0"/>
                            <a:cs typeface="Times New Roman" panose="02020603050405020304" pitchFamily="18" charset="0"/>
                          </a:rPr>
                          <m:t>𝒘</m:t>
                        </m:r>
                      </m:e>
                    </m:d>
                  </m:oMath>
                </a14:m>
                <a:r>
                  <a:rPr lang="en-US" altLang="zh-CN" sz="2600" dirty="0">
                    <a:latin typeface="Times New Roman" panose="02020603050405020304" pitchFamily="18" charset="0"/>
                    <a:cs typeface="Times New Roman" panose="02020603050405020304" pitchFamily="18" charset="0"/>
                  </a:rPr>
                  <a:t> gives the prediction of the mean of the Gaussian. In this example, we assume that the variance is fixed to some constant </a:t>
                </a:r>
                <a14:m>
                  <m:oMath xmlns:m="http://schemas.openxmlformats.org/officeDocument/2006/math">
                    <m:sSup>
                      <m:sSupPr>
                        <m:ctrlPr>
                          <a:rPr lang="en-US" altLang="zh-CN" sz="2600" i="1" dirty="0" smtClean="0">
                            <a:latin typeface="Cambria Math" panose="02040503050406030204" pitchFamily="18" charset="0"/>
                            <a:cs typeface="Times New Roman" panose="02020603050405020304" pitchFamily="18" charset="0"/>
                          </a:rPr>
                        </m:ctrlPr>
                      </m:sSupPr>
                      <m:e>
                        <m:r>
                          <a:rPr lang="en-US" altLang="zh-CN" sz="2600" i="1" dirty="0">
                            <a:latin typeface="Cambria Math" panose="02040503050406030204" pitchFamily="18" charset="0"/>
                            <a:cs typeface="Times New Roman" panose="02020603050405020304" pitchFamily="18" charset="0"/>
                          </a:rPr>
                          <m:t>𝜎</m:t>
                        </m:r>
                      </m:e>
                      <m:sup>
                        <m:r>
                          <a:rPr lang="en-US" altLang="zh-CN" sz="2600" b="0" i="1" dirty="0" smtClean="0">
                            <a:latin typeface="Cambria Math" panose="02040503050406030204" pitchFamily="18" charset="0"/>
                            <a:cs typeface="Times New Roman" panose="02020603050405020304" pitchFamily="18" charset="0"/>
                          </a:rPr>
                          <m:t>2</m:t>
                        </m:r>
                      </m:sup>
                    </m:sSup>
                  </m:oMath>
                </a14:m>
                <a:r>
                  <a:rPr lang="en-US" altLang="zh-CN" sz="2600" dirty="0">
                    <a:latin typeface="Times New Roman" panose="02020603050405020304" pitchFamily="18" charset="0"/>
                    <a:cs typeface="Times New Roman" panose="02020603050405020304" pitchFamily="18" charset="0"/>
                  </a:rPr>
                  <a:t> chosen by the user. We will see that this choice of the functional form of </a:t>
                </a:r>
                <a14:m>
                  <m:oMath xmlns:m="http://schemas.openxmlformats.org/officeDocument/2006/math">
                    <m:r>
                      <a:rPr lang="en-US" altLang="zh-CN" sz="2600" i="1" dirty="0">
                        <a:latin typeface="Cambria Math" panose="02040503050406030204" pitchFamily="18" charset="0"/>
                        <a:cs typeface="Times New Roman" panose="02020603050405020304" pitchFamily="18" charset="0"/>
                      </a:rPr>
                      <m:t>𝑝</m:t>
                    </m:r>
                    <m:r>
                      <a:rPr lang="en-US" altLang="zh-CN" sz="2600" i="1" dirty="0">
                        <a:latin typeface="Cambria Math" panose="02040503050406030204" pitchFamily="18" charset="0"/>
                        <a:cs typeface="Times New Roman" panose="02020603050405020304" pitchFamily="18" charset="0"/>
                      </a:rPr>
                      <m:t>(</m:t>
                    </m:r>
                    <m:r>
                      <a:rPr lang="en-US" altLang="zh-CN" sz="2600" i="1" dirty="0">
                        <a:latin typeface="Cambria Math" panose="02040503050406030204" pitchFamily="18" charset="0"/>
                        <a:cs typeface="Times New Roman" panose="02020603050405020304" pitchFamily="18" charset="0"/>
                      </a:rPr>
                      <m:t>𝑦</m:t>
                    </m:r>
                    <m:r>
                      <a:rPr lang="en-US" altLang="zh-CN" sz="2600" i="1" dirty="0">
                        <a:latin typeface="Cambria Math" panose="02040503050406030204" pitchFamily="18" charset="0"/>
                        <a:cs typeface="Times New Roman" panose="02020603050405020304" pitchFamily="18" charset="0"/>
                      </a:rPr>
                      <m:t> | </m:t>
                    </m:r>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causes the maximum likelihood estimation procedure to yield the same learning algorithm as we developed before.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483097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5.5.1 Conditional Log-Likelihood and Mean Squared Error</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Since the examples are assumed to be </a:t>
                </a:r>
                <a:r>
                  <a:rPr lang="en-US" altLang="zh-CN" sz="2600" dirty="0" err="1">
                    <a:latin typeface="Times New Roman" panose="02020603050405020304" pitchFamily="18" charset="0"/>
                    <a:cs typeface="Times New Roman" panose="02020603050405020304" pitchFamily="18" charset="0"/>
                  </a:rPr>
                  <a:t>i.i.d</a:t>
                </a:r>
                <a:r>
                  <a:rPr lang="en-US" altLang="zh-CN" sz="2600" dirty="0">
                    <a:latin typeface="Times New Roman" panose="02020603050405020304" pitchFamily="18" charset="0"/>
                    <a:cs typeface="Times New Roman" panose="02020603050405020304" pitchFamily="18" charset="0"/>
                  </a:rPr>
                  <a:t>., the conditional log-likelihood (Eq. </a:t>
                </a:r>
                <a:r>
                  <a:rPr lang="en-US" altLang="zh-CN" sz="2600" dirty="0">
                    <a:solidFill>
                      <a:srgbClr val="FF0000"/>
                    </a:solidFill>
                    <a:latin typeface="Times New Roman" panose="02020603050405020304" pitchFamily="18" charset="0"/>
                    <a:cs typeface="Times New Roman" panose="02020603050405020304" pitchFamily="18" charset="0"/>
                  </a:rPr>
                  <a:t>5.63</a:t>
                </a:r>
                <a:r>
                  <a:rPr lang="en-US" altLang="zh-CN" sz="2600" dirty="0">
                    <a:latin typeface="Times New Roman" panose="02020603050405020304" pitchFamily="18" charset="0"/>
                    <a:cs typeface="Times New Roman" panose="02020603050405020304" pitchFamily="18" charset="0"/>
                  </a:rPr>
                  <a:t>) is given by</a:t>
                </a: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lvl="0">
                  <a:spcBef>
                    <a:spcPts val="0"/>
                  </a:spcBef>
                  <a:buClr>
                    <a:srgbClr val="FF0000"/>
                  </a:buClr>
                </a:pPr>
                <a:r>
                  <a:rPr lang="en-US" altLang="zh-CN" dirty="0"/>
                  <a:t>where </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𝑦</m:t>
                            </m:r>
                          </m:e>
                        </m:acc>
                      </m:e>
                      <m:sup>
                        <m:d>
                          <m:dPr>
                            <m:ctrlPr>
                              <a:rPr lang="en-US" altLang="zh-CN" i="1" dirty="0">
                                <a:latin typeface="Cambria Math" panose="02040503050406030204" pitchFamily="18" charset="0"/>
                              </a:rPr>
                            </m:ctrlPr>
                          </m:dPr>
                          <m:e>
                            <m:r>
                              <a:rPr lang="en-US" altLang="zh-CN" i="1" dirty="0">
                                <a:latin typeface="Cambria Math" panose="02040503050406030204" pitchFamily="18" charset="0"/>
                              </a:rPr>
                              <m:t>ⅈ</m:t>
                            </m:r>
                          </m:e>
                        </m:d>
                      </m:sup>
                    </m:sSup>
                  </m:oMath>
                </a14:m>
                <a:r>
                  <a:rPr lang="en-US" altLang="zh-CN" dirty="0"/>
                  <a:t> is the output of the linear regression on the </a:t>
                </a:r>
                <a:r>
                  <a:rPr lang="en-US" altLang="zh-CN" i="1" dirty="0" err="1"/>
                  <a:t>i</a:t>
                </a:r>
                <a:r>
                  <a:rPr lang="en-US" altLang="zh-CN" dirty="0" err="1"/>
                  <a:t>-th</a:t>
                </a:r>
                <a:r>
                  <a:rPr lang="en-US" altLang="zh-CN" dirty="0"/>
                  <a:t> input </a:t>
                </a:r>
                <a14:m>
                  <m:oMath xmlns:m="http://schemas.openxmlformats.org/officeDocument/2006/math">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sup>
                    </m:sSup>
                    <m:r>
                      <a:rPr lang="en-US" altLang="zh-CN" b="1" i="1" dirty="0">
                        <a:latin typeface="Cambria Math" panose="02040503050406030204" pitchFamily="18" charset="0"/>
                      </a:rPr>
                      <m:t> </m:t>
                    </m:r>
                  </m:oMath>
                </a14:m>
                <a:r>
                  <a:rPr lang="en-US" altLang="zh-CN" dirty="0"/>
                  <a:t>and </a:t>
                </a:r>
                <a14:m>
                  <m:oMath xmlns:m="http://schemas.openxmlformats.org/officeDocument/2006/math">
                    <m:r>
                      <a:rPr lang="en-US" altLang="zh-CN" i="1" dirty="0">
                        <a:latin typeface="Cambria Math" panose="02040503050406030204" pitchFamily="18" charset="0"/>
                      </a:rPr>
                      <m:t>𝑚</m:t>
                    </m:r>
                  </m:oMath>
                </a14:m>
                <a:r>
                  <a:rPr lang="en-US" altLang="zh-CN" dirty="0"/>
                  <a:t> is the</a:t>
                </a:r>
              </a:p>
              <a:p>
                <a:pPr lvl="0">
                  <a:spcBef>
                    <a:spcPts val="0"/>
                  </a:spcBef>
                  <a:buClr>
                    <a:srgbClr val="FF0000"/>
                  </a:buClr>
                </a:pPr>
                <a:r>
                  <a:rPr lang="en-US" altLang="zh-CN" dirty="0"/>
                  <a:t>number of the training examples.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962" r="-96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B364451-7C25-409B-9C33-52B40D0838E3}"/>
              </a:ext>
            </a:extLst>
          </p:cNvPr>
          <p:cNvPicPr>
            <a:picLocks noChangeAspect="1"/>
          </p:cNvPicPr>
          <p:nvPr/>
        </p:nvPicPr>
        <p:blipFill>
          <a:blip r:embed="rId4"/>
          <a:stretch>
            <a:fillRect/>
          </a:stretch>
        </p:blipFill>
        <p:spPr>
          <a:xfrm>
            <a:off x="1923072" y="1939158"/>
            <a:ext cx="8025345" cy="2003856"/>
          </a:xfrm>
          <a:prstGeom prst="rect">
            <a:avLst/>
          </a:prstGeom>
        </p:spPr>
      </p:pic>
    </p:spTree>
    <p:extLst>
      <p:ext uri="{BB962C8B-B14F-4D97-AF65-F5344CB8AC3E}">
        <p14:creationId xmlns:p14="http://schemas.microsoft.com/office/powerpoint/2010/main" val="24484211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5.5.1 Conditional Log-Likelihood and Mean Squared Error</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Comparing the log-likelihood with the mean squared error,</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immediately see that maximizing the log-likelihood with respect to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𝒘</m:t>
                    </m:r>
                  </m:oMath>
                </a14:m>
                <a:r>
                  <a:rPr lang="en-US" altLang="zh-CN" sz="2600" dirty="0">
                    <a:latin typeface="Times New Roman" panose="02020603050405020304" pitchFamily="18" charset="0"/>
                    <a:cs typeface="Times New Roman" panose="02020603050405020304" pitchFamily="18" charset="0"/>
                  </a:rPr>
                  <a:t> yields the same estimate of the parameters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𝒘</m:t>
                    </m:r>
                  </m:oMath>
                </a14:m>
                <a:r>
                  <a:rPr lang="en-US" altLang="zh-CN" sz="2600" dirty="0">
                    <a:latin typeface="Times New Roman" panose="02020603050405020304" pitchFamily="18" charset="0"/>
                    <a:cs typeface="Times New Roman" panose="02020603050405020304" pitchFamily="18" charset="0"/>
                  </a:rPr>
                  <a:t> as does minimizing the mean squared error. The two criteria have different values but the same location of the optimum. This justifies the use of the MSE as a maximum likelihood estimation procedure. As we will see, the maximum likelihood estimator has several desirable properties.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09CC4309-2668-4DAE-8213-4EEBFAB44EF7}"/>
              </a:ext>
            </a:extLst>
          </p:cNvPr>
          <p:cNvPicPr>
            <a:picLocks noChangeAspect="1"/>
          </p:cNvPicPr>
          <p:nvPr/>
        </p:nvPicPr>
        <p:blipFill>
          <a:blip r:embed="rId4"/>
          <a:stretch>
            <a:fillRect/>
          </a:stretch>
        </p:blipFill>
        <p:spPr>
          <a:xfrm>
            <a:off x="2698369" y="1818358"/>
            <a:ext cx="7563906" cy="962159"/>
          </a:xfrm>
          <a:prstGeom prst="rect">
            <a:avLst/>
          </a:prstGeom>
        </p:spPr>
      </p:pic>
    </p:spTree>
    <p:extLst>
      <p:ext uri="{BB962C8B-B14F-4D97-AF65-F5344CB8AC3E}">
        <p14:creationId xmlns:p14="http://schemas.microsoft.com/office/powerpoint/2010/main" val="71562321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35916" y="5674728"/>
            <a:ext cx="1460618" cy="1100465"/>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5.5.2 Properties of Maximum Likelihood</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main appeal of the maximum likelihood estimator is that it can be shown to be the best estimator asymptotically, as the number of examples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𝑚</m:t>
                    </m:r>
                    <m:r>
                      <a:rPr lang="en-US" altLang="zh-CN" sz="2600" i="1" dirty="0"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in terms of its rate of convergence as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𝑚</m:t>
                    </m:r>
                  </m:oMath>
                </a14:m>
                <a:r>
                  <a:rPr lang="en-US" altLang="zh-CN" sz="2600" dirty="0">
                    <a:latin typeface="Times New Roman" panose="02020603050405020304" pitchFamily="18" charset="0"/>
                    <a:cs typeface="Times New Roman" panose="02020603050405020304" pitchFamily="18" charset="0"/>
                  </a:rPr>
                  <a:t> increases.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Under appropriate conditions, maximum likelihood estimator has the property of consistency (see Sec. </a:t>
                </a:r>
                <a:r>
                  <a:rPr lang="en-US" altLang="zh-CN" sz="2600" dirty="0">
                    <a:solidFill>
                      <a:srgbClr val="FF0000"/>
                    </a:solidFill>
                    <a:latin typeface="Times New Roman" panose="02020603050405020304" pitchFamily="18" charset="0"/>
                    <a:cs typeface="Times New Roman" panose="02020603050405020304" pitchFamily="18" charset="0"/>
                  </a:rPr>
                  <a:t>5.4.5</a:t>
                </a:r>
                <a:r>
                  <a:rPr lang="en-US" altLang="zh-CN" sz="2600" dirty="0">
                    <a:latin typeface="Times New Roman" panose="02020603050405020304" pitchFamily="18" charset="0"/>
                    <a:cs typeface="Times New Roman" panose="02020603050405020304" pitchFamily="18" charset="0"/>
                  </a:rPr>
                  <a:t> above), meaning that as the number of training examples approaches infinity, the maximum likelihood estimate of a parameter converges to the true value of the parameter. These conditions are:</a:t>
                </a:r>
              </a:p>
              <a:p>
                <a:pPr marL="216000" lvl="0" indent="-45720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 The true distribution </a:t>
                </a:r>
                <a14:m>
                  <m:oMath xmlns:m="http://schemas.openxmlformats.org/officeDocument/2006/math">
                    <m:sSub>
                      <m:sSubPr>
                        <m:ctrlPr>
                          <a:rPr lang="en-US" altLang="zh-CN" sz="2600" i="1" dirty="0">
                            <a:latin typeface="Cambria Math" panose="02040503050406030204" pitchFamily="18" charset="0"/>
                          </a:rPr>
                        </m:ctrlPr>
                      </m:sSubPr>
                      <m:e>
                        <m:r>
                          <a:rPr lang="en-US" altLang="zh-CN" sz="2600" i="1" dirty="0">
                            <a:latin typeface="Cambria Math" panose="02040503050406030204" pitchFamily="18" charset="0"/>
                          </a:rPr>
                          <m:t>𝑝</m:t>
                        </m:r>
                      </m:e>
                      <m:sub>
                        <m:r>
                          <m:rPr>
                            <m:sty m:val="p"/>
                          </m:rPr>
                          <a:rPr lang="en-US" altLang="zh-CN" sz="2600" dirty="0">
                            <a:latin typeface="Cambria Math" panose="02040503050406030204" pitchFamily="18" charset="0"/>
                          </a:rPr>
                          <m:t>data</m:t>
                        </m:r>
                      </m:sub>
                    </m:sSub>
                    <m:r>
                      <a:rPr lang="en-US" altLang="zh-CN" sz="2600" i="1" dirty="0">
                        <a:latin typeface="Cambria Math" panose="02040503050406030204" pitchFamily="18" charset="0"/>
                      </a:rPr>
                      <m:t> </m:t>
                    </m:r>
                  </m:oMath>
                </a14:m>
                <a:r>
                  <a:rPr lang="en-US" altLang="zh-CN" sz="2600" dirty="0">
                    <a:latin typeface="Times New Roman" panose="02020603050405020304" pitchFamily="18" charset="0"/>
                    <a:cs typeface="Times New Roman" panose="02020603050405020304" pitchFamily="18" charset="0"/>
                  </a:rPr>
                  <a:t> must lie within the model family </a:t>
                </a:r>
                <a14:m>
                  <m:oMath xmlns:m="http://schemas.openxmlformats.org/officeDocument/2006/math">
                    <m:sSub>
                      <m:sSubPr>
                        <m:ctrlPr>
                          <a:rPr lang="en-US" altLang="zh-CN" sz="2600" i="1" dirty="0">
                            <a:latin typeface="Cambria Math" panose="02040503050406030204" pitchFamily="18" charset="0"/>
                          </a:rPr>
                        </m:ctrlPr>
                      </m:sSubPr>
                      <m:e>
                        <m:r>
                          <a:rPr lang="en-US" altLang="zh-CN" sz="2600" i="1" dirty="0">
                            <a:latin typeface="Cambria Math" panose="02040503050406030204" pitchFamily="18" charset="0"/>
                          </a:rPr>
                          <m:t>𝑝</m:t>
                        </m:r>
                      </m:e>
                      <m:sub>
                        <m:r>
                          <m:rPr>
                            <m:sty m:val="p"/>
                          </m:rPr>
                          <a:rPr lang="en-US" altLang="zh-CN" sz="2600" b="0" i="0" dirty="0" smtClean="0">
                            <a:latin typeface="Cambria Math" panose="02040503050406030204" pitchFamily="18" charset="0"/>
                          </a:rPr>
                          <m:t>model</m:t>
                        </m:r>
                      </m:sub>
                    </m:sSub>
                    <m:r>
                      <a:rPr lang="en-US" altLang="zh-CN" sz="2600" i="1" dirty="0" smtClean="0">
                        <a:latin typeface="Cambria Math" panose="02040503050406030204" pitchFamily="18" charset="0"/>
                        <a:cs typeface="Times New Roman" panose="02020603050405020304" pitchFamily="18" charset="0"/>
                      </a:rPr>
                      <m:t>(·; </m:t>
                    </m:r>
                    <m:r>
                      <a:rPr lang="en-US" altLang="zh-CN" sz="2600" b="1" i="1" dirty="0" smtClean="0">
                        <a:latin typeface="Cambria Math" panose="02040503050406030204" pitchFamily="18" charset="0"/>
                        <a:cs typeface="Times New Roman" panose="02020603050405020304" pitchFamily="18" charset="0"/>
                      </a:rPr>
                      <m:t>𝜽</m:t>
                    </m:r>
                    <m:r>
                      <a:rPr lang="en-US" altLang="zh-CN" sz="2600" i="1" dirty="0"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Otherwise, no estimator can recover </a:t>
                </a:r>
                <a14:m>
                  <m:oMath xmlns:m="http://schemas.openxmlformats.org/officeDocument/2006/math">
                    <m:sSub>
                      <m:sSubPr>
                        <m:ctrlPr>
                          <a:rPr lang="en-US" altLang="zh-CN" sz="2600" i="1" dirty="0">
                            <a:latin typeface="Cambria Math" panose="02040503050406030204" pitchFamily="18" charset="0"/>
                          </a:rPr>
                        </m:ctrlPr>
                      </m:sSubPr>
                      <m:e>
                        <m:r>
                          <a:rPr lang="en-US" altLang="zh-CN" sz="2600" i="1" dirty="0">
                            <a:latin typeface="Cambria Math" panose="02040503050406030204" pitchFamily="18" charset="0"/>
                          </a:rPr>
                          <m:t>𝑝</m:t>
                        </m:r>
                      </m:e>
                      <m:sub>
                        <m:r>
                          <m:rPr>
                            <m:sty m:val="p"/>
                          </m:rPr>
                          <a:rPr lang="en-US" altLang="zh-CN" sz="2600" dirty="0">
                            <a:latin typeface="Cambria Math" panose="02040503050406030204" pitchFamily="18" charset="0"/>
                          </a:rPr>
                          <m:t>data</m:t>
                        </m:r>
                      </m:sub>
                    </m:sSub>
                  </m:oMath>
                </a14:m>
                <a:r>
                  <a:rPr lang="en-US" altLang="zh-CN" sz="2600" dirty="0">
                    <a:latin typeface="Times New Roman" panose="02020603050405020304" pitchFamily="18" charset="0"/>
                    <a:cs typeface="Times New Roman" panose="02020603050405020304" pitchFamily="18" charset="0"/>
                  </a:rPr>
                  <a:t> .</a:t>
                </a:r>
              </a:p>
              <a:p>
                <a:pPr marL="180000" lvl="0" indent="-45720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 The true distribution </a:t>
                </a:r>
                <a14:m>
                  <m:oMath xmlns:m="http://schemas.openxmlformats.org/officeDocument/2006/math">
                    <m:sSub>
                      <m:sSubPr>
                        <m:ctrlPr>
                          <a:rPr lang="en-US" altLang="zh-CN" sz="2600" i="1" dirty="0">
                            <a:latin typeface="Cambria Math" panose="02040503050406030204" pitchFamily="18" charset="0"/>
                          </a:rPr>
                        </m:ctrlPr>
                      </m:sSubPr>
                      <m:e>
                        <m:r>
                          <a:rPr lang="en-US" altLang="zh-CN" sz="2600" i="1" dirty="0">
                            <a:latin typeface="Cambria Math" panose="02040503050406030204" pitchFamily="18" charset="0"/>
                          </a:rPr>
                          <m:t>𝑝</m:t>
                        </m:r>
                      </m:e>
                      <m:sub>
                        <m:r>
                          <m:rPr>
                            <m:sty m:val="p"/>
                          </m:rPr>
                          <a:rPr lang="en-US" altLang="zh-CN" sz="2600" dirty="0">
                            <a:latin typeface="Cambria Math" panose="02040503050406030204" pitchFamily="18" charset="0"/>
                          </a:rPr>
                          <m:t>data</m:t>
                        </m:r>
                      </m:sub>
                    </m:sSub>
                  </m:oMath>
                </a14:m>
                <a:r>
                  <a:rPr lang="en-US" altLang="zh-CN" sz="2600" dirty="0">
                    <a:latin typeface="Times New Roman" panose="02020603050405020304" pitchFamily="18" charset="0"/>
                    <a:cs typeface="Times New Roman" panose="02020603050405020304" pitchFamily="18" charset="0"/>
                  </a:rPr>
                  <a:t> must correspond to exactly one value of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𝜽</m:t>
                    </m:r>
                  </m:oMath>
                </a14:m>
                <a:r>
                  <a:rPr lang="en-US" altLang="zh-CN" sz="2600" dirty="0">
                    <a:latin typeface="Times New Roman" panose="02020603050405020304" pitchFamily="18" charset="0"/>
                    <a:cs typeface="Times New Roman" panose="02020603050405020304" pitchFamily="18" charset="0"/>
                  </a:rPr>
                  <a:t>. Otherwise, maximum likelihood can recover the correct </a:t>
                </a:r>
                <a14:m>
                  <m:oMath xmlns:m="http://schemas.openxmlformats.org/officeDocument/2006/math">
                    <m:sSub>
                      <m:sSubPr>
                        <m:ctrlPr>
                          <a:rPr lang="en-US" altLang="zh-CN" sz="2600" i="1" dirty="0">
                            <a:latin typeface="Cambria Math" panose="02040503050406030204" pitchFamily="18" charset="0"/>
                          </a:rPr>
                        </m:ctrlPr>
                      </m:sSubPr>
                      <m:e>
                        <m:r>
                          <a:rPr lang="en-US" altLang="zh-CN" sz="2600" i="1" dirty="0">
                            <a:latin typeface="Cambria Math" panose="02040503050406030204" pitchFamily="18" charset="0"/>
                          </a:rPr>
                          <m:t>𝑝</m:t>
                        </m:r>
                      </m:e>
                      <m:sub>
                        <m:r>
                          <m:rPr>
                            <m:sty m:val="p"/>
                          </m:rPr>
                          <a:rPr lang="en-US" altLang="zh-CN" sz="2600" dirty="0">
                            <a:latin typeface="Cambria Math" panose="02040503050406030204" pitchFamily="18" charset="0"/>
                          </a:rPr>
                          <m:t>data</m:t>
                        </m:r>
                      </m:sub>
                    </m:sSub>
                  </m:oMath>
                </a14:m>
                <a:r>
                  <a:rPr lang="en-US" altLang="zh-CN" sz="2600" dirty="0">
                    <a:latin typeface="Times New Roman" panose="02020603050405020304" pitchFamily="18" charset="0"/>
                    <a:cs typeface="Times New Roman" panose="02020603050405020304" pitchFamily="18" charset="0"/>
                  </a:rPr>
                  <a:t>, but will not be able to determine which value of  </a:t>
                </a:r>
                <a14:m>
                  <m:oMath xmlns:m="http://schemas.openxmlformats.org/officeDocument/2006/math">
                    <m:r>
                      <a:rPr lang="en-US" altLang="zh-CN" sz="2600" b="1" i="1" dirty="0">
                        <a:latin typeface="Cambria Math" panose="02040503050406030204" pitchFamily="18" charset="0"/>
                        <a:cs typeface="Times New Roman" panose="02020603050405020304" pitchFamily="18" charset="0"/>
                      </a:rPr>
                      <m:t>𝜽</m:t>
                    </m:r>
                    <m:r>
                      <a:rPr lang="en-US" altLang="zh-CN" sz="2600" b="1" i="1" dirty="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was used by the data generating processing.</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855" t="-1069" r="-8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960720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35916" y="5674728"/>
            <a:ext cx="1460618" cy="1100465"/>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5.5.2 Properties of Maximum Likelihood</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There are other inductive principles besides the maximum likelihood estimator, many of which share the property of being consistent estimators. However, consistent estimators can differ in their </a:t>
                </a:r>
                <a:r>
                  <a:rPr lang="en-US" altLang="zh-CN" sz="2600" i="1" dirty="0">
                    <a:latin typeface="Times New Roman" panose="02020603050405020304" pitchFamily="18" charset="0"/>
                    <a:cs typeface="Times New Roman" panose="02020603050405020304" pitchFamily="18" charset="0"/>
                  </a:rPr>
                  <a:t>statistic efficiency</a:t>
                </a:r>
                <a:r>
                  <a:rPr lang="en-US" altLang="zh-CN" sz="2600" dirty="0">
                    <a:latin typeface="Times New Roman" panose="02020603050405020304" pitchFamily="18" charset="0"/>
                    <a:cs typeface="Times New Roman" panose="02020603050405020304" pitchFamily="18" charset="0"/>
                  </a:rPr>
                  <a:t>, meaning that one consistent estimator may obtain lower generalization error for a fixed number of samples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𝑚</m:t>
                    </m:r>
                  </m:oMath>
                </a14:m>
                <a:r>
                  <a:rPr lang="en-US" altLang="zh-CN" sz="2600" dirty="0">
                    <a:latin typeface="Times New Roman" panose="02020603050405020304" pitchFamily="18" charset="0"/>
                    <a:cs typeface="Times New Roman" panose="02020603050405020304" pitchFamily="18" charset="0"/>
                  </a:rPr>
                  <a:t>, or equivalently, may require fewer examples to obtain a fixed level of generalization error.</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Statistical efficiency is typically studied in the </a:t>
                </a:r>
                <a:r>
                  <a:rPr lang="en-US" altLang="zh-CN" sz="2600" i="1" dirty="0">
                    <a:latin typeface="Times New Roman" panose="02020603050405020304" pitchFamily="18" charset="0"/>
                    <a:cs typeface="Times New Roman" panose="02020603050405020304" pitchFamily="18" charset="0"/>
                  </a:rPr>
                  <a:t>parametric case </a:t>
                </a:r>
                <a:r>
                  <a:rPr lang="en-US" altLang="zh-CN" sz="2600" dirty="0">
                    <a:latin typeface="Times New Roman" panose="02020603050405020304" pitchFamily="18" charset="0"/>
                    <a:cs typeface="Times New Roman" panose="02020603050405020304" pitchFamily="18" charset="0"/>
                  </a:rPr>
                  <a:t>(like in linear regression) where our goal is to estimate the value of a parameter (and assuming it is possible to identify the true parameter), not the value of a function.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56951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35916" y="5674728"/>
            <a:ext cx="1460618" cy="1100465"/>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5.5.2 Properties of Maximum Likelihood</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pPr marL="0" lvl="0" indent="0" algn="just">
                  <a:lnSpc>
                    <a:spcPct val="125000"/>
                  </a:lnSpc>
                  <a:spcBef>
                    <a:spcPts val="0"/>
                  </a:spcBef>
                  <a:buClr>
                    <a:srgbClr val="FF0000"/>
                  </a:buClr>
                  <a:buNone/>
                </a:pPr>
                <a:r>
                  <a:rPr lang="en-US" altLang="zh-CN" sz="2600" dirty="0"/>
                  <a:t>A way to measure how close we are to the true parameter is by the expected mean squared error, computing the squared difference between the estimated and true parameter values</a:t>
                </a:r>
                <a:r>
                  <a:rPr lang="en-US" altLang="zh-CN" sz="2600" dirty="0">
                    <a:latin typeface="Times New Roman" panose="02020603050405020304" pitchFamily="18" charset="0"/>
                    <a:cs typeface="Times New Roman" panose="02020603050405020304" pitchFamily="18" charset="0"/>
                  </a:rPr>
                  <a:t>, where the expectation is over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𝑚</m:t>
                    </m:r>
                  </m:oMath>
                </a14:m>
                <a:r>
                  <a:rPr lang="en-US" altLang="zh-CN" sz="2600" dirty="0">
                    <a:latin typeface="Times New Roman" panose="02020603050405020304" pitchFamily="18" charset="0"/>
                    <a:cs typeface="Times New Roman" panose="02020603050405020304" pitchFamily="18" charset="0"/>
                  </a:rPr>
                  <a:t> training samples from the data generating distribution. That parametric mean squared error decreases as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𝑚</m:t>
                    </m:r>
                  </m:oMath>
                </a14:m>
                <a:r>
                  <a:rPr lang="en-US" altLang="zh-CN" sz="2600" dirty="0">
                    <a:latin typeface="Times New Roman" panose="02020603050405020304" pitchFamily="18" charset="0"/>
                    <a:cs typeface="Times New Roman" panose="02020603050405020304" pitchFamily="18" charset="0"/>
                  </a:rPr>
                  <a:t> increases, and for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𝑚</m:t>
                    </m:r>
                  </m:oMath>
                </a14:m>
                <a:r>
                  <a:rPr lang="en-US" altLang="zh-CN" sz="2600" dirty="0">
                    <a:latin typeface="Times New Roman" panose="02020603050405020304" pitchFamily="18" charset="0"/>
                    <a:cs typeface="Times New Roman" panose="02020603050405020304" pitchFamily="18" charset="0"/>
                  </a:rPr>
                  <a:t> large, the </a:t>
                </a:r>
                <a:r>
                  <a:rPr lang="en-US" altLang="zh-CN" sz="2600" dirty="0" err="1">
                    <a:latin typeface="Times New Roman" panose="02020603050405020304" pitchFamily="18" charset="0"/>
                    <a:cs typeface="Times New Roman" panose="02020603050405020304" pitchFamily="18" charset="0"/>
                  </a:rPr>
                  <a:t>Cramér</a:t>
                </a:r>
                <a:r>
                  <a:rPr lang="en-US" altLang="zh-CN" sz="2600" dirty="0">
                    <a:latin typeface="Times New Roman" panose="02020603050405020304" pitchFamily="18" charset="0"/>
                    <a:cs typeface="Times New Roman" panose="02020603050405020304" pitchFamily="18" charset="0"/>
                  </a:rPr>
                  <a:t>-Rao lower bound (</a:t>
                </a:r>
                <a:r>
                  <a:rPr lang="en-US" altLang="zh-CN" sz="2600" dirty="0">
                    <a:solidFill>
                      <a:srgbClr val="00FF00"/>
                    </a:solidFill>
                    <a:latin typeface="Times New Roman" panose="02020603050405020304" pitchFamily="18" charset="0"/>
                    <a:cs typeface="Times New Roman" panose="02020603050405020304" pitchFamily="18" charset="0"/>
                  </a:rPr>
                  <a:t>Rao</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FF000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1945</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FF0000"/>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Cramér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1946</a:t>
                </a:r>
                <a:r>
                  <a:rPr lang="en-US" altLang="zh-CN" sz="2600" dirty="0">
                    <a:latin typeface="Times New Roman" panose="02020603050405020304" pitchFamily="18" charset="0"/>
                    <a:cs typeface="Times New Roman" panose="02020603050405020304" pitchFamily="18" charset="0"/>
                  </a:rPr>
                  <a:t>) shows that no consistent estimator has a lower mean squared error than the maximum likelihood estimator.</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For these reasons (consistency and efficiency), maximum likelihood is often considered the preferred estimator to use for machine learning. When the number of examples is small enough to yield overfitting behavior, regularization strategies such as weight decay may be used to obtain a biased version of maximum likelihood that has less variance when training data is limited.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855" r="-802" b="-16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759458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idx="1" hasCustomPrompt="1"/>
          </p:nvPr>
        </p:nvSpPr>
        <p:spPr>
          <a:xfrm>
            <a:off x="387439" y="3767927"/>
            <a:ext cx="11409609" cy="2409036"/>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Qianmin</a:t>
            </a:r>
            <a:r>
              <a:rPr lang="en-US" altLang="zh-CN" sz="2400" dirty="0"/>
              <a:t> Chen</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5.6 Bayesian Statistics</a:t>
            </a:r>
            <a:endParaRPr lang="zh-CN" altLang="en-US" sz="3600" dirty="0"/>
          </a:p>
        </p:txBody>
      </p:sp>
      <p:sp>
        <p:nvSpPr>
          <p:cNvPr id="8" name="文本框 7"/>
          <p:cNvSpPr txBox="1"/>
          <p:nvPr/>
        </p:nvSpPr>
        <p:spPr>
          <a:xfrm>
            <a:off x="1526891" y="558169"/>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5 Machine Learning Basics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230223681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5.6 Bayesian Statistics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So far we have discussed </a:t>
                </a:r>
                <a:r>
                  <a:rPr lang="en-US" altLang="zh-CN" sz="2600" i="1" dirty="0">
                    <a:latin typeface="Times New Roman" panose="02020603050405020304" pitchFamily="18" charset="0"/>
                    <a:cs typeface="Times New Roman" panose="02020603050405020304" pitchFamily="18" charset="0"/>
                  </a:rPr>
                  <a:t>frequentist statistics </a:t>
                </a:r>
                <a:r>
                  <a:rPr lang="en-US" altLang="zh-CN" sz="2600" dirty="0">
                    <a:latin typeface="Times New Roman" panose="02020603050405020304" pitchFamily="18" charset="0"/>
                    <a:cs typeface="Times New Roman" panose="02020603050405020304" pitchFamily="18" charset="0"/>
                  </a:rPr>
                  <a:t>and approaches based on estimating a single value of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𝜽</m:t>
                    </m:r>
                  </m:oMath>
                </a14:m>
                <a:r>
                  <a:rPr lang="en-US" altLang="zh-CN" sz="2600" dirty="0">
                    <a:latin typeface="Times New Roman" panose="02020603050405020304" pitchFamily="18" charset="0"/>
                    <a:cs typeface="Times New Roman" panose="02020603050405020304" pitchFamily="18" charset="0"/>
                  </a:rPr>
                  <a:t>, then making all predictions thereafter based on that one estimate. Another approach is to consider all possible values of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𝜽</m:t>
                    </m:r>
                  </m:oMath>
                </a14:m>
                <a:r>
                  <a:rPr lang="en-US" altLang="zh-CN" sz="2600" dirty="0">
                    <a:latin typeface="Times New Roman" panose="02020603050405020304" pitchFamily="18" charset="0"/>
                    <a:cs typeface="Times New Roman" panose="02020603050405020304" pitchFamily="18" charset="0"/>
                  </a:rPr>
                  <a:t> when making a prediction. The latter is the domain of </a:t>
                </a:r>
                <a:r>
                  <a:rPr lang="en-US" altLang="zh-CN" sz="2600" i="1" dirty="0">
                    <a:latin typeface="Times New Roman" panose="02020603050405020304" pitchFamily="18" charset="0"/>
                    <a:cs typeface="Times New Roman" panose="02020603050405020304" pitchFamily="18" charset="0"/>
                  </a:rPr>
                  <a:t>Bayesian statistics</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As discussed in Sec. </a:t>
                </a:r>
                <a:r>
                  <a:rPr lang="en-US" altLang="zh-CN" sz="2600" dirty="0">
                    <a:solidFill>
                      <a:srgbClr val="FF0000"/>
                    </a:solidFill>
                    <a:latin typeface="Times New Roman" panose="02020603050405020304" pitchFamily="18" charset="0"/>
                    <a:cs typeface="Times New Roman" panose="02020603050405020304" pitchFamily="18" charset="0"/>
                  </a:rPr>
                  <a:t>5.4.1</a:t>
                </a:r>
                <a:r>
                  <a:rPr lang="en-US" altLang="zh-CN" sz="2600" dirty="0">
                    <a:latin typeface="Times New Roman" panose="02020603050405020304" pitchFamily="18" charset="0"/>
                    <a:cs typeface="Times New Roman" panose="02020603050405020304" pitchFamily="18" charset="0"/>
                  </a:rPr>
                  <a:t>, the frequentist perspective is that the true parameter value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𝜽</m:t>
                    </m:r>
                  </m:oMath>
                </a14:m>
                <a:r>
                  <a:rPr lang="en-US" altLang="zh-CN" sz="2600" dirty="0">
                    <a:latin typeface="Times New Roman" panose="02020603050405020304" pitchFamily="18" charset="0"/>
                    <a:cs typeface="Times New Roman" panose="02020603050405020304" pitchFamily="18" charset="0"/>
                  </a:rPr>
                  <a:t> is fixed but unknown, while the point estimate </a:t>
                </a:r>
                <a14:m>
                  <m:oMath xmlns:m="http://schemas.openxmlformats.org/officeDocument/2006/math">
                    <m:acc>
                      <m:accPr>
                        <m:chr m:val="̂"/>
                        <m:ctrlPr>
                          <a:rPr lang="en-US" altLang="zh-CN" sz="2600" b="1" i="1" dirty="0" smtClean="0">
                            <a:latin typeface="Cambria Math" panose="02040503050406030204" pitchFamily="18" charset="0"/>
                          </a:rPr>
                        </m:ctrlPr>
                      </m:accPr>
                      <m:e>
                        <m:r>
                          <a:rPr lang="en-US" altLang="zh-CN" sz="2600" b="1" i="1" dirty="0" smtClean="0">
                            <a:latin typeface="Cambria Math" panose="02040503050406030204" pitchFamily="18" charset="0"/>
                          </a:rPr>
                          <m:t>𝜽</m:t>
                        </m:r>
                      </m:e>
                    </m:acc>
                  </m:oMath>
                </a14:m>
                <a:r>
                  <a:rPr lang="en-US" altLang="zh-CN" sz="2600" dirty="0">
                    <a:latin typeface="Times New Roman" panose="02020603050405020304" pitchFamily="18" charset="0"/>
                    <a:cs typeface="Times New Roman" panose="02020603050405020304" pitchFamily="18" charset="0"/>
                  </a:rPr>
                  <a:t> is a random variable on account of it being a function of the dataset (which is seen as random). </a:t>
                </a:r>
              </a:p>
              <a:p>
                <a:pPr marL="0" lvl="0" indent="0" algn="just">
                  <a:lnSpc>
                    <a:spcPct val="125000"/>
                  </a:lnSpc>
                  <a:spcBef>
                    <a:spcPts val="0"/>
                  </a:spcBef>
                  <a:buClr>
                    <a:srgbClr val="FF0000"/>
                  </a:buClr>
                  <a:buNone/>
                </a:pPr>
                <a:r>
                  <a:rPr lang="en-US" altLang="zh-CN" sz="2600" dirty="0"/>
                  <a:t>        </a:t>
                </a:r>
                <a:r>
                  <a:rPr lang="en-US" altLang="zh-CN" sz="2600" dirty="0">
                    <a:latin typeface="Times New Roman" panose="02020603050405020304" pitchFamily="18" charset="0"/>
                    <a:cs typeface="Times New Roman" panose="02020603050405020304" pitchFamily="18" charset="0"/>
                  </a:rPr>
                  <a:t>The Bayesian perspective on statistics is quite different. The Bayesian uses probability to reflect degrees of certainty of states of knowledge. The dataset is directly observed and so is not random.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9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88535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5.6 Bayesian Statistics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t>On the other hand, the true parameter </a:t>
                </a:r>
                <a14:m>
                  <m:oMath xmlns:m="http://schemas.openxmlformats.org/officeDocument/2006/math">
                    <m:r>
                      <a:rPr lang="en-US" altLang="zh-CN" sz="2600" b="1" i="1" dirty="0">
                        <a:latin typeface="Cambria Math" panose="02040503050406030204" pitchFamily="18" charset="0"/>
                      </a:rPr>
                      <m:t>𝜽</m:t>
                    </m:r>
                  </m:oMath>
                </a14:m>
                <a:r>
                  <a:rPr lang="en-US" altLang="zh-CN" sz="2600" dirty="0"/>
                  <a:t> is unknown or uncertain and thus is represented as a random variable.</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Before observing the data, we represent our knowledge of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𝜽</m:t>
                    </m:r>
                  </m:oMath>
                </a14:m>
                <a:r>
                  <a:rPr lang="en-US" altLang="zh-CN" sz="2600" dirty="0">
                    <a:latin typeface="Times New Roman" panose="02020603050405020304" pitchFamily="18" charset="0"/>
                    <a:cs typeface="Times New Roman" panose="02020603050405020304" pitchFamily="18" charset="0"/>
                  </a:rPr>
                  <a:t> using the </a:t>
                </a:r>
                <a:r>
                  <a:rPr lang="en-US" altLang="zh-CN" sz="2600" i="1" dirty="0">
                    <a:latin typeface="Times New Roman" panose="02020603050405020304" pitchFamily="18" charset="0"/>
                    <a:cs typeface="Times New Roman" panose="02020603050405020304" pitchFamily="18" charset="0"/>
                  </a:rPr>
                  <a:t>prior probability</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distribution</a:t>
                </a:r>
                <a:r>
                  <a:rPr lang="en-US" altLang="zh-CN" sz="26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𝑝</m:t>
                    </m:r>
                    <m:r>
                      <a:rPr lang="en-US" altLang="zh-CN" sz="2600" i="1" dirty="0" smtClean="0">
                        <a:latin typeface="Cambria Math" panose="02040503050406030204" pitchFamily="18" charset="0"/>
                        <a:cs typeface="Times New Roman" panose="02020603050405020304" pitchFamily="18" charset="0"/>
                      </a:rPr>
                      <m:t>(</m:t>
                    </m:r>
                    <m:r>
                      <a:rPr lang="en-US" altLang="zh-CN" sz="2600" b="1" i="1" dirty="0" smtClean="0">
                        <a:latin typeface="Cambria Math" panose="02040503050406030204" pitchFamily="18" charset="0"/>
                        <a:cs typeface="Times New Roman" panose="02020603050405020304" pitchFamily="18" charset="0"/>
                      </a:rPr>
                      <m:t>𝜽</m:t>
                    </m:r>
                    <m:r>
                      <a:rPr lang="en-US" altLang="zh-CN" sz="2600" i="1" dirty="0"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(sometimes referred to as simply “the prior”). Generally, the machine learning practitioner selects a prior distribution that is quite broad (i.e. with high entropy) to reflect a high degree of uncertainty in the value of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𝜽</m:t>
                    </m:r>
                  </m:oMath>
                </a14:m>
                <a:r>
                  <a:rPr lang="en-US" altLang="zh-CN" sz="2600" dirty="0">
                    <a:latin typeface="Times New Roman" panose="02020603050405020304" pitchFamily="18" charset="0"/>
                    <a:cs typeface="Times New Roman" panose="02020603050405020304" pitchFamily="18" charset="0"/>
                  </a:rPr>
                  <a:t> before observing any data. For example, one might assume </a:t>
                </a:r>
                <a:r>
                  <a:rPr lang="en-US" altLang="zh-CN" sz="2600" i="1" dirty="0">
                    <a:latin typeface="Times New Roman" panose="02020603050405020304" pitchFamily="18" charset="0"/>
                    <a:cs typeface="Times New Roman" panose="02020603050405020304" pitchFamily="18" charset="0"/>
                  </a:rPr>
                  <a:t>a priori </a:t>
                </a:r>
                <a:r>
                  <a:rPr lang="en-US" altLang="zh-CN" sz="2600" dirty="0">
                    <a:latin typeface="Times New Roman" panose="02020603050405020304" pitchFamily="18" charset="0"/>
                    <a:cs typeface="Times New Roman" panose="02020603050405020304" pitchFamily="18" charset="0"/>
                  </a:rPr>
                  <a:t>that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𝜽</m:t>
                    </m:r>
                  </m:oMath>
                </a14:m>
                <a:r>
                  <a:rPr lang="en-US" altLang="zh-CN" sz="2600" dirty="0">
                    <a:latin typeface="Times New Roman" panose="02020603050405020304" pitchFamily="18" charset="0"/>
                    <a:cs typeface="Times New Roman" panose="02020603050405020304" pitchFamily="18" charset="0"/>
                  </a:rPr>
                  <a:t> lies in some finite range or volume, with a uniform distribution. Many priors instead reflect a preference for “simpler” solutions (such as smaller magnitude coefficients, or a function that is closer to being constant).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647549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5.6 Bayesian Statistics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t>        Now consider that we have a set of data samples </a:t>
                </a:r>
                <a14:m>
                  <m:oMath xmlns:m="http://schemas.openxmlformats.org/officeDocument/2006/math">
                    <m:r>
                      <a:rPr lang="en-US" altLang="zh-CN" sz="2600" i="1" dirty="0">
                        <a:latin typeface="Cambria Math" panose="02040503050406030204" pitchFamily="18" charset="0"/>
                      </a:rPr>
                      <m:t>{</m:t>
                    </m:r>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𝑥</m:t>
                        </m:r>
                      </m:e>
                      <m:sup>
                        <m:r>
                          <a:rPr lang="en-US" altLang="zh-CN" sz="2600" i="1" dirty="0">
                            <a:latin typeface="Cambria Math" panose="02040503050406030204" pitchFamily="18" charset="0"/>
                          </a:rPr>
                          <m:t>(</m:t>
                        </m:r>
                        <m:r>
                          <a:rPr lang="en-US" altLang="zh-CN" sz="2600" i="1" dirty="0">
                            <a:latin typeface="Cambria Math" panose="02040503050406030204" pitchFamily="18" charset="0"/>
                          </a:rPr>
                          <m:t>1</m:t>
                        </m:r>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 . . . , </m:t>
                    </m:r>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𝑥</m:t>
                        </m:r>
                      </m:e>
                      <m:sup>
                        <m:r>
                          <a:rPr lang="en-US" altLang="zh-CN" sz="2600" i="1" dirty="0">
                            <a:latin typeface="Cambria Math" panose="02040503050406030204" pitchFamily="18" charset="0"/>
                          </a:rPr>
                          <m:t>(</m:t>
                        </m:r>
                        <m:r>
                          <a:rPr lang="en-US" altLang="zh-CN" sz="2600" i="1" dirty="0">
                            <a:latin typeface="Cambria Math" panose="02040503050406030204" pitchFamily="18" charset="0"/>
                          </a:rPr>
                          <m:t>𝑚</m:t>
                        </m:r>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 </m:t>
                    </m:r>
                  </m:oMath>
                </a14:m>
                <a:r>
                  <a:rPr lang="en-US" altLang="zh-CN" sz="2600" dirty="0"/>
                  <a:t>. We can recover the effect of data on our belief about </a:t>
                </a:r>
                <a14:m>
                  <m:oMath xmlns:m="http://schemas.openxmlformats.org/officeDocument/2006/math">
                    <m:r>
                      <a:rPr lang="en-US" altLang="zh-CN" sz="2600" b="1" i="1" dirty="0">
                        <a:latin typeface="Cambria Math" panose="02040503050406030204" pitchFamily="18" charset="0"/>
                      </a:rPr>
                      <m:t>𝜽</m:t>
                    </m:r>
                  </m:oMath>
                </a14:m>
                <a:r>
                  <a:rPr lang="en-US" altLang="zh-CN" sz="2600" dirty="0"/>
                  <a:t> by combining the data likelihood </a:t>
                </a:r>
                <a14:m>
                  <m:oMath xmlns:m="http://schemas.openxmlformats.org/officeDocument/2006/math">
                    <m:r>
                      <a:rPr lang="en-US" altLang="zh-CN" sz="2600" i="1" dirty="0">
                        <a:latin typeface="Cambria Math" panose="02040503050406030204" pitchFamily="18" charset="0"/>
                      </a:rPr>
                      <m:t>𝑝</m:t>
                    </m:r>
                    <m:r>
                      <a:rPr lang="en-US" altLang="zh-CN" sz="2600" i="1" dirty="0">
                        <a:latin typeface="Cambria Math" panose="02040503050406030204" pitchFamily="18" charset="0"/>
                      </a:rPr>
                      <m:t>(</m:t>
                    </m:r>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𝑥</m:t>
                        </m:r>
                      </m:e>
                      <m:sup>
                        <m:r>
                          <a:rPr lang="en-US" altLang="zh-CN" sz="2600" i="1" dirty="0">
                            <a:latin typeface="Cambria Math" panose="02040503050406030204" pitchFamily="18" charset="0"/>
                          </a:rPr>
                          <m:t>(</m:t>
                        </m:r>
                        <m:r>
                          <a:rPr lang="en-US" altLang="zh-CN" sz="2600" i="1" dirty="0">
                            <a:latin typeface="Cambria Math" panose="02040503050406030204" pitchFamily="18" charset="0"/>
                          </a:rPr>
                          <m:t>1</m:t>
                        </m:r>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 . . . , </m:t>
                    </m:r>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𝑥</m:t>
                        </m:r>
                      </m:e>
                      <m:sup>
                        <m:r>
                          <a:rPr lang="en-US" altLang="zh-CN" sz="2600" i="1" dirty="0">
                            <a:latin typeface="Cambria Math" panose="02040503050406030204" pitchFamily="18" charset="0"/>
                          </a:rPr>
                          <m:t>(</m:t>
                        </m:r>
                        <m:r>
                          <a:rPr lang="en-US" altLang="zh-CN" sz="2600" i="1" dirty="0">
                            <a:latin typeface="Cambria Math" panose="02040503050406030204" pitchFamily="18" charset="0"/>
                          </a:rPr>
                          <m:t>𝑚</m:t>
                        </m:r>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 </m:t>
                    </m:r>
                    <m:r>
                      <a:rPr lang="en-US" altLang="zh-CN" sz="2600" b="1" i="1" dirty="0">
                        <a:latin typeface="Cambria Math" panose="02040503050406030204" pitchFamily="18" charset="0"/>
                      </a:rPr>
                      <m:t>𝜽</m:t>
                    </m:r>
                    <m:r>
                      <a:rPr lang="en-US" altLang="zh-CN" sz="2600" i="1" dirty="0">
                        <a:latin typeface="Cambria Math" panose="02040503050406030204" pitchFamily="18" charset="0"/>
                      </a:rPr>
                      <m:t>)</m:t>
                    </m:r>
                  </m:oMath>
                </a14:m>
                <a:r>
                  <a:rPr lang="en-US" altLang="zh-CN" sz="2600" dirty="0"/>
                  <a:t> with the prior via Bayes’ rule:</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 the scenarios where Bayesian estimation is typically used, the prior begins as a relatively uniform or Gaussian distribution with high entropy, and the observation of the data usually causes the posterior to lose entropy and concentrate around a few highly likely values of the parameters.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DED8D6B-082F-4250-98A4-466CB2A372C7}"/>
              </a:ext>
            </a:extLst>
          </p:cNvPr>
          <p:cNvPicPr>
            <a:picLocks noChangeAspect="1"/>
          </p:cNvPicPr>
          <p:nvPr/>
        </p:nvPicPr>
        <p:blipFill>
          <a:blip r:embed="rId4"/>
          <a:stretch>
            <a:fillRect/>
          </a:stretch>
        </p:blipFill>
        <p:spPr>
          <a:xfrm>
            <a:off x="2741998" y="2628788"/>
            <a:ext cx="8611802" cy="800212"/>
          </a:xfrm>
          <a:prstGeom prst="rect">
            <a:avLst/>
          </a:prstGeom>
        </p:spPr>
      </p:pic>
    </p:spTree>
    <p:extLst>
      <p:ext uri="{BB962C8B-B14F-4D97-AF65-F5344CB8AC3E}">
        <p14:creationId xmlns:p14="http://schemas.microsoft.com/office/powerpoint/2010/main" val="1791568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 The Task, </a:t>
            </a:r>
            <a:r>
              <a:rPr lang="en-US" altLang="zh-CN" i="1" dirty="0"/>
              <a:t>T</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i="1" dirty="0">
                    <a:latin typeface="Times New Roman" panose="02020603050405020304" pitchFamily="18" charset="0"/>
                    <a:cs typeface="Times New Roman" panose="02020603050405020304" pitchFamily="18" charset="0"/>
                  </a:rPr>
                  <a:t>Regression</a:t>
                </a:r>
                <a:r>
                  <a:rPr lang="en-US" altLang="zh-CN" sz="2600" dirty="0">
                    <a:latin typeface="Times New Roman" panose="02020603050405020304" pitchFamily="18" charset="0"/>
                    <a:cs typeface="Times New Roman" panose="02020603050405020304" pitchFamily="18" charset="0"/>
                  </a:rPr>
                  <a:t>: In this type of task, the computer program is asked to predict a numerical value given some input. To solve this task, the learning algorithm is asked to output a function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ea typeface="Cambria Math" panose="02040503050406030204" pitchFamily="18" charset="0"/>
                          </a:rPr>
                          <m:t>ℝ</m:t>
                        </m:r>
                      </m:e>
                      <m:sup>
                        <m:r>
                          <a:rPr lang="en-US" altLang="zh-CN" sz="2600" b="0" i="1" smtClean="0">
                            <a:latin typeface="Cambria Math" panose="02040503050406030204" pitchFamily="18" charset="0"/>
                            <a:cs typeface="Times New Roman" panose="02020603050405020304" pitchFamily="18" charset="0"/>
                          </a:rPr>
                          <m:t>𝑛</m:t>
                        </m:r>
                      </m:sup>
                    </m:sSup>
                  </m:oMath>
                </a14:m>
                <a:r>
                  <a:rPr lang="zh-CN" altLang="en-US" sz="2600" dirty="0">
                    <a:latin typeface="Times New Roman" panose="02020603050405020304" pitchFamily="18" charset="0"/>
                    <a:cs typeface="Times New Roman" panose="02020603050405020304" pitchFamily="18" charset="0"/>
                  </a:rPr>
                  <a:t>→</a:t>
                </a:r>
                <a:r>
                  <a:rPr lang="en-US" altLang="zh-CN" sz="2600" dirty="0">
                    <a:latin typeface="Cambria Math" panose="02040503050406030204" pitchFamily="18" charset="0"/>
                    <a:ea typeface="Cambria Math" panose="02040503050406030204" pitchFamily="18" charset="0"/>
                  </a:rPr>
                  <a:t>ℝ</a:t>
                </a:r>
                <a:r>
                  <a:rPr lang="en-US" altLang="zh-CN" sz="2600" dirty="0">
                    <a:latin typeface="Times New Roman" panose="02020603050405020304" pitchFamily="18" charset="0"/>
                    <a:cs typeface="Times New Roman" panose="02020603050405020304" pitchFamily="18" charset="0"/>
                  </a:rPr>
                  <a:t>. This type of task is similar to classification, except that the format of output is different. An example of a regression task is the prediction of the expected claim amount that an insured person will make (used to set insurance premiums), or the prediction of future prices of securities. These kinds of predictions are also used for algorithmic trading.</a:t>
                </a: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a:extLst>
              <a:ext uri="{FF2B5EF4-FFF2-40B4-BE49-F238E27FC236}">
                <a16:creationId xmlns:a16="http://schemas.microsoft.com/office/drawing/2014/main" id="{E19A66FE-931D-4EF6-99DF-5997F8C14664}"/>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24825438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5.6 Bayesian Statistics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500" dirty="0"/>
                  <a:t>        Relative to maximum likelihood estimation, Bayesian estimation offers two important differences. First, unlike the maximum likelihood approach that makes predictions using a point estimate of </a:t>
                </a:r>
                <a14:m>
                  <m:oMath xmlns:m="http://schemas.openxmlformats.org/officeDocument/2006/math">
                    <m:r>
                      <a:rPr lang="en-US" altLang="zh-CN" sz="2500" b="1" i="1" dirty="0">
                        <a:latin typeface="Cambria Math" panose="02040503050406030204" pitchFamily="18" charset="0"/>
                      </a:rPr>
                      <m:t>𝜽</m:t>
                    </m:r>
                  </m:oMath>
                </a14:m>
                <a:r>
                  <a:rPr lang="en-US" altLang="zh-CN" sz="2500" dirty="0"/>
                  <a:t>, the Bayesian approach is to make predictions using a full distribution over </a:t>
                </a:r>
                <a14:m>
                  <m:oMath xmlns:m="http://schemas.openxmlformats.org/officeDocument/2006/math">
                    <m:r>
                      <a:rPr lang="en-US" altLang="zh-CN" sz="2500" b="1" i="1" dirty="0">
                        <a:latin typeface="Cambria Math" panose="02040503050406030204" pitchFamily="18" charset="0"/>
                      </a:rPr>
                      <m:t>𝜽</m:t>
                    </m:r>
                  </m:oMath>
                </a14:m>
                <a:r>
                  <a:rPr lang="en-US" altLang="zh-CN" sz="2500" dirty="0"/>
                  <a:t>. For example, after observing </a:t>
                </a:r>
                <a14:m>
                  <m:oMath xmlns:m="http://schemas.openxmlformats.org/officeDocument/2006/math">
                    <m:r>
                      <a:rPr lang="en-US" altLang="zh-CN" sz="2500" i="1" dirty="0">
                        <a:latin typeface="Cambria Math" panose="02040503050406030204" pitchFamily="18" charset="0"/>
                      </a:rPr>
                      <m:t>𝑚</m:t>
                    </m:r>
                  </m:oMath>
                </a14:m>
                <a:r>
                  <a:rPr lang="en-US" altLang="zh-CN" sz="2500" dirty="0"/>
                  <a:t> examples, the predicted distribution over the next data sample, </a:t>
                </a:r>
                <a14:m>
                  <m:oMath xmlns:m="http://schemas.openxmlformats.org/officeDocument/2006/math">
                    <m:sSup>
                      <m:sSupPr>
                        <m:ctrlPr>
                          <a:rPr lang="en-US" altLang="zh-CN" sz="2500" i="1">
                            <a:latin typeface="Cambria Math" panose="02040503050406030204" pitchFamily="18" charset="0"/>
                          </a:rPr>
                        </m:ctrlPr>
                      </m:sSupPr>
                      <m:e>
                        <m:r>
                          <a:rPr lang="en-US" altLang="zh-CN" sz="2500" i="1">
                            <a:latin typeface="Cambria Math" panose="02040503050406030204" pitchFamily="18" charset="0"/>
                          </a:rPr>
                          <m:t>𝑥</m:t>
                        </m:r>
                      </m:e>
                      <m:sup>
                        <m:r>
                          <a:rPr lang="en-US" altLang="zh-CN" sz="2500" i="1">
                            <a:latin typeface="Cambria Math" panose="02040503050406030204" pitchFamily="18" charset="0"/>
                          </a:rPr>
                          <m:t>(</m:t>
                        </m:r>
                        <m:r>
                          <a:rPr lang="en-US" altLang="zh-CN" sz="2500" i="1">
                            <a:latin typeface="Cambria Math" panose="02040503050406030204" pitchFamily="18" charset="0"/>
                          </a:rPr>
                          <m:t>𝑚</m:t>
                        </m:r>
                        <m:r>
                          <a:rPr lang="en-US" altLang="zh-CN" sz="2500" i="1">
                            <a:latin typeface="Cambria Math" panose="02040503050406030204" pitchFamily="18" charset="0"/>
                          </a:rPr>
                          <m:t>+</m:t>
                        </m:r>
                        <m:r>
                          <a:rPr lang="en-US" altLang="zh-CN" sz="2500" i="1">
                            <a:latin typeface="Cambria Math" panose="02040503050406030204" pitchFamily="18" charset="0"/>
                          </a:rPr>
                          <m:t>1</m:t>
                        </m:r>
                        <m:r>
                          <a:rPr lang="en-US" altLang="zh-CN" sz="2500" i="1">
                            <a:latin typeface="Cambria Math" panose="02040503050406030204" pitchFamily="18" charset="0"/>
                          </a:rPr>
                          <m:t>)</m:t>
                        </m:r>
                      </m:sup>
                    </m:sSup>
                  </m:oMath>
                </a14:m>
                <a:r>
                  <a:rPr lang="en-US" altLang="zh-CN" sz="2500" dirty="0"/>
                  <a:t>, is given by</a:t>
                </a:r>
              </a:p>
              <a:p>
                <a:pPr marL="0" lvl="0" indent="0" algn="just">
                  <a:lnSpc>
                    <a:spcPct val="125000"/>
                  </a:lnSpc>
                  <a:spcBef>
                    <a:spcPts val="0"/>
                  </a:spcBef>
                  <a:buClr>
                    <a:srgbClr val="FF0000"/>
                  </a:buClr>
                  <a:buNone/>
                </a:pPr>
                <a:endParaRPr lang="en-US" altLang="zh-CN" sz="2500" dirty="0"/>
              </a:p>
              <a:p>
                <a:pPr marL="0" lvl="0" indent="0" algn="just">
                  <a:lnSpc>
                    <a:spcPct val="125000"/>
                  </a:lnSpc>
                  <a:spcBef>
                    <a:spcPts val="0"/>
                  </a:spcBef>
                  <a:buClr>
                    <a:srgbClr val="FF0000"/>
                  </a:buClr>
                  <a:buNone/>
                </a:pPr>
                <a:endParaRPr lang="en-US" altLang="zh-CN" sz="2500" dirty="0"/>
              </a:p>
              <a:p>
                <a:pPr marL="0" lvl="0" indent="0" algn="just">
                  <a:lnSpc>
                    <a:spcPct val="125000"/>
                  </a:lnSpc>
                  <a:spcBef>
                    <a:spcPts val="0"/>
                  </a:spcBef>
                  <a:buClr>
                    <a:srgbClr val="FF0000"/>
                  </a:buClr>
                  <a:buNone/>
                </a:pPr>
                <a:r>
                  <a:rPr lang="en-US" altLang="zh-CN" sz="2500" dirty="0"/>
                  <a:t>Here each value of </a:t>
                </a:r>
                <a14:m>
                  <m:oMath xmlns:m="http://schemas.openxmlformats.org/officeDocument/2006/math">
                    <m:r>
                      <a:rPr lang="en-US" altLang="zh-CN" sz="2500" b="1" i="1" dirty="0" smtClean="0">
                        <a:latin typeface="Cambria Math" panose="02040503050406030204" pitchFamily="18" charset="0"/>
                      </a:rPr>
                      <m:t>𝜽</m:t>
                    </m:r>
                  </m:oMath>
                </a14:m>
                <a:r>
                  <a:rPr lang="en-US" altLang="zh-CN" sz="2500" dirty="0"/>
                  <a:t> with positive probability density contributes to the prediction of the next example, with the contribution weighted by the posterior density itself. After having observed </a:t>
                </a:r>
                <a14:m>
                  <m:oMath xmlns:m="http://schemas.openxmlformats.org/officeDocument/2006/math">
                    <m:r>
                      <a:rPr lang="en-US" altLang="zh-CN" sz="2500" i="1" dirty="0">
                        <a:latin typeface="Cambria Math" panose="02040503050406030204" pitchFamily="18" charset="0"/>
                      </a:rPr>
                      <m:t>{</m:t>
                    </m:r>
                    <m:sSup>
                      <m:sSupPr>
                        <m:ctrlPr>
                          <a:rPr lang="en-US" altLang="zh-CN" sz="2500" i="1" dirty="0">
                            <a:latin typeface="Cambria Math" panose="02040503050406030204" pitchFamily="18" charset="0"/>
                          </a:rPr>
                        </m:ctrlPr>
                      </m:sSupPr>
                      <m:e>
                        <m:r>
                          <a:rPr lang="en-US" altLang="zh-CN" sz="2500" i="1" dirty="0">
                            <a:latin typeface="Cambria Math" panose="02040503050406030204" pitchFamily="18" charset="0"/>
                          </a:rPr>
                          <m:t>𝑥</m:t>
                        </m:r>
                      </m:e>
                      <m:sup>
                        <m:r>
                          <a:rPr lang="en-US" altLang="zh-CN" sz="2500" i="1" dirty="0">
                            <a:latin typeface="Cambria Math" panose="02040503050406030204" pitchFamily="18" charset="0"/>
                          </a:rPr>
                          <m:t>(</m:t>
                        </m:r>
                        <m:r>
                          <a:rPr lang="en-US" altLang="zh-CN" sz="2500" i="1" dirty="0">
                            <a:latin typeface="Cambria Math" panose="02040503050406030204" pitchFamily="18" charset="0"/>
                          </a:rPr>
                          <m:t>1</m:t>
                        </m:r>
                        <m:r>
                          <a:rPr lang="en-US" altLang="zh-CN" sz="2500" i="1" dirty="0">
                            <a:latin typeface="Cambria Math" panose="02040503050406030204" pitchFamily="18" charset="0"/>
                          </a:rPr>
                          <m:t>)</m:t>
                        </m:r>
                      </m:sup>
                    </m:sSup>
                    <m:r>
                      <a:rPr lang="en-US" altLang="zh-CN" sz="2500" i="1" dirty="0">
                        <a:latin typeface="Cambria Math" panose="02040503050406030204" pitchFamily="18" charset="0"/>
                      </a:rPr>
                      <m:t>, . . . , </m:t>
                    </m:r>
                    <m:sSup>
                      <m:sSupPr>
                        <m:ctrlPr>
                          <a:rPr lang="en-US" altLang="zh-CN" sz="2500" i="1" dirty="0">
                            <a:latin typeface="Cambria Math" panose="02040503050406030204" pitchFamily="18" charset="0"/>
                          </a:rPr>
                        </m:ctrlPr>
                      </m:sSupPr>
                      <m:e>
                        <m:r>
                          <a:rPr lang="en-US" altLang="zh-CN" sz="2500" i="1" dirty="0">
                            <a:latin typeface="Cambria Math" panose="02040503050406030204" pitchFamily="18" charset="0"/>
                          </a:rPr>
                          <m:t>𝑥</m:t>
                        </m:r>
                      </m:e>
                      <m:sup>
                        <m:r>
                          <a:rPr lang="en-US" altLang="zh-CN" sz="2500" i="1" dirty="0">
                            <a:latin typeface="Cambria Math" panose="02040503050406030204" pitchFamily="18" charset="0"/>
                          </a:rPr>
                          <m:t>(</m:t>
                        </m:r>
                        <m:r>
                          <a:rPr lang="en-US" altLang="zh-CN" sz="2500" i="1" dirty="0">
                            <a:latin typeface="Cambria Math" panose="02040503050406030204" pitchFamily="18" charset="0"/>
                          </a:rPr>
                          <m:t>𝑚</m:t>
                        </m:r>
                        <m:r>
                          <a:rPr lang="en-US" altLang="zh-CN" sz="2500" i="1" dirty="0">
                            <a:latin typeface="Cambria Math" panose="02040503050406030204" pitchFamily="18" charset="0"/>
                          </a:rPr>
                          <m:t>)</m:t>
                        </m:r>
                      </m:sup>
                    </m:sSup>
                    <m:r>
                      <a:rPr lang="en-US" altLang="zh-CN" sz="2500" i="1" dirty="0">
                        <a:latin typeface="Cambria Math" panose="02040503050406030204" pitchFamily="18" charset="0"/>
                      </a:rPr>
                      <m:t>} </m:t>
                    </m:r>
                  </m:oMath>
                </a14:m>
                <a:r>
                  <a:rPr lang="en-US" altLang="zh-CN" sz="2500" dirty="0"/>
                  <a:t>, if we are still quite uncertain about the value of </a:t>
                </a:r>
                <a14:m>
                  <m:oMath xmlns:m="http://schemas.openxmlformats.org/officeDocument/2006/math">
                    <m:r>
                      <a:rPr lang="en-US" altLang="zh-CN" sz="2500" b="1" i="1" dirty="0" smtClean="0">
                        <a:latin typeface="Cambria Math" panose="02040503050406030204" pitchFamily="18" charset="0"/>
                      </a:rPr>
                      <m:t>𝜽</m:t>
                    </m:r>
                  </m:oMath>
                </a14:m>
                <a:r>
                  <a:rPr lang="en-US" altLang="zh-CN" sz="2500" dirty="0"/>
                  <a:t>, then this uncertainty is incorporated directly into any predictions we might make.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09" r="-855" b="-653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879C853E-68FF-40FC-BB19-5BB8F42D7D2C}"/>
              </a:ext>
            </a:extLst>
          </p:cNvPr>
          <p:cNvPicPr>
            <a:picLocks noChangeAspect="1"/>
          </p:cNvPicPr>
          <p:nvPr/>
        </p:nvPicPr>
        <p:blipFill>
          <a:blip r:embed="rId4"/>
          <a:stretch>
            <a:fillRect/>
          </a:stretch>
        </p:blipFill>
        <p:spPr>
          <a:xfrm>
            <a:off x="1515424" y="3610076"/>
            <a:ext cx="9993120" cy="809738"/>
          </a:xfrm>
          <a:prstGeom prst="rect">
            <a:avLst/>
          </a:prstGeom>
        </p:spPr>
      </p:pic>
    </p:spTree>
    <p:extLst>
      <p:ext uri="{BB962C8B-B14F-4D97-AF65-F5344CB8AC3E}">
        <p14:creationId xmlns:p14="http://schemas.microsoft.com/office/powerpoint/2010/main" val="140559786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5.6 Bayesian Statistics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Sec. </a:t>
                </a:r>
                <a:r>
                  <a:rPr lang="en-US" altLang="zh-CN" sz="2600" dirty="0">
                    <a:solidFill>
                      <a:srgbClr val="FF0000"/>
                    </a:solidFill>
                    <a:latin typeface="Times New Roman" panose="02020603050405020304" pitchFamily="18" charset="0"/>
                    <a:cs typeface="Times New Roman" panose="02020603050405020304" pitchFamily="18" charset="0"/>
                  </a:rPr>
                  <a:t>5.4</a:t>
                </a:r>
                <a:r>
                  <a:rPr lang="en-US" altLang="zh-CN" sz="2600" dirty="0">
                    <a:latin typeface="Times New Roman" panose="02020603050405020304" pitchFamily="18" charset="0"/>
                    <a:cs typeface="Times New Roman" panose="02020603050405020304" pitchFamily="18" charset="0"/>
                  </a:rPr>
                  <a:t>, we discussed how the frequentist approach addresses the uncertainty in a given point estimate of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𝜽</m:t>
                    </m:r>
                  </m:oMath>
                </a14:m>
                <a:r>
                  <a:rPr lang="en-US" altLang="zh-CN" sz="2600" dirty="0">
                    <a:latin typeface="Times New Roman" panose="02020603050405020304" pitchFamily="18" charset="0"/>
                    <a:cs typeface="Times New Roman" panose="02020603050405020304" pitchFamily="18" charset="0"/>
                  </a:rPr>
                  <a:t> by evaluating its variance. The variance of the estimator is an assessment of how the estimate might change with alternative samplings of the observed data. The Bayesian answer to the question of how to deal with the uncertainty in the estimator is to simply integrate over it, which tends to protect well against overfitting. This integral is of course just an application of the laws of probability, making the Bayesian approach simple to justify, while the frequentist machinery for constructing an estimator is based on the rather ad hoc decision to summarize all knowledge contained in the dataset with a single point estimate.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803299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5.6 Bayesian Statistics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second important difference between the Bayesian approach to estimation and the maximum likelihood approach is due to the contribution of the Bayesian prior distribution. The prior has an influence by shifting probability mass density towards regions of the parameter space that are preferred </a:t>
            </a:r>
            <a:r>
              <a:rPr lang="en-US" altLang="zh-CN" sz="2600" i="1" dirty="0">
                <a:latin typeface="Times New Roman" panose="02020603050405020304" pitchFamily="18" charset="0"/>
                <a:cs typeface="Times New Roman" panose="02020603050405020304" pitchFamily="18" charset="0"/>
              </a:rPr>
              <a:t>a priori</a:t>
            </a:r>
            <a:r>
              <a:rPr lang="en-US" altLang="zh-CN" sz="2600" dirty="0">
                <a:latin typeface="Times New Roman" panose="02020603050405020304" pitchFamily="18" charset="0"/>
                <a:cs typeface="Times New Roman" panose="02020603050405020304" pitchFamily="18" charset="0"/>
              </a:rPr>
              <a:t>. In practice, the prior often expresses a preference for models that are simpler or more smooth. Critics of the Bayesian approach identify the prior as a source of subjective human judgment impacting the predictions.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Bayesian methods typically generalize much better when limited training data is available, but typically suffer from high computational cost when the number of training examples is large.</a:t>
            </a:r>
          </a:p>
        </p:txBody>
      </p:sp>
    </p:spTree>
    <p:extLst>
      <p:ext uri="{BB962C8B-B14F-4D97-AF65-F5344CB8AC3E}">
        <p14:creationId xmlns:p14="http://schemas.microsoft.com/office/powerpoint/2010/main" val="118418983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5.6 Bayesian Statistics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b="1" dirty="0">
                    <a:latin typeface="Times New Roman" panose="02020603050405020304" pitchFamily="18" charset="0"/>
                    <a:cs typeface="Times New Roman" panose="02020603050405020304" pitchFamily="18" charset="0"/>
                  </a:rPr>
                  <a:t>Example: Bayesian Linear Regression </a:t>
                </a:r>
                <a:r>
                  <a:rPr lang="en-US" altLang="zh-CN" sz="2600" dirty="0">
                    <a:latin typeface="Times New Roman" panose="02020603050405020304" pitchFamily="18" charset="0"/>
                    <a:cs typeface="Times New Roman" panose="02020603050405020304" pitchFamily="18" charset="0"/>
                  </a:rPr>
                  <a:t>Here we consider the Bayesian estimation approach to learning the linear regression parameters. In linear regression, we learn a linear mapping from an input vector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𝒙</m:t>
                    </m:r>
                    <m:r>
                      <a:rPr lang="en-US" altLang="zh-CN" sz="2600" i="1" dirty="0" smtClean="0">
                        <a:latin typeface="Cambria Math" panose="02040503050406030204" pitchFamily="18" charset="0"/>
                        <a:cs typeface="Times New Roman" panose="02020603050405020304" pitchFamily="18" charset="0"/>
                      </a:rPr>
                      <m:t> ∈</m:t>
                    </m:r>
                    <m:sSup>
                      <m:sSupPr>
                        <m:ctrlPr>
                          <a:rPr lang="en-US" altLang="zh-CN" sz="2600" i="1" dirty="0" smtClean="0">
                            <a:latin typeface="Cambria Math" panose="02040503050406030204" pitchFamily="18" charset="0"/>
                            <a:cs typeface="Times New Roman" panose="02020603050405020304" pitchFamily="18" charset="0"/>
                          </a:rPr>
                        </m:ctrlPr>
                      </m:sSupPr>
                      <m:e>
                        <m:r>
                          <a:rPr lang="en-US" altLang="zh-CN" sz="2600" i="1" dirty="0">
                            <a:latin typeface="Cambria Math" panose="02040503050406030204" pitchFamily="18" charset="0"/>
                          </a:rPr>
                          <m:t>ℝ</m:t>
                        </m:r>
                      </m:e>
                      <m:sup>
                        <m:r>
                          <a:rPr lang="en-US" altLang="zh-CN" sz="2600" i="1" dirty="0">
                            <a:latin typeface="Cambria Math" panose="02040503050406030204" pitchFamily="18" charset="0"/>
                            <a:cs typeface="Times New Roman" panose="02020603050405020304" pitchFamily="18" charset="0"/>
                          </a:rPr>
                          <m:t>𝑛</m:t>
                        </m:r>
                      </m:sup>
                    </m:sSup>
                    <m:r>
                      <a:rPr lang="en-US" altLang="zh-CN" sz="2600" i="1" dirty="0" smtClean="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to predict the value of a scalar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𝑦</m:t>
                    </m:r>
                    <m:r>
                      <a:rPr lang="en-US" altLang="zh-CN" sz="2600" i="1" dirty="0" smtClean="0">
                        <a:latin typeface="Cambria Math" panose="02040503050406030204" pitchFamily="18" charset="0"/>
                        <a:cs typeface="Times New Roman" panose="02020603050405020304" pitchFamily="18" charset="0"/>
                      </a:rPr>
                      <m:t> ∈</m:t>
                    </m:r>
                    <m:r>
                      <a:rPr lang="en-US" altLang="zh-CN" sz="2600" i="1" dirty="0">
                        <a:latin typeface="Cambria Math" panose="02040503050406030204" pitchFamily="18" charset="0"/>
                      </a:rPr>
                      <m:t>ℝ</m:t>
                    </m:r>
                  </m:oMath>
                </a14:m>
                <a:r>
                  <a:rPr lang="en-US" altLang="zh-CN" sz="2600" dirty="0">
                    <a:latin typeface="Times New Roman" panose="02020603050405020304" pitchFamily="18" charset="0"/>
                    <a:cs typeface="Times New Roman" panose="02020603050405020304" pitchFamily="18" charset="0"/>
                  </a:rPr>
                  <a:t>. The prediction is parametrized by the vector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𝒘</m:t>
                    </m:r>
                    <m:r>
                      <a:rPr lang="en-US" altLang="zh-CN" sz="2600" i="1" dirty="0" smtClean="0">
                        <a:latin typeface="Cambria Math" panose="02040503050406030204" pitchFamily="18" charset="0"/>
                        <a:cs typeface="Times New Roman" panose="02020603050405020304" pitchFamily="18" charset="0"/>
                      </a:rPr>
                      <m:t> ∈</m:t>
                    </m:r>
                    <m:sSup>
                      <m:sSupPr>
                        <m:ctrlPr>
                          <a:rPr lang="en-US" altLang="zh-CN" sz="2600" i="1" dirty="0">
                            <a:latin typeface="Cambria Math" panose="02040503050406030204" pitchFamily="18" charset="0"/>
                            <a:cs typeface="Times New Roman" panose="02020603050405020304" pitchFamily="18" charset="0"/>
                          </a:rPr>
                        </m:ctrlPr>
                      </m:sSupPr>
                      <m:e>
                        <m:r>
                          <a:rPr lang="en-US" altLang="zh-CN" sz="2600" i="1" dirty="0">
                            <a:latin typeface="Cambria Math" panose="02040503050406030204" pitchFamily="18" charset="0"/>
                          </a:rPr>
                          <m:t>ℝ</m:t>
                        </m:r>
                      </m:e>
                      <m:sup>
                        <m:r>
                          <a:rPr lang="en-US" altLang="zh-CN" sz="2600" i="1" dirty="0">
                            <a:latin typeface="Cambria Math" panose="02040503050406030204" pitchFamily="18" charset="0"/>
                            <a:cs typeface="Times New Roman" panose="02020603050405020304" pitchFamily="18" charset="0"/>
                          </a:rPr>
                          <m:t>𝑛</m:t>
                        </m:r>
                      </m:sup>
                    </m:sSup>
                  </m:oMath>
                </a14:m>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Given a set of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𝑚</m:t>
                    </m:r>
                  </m:oMath>
                </a14:m>
                <a:r>
                  <a:rPr lang="en-US" altLang="zh-CN" sz="2600" dirty="0">
                    <a:latin typeface="Times New Roman" panose="02020603050405020304" pitchFamily="18" charset="0"/>
                    <a:cs typeface="Times New Roman" panose="02020603050405020304" pitchFamily="18" charset="0"/>
                  </a:rPr>
                  <a:t> training samples</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 (</m:t>
                    </m:r>
                    <m:sSup>
                      <m:sSupPr>
                        <m:ctrlPr>
                          <a:rPr lang="en-US" altLang="zh-CN" sz="2600" i="1" dirty="0" smtClean="0">
                            <a:latin typeface="Cambria Math" panose="02040503050406030204" pitchFamily="18" charset="0"/>
                            <a:cs typeface="Times New Roman" panose="02020603050405020304" pitchFamily="18" charset="0"/>
                          </a:rPr>
                        </m:ctrlPr>
                      </m:sSupPr>
                      <m:e>
                        <m:r>
                          <a:rPr lang="en-US" altLang="zh-CN" sz="2600" b="1" i="1" dirty="0">
                            <a:latin typeface="Cambria Math" panose="02040503050406030204" pitchFamily="18" charset="0"/>
                            <a:cs typeface="Times New Roman" panose="02020603050405020304" pitchFamily="18" charset="0"/>
                          </a:rPr>
                          <m:t>𝑿</m:t>
                        </m:r>
                      </m:e>
                      <m:sup>
                        <m:r>
                          <a:rPr lang="en-US" altLang="zh-CN" sz="2600" dirty="0">
                            <a:latin typeface="Cambria Math" panose="02040503050406030204" pitchFamily="18" charset="0"/>
                            <a:cs typeface="Times New Roman" panose="02020603050405020304" pitchFamily="18" charset="0"/>
                          </a:rPr>
                          <m:t>(</m:t>
                        </m:r>
                        <m:r>
                          <m:rPr>
                            <m:sty m:val="p"/>
                          </m:rPr>
                          <a:rPr lang="en-US" altLang="zh-CN" sz="2600" dirty="0">
                            <a:latin typeface="Cambria Math" panose="02040503050406030204" pitchFamily="18" charset="0"/>
                            <a:cs typeface="Times New Roman" panose="02020603050405020304" pitchFamily="18" charset="0"/>
                          </a:rPr>
                          <m:t>train</m:t>
                        </m:r>
                        <m:r>
                          <a:rPr lang="en-US" altLang="zh-CN" sz="2600" b="0" i="1" dirty="0" smtClean="0">
                            <a:latin typeface="Cambria Math" panose="02040503050406030204" pitchFamily="18" charset="0"/>
                            <a:cs typeface="Times New Roman" panose="02020603050405020304" pitchFamily="18" charset="0"/>
                          </a:rPr>
                          <m:t>)</m:t>
                        </m:r>
                      </m:sup>
                    </m:sSup>
                    <m:r>
                      <a:rPr lang="en-US" altLang="zh-CN" sz="2600" i="0" dirty="0" smtClean="0">
                        <a:latin typeface="Cambria Math" panose="02040503050406030204" pitchFamily="18" charset="0"/>
                        <a:cs typeface="Times New Roman" panose="02020603050405020304" pitchFamily="18" charset="0"/>
                      </a:rPr>
                      <m:t>,</m:t>
                    </m:r>
                    <m:sSup>
                      <m:sSupPr>
                        <m:ctrlPr>
                          <a:rPr lang="en-US" altLang="zh-CN" sz="2600" i="1" dirty="0">
                            <a:latin typeface="Cambria Math" panose="02040503050406030204" pitchFamily="18" charset="0"/>
                            <a:cs typeface="Times New Roman" panose="02020603050405020304" pitchFamily="18" charset="0"/>
                          </a:rPr>
                        </m:ctrlPr>
                      </m:sSupPr>
                      <m:e>
                        <m:r>
                          <a:rPr lang="en-US" altLang="zh-CN" sz="2600" b="1" i="1" dirty="0" smtClean="0">
                            <a:latin typeface="Cambria Math" panose="02040503050406030204" pitchFamily="18" charset="0"/>
                            <a:cs typeface="Times New Roman" panose="02020603050405020304" pitchFamily="18" charset="0"/>
                          </a:rPr>
                          <m:t>𝒚</m:t>
                        </m:r>
                      </m:e>
                      <m:sup>
                        <m:r>
                          <a:rPr lang="en-US" altLang="zh-CN" sz="2600" dirty="0">
                            <a:latin typeface="Cambria Math" panose="02040503050406030204" pitchFamily="18" charset="0"/>
                            <a:cs typeface="Times New Roman" panose="02020603050405020304" pitchFamily="18" charset="0"/>
                          </a:rPr>
                          <m:t>(</m:t>
                        </m:r>
                        <m:r>
                          <m:rPr>
                            <m:sty m:val="p"/>
                          </m:rPr>
                          <a:rPr lang="en-US" altLang="zh-CN" sz="2600" dirty="0">
                            <a:latin typeface="Cambria Math" panose="02040503050406030204" pitchFamily="18" charset="0"/>
                            <a:cs typeface="Times New Roman" panose="02020603050405020304" pitchFamily="18" charset="0"/>
                          </a:rPr>
                          <m:t>train</m:t>
                        </m:r>
                        <m:r>
                          <a:rPr lang="en-US" altLang="zh-CN" sz="2600" i="1" dirty="0">
                            <a:latin typeface="Cambria Math" panose="02040503050406030204" pitchFamily="18" charset="0"/>
                            <a:cs typeface="Times New Roman" panose="02020603050405020304" pitchFamily="18" charset="0"/>
                          </a:rPr>
                          <m:t>)</m:t>
                        </m:r>
                      </m:sup>
                    </m:sSup>
                    <m:r>
                      <a:rPr lang="en-US" altLang="zh-CN" sz="2600" i="1" dirty="0" smtClean="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we can express the prediction of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𝑦</m:t>
                    </m:r>
                  </m:oMath>
                </a14:m>
                <a:r>
                  <a:rPr lang="en-US" altLang="zh-CN" sz="2600" dirty="0">
                    <a:latin typeface="Times New Roman" panose="02020603050405020304" pitchFamily="18" charset="0"/>
                    <a:cs typeface="Times New Roman" panose="02020603050405020304" pitchFamily="18" charset="0"/>
                  </a:rPr>
                  <a:t> over the entire training set as:</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171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443FE7F-0901-427A-8298-A81C96570D98}"/>
              </a:ext>
            </a:extLst>
          </p:cNvPr>
          <p:cNvPicPr>
            <a:picLocks noChangeAspect="1"/>
          </p:cNvPicPr>
          <p:nvPr/>
        </p:nvPicPr>
        <p:blipFill>
          <a:blip r:embed="rId3"/>
          <a:stretch>
            <a:fillRect/>
          </a:stretch>
        </p:blipFill>
        <p:spPr>
          <a:xfrm>
            <a:off x="5483311" y="3114707"/>
            <a:ext cx="5868219" cy="495369"/>
          </a:xfrm>
          <a:prstGeom prst="rect">
            <a:avLst/>
          </a:prstGeom>
        </p:spPr>
      </p:pic>
      <p:pic>
        <p:nvPicPr>
          <p:cNvPr id="6" name="图片 5">
            <a:extLst>
              <a:ext uri="{FF2B5EF4-FFF2-40B4-BE49-F238E27FC236}">
                <a16:creationId xmlns:a16="http://schemas.microsoft.com/office/drawing/2014/main" id="{A4F5C1E1-6DF1-4671-9BE6-9374E0F0F8A0}"/>
              </a:ext>
            </a:extLst>
          </p:cNvPr>
          <p:cNvPicPr>
            <a:picLocks noChangeAspect="1"/>
          </p:cNvPicPr>
          <p:nvPr/>
        </p:nvPicPr>
        <p:blipFill>
          <a:blip r:embed="rId4"/>
          <a:stretch>
            <a:fillRect/>
          </a:stretch>
        </p:blipFill>
        <p:spPr>
          <a:xfrm>
            <a:off x="4816468" y="4815196"/>
            <a:ext cx="6535062" cy="514422"/>
          </a:xfrm>
          <a:prstGeom prst="rect">
            <a:avLst/>
          </a:prstGeom>
        </p:spPr>
      </p:pic>
      <p:pic>
        <p:nvPicPr>
          <p:cNvPr id="8" name="图片 7" descr="u=1907756794,293736522&amp;fm=21&amp;gp=0.jpg">
            <a:extLst>
              <a:ext uri="{FF2B5EF4-FFF2-40B4-BE49-F238E27FC236}">
                <a16:creationId xmlns:a16="http://schemas.microsoft.com/office/drawing/2014/main" id="{43FD34DC-D37D-4D07-A06A-13D0E20C5265}"/>
              </a:ext>
            </a:extLst>
          </p:cNvPr>
          <p:cNvPicPr>
            <a:picLocks noChangeAspect="1"/>
          </p:cNvPicPr>
          <p:nvPr/>
        </p:nvPicPr>
        <p:blipFill>
          <a:blip r:embed="rId5"/>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83065172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5.6 Bayesian Statistics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Expressed as a Gaussian conditional distribution on y(train), we have</a:t>
                </a:r>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we follow the standard MSE formulation in assuming that the Gaussian variance on y is one. In what follows, to reduce the notational burden, we refer to </a:t>
                </a:r>
                <a14:m>
                  <m:oMath xmlns:m="http://schemas.openxmlformats.org/officeDocument/2006/math">
                    <m:d>
                      <m:dPr>
                        <m:ctrlPr>
                          <a:rPr lang="en-US" altLang="zh-CN" sz="2600" i="1" dirty="0">
                            <a:latin typeface="Cambria Math" panose="02040503050406030204" pitchFamily="18" charset="0"/>
                            <a:cs typeface="Times New Roman" panose="02020603050405020304" pitchFamily="18" charset="0"/>
                          </a:rPr>
                        </m:ctrlPr>
                      </m:dPr>
                      <m:e>
                        <m:sSup>
                          <m:sSupPr>
                            <m:ctrlPr>
                              <a:rPr lang="en-US" altLang="zh-CN" sz="2600" i="1" dirty="0">
                                <a:latin typeface="Cambria Math" panose="02040503050406030204" pitchFamily="18" charset="0"/>
                                <a:cs typeface="Times New Roman" panose="02020603050405020304" pitchFamily="18" charset="0"/>
                              </a:rPr>
                            </m:ctrlPr>
                          </m:sSupPr>
                          <m:e>
                            <m:r>
                              <a:rPr lang="en-US" altLang="zh-CN" sz="2600" b="1" i="1" dirty="0">
                                <a:latin typeface="Cambria Math" panose="02040503050406030204" pitchFamily="18" charset="0"/>
                                <a:cs typeface="Times New Roman" panose="02020603050405020304" pitchFamily="18" charset="0"/>
                              </a:rPr>
                              <m:t>𝑿</m:t>
                            </m:r>
                          </m:e>
                          <m:sup>
                            <m:d>
                              <m:dPr>
                                <m:ctrlPr>
                                  <a:rPr lang="en-US" altLang="zh-CN" sz="2600" i="1" dirty="0">
                                    <a:latin typeface="Cambria Math" panose="02040503050406030204" pitchFamily="18" charset="0"/>
                                    <a:cs typeface="Times New Roman" panose="02020603050405020304" pitchFamily="18" charset="0"/>
                                  </a:rPr>
                                </m:ctrlPr>
                              </m:dPr>
                              <m:e>
                                <m:r>
                                  <m:rPr>
                                    <m:sty m:val="p"/>
                                  </m:rPr>
                                  <a:rPr lang="en-US" altLang="zh-CN" sz="2600" dirty="0">
                                    <a:latin typeface="Cambria Math" panose="02040503050406030204" pitchFamily="18" charset="0"/>
                                    <a:cs typeface="Times New Roman" panose="02020603050405020304" pitchFamily="18" charset="0"/>
                                  </a:rPr>
                                  <m:t>train</m:t>
                                </m:r>
                              </m:e>
                            </m:d>
                          </m:sup>
                        </m:sSup>
                        <m:r>
                          <a:rPr lang="en-US" altLang="zh-CN" sz="2600" dirty="0">
                            <a:latin typeface="Cambria Math" panose="02040503050406030204" pitchFamily="18" charset="0"/>
                            <a:cs typeface="Times New Roman" panose="02020603050405020304" pitchFamily="18" charset="0"/>
                          </a:rPr>
                          <m:t>,</m:t>
                        </m:r>
                        <m:sSup>
                          <m:sSupPr>
                            <m:ctrlPr>
                              <a:rPr lang="en-US" altLang="zh-CN" sz="2600" i="1" dirty="0">
                                <a:latin typeface="Cambria Math" panose="02040503050406030204" pitchFamily="18" charset="0"/>
                                <a:cs typeface="Times New Roman" panose="02020603050405020304" pitchFamily="18" charset="0"/>
                              </a:rPr>
                            </m:ctrlPr>
                          </m:sSupPr>
                          <m:e>
                            <m:r>
                              <a:rPr lang="en-US" altLang="zh-CN" sz="2600" b="1" i="1" dirty="0">
                                <a:latin typeface="Cambria Math" panose="02040503050406030204" pitchFamily="18" charset="0"/>
                                <a:cs typeface="Times New Roman" panose="02020603050405020304" pitchFamily="18" charset="0"/>
                              </a:rPr>
                              <m:t>𝒚</m:t>
                            </m:r>
                          </m:e>
                          <m:sup>
                            <m:d>
                              <m:dPr>
                                <m:ctrlPr>
                                  <a:rPr lang="en-US" altLang="zh-CN" sz="2600" i="1" dirty="0">
                                    <a:latin typeface="Cambria Math" panose="02040503050406030204" pitchFamily="18" charset="0"/>
                                    <a:cs typeface="Times New Roman" panose="02020603050405020304" pitchFamily="18" charset="0"/>
                                  </a:rPr>
                                </m:ctrlPr>
                              </m:dPr>
                              <m:e>
                                <m:r>
                                  <m:rPr>
                                    <m:sty m:val="p"/>
                                  </m:rPr>
                                  <a:rPr lang="en-US" altLang="zh-CN" sz="2600" dirty="0">
                                    <a:latin typeface="Cambria Math" panose="02040503050406030204" pitchFamily="18" charset="0"/>
                                    <a:cs typeface="Times New Roman" panose="02020603050405020304" pitchFamily="18" charset="0"/>
                                  </a:rPr>
                                  <m:t>train</m:t>
                                </m:r>
                              </m:e>
                            </m:d>
                          </m:sup>
                        </m:sSup>
                      </m:e>
                    </m:d>
                  </m:oMath>
                </a14:m>
                <a:r>
                  <a:rPr lang="en-US" altLang="zh-CN" sz="2600" dirty="0">
                    <a:latin typeface="Times New Roman" panose="02020603050405020304" pitchFamily="18" charset="0"/>
                    <a:cs typeface="Times New Roman" panose="02020603050405020304" pitchFamily="18" charset="0"/>
                  </a:rPr>
                  <a:t> as simply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m:t>
                    </m:r>
                    <m:r>
                      <a:rPr lang="en-US" altLang="zh-CN" sz="2600" b="1" i="1" dirty="0" smtClean="0">
                        <a:latin typeface="Cambria Math" panose="02040503050406030204" pitchFamily="18" charset="0"/>
                        <a:cs typeface="Times New Roman" panose="02020603050405020304" pitchFamily="18" charset="0"/>
                      </a:rPr>
                      <m:t>𝑿</m:t>
                    </m:r>
                    <m:r>
                      <a:rPr lang="en-US" altLang="zh-CN" sz="2600" b="1" i="1" dirty="0" smtClean="0">
                        <a:latin typeface="Cambria Math" panose="02040503050406030204" pitchFamily="18" charset="0"/>
                        <a:cs typeface="Times New Roman" panose="02020603050405020304" pitchFamily="18" charset="0"/>
                      </a:rPr>
                      <m:t>, </m:t>
                    </m:r>
                    <m:r>
                      <a:rPr lang="en-US" altLang="zh-CN" sz="2600" b="1" i="1" dirty="0" smtClean="0">
                        <a:latin typeface="Cambria Math" panose="02040503050406030204" pitchFamily="18" charset="0"/>
                        <a:cs typeface="Times New Roman" panose="02020603050405020304" pitchFamily="18" charset="0"/>
                      </a:rPr>
                      <m:t>𝒚</m:t>
                    </m:r>
                    <m:r>
                      <a:rPr lang="en-US" altLang="zh-CN" sz="2600" i="1" dirty="0" smtClean="0">
                        <a:latin typeface="Cambria Math" panose="02040503050406030204" pitchFamily="18" charset="0"/>
                        <a:cs typeface="Times New Roman" panose="02020603050405020304" pitchFamily="18" charset="0"/>
                      </a:rPr>
                      <m:t>). </m:t>
                    </m:r>
                  </m:oMath>
                </a14:m>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8AED6F2-0574-4A4D-B8C5-E72230340BD8}"/>
              </a:ext>
            </a:extLst>
          </p:cNvPr>
          <p:cNvPicPr>
            <a:picLocks noChangeAspect="1"/>
          </p:cNvPicPr>
          <p:nvPr/>
        </p:nvPicPr>
        <p:blipFill rotWithShape="1">
          <a:blip r:embed="rId3"/>
          <a:srcRect b="4990"/>
          <a:stretch/>
        </p:blipFill>
        <p:spPr>
          <a:xfrm>
            <a:off x="931960" y="1727409"/>
            <a:ext cx="10545647" cy="1701591"/>
          </a:xfrm>
          <a:prstGeom prst="rect">
            <a:avLst/>
          </a:prstGeom>
        </p:spPr>
      </p:pic>
      <p:pic>
        <p:nvPicPr>
          <p:cNvPr id="6" name="图片 5" descr="u=1907756794,293736522&amp;fm=21&amp;gp=0.jpg">
            <a:extLst>
              <a:ext uri="{FF2B5EF4-FFF2-40B4-BE49-F238E27FC236}">
                <a16:creationId xmlns:a16="http://schemas.microsoft.com/office/drawing/2014/main" id="{ADAD30FA-2217-4B9E-8A80-7398AAC180C0}"/>
              </a:ext>
            </a:extLst>
          </p:cNvPr>
          <p:cNvPicPr>
            <a:picLocks noChangeAspect="1"/>
          </p:cNvPicPr>
          <p:nvPr/>
        </p:nvPicPr>
        <p:blipFill>
          <a:blip r:embed="rId4"/>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16835988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5.6 Bayesian Statistics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To determine the posterior distribution over the model parameter vector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𝒘</m:t>
                    </m:r>
                  </m:oMath>
                </a14:m>
                <a:r>
                  <a:rPr lang="en-US" altLang="zh-CN" sz="2600" dirty="0">
                    <a:latin typeface="Times New Roman" panose="02020603050405020304" pitchFamily="18" charset="0"/>
                    <a:cs typeface="Times New Roman" panose="02020603050405020304" pitchFamily="18" charset="0"/>
                  </a:rPr>
                  <a:t>, we first need to specify a prior distribution. The prior should reflect our naive belief about the value of these parameters. While it is sometimes difficult or unnatural to express our prior beliefs in terms of the parameters of the model, in practice we typically assume a fairly broad distribution expressing a high degree of uncertainty about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𝜽</m:t>
                    </m:r>
                  </m:oMath>
                </a14:m>
                <a:r>
                  <a:rPr lang="en-US" altLang="zh-CN" sz="2600" dirty="0">
                    <a:latin typeface="Times New Roman" panose="02020603050405020304" pitchFamily="18" charset="0"/>
                    <a:cs typeface="Times New Roman" panose="02020603050405020304" pitchFamily="18" charset="0"/>
                  </a:rPr>
                  <a:t>. For real-valued parameters it is common to use a Gaussian as a prior distribution:</a:t>
                </a:r>
              </a:p>
              <a:p>
                <a:pPr marL="0" lvl="0" indent="0" algn="just">
                  <a:lnSpc>
                    <a:spcPct val="125000"/>
                  </a:lnSpc>
                  <a:spcBef>
                    <a:spcPts val="0"/>
                  </a:spcBef>
                  <a:buClr>
                    <a:srgbClr val="FF0000"/>
                  </a:buClr>
                  <a:buNone/>
                </a:pPr>
                <a:endParaRPr lang="en-US" altLang="zh-CN" dirty="0"/>
              </a:p>
              <a:p>
                <a:pPr lvl="0">
                  <a:spcBef>
                    <a:spcPts val="0"/>
                  </a:spcBef>
                  <a:buClr>
                    <a:srgbClr val="FF0000"/>
                  </a:buClr>
                </a:pPr>
                <a:r>
                  <a:rPr lang="en-US" altLang="zh-CN" dirty="0"/>
                  <a:t>where </a:t>
                </a:r>
                <a14:m>
                  <m:oMath xmlns:m="http://schemas.openxmlformats.org/officeDocument/2006/math">
                    <m:sSub>
                      <m:sSubPr>
                        <m:ctrlPr>
                          <a:rPr lang="en-US" altLang="zh-CN" i="1" dirty="0">
                            <a:latin typeface="Cambria Math" panose="02040503050406030204" pitchFamily="18" charset="0"/>
                          </a:rPr>
                        </m:ctrlPr>
                      </m:sSubPr>
                      <m:e>
                        <m:r>
                          <a:rPr lang="en-US" altLang="zh-CN" b="1" i="1" dirty="0">
                            <a:latin typeface="Cambria Math" panose="02040503050406030204" pitchFamily="18" charset="0"/>
                          </a:rPr>
                          <m:t>𝝁</m:t>
                        </m:r>
                      </m:e>
                      <m:sub>
                        <m:r>
                          <a:rPr lang="en-US" altLang="zh-CN" i="1" dirty="0">
                            <a:latin typeface="Cambria Math" panose="02040503050406030204" pitchFamily="18" charset="0"/>
                          </a:rPr>
                          <m:t>0</m:t>
                        </m:r>
                      </m:sub>
                    </m:sSub>
                  </m:oMath>
                </a14:m>
                <a:r>
                  <a:rPr lang="en-US" altLang="zh-CN" dirty="0"/>
                  <a:t> and </a:t>
                </a:r>
                <a14:m>
                  <m:oMath xmlns:m="http://schemas.openxmlformats.org/officeDocument/2006/math">
                    <m:sSub>
                      <m:sSubPr>
                        <m:ctrlPr>
                          <a:rPr lang="en-US" altLang="zh-CN" i="1" dirty="0">
                            <a:latin typeface="Cambria Math" panose="02040503050406030204" pitchFamily="18" charset="0"/>
                          </a:rPr>
                        </m:ctrlPr>
                      </m:sSubPr>
                      <m:e>
                        <m:r>
                          <a:rPr lang="en-US" altLang="zh-CN" b="1" dirty="0">
                            <a:latin typeface="Cambria Math" panose="02040503050406030204" pitchFamily="18" charset="0"/>
                          </a:rPr>
                          <m:t>𝚲</m:t>
                        </m:r>
                      </m:e>
                      <m:sub>
                        <m:r>
                          <a:rPr lang="en-US" altLang="zh-CN" dirty="0">
                            <a:latin typeface="Cambria Math" panose="02040503050406030204" pitchFamily="18" charset="0"/>
                          </a:rPr>
                          <m:t>0</m:t>
                        </m:r>
                      </m:sub>
                    </m:sSub>
                  </m:oMath>
                </a14:m>
                <a:r>
                  <a:rPr lang="en-US" altLang="zh-CN" dirty="0"/>
                  <a:t> are the prior distribution mean vector and covariance matrix respectively</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m:t>
                        </m:r>
                      </m:e>
                      <m:sup>
                        <m:r>
                          <a:rPr lang="en-US" altLang="zh-CN" i="1" dirty="0">
                            <a:solidFill>
                              <a:srgbClr val="FF0000"/>
                            </a:solidFill>
                            <a:latin typeface="Cambria Math" panose="02040503050406030204" pitchFamily="18" charset="0"/>
                          </a:rPr>
                          <m:t>1</m:t>
                        </m:r>
                      </m:sup>
                    </m:sSup>
                  </m:oMath>
                </a14:m>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B66DD9D-C4E8-44BE-BE20-97DCDFD7CCA3}"/>
              </a:ext>
            </a:extLst>
          </p:cNvPr>
          <p:cNvPicPr>
            <a:picLocks noChangeAspect="1"/>
          </p:cNvPicPr>
          <p:nvPr/>
        </p:nvPicPr>
        <p:blipFill rotWithShape="1">
          <a:blip r:embed="rId4"/>
          <a:srcRect t="5450"/>
          <a:stretch/>
        </p:blipFill>
        <p:spPr>
          <a:xfrm>
            <a:off x="1682210" y="4471486"/>
            <a:ext cx="9497750" cy="729579"/>
          </a:xfrm>
          <a:prstGeom prst="rect">
            <a:avLst/>
          </a:prstGeom>
        </p:spPr>
      </p:pic>
      <p:pic>
        <p:nvPicPr>
          <p:cNvPr id="6" name="图片 5" descr="u=1907756794,293736522&amp;fm=21&amp;gp=0.jpg">
            <a:extLst>
              <a:ext uri="{FF2B5EF4-FFF2-40B4-BE49-F238E27FC236}">
                <a16:creationId xmlns:a16="http://schemas.microsoft.com/office/drawing/2014/main" id="{9404024E-F663-489B-BBFC-BA69D1DE778C}"/>
              </a:ext>
            </a:extLst>
          </p:cNvPr>
          <p:cNvPicPr>
            <a:picLocks noChangeAspect="1"/>
          </p:cNvPicPr>
          <p:nvPr/>
        </p:nvPicPr>
        <p:blipFill>
          <a:blip r:embed="rId5"/>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89405324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1907756794,293736522&amp;fm=21&amp;gp=0.jpg">
            <a:extLst>
              <a:ext uri="{FF2B5EF4-FFF2-40B4-BE49-F238E27FC236}">
                <a16:creationId xmlns:a16="http://schemas.microsoft.com/office/drawing/2014/main" id="{B60EE514-9621-4B0D-934E-CE9448EEFE20}"/>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5.6 Bayesian Statistics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With the prior thus specified, we can now proceed in determining the posterior distribution over the model parameters.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endParaRPr lang="en-US" altLang="zh-CN" sz="2600" dirty="0"/>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000" dirty="0"/>
          </a:p>
        </p:txBody>
      </p:sp>
      <p:pic>
        <p:nvPicPr>
          <p:cNvPr id="5" name="图片 4">
            <a:extLst>
              <a:ext uri="{FF2B5EF4-FFF2-40B4-BE49-F238E27FC236}">
                <a16:creationId xmlns:a16="http://schemas.microsoft.com/office/drawing/2014/main" id="{B6C344DC-69AF-42E2-9E13-486BB9897EE7}"/>
              </a:ext>
            </a:extLst>
          </p:cNvPr>
          <p:cNvPicPr>
            <a:picLocks noChangeAspect="1"/>
          </p:cNvPicPr>
          <p:nvPr/>
        </p:nvPicPr>
        <p:blipFill rotWithShape="1">
          <a:blip r:embed="rId3"/>
          <a:srcRect t="1" b="20257"/>
          <a:stretch/>
        </p:blipFill>
        <p:spPr>
          <a:xfrm>
            <a:off x="1032349" y="2142179"/>
            <a:ext cx="9902600" cy="385898"/>
          </a:xfrm>
          <a:prstGeom prst="rect">
            <a:avLst/>
          </a:prstGeom>
        </p:spPr>
      </p:pic>
      <p:pic>
        <p:nvPicPr>
          <p:cNvPr id="6" name="图片 5">
            <a:extLst>
              <a:ext uri="{FF2B5EF4-FFF2-40B4-BE49-F238E27FC236}">
                <a16:creationId xmlns:a16="http://schemas.microsoft.com/office/drawing/2014/main" id="{9C484CFE-46F6-47A3-AEFC-E944B90CFC0E}"/>
              </a:ext>
            </a:extLst>
          </p:cNvPr>
          <p:cNvPicPr>
            <a:picLocks noChangeAspect="1"/>
          </p:cNvPicPr>
          <p:nvPr/>
        </p:nvPicPr>
        <p:blipFill rotWithShape="1">
          <a:blip r:embed="rId4"/>
          <a:srcRect t="2906" r="271"/>
          <a:stretch/>
        </p:blipFill>
        <p:spPr>
          <a:xfrm>
            <a:off x="2540300" y="2813684"/>
            <a:ext cx="8525830" cy="2244091"/>
          </a:xfrm>
          <a:prstGeom prst="rect">
            <a:avLst/>
          </a:prstGeom>
        </p:spPr>
      </p:pic>
    </p:spTree>
    <p:extLst>
      <p:ext uri="{BB962C8B-B14F-4D97-AF65-F5344CB8AC3E}">
        <p14:creationId xmlns:p14="http://schemas.microsoft.com/office/powerpoint/2010/main" val="244128864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5.6 Bayesian Statistics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now define </a:t>
                </a:r>
                <a14:m>
                  <m:oMath xmlns:m="http://schemas.openxmlformats.org/officeDocument/2006/math">
                    <m:sSub>
                      <m:sSubPr>
                        <m:ctrlPr>
                          <a:rPr lang="el-GR" altLang="zh-CN" sz="2600" i="1" dirty="0" smtClean="0">
                            <a:latin typeface="Cambria Math" panose="02040503050406030204" pitchFamily="18" charset="0"/>
                          </a:rPr>
                        </m:ctrlPr>
                      </m:sSubPr>
                      <m:e>
                        <m:r>
                          <a:rPr lang="el-GR" altLang="zh-CN" sz="2600" b="1" i="0" dirty="0" smtClean="0">
                            <a:latin typeface="Cambria Math" panose="02040503050406030204" pitchFamily="18" charset="0"/>
                          </a:rPr>
                          <m:t>𝚲</m:t>
                        </m:r>
                      </m:e>
                      <m:sub>
                        <m:r>
                          <a:rPr lang="el-GR" altLang="zh-CN" sz="2600" i="0" dirty="0" smtClean="0">
                            <a:latin typeface="Cambria Math" panose="02040503050406030204" pitchFamily="18" charset="0"/>
                          </a:rPr>
                          <m:t>𝑚</m:t>
                        </m:r>
                      </m:sub>
                    </m:sSub>
                    <m:r>
                      <a:rPr lang="el-GR" altLang="zh-CN" sz="2600" i="0" dirty="0" smtClean="0">
                        <a:latin typeface="Cambria Math" panose="02040503050406030204" pitchFamily="18" charset="0"/>
                      </a:rPr>
                      <m:t>=</m:t>
                    </m:r>
                    <m:sSup>
                      <m:sSupPr>
                        <m:ctrlPr>
                          <a:rPr lang="en-US" altLang="zh-CN" sz="2600" i="1" dirty="0" smtClean="0">
                            <a:latin typeface="Cambria Math" panose="02040503050406030204" pitchFamily="18" charset="0"/>
                          </a:rPr>
                        </m:ctrlPr>
                      </m:sSupPr>
                      <m:e>
                        <m:d>
                          <m:dPr>
                            <m:ctrlPr>
                              <a:rPr lang="en-US" altLang="zh-CN" sz="2600" i="1" dirty="0" smtClean="0">
                                <a:latin typeface="Cambria Math" panose="02040503050406030204" pitchFamily="18" charset="0"/>
                              </a:rPr>
                            </m:ctrlPr>
                          </m:dPr>
                          <m:e>
                            <m:sSup>
                              <m:sSupPr>
                                <m:ctrlPr>
                                  <a:rPr lang="en-US" altLang="zh-CN" sz="2600" i="1" dirty="0" smtClean="0">
                                    <a:latin typeface="Cambria Math" panose="02040503050406030204" pitchFamily="18" charset="0"/>
                                  </a:rPr>
                                </m:ctrlPr>
                              </m:sSupPr>
                              <m:e>
                                <m:r>
                                  <a:rPr lang="en-US" altLang="zh-CN" sz="2600" b="1" i="1" dirty="0" smtClean="0">
                                    <a:latin typeface="Cambria Math" panose="02040503050406030204" pitchFamily="18" charset="0"/>
                                  </a:rPr>
                                  <m:t>𝑿</m:t>
                                </m:r>
                              </m:e>
                              <m:sup>
                                <m:r>
                                  <a:rPr lang="en-US" altLang="zh-CN" sz="2600" i="0" dirty="0" smtClean="0">
                                    <a:latin typeface="Cambria Math" panose="02040503050406030204" pitchFamily="18" charset="0"/>
                                  </a:rPr>
                                  <m:t>⊤</m:t>
                                </m:r>
                              </m:sup>
                            </m:sSup>
                            <m:r>
                              <a:rPr lang="en-US" altLang="zh-CN" sz="2600" b="1" i="1" dirty="0" smtClean="0">
                                <a:latin typeface="Cambria Math" panose="02040503050406030204" pitchFamily="18" charset="0"/>
                              </a:rPr>
                              <m:t>𝑿</m:t>
                            </m:r>
                            <m:r>
                              <a:rPr lang="en-US" altLang="zh-CN" sz="2600" i="0" dirty="0" smtClean="0">
                                <a:latin typeface="Cambria Math" panose="02040503050406030204" pitchFamily="18" charset="0"/>
                              </a:rPr>
                              <m:t>+</m:t>
                            </m:r>
                            <m:sSubSup>
                              <m:sSubSupPr>
                                <m:ctrlPr>
                                  <a:rPr lang="en-US" altLang="zh-CN" sz="2600" i="1" dirty="0" smtClean="0">
                                    <a:latin typeface="Cambria Math" panose="02040503050406030204" pitchFamily="18" charset="0"/>
                                  </a:rPr>
                                </m:ctrlPr>
                              </m:sSubSupPr>
                              <m:e>
                                <m:r>
                                  <a:rPr lang="en-US" altLang="zh-CN" sz="2600" b="1" i="0" dirty="0" smtClean="0">
                                    <a:latin typeface="Cambria Math" panose="02040503050406030204" pitchFamily="18" charset="0"/>
                                  </a:rPr>
                                  <m:t>𝚲</m:t>
                                </m:r>
                              </m:e>
                              <m:sub>
                                <m:r>
                                  <a:rPr lang="en-US" altLang="zh-CN" sz="2600" i="0" dirty="0" smtClean="0">
                                    <a:latin typeface="Cambria Math" panose="02040503050406030204" pitchFamily="18" charset="0"/>
                                  </a:rPr>
                                  <m:t>0</m:t>
                                </m:r>
                              </m:sub>
                              <m:sup>
                                <m:r>
                                  <a:rPr lang="en-US" altLang="zh-CN" sz="2600" i="0" dirty="0" smtClean="0">
                                    <a:latin typeface="Cambria Math" panose="02040503050406030204" pitchFamily="18" charset="0"/>
                                  </a:rPr>
                                  <m:t>−</m:t>
                                </m:r>
                                <m:r>
                                  <a:rPr lang="en-US" altLang="zh-CN" sz="2600" i="0" dirty="0" smtClean="0">
                                    <a:latin typeface="Cambria Math" panose="02040503050406030204" pitchFamily="18" charset="0"/>
                                  </a:rPr>
                                  <m:t>1</m:t>
                                </m:r>
                              </m:sup>
                            </m:sSubSup>
                          </m:e>
                        </m:d>
                      </m:e>
                      <m:sup>
                        <m:r>
                          <a:rPr lang="en-US" altLang="zh-CN" sz="2600" i="0" dirty="0" smtClean="0">
                            <a:latin typeface="Cambria Math" panose="02040503050406030204" pitchFamily="18" charset="0"/>
                          </a:rPr>
                          <m:t>−</m:t>
                        </m:r>
                        <m:r>
                          <a:rPr lang="en-US" altLang="zh-CN" sz="2600" i="0" dirty="0" smtClean="0">
                            <a:latin typeface="Cambria Math" panose="02040503050406030204" pitchFamily="18" charset="0"/>
                          </a:rPr>
                          <m:t>1</m:t>
                        </m:r>
                      </m:sup>
                    </m:sSup>
                  </m:oMath>
                </a14:m>
                <a:r>
                  <a:rPr lang="en-US" altLang="zh-CN" sz="26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CN" sz="2600" i="1" dirty="0" smtClean="0">
                            <a:latin typeface="Cambria Math" panose="02040503050406030204" pitchFamily="18" charset="0"/>
                          </a:rPr>
                        </m:ctrlPr>
                      </m:sSubPr>
                      <m:e>
                        <m:r>
                          <a:rPr lang="en-US" altLang="zh-CN" sz="2600" b="1" i="1" dirty="0" smtClean="0">
                            <a:latin typeface="Cambria Math" panose="02040503050406030204" pitchFamily="18" charset="0"/>
                          </a:rPr>
                          <m:t>𝝁</m:t>
                        </m:r>
                      </m:e>
                      <m:sub>
                        <m:r>
                          <a:rPr lang="en-US" altLang="zh-CN" sz="2600" i="1" dirty="0" smtClean="0">
                            <a:latin typeface="Cambria Math" panose="02040503050406030204" pitchFamily="18" charset="0"/>
                          </a:rPr>
                          <m:t>𝑚</m:t>
                        </m:r>
                      </m:sub>
                    </m:sSub>
                    <m:r>
                      <a:rPr lang="en-US" altLang="zh-CN" sz="2600" i="1" dirty="0" smtClean="0">
                        <a:latin typeface="Cambria Math" panose="02040503050406030204" pitchFamily="18" charset="0"/>
                      </a:rPr>
                      <m:t>=</m:t>
                    </m:r>
                    <m:sSub>
                      <m:sSubPr>
                        <m:ctrlPr>
                          <a:rPr lang="en-US" altLang="zh-CN" sz="2600" i="1" dirty="0" smtClean="0">
                            <a:latin typeface="Cambria Math" panose="02040503050406030204" pitchFamily="18" charset="0"/>
                          </a:rPr>
                        </m:ctrlPr>
                      </m:sSubPr>
                      <m:e>
                        <m:r>
                          <a:rPr lang="en-US" altLang="zh-CN" sz="2600" b="1" i="0" dirty="0" smtClean="0">
                            <a:latin typeface="Cambria Math" panose="02040503050406030204" pitchFamily="18" charset="0"/>
                          </a:rPr>
                          <m:t>𝚲</m:t>
                        </m:r>
                      </m:e>
                      <m:sub>
                        <m:r>
                          <a:rPr lang="en-US" altLang="zh-CN" sz="2600" i="1" dirty="0" smtClean="0">
                            <a:latin typeface="Cambria Math" panose="02040503050406030204" pitchFamily="18" charset="0"/>
                          </a:rPr>
                          <m:t>𝑚</m:t>
                        </m:r>
                      </m:sub>
                    </m:sSub>
                    <m:d>
                      <m:dPr>
                        <m:ctrlPr>
                          <a:rPr lang="en-US" altLang="zh-CN" sz="2600" i="1" dirty="0" smtClean="0">
                            <a:latin typeface="Cambria Math" panose="02040503050406030204" pitchFamily="18" charset="0"/>
                          </a:rPr>
                        </m:ctrlPr>
                      </m:dPr>
                      <m:e>
                        <m:sSup>
                          <m:sSupPr>
                            <m:ctrlPr>
                              <a:rPr lang="en-US" altLang="zh-CN" sz="2600" i="1" dirty="0">
                                <a:latin typeface="Cambria Math" panose="02040503050406030204" pitchFamily="18" charset="0"/>
                              </a:rPr>
                            </m:ctrlPr>
                          </m:sSupPr>
                          <m:e>
                            <m:r>
                              <a:rPr lang="en-US" altLang="zh-CN" sz="2600" b="1" i="1" dirty="0">
                                <a:latin typeface="Cambria Math" panose="02040503050406030204" pitchFamily="18" charset="0"/>
                              </a:rPr>
                              <m:t>𝑿</m:t>
                            </m:r>
                          </m:e>
                          <m:sup>
                            <m:r>
                              <a:rPr lang="en-US" altLang="zh-CN" sz="2600" i="0" dirty="0">
                                <a:latin typeface="Cambria Math" panose="02040503050406030204" pitchFamily="18" charset="0"/>
                              </a:rPr>
                              <m:t>⊤</m:t>
                            </m:r>
                          </m:sup>
                        </m:sSup>
                        <m:r>
                          <a:rPr lang="en-US" altLang="zh-CN" sz="2600" b="1" i="1" dirty="0">
                            <a:latin typeface="Cambria Math" panose="02040503050406030204" pitchFamily="18" charset="0"/>
                          </a:rPr>
                          <m:t>𝒚</m:t>
                        </m:r>
                        <m:r>
                          <a:rPr lang="en-US" altLang="zh-CN" sz="2600" i="0" dirty="0">
                            <a:latin typeface="Cambria Math" panose="02040503050406030204" pitchFamily="18" charset="0"/>
                          </a:rPr>
                          <m:t>+</m:t>
                        </m:r>
                        <m:sSubSup>
                          <m:sSubSupPr>
                            <m:ctrlPr>
                              <a:rPr lang="en-US" altLang="zh-CN" sz="2600" i="1" dirty="0">
                                <a:latin typeface="Cambria Math" panose="02040503050406030204" pitchFamily="18" charset="0"/>
                              </a:rPr>
                            </m:ctrlPr>
                          </m:sSubSupPr>
                          <m:e>
                            <m:r>
                              <a:rPr lang="en-US" altLang="zh-CN" sz="2600" b="1" i="0" dirty="0">
                                <a:latin typeface="Cambria Math" panose="02040503050406030204" pitchFamily="18" charset="0"/>
                              </a:rPr>
                              <m:t>𝚲</m:t>
                            </m:r>
                          </m:e>
                          <m:sub>
                            <m:r>
                              <a:rPr lang="en-US" altLang="zh-CN" sz="2600" i="0" dirty="0">
                                <a:latin typeface="Cambria Math" panose="02040503050406030204" pitchFamily="18" charset="0"/>
                              </a:rPr>
                              <m:t>0</m:t>
                            </m:r>
                          </m:sub>
                          <m:sup>
                            <m:r>
                              <a:rPr lang="en-US" altLang="zh-CN" sz="2600" i="0" dirty="0">
                                <a:latin typeface="Cambria Math" panose="02040503050406030204" pitchFamily="18" charset="0"/>
                              </a:rPr>
                              <m:t>−</m:t>
                            </m:r>
                            <m:r>
                              <a:rPr lang="en-US" altLang="zh-CN" sz="2600" i="0" dirty="0">
                                <a:latin typeface="Cambria Math" panose="02040503050406030204" pitchFamily="18" charset="0"/>
                              </a:rPr>
                              <m:t>1</m:t>
                            </m:r>
                          </m:sup>
                        </m:sSubSup>
                        <m:sSub>
                          <m:sSubPr>
                            <m:ctrlPr>
                              <a:rPr lang="en-US" altLang="zh-CN" sz="2600" i="1" dirty="0">
                                <a:latin typeface="Cambria Math" panose="02040503050406030204" pitchFamily="18" charset="0"/>
                              </a:rPr>
                            </m:ctrlPr>
                          </m:sSubPr>
                          <m:e>
                            <m:r>
                              <a:rPr lang="en-US" altLang="zh-CN" sz="2600" b="1" i="1" dirty="0">
                                <a:latin typeface="Cambria Math" panose="02040503050406030204" pitchFamily="18" charset="0"/>
                              </a:rPr>
                              <m:t>𝝁</m:t>
                            </m:r>
                          </m:e>
                          <m:sub>
                            <m:r>
                              <a:rPr lang="en-US" altLang="zh-CN" sz="2600" i="0" dirty="0">
                                <a:latin typeface="Cambria Math" panose="02040503050406030204" pitchFamily="18" charset="0"/>
                              </a:rPr>
                              <m:t>0</m:t>
                            </m:r>
                          </m:sub>
                        </m:sSub>
                      </m:e>
                    </m:d>
                  </m:oMath>
                </a14:m>
                <a:r>
                  <a:rPr lang="en-US" altLang="zh-CN" sz="2600" dirty="0">
                    <a:latin typeface="Times New Roman" panose="02020603050405020304" pitchFamily="18" charset="0"/>
                    <a:cs typeface="Times New Roman" panose="02020603050405020304" pitchFamily="18" charset="0"/>
                  </a:rPr>
                  <a:t>. Using these new variables, we find that the posterior may be rewritten as a Gaussian distribution:</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All terms that do not include the parameter vector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𝒘</m:t>
                    </m:r>
                  </m:oMath>
                </a14:m>
                <a:r>
                  <a:rPr lang="en-US" altLang="zh-CN" sz="2600" dirty="0">
                    <a:latin typeface="Times New Roman" panose="02020603050405020304" pitchFamily="18" charset="0"/>
                    <a:cs typeface="Times New Roman" panose="02020603050405020304" pitchFamily="18" charset="0"/>
                  </a:rPr>
                  <a:t> have been omitted; they are implied by the fact that the distribution must be normalized to integrate to 1. Eq. </a:t>
                </a:r>
                <a:r>
                  <a:rPr lang="en-US" altLang="zh-CN" sz="2600" dirty="0">
                    <a:solidFill>
                      <a:srgbClr val="FF0000"/>
                    </a:solidFill>
                    <a:latin typeface="Times New Roman" panose="02020603050405020304" pitchFamily="18" charset="0"/>
                    <a:cs typeface="Times New Roman" panose="02020603050405020304" pitchFamily="18" charset="0"/>
                  </a:rPr>
                  <a:t>3.23</a:t>
                </a:r>
                <a:r>
                  <a:rPr lang="en-US" altLang="zh-CN" sz="2600" dirty="0">
                    <a:latin typeface="Times New Roman" panose="02020603050405020304" pitchFamily="18" charset="0"/>
                    <a:cs typeface="Times New Roman" panose="02020603050405020304" pitchFamily="18" charset="0"/>
                  </a:rPr>
                  <a:t> shows how to normalize a multivariate Gaussian distribution.</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A102849-0BF5-405A-A885-C84CB0D96F21}"/>
              </a:ext>
            </a:extLst>
          </p:cNvPr>
          <p:cNvPicPr>
            <a:picLocks noChangeAspect="1"/>
          </p:cNvPicPr>
          <p:nvPr/>
        </p:nvPicPr>
        <p:blipFill>
          <a:blip r:embed="rId3"/>
          <a:stretch>
            <a:fillRect/>
          </a:stretch>
        </p:blipFill>
        <p:spPr>
          <a:xfrm>
            <a:off x="1517454" y="2315848"/>
            <a:ext cx="10078857" cy="1657581"/>
          </a:xfrm>
          <a:prstGeom prst="rect">
            <a:avLst/>
          </a:prstGeom>
        </p:spPr>
      </p:pic>
      <p:pic>
        <p:nvPicPr>
          <p:cNvPr id="6" name="图片 5" descr="u=1907756794,293736522&amp;fm=21&amp;gp=0.jpg">
            <a:extLst>
              <a:ext uri="{FF2B5EF4-FFF2-40B4-BE49-F238E27FC236}">
                <a16:creationId xmlns:a16="http://schemas.microsoft.com/office/drawing/2014/main" id="{3B6C5C44-C51E-4C5D-B0EC-1D8B46AE177D}"/>
              </a:ext>
            </a:extLst>
          </p:cNvPr>
          <p:cNvPicPr>
            <a:picLocks noChangeAspect="1"/>
          </p:cNvPicPr>
          <p:nvPr/>
        </p:nvPicPr>
        <p:blipFill>
          <a:blip r:embed="rId4"/>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02543426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5.6 Bayesian Statistics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Examining this posterior distribution allows us to gain some intuition for the eﬀect of Bayesian inference. In most situations, we set </a:t>
                </a:r>
                <a14:m>
                  <m:oMath xmlns:m="http://schemas.openxmlformats.org/officeDocument/2006/math">
                    <m:sSub>
                      <m:sSubPr>
                        <m:ctrlPr>
                          <a:rPr lang="en-US" altLang="zh-CN" sz="2600" i="1" dirty="0">
                            <a:latin typeface="Cambria Math" panose="02040503050406030204" pitchFamily="18" charset="0"/>
                          </a:rPr>
                        </m:ctrlPr>
                      </m:sSubPr>
                      <m:e>
                        <m:r>
                          <a:rPr lang="en-US" altLang="zh-CN" sz="2600" b="1" i="1" dirty="0">
                            <a:latin typeface="Cambria Math" panose="02040503050406030204" pitchFamily="18" charset="0"/>
                          </a:rPr>
                          <m:t>𝝁</m:t>
                        </m:r>
                      </m:e>
                      <m:sub>
                        <m:r>
                          <a:rPr lang="en-US" altLang="zh-CN" sz="2600" dirty="0">
                            <a:latin typeface="Cambria Math" panose="02040503050406030204" pitchFamily="18" charset="0"/>
                          </a:rPr>
                          <m:t>0</m:t>
                        </m:r>
                      </m:sub>
                    </m:sSub>
                  </m:oMath>
                </a14:m>
                <a:r>
                  <a:rPr lang="en-US" altLang="zh-CN" sz="2600" dirty="0">
                    <a:latin typeface="Times New Roman" panose="02020603050405020304" pitchFamily="18" charset="0"/>
                    <a:cs typeface="Times New Roman" panose="02020603050405020304" pitchFamily="18" charset="0"/>
                  </a:rPr>
                  <a:t> to </a:t>
                </a:r>
                <a:r>
                  <a:rPr lang="en-US" altLang="zh-CN" sz="2600" b="1" dirty="0">
                    <a:latin typeface="Times New Roman" panose="02020603050405020304" pitchFamily="18" charset="0"/>
                    <a:cs typeface="Times New Roman" panose="02020603050405020304" pitchFamily="18" charset="0"/>
                  </a:rPr>
                  <a:t>0</a:t>
                </a:r>
                <a:r>
                  <a:rPr lang="en-US" altLang="zh-CN" sz="2600" dirty="0">
                    <a:latin typeface="Times New Roman" panose="02020603050405020304" pitchFamily="18" charset="0"/>
                    <a:cs typeface="Times New Roman" panose="02020603050405020304" pitchFamily="18" charset="0"/>
                  </a:rPr>
                  <a:t>. If we set </a:t>
                </a:r>
                <a14:m>
                  <m:oMath xmlns:m="http://schemas.openxmlformats.org/officeDocument/2006/math">
                    <m:sSub>
                      <m:sSubPr>
                        <m:ctrlPr>
                          <a:rPr lang="en-US" altLang="zh-CN" sz="2600" i="1" dirty="0" smtClean="0">
                            <a:latin typeface="Cambria Math" panose="02040503050406030204" pitchFamily="18" charset="0"/>
                          </a:rPr>
                        </m:ctrlPr>
                      </m:sSubPr>
                      <m:e>
                        <m:r>
                          <a:rPr lang="en-US" altLang="zh-CN" sz="2600" b="1" i="0" dirty="0" smtClean="0">
                            <a:latin typeface="Cambria Math" panose="02040503050406030204" pitchFamily="18" charset="0"/>
                          </a:rPr>
                          <m:t>𝚲</m:t>
                        </m:r>
                      </m:e>
                      <m:sub>
                        <m:r>
                          <a:rPr lang="en-US" altLang="zh-CN" sz="2600" i="0" dirty="0" smtClean="0">
                            <a:latin typeface="Cambria Math" panose="02040503050406030204" pitchFamily="18" charset="0"/>
                          </a:rPr>
                          <m:t>0</m:t>
                        </m:r>
                      </m:sub>
                    </m:sSub>
                    <m:r>
                      <a:rPr lang="en-US" altLang="zh-CN" sz="2600" i="0" dirty="0" smtClean="0">
                        <a:latin typeface="Cambria Math" panose="02040503050406030204" pitchFamily="18" charset="0"/>
                      </a:rPr>
                      <m:t>=</m:t>
                    </m:r>
                    <m:f>
                      <m:fPr>
                        <m:ctrlPr>
                          <a:rPr lang="en-US" altLang="zh-CN" sz="2600" i="1" dirty="0" smtClean="0">
                            <a:latin typeface="Cambria Math" panose="02040503050406030204" pitchFamily="18" charset="0"/>
                          </a:rPr>
                        </m:ctrlPr>
                      </m:fPr>
                      <m:num>
                        <m:r>
                          <a:rPr lang="en-US" altLang="zh-CN" sz="2600" i="0" dirty="0" smtClean="0">
                            <a:latin typeface="Cambria Math" panose="02040503050406030204" pitchFamily="18" charset="0"/>
                          </a:rPr>
                          <m:t>1</m:t>
                        </m:r>
                      </m:num>
                      <m:den>
                        <m:r>
                          <a:rPr lang="en-US" altLang="zh-CN" sz="2600" i="0" dirty="0" smtClean="0">
                            <a:latin typeface="Cambria Math" panose="02040503050406030204" pitchFamily="18" charset="0"/>
                          </a:rPr>
                          <m:t>𝛼</m:t>
                        </m:r>
                      </m:den>
                    </m:f>
                    <m:r>
                      <a:rPr lang="en-US" altLang="zh-CN" sz="2600" b="1" i="1" dirty="0" smtClean="0">
                        <a:latin typeface="Cambria Math" panose="02040503050406030204" pitchFamily="18" charset="0"/>
                      </a:rPr>
                      <m:t>𝑰</m:t>
                    </m:r>
                  </m:oMath>
                </a14:m>
                <a:r>
                  <a:rPr lang="en-US" altLang="zh-CN" sz="2600" dirty="0">
                    <a:latin typeface="Times New Roman" panose="02020603050405020304" pitchFamily="18" charset="0"/>
                    <a:cs typeface="Times New Roman" panose="02020603050405020304" pitchFamily="18" charset="0"/>
                  </a:rPr>
                  <a:t>, then </a:t>
                </a:r>
                <a14:m>
                  <m:oMath xmlns:m="http://schemas.openxmlformats.org/officeDocument/2006/math">
                    <m:sSub>
                      <m:sSubPr>
                        <m:ctrlPr>
                          <a:rPr lang="en-US" altLang="zh-CN" sz="2600" i="1" dirty="0">
                            <a:latin typeface="Cambria Math" panose="02040503050406030204" pitchFamily="18" charset="0"/>
                          </a:rPr>
                        </m:ctrlPr>
                      </m:sSubPr>
                      <m:e>
                        <m:r>
                          <a:rPr lang="en-US" altLang="zh-CN" sz="2600" b="0" i="1" dirty="0">
                            <a:latin typeface="Cambria Math" panose="02040503050406030204" pitchFamily="18" charset="0"/>
                          </a:rPr>
                          <m:t>𝜇</m:t>
                        </m:r>
                      </m:e>
                      <m:sub>
                        <m:r>
                          <a:rPr lang="en-US" altLang="zh-CN" sz="2600" b="0" i="1" dirty="0" smtClean="0">
                            <a:latin typeface="Cambria Math" panose="02040503050406030204" pitchFamily="18" charset="0"/>
                          </a:rPr>
                          <m:t>𝑚</m:t>
                        </m:r>
                      </m:sub>
                    </m:sSub>
                  </m:oMath>
                </a14:m>
                <a:r>
                  <a:rPr lang="en-US" altLang="zh-CN" sz="2600" dirty="0">
                    <a:latin typeface="Times New Roman" panose="02020603050405020304" pitchFamily="18" charset="0"/>
                    <a:cs typeface="Times New Roman" panose="02020603050405020304" pitchFamily="18" charset="0"/>
                  </a:rPr>
                  <a:t> gives the same estimate of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𝒘</m:t>
                    </m:r>
                  </m:oMath>
                </a14:m>
                <a:r>
                  <a:rPr lang="en-US" altLang="zh-CN" sz="2600" dirty="0">
                    <a:latin typeface="Times New Roman" panose="02020603050405020304" pitchFamily="18" charset="0"/>
                    <a:cs typeface="Times New Roman" panose="02020603050405020304" pitchFamily="18" charset="0"/>
                  </a:rPr>
                  <a:t> as does frequentist linear regression with a weight decay penalty of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𝛼</m:t>
                    </m:r>
                    <m:sSup>
                      <m:sSupPr>
                        <m:ctrlPr>
                          <a:rPr lang="en-US" altLang="zh-CN" sz="2600" i="1" dirty="0" smtClean="0">
                            <a:latin typeface="Cambria Math" panose="02040503050406030204" pitchFamily="18" charset="0"/>
                          </a:rPr>
                        </m:ctrlPr>
                      </m:sSupPr>
                      <m:e>
                        <m:r>
                          <a:rPr lang="en-US" altLang="zh-CN" sz="2600" b="1" i="1" dirty="0" smtClean="0">
                            <a:latin typeface="Cambria Math" panose="02040503050406030204" pitchFamily="18" charset="0"/>
                          </a:rPr>
                          <m:t>𝒘</m:t>
                        </m:r>
                      </m:e>
                      <m:sup>
                        <m:r>
                          <a:rPr lang="en-US" altLang="zh-CN" sz="2600" i="1" dirty="0" smtClean="0">
                            <a:latin typeface="Cambria Math" panose="02040503050406030204" pitchFamily="18" charset="0"/>
                          </a:rPr>
                          <m:t>⊤</m:t>
                        </m:r>
                      </m:sup>
                    </m:sSup>
                    <m:r>
                      <a:rPr lang="en-US" altLang="zh-CN" sz="2600" b="1" i="1" dirty="0" smtClean="0">
                        <a:latin typeface="Cambria Math" panose="02040503050406030204" pitchFamily="18" charset="0"/>
                        <a:cs typeface="Times New Roman" panose="02020603050405020304" pitchFamily="18" charset="0"/>
                      </a:rPr>
                      <m:t>𝒘</m:t>
                    </m:r>
                  </m:oMath>
                </a14:m>
                <a:r>
                  <a:rPr lang="en-US" altLang="zh-CN" sz="2600" dirty="0">
                    <a:latin typeface="Times New Roman" panose="02020603050405020304" pitchFamily="18" charset="0"/>
                    <a:cs typeface="Times New Roman" panose="02020603050405020304" pitchFamily="18" charset="0"/>
                  </a:rPr>
                  <a:t>. One diﬀerence is that the Bayesian estimate is undeﬁned if </a:t>
                </a:r>
                <a:r>
                  <a:rPr lang="en-US" altLang="zh-CN" sz="2600" i="1" dirty="0">
                    <a:latin typeface="Times New Roman" panose="02020603050405020304" pitchFamily="18" charset="0"/>
                    <a:cs typeface="Times New Roman" panose="02020603050405020304" pitchFamily="18" charset="0"/>
                  </a:rPr>
                  <a:t>alpha</a:t>
                </a:r>
                <a:r>
                  <a:rPr lang="en-US" altLang="zh-CN" sz="2600" dirty="0">
                    <a:latin typeface="Times New Roman" panose="02020603050405020304" pitchFamily="18" charset="0"/>
                    <a:cs typeface="Times New Roman" panose="02020603050405020304" pitchFamily="18" charset="0"/>
                  </a:rPr>
                  <a:t> is set to zero—-we are not allowed to begin the Bayesian learning process with an inﬁnitely wide prior on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𝒘</m:t>
                    </m:r>
                  </m:oMath>
                </a14:m>
                <a:r>
                  <a:rPr lang="en-US" altLang="zh-CN" sz="2600" dirty="0">
                    <a:latin typeface="Times New Roman" panose="02020603050405020304" pitchFamily="18" charset="0"/>
                    <a:cs typeface="Times New Roman" panose="02020603050405020304" pitchFamily="18" charset="0"/>
                  </a:rPr>
                  <a:t>. The more important diﬀerence is that the Bayesian estimate provides a covariance matrix, showing how likely all the diﬀerent values of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𝒘</m:t>
                    </m:r>
                  </m:oMath>
                </a14:m>
                <a:r>
                  <a:rPr lang="en-US" altLang="zh-CN" sz="2600" dirty="0">
                    <a:latin typeface="Times New Roman" panose="02020603050405020304" pitchFamily="18" charset="0"/>
                    <a:cs typeface="Times New Roman" panose="02020603050405020304" pitchFamily="18" charset="0"/>
                  </a:rPr>
                  <a:t> are, rather than providing only the estimate </a:t>
                </a:r>
                <a14:m>
                  <m:oMath xmlns:m="http://schemas.openxmlformats.org/officeDocument/2006/math">
                    <m:sSub>
                      <m:sSubPr>
                        <m:ctrlPr>
                          <a:rPr lang="en-US" altLang="zh-CN" sz="2600" i="1" dirty="0">
                            <a:latin typeface="Cambria Math" panose="02040503050406030204" pitchFamily="18" charset="0"/>
                          </a:rPr>
                        </m:ctrlPr>
                      </m:sSubPr>
                      <m:e>
                        <m:r>
                          <a:rPr lang="en-US" altLang="zh-CN" sz="2600" i="1" dirty="0">
                            <a:latin typeface="Cambria Math" panose="02040503050406030204" pitchFamily="18" charset="0"/>
                          </a:rPr>
                          <m:t>𝜇</m:t>
                        </m:r>
                      </m:e>
                      <m:sub>
                        <m:r>
                          <a:rPr lang="en-US" altLang="zh-CN" sz="2600" i="1" dirty="0">
                            <a:latin typeface="Cambria Math" panose="02040503050406030204" pitchFamily="18" charset="0"/>
                          </a:rPr>
                          <m:t>𝑚</m:t>
                        </m:r>
                      </m:sub>
                    </m:sSub>
                  </m:oMath>
                </a14:m>
                <a:r>
                  <a:rPr lang="en-US" altLang="zh-CN" sz="2600"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pic>
        <p:nvPicPr>
          <p:cNvPr id="4" name="图片 3" descr="u=1907756794,293736522&amp;fm=21&amp;gp=0.jpg">
            <a:extLst>
              <a:ext uri="{FF2B5EF4-FFF2-40B4-BE49-F238E27FC236}">
                <a16:creationId xmlns:a16="http://schemas.microsoft.com/office/drawing/2014/main" id="{B2E5C729-53F9-4A34-AA7F-86BF9029583B}"/>
              </a:ext>
            </a:extLst>
          </p:cNvPr>
          <p:cNvPicPr>
            <a:picLocks noChangeAspect="1"/>
          </p:cNvPicPr>
          <p:nvPr/>
        </p:nvPicPr>
        <p:blipFill>
          <a:blip r:embed="rId4"/>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06372999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35916" y="5674728"/>
            <a:ext cx="1460618" cy="1100465"/>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5.6.1 Maximum </a:t>
            </a:r>
            <a:r>
              <a:rPr lang="en-US" altLang="zh-CN" sz="3600" i="1" dirty="0">
                <a:latin typeface="Times New Roman" panose="02020603050405020304" pitchFamily="18" charset="0"/>
                <a:cs typeface="Times New Roman" panose="02020603050405020304" pitchFamily="18" charset="0"/>
              </a:rPr>
              <a:t>A Posteriori </a:t>
            </a:r>
            <a:r>
              <a:rPr lang="en-US" altLang="zh-CN" sz="3600" dirty="0">
                <a:latin typeface="Times New Roman" panose="02020603050405020304" pitchFamily="18" charset="0"/>
                <a:cs typeface="Times New Roman" panose="02020603050405020304" pitchFamily="18" charset="0"/>
              </a:rPr>
              <a:t>(MAP) Estimation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While the most principled approach is to make predictions using the full Bayesian posterior distribution over the parameter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𝜽</m:t>
                    </m:r>
                  </m:oMath>
                </a14:m>
                <a:r>
                  <a:rPr lang="en-US" altLang="zh-CN" sz="2600" dirty="0">
                    <a:latin typeface="Times New Roman" panose="02020603050405020304" pitchFamily="18" charset="0"/>
                    <a:cs typeface="Times New Roman" panose="02020603050405020304" pitchFamily="18" charset="0"/>
                  </a:rPr>
                  <a:t>, it is still often desirable to have a single point estimate. One common reason for desiring a point estimate is that most operations involving the Bayesian posterior for most interesting models are intractable, and a point estimate offers a tractable approximation. Rather than simply returning to the maximum likelihood estimate, we can still gain some of the benefit of the Bayesian approach by allowing the prior to influence the choice of the point estimate. One rational way to do this is to choose the </a:t>
                </a:r>
                <a:r>
                  <a:rPr lang="en-US" altLang="zh-CN" sz="2600" i="1" dirty="0">
                    <a:latin typeface="Times New Roman" panose="02020603050405020304" pitchFamily="18" charset="0"/>
                    <a:cs typeface="Times New Roman" panose="02020603050405020304" pitchFamily="18" charset="0"/>
                  </a:rPr>
                  <a:t>maximum a</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posteriori </a:t>
                </a:r>
                <a:r>
                  <a:rPr lang="en-US" altLang="zh-CN" sz="2600" dirty="0">
                    <a:latin typeface="Times New Roman" panose="02020603050405020304" pitchFamily="18" charset="0"/>
                    <a:cs typeface="Times New Roman" panose="02020603050405020304" pitchFamily="18" charset="0"/>
                  </a:rPr>
                  <a:t>(MAP) point estimate.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975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a:extLst>
              <a:ext uri="{FF2B5EF4-FFF2-40B4-BE49-F238E27FC236}">
                <a16:creationId xmlns:a16="http://schemas.microsoft.com/office/drawing/2014/main" id="{C20256B8-7DC3-43F0-9481-DF5EAAD98F4F}"/>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 The Task, </a:t>
            </a:r>
            <a:r>
              <a:rPr lang="en-US" altLang="zh-CN" i="1" dirty="0"/>
              <a:t>T</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500" i="1" dirty="0">
                <a:latin typeface="Times New Roman" panose="02020603050405020304" pitchFamily="18" charset="0"/>
                <a:cs typeface="Times New Roman" panose="02020603050405020304" pitchFamily="18" charset="0"/>
              </a:rPr>
              <a:t>Transcription</a:t>
            </a:r>
            <a:r>
              <a:rPr lang="en-US" altLang="zh-CN" sz="2500" dirty="0">
                <a:latin typeface="Times New Roman" panose="02020603050405020304" pitchFamily="18" charset="0"/>
                <a:cs typeface="Times New Roman" panose="02020603050405020304" pitchFamily="18" charset="0"/>
              </a:rPr>
              <a:t>:  In this type of task, the machine learning system is asked to observe a relatively unstructured representation of some kind of data and transcribe it into discrete, textual form. For example, in optical character recognition, the computer program is shown a photograph containing an image of text and is asked to return this text in the form of a sequence of characters (e.g., in ASCII or Unicode format). Google Street View uses deep learning to process address numbers in this way  (</a:t>
            </a:r>
            <a:r>
              <a:rPr lang="en-US" altLang="zh-CN" sz="2500" dirty="0" err="1">
                <a:solidFill>
                  <a:srgbClr val="00FF00"/>
                </a:solidFill>
                <a:latin typeface="Times New Roman" panose="02020603050405020304" pitchFamily="18" charset="0"/>
                <a:cs typeface="Times New Roman" panose="02020603050405020304" pitchFamily="18" charset="0"/>
              </a:rPr>
              <a:t>Goodfellow</a:t>
            </a:r>
            <a:r>
              <a:rPr lang="en-US" altLang="zh-CN" sz="2500" dirty="0">
                <a:solidFill>
                  <a:srgbClr val="00FF00"/>
                </a:solidFill>
                <a:latin typeface="Times New Roman" panose="02020603050405020304" pitchFamily="18" charset="0"/>
                <a:cs typeface="Times New Roman" panose="02020603050405020304" pitchFamily="18" charset="0"/>
              </a:rPr>
              <a:t> </a:t>
            </a:r>
            <a:r>
              <a:rPr lang="en-US" altLang="zh-CN" sz="2500" i="1" dirty="0">
                <a:solidFill>
                  <a:srgbClr val="00FF00"/>
                </a:solidFill>
                <a:latin typeface="Times New Roman" panose="02020603050405020304" pitchFamily="18" charset="0"/>
                <a:cs typeface="Times New Roman" panose="02020603050405020304" pitchFamily="18" charset="0"/>
              </a:rPr>
              <a:t>et al</a:t>
            </a:r>
            <a:r>
              <a:rPr lang="en-US" altLang="zh-CN" sz="2500" dirty="0">
                <a:solidFill>
                  <a:srgbClr val="00FF00"/>
                </a:solidFill>
                <a:latin typeface="Times New Roman" panose="02020603050405020304" pitchFamily="18" charset="0"/>
                <a:cs typeface="Times New Roman" panose="02020603050405020304" pitchFamily="18" charset="0"/>
              </a:rPr>
              <a:t>.</a:t>
            </a:r>
            <a:r>
              <a:rPr lang="en-US" altLang="zh-CN" sz="2500" dirty="0">
                <a:latin typeface="Times New Roman" panose="02020603050405020304" pitchFamily="18" charset="0"/>
                <a:cs typeface="Times New Roman" panose="02020603050405020304" pitchFamily="18" charset="0"/>
              </a:rPr>
              <a:t>,</a:t>
            </a:r>
            <a:r>
              <a:rPr lang="en-US" altLang="zh-CN" sz="2500" dirty="0">
                <a:solidFill>
                  <a:srgbClr val="00FF00"/>
                </a:solidFill>
                <a:latin typeface="Times New Roman" panose="02020603050405020304" pitchFamily="18" charset="0"/>
                <a:cs typeface="Times New Roman" panose="02020603050405020304" pitchFamily="18" charset="0"/>
              </a:rPr>
              <a:t> 2014d</a:t>
            </a:r>
            <a:r>
              <a:rPr lang="en-US" altLang="zh-CN" sz="2500" dirty="0">
                <a:latin typeface="Times New Roman" panose="02020603050405020304" pitchFamily="18" charset="0"/>
                <a:cs typeface="Times New Roman" panose="02020603050405020304" pitchFamily="18" charset="0"/>
              </a:rPr>
              <a:t>). Another example is speech recognition, where the computer program is provided an audio waveform and emits a sequence of characters or word ID codes describing the words that were spoken in the audio recording. Deep learning is a crucial component of modern speech recognition systems used at major companies including Microsoft, IBM and Google (</a:t>
            </a:r>
            <a:r>
              <a:rPr lang="en-US" altLang="zh-CN" sz="2500" dirty="0">
                <a:solidFill>
                  <a:srgbClr val="00FF00"/>
                </a:solidFill>
                <a:latin typeface="Times New Roman" panose="02020603050405020304" pitchFamily="18" charset="0"/>
                <a:cs typeface="Times New Roman" panose="02020603050405020304" pitchFamily="18" charset="0"/>
              </a:rPr>
              <a:t>Hinton </a:t>
            </a:r>
            <a:r>
              <a:rPr lang="en-US" altLang="zh-CN" sz="2500" i="1" dirty="0">
                <a:solidFill>
                  <a:srgbClr val="00FF00"/>
                </a:solidFill>
                <a:latin typeface="Times New Roman" panose="02020603050405020304" pitchFamily="18" charset="0"/>
                <a:cs typeface="Times New Roman" panose="02020603050405020304" pitchFamily="18" charset="0"/>
              </a:rPr>
              <a:t>et al</a:t>
            </a:r>
            <a:r>
              <a:rPr lang="en-US" altLang="zh-CN" sz="2500" dirty="0">
                <a:solidFill>
                  <a:srgbClr val="00FF00"/>
                </a:solidFill>
                <a:latin typeface="Times New Roman" panose="02020603050405020304" pitchFamily="18" charset="0"/>
                <a:cs typeface="Times New Roman" panose="02020603050405020304" pitchFamily="18" charset="0"/>
              </a:rPr>
              <a:t>.</a:t>
            </a:r>
            <a:r>
              <a:rPr lang="en-US" altLang="zh-CN" sz="2500" dirty="0">
                <a:latin typeface="Times New Roman" panose="02020603050405020304" pitchFamily="18" charset="0"/>
                <a:cs typeface="Times New Roman" panose="02020603050405020304" pitchFamily="18" charset="0"/>
              </a:rPr>
              <a:t>, </a:t>
            </a:r>
            <a:r>
              <a:rPr lang="en-US" altLang="zh-CN" sz="2500" dirty="0">
                <a:solidFill>
                  <a:srgbClr val="00FF00"/>
                </a:solidFill>
                <a:latin typeface="Times New Roman" panose="02020603050405020304" pitchFamily="18" charset="0"/>
                <a:cs typeface="Times New Roman" panose="02020603050405020304" pitchFamily="18" charset="0"/>
              </a:rPr>
              <a:t>2012b</a:t>
            </a:r>
            <a:r>
              <a:rPr lang="en-US" altLang="zh-CN" sz="2500" dirty="0">
                <a:latin typeface="Times New Roman" panose="02020603050405020304" pitchFamily="18" charset="0"/>
                <a:cs typeface="Times New Roman" panose="02020603050405020304" pitchFamily="18" charset="0"/>
              </a:rPr>
              <a:t>).</a:t>
            </a:r>
            <a:endParaRPr lang="zh-CN" alt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11242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35916" y="5674728"/>
            <a:ext cx="1460618" cy="1100465"/>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5.6.1 Maximum </a:t>
            </a:r>
            <a:r>
              <a:rPr lang="en-US" altLang="zh-CN" sz="3600" i="1" dirty="0">
                <a:latin typeface="Times New Roman" panose="02020603050405020304" pitchFamily="18" charset="0"/>
                <a:cs typeface="Times New Roman" panose="02020603050405020304" pitchFamily="18" charset="0"/>
              </a:rPr>
              <a:t>A Posteriori </a:t>
            </a:r>
            <a:r>
              <a:rPr lang="en-US" altLang="zh-CN" sz="3600" dirty="0">
                <a:latin typeface="Times New Roman" panose="02020603050405020304" pitchFamily="18" charset="0"/>
                <a:cs typeface="Times New Roman" panose="02020603050405020304" pitchFamily="18" charset="0"/>
              </a:rPr>
              <a:t>(MAP) Estimation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marL="0" lvl="0" indent="0" algn="just">
                  <a:lnSpc>
                    <a:spcPct val="120000"/>
                  </a:lnSpc>
                  <a:spcBef>
                    <a:spcPts val="0"/>
                  </a:spcBef>
                  <a:buClr>
                    <a:srgbClr val="FF0000"/>
                  </a:buClr>
                  <a:buNone/>
                </a:pPr>
                <a:r>
                  <a:rPr lang="en-US" altLang="zh-CN" sz="2600" dirty="0"/>
                  <a:t>The MAP estimate chooses the point of maximal posterior probability (or maximal probability density in the more common case of continuous </a:t>
                </a:r>
                <a14:m>
                  <m:oMath xmlns:m="http://schemas.openxmlformats.org/officeDocument/2006/math">
                    <m:r>
                      <a:rPr lang="en-US" altLang="zh-CN" sz="2600" b="1" i="1" dirty="0">
                        <a:latin typeface="Cambria Math" panose="02040503050406030204" pitchFamily="18" charset="0"/>
                      </a:rPr>
                      <m:t>𝜽</m:t>
                    </m:r>
                  </m:oMath>
                </a14:m>
                <a:r>
                  <a:rPr lang="en-US" altLang="zh-CN" sz="2600" dirty="0"/>
                  <a:t>):</a:t>
                </a:r>
              </a:p>
              <a:p>
                <a:pPr marL="0" lvl="0" indent="0" algn="just">
                  <a:lnSpc>
                    <a:spcPct val="120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0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0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recognize, above on the right hand side, </a:t>
                </a:r>
                <a14:m>
                  <m:oMath xmlns:m="http://schemas.openxmlformats.org/officeDocument/2006/math">
                    <m:r>
                      <m:rPr>
                        <m:sty m:val="p"/>
                      </m:rPr>
                      <a:rPr lang="en-US" altLang="zh-CN" sz="2600" i="0" dirty="0" smtClean="0">
                        <a:latin typeface="Cambria Math" panose="02040503050406030204" pitchFamily="18" charset="0"/>
                        <a:cs typeface="Times New Roman" panose="02020603050405020304" pitchFamily="18" charset="0"/>
                      </a:rPr>
                      <m:t>log</m:t>
                    </m:r>
                    <m:r>
                      <a:rPr lang="en-US" altLang="zh-CN" sz="2600" b="0" i="0" dirty="0" smtClean="0">
                        <a:latin typeface="Cambria Math" panose="02040503050406030204" pitchFamily="18" charset="0"/>
                        <a:cs typeface="Times New Roman" panose="02020603050405020304" pitchFamily="18" charset="0"/>
                      </a:rPr>
                      <m:t> </m:t>
                    </m:r>
                    <m:r>
                      <a:rPr lang="en-US" altLang="zh-CN" sz="2600" i="1" dirty="0" smtClean="0">
                        <a:latin typeface="Cambria Math" panose="02040503050406030204" pitchFamily="18" charset="0"/>
                        <a:cs typeface="Times New Roman" panose="02020603050405020304" pitchFamily="18" charset="0"/>
                      </a:rPr>
                      <m:t>𝑝</m:t>
                    </m:r>
                    <m:r>
                      <a:rPr lang="en-US" altLang="zh-CN" sz="2600" i="1" dirty="0">
                        <a:latin typeface="Cambria Math" panose="02040503050406030204" pitchFamily="18" charset="0"/>
                        <a:cs typeface="Times New Roman" panose="02020603050405020304" pitchFamily="18" charset="0"/>
                      </a:rPr>
                      <m:t>(</m:t>
                    </m:r>
                    <m:r>
                      <a:rPr lang="en-US" altLang="zh-CN" sz="2600" b="1" i="1" dirty="0" smtClean="0">
                        <a:latin typeface="Cambria Math" panose="02040503050406030204" pitchFamily="18" charset="0"/>
                        <a:cs typeface="Times New Roman" panose="02020603050405020304" pitchFamily="18" charset="0"/>
                      </a:rPr>
                      <m:t>𝒙</m:t>
                    </m:r>
                    <m:r>
                      <a:rPr lang="en-US" altLang="zh-CN" sz="2600" b="1" i="1" dirty="0" smtClean="0">
                        <a:latin typeface="Cambria Math" panose="02040503050406030204" pitchFamily="18" charset="0"/>
                        <a:cs typeface="Times New Roman" panose="02020603050405020304" pitchFamily="18" charset="0"/>
                      </a:rPr>
                      <m:t> | </m:t>
                    </m:r>
                    <m:r>
                      <a:rPr lang="en-US" altLang="zh-CN" sz="2600" b="1" i="1" dirty="0" smtClean="0">
                        <a:latin typeface="Cambria Math" panose="02040503050406030204" pitchFamily="18" charset="0"/>
                        <a:cs typeface="Times New Roman" panose="02020603050405020304" pitchFamily="18" charset="0"/>
                      </a:rPr>
                      <m:t>𝜽</m:t>
                    </m:r>
                    <m:r>
                      <a:rPr lang="en-US" altLang="zh-CN" sz="2600" i="1" dirty="0" smtClean="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,i.e. the standard loglikelihood term, and </a:t>
                </a:r>
                <a14:m>
                  <m:oMath xmlns:m="http://schemas.openxmlformats.org/officeDocument/2006/math">
                    <m:r>
                      <m:rPr>
                        <m:sty m:val="p"/>
                      </m:rPr>
                      <a:rPr lang="en-US" altLang="zh-CN" sz="2600" i="1" dirty="0" smtClean="0">
                        <a:latin typeface="Cambria Math" panose="02040503050406030204" pitchFamily="18" charset="0"/>
                        <a:cs typeface="Times New Roman" panose="02020603050405020304" pitchFamily="18" charset="0"/>
                      </a:rPr>
                      <m:t>log</m:t>
                    </m:r>
                    <m:r>
                      <a:rPr lang="en-US" altLang="zh-CN" sz="260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𝑝</m:t>
                    </m:r>
                    <m:r>
                      <a:rPr lang="en-US" altLang="zh-CN" sz="2600" i="1" dirty="0" smtClean="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𝜽</m:t>
                    </m:r>
                    <m:r>
                      <a:rPr lang="en-US" altLang="zh-CN" sz="2600" i="1" dirty="0"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 corresponding to the prior distribution.</a:t>
                </a:r>
              </a:p>
              <a:p>
                <a:pPr marL="0" lvl="0" indent="0" algn="just">
                  <a:lnSpc>
                    <a:spcPct val="120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As an example, consider a linear regression model with a Gaussian prior on the weights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𝒘</m:t>
                    </m:r>
                  </m:oMath>
                </a14:m>
                <a:r>
                  <a:rPr lang="en-US" altLang="zh-CN" sz="2600" dirty="0">
                    <a:latin typeface="Times New Roman" panose="02020603050405020304" pitchFamily="18" charset="0"/>
                    <a:cs typeface="Times New Roman" panose="02020603050405020304" pitchFamily="18" charset="0"/>
                  </a:rPr>
                  <a:t>. If this prior is given by </a:t>
                </a:r>
                <a14:m>
                  <m:oMath xmlns:m="http://schemas.openxmlformats.org/officeDocument/2006/math">
                    <m:r>
                      <a:rPr lang="zh-CN" altLang="en-US" sz="2600" i="1" dirty="0" smtClean="0">
                        <a:latin typeface="Cambria Math" panose="02040503050406030204" pitchFamily="18" charset="0"/>
                        <a:cs typeface="Times New Roman" panose="02020603050405020304" pitchFamily="18" charset="0"/>
                      </a:rPr>
                      <m:t>𝓝</m:t>
                    </m:r>
                    <m:r>
                      <a:rPr lang="en-US" altLang="zh-CN" sz="2600" i="1" dirty="0" smtClean="0">
                        <a:latin typeface="Cambria Math" panose="02040503050406030204" pitchFamily="18" charset="0"/>
                        <a:cs typeface="Times New Roman" panose="02020603050405020304" pitchFamily="18" charset="0"/>
                      </a:rPr>
                      <m:t>(</m:t>
                    </m:r>
                    <m:r>
                      <a:rPr lang="en-US" altLang="zh-CN" sz="2600" b="1" i="1" dirty="0" smtClean="0">
                        <a:latin typeface="Cambria Math" panose="02040503050406030204" pitchFamily="18" charset="0"/>
                        <a:cs typeface="Times New Roman" panose="02020603050405020304" pitchFamily="18" charset="0"/>
                      </a:rPr>
                      <m:t>𝒘</m:t>
                    </m:r>
                    <m:r>
                      <a:rPr lang="en-US" altLang="zh-CN" sz="2600" i="1" dirty="0" smtClean="0">
                        <a:latin typeface="Cambria Math" panose="02040503050406030204" pitchFamily="18" charset="0"/>
                        <a:cs typeface="Times New Roman" panose="02020603050405020304" pitchFamily="18" charset="0"/>
                      </a:rPr>
                      <m:t>;</m:t>
                    </m:r>
                    <m:r>
                      <a:rPr lang="en-US" altLang="zh-CN" sz="2600" b="1" i="1" dirty="0" smtClean="0">
                        <a:latin typeface="Cambria Math" panose="02040503050406030204" pitchFamily="18" charset="0"/>
                        <a:cs typeface="Times New Roman" panose="02020603050405020304" pitchFamily="18" charset="0"/>
                      </a:rPr>
                      <m:t>𝟎</m:t>
                    </m:r>
                    <m:r>
                      <a:rPr lang="en-US" altLang="zh-CN" sz="2600" i="1" dirty="0" smtClean="0">
                        <a:latin typeface="Cambria Math" panose="02040503050406030204" pitchFamily="18" charset="0"/>
                        <a:cs typeface="Times New Roman" panose="02020603050405020304" pitchFamily="18" charset="0"/>
                      </a:rPr>
                      <m:t>, </m:t>
                    </m:r>
                    <m:f>
                      <m:fPr>
                        <m:ctrlPr>
                          <a:rPr lang="en-US" altLang="zh-CN" sz="2600" b="0" i="1" dirty="0" smtClean="0">
                            <a:latin typeface="Cambria Math" panose="02040503050406030204" pitchFamily="18" charset="0"/>
                          </a:rPr>
                        </m:ctrlPr>
                      </m:fPr>
                      <m:num>
                        <m:r>
                          <a:rPr lang="en-US" altLang="zh-CN" sz="2600" b="0" i="1" dirty="0" smtClean="0">
                            <a:latin typeface="Cambria Math" panose="02040503050406030204" pitchFamily="18" charset="0"/>
                          </a:rPr>
                          <m:t>1</m:t>
                        </m:r>
                      </m:num>
                      <m:den>
                        <m:r>
                          <a:rPr lang="en-US" altLang="zh-CN" sz="2600" b="0" i="1" dirty="0" smtClean="0">
                            <a:latin typeface="Cambria Math" panose="02040503050406030204" pitchFamily="18" charset="0"/>
                          </a:rPr>
                          <m:t>𝜆</m:t>
                        </m:r>
                      </m:den>
                    </m:f>
                    <m:sSup>
                      <m:sSupPr>
                        <m:ctrlPr>
                          <a:rPr lang="en-US" altLang="zh-CN" sz="2600" b="0" i="1" dirty="0" smtClean="0">
                            <a:latin typeface="Cambria Math" panose="02040503050406030204" pitchFamily="18" charset="0"/>
                          </a:rPr>
                        </m:ctrlPr>
                      </m:sSupPr>
                      <m:e>
                        <m:r>
                          <a:rPr lang="en-US" altLang="zh-CN" sz="2600" b="1" i="1" dirty="0" smtClean="0">
                            <a:latin typeface="Cambria Math" panose="02040503050406030204" pitchFamily="18" charset="0"/>
                          </a:rPr>
                          <m:t>𝑰</m:t>
                        </m:r>
                      </m:e>
                      <m:sup>
                        <m:r>
                          <a:rPr lang="en-US" altLang="zh-CN" sz="2600" b="0" i="1" dirty="0" smtClean="0">
                            <a:latin typeface="Cambria Math" panose="02040503050406030204" pitchFamily="18" charset="0"/>
                          </a:rPr>
                          <m:t>2</m:t>
                        </m:r>
                      </m:sup>
                    </m:sSup>
                    <m:r>
                      <a:rPr lang="en-US" altLang="zh-CN" sz="2600" b="0" i="1" dirty="0"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then the log-prior term in Eq. </a:t>
                </a:r>
                <a:r>
                  <a:rPr lang="en-US" altLang="zh-CN" sz="2600" dirty="0">
                    <a:solidFill>
                      <a:srgbClr val="FF0000"/>
                    </a:solidFill>
                    <a:latin typeface="Times New Roman" panose="02020603050405020304" pitchFamily="18" charset="0"/>
                    <a:cs typeface="Times New Roman" panose="02020603050405020304" pitchFamily="18" charset="0"/>
                  </a:rPr>
                  <a:t>5.79</a:t>
                </a:r>
                <a:r>
                  <a:rPr lang="en-US" altLang="zh-CN" sz="2600" dirty="0">
                    <a:latin typeface="Times New Roman" panose="02020603050405020304" pitchFamily="18" charset="0"/>
                    <a:cs typeface="Times New Roman" panose="02020603050405020304" pitchFamily="18" charset="0"/>
                  </a:rPr>
                  <a:t> is proportional to the familiar </a:t>
                </a:r>
                <a14:m>
                  <m:oMath xmlns:m="http://schemas.openxmlformats.org/officeDocument/2006/math">
                    <m:r>
                      <a:rPr lang="en-US" altLang="zh-CN" sz="2600" i="1" dirty="0" smtClean="0">
                        <a:latin typeface="Cambria Math" panose="02040503050406030204" pitchFamily="18" charset="0"/>
                      </a:rPr>
                      <m:t>𝜆</m:t>
                    </m:r>
                    <m:sSup>
                      <m:sSupPr>
                        <m:ctrlPr>
                          <a:rPr lang="en-US" altLang="zh-CN" sz="2600" i="1" dirty="0" smtClean="0">
                            <a:latin typeface="Cambria Math" panose="02040503050406030204" pitchFamily="18" charset="0"/>
                          </a:rPr>
                        </m:ctrlPr>
                      </m:sSupPr>
                      <m:e>
                        <m:r>
                          <a:rPr lang="en-US" altLang="zh-CN" sz="2600" b="1" i="1" dirty="0" smtClean="0">
                            <a:latin typeface="Cambria Math" panose="02040503050406030204" pitchFamily="18" charset="0"/>
                          </a:rPr>
                          <m:t>𝒘</m:t>
                        </m:r>
                      </m:e>
                      <m:sup>
                        <m:r>
                          <a:rPr lang="en-US" altLang="zh-CN" sz="2600" i="1" dirty="0" smtClean="0">
                            <a:latin typeface="Cambria Math" panose="02040503050406030204" pitchFamily="18" charset="0"/>
                          </a:rPr>
                          <m:t>⊤</m:t>
                        </m:r>
                      </m:sup>
                    </m:sSup>
                    <m:r>
                      <a:rPr lang="en-US" altLang="zh-CN" sz="2600" b="1" i="1" dirty="0" smtClean="0">
                        <a:latin typeface="Cambria Math" panose="02040503050406030204" pitchFamily="18" charset="0"/>
                      </a:rPr>
                      <m:t>𝒘</m:t>
                    </m:r>
                  </m:oMath>
                </a14:m>
                <a:r>
                  <a:rPr lang="en-US" altLang="zh-CN" sz="2600" dirty="0">
                    <a:latin typeface="Times New Roman" panose="02020603050405020304" pitchFamily="18" charset="0"/>
                    <a:cs typeface="Times New Roman" panose="02020603050405020304" pitchFamily="18" charset="0"/>
                  </a:rPr>
                  <a:t> weight decay penalty, plus a term that does not depend on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𝒘</m:t>
                    </m:r>
                  </m:oMath>
                </a14:m>
                <a:r>
                  <a:rPr lang="en-US" altLang="zh-CN" sz="2600" dirty="0">
                    <a:latin typeface="Times New Roman" panose="02020603050405020304" pitchFamily="18" charset="0"/>
                    <a:cs typeface="Times New Roman" panose="02020603050405020304" pitchFamily="18" charset="0"/>
                  </a:rPr>
                  <a:t> and does not affect the learning process. MAP Bayesian inference with a Gaussian prior on the weights thus corresponds to weight decay.</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t="-831" r="-962" b="-118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D20A5ED-00CF-4478-A106-D5EE4206CCDA}"/>
              </a:ext>
            </a:extLst>
          </p:cNvPr>
          <p:cNvPicPr>
            <a:picLocks noChangeAspect="1"/>
          </p:cNvPicPr>
          <p:nvPr/>
        </p:nvPicPr>
        <p:blipFill>
          <a:blip r:embed="rId4"/>
          <a:stretch>
            <a:fillRect/>
          </a:stretch>
        </p:blipFill>
        <p:spPr>
          <a:xfrm>
            <a:off x="2169768" y="2171129"/>
            <a:ext cx="9421540" cy="638264"/>
          </a:xfrm>
          <a:prstGeom prst="rect">
            <a:avLst/>
          </a:prstGeom>
        </p:spPr>
      </p:pic>
    </p:spTree>
    <p:extLst>
      <p:ext uri="{BB962C8B-B14F-4D97-AF65-F5344CB8AC3E}">
        <p14:creationId xmlns:p14="http://schemas.microsoft.com/office/powerpoint/2010/main" val="289173702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35916" y="5674728"/>
            <a:ext cx="1460618" cy="1100465"/>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5.6.1 Maximum </a:t>
            </a:r>
            <a:r>
              <a:rPr lang="en-US" altLang="zh-CN" sz="3600" i="1" dirty="0">
                <a:latin typeface="Times New Roman" panose="02020603050405020304" pitchFamily="18" charset="0"/>
                <a:cs typeface="Times New Roman" panose="02020603050405020304" pitchFamily="18" charset="0"/>
              </a:rPr>
              <a:t>A Posteriori </a:t>
            </a:r>
            <a:r>
              <a:rPr lang="en-US" altLang="zh-CN" sz="3600" dirty="0">
                <a:latin typeface="Times New Roman" panose="02020603050405020304" pitchFamily="18" charset="0"/>
                <a:cs typeface="Times New Roman" panose="02020603050405020304" pitchFamily="18" charset="0"/>
              </a:rPr>
              <a:t>(MAP) Estimation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As with full Bayesian inference, MAP Bayesian inference has the advantage of leveraging information that is brought by the prior and cannot be found in the training data. This additional information helps to reduce the variance in the MAP point estimate (in comparison to the ML estimate). However, it does so at the price of increased bias. </a:t>
                </a: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Many regularized estimation strategies, such as maximum likelihood learning regularized with weight decay, can be interpreted as making the MAP approximation to Bayesian inference. This view applies when the regularization consists of adding an extra term to the objective function that corresponds to </a:t>
                </a:r>
                <a14:m>
                  <m:oMath xmlns:m="http://schemas.openxmlformats.org/officeDocument/2006/math">
                    <m:r>
                      <m:rPr>
                        <m:sty m:val="p"/>
                      </m:rPr>
                      <a:rPr lang="en-US" altLang="zh-CN" i="1" dirty="0">
                        <a:latin typeface="Cambria Math" panose="02040503050406030204" pitchFamily="18" charset="0"/>
                        <a:cs typeface="Times New Roman" panose="02020603050405020304" pitchFamily="18" charset="0"/>
                      </a:rPr>
                      <m:t>log</m:t>
                    </m:r>
                    <m:r>
                      <a:rPr lang="en-US" altLang="zh-CN" i="1" dirty="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𝑝</m:t>
                    </m:r>
                    <m:r>
                      <a:rPr lang="en-US" altLang="zh-CN" i="1" dirty="0">
                        <a:latin typeface="Cambria Math" panose="02040503050406030204" pitchFamily="18" charset="0"/>
                        <a:cs typeface="Times New Roman" panose="02020603050405020304" pitchFamily="18" charset="0"/>
                      </a:rPr>
                      <m:t>(</m:t>
                    </m:r>
                    <m:r>
                      <a:rPr lang="en-US" altLang="zh-CN" b="1" i="1" dirty="0">
                        <a:latin typeface="Cambria Math" panose="02040503050406030204" pitchFamily="18" charset="0"/>
                        <a:cs typeface="Times New Roman" panose="02020603050405020304" pitchFamily="18" charset="0"/>
                      </a:rPr>
                      <m:t>𝜽</m:t>
                    </m:r>
                    <m:r>
                      <a:rPr lang="en-US" altLang="zh-CN" i="1" dirty="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Not all regularization penalties correspond to MAP Bayesian inference.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472278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35916" y="5674728"/>
            <a:ext cx="1460618" cy="1100465"/>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5.6.1 Maximum </a:t>
            </a:r>
            <a:r>
              <a:rPr lang="en-US" altLang="zh-CN" sz="3600" i="1" dirty="0">
                <a:latin typeface="Times New Roman" panose="02020603050405020304" pitchFamily="18" charset="0"/>
                <a:cs typeface="Times New Roman" panose="02020603050405020304" pitchFamily="18" charset="0"/>
              </a:rPr>
              <a:t>A Posteriori </a:t>
            </a:r>
            <a:r>
              <a:rPr lang="en-US" altLang="zh-CN" sz="3600" dirty="0">
                <a:latin typeface="Times New Roman" panose="02020603050405020304" pitchFamily="18" charset="0"/>
                <a:cs typeface="Times New Roman" panose="02020603050405020304" pitchFamily="18" charset="0"/>
              </a:rPr>
              <a:t>(MAP) Estimation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For example, some </a:t>
            </a:r>
            <a:r>
              <a:rPr lang="en-US" altLang="zh-CN" dirty="0" err="1"/>
              <a:t>regularizer</a:t>
            </a:r>
            <a:r>
              <a:rPr lang="en-US" altLang="zh-CN" dirty="0"/>
              <a:t> terms may not be the logarithm of a probability distribution. Other regularization terms depend on the data, which of course a prior probability distribution is not allowed to do.</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MAP Bayesian inference provides a straightforward way to design complicated yet interpretable regularization terms. For example, a more complicated penalty term can be derived by using a mixture of Gaussians, rather than a single Gaussian distribution, as the prior (</a:t>
            </a:r>
            <a:r>
              <a:rPr lang="en-US" altLang="zh-CN" sz="2600" dirty="0" err="1">
                <a:solidFill>
                  <a:srgbClr val="00FF00"/>
                </a:solidFill>
                <a:latin typeface="Times New Roman" panose="02020603050405020304" pitchFamily="18" charset="0"/>
                <a:cs typeface="Times New Roman" panose="02020603050405020304" pitchFamily="18" charset="0"/>
              </a:rPr>
              <a:t>Nowlan</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and</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Hinton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1992</a:t>
            </a:r>
            <a:r>
              <a:rPr lang="en-US" altLang="zh-CN" sz="2600"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67558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idx="1" hasCustomPrompt="1"/>
          </p:nvPr>
        </p:nvSpPr>
        <p:spPr>
          <a:xfrm>
            <a:off x="387439" y="3770141"/>
            <a:ext cx="11409609" cy="2406821"/>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Qianmin</a:t>
            </a:r>
            <a:r>
              <a:rPr lang="en-US" altLang="zh-CN" sz="2400" dirty="0"/>
              <a:t> Chen</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5.7 Supervised Learning Algorithms</a:t>
            </a:r>
            <a:endParaRPr lang="zh-CN" altLang="en-US" sz="3600" dirty="0"/>
          </a:p>
        </p:txBody>
      </p:sp>
      <p:sp>
        <p:nvSpPr>
          <p:cNvPr id="8" name="文本框 7"/>
          <p:cNvSpPr txBox="1"/>
          <p:nvPr/>
        </p:nvSpPr>
        <p:spPr>
          <a:xfrm>
            <a:off x="1707488" y="558169"/>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5 Machine Learning Basics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220750358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 Supervised Learning Algorithms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Recall from Sec. </a:t>
                </a:r>
                <a:r>
                  <a:rPr lang="en-US" altLang="zh-CN" sz="2600" dirty="0">
                    <a:solidFill>
                      <a:srgbClr val="FF0000"/>
                    </a:solidFill>
                    <a:latin typeface="Times New Roman" panose="02020603050405020304" pitchFamily="18" charset="0"/>
                    <a:cs typeface="Times New Roman" panose="02020603050405020304" pitchFamily="18" charset="0"/>
                  </a:rPr>
                  <a:t>5.1.3</a:t>
                </a:r>
                <a:r>
                  <a:rPr lang="en-US" altLang="zh-CN" sz="2600" dirty="0">
                    <a:latin typeface="Times New Roman" panose="02020603050405020304" pitchFamily="18" charset="0"/>
                    <a:cs typeface="Times New Roman" panose="02020603050405020304" pitchFamily="18" charset="0"/>
                  </a:rPr>
                  <a:t> that supervised learning algorithms are, roughly speaking, learning algorithms that learn to associate some input with some output, given a training set of examples of inputs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𝒙</m:t>
                    </m:r>
                  </m:oMath>
                </a14:m>
                <a:r>
                  <a:rPr lang="en-US" altLang="zh-CN" sz="2600" dirty="0">
                    <a:latin typeface="Times New Roman" panose="02020603050405020304" pitchFamily="18" charset="0"/>
                    <a:cs typeface="Times New Roman" panose="02020603050405020304" pitchFamily="18" charset="0"/>
                  </a:rPr>
                  <a:t> and outputs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𝒚</m:t>
                    </m:r>
                  </m:oMath>
                </a14:m>
                <a:r>
                  <a:rPr lang="en-US" altLang="zh-CN" sz="2600" dirty="0">
                    <a:latin typeface="Times New Roman" panose="02020603050405020304" pitchFamily="18" charset="0"/>
                    <a:cs typeface="Times New Roman" panose="02020603050405020304" pitchFamily="18" charset="0"/>
                  </a:rPr>
                  <a:t>. In many cases the outputs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𝒚</m:t>
                    </m:r>
                  </m:oMath>
                </a14:m>
                <a:r>
                  <a:rPr lang="en-US" altLang="zh-CN" sz="2600" dirty="0">
                    <a:latin typeface="Times New Roman" panose="02020603050405020304" pitchFamily="18" charset="0"/>
                    <a:cs typeface="Times New Roman" panose="02020603050405020304" pitchFamily="18" charset="0"/>
                  </a:rPr>
                  <a:t> may be difficult to collect automatically and must be provided by a human “supervisor,” but the term still applies even when the training set targets were collected automatically.</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339289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5.7.1 Probabilistic Supervised Learning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Most supervised learning algorithms in this book are based on estimating a probability distribution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𝑝</m:t>
                    </m:r>
                    <m:r>
                      <a:rPr lang="en-US" altLang="zh-CN" sz="260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𝑦</m:t>
                    </m:r>
                    <m:r>
                      <a:rPr lang="en-US" altLang="zh-CN" sz="2600" i="1" dirty="0" smtClean="0">
                        <a:latin typeface="Cambria Math" panose="02040503050406030204" pitchFamily="18" charset="0"/>
                        <a:cs typeface="Times New Roman" panose="02020603050405020304" pitchFamily="18" charset="0"/>
                      </a:rPr>
                      <m:t> | </m:t>
                    </m:r>
                    <m:r>
                      <a:rPr lang="en-US" altLang="zh-CN" sz="2600" b="1" i="1" dirty="0" smtClean="0">
                        <a:latin typeface="Cambria Math" panose="02040503050406030204" pitchFamily="18" charset="0"/>
                        <a:cs typeface="Times New Roman" panose="02020603050405020304" pitchFamily="18" charset="0"/>
                      </a:rPr>
                      <m:t>𝒙</m:t>
                    </m:r>
                    <m:r>
                      <a:rPr lang="en-US" altLang="zh-CN" sz="2600" i="1" dirty="0" smtClean="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We can do this simply by using maximum likelihood estimation to find the best parameter vector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𝜽</m:t>
                    </m:r>
                  </m:oMath>
                </a14:m>
                <a:r>
                  <a:rPr lang="en-US" altLang="zh-CN" sz="2600" dirty="0">
                    <a:latin typeface="Times New Roman" panose="02020603050405020304" pitchFamily="18" charset="0"/>
                    <a:cs typeface="Times New Roman" panose="02020603050405020304" pitchFamily="18" charset="0"/>
                  </a:rPr>
                  <a:t> for a parametric family of distributions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𝑝</m:t>
                    </m:r>
                    <m:r>
                      <a:rPr lang="en-US" altLang="zh-CN" sz="2600" i="1" dirty="0" smtClean="0">
                        <a:latin typeface="Cambria Math" panose="02040503050406030204" pitchFamily="18" charset="0"/>
                        <a:cs typeface="Times New Roman" panose="02020603050405020304" pitchFamily="18" charset="0"/>
                      </a:rPr>
                      <m:t> (</m:t>
                    </m:r>
                    <m:r>
                      <a:rPr lang="en-US" altLang="zh-CN" sz="2600" i="1" dirty="0">
                        <a:latin typeface="Cambria Math" panose="02040503050406030204" pitchFamily="18" charset="0"/>
                        <a:cs typeface="Times New Roman" panose="02020603050405020304" pitchFamily="18" charset="0"/>
                      </a:rPr>
                      <m:t>𝑦</m:t>
                    </m:r>
                    <m:r>
                      <a:rPr lang="en-US" altLang="zh-CN" sz="2600" i="1" dirty="0" smtClean="0">
                        <a:latin typeface="Cambria Math" panose="02040503050406030204" pitchFamily="18" charset="0"/>
                        <a:cs typeface="Times New Roman" panose="02020603050405020304" pitchFamily="18" charset="0"/>
                      </a:rPr>
                      <m:t> </m:t>
                    </m:r>
                    <m:r>
                      <a:rPr lang="en-US" altLang="zh-CN" sz="2600" i="1" dirty="0">
                        <a:latin typeface="Cambria Math" panose="02040503050406030204" pitchFamily="18" charset="0"/>
                        <a:cs typeface="Times New Roman" panose="02020603050405020304" pitchFamily="18" charset="0"/>
                      </a:rPr>
                      <m:t>| </m:t>
                    </m:r>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 </m:t>
                    </m:r>
                    <m:r>
                      <a:rPr lang="en-US" altLang="zh-CN" sz="2600" i="1" dirty="0" smtClean="0">
                        <a:latin typeface="Cambria Math" panose="02040503050406030204" pitchFamily="18" charset="0"/>
                        <a:cs typeface="Times New Roman" panose="02020603050405020304" pitchFamily="18" charset="0"/>
                      </a:rPr>
                      <m:t>; </m:t>
                    </m:r>
                    <m:r>
                      <a:rPr lang="en-US" altLang="zh-CN" sz="2600" b="1" i="1" dirty="0" smtClean="0">
                        <a:latin typeface="Cambria Math" panose="02040503050406030204" pitchFamily="18" charset="0"/>
                        <a:cs typeface="Times New Roman" panose="02020603050405020304" pitchFamily="18" charset="0"/>
                      </a:rPr>
                      <m:t>𝜽</m:t>
                    </m:r>
                    <m:r>
                      <a:rPr lang="en-US" altLang="zh-CN" sz="2600" i="1" dirty="0" smtClean="0">
                        <a:latin typeface="Cambria Math" panose="02040503050406030204" pitchFamily="18" charset="0"/>
                        <a:cs typeface="Times New Roman" panose="02020603050405020304" pitchFamily="18" charset="0"/>
                      </a:rPr>
                      <m:t>).</m:t>
                    </m:r>
                  </m:oMath>
                </a14:m>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have already seen that linear regression corresponds to the family</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can generalize linear regression to the classification scenario by defining a different family of probability distributions. If we have two classes, class 0 and class 1, then we need only specify the probability of one of these classes. The probability of class 1 determines the probability of class 0, because these two values must add up to 1.</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t="-594" r="-962" b="-190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E39D126-15B3-4EE8-8957-F55EBC07847D}"/>
              </a:ext>
            </a:extLst>
          </p:cNvPr>
          <p:cNvPicPr>
            <a:picLocks noChangeAspect="1"/>
          </p:cNvPicPr>
          <p:nvPr/>
        </p:nvPicPr>
        <p:blipFill>
          <a:blip r:embed="rId4"/>
          <a:stretch>
            <a:fillRect/>
          </a:stretch>
        </p:blipFill>
        <p:spPr>
          <a:xfrm>
            <a:off x="4361474" y="3352865"/>
            <a:ext cx="6992326" cy="514422"/>
          </a:xfrm>
          <a:prstGeom prst="rect">
            <a:avLst/>
          </a:prstGeom>
        </p:spPr>
      </p:pic>
    </p:spTree>
    <p:extLst>
      <p:ext uri="{BB962C8B-B14F-4D97-AF65-F5344CB8AC3E}">
        <p14:creationId xmlns:p14="http://schemas.microsoft.com/office/powerpoint/2010/main" val="11101585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5.7.1 Probabilistic Supervised Learning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normal distribution over real-valued numbers that we used for linear regression is parametrized in terms of a mean. Any value we supply for this mean is valid. A distribution over a binary variable is slightly more complicated, because its mean must always be between 0 and 1. One way to solve this problem is to use the logistic sigmoid function to squash the output of the linear function into the interval (0, 1) and interpret that value as a probability:</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approach is known as </a:t>
            </a:r>
            <a:r>
              <a:rPr lang="en-US" altLang="zh-CN" sz="2600" i="1" dirty="0">
                <a:latin typeface="Times New Roman" panose="02020603050405020304" pitchFamily="18" charset="0"/>
                <a:cs typeface="Times New Roman" panose="02020603050405020304" pitchFamily="18" charset="0"/>
              </a:rPr>
              <a:t>logistic regression </a:t>
            </a:r>
            <a:r>
              <a:rPr lang="en-US" altLang="zh-CN" sz="2600" dirty="0">
                <a:latin typeface="Times New Roman" panose="02020603050405020304" pitchFamily="18" charset="0"/>
                <a:cs typeface="Times New Roman" panose="02020603050405020304" pitchFamily="18" charset="0"/>
              </a:rPr>
              <a:t>(a somewhat strange name since we use the model for classification rather than regression).</a:t>
            </a:r>
          </a:p>
        </p:txBody>
      </p:sp>
      <p:pic>
        <p:nvPicPr>
          <p:cNvPr id="7" name="图片 6">
            <a:extLst>
              <a:ext uri="{FF2B5EF4-FFF2-40B4-BE49-F238E27FC236}">
                <a16:creationId xmlns:a16="http://schemas.microsoft.com/office/drawing/2014/main" id="{28821913-5A8B-4219-8B7D-515176C6CCE0}"/>
              </a:ext>
            </a:extLst>
          </p:cNvPr>
          <p:cNvPicPr>
            <a:picLocks noChangeAspect="1"/>
          </p:cNvPicPr>
          <p:nvPr/>
        </p:nvPicPr>
        <p:blipFill>
          <a:blip r:embed="rId3"/>
          <a:stretch>
            <a:fillRect/>
          </a:stretch>
        </p:blipFill>
        <p:spPr>
          <a:xfrm>
            <a:off x="4505095" y="4138585"/>
            <a:ext cx="6887536" cy="409632"/>
          </a:xfrm>
          <a:prstGeom prst="rect">
            <a:avLst/>
          </a:prstGeom>
        </p:spPr>
      </p:pic>
    </p:spTree>
    <p:extLst>
      <p:ext uri="{BB962C8B-B14F-4D97-AF65-F5344CB8AC3E}">
        <p14:creationId xmlns:p14="http://schemas.microsoft.com/office/powerpoint/2010/main" val="391193867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5.7.1 Probabilistic Supervised Learning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the case of linear regression, we were able to find the optimal weights by</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solving the normal equations. Logistic regression is somewhat more difficult. There is no closed-form solution for its optimal weights. Instead, we must search for them by maximizing the log-likelihood. We can do this by minimizing the negative log-likelihood (NLL) using gradient descent.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same strategy can be applied to essentially any supervised learning problem, by writing down a parametric family of conditional probability distributions over the right kind of input and output variables.</a:t>
            </a:r>
          </a:p>
        </p:txBody>
      </p:sp>
    </p:spTree>
    <p:extLst>
      <p:ext uri="{BB962C8B-B14F-4D97-AF65-F5344CB8AC3E}">
        <p14:creationId xmlns:p14="http://schemas.microsoft.com/office/powerpoint/2010/main" val="27512224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5.7.2 Support Vector Machines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One of the most influential approaches to supervised learning is the support vector machine (</a:t>
                </a:r>
                <a:r>
                  <a:rPr lang="en-US" altLang="zh-CN" sz="2600" dirty="0" err="1">
                    <a:solidFill>
                      <a:srgbClr val="00FF00"/>
                    </a:solidFill>
                    <a:latin typeface="Times New Roman" panose="02020603050405020304" pitchFamily="18" charset="0"/>
                    <a:cs typeface="Times New Roman" panose="02020603050405020304" pitchFamily="18" charset="0"/>
                  </a:rPr>
                  <a:t>Boser</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a:t>
                </a:r>
                <a:r>
                  <a:rPr lang="en-US" altLang="zh-CN" sz="2600" i="1" dirty="0">
                    <a:solidFill>
                      <a:srgbClr val="92D05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1992</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Cortes</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and</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Vapnik</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1995</a:t>
                </a:r>
                <a:r>
                  <a:rPr lang="en-US" altLang="zh-CN" sz="2600" dirty="0">
                    <a:latin typeface="Times New Roman" panose="02020603050405020304" pitchFamily="18" charset="0"/>
                    <a:cs typeface="Times New Roman" panose="02020603050405020304" pitchFamily="18" charset="0"/>
                  </a:rPr>
                  <a:t>). This model is similar to logistic regression in that it is driven by a linear function </a:t>
                </a:r>
                <a14:m>
                  <m:oMath xmlns:m="http://schemas.openxmlformats.org/officeDocument/2006/math">
                    <m:sSup>
                      <m:sSupPr>
                        <m:ctrlPr>
                          <a:rPr lang="en-US" altLang="zh-CN" sz="2600" i="1" dirty="0" smtClean="0">
                            <a:latin typeface="Cambria Math" panose="02040503050406030204" pitchFamily="18" charset="0"/>
                          </a:rPr>
                        </m:ctrlPr>
                      </m:sSupPr>
                      <m:e>
                        <m:r>
                          <a:rPr lang="en-US" altLang="zh-CN" sz="2600" b="1" i="1" dirty="0">
                            <a:latin typeface="Cambria Math" panose="02040503050406030204" pitchFamily="18" charset="0"/>
                          </a:rPr>
                          <m:t>𝒘</m:t>
                        </m:r>
                      </m:e>
                      <m:sup>
                        <m:r>
                          <a:rPr lang="en-US" altLang="zh-CN" sz="2600" i="1" dirty="0">
                            <a:latin typeface="Cambria Math" panose="02040503050406030204" pitchFamily="18" charset="0"/>
                          </a:rPr>
                          <m:t>⊤</m:t>
                        </m:r>
                      </m:sup>
                    </m:sSup>
                    <m:r>
                      <a:rPr lang="en-US" altLang="zh-CN" sz="2600" b="1" i="1" dirty="0" smtClean="0">
                        <a:latin typeface="Cambria Math" panose="02040503050406030204" pitchFamily="18" charset="0"/>
                        <a:cs typeface="Times New Roman" panose="02020603050405020304" pitchFamily="18" charset="0"/>
                      </a:rPr>
                      <m:t>𝒙</m:t>
                    </m:r>
                    <m:r>
                      <a:rPr lang="en-US" altLang="zh-CN" sz="260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𝑏</m:t>
                    </m:r>
                  </m:oMath>
                </a14:m>
                <a:r>
                  <a:rPr lang="en-US" altLang="zh-CN" sz="2600" dirty="0">
                    <a:latin typeface="Times New Roman" panose="02020603050405020304" pitchFamily="18" charset="0"/>
                    <a:cs typeface="Times New Roman" panose="02020603050405020304" pitchFamily="18" charset="0"/>
                  </a:rPr>
                  <a:t>. Unlike logistic regression, the support vector machine does not provide probabilities, but only outputs a class identity. The SVM predicts that the positive class is present when </a:t>
                </a:r>
                <a14:m>
                  <m:oMath xmlns:m="http://schemas.openxmlformats.org/officeDocument/2006/math">
                    <m:sSup>
                      <m:sSupPr>
                        <m:ctrlPr>
                          <a:rPr lang="en-US" altLang="zh-CN" sz="2600" i="1" dirty="0">
                            <a:latin typeface="Cambria Math" panose="02040503050406030204" pitchFamily="18" charset="0"/>
                          </a:rPr>
                        </m:ctrlPr>
                      </m:sSupPr>
                      <m:e>
                        <m:r>
                          <a:rPr lang="en-US" altLang="zh-CN" sz="2600" b="1" i="1" dirty="0">
                            <a:latin typeface="Cambria Math" panose="02040503050406030204" pitchFamily="18" charset="0"/>
                          </a:rPr>
                          <m:t>𝒘</m:t>
                        </m:r>
                      </m:e>
                      <m:sup>
                        <m:r>
                          <a:rPr lang="en-US" altLang="zh-CN" sz="2600" i="1" dirty="0">
                            <a:latin typeface="Cambria Math" panose="02040503050406030204" pitchFamily="18" charset="0"/>
                          </a:rPr>
                          <m:t>⊤</m:t>
                        </m:r>
                      </m:sup>
                    </m:sSup>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m:t>
                    </m:r>
                    <m:r>
                      <a:rPr lang="en-US" altLang="zh-CN" sz="2600" i="1" dirty="0">
                        <a:latin typeface="Cambria Math" panose="02040503050406030204" pitchFamily="18" charset="0"/>
                        <a:cs typeface="Times New Roman" panose="02020603050405020304" pitchFamily="18" charset="0"/>
                      </a:rPr>
                      <m:t>𝑏</m:t>
                    </m:r>
                  </m:oMath>
                </a14:m>
                <a:r>
                  <a:rPr lang="en-US" altLang="zh-CN" sz="2600" dirty="0">
                    <a:latin typeface="Times New Roman" panose="02020603050405020304" pitchFamily="18" charset="0"/>
                    <a:cs typeface="Times New Roman" panose="02020603050405020304" pitchFamily="18" charset="0"/>
                  </a:rPr>
                  <a:t> is positive. Likewise, it predicts that the negative class is present when </a:t>
                </a:r>
                <a14:m>
                  <m:oMath xmlns:m="http://schemas.openxmlformats.org/officeDocument/2006/math">
                    <m:sSup>
                      <m:sSupPr>
                        <m:ctrlPr>
                          <a:rPr lang="en-US" altLang="zh-CN" sz="2600" i="1" dirty="0">
                            <a:latin typeface="Cambria Math" panose="02040503050406030204" pitchFamily="18" charset="0"/>
                          </a:rPr>
                        </m:ctrlPr>
                      </m:sSupPr>
                      <m:e>
                        <m:r>
                          <a:rPr lang="en-US" altLang="zh-CN" sz="2600" b="1" i="1" dirty="0">
                            <a:latin typeface="Cambria Math" panose="02040503050406030204" pitchFamily="18" charset="0"/>
                          </a:rPr>
                          <m:t>𝒘</m:t>
                        </m:r>
                      </m:e>
                      <m:sup>
                        <m:r>
                          <a:rPr lang="en-US" altLang="zh-CN" sz="2600" i="1" dirty="0">
                            <a:latin typeface="Cambria Math" panose="02040503050406030204" pitchFamily="18" charset="0"/>
                          </a:rPr>
                          <m:t>⊤</m:t>
                        </m:r>
                      </m:sup>
                    </m:sSup>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m:t>
                    </m:r>
                    <m:r>
                      <a:rPr lang="en-US" altLang="zh-CN" sz="2600" i="1" dirty="0">
                        <a:latin typeface="Cambria Math" panose="02040503050406030204" pitchFamily="18" charset="0"/>
                        <a:cs typeface="Times New Roman" panose="02020603050405020304" pitchFamily="18" charset="0"/>
                      </a:rPr>
                      <m:t>𝑏</m:t>
                    </m:r>
                  </m:oMath>
                </a14:m>
                <a:r>
                  <a:rPr lang="en-US" altLang="zh-CN" sz="2600" dirty="0">
                    <a:latin typeface="Times New Roman" panose="02020603050405020304" pitchFamily="18" charset="0"/>
                    <a:cs typeface="Times New Roman" panose="02020603050405020304" pitchFamily="18" charset="0"/>
                  </a:rPr>
                  <a:t> is negative.</a:t>
                </a:r>
              </a:p>
              <a:p>
                <a:pPr marL="0" lvl="0" indent="0" algn="just">
                  <a:lnSpc>
                    <a:spcPct val="125000"/>
                  </a:lnSpc>
                  <a:spcBef>
                    <a:spcPts val="0"/>
                  </a:spcBef>
                  <a:buClr>
                    <a:srgbClr val="FF0000"/>
                  </a:buClr>
                  <a:buNone/>
                </a:pPr>
                <a:r>
                  <a:rPr lang="en-US" altLang="zh-CN" sz="2600" dirty="0"/>
                  <a:t>        One key innovation associated with support vector machines is the kernel trick. The kernel trick consists of observing that many machine learning algorithms can be written exclusively in terms of dot products between examples. </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084299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5.7.2 Support Vector Machines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For example, it can be shown that the linear function used by the support vector machine can be re-written as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a:t>
                </a:r>
                <a14:m>
                  <m:oMath xmlns:m="http://schemas.openxmlformats.org/officeDocument/2006/math">
                    <m:sSup>
                      <m:sSupPr>
                        <m:ctrlPr>
                          <a:rPr lang="en-US" altLang="zh-CN" sz="2600" b="1" i="1" dirty="0">
                            <a:latin typeface="Cambria Math" panose="02040503050406030204" pitchFamily="18" charset="0"/>
                            <a:cs typeface="Times New Roman" panose="02020603050405020304" pitchFamily="18" charset="0"/>
                          </a:rPr>
                        </m:ctrlPr>
                      </m:sSupPr>
                      <m:e>
                        <m:r>
                          <a:rPr lang="en-US" altLang="zh-CN" sz="2600" b="1" i="1" dirty="0">
                            <a:latin typeface="Cambria Math" panose="02040503050406030204" pitchFamily="18" charset="0"/>
                            <a:cs typeface="Times New Roman" panose="02020603050405020304" pitchFamily="18" charset="0"/>
                          </a:rPr>
                          <m:t>𝒙</m:t>
                        </m:r>
                      </m:e>
                      <m:sup>
                        <m:r>
                          <a:rPr lang="en-US" altLang="zh-CN" sz="2600" b="1"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𝒊</m:t>
                        </m:r>
                        <m:r>
                          <a:rPr lang="en-US" altLang="zh-CN" sz="2600" b="1" i="1" dirty="0">
                            <a:latin typeface="Cambria Math" panose="02040503050406030204" pitchFamily="18" charset="0"/>
                            <a:cs typeface="Times New Roman" panose="02020603050405020304" pitchFamily="18" charset="0"/>
                          </a:rPr>
                          <m:t>)</m:t>
                        </m:r>
                      </m:sup>
                    </m:sSup>
                    <m:r>
                      <a:rPr lang="en-US" altLang="zh-CN" sz="2600" b="1" i="1" dirty="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is a training example and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𝜶</m:t>
                    </m:r>
                  </m:oMath>
                </a14:m>
                <a:r>
                  <a:rPr lang="en-US" altLang="zh-CN" sz="2600" dirty="0">
                    <a:latin typeface="Times New Roman" panose="02020603050405020304" pitchFamily="18" charset="0"/>
                    <a:cs typeface="Times New Roman" panose="02020603050405020304" pitchFamily="18" charset="0"/>
                  </a:rPr>
                  <a:t> is a vector of coefficients. Rewriting the learning algorithm this way allows us to replace x by the output of a given feature function </a:t>
                </a:r>
                <a14:m>
                  <m:oMath xmlns:m="http://schemas.openxmlformats.org/officeDocument/2006/math">
                    <m:r>
                      <a:rPr lang="en-US" altLang="zh-CN" sz="2600" i="1" dirty="0" smtClean="0">
                        <a:latin typeface="Cambria Math" panose="02040503050406030204" pitchFamily="18" charset="0"/>
                      </a:rPr>
                      <m:t>𝜙</m:t>
                    </m:r>
                    <m:r>
                      <a:rPr lang="en-US" altLang="zh-CN" sz="2600" i="1" dirty="0" smtClean="0">
                        <a:latin typeface="Cambria Math" panose="02040503050406030204" pitchFamily="18" charset="0"/>
                        <a:cs typeface="Times New Roman" panose="02020603050405020304" pitchFamily="18" charset="0"/>
                      </a:rPr>
                      <m:t>(</m:t>
                    </m:r>
                    <m:r>
                      <a:rPr lang="en-US" altLang="zh-CN" sz="2600" b="1" i="1" dirty="0" smtClean="0">
                        <a:latin typeface="Cambria Math" panose="02040503050406030204" pitchFamily="18" charset="0"/>
                        <a:cs typeface="Times New Roman" panose="02020603050405020304" pitchFamily="18" charset="0"/>
                      </a:rPr>
                      <m:t>𝒙</m:t>
                    </m:r>
                    <m:r>
                      <a:rPr lang="en-US" altLang="zh-CN" sz="2600" i="1" dirty="0" smtClean="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and the dot product with a function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𝑘</m:t>
                    </m:r>
                    <m:r>
                      <a:rPr lang="en-US" altLang="zh-CN" sz="2600" i="1" dirty="0" smtClean="0">
                        <a:latin typeface="Cambria Math" panose="02040503050406030204" pitchFamily="18" charset="0"/>
                        <a:cs typeface="Times New Roman" panose="02020603050405020304" pitchFamily="18" charset="0"/>
                      </a:rPr>
                      <m:t>(</m:t>
                    </m:r>
                    <m:r>
                      <a:rPr lang="en-US" altLang="zh-CN" sz="2600" b="1" i="1" dirty="0" smtClean="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 </m:t>
                    </m:r>
                    <m:sSup>
                      <m:sSupPr>
                        <m:ctrlPr>
                          <a:rPr lang="en-US" altLang="zh-CN" sz="2600" b="1" i="1" dirty="0">
                            <a:latin typeface="Cambria Math" panose="02040503050406030204" pitchFamily="18" charset="0"/>
                            <a:cs typeface="Times New Roman" panose="02020603050405020304" pitchFamily="18" charset="0"/>
                          </a:rPr>
                        </m:ctrlPr>
                      </m:sSupPr>
                      <m:e>
                        <m:r>
                          <a:rPr lang="en-US" altLang="zh-CN" sz="2600" b="1" i="1" dirty="0">
                            <a:latin typeface="Cambria Math" panose="02040503050406030204" pitchFamily="18" charset="0"/>
                            <a:cs typeface="Times New Roman" panose="02020603050405020304" pitchFamily="18" charset="0"/>
                          </a:rPr>
                          <m:t>𝒙</m:t>
                        </m:r>
                      </m:e>
                      <m:sup>
                        <m:r>
                          <a:rPr lang="en-US" altLang="zh-CN" sz="2600" b="1"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𝒊</m:t>
                        </m:r>
                        <m:r>
                          <a:rPr lang="en-US" altLang="zh-CN" sz="2600" b="1" i="1" dirty="0">
                            <a:latin typeface="Cambria Math" panose="02040503050406030204" pitchFamily="18" charset="0"/>
                            <a:cs typeface="Times New Roman" panose="02020603050405020304" pitchFamily="18" charset="0"/>
                          </a:rPr>
                          <m:t>)</m:t>
                        </m:r>
                      </m:sup>
                    </m:sSup>
                    <m:r>
                      <a:rPr lang="en-US" altLang="zh-CN" sz="2600" i="1" dirty="0">
                        <a:latin typeface="Cambria Math" panose="02040503050406030204" pitchFamily="18" charset="0"/>
                        <a:cs typeface="Times New Roman" panose="02020603050405020304" pitchFamily="18" charset="0"/>
                      </a:rPr>
                      <m:t>) = </m:t>
                    </m:r>
                    <m:r>
                      <a:rPr lang="en-US" altLang="zh-CN" sz="2600" i="1" dirty="0">
                        <a:latin typeface="Cambria Math" panose="02040503050406030204" pitchFamily="18" charset="0"/>
                      </a:rPr>
                      <m:t>𝜙</m:t>
                    </m:r>
                    <m:r>
                      <a:rPr lang="en-US" altLang="zh-CN" sz="2600" i="1" dirty="0">
                        <a:latin typeface="Cambria Math" panose="02040503050406030204" pitchFamily="18" charset="0"/>
                        <a:cs typeface="Times New Roman" panose="02020603050405020304" pitchFamily="18" charset="0"/>
                      </a:rPr>
                      <m:t>(</m:t>
                    </m:r>
                    <m:r>
                      <a:rPr lang="en-US" altLang="zh-CN" sz="2600" i="1" dirty="0">
                        <a:latin typeface="Cambria Math" panose="02040503050406030204" pitchFamily="18" charset="0"/>
                        <a:cs typeface="Times New Roman" panose="02020603050405020304" pitchFamily="18" charset="0"/>
                      </a:rPr>
                      <m:t>𝑥</m:t>
                    </m:r>
                    <m:r>
                      <a:rPr lang="en-US" altLang="zh-CN" sz="2600" i="1" dirty="0">
                        <a:latin typeface="Cambria Math" panose="02040503050406030204" pitchFamily="18" charset="0"/>
                        <a:cs typeface="Times New Roman" panose="02020603050405020304" pitchFamily="18" charset="0"/>
                      </a:rPr>
                      <m:t>)·</m:t>
                    </m:r>
                    <m:r>
                      <a:rPr lang="en-US" altLang="zh-CN" sz="2600" i="1" dirty="0">
                        <a:latin typeface="Cambria Math" panose="02040503050406030204" pitchFamily="18" charset="0"/>
                      </a:rPr>
                      <m:t>𝜙</m:t>
                    </m:r>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 </m:t>
                    </m:r>
                    <m:sSup>
                      <m:sSupPr>
                        <m:ctrlPr>
                          <a:rPr lang="en-US" altLang="zh-CN" sz="2600" b="1" i="1" dirty="0">
                            <a:latin typeface="Cambria Math" panose="02040503050406030204" pitchFamily="18" charset="0"/>
                            <a:cs typeface="Times New Roman" panose="02020603050405020304" pitchFamily="18" charset="0"/>
                          </a:rPr>
                        </m:ctrlPr>
                      </m:sSupPr>
                      <m:e>
                        <m:r>
                          <a:rPr lang="en-US" altLang="zh-CN" sz="2600" b="1" i="1" dirty="0">
                            <a:latin typeface="Cambria Math" panose="02040503050406030204" pitchFamily="18" charset="0"/>
                            <a:cs typeface="Times New Roman" panose="02020603050405020304" pitchFamily="18" charset="0"/>
                          </a:rPr>
                          <m:t>𝒙</m:t>
                        </m:r>
                      </m:e>
                      <m:sup>
                        <m:r>
                          <a:rPr lang="en-US" altLang="zh-CN" sz="2600" b="1"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𝒊</m:t>
                        </m:r>
                        <m:r>
                          <a:rPr lang="en-US" altLang="zh-CN" sz="2600" b="1" i="1" dirty="0">
                            <a:latin typeface="Cambria Math" panose="02040503050406030204" pitchFamily="18" charset="0"/>
                            <a:cs typeface="Times New Roman" panose="02020603050405020304" pitchFamily="18" charset="0"/>
                          </a:rPr>
                          <m:t>)</m:t>
                        </m:r>
                      </m:sup>
                    </m:sSup>
                    <m:r>
                      <a:rPr lang="en-US" altLang="zh-CN" sz="2600" i="1" dirty="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called a </a:t>
                </a:r>
                <a:r>
                  <a:rPr lang="en-US" altLang="zh-CN" sz="2600" i="1" dirty="0">
                    <a:latin typeface="Times New Roman" panose="02020603050405020304" pitchFamily="18" charset="0"/>
                    <a:cs typeface="Times New Roman" panose="02020603050405020304" pitchFamily="18" charset="0"/>
                  </a:rPr>
                  <a:t>kernel</a:t>
                </a:r>
                <a:r>
                  <a:rPr lang="en-US" altLang="zh-CN" sz="2600" dirty="0">
                    <a:latin typeface="Times New Roman" panose="02020603050405020304" pitchFamily="18" charset="0"/>
                    <a:cs typeface="Times New Roman" panose="02020603050405020304" pitchFamily="18" charset="0"/>
                  </a:rPr>
                  <a:t>. </a:t>
                </a:r>
                <a:r>
                  <a:rPr lang="en-US" altLang="zh-CN" sz="2600" dirty="0"/>
                  <a:t>The </a:t>
                </a:r>
                <a14:m>
                  <m:oMath xmlns:m="http://schemas.openxmlformats.org/officeDocument/2006/math">
                    <m:r>
                      <a:rPr lang="en-US" altLang="zh-CN" sz="2600" i="1" dirty="0">
                        <a:latin typeface="Cambria Math" panose="02040503050406030204" pitchFamily="18" charset="0"/>
                      </a:rPr>
                      <m:t>·</m:t>
                    </m:r>
                    <m:r>
                      <a:rPr lang="en-US" altLang="zh-CN" sz="2600" dirty="0">
                        <a:latin typeface="Cambria Math" panose="02040503050406030204" pitchFamily="18" charset="0"/>
                      </a:rPr>
                      <m:t> </m:t>
                    </m:r>
                  </m:oMath>
                </a14:m>
                <a:r>
                  <a:rPr lang="en-US" altLang="zh-CN" sz="2600" dirty="0"/>
                  <a:t>operator represents an inner product analogous to </a:t>
                </a:r>
                <a14:m>
                  <m:oMath xmlns:m="http://schemas.openxmlformats.org/officeDocument/2006/math">
                    <m:r>
                      <a:rPr lang="en-US" altLang="zh-CN" sz="2600" i="1" dirty="0">
                        <a:latin typeface="Cambria Math" panose="02040503050406030204" pitchFamily="18" charset="0"/>
                      </a:rPr>
                      <m:t> </m:t>
                    </m:r>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𝜙</m:t>
                        </m:r>
                        <m:r>
                          <a:rPr lang="en-US" altLang="zh-CN" sz="2600" i="1" dirty="0">
                            <a:latin typeface="Cambria Math" panose="02040503050406030204" pitchFamily="18" charset="0"/>
                          </a:rPr>
                          <m:t>(</m:t>
                        </m:r>
                        <m:r>
                          <a:rPr lang="en-US" altLang="zh-CN" sz="2600" b="1" i="1" dirty="0">
                            <a:latin typeface="Cambria Math" panose="02040503050406030204" pitchFamily="18" charset="0"/>
                          </a:rPr>
                          <m:t>𝒙</m:t>
                        </m:r>
                        <m:r>
                          <a:rPr lang="en-US" altLang="zh-CN" sz="2600" i="1" dirty="0">
                            <a:latin typeface="Cambria Math" panose="02040503050406030204" pitchFamily="18" charset="0"/>
                          </a:rPr>
                          <m:t>)</m:t>
                        </m:r>
                      </m:e>
                      <m:sup>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𝜙</m:t>
                    </m:r>
                    <m:r>
                      <a:rPr lang="en-US" altLang="zh-CN" sz="2600" i="1" dirty="0">
                        <a:latin typeface="Cambria Math" panose="02040503050406030204" pitchFamily="18" charset="0"/>
                      </a:rPr>
                      <m:t>(</m:t>
                    </m:r>
                    <m:r>
                      <a:rPr lang="en-US" altLang="zh-CN" sz="2600" b="1" i="1" dirty="0">
                        <a:latin typeface="Cambria Math" panose="02040503050406030204" pitchFamily="18" charset="0"/>
                      </a:rPr>
                      <m:t> </m:t>
                    </m:r>
                    <m:sSup>
                      <m:sSupPr>
                        <m:ctrlPr>
                          <a:rPr lang="en-US" altLang="zh-CN" sz="2600" b="1" i="1" dirty="0">
                            <a:latin typeface="Cambria Math" panose="02040503050406030204" pitchFamily="18" charset="0"/>
                          </a:rPr>
                        </m:ctrlPr>
                      </m:sSupPr>
                      <m:e>
                        <m:r>
                          <a:rPr lang="en-US" altLang="zh-CN" sz="2600" b="1" i="1" dirty="0">
                            <a:latin typeface="Cambria Math" panose="02040503050406030204" pitchFamily="18" charset="0"/>
                          </a:rPr>
                          <m:t>𝒙</m:t>
                        </m:r>
                      </m:e>
                      <m:sup>
                        <m:r>
                          <a:rPr lang="en-US" altLang="zh-CN" sz="2600" b="1" i="1" dirty="0">
                            <a:latin typeface="Cambria Math" panose="02040503050406030204" pitchFamily="18" charset="0"/>
                          </a:rPr>
                          <m:t>(</m:t>
                        </m:r>
                        <m:r>
                          <a:rPr lang="en-US" altLang="zh-CN" sz="2600" b="1" i="1" dirty="0">
                            <a:latin typeface="Cambria Math" panose="02040503050406030204" pitchFamily="18" charset="0"/>
                          </a:rPr>
                          <m:t>𝒊</m:t>
                        </m:r>
                        <m:r>
                          <a:rPr lang="en-US" altLang="zh-CN" sz="2600" b="1" i="1" dirty="0">
                            <a:latin typeface="Cambria Math" panose="02040503050406030204" pitchFamily="18" charset="0"/>
                          </a:rPr>
                          <m:t>)</m:t>
                        </m:r>
                      </m:sup>
                    </m:sSup>
                    <m:r>
                      <a:rPr lang="en-US" altLang="zh-CN" sz="2600" i="1" dirty="0">
                        <a:latin typeface="Cambria Math" panose="02040503050406030204" pitchFamily="18" charset="0"/>
                      </a:rPr>
                      <m:t>)</m:t>
                    </m:r>
                  </m:oMath>
                </a14:m>
                <a:r>
                  <a:rPr lang="en-US" altLang="zh-CN" sz="2600" dirty="0"/>
                  <a:t> . For some feature spaces, we may not use literally the vector inner product. </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166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1313548-1233-45CE-9386-D4693FA86D22}"/>
              </a:ext>
            </a:extLst>
          </p:cNvPr>
          <p:cNvPicPr>
            <a:picLocks noChangeAspect="1"/>
          </p:cNvPicPr>
          <p:nvPr/>
        </p:nvPicPr>
        <p:blipFill>
          <a:blip r:embed="rId4"/>
          <a:stretch>
            <a:fillRect/>
          </a:stretch>
        </p:blipFill>
        <p:spPr>
          <a:xfrm>
            <a:off x="3777496" y="1978224"/>
            <a:ext cx="7154273" cy="1000265"/>
          </a:xfrm>
          <a:prstGeom prst="rect">
            <a:avLst/>
          </a:prstGeom>
        </p:spPr>
      </p:pic>
    </p:spTree>
    <p:extLst>
      <p:ext uri="{BB962C8B-B14F-4D97-AF65-F5344CB8AC3E}">
        <p14:creationId xmlns:p14="http://schemas.microsoft.com/office/powerpoint/2010/main" val="1296632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 The Task, </a:t>
            </a:r>
            <a:r>
              <a:rPr lang="en-US" altLang="zh-CN" i="1" dirty="0"/>
              <a:t>T</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i="1" dirty="0">
                <a:latin typeface="Times New Roman" panose="02020603050405020304" pitchFamily="18" charset="0"/>
                <a:cs typeface="Times New Roman" panose="02020603050405020304" pitchFamily="18" charset="0"/>
              </a:rPr>
              <a:t>Machine translation</a:t>
            </a:r>
            <a:r>
              <a:rPr lang="en-US" altLang="zh-CN" sz="2600" dirty="0">
                <a:latin typeface="Times New Roman" panose="02020603050405020304" pitchFamily="18" charset="0"/>
                <a:cs typeface="Times New Roman" panose="02020603050405020304" pitchFamily="18" charset="0"/>
              </a:rPr>
              <a:t>: In a machine translation task, the input already consists of a sequence of symbols in some language, and the computer program must convert this into a sequence of symbols in another language. This is commonly applied to natural languages, such as to translate from English to French. Deep learning has recently begun to have an important impact on this kind of task (</a:t>
            </a:r>
            <a:r>
              <a:rPr lang="en-US" altLang="zh-CN" sz="2600" dirty="0" err="1">
                <a:solidFill>
                  <a:srgbClr val="00FF00"/>
                </a:solidFill>
                <a:latin typeface="Times New Roman" panose="02020603050405020304" pitchFamily="18" charset="0"/>
                <a:cs typeface="Times New Roman" panose="02020603050405020304" pitchFamily="18" charset="0"/>
              </a:rPr>
              <a:t>Sutskever</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2014;  </a:t>
            </a:r>
            <a:r>
              <a:rPr lang="en-US" altLang="zh-CN" sz="2600" dirty="0" err="1">
                <a:solidFill>
                  <a:srgbClr val="00FF00"/>
                </a:solidFill>
                <a:latin typeface="Times New Roman" panose="02020603050405020304" pitchFamily="18" charset="0"/>
                <a:cs typeface="Times New Roman" panose="02020603050405020304" pitchFamily="18" charset="0"/>
              </a:rPr>
              <a:t>Bahdanau</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2015</a:t>
            </a:r>
            <a:r>
              <a:rPr lang="en-US" altLang="zh-CN" sz="2600" dirty="0">
                <a:latin typeface="Times New Roman" panose="02020603050405020304" pitchFamily="18" charset="0"/>
                <a:cs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a:extLst>
              <a:ext uri="{FF2B5EF4-FFF2-40B4-BE49-F238E27FC236}">
                <a16:creationId xmlns:a16="http://schemas.microsoft.com/office/drawing/2014/main" id="{3B7AD6DA-5686-4F1D-8581-24201E5E408C}"/>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2406695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5.7.2 Support Vector Machines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 some infinite dimensional spaces, we need to use other kinds of inner products, for example, inner products based on integration rather than summation. A complete development of these kinds of inner products is beyond the scope of this book.</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After replacing dot products with kernel evaluations, we can make predictions using the function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function is nonlinear with respect to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𝒙</m:t>
                    </m:r>
                  </m:oMath>
                </a14:m>
                <a:r>
                  <a:rPr lang="en-US" altLang="zh-CN" sz="2600" dirty="0">
                    <a:latin typeface="Times New Roman" panose="02020603050405020304" pitchFamily="18" charset="0"/>
                    <a:cs typeface="Times New Roman" panose="02020603050405020304" pitchFamily="18" charset="0"/>
                  </a:rPr>
                  <a:t>, but the relationship between </a:t>
                </a:r>
                <a14:m>
                  <m:oMath xmlns:m="http://schemas.openxmlformats.org/officeDocument/2006/math">
                    <m:r>
                      <a:rPr lang="en-US" altLang="zh-CN" sz="2600" i="1" dirty="0">
                        <a:latin typeface="Cambria Math" panose="02040503050406030204" pitchFamily="18" charset="0"/>
                      </a:rPr>
                      <m:t>𝜙</m:t>
                    </m:r>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𝑓</m:t>
                    </m:r>
                    <m:r>
                      <a:rPr lang="en-US" altLang="zh-CN" sz="2600" i="1" dirty="0" smtClean="0">
                        <a:latin typeface="Cambria Math" panose="02040503050406030204" pitchFamily="18" charset="0"/>
                        <a:cs typeface="Times New Roman" panose="02020603050405020304" pitchFamily="18" charset="0"/>
                      </a:rPr>
                      <m:t>(</m:t>
                    </m:r>
                    <m:r>
                      <a:rPr lang="en-US" altLang="zh-CN" sz="2600" b="1" i="1" dirty="0" smtClean="0">
                        <a:latin typeface="Cambria Math" panose="02040503050406030204" pitchFamily="18" charset="0"/>
                        <a:cs typeface="Times New Roman" panose="02020603050405020304" pitchFamily="18" charset="0"/>
                      </a:rPr>
                      <m:t>𝒙</m:t>
                    </m:r>
                    <m:r>
                      <a:rPr lang="en-US" altLang="zh-CN" sz="2600" i="1" dirty="0"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is linear. Also, the relationship between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𝜶</m:t>
                    </m:r>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𝑓</m:t>
                    </m:r>
                    <m:r>
                      <a:rPr lang="en-US" altLang="zh-CN" sz="2600" i="1" dirty="0" smtClean="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is linear. The kernel-based function is exactly equivalent to preprocessing the data by applying </a:t>
                </a:r>
                <a14:m>
                  <m:oMath xmlns:m="http://schemas.openxmlformats.org/officeDocument/2006/math">
                    <m:r>
                      <a:rPr lang="en-US" altLang="zh-CN" sz="2600" i="1" dirty="0">
                        <a:latin typeface="Cambria Math" panose="02040503050406030204" pitchFamily="18" charset="0"/>
                      </a:rPr>
                      <m:t>𝜙</m:t>
                    </m:r>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to all inputs, then learning a linear model in the new transformed space.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B50D726-FE55-4890-94B0-CB1AD898B0AB}"/>
              </a:ext>
            </a:extLst>
          </p:cNvPr>
          <p:cNvPicPr>
            <a:picLocks noChangeAspect="1"/>
          </p:cNvPicPr>
          <p:nvPr/>
        </p:nvPicPr>
        <p:blipFill>
          <a:blip r:embed="rId4"/>
          <a:stretch>
            <a:fillRect/>
          </a:stretch>
        </p:blipFill>
        <p:spPr>
          <a:xfrm>
            <a:off x="3637793" y="3429000"/>
            <a:ext cx="6973273" cy="724001"/>
          </a:xfrm>
          <a:prstGeom prst="rect">
            <a:avLst/>
          </a:prstGeom>
        </p:spPr>
      </p:pic>
    </p:spTree>
    <p:extLst>
      <p:ext uri="{BB962C8B-B14F-4D97-AF65-F5344CB8AC3E}">
        <p14:creationId xmlns:p14="http://schemas.microsoft.com/office/powerpoint/2010/main" val="181359135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5.7.2 Support Vector Machines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kernel trick is powerful for two reasons. First, it allows us to learn models that are nonlinear as a function of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𝒙</m:t>
                    </m:r>
                  </m:oMath>
                </a14:m>
                <a:r>
                  <a:rPr lang="en-US" altLang="zh-CN" sz="2600" dirty="0">
                    <a:latin typeface="Times New Roman" panose="02020603050405020304" pitchFamily="18" charset="0"/>
                    <a:cs typeface="Times New Roman" panose="02020603050405020304" pitchFamily="18" charset="0"/>
                  </a:rPr>
                  <a:t> using convex optimization techniques that are guaranteed to converge efficiently. This is possible because we consider φ fixed and optimize only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𝜶</m:t>
                    </m:r>
                  </m:oMath>
                </a14:m>
                <a:r>
                  <a:rPr lang="en-US" altLang="zh-CN" sz="2600" dirty="0">
                    <a:latin typeface="Times New Roman" panose="02020603050405020304" pitchFamily="18" charset="0"/>
                    <a:cs typeface="Times New Roman" panose="02020603050405020304" pitchFamily="18" charset="0"/>
                  </a:rPr>
                  <a:t>, i.e., the optimization algorithm can view the decision function as being linear in a different space. Second, the kernel function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𝑘</m:t>
                    </m:r>
                  </m:oMath>
                </a14:m>
                <a:r>
                  <a:rPr lang="en-US" altLang="zh-CN" sz="2600" dirty="0">
                    <a:latin typeface="Times New Roman" panose="02020603050405020304" pitchFamily="18" charset="0"/>
                    <a:cs typeface="Times New Roman" panose="02020603050405020304" pitchFamily="18" charset="0"/>
                  </a:rPr>
                  <a:t> often admits an implementation that is significantly more computational efficient than naively constructing two </a:t>
                </a:r>
                <a14:m>
                  <m:oMath xmlns:m="http://schemas.openxmlformats.org/officeDocument/2006/math">
                    <m:r>
                      <a:rPr lang="en-US" altLang="zh-CN" sz="2600" i="1" dirty="0">
                        <a:latin typeface="Cambria Math" panose="02040503050406030204" pitchFamily="18" charset="0"/>
                      </a:rPr>
                      <m:t>𝜙</m:t>
                    </m:r>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vectors and explicitly taking their dot product.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630214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5.7.2 Support Vector Machines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most commonly used kernel is the Gaussian kernel</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𝑁</m:t>
                    </m:r>
                    <m:r>
                      <a:rPr lang="en-US" altLang="zh-CN" sz="260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𝑥</m:t>
                    </m:r>
                    <m:r>
                      <a:rPr lang="en-US" altLang="zh-CN" sz="2600" i="1" dirty="0" smtClean="0">
                        <a:latin typeface="Cambria Math" panose="02040503050406030204" pitchFamily="18" charset="0"/>
                        <a:cs typeface="Times New Roman" panose="02020603050405020304" pitchFamily="18" charset="0"/>
                      </a:rPr>
                      <m:t>; µ,</m:t>
                    </m:r>
                    <m:r>
                      <m:rPr>
                        <m:sty m:val="p"/>
                      </m:rPr>
                      <a:rPr lang="en-US" altLang="zh-CN" sz="2600" i="0" dirty="0">
                        <a:latin typeface="Cambria Math" panose="02040503050406030204" pitchFamily="18" charset="0"/>
                        <a:cs typeface="Times New Roman" panose="02020603050405020304" pitchFamily="18" charset="0"/>
                      </a:rPr>
                      <m:t>Σ</m:t>
                    </m:r>
                    <m:r>
                      <a:rPr lang="en-US" altLang="zh-CN" sz="2600" i="1" dirty="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is the standard normal density. This kernel is also known as the </a:t>
                </a:r>
                <a:r>
                  <a:rPr lang="en-US" altLang="zh-CN" sz="2600" i="1" dirty="0">
                    <a:latin typeface="Times New Roman" panose="02020603050405020304" pitchFamily="18" charset="0"/>
                    <a:cs typeface="Times New Roman" panose="02020603050405020304" pitchFamily="18" charset="0"/>
                  </a:rPr>
                  <a:t>radial basis function </a:t>
                </a:r>
                <a:r>
                  <a:rPr lang="en-US" altLang="zh-CN" sz="2600" dirty="0">
                    <a:latin typeface="Times New Roman" panose="02020603050405020304" pitchFamily="18" charset="0"/>
                    <a:cs typeface="Times New Roman" panose="02020603050405020304" pitchFamily="18" charset="0"/>
                  </a:rPr>
                  <a:t>(RBF) kernel, because its value decreases along lines in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𝒗</m:t>
                    </m:r>
                  </m:oMath>
                </a14:m>
                <a:r>
                  <a:rPr lang="en-US" altLang="zh-CN" sz="2600" dirty="0">
                    <a:latin typeface="Times New Roman" panose="02020603050405020304" pitchFamily="18" charset="0"/>
                    <a:cs typeface="Times New Roman" panose="02020603050405020304" pitchFamily="18" charset="0"/>
                  </a:rPr>
                  <a:t> space radiating outward from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𝒖</m:t>
                    </m:r>
                  </m:oMath>
                </a14:m>
                <a:r>
                  <a:rPr lang="en-US" altLang="zh-CN" sz="2600" dirty="0">
                    <a:latin typeface="Times New Roman" panose="02020603050405020304" pitchFamily="18" charset="0"/>
                    <a:cs typeface="Times New Roman" panose="02020603050405020304" pitchFamily="18" charset="0"/>
                  </a:rPr>
                  <a:t>. The Gaussian kernel corresponds to a dot product in an infinite-dimensional space, but the derivation of this space is less straightforward than in our example of the min kernel over the integers.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8256A47-F525-4979-905D-0E32049D09FF}"/>
              </a:ext>
            </a:extLst>
          </p:cNvPr>
          <p:cNvPicPr>
            <a:picLocks noChangeAspect="1"/>
          </p:cNvPicPr>
          <p:nvPr/>
        </p:nvPicPr>
        <p:blipFill>
          <a:blip r:embed="rId4"/>
          <a:stretch>
            <a:fillRect/>
          </a:stretch>
        </p:blipFill>
        <p:spPr>
          <a:xfrm>
            <a:off x="4010817" y="1709365"/>
            <a:ext cx="6925642" cy="419158"/>
          </a:xfrm>
          <a:prstGeom prst="rect">
            <a:avLst/>
          </a:prstGeom>
        </p:spPr>
      </p:pic>
    </p:spTree>
    <p:extLst>
      <p:ext uri="{BB962C8B-B14F-4D97-AF65-F5344CB8AC3E}">
        <p14:creationId xmlns:p14="http://schemas.microsoft.com/office/powerpoint/2010/main" val="382918268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5.7.2 Support Vector Machines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can think of the Gaussian kernel as performing a kind of </a:t>
                </a:r>
                <a:r>
                  <a:rPr lang="en-US" altLang="zh-CN" sz="2600" i="1" dirty="0">
                    <a:latin typeface="Times New Roman" panose="02020603050405020304" pitchFamily="18" charset="0"/>
                    <a:cs typeface="Times New Roman" panose="02020603050405020304" pitchFamily="18" charset="0"/>
                  </a:rPr>
                  <a:t>template matching</a:t>
                </a:r>
                <a:r>
                  <a:rPr lang="en-US" altLang="zh-CN" sz="2600" dirty="0">
                    <a:latin typeface="Times New Roman" panose="02020603050405020304" pitchFamily="18" charset="0"/>
                    <a:cs typeface="Times New Roman" panose="02020603050405020304" pitchFamily="18" charset="0"/>
                  </a:rPr>
                  <a:t>. A training example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𝒙</m:t>
                    </m:r>
                  </m:oMath>
                </a14:m>
                <a:r>
                  <a:rPr lang="en-US" altLang="zh-CN" sz="2600" dirty="0">
                    <a:latin typeface="Times New Roman" panose="02020603050405020304" pitchFamily="18" charset="0"/>
                    <a:cs typeface="Times New Roman" panose="02020603050405020304" pitchFamily="18" charset="0"/>
                  </a:rPr>
                  <a:t> associated with training label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𝑦</m:t>
                    </m:r>
                  </m:oMath>
                </a14:m>
                <a:r>
                  <a:rPr lang="en-US" altLang="zh-CN" sz="2600" dirty="0">
                    <a:latin typeface="Times New Roman" panose="02020603050405020304" pitchFamily="18" charset="0"/>
                    <a:cs typeface="Times New Roman" panose="02020603050405020304" pitchFamily="18" charset="0"/>
                  </a:rPr>
                  <a:t> becomes a template for class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𝑦</m:t>
                    </m:r>
                  </m:oMath>
                </a14:m>
                <a:r>
                  <a:rPr lang="en-US" altLang="zh-CN" sz="2600" dirty="0">
                    <a:latin typeface="Times New Roman" panose="02020603050405020304" pitchFamily="18" charset="0"/>
                    <a:cs typeface="Times New Roman" panose="02020603050405020304" pitchFamily="18" charset="0"/>
                  </a:rPr>
                  <a:t>. When a test point </a:t>
                </a:r>
                <a14:m>
                  <m:oMath xmlns:m="http://schemas.openxmlformats.org/officeDocument/2006/math">
                    <m:sSup>
                      <m:sSupPr>
                        <m:ctrlPr>
                          <a:rPr lang="en-US" altLang="zh-CN" sz="2600" b="1" i="1" dirty="0" smtClean="0">
                            <a:latin typeface="Cambria Math" panose="02040503050406030204" pitchFamily="18" charset="0"/>
                          </a:rPr>
                        </m:ctrlPr>
                      </m:sSupPr>
                      <m:e>
                        <m:r>
                          <a:rPr lang="en-US" altLang="zh-CN" sz="2600" b="1" i="1" dirty="0" smtClean="0">
                            <a:latin typeface="Cambria Math" panose="02040503050406030204" pitchFamily="18" charset="0"/>
                          </a:rPr>
                          <m:t>𝒙</m:t>
                        </m:r>
                      </m:e>
                      <m:sup>
                        <m:r>
                          <a:rPr lang="en-US" altLang="zh-CN" sz="2600" b="1" i="1" dirty="0" smtClean="0">
                            <a:latin typeface="Cambria Math" panose="02040503050406030204" pitchFamily="18" charset="0"/>
                          </a:rPr>
                          <m:t>′</m:t>
                        </m:r>
                      </m:sup>
                    </m:sSup>
                  </m:oMath>
                </a14:m>
                <a:r>
                  <a:rPr lang="en-US" altLang="zh-CN" sz="2600" dirty="0">
                    <a:latin typeface="Times New Roman" panose="02020603050405020304" pitchFamily="18" charset="0"/>
                    <a:cs typeface="Times New Roman" panose="02020603050405020304" pitchFamily="18" charset="0"/>
                  </a:rPr>
                  <a:t> is near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𝒙</m:t>
                    </m:r>
                  </m:oMath>
                </a14:m>
                <a:r>
                  <a:rPr lang="en-US" altLang="zh-CN" sz="2600" dirty="0">
                    <a:latin typeface="Times New Roman" panose="02020603050405020304" pitchFamily="18" charset="0"/>
                    <a:cs typeface="Times New Roman" panose="02020603050405020304" pitchFamily="18" charset="0"/>
                  </a:rPr>
                  <a:t> according to Euclidean distance, the Gaussian kernel has a large response, indicating that </a:t>
                </a:r>
                <a14:m>
                  <m:oMath xmlns:m="http://schemas.openxmlformats.org/officeDocument/2006/math">
                    <m:sSup>
                      <m:sSupPr>
                        <m:ctrlPr>
                          <a:rPr lang="en-US" altLang="zh-CN" sz="2600" b="1" i="1" dirty="0">
                            <a:latin typeface="Cambria Math" panose="02040503050406030204" pitchFamily="18" charset="0"/>
                          </a:rPr>
                        </m:ctrlPr>
                      </m:sSupPr>
                      <m:e>
                        <m:r>
                          <a:rPr lang="en-US" altLang="zh-CN" sz="2600" b="1" i="1" dirty="0">
                            <a:latin typeface="Cambria Math" panose="02040503050406030204" pitchFamily="18" charset="0"/>
                          </a:rPr>
                          <m:t>𝒙</m:t>
                        </m:r>
                      </m:e>
                      <m:sup>
                        <m:r>
                          <a:rPr lang="en-US" altLang="zh-CN" sz="2600" b="1" i="1" dirty="0">
                            <a:latin typeface="Cambria Math" panose="02040503050406030204" pitchFamily="18" charset="0"/>
                          </a:rPr>
                          <m:t>′</m:t>
                        </m:r>
                      </m:sup>
                    </m:sSup>
                  </m:oMath>
                </a14:m>
                <a:r>
                  <a:rPr lang="en-US" altLang="zh-CN" sz="2600" dirty="0">
                    <a:latin typeface="Times New Roman" panose="02020603050405020304" pitchFamily="18" charset="0"/>
                    <a:cs typeface="Times New Roman" panose="02020603050405020304" pitchFamily="18" charset="0"/>
                  </a:rPr>
                  <a:t> is very similar to the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𝒙</m:t>
                    </m:r>
                  </m:oMath>
                </a14:m>
                <a:r>
                  <a:rPr lang="en-US" altLang="zh-CN" sz="2600" dirty="0">
                    <a:latin typeface="Times New Roman" panose="02020603050405020304" pitchFamily="18" charset="0"/>
                    <a:cs typeface="Times New Roman" panose="02020603050405020304" pitchFamily="18" charset="0"/>
                  </a:rPr>
                  <a:t> template. The model then puts a large weight on the associated training label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𝑦</m:t>
                    </m:r>
                  </m:oMath>
                </a14:m>
                <a:r>
                  <a:rPr lang="en-US" altLang="zh-CN" sz="2600" dirty="0">
                    <a:latin typeface="Times New Roman" panose="02020603050405020304" pitchFamily="18" charset="0"/>
                    <a:cs typeface="Times New Roman" panose="02020603050405020304" pitchFamily="18" charset="0"/>
                  </a:rPr>
                  <a:t>. Overall, the prediction will combine many such training labels weighted by the similarity of the corresponding training examples.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Support vector machines are not the only algorithm that can be enhanced using the kernel trick. Many other linear models can be enhanced in this way.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17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847766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5.7.2 Support Vector Machines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t>The category of algorithms that employ the kernel trick is known as </a:t>
                </a:r>
                <a:r>
                  <a:rPr lang="en-US" altLang="zh-CN" sz="2600" i="1" dirty="0"/>
                  <a:t>kernel machines </a:t>
                </a:r>
                <a:r>
                  <a:rPr lang="en-US" altLang="zh-CN" sz="2600" dirty="0"/>
                  <a:t>or </a:t>
                </a:r>
                <a:r>
                  <a:rPr lang="en-US" altLang="zh-CN" sz="2600" i="1" dirty="0"/>
                  <a:t>kernel methods </a:t>
                </a:r>
                <a:r>
                  <a:rPr lang="en-US" altLang="zh-CN" sz="2600" dirty="0"/>
                  <a:t>(</a:t>
                </a:r>
                <a:r>
                  <a:rPr lang="en-US" altLang="zh-CN" sz="2600" dirty="0">
                    <a:solidFill>
                      <a:srgbClr val="00FF00"/>
                    </a:solidFill>
                  </a:rPr>
                  <a:t>Williams</a:t>
                </a:r>
                <a:r>
                  <a:rPr lang="en-US" altLang="zh-CN" sz="2600" dirty="0">
                    <a:solidFill>
                      <a:srgbClr val="92D050"/>
                    </a:solidFill>
                  </a:rPr>
                  <a:t> </a:t>
                </a:r>
                <a:r>
                  <a:rPr lang="en-US" altLang="zh-CN" sz="2600" dirty="0">
                    <a:solidFill>
                      <a:srgbClr val="00FF00"/>
                    </a:solidFill>
                  </a:rPr>
                  <a:t>and</a:t>
                </a:r>
                <a:r>
                  <a:rPr lang="en-US" altLang="zh-CN" sz="2600" dirty="0">
                    <a:solidFill>
                      <a:srgbClr val="92D050"/>
                    </a:solidFill>
                  </a:rPr>
                  <a:t> </a:t>
                </a:r>
                <a:r>
                  <a:rPr lang="en-US" altLang="zh-CN" sz="2600" dirty="0">
                    <a:solidFill>
                      <a:srgbClr val="00FF00"/>
                    </a:solidFill>
                  </a:rPr>
                  <a:t>Rasmussen</a:t>
                </a:r>
                <a:r>
                  <a:rPr lang="en-US" altLang="zh-CN" sz="2600" dirty="0"/>
                  <a:t>, </a:t>
                </a:r>
                <a:r>
                  <a:rPr lang="en-US" altLang="zh-CN" sz="2600" dirty="0">
                    <a:solidFill>
                      <a:srgbClr val="00FF00"/>
                    </a:solidFill>
                  </a:rPr>
                  <a:t>1996</a:t>
                </a:r>
                <a:r>
                  <a:rPr lang="en-US" altLang="zh-CN" sz="2600" dirty="0"/>
                  <a:t>; </a:t>
                </a:r>
                <a:r>
                  <a:rPr lang="en-US" altLang="zh-CN" sz="2600" dirty="0" err="1">
                    <a:solidFill>
                      <a:srgbClr val="00FF00"/>
                    </a:solidFill>
                  </a:rPr>
                  <a:t>Schölkopf</a:t>
                </a:r>
                <a:r>
                  <a:rPr lang="en-US" altLang="zh-CN" sz="2600" dirty="0">
                    <a:solidFill>
                      <a:srgbClr val="92D050"/>
                    </a:solidFill>
                  </a:rPr>
                  <a:t> </a:t>
                </a:r>
                <a:r>
                  <a:rPr lang="en-US" altLang="zh-CN" sz="2600" i="1" dirty="0">
                    <a:solidFill>
                      <a:srgbClr val="00FF00"/>
                    </a:solidFill>
                  </a:rPr>
                  <a:t>et al</a:t>
                </a:r>
                <a:r>
                  <a:rPr lang="en-US" altLang="zh-CN" sz="2600" dirty="0">
                    <a:solidFill>
                      <a:srgbClr val="00FF00"/>
                    </a:solidFill>
                  </a:rPr>
                  <a:t>.</a:t>
                </a:r>
                <a:r>
                  <a:rPr lang="en-US" altLang="zh-CN" sz="2600" dirty="0"/>
                  <a:t>, </a:t>
                </a:r>
                <a:r>
                  <a:rPr lang="en-US" altLang="zh-CN" sz="2600" dirty="0">
                    <a:solidFill>
                      <a:srgbClr val="00FF00"/>
                    </a:solidFill>
                  </a:rPr>
                  <a:t>1999</a:t>
                </a:r>
                <a:r>
                  <a:rPr lang="en-US" altLang="zh-CN" sz="2600" dirty="0"/>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 major drawback to kernel machines is that the cost of evaluating the decision function is linear in the number of training examples, because the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𝑖</m:t>
                    </m:r>
                  </m:oMath>
                </a14:m>
                <a:r>
                  <a:rPr lang="en-US" altLang="zh-CN" sz="2600" dirty="0">
                    <a:latin typeface="Times New Roman" panose="02020603050405020304" pitchFamily="18" charset="0"/>
                    <a:cs typeface="Times New Roman" panose="02020603050405020304" pitchFamily="18" charset="0"/>
                  </a:rPr>
                  <a:t>-</a:t>
                </a:r>
                <a:r>
                  <a:rPr lang="en-US" altLang="zh-CN" sz="2600" dirty="0" err="1">
                    <a:latin typeface="Times New Roman" panose="02020603050405020304" pitchFamily="18" charset="0"/>
                    <a:cs typeface="Times New Roman" panose="02020603050405020304" pitchFamily="18" charset="0"/>
                  </a:rPr>
                  <a:t>th</a:t>
                </a:r>
                <a:r>
                  <a:rPr lang="en-US" altLang="zh-CN" sz="2600" dirty="0">
                    <a:latin typeface="Times New Roman" panose="02020603050405020304" pitchFamily="18" charset="0"/>
                    <a:cs typeface="Times New Roman" panose="02020603050405020304" pitchFamily="18" charset="0"/>
                  </a:rPr>
                  <a:t> example contributes a term </a:t>
                </a:r>
                <a14:m>
                  <m:oMath xmlns:m="http://schemas.openxmlformats.org/officeDocument/2006/math">
                    <m:sSub>
                      <m:sSubPr>
                        <m:ctrlPr>
                          <a:rPr lang="en-US" altLang="zh-CN" sz="2600" i="1" dirty="0" smtClean="0">
                            <a:latin typeface="Cambria Math" panose="02040503050406030204" pitchFamily="18" charset="0"/>
                          </a:rPr>
                        </m:ctrlPr>
                      </m:sSubPr>
                      <m:e>
                        <m:r>
                          <a:rPr lang="en-US" altLang="zh-CN" sz="2600" i="1" dirty="0" smtClean="0">
                            <a:latin typeface="Cambria Math" panose="02040503050406030204" pitchFamily="18" charset="0"/>
                          </a:rPr>
                          <m:t>𝛼</m:t>
                        </m:r>
                      </m:e>
                      <m:sub>
                        <m:r>
                          <a:rPr lang="en-US" altLang="zh-CN" sz="2600" i="1" dirty="0" smtClean="0">
                            <a:latin typeface="Cambria Math" panose="02040503050406030204" pitchFamily="18" charset="0"/>
                          </a:rPr>
                          <m:t>𝑖</m:t>
                        </m:r>
                      </m:sub>
                    </m:sSub>
                    <m:r>
                      <a:rPr lang="en-US" altLang="zh-CN" sz="2600" i="1" dirty="0" smtClean="0">
                        <a:latin typeface="Cambria Math" panose="02040503050406030204" pitchFamily="18" charset="0"/>
                      </a:rPr>
                      <m:t>𝑘</m:t>
                    </m:r>
                    <m:d>
                      <m:dPr>
                        <m:ctrlPr>
                          <a:rPr lang="en-US" altLang="zh-CN" sz="2600" i="1" dirty="0" smtClean="0">
                            <a:latin typeface="Cambria Math" panose="02040503050406030204" pitchFamily="18" charset="0"/>
                          </a:rPr>
                        </m:ctrlPr>
                      </m:dPr>
                      <m:e>
                        <m:r>
                          <a:rPr lang="en-US" altLang="zh-CN" sz="2600" b="1" i="1" dirty="0" smtClean="0">
                            <a:latin typeface="Cambria Math" panose="02040503050406030204" pitchFamily="18" charset="0"/>
                          </a:rPr>
                          <m:t>𝒙</m:t>
                        </m:r>
                        <m:r>
                          <a:rPr lang="en-US" altLang="zh-CN" sz="2600" i="1" dirty="0" smtClean="0">
                            <a:latin typeface="Cambria Math" panose="02040503050406030204" pitchFamily="18" charset="0"/>
                          </a:rPr>
                          <m:t>,</m:t>
                        </m:r>
                        <m:sSup>
                          <m:sSupPr>
                            <m:ctrlPr>
                              <a:rPr lang="en-US" altLang="zh-CN" sz="2600" i="1" dirty="0" smtClean="0">
                                <a:latin typeface="Cambria Math" panose="02040503050406030204" pitchFamily="18" charset="0"/>
                              </a:rPr>
                            </m:ctrlPr>
                          </m:sSupPr>
                          <m:e>
                            <m:r>
                              <a:rPr lang="en-US" altLang="zh-CN" sz="2600" b="1" i="1" dirty="0" smtClean="0">
                                <a:latin typeface="Cambria Math" panose="02040503050406030204" pitchFamily="18" charset="0"/>
                              </a:rPr>
                              <m:t>𝒙</m:t>
                            </m:r>
                          </m:e>
                          <m:sup>
                            <m:d>
                              <m:dPr>
                                <m:ctrlPr>
                                  <a:rPr lang="en-US" altLang="zh-CN" sz="2600" i="1" dirty="0" smtClean="0">
                                    <a:latin typeface="Cambria Math" panose="02040503050406030204" pitchFamily="18" charset="0"/>
                                  </a:rPr>
                                </m:ctrlPr>
                              </m:dPr>
                              <m:e>
                                <m:r>
                                  <a:rPr lang="en-US" altLang="zh-CN" sz="2600" i="1" dirty="0" smtClean="0">
                                    <a:latin typeface="Cambria Math" panose="02040503050406030204" pitchFamily="18" charset="0"/>
                                  </a:rPr>
                                  <m:t>ⅈ</m:t>
                                </m:r>
                              </m:e>
                            </m:d>
                          </m:sup>
                        </m:sSup>
                      </m:e>
                    </m:d>
                  </m:oMath>
                </a14:m>
                <a:r>
                  <a:rPr lang="en-US" altLang="zh-CN" sz="2600" dirty="0">
                    <a:latin typeface="Times New Roman" panose="02020603050405020304" pitchFamily="18" charset="0"/>
                    <a:cs typeface="Times New Roman" panose="02020603050405020304" pitchFamily="18" charset="0"/>
                  </a:rPr>
                  <a:t>to the decision function. Support vector machines are able to mitigate this by learning an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𝜶</m:t>
                    </m:r>
                  </m:oMath>
                </a14:m>
                <a:r>
                  <a:rPr lang="en-US" altLang="zh-CN" sz="2600" dirty="0">
                    <a:latin typeface="Times New Roman" panose="02020603050405020304" pitchFamily="18" charset="0"/>
                    <a:cs typeface="Times New Roman" panose="02020603050405020304" pitchFamily="18" charset="0"/>
                  </a:rPr>
                  <a:t> vector that contains mostly zeros. Classifying a new example then requires evaluating the kernel function only for the training examples that have non-zero </a:t>
                </a:r>
                <a14:m>
                  <m:oMath xmlns:m="http://schemas.openxmlformats.org/officeDocument/2006/math">
                    <m:sSub>
                      <m:sSubPr>
                        <m:ctrlPr>
                          <a:rPr lang="en-US" altLang="zh-CN" sz="2600" i="1" dirty="0" smtClean="0">
                            <a:latin typeface="Cambria Math" panose="02040503050406030204" pitchFamily="18" charset="0"/>
                          </a:rPr>
                        </m:ctrlPr>
                      </m:sSubPr>
                      <m:e>
                        <m:r>
                          <a:rPr lang="en-US" altLang="zh-CN" sz="2600" i="1" dirty="0" smtClean="0">
                            <a:latin typeface="Cambria Math" panose="02040503050406030204" pitchFamily="18" charset="0"/>
                          </a:rPr>
                          <m:t>𝛼</m:t>
                        </m:r>
                      </m:e>
                      <m:sub>
                        <m:r>
                          <a:rPr lang="en-US" altLang="zh-CN" sz="2600" i="1" dirty="0" smtClean="0">
                            <a:latin typeface="Cambria Math" panose="02040503050406030204" pitchFamily="18" charset="0"/>
                          </a:rPr>
                          <m:t>𝑖</m:t>
                        </m:r>
                      </m:sub>
                    </m:sSub>
                  </m:oMath>
                </a14:m>
                <a:r>
                  <a:rPr lang="en-US" altLang="zh-CN" sz="2600" dirty="0">
                    <a:latin typeface="Times New Roman" panose="02020603050405020304" pitchFamily="18" charset="0"/>
                    <a:cs typeface="Times New Roman" panose="02020603050405020304" pitchFamily="18" charset="0"/>
                  </a:rPr>
                  <a:t>. These training examples are known as </a:t>
                </a:r>
                <a:r>
                  <a:rPr lang="en-US" altLang="zh-CN" sz="2600" i="1" dirty="0">
                    <a:latin typeface="Times New Roman" panose="02020603050405020304" pitchFamily="18" charset="0"/>
                    <a:cs typeface="Times New Roman" panose="02020603050405020304" pitchFamily="18" charset="0"/>
                  </a:rPr>
                  <a:t>support vectors</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487664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5.7.2 Support Vector Machines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Kernel machines also suffer from a high computational cost of training when the dataset is large. We will revisit this idea in Sec. </a:t>
            </a:r>
            <a:r>
              <a:rPr lang="en-US" altLang="zh-CN" sz="2600" dirty="0">
                <a:solidFill>
                  <a:srgbClr val="FF0000"/>
                </a:solidFill>
                <a:latin typeface="Times New Roman" panose="02020603050405020304" pitchFamily="18" charset="0"/>
                <a:cs typeface="Times New Roman" panose="02020603050405020304" pitchFamily="18" charset="0"/>
              </a:rPr>
              <a:t>5.9</a:t>
            </a:r>
            <a:r>
              <a:rPr lang="en-US" altLang="zh-CN" sz="2600" dirty="0">
                <a:latin typeface="Times New Roman" panose="02020603050405020304" pitchFamily="18" charset="0"/>
                <a:cs typeface="Times New Roman" panose="02020603050405020304" pitchFamily="18" charset="0"/>
              </a:rPr>
              <a:t>. Kernel machines with generic kernels struggle to generalize well. We will explain why in Sec. </a:t>
            </a:r>
            <a:r>
              <a:rPr lang="en-US" altLang="zh-CN" sz="2600" dirty="0">
                <a:solidFill>
                  <a:srgbClr val="FF0000"/>
                </a:solidFill>
                <a:latin typeface="Times New Roman" panose="02020603050405020304" pitchFamily="18" charset="0"/>
                <a:cs typeface="Times New Roman" panose="02020603050405020304" pitchFamily="18" charset="0"/>
              </a:rPr>
              <a:t>5.11</a:t>
            </a:r>
            <a:r>
              <a:rPr lang="en-US" altLang="zh-CN" sz="2600" dirty="0">
                <a:latin typeface="Times New Roman" panose="02020603050405020304" pitchFamily="18" charset="0"/>
                <a:cs typeface="Times New Roman" panose="02020603050405020304" pitchFamily="18" charset="0"/>
              </a:rPr>
              <a:t>. The modern incarnation of deep learning was designed to overcome these limitations of kernel machines. The current deep learning renaissance began when </a:t>
            </a:r>
            <a:r>
              <a:rPr lang="en-US" altLang="zh-CN" sz="2600" dirty="0">
                <a:solidFill>
                  <a:srgbClr val="00FF00"/>
                </a:solidFill>
                <a:latin typeface="Times New Roman" panose="02020603050405020304" pitchFamily="18" charset="0"/>
                <a:cs typeface="Times New Roman" panose="02020603050405020304" pitchFamily="18" charset="0"/>
              </a:rPr>
              <a:t>Hinton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2006</a:t>
            </a:r>
            <a:r>
              <a:rPr lang="en-US" altLang="zh-CN" sz="2600" dirty="0">
                <a:latin typeface="Times New Roman" panose="02020603050405020304" pitchFamily="18" charset="0"/>
                <a:cs typeface="Times New Roman" panose="02020603050405020304" pitchFamily="18" charset="0"/>
              </a:rPr>
              <a:t>) demonstrated that a neural network could outperform the RBF kernel SVM on the MNIST benchmark.</a:t>
            </a:r>
          </a:p>
        </p:txBody>
      </p:sp>
    </p:spTree>
    <p:extLst>
      <p:ext uri="{BB962C8B-B14F-4D97-AF65-F5344CB8AC3E}">
        <p14:creationId xmlns:p14="http://schemas.microsoft.com/office/powerpoint/2010/main" val="39848700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5.7.3 Other Simple Supervised Learning Algorithms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have already briefly encountered another non-probabilistic supervised learning algorithm, nearest neighbor regression. More generally,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𝑘</m:t>
                    </m:r>
                  </m:oMath>
                </a14:m>
                <a:r>
                  <a:rPr lang="en-US" altLang="zh-CN" sz="2600" dirty="0">
                    <a:latin typeface="Times New Roman" panose="02020603050405020304" pitchFamily="18" charset="0"/>
                    <a:cs typeface="Times New Roman" panose="02020603050405020304" pitchFamily="18" charset="0"/>
                  </a:rPr>
                  <a:t>-nearest neighbors is a family of techniques that can be used for classification or regression. As a non-parametric learning algorithm,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𝑘</m:t>
                    </m:r>
                  </m:oMath>
                </a14:m>
                <a:r>
                  <a:rPr lang="en-US" altLang="zh-CN" sz="2600" dirty="0">
                    <a:latin typeface="Times New Roman" panose="02020603050405020304" pitchFamily="18" charset="0"/>
                    <a:cs typeface="Times New Roman" panose="02020603050405020304" pitchFamily="18" charset="0"/>
                  </a:rPr>
                  <a:t>-nearest neighbors is not restricted to a fixed number of parameters. We usually think of the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𝑘</m:t>
                    </m:r>
                  </m:oMath>
                </a14:m>
                <a:r>
                  <a:rPr lang="en-US" altLang="zh-CN" sz="2600" dirty="0">
                    <a:latin typeface="Times New Roman" panose="02020603050405020304" pitchFamily="18" charset="0"/>
                    <a:cs typeface="Times New Roman" panose="02020603050405020304" pitchFamily="18" charset="0"/>
                  </a:rPr>
                  <a:t>-nearest neighbors algorithm as not having any parameters, but rather implementing a simple function of the training data. In fact, there is not even really a training stage or learning process. Instead, at test time, when we want to produce an output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𝑦</m:t>
                    </m:r>
                  </m:oMath>
                </a14:m>
                <a:r>
                  <a:rPr lang="en-US" altLang="zh-CN" sz="2600" dirty="0">
                    <a:latin typeface="Times New Roman" panose="02020603050405020304" pitchFamily="18" charset="0"/>
                    <a:cs typeface="Times New Roman" panose="02020603050405020304" pitchFamily="18" charset="0"/>
                  </a:rPr>
                  <a:t> for a new test input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𝒙</m:t>
                    </m:r>
                  </m:oMath>
                </a14:m>
                <a:r>
                  <a:rPr lang="en-US" altLang="zh-CN" sz="2600" dirty="0">
                    <a:latin typeface="Times New Roman" panose="02020603050405020304" pitchFamily="18" charset="0"/>
                    <a:cs typeface="Times New Roman" panose="02020603050405020304" pitchFamily="18" charset="0"/>
                  </a:rPr>
                  <a:t>, we find the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𝑘</m:t>
                    </m:r>
                  </m:oMath>
                </a14:m>
                <a:r>
                  <a:rPr lang="en-US" altLang="zh-CN" sz="2600" dirty="0">
                    <a:latin typeface="Times New Roman" panose="02020603050405020304" pitchFamily="18" charset="0"/>
                    <a:cs typeface="Times New Roman" panose="02020603050405020304" pitchFamily="18" charset="0"/>
                  </a:rPr>
                  <a:t>-nearest neighbors to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𝒙</m:t>
                    </m:r>
                  </m:oMath>
                </a14:m>
                <a:r>
                  <a:rPr lang="en-US" altLang="zh-CN" sz="2600" dirty="0">
                    <a:latin typeface="Times New Roman" panose="02020603050405020304" pitchFamily="18" charset="0"/>
                    <a:cs typeface="Times New Roman" panose="02020603050405020304" pitchFamily="18" charset="0"/>
                  </a:rPr>
                  <a:t> in the training data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𝑿</m:t>
                    </m:r>
                  </m:oMath>
                </a14:m>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294518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5.7.3 Other Simple Supervised Learning Algorithms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then return the average of the corresponding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𝑦</m:t>
                    </m:r>
                  </m:oMath>
                </a14:m>
                <a:r>
                  <a:rPr lang="en-US" altLang="zh-CN" sz="2600" dirty="0">
                    <a:latin typeface="Times New Roman" panose="02020603050405020304" pitchFamily="18" charset="0"/>
                    <a:cs typeface="Times New Roman" panose="02020603050405020304" pitchFamily="18" charset="0"/>
                  </a:rPr>
                  <a:t> values in the training set. This works for essentially any kind of supervised learning where we can define an average over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𝑦</m:t>
                    </m:r>
                  </m:oMath>
                </a14:m>
                <a:r>
                  <a:rPr lang="en-US" altLang="zh-CN" sz="2600" dirty="0">
                    <a:latin typeface="Times New Roman" panose="02020603050405020304" pitchFamily="18" charset="0"/>
                    <a:cs typeface="Times New Roman" panose="02020603050405020304" pitchFamily="18" charset="0"/>
                  </a:rPr>
                  <a:t> values. In the case of classification, we can average over one-hot code vectors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𝒄</m:t>
                    </m:r>
                  </m:oMath>
                </a14:m>
                <a:r>
                  <a:rPr lang="en-US" altLang="zh-CN" sz="2600" dirty="0">
                    <a:latin typeface="Times New Roman" panose="02020603050405020304" pitchFamily="18" charset="0"/>
                    <a:cs typeface="Times New Roman" panose="02020603050405020304" pitchFamily="18" charset="0"/>
                  </a:rPr>
                  <a:t> with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𝑐</m:t>
                        </m:r>
                      </m:e>
                      <m:sub>
                        <m:r>
                          <a:rPr lang="en-US" altLang="zh-CN" sz="2600" i="1" dirty="0">
                            <a:latin typeface="Cambria Math" panose="02040503050406030204" pitchFamily="18" charset="0"/>
                            <a:cs typeface="Times New Roman" panose="02020603050405020304" pitchFamily="18" charset="0"/>
                          </a:rPr>
                          <m:t>𝑦</m:t>
                        </m:r>
                      </m:sub>
                    </m:sSub>
                    <m:r>
                      <a:rPr lang="en-US" altLang="zh-CN" sz="260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1</m:t>
                    </m:r>
                    <m:r>
                      <a:rPr lang="en-US" altLang="zh-CN" sz="2600" i="1" dirty="0" smtClean="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𝑐</m:t>
                        </m:r>
                      </m:e>
                      <m:sub>
                        <m:r>
                          <a:rPr lang="en-US" altLang="zh-CN" sz="2600" b="0" i="1" dirty="0" smtClean="0">
                            <a:latin typeface="Cambria Math" panose="02040503050406030204" pitchFamily="18" charset="0"/>
                            <a:cs typeface="Times New Roman" panose="02020603050405020304" pitchFamily="18" charset="0"/>
                          </a:rPr>
                          <m:t>𝑖</m:t>
                        </m:r>
                      </m:sub>
                    </m:sSub>
                    <m:r>
                      <a:rPr lang="en-US" altLang="zh-CN" sz="260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0</m:t>
                    </m:r>
                  </m:oMath>
                </a14:m>
                <a:r>
                  <a:rPr lang="en-US" altLang="zh-CN" sz="2600" dirty="0">
                    <a:latin typeface="Times New Roman" panose="02020603050405020304" pitchFamily="18" charset="0"/>
                    <a:cs typeface="Times New Roman" panose="02020603050405020304" pitchFamily="18" charset="0"/>
                  </a:rPr>
                  <a:t> for all other values of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𝑖</m:t>
                    </m:r>
                  </m:oMath>
                </a14:m>
                <a:r>
                  <a:rPr lang="en-US" altLang="zh-CN" sz="2600" dirty="0">
                    <a:latin typeface="Times New Roman" panose="02020603050405020304" pitchFamily="18" charset="0"/>
                    <a:cs typeface="Times New Roman" panose="02020603050405020304" pitchFamily="18" charset="0"/>
                  </a:rPr>
                  <a:t>. We can then interpret the average over these one-hot codes as giving a probability distribution over classes. As a non-parametric learning algorithm,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-nearest neighbor can achieve very high capacity. For example, suppose we have a multiclass classification task and measure performance with 0-1 loss. In this setting, 1-nearest neighbor converges to double the Bayes error as the number of training examples approaches infinity.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17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45840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5.7.3 Other Simple Supervised Learning Algorithms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error in excess of the Bayes error results from choosing a single neighbor by breaking ties between equally distant neighbors randomly. When there is infinite training data, all test points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𝒙</m:t>
                    </m:r>
                  </m:oMath>
                </a14:m>
                <a:r>
                  <a:rPr lang="en-US" altLang="zh-CN" sz="2600" dirty="0">
                    <a:latin typeface="Times New Roman" panose="02020603050405020304" pitchFamily="18" charset="0"/>
                    <a:cs typeface="Times New Roman" panose="02020603050405020304" pitchFamily="18" charset="0"/>
                  </a:rPr>
                  <a:t> will have infinitely many training set neighbors at distance zero. If we allow the algorithm to use all of these neighbors to vote, rather than randomly choosing one of them, the procedure converges to the Bayes error rate. The high capacity of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𝑘</m:t>
                    </m:r>
                  </m:oMath>
                </a14:m>
                <a:r>
                  <a:rPr lang="en-US" altLang="zh-CN" sz="2600" dirty="0">
                    <a:latin typeface="Times New Roman" panose="02020603050405020304" pitchFamily="18" charset="0"/>
                    <a:cs typeface="Times New Roman" panose="02020603050405020304" pitchFamily="18" charset="0"/>
                  </a:rPr>
                  <a:t>-nearest neighbors allows it to obtain high accuracy given a large training set. However, it does so at high computational cost, and it may generalize very badly given a small, finite training set. One weakness of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𝑘</m:t>
                    </m:r>
                  </m:oMath>
                </a14:m>
                <a:r>
                  <a:rPr lang="en-US" altLang="zh-CN" sz="2600" dirty="0">
                    <a:latin typeface="Times New Roman" panose="02020603050405020304" pitchFamily="18" charset="0"/>
                    <a:cs typeface="Times New Roman" panose="02020603050405020304" pitchFamily="18" charset="0"/>
                  </a:rPr>
                  <a:t>-nearest neighbors is that it cannot learn that one feature is more discriminative than another.</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722746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5.7.3 Other Simple Supervised Learning Algorithms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For example, imagine we have a regression task with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𝒙</m:t>
                    </m:r>
                    <m:r>
                      <a:rPr lang="en-US" altLang="zh-CN" sz="2600" i="1" dirty="0" smtClean="0">
                        <a:latin typeface="Cambria Math" panose="02040503050406030204" pitchFamily="18" charset="0"/>
                        <a:cs typeface="Times New Roman" panose="02020603050405020304" pitchFamily="18" charset="0"/>
                      </a:rPr>
                      <m:t> ∈ </m:t>
                    </m:r>
                    <m:sSup>
                      <m:sSupPr>
                        <m:ctrlPr>
                          <a:rPr lang="en-US" altLang="zh-CN" sz="2600" i="1" dirty="0" smtClean="0">
                            <a:latin typeface="Cambria Math" panose="02040503050406030204" pitchFamily="18" charset="0"/>
                          </a:rPr>
                        </m:ctrlPr>
                      </m:sSupPr>
                      <m:e>
                        <m:r>
                          <a:rPr lang="en-US" altLang="zh-CN" sz="2600" i="1" dirty="0" smtClean="0">
                            <a:latin typeface="Cambria Math" panose="02040503050406030204" pitchFamily="18" charset="0"/>
                          </a:rPr>
                          <m:t>ℝ</m:t>
                        </m:r>
                      </m:e>
                      <m:sup>
                        <m:r>
                          <a:rPr lang="en-US" altLang="zh-CN" sz="2600" i="1" dirty="0" smtClean="0">
                            <a:latin typeface="Cambria Math" panose="02040503050406030204" pitchFamily="18" charset="0"/>
                          </a:rPr>
                          <m:t>100</m:t>
                        </m:r>
                      </m:sup>
                    </m:sSup>
                  </m:oMath>
                </a14:m>
                <a:r>
                  <a:rPr lang="en-US" altLang="zh-CN" sz="2600" dirty="0">
                    <a:latin typeface="Times New Roman" panose="02020603050405020304" pitchFamily="18" charset="0"/>
                    <a:cs typeface="Times New Roman" panose="02020603050405020304" pitchFamily="18" charset="0"/>
                  </a:rPr>
                  <a:t>drawn from an isotropic Gaussian distribution, but only a single variable </a:t>
                </a:r>
                <a14:m>
                  <m:oMath xmlns:m="http://schemas.openxmlformats.org/officeDocument/2006/math">
                    <m:sSub>
                      <m:sSubPr>
                        <m:ctrlPr>
                          <a:rPr lang="en-US" altLang="zh-CN" sz="2600" i="1" dirty="0" smtClean="0">
                            <a:latin typeface="Cambria Math" panose="02040503050406030204" pitchFamily="18" charset="0"/>
                          </a:rPr>
                        </m:ctrlPr>
                      </m:sSubPr>
                      <m:e>
                        <m:r>
                          <a:rPr lang="en-US" altLang="zh-CN" sz="2600" i="1" dirty="0" smtClean="0">
                            <a:latin typeface="Cambria Math" panose="02040503050406030204" pitchFamily="18" charset="0"/>
                          </a:rPr>
                          <m:t>𝑥</m:t>
                        </m:r>
                      </m:e>
                      <m:sub>
                        <m:r>
                          <a:rPr lang="en-US" altLang="zh-CN" sz="2600" i="1" dirty="0" smtClean="0">
                            <a:latin typeface="Cambria Math" panose="02040503050406030204" pitchFamily="18" charset="0"/>
                          </a:rPr>
                          <m:t>1</m:t>
                        </m:r>
                      </m:sub>
                    </m:sSub>
                  </m:oMath>
                </a14:m>
                <a:r>
                  <a:rPr lang="en-US" altLang="zh-CN" sz="2600" dirty="0">
                    <a:latin typeface="Times New Roman" panose="02020603050405020304" pitchFamily="18" charset="0"/>
                    <a:cs typeface="Times New Roman" panose="02020603050405020304" pitchFamily="18" charset="0"/>
                  </a:rPr>
                  <a:t> is relevant to the output. Suppose further that this feature simply encodes the output directly, i.e. that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𝑦</m:t>
                    </m:r>
                    <m:r>
                      <a:rPr lang="en-US" altLang="zh-CN" sz="2600" i="1" dirty="0" smtClean="0">
                        <a:latin typeface="Cambria Math" panose="02040503050406030204" pitchFamily="18" charset="0"/>
                        <a:cs typeface="Times New Roman" panose="02020603050405020304" pitchFamily="18" charset="0"/>
                      </a:rPr>
                      <m:t> = </m:t>
                    </m:r>
                    <m:sSub>
                      <m:sSubPr>
                        <m:ctrlPr>
                          <a:rPr lang="en-US" altLang="zh-CN" sz="2600" i="1" dirty="0" smtClean="0">
                            <a:latin typeface="Cambria Math" panose="02040503050406030204" pitchFamily="18" charset="0"/>
                          </a:rPr>
                        </m:ctrlPr>
                      </m:sSubPr>
                      <m:e>
                        <m:r>
                          <a:rPr lang="en-US" altLang="zh-CN" sz="2600" i="1" dirty="0" smtClean="0">
                            <a:latin typeface="Cambria Math" panose="02040503050406030204" pitchFamily="18" charset="0"/>
                          </a:rPr>
                          <m:t>𝑥</m:t>
                        </m:r>
                      </m:e>
                      <m:sub>
                        <m:r>
                          <a:rPr lang="en-US" altLang="zh-CN" sz="2600" i="1" dirty="0" smtClean="0">
                            <a:latin typeface="Cambria Math" panose="02040503050406030204" pitchFamily="18" charset="0"/>
                          </a:rPr>
                          <m:t>1</m:t>
                        </m:r>
                      </m:sub>
                    </m:sSub>
                    <m:r>
                      <a:rPr lang="en-US" altLang="zh-CN" sz="2600" i="1" dirty="0" smtClean="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in all cases. Nearest neighbor regression will not be able to detect this simple pattern. The nearest neighbor of most points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𝒙</m:t>
                    </m:r>
                  </m:oMath>
                </a14:m>
                <a:r>
                  <a:rPr lang="en-US" altLang="zh-CN" sz="2600" dirty="0">
                    <a:latin typeface="Times New Roman" panose="02020603050405020304" pitchFamily="18" charset="0"/>
                    <a:cs typeface="Times New Roman" panose="02020603050405020304" pitchFamily="18" charset="0"/>
                  </a:rPr>
                  <a:t> will be determined by the large number of features </a:t>
                </a:r>
                <a14:m>
                  <m:oMath xmlns:m="http://schemas.openxmlformats.org/officeDocument/2006/math">
                    <m:sSub>
                      <m:sSubPr>
                        <m:ctrlPr>
                          <a:rPr lang="en-US" altLang="zh-CN" sz="2600" i="1" dirty="0" smtClean="0">
                            <a:latin typeface="Cambria Math" panose="02040503050406030204" pitchFamily="18" charset="0"/>
                          </a:rPr>
                        </m:ctrlPr>
                      </m:sSubPr>
                      <m:e>
                        <m:r>
                          <a:rPr lang="en-US" altLang="zh-CN" sz="2600" i="1" dirty="0" smtClean="0">
                            <a:latin typeface="Cambria Math" panose="02040503050406030204" pitchFamily="18" charset="0"/>
                          </a:rPr>
                          <m:t>𝑥</m:t>
                        </m:r>
                      </m:e>
                      <m:sub>
                        <m:r>
                          <a:rPr lang="en-US" altLang="zh-CN" sz="2600" i="1" dirty="0" smtClean="0">
                            <a:latin typeface="Cambria Math" panose="02040503050406030204" pitchFamily="18" charset="0"/>
                          </a:rPr>
                          <m:t>2</m:t>
                        </m:r>
                      </m:sub>
                    </m:sSub>
                  </m:oMath>
                </a14:m>
                <a:r>
                  <a:rPr lang="en-US" altLang="zh-CN" sz="2600" dirty="0">
                    <a:latin typeface="Times New Roman" panose="02020603050405020304" pitchFamily="18" charset="0"/>
                    <a:cs typeface="Times New Roman" panose="02020603050405020304" pitchFamily="18" charset="0"/>
                  </a:rPr>
                  <a:t> through </a:t>
                </a:r>
                <a14:m>
                  <m:oMath xmlns:m="http://schemas.openxmlformats.org/officeDocument/2006/math">
                    <m:sSub>
                      <m:sSubPr>
                        <m:ctrlPr>
                          <a:rPr lang="en-US" altLang="zh-CN" sz="2600" i="1" dirty="0" smtClean="0">
                            <a:latin typeface="Cambria Math" panose="02040503050406030204" pitchFamily="18" charset="0"/>
                          </a:rPr>
                        </m:ctrlPr>
                      </m:sSubPr>
                      <m:e>
                        <m:r>
                          <a:rPr lang="en-US" altLang="zh-CN" sz="2600" i="1" dirty="0" smtClean="0">
                            <a:latin typeface="Cambria Math" panose="02040503050406030204" pitchFamily="18" charset="0"/>
                          </a:rPr>
                          <m:t>𝑥</m:t>
                        </m:r>
                      </m:e>
                      <m:sub>
                        <m:r>
                          <a:rPr lang="en-US" altLang="zh-CN" sz="2600" i="1" dirty="0" smtClean="0">
                            <a:latin typeface="Cambria Math" panose="02040503050406030204" pitchFamily="18" charset="0"/>
                          </a:rPr>
                          <m:t>100</m:t>
                        </m:r>
                      </m:sub>
                    </m:sSub>
                  </m:oMath>
                </a14:m>
                <a:r>
                  <a:rPr lang="en-US" altLang="zh-CN" sz="2600" dirty="0">
                    <a:latin typeface="Times New Roman" panose="02020603050405020304" pitchFamily="18" charset="0"/>
                    <a:cs typeface="Times New Roman" panose="02020603050405020304" pitchFamily="18" charset="0"/>
                  </a:rPr>
                  <a:t>, not by the lone feature </a:t>
                </a:r>
                <a14:m>
                  <m:oMath xmlns:m="http://schemas.openxmlformats.org/officeDocument/2006/math">
                    <m:sSub>
                      <m:sSubPr>
                        <m:ctrlPr>
                          <a:rPr lang="en-US" altLang="zh-CN" sz="2600" i="1" dirty="0" smtClean="0">
                            <a:latin typeface="Cambria Math" panose="02040503050406030204" pitchFamily="18" charset="0"/>
                          </a:rPr>
                        </m:ctrlPr>
                      </m:sSubPr>
                      <m:e>
                        <m:r>
                          <a:rPr lang="en-US" altLang="zh-CN" sz="2600" i="1" dirty="0" smtClean="0">
                            <a:latin typeface="Cambria Math" panose="02040503050406030204" pitchFamily="18" charset="0"/>
                          </a:rPr>
                          <m:t>𝑥</m:t>
                        </m:r>
                      </m:e>
                      <m:sub>
                        <m:r>
                          <a:rPr lang="en-US" altLang="zh-CN" sz="2600" i="1" dirty="0" smtClean="0">
                            <a:latin typeface="Cambria Math" panose="02040503050406030204" pitchFamily="18" charset="0"/>
                          </a:rPr>
                          <m:t>1</m:t>
                        </m:r>
                      </m:sub>
                    </m:sSub>
                  </m:oMath>
                </a14:m>
                <a:r>
                  <a:rPr lang="en-US" altLang="zh-CN" sz="2600" dirty="0">
                    <a:latin typeface="Times New Roman" panose="02020603050405020304" pitchFamily="18" charset="0"/>
                    <a:cs typeface="Times New Roman" panose="02020603050405020304" pitchFamily="18" charset="0"/>
                  </a:rPr>
                  <a:t>. Thus the output on small training sets will essentially be random.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16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671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 The Task, </a:t>
            </a:r>
            <a:r>
              <a:rPr lang="en-US" altLang="zh-CN" i="1" dirty="0"/>
              <a:t>T</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i="1" dirty="0">
                <a:latin typeface="Times New Roman" panose="02020603050405020304" pitchFamily="18" charset="0"/>
                <a:cs typeface="Times New Roman" panose="02020603050405020304" pitchFamily="18" charset="0"/>
              </a:rPr>
              <a:t>Structured output</a:t>
            </a:r>
            <a:r>
              <a:rPr lang="en-US" altLang="zh-CN" sz="2600" dirty="0">
                <a:latin typeface="Times New Roman" panose="02020603050405020304" pitchFamily="18" charset="0"/>
                <a:cs typeface="Times New Roman" panose="02020603050405020304" pitchFamily="18" charset="0"/>
              </a:rPr>
              <a:t>:  Structured output tasks involve any task where the output is a vector (or other data structure containing multiple values) with important relationships between the different elements. This is a broad category, and subsumes the transcription and translation tasks described above, but also many other tasks. One example is parsing—mapping a natural language sentence into a tree that describes its grammatical structure and tagging nodes of the trees as being verbs, nouns, or adverbs, and so on. See </a:t>
            </a:r>
            <a:r>
              <a:rPr lang="en-US" altLang="zh-CN" sz="2600" dirty="0" err="1">
                <a:solidFill>
                  <a:srgbClr val="00FF00"/>
                </a:solidFill>
                <a:latin typeface="Times New Roman" panose="02020603050405020304" pitchFamily="18" charset="0"/>
                <a:cs typeface="Times New Roman" panose="02020603050405020304" pitchFamily="18" charset="0"/>
              </a:rPr>
              <a:t>Collobert</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for an example of deep learning applied to a parsing task. Another example is pixel-wise segmentation of images, where the computer program assigns every pixel in an image to a specific category. </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a:extLst>
              <a:ext uri="{FF2B5EF4-FFF2-40B4-BE49-F238E27FC236}">
                <a16:creationId xmlns:a16="http://schemas.microsoft.com/office/drawing/2014/main" id="{2863F018-FE6C-41DC-97A8-C111995B9789}"/>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26357428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5.7.3 Other Simple Supervised Learning Algorithms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4222492"/>
            <a:ext cx="11409609" cy="2124719"/>
          </a:xfrm>
        </p:spPr>
        <p:txBody>
          <a:bodyPr>
            <a:noAutofit/>
          </a:bodyPr>
          <a:lstStyle/>
          <a:p>
            <a:pPr marL="0" lvl="0" indent="0" algn="just">
              <a:lnSpc>
                <a:spcPct val="125000"/>
              </a:lnSpc>
              <a:spcBef>
                <a:spcPts val="0"/>
              </a:spcBef>
              <a:buClr>
                <a:srgbClr val="FF0000"/>
              </a:buClr>
              <a:buNone/>
            </a:pPr>
            <a:r>
              <a:rPr lang="en-US" altLang="zh-CN" sz="2000" dirty="0">
                <a:latin typeface="Times New Roman" panose="02020603050405020304" pitchFamily="18" charset="0"/>
                <a:cs typeface="Times New Roman" panose="02020603050405020304" pitchFamily="18" charset="0"/>
              </a:rPr>
              <a:t>Figure 5.7: Diagrams describing how a decision tree works. (</a:t>
            </a:r>
            <a:r>
              <a:rPr lang="en-US" altLang="zh-CN" sz="2000" i="1" dirty="0">
                <a:latin typeface="Times New Roman" panose="02020603050405020304" pitchFamily="18" charset="0"/>
                <a:cs typeface="Times New Roman" panose="02020603050405020304" pitchFamily="18" charset="0"/>
              </a:rPr>
              <a:t>Top</a:t>
            </a:r>
            <a:r>
              <a:rPr lang="en-US" altLang="zh-CN" sz="2000" dirty="0">
                <a:latin typeface="Times New Roman" panose="02020603050405020304" pitchFamily="18" charset="0"/>
                <a:cs typeface="Times New Roman" panose="02020603050405020304" pitchFamily="18" charset="0"/>
              </a:rPr>
              <a:t>) Each node of the tree chooses to send the input example to the child node on the left (0) or </a:t>
            </a:r>
            <a:r>
              <a:rPr lang="en-US" altLang="zh-CN" sz="2000" dirty="0" err="1">
                <a:latin typeface="Times New Roman" panose="02020603050405020304" pitchFamily="18" charset="0"/>
                <a:cs typeface="Times New Roman" panose="02020603050405020304" pitchFamily="18" charset="0"/>
              </a:rPr>
              <a:t>or</a:t>
            </a:r>
            <a:r>
              <a:rPr lang="en-US" altLang="zh-CN" sz="2000" dirty="0">
                <a:latin typeface="Times New Roman" panose="02020603050405020304" pitchFamily="18" charset="0"/>
                <a:cs typeface="Times New Roman" panose="02020603050405020304" pitchFamily="18" charset="0"/>
              </a:rPr>
              <a:t> the child node on the right (1). Internal nodes are drawn as circles and leaf nodes as squares. Each node is displayed with a binary string identiﬁer corresponding to its position in the tree, obtained by appending a bit to its parent identiﬁer (0=choose left or top, 1=choose right or bottom). </a:t>
            </a:r>
          </a:p>
        </p:txBody>
      </p:sp>
      <p:grpSp>
        <p:nvGrpSpPr>
          <p:cNvPr id="7" name="组合 6">
            <a:extLst>
              <a:ext uri="{FF2B5EF4-FFF2-40B4-BE49-F238E27FC236}">
                <a16:creationId xmlns:a16="http://schemas.microsoft.com/office/drawing/2014/main" id="{59BF2D70-56D0-4366-B640-064F37A8F819}"/>
              </a:ext>
            </a:extLst>
          </p:cNvPr>
          <p:cNvGrpSpPr/>
          <p:nvPr/>
        </p:nvGrpSpPr>
        <p:grpSpPr>
          <a:xfrm>
            <a:off x="1723869" y="999511"/>
            <a:ext cx="8379660" cy="3086354"/>
            <a:chOff x="1147093" y="980371"/>
            <a:chExt cx="8379660" cy="3086354"/>
          </a:xfrm>
        </p:grpSpPr>
        <p:pic>
          <p:nvPicPr>
            <p:cNvPr id="5" name="图片 4">
              <a:extLst>
                <a:ext uri="{FF2B5EF4-FFF2-40B4-BE49-F238E27FC236}">
                  <a16:creationId xmlns:a16="http://schemas.microsoft.com/office/drawing/2014/main" id="{114668A8-109F-4715-A2D8-ADBE16CB7DEB}"/>
                </a:ext>
              </a:extLst>
            </p:cNvPr>
            <p:cNvPicPr>
              <a:picLocks noChangeAspect="1"/>
            </p:cNvPicPr>
            <p:nvPr/>
          </p:nvPicPr>
          <p:blipFill>
            <a:blip r:embed="rId3"/>
            <a:stretch>
              <a:fillRect/>
            </a:stretch>
          </p:blipFill>
          <p:spPr>
            <a:xfrm>
              <a:off x="1147093" y="1323230"/>
              <a:ext cx="4515480" cy="2400636"/>
            </a:xfrm>
            <a:prstGeom prst="rect">
              <a:avLst/>
            </a:prstGeom>
          </p:spPr>
        </p:pic>
        <p:pic>
          <p:nvPicPr>
            <p:cNvPr id="6" name="图片 5">
              <a:extLst>
                <a:ext uri="{FF2B5EF4-FFF2-40B4-BE49-F238E27FC236}">
                  <a16:creationId xmlns:a16="http://schemas.microsoft.com/office/drawing/2014/main" id="{B895F6B3-34A6-4C24-A9D6-B87471ADA757}"/>
                </a:ext>
              </a:extLst>
            </p:cNvPr>
            <p:cNvPicPr>
              <a:picLocks noChangeAspect="1"/>
            </p:cNvPicPr>
            <p:nvPr/>
          </p:nvPicPr>
          <p:blipFill>
            <a:blip r:embed="rId4"/>
            <a:stretch>
              <a:fillRect/>
            </a:stretch>
          </p:blipFill>
          <p:spPr>
            <a:xfrm>
              <a:off x="6529428" y="980371"/>
              <a:ext cx="2997325" cy="3086354"/>
            </a:xfrm>
            <a:prstGeom prst="rect">
              <a:avLst/>
            </a:prstGeom>
          </p:spPr>
        </p:pic>
      </p:grpSp>
    </p:spTree>
    <p:extLst>
      <p:ext uri="{BB962C8B-B14F-4D97-AF65-F5344CB8AC3E}">
        <p14:creationId xmlns:p14="http://schemas.microsoft.com/office/powerpoint/2010/main" val="244044118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5.7.3 Other Simple Supervised Learning Algorithms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4222492"/>
                <a:ext cx="11409609" cy="2124719"/>
              </a:xfrm>
            </p:spPr>
            <p:txBody>
              <a:bodyPr>
                <a:noAutofit/>
              </a:bodyPr>
              <a:lstStyle/>
              <a:p>
                <a:pPr marL="0" lvl="0" indent="0" algn="just">
                  <a:lnSpc>
                    <a:spcPct val="125000"/>
                  </a:lnSpc>
                  <a:spcBef>
                    <a:spcPts val="0"/>
                  </a:spcBef>
                  <a:buClr>
                    <a:srgbClr val="FF0000"/>
                  </a:buClr>
                  <a:buNone/>
                </a:pPr>
                <a:r>
                  <a:rPr lang="en-US" altLang="zh-CN" sz="2000" dirty="0"/>
                  <a:t>Figure 5.7: (</a:t>
                </a:r>
                <a:r>
                  <a:rPr lang="en-US" altLang="zh-CN" sz="2000" i="1" dirty="0"/>
                  <a:t>Bottom</a:t>
                </a:r>
                <a:r>
                  <a:rPr lang="en-US" altLang="zh-CN" sz="2000" dirty="0"/>
                  <a:t>) The tree divides space into regions. The 2D plane shows how a decision tree might divide </a:t>
                </a:r>
                <a14:m>
                  <m:oMath xmlns:m="http://schemas.openxmlformats.org/officeDocument/2006/math">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ℝ</m:t>
                        </m:r>
                      </m:e>
                      <m:sup>
                        <m:r>
                          <a:rPr lang="en-US" altLang="zh-CN" sz="2000" i="1" dirty="0">
                            <a:latin typeface="Cambria Math" panose="02040503050406030204" pitchFamily="18" charset="0"/>
                          </a:rPr>
                          <m:t>2</m:t>
                        </m:r>
                      </m:sup>
                    </m:sSup>
                  </m:oMath>
                </a14:m>
                <a:r>
                  <a:rPr lang="en-US" altLang="zh-CN" sz="2000" dirty="0"/>
                  <a:t>. The nodes of the tree are plotted in this plane, with each internal node drawn along the dividing line it uses to categorize examples, and leaf nodes drawn in the center of the region of examples they receive. The result is a piecewise-constant function, with one piece per leaf. Each leaf requires at least one training example to deﬁne, so it is not possible for the decision tree to learn a function that has more local maxima than the number of training examples.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4222492"/>
                <a:ext cx="11409609" cy="2124719"/>
              </a:xfrm>
              <a:blipFill>
                <a:blip r:embed="rId3"/>
                <a:stretch>
                  <a:fillRect l="-588" r="-534" b="-15517"/>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59BF2D70-56D0-4366-B640-064F37A8F819}"/>
              </a:ext>
            </a:extLst>
          </p:cNvPr>
          <p:cNvGrpSpPr/>
          <p:nvPr/>
        </p:nvGrpSpPr>
        <p:grpSpPr>
          <a:xfrm>
            <a:off x="1723869" y="999511"/>
            <a:ext cx="8379660" cy="3086354"/>
            <a:chOff x="1147093" y="980371"/>
            <a:chExt cx="8379660" cy="3086354"/>
          </a:xfrm>
        </p:grpSpPr>
        <p:pic>
          <p:nvPicPr>
            <p:cNvPr id="5" name="图片 4">
              <a:extLst>
                <a:ext uri="{FF2B5EF4-FFF2-40B4-BE49-F238E27FC236}">
                  <a16:creationId xmlns:a16="http://schemas.microsoft.com/office/drawing/2014/main" id="{114668A8-109F-4715-A2D8-ADBE16CB7DEB}"/>
                </a:ext>
              </a:extLst>
            </p:cNvPr>
            <p:cNvPicPr>
              <a:picLocks noChangeAspect="1"/>
            </p:cNvPicPr>
            <p:nvPr/>
          </p:nvPicPr>
          <p:blipFill>
            <a:blip r:embed="rId4"/>
            <a:stretch>
              <a:fillRect/>
            </a:stretch>
          </p:blipFill>
          <p:spPr>
            <a:xfrm>
              <a:off x="1147093" y="1323230"/>
              <a:ext cx="4515480" cy="2400636"/>
            </a:xfrm>
            <a:prstGeom prst="rect">
              <a:avLst/>
            </a:prstGeom>
          </p:spPr>
        </p:pic>
        <p:pic>
          <p:nvPicPr>
            <p:cNvPr id="6" name="图片 5">
              <a:extLst>
                <a:ext uri="{FF2B5EF4-FFF2-40B4-BE49-F238E27FC236}">
                  <a16:creationId xmlns:a16="http://schemas.microsoft.com/office/drawing/2014/main" id="{B895F6B3-34A6-4C24-A9D6-B87471ADA757}"/>
                </a:ext>
              </a:extLst>
            </p:cNvPr>
            <p:cNvPicPr>
              <a:picLocks noChangeAspect="1"/>
            </p:cNvPicPr>
            <p:nvPr/>
          </p:nvPicPr>
          <p:blipFill>
            <a:blip r:embed="rId5"/>
            <a:stretch>
              <a:fillRect/>
            </a:stretch>
          </p:blipFill>
          <p:spPr>
            <a:xfrm>
              <a:off x="6529428" y="980371"/>
              <a:ext cx="2997325" cy="3086354"/>
            </a:xfrm>
            <a:prstGeom prst="rect">
              <a:avLst/>
            </a:prstGeom>
          </p:spPr>
        </p:pic>
      </p:grpSp>
    </p:spTree>
    <p:extLst>
      <p:ext uri="{BB962C8B-B14F-4D97-AF65-F5344CB8AC3E}">
        <p14:creationId xmlns:p14="http://schemas.microsoft.com/office/powerpoint/2010/main" val="122230061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5.7.3 Other Simple Supervised Learning Algorithms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Another type of learning algorithm that also breaks the input space into regions and has separate parameters for each region is the decision tree (</a:t>
            </a:r>
            <a:r>
              <a:rPr lang="en-US" altLang="zh-CN" sz="2600" dirty="0" err="1">
                <a:solidFill>
                  <a:srgbClr val="00FF00"/>
                </a:solidFill>
                <a:latin typeface="Times New Roman" panose="02020603050405020304" pitchFamily="18" charset="0"/>
                <a:cs typeface="Times New Roman" panose="02020603050405020304" pitchFamily="18" charset="0"/>
              </a:rPr>
              <a:t>Breiman</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1984</a:t>
            </a:r>
            <a:r>
              <a:rPr lang="en-US" altLang="zh-CN" sz="2600" dirty="0">
                <a:latin typeface="Times New Roman" panose="02020603050405020304" pitchFamily="18" charset="0"/>
                <a:cs typeface="Times New Roman" panose="02020603050405020304" pitchFamily="18" charset="0"/>
              </a:rPr>
              <a:t>) and its many variants. As shown in Fig. </a:t>
            </a:r>
            <a:r>
              <a:rPr lang="en-US" altLang="zh-CN" sz="2600" dirty="0">
                <a:solidFill>
                  <a:srgbClr val="FF0000"/>
                </a:solidFill>
                <a:latin typeface="Times New Roman" panose="02020603050405020304" pitchFamily="18" charset="0"/>
                <a:cs typeface="Times New Roman" panose="02020603050405020304" pitchFamily="18" charset="0"/>
              </a:rPr>
              <a:t>5.7</a:t>
            </a:r>
            <a:r>
              <a:rPr lang="en-US" altLang="zh-CN" sz="2600" dirty="0">
                <a:latin typeface="Times New Roman" panose="02020603050405020304" pitchFamily="18" charset="0"/>
                <a:cs typeface="Times New Roman" panose="02020603050405020304" pitchFamily="18" charset="0"/>
              </a:rPr>
              <a:t> , each node of the decision tree is associated with a region in the input space, and internal nodes break that region into one sub-region for each child of the node (typically using an axis-aligned cut). Space is thus sub-divided into non-overlapping regions, with a one-to-one correspondence between leaf nodes and input regions. Each leaf node usually maps every point in its input region to the same output. Decision trees are usually trained with specialized algorithms that are beyond the scope of this book. </a:t>
            </a:r>
          </a:p>
        </p:txBody>
      </p:sp>
    </p:spTree>
    <p:extLst>
      <p:ext uri="{BB962C8B-B14F-4D97-AF65-F5344CB8AC3E}">
        <p14:creationId xmlns:p14="http://schemas.microsoft.com/office/powerpoint/2010/main" val="156452365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5.7.3 Other Simple Supervised Learning Algorithms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learning algorithm can be considered non-parametric if it is allowed to learn a tree of arbitrary size, though decision trees are usually regularized with size constraints that turn them into parametric models in practice. Decision trees as they are typically used, with axis-aligned splits and constant outputs within each node, struggle to solve some problems that are easy even for logistic regression. For example, if we have a two-class problem and the positive class occurs wherever </a:t>
                </a:r>
                <a14:m>
                  <m:oMath xmlns:m="http://schemas.openxmlformats.org/officeDocument/2006/math">
                    <m:sSub>
                      <m:sSubPr>
                        <m:ctrlPr>
                          <a:rPr lang="en-US" altLang="zh-CN" sz="2600" i="1" dirty="0" smtClean="0">
                            <a:latin typeface="Cambria Math" panose="02040503050406030204" pitchFamily="18" charset="0"/>
                          </a:rPr>
                        </m:ctrlPr>
                      </m:sSubPr>
                      <m:e>
                        <m:r>
                          <a:rPr lang="en-US" altLang="zh-CN" sz="2600" i="1" dirty="0" smtClean="0">
                            <a:latin typeface="Cambria Math" panose="02040503050406030204" pitchFamily="18" charset="0"/>
                          </a:rPr>
                          <m:t>𝑥</m:t>
                        </m:r>
                      </m:e>
                      <m:sub>
                        <m:r>
                          <a:rPr lang="en-US" altLang="zh-CN" sz="2600" i="1" dirty="0" smtClean="0">
                            <a:latin typeface="Cambria Math" panose="02040503050406030204" pitchFamily="18" charset="0"/>
                          </a:rPr>
                          <m:t>2</m:t>
                        </m:r>
                      </m:sub>
                    </m:sSub>
                    <m:r>
                      <a:rPr lang="en-US" altLang="zh-CN" sz="2600" i="1" dirty="0" smtClean="0">
                        <a:latin typeface="Cambria Math" panose="02040503050406030204" pitchFamily="18" charset="0"/>
                      </a:rPr>
                      <m:t>&gt;</m:t>
                    </m:r>
                    <m:sSub>
                      <m:sSubPr>
                        <m:ctrlPr>
                          <a:rPr lang="en-US" altLang="zh-CN" sz="2600" i="1" dirty="0" smtClean="0">
                            <a:latin typeface="Cambria Math" panose="02040503050406030204" pitchFamily="18" charset="0"/>
                          </a:rPr>
                        </m:ctrlPr>
                      </m:sSubPr>
                      <m:e>
                        <m:r>
                          <a:rPr lang="en-US" altLang="zh-CN" sz="2600" i="1" dirty="0" smtClean="0">
                            <a:latin typeface="Cambria Math" panose="02040503050406030204" pitchFamily="18" charset="0"/>
                          </a:rPr>
                          <m:t>𝑥</m:t>
                        </m:r>
                      </m:e>
                      <m:sub>
                        <m:r>
                          <a:rPr lang="en-US" altLang="zh-CN" sz="2600" i="1" dirty="0" smtClean="0">
                            <a:latin typeface="Cambria Math" panose="02040503050406030204" pitchFamily="18" charset="0"/>
                          </a:rPr>
                          <m:t>1</m:t>
                        </m:r>
                      </m:sub>
                    </m:sSub>
                  </m:oMath>
                </a14:m>
                <a:r>
                  <a:rPr lang="en-US" altLang="zh-CN" sz="2600" dirty="0">
                    <a:latin typeface="Times New Roman" panose="02020603050405020304" pitchFamily="18" charset="0"/>
                    <a:cs typeface="Times New Roman" panose="02020603050405020304" pitchFamily="18" charset="0"/>
                  </a:rPr>
                  <a:t>, the decision boundary is not axis-aligned. The decision tree will thus need to approximate the decision boundary with many nodes, implementing a step function that constantly walks back and forth across the true decision function with axis-aligned steps.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503776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5.7.3 Other Simple Supervised Learning Algorithms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As we have seen, nearest neighbor predictors and decision trees have many limitations. Nonetheless, they are useful learning algorithms when computational resources are constrained. We can also build intuition for more sophisticated learning algorithms by thinking about the similarities and differences between sophisticated algorithms and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𝑘</m:t>
                    </m:r>
                  </m:oMath>
                </a14:m>
                <a:r>
                  <a:rPr lang="en-US" altLang="zh-CN" sz="2600" dirty="0">
                    <a:latin typeface="Times New Roman" panose="02020603050405020304" pitchFamily="18" charset="0"/>
                    <a:cs typeface="Times New Roman" panose="02020603050405020304" pitchFamily="18" charset="0"/>
                  </a:rPr>
                  <a:t>-NN or decision tree baselines.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See </a:t>
                </a:r>
                <a:r>
                  <a:rPr lang="en-US" altLang="zh-CN" sz="2600" dirty="0">
                    <a:solidFill>
                      <a:srgbClr val="00FF00"/>
                    </a:solidFill>
                    <a:latin typeface="Times New Roman" panose="02020603050405020304" pitchFamily="18" charset="0"/>
                    <a:cs typeface="Times New Roman" panose="02020603050405020304" pitchFamily="18" charset="0"/>
                  </a:rPr>
                  <a:t>Murphy</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Bishop</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2006</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Hastie</a:t>
                </a:r>
                <a:r>
                  <a:rPr lang="en-US" altLang="zh-CN" sz="2600" dirty="0">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a:t>
                </a:r>
                <a:r>
                  <a:rPr lang="en-US" altLang="zh-CN" sz="2600" i="1" dirty="0">
                    <a:solidFill>
                      <a:srgbClr val="92D05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al.</a:t>
                </a:r>
                <a:r>
                  <a:rPr lang="en-US" altLang="zh-CN" sz="2600" i="1" dirty="0">
                    <a:solidFill>
                      <a:srgbClr val="92D05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2001</a:t>
                </a:r>
                <a:r>
                  <a:rPr lang="en-US" altLang="zh-CN" sz="2600" dirty="0">
                    <a:latin typeface="Times New Roman" panose="02020603050405020304" pitchFamily="18" charset="0"/>
                    <a:cs typeface="Times New Roman" panose="02020603050405020304" pitchFamily="18" charset="0"/>
                  </a:rPr>
                  <a:t>) or other machine learning textbooks for more material on traditional supervised learning algorithms.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974466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idx="1" hasCustomPrompt="1"/>
          </p:nvPr>
        </p:nvSpPr>
        <p:spPr>
          <a:xfrm>
            <a:off x="387439" y="3742005"/>
            <a:ext cx="11409609" cy="243495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Qianmin</a:t>
            </a:r>
            <a:r>
              <a:rPr lang="en-US" altLang="zh-CN" sz="2400" dirty="0"/>
              <a:t> Chen,</a:t>
            </a:r>
            <a:r>
              <a:rPr lang="zh-CN" altLang="en-US" sz="2400" dirty="0"/>
              <a:t> </a:t>
            </a:r>
            <a:r>
              <a:rPr lang="en-US" altLang="zh-CN" sz="2400" dirty="0"/>
              <a:t>Jiaqi Wang</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5.8 Unsupervised Learning Algorithms</a:t>
            </a:r>
            <a:endParaRPr lang="zh-CN" altLang="en-US" sz="3600" dirty="0"/>
          </a:p>
        </p:txBody>
      </p:sp>
      <p:sp>
        <p:nvSpPr>
          <p:cNvPr id="8" name="文本框 7"/>
          <p:cNvSpPr txBox="1"/>
          <p:nvPr/>
        </p:nvSpPr>
        <p:spPr>
          <a:xfrm>
            <a:off x="1707488" y="558169"/>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5 Machine Learning Basics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44224012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5.8 Unsupervised Learning Algorithms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Recall from Sec. </a:t>
            </a:r>
            <a:r>
              <a:rPr lang="en-US" altLang="zh-CN" sz="2600" dirty="0">
                <a:solidFill>
                  <a:srgbClr val="FF0000"/>
                </a:solidFill>
                <a:latin typeface="Times New Roman" panose="02020603050405020304" pitchFamily="18" charset="0"/>
                <a:cs typeface="Times New Roman" panose="02020603050405020304" pitchFamily="18" charset="0"/>
              </a:rPr>
              <a:t>5.1.3</a:t>
            </a:r>
            <a:r>
              <a:rPr lang="en-US" altLang="zh-CN" sz="2600" dirty="0">
                <a:latin typeface="Times New Roman" panose="02020603050405020304" pitchFamily="18" charset="0"/>
                <a:cs typeface="Times New Roman" panose="02020603050405020304" pitchFamily="18" charset="0"/>
              </a:rPr>
              <a:t> that unsupervised algorithms are those that experience only “features” but not a supervision signal. The distinction between supervised and unsupervised algorithms is not formally and rigidly defined because there is no objective test for distinguishing whether a value is a feature or a target provided by a supervisor. Informally, unsupervised learning refers to most attempts to extract information from a distribution that do not require human labor to annotate examples. The term is usually associated with density estimation, learning to draw samples from a distribution, learning to denoise data from some distribution, finding a manifold that the data lies near, or clustering the data into groups of related examples.</a:t>
            </a:r>
          </a:p>
        </p:txBody>
      </p:sp>
    </p:spTree>
    <p:extLst>
      <p:ext uri="{BB962C8B-B14F-4D97-AF65-F5344CB8AC3E}">
        <p14:creationId xmlns:p14="http://schemas.microsoft.com/office/powerpoint/2010/main" val="75759200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5.8 Unsupervised Learning Algorithms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t>A classic unsupervised learning task is to ﬁnd the “best” representation of the data. By ‘best’ we can mean diﬀerent things, but generally speaking we are looking for a representation that preserves as much information about </a:t>
            </a:r>
            <a:r>
              <a:rPr lang="en-US" altLang="zh-CN" sz="2600" b="1" i="1" dirty="0"/>
              <a:t>x</a:t>
            </a:r>
            <a:r>
              <a:rPr lang="en-US" altLang="zh-CN" sz="2600" dirty="0"/>
              <a:t> as possible while obeying some penalty or constraint aimed at keeping the representation or </a:t>
            </a:r>
            <a:r>
              <a:rPr lang="en-US" altLang="zh-CN" sz="2600" i="1" dirty="0"/>
              <a:t>simpler</a:t>
            </a:r>
            <a:r>
              <a:rPr lang="en-US" altLang="zh-CN" sz="2600" dirty="0"/>
              <a:t> more accessible than </a:t>
            </a:r>
            <a:r>
              <a:rPr lang="en-US" altLang="zh-CN" sz="2600" b="1" i="1" dirty="0"/>
              <a:t>x</a:t>
            </a:r>
            <a:r>
              <a:rPr lang="en-US" altLang="zh-CN" sz="2600" dirty="0"/>
              <a:t> itself. </a:t>
            </a:r>
          </a:p>
          <a:p>
            <a:pPr marL="0" indent="0" algn="just">
              <a:lnSpc>
                <a:spcPct val="125000"/>
              </a:lnSpc>
              <a:spcBef>
                <a:spcPts val="0"/>
              </a:spcBef>
              <a:buClr>
                <a:srgbClr val="FF0000"/>
              </a:buClr>
              <a:buNone/>
            </a:pPr>
            <a:r>
              <a:rPr lang="en-US" altLang="zh-CN" sz="2600" dirty="0"/>
              <a:t>        There are multiple ways of deﬁning a representation. Three of the simpler  most common include lower dimensional representations, sparse representations and independent representations. Low-dimensional representations attempt to compress as much information about x as possible in a smaller representation. </a:t>
            </a:r>
            <a:endParaRPr lang="en-US" altLang="zh-C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10020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5.8 Unsupervised Learning Algorithms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t>Sparse representations (</a:t>
            </a:r>
            <a:r>
              <a:rPr lang="en-US" altLang="zh-CN" sz="2600" dirty="0">
                <a:solidFill>
                  <a:srgbClr val="00FF00"/>
                </a:solidFill>
              </a:rPr>
              <a:t>Barlow</a:t>
            </a:r>
            <a:r>
              <a:rPr lang="en-US" altLang="zh-CN" sz="2600" dirty="0"/>
              <a:t>, </a:t>
            </a:r>
            <a:r>
              <a:rPr lang="en-US" altLang="zh-CN" sz="2600" dirty="0">
                <a:solidFill>
                  <a:srgbClr val="00FF00"/>
                </a:solidFill>
              </a:rPr>
              <a:t>1989</a:t>
            </a:r>
            <a:r>
              <a:rPr lang="en-US" altLang="zh-CN" sz="2600" dirty="0"/>
              <a:t>; </a:t>
            </a:r>
            <a:r>
              <a:rPr lang="en-US" altLang="zh-CN" sz="2600" dirty="0" err="1">
                <a:solidFill>
                  <a:srgbClr val="00FF00"/>
                </a:solidFill>
              </a:rPr>
              <a:t>Olshausen</a:t>
            </a:r>
            <a:r>
              <a:rPr lang="en-US" altLang="zh-CN" sz="2600" dirty="0"/>
              <a:t> </a:t>
            </a:r>
            <a:r>
              <a:rPr lang="en-US" altLang="zh-CN" sz="2600" dirty="0">
                <a:solidFill>
                  <a:srgbClr val="00FF00"/>
                </a:solidFill>
              </a:rPr>
              <a:t>and</a:t>
            </a:r>
            <a:r>
              <a:rPr lang="en-US" altLang="zh-CN" sz="2600" dirty="0"/>
              <a:t> </a:t>
            </a:r>
            <a:r>
              <a:rPr lang="en-US" altLang="zh-CN" sz="2600" dirty="0">
                <a:solidFill>
                  <a:srgbClr val="00FF00"/>
                </a:solidFill>
              </a:rPr>
              <a:t>Field</a:t>
            </a:r>
            <a:r>
              <a:rPr lang="en-US" altLang="zh-CN" sz="2600" dirty="0"/>
              <a:t>, </a:t>
            </a:r>
            <a:r>
              <a:rPr lang="en-US" altLang="zh-CN" sz="2600" dirty="0">
                <a:solidFill>
                  <a:srgbClr val="00FF00"/>
                </a:solidFill>
              </a:rPr>
              <a:t>1996</a:t>
            </a:r>
            <a:r>
              <a:rPr lang="en-US" altLang="zh-CN" sz="2600" dirty="0"/>
              <a:t>; </a:t>
            </a:r>
            <a:r>
              <a:rPr lang="en-US" altLang="zh-CN" sz="2600" dirty="0">
                <a:solidFill>
                  <a:srgbClr val="00FF00"/>
                </a:solidFill>
              </a:rPr>
              <a:t>Hinton</a:t>
            </a:r>
            <a:r>
              <a:rPr lang="en-US" altLang="zh-CN" sz="2600" dirty="0"/>
              <a:t> </a:t>
            </a:r>
            <a:r>
              <a:rPr lang="en-US" altLang="zh-CN" sz="2600" dirty="0">
                <a:solidFill>
                  <a:srgbClr val="00FF00"/>
                </a:solidFill>
              </a:rPr>
              <a:t>and</a:t>
            </a:r>
            <a:r>
              <a:rPr lang="en-US" altLang="zh-CN" sz="2600" dirty="0"/>
              <a:t> </a:t>
            </a:r>
            <a:r>
              <a:rPr lang="en-US" altLang="zh-CN" sz="2600" dirty="0" err="1">
                <a:solidFill>
                  <a:srgbClr val="00FF00"/>
                </a:solidFill>
              </a:rPr>
              <a:t>Ghahramani</a:t>
            </a:r>
            <a:r>
              <a:rPr lang="en-US" altLang="zh-CN" sz="2600" dirty="0"/>
              <a:t>, </a:t>
            </a:r>
            <a:r>
              <a:rPr lang="en-US" altLang="zh-CN" sz="2600" dirty="0">
                <a:solidFill>
                  <a:srgbClr val="00FF00"/>
                </a:solidFill>
              </a:rPr>
              <a:t>1997</a:t>
            </a:r>
            <a:r>
              <a:rPr lang="en-US" altLang="zh-CN" sz="2600" dirty="0"/>
              <a:t>) embed the dataset into a representation whose entries are mostly zeroes for most inputs. The use of sparse representations typically requires increasing the dimensionality of the representation, so that the representation becoming mostly zeroes does not discard too much information. This results in an overall structure of the representation that tends to distribute data along the axes of the representation space. Independent representations attempt to </a:t>
            </a:r>
            <a:r>
              <a:rPr lang="en-US" altLang="zh-CN" sz="2600" i="1" dirty="0"/>
              <a:t>disentangle</a:t>
            </a:r>
            <a:r>
              <a:rPr lang="en-US" altLang="zh-CN" sz="2600" dirty="0"/>
              <a:t> the sources of variation underlying the data distribution such that the dimensions of the representation are statistically independent. </a:t>
            </a:r>
          </a:p>
        </p:txBody>
      </p:sp>
    </p:spTree>
    <p:extLst>
      <p:ext uri="{BB962C8B-B14F-4D97-AF65-F5344CB8AC3E}">
        <p14:creationId xmlns:p14="http://schemas.microsoft.com/office/powerpoint/2010/main" val="374234791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5.8 Unsupervised Learning Algorithms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05000"/>
              </a:lnSpc>
              <a:spcBef>
                <a:spcPts val="0"/>
              </a:spcBef>
              <a:buClr>
                <a:srgbClr val="FF0000"/>
              </a:buClr>
              <a:buNone/>
            </a:pPr>
            <a:r>
              <a:rPr lang="en-US" altLang="zh-CN" sz="2600" dirty="0"/>
              <a:t>        Of course these three criteria are certainly not mutually exclusive. Lowdimensional representations often yield elements that have fewer or weaker dependencies than the original high-dimensional data. This is because one way to reduce the size of a representation is to ﬁnd and remove redundancies. Identifying and removing more redundancy allows the dimensionality reduction algorithm to achieve more compression while discarding less information.</a:t>
            </a:r>
          </a:p>
          <a:p>
            <a:pPr marL="0" lvl="0" indent="0" algn="just">
              <a:lnSpc>
                <a:spcPct val="105000"/>
              </a:lnSpc>
              <a:spcBef>
                <a:spcPts val="0"/>
              </a:spcBef>
              <a:buClr>
                <a:srgbClr val="FF0000"/>
              </a:buClr>
              <a:buNone/>
            </a:pPr>
            <a:r>
              <a:rPr lang="en-US" altLang="zh-CN" sz="2600" dirty="0"/>
              <a:t>        The notion of representation is one of the central themes of deep learning and therefore one of the central themes in this book. In this section, we develop some simple examples of representation learning algorithms. Together, these example algorithms show how to operationalize all three of the criteria above. Most of the remaining chapters introduce additional representation learning algorithms that develop these criteria in diﬀerent ways or introduce other criteria.</a:t>
            </a:r>
          </a:p>
        </p:txBody>
      </p:sp>
    </p:spTree>
    <p:extLst>
      <p:ext uri="{BB962C8B-B14F-4D97-AF65-F5344CB8AC3E}">
        <p14:creationId xmlns:p14="http://schemas.microsoft.com/office/powerpoint/2010/main" val="3421358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 The Task, </a:t>
            </a:r>
            <a:r>
              <a:rPr lang="en-US" altLang="zh-CN" i="1" dirty="0"/>
              <a:t>T</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t>For example, deep learning can be used to annotate the locations of roads in aerial </a:t>
            </a:r>
            <a:r>
              <a:rPr lang="en-US" altLang="zh-CN" sz="2600" dirty="0">
                <a:latin typeface="Times New Roman" panose="02020603050405020304" pitchFamily="18" charset="0"/>
                <a:cs typeface="Times New Roman" panose="02020603050405020304" pitchFamily="18" charset="0"/>
              </a:rPr>
              <a:t>photographs(</a:t>
            </a:r>
            <a:r>
              <a:rPr lang="en-US" altLang="zh-CN" sz="2600" dirty="0" err="1">
                <a:solidFill>
                  <a:srgbClr val="00FF00"/>
                </a:solidFill>
                <a:latin typeface="Times New Roman" panose="02020603050405020304" pitchFamily="18" charset="0"/>
                <a:cs typeface="Times New Roman" panose="02020603050405020304" pitchFamily="18" charset="0"/>
              </a:rPr>
              <a:t>Mnih</a:t>
            </a:r>
            <a:r>
              <a:rPr lang="en-US" altLang="zh-CN" sz="2600" dirty="0">
                <a:solidFill>
                  <a:srgbClr val="00FF00"/>
                </a:solidFill>
                <a:latin typeface="Times New Roman" panose="02020603050405020304" pitchFamily="18" charset="0"/>
                <a:cs typeface="Times New Roman" panose="02020603050405020304" pitchFamily="18" charset="0"/>
              </a:rPr>
              <a:t> and Hinton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The output need not have its form mirror the structure of the input as closely as in these annotation-style tasks. For example, in image captioning, the computer program observes an image and outputs a natural language sentence describing the image(</a:t>
            </a:r>
            <a:r>
              <a:rPr lang="en-US" altLang="zh-CN" sz="2600" dirty="0" err="1">
                <a:solidFill>
                  <a:srgbClr val="00FF00"/>
                </a:solidFill>
                <a:latin typeface="Times New Roman" panose="02020603050405020304" pitchFamily="18" charset="0"/>
                <a:cs typeface="Times New Roman" panose="02020603050405020304" pitchFamily="18" charset="0"/>
              </a:rPr>
              <a:t>Kiros</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2014a</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Mao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2015</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Vinyals</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2015b</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Donahue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2014</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Karpathy</a:t>
            </a:r>
            <a:r>
              <a:rPr lang="en-US" altLang="zh-CN" sz="2600" dirty="0">
                <a:solidFill>
                  <a:srgbClr val="00FF00"/>
                </a:solidFill>
                <a:latin typeface="Times New Roman" panose="02020603050405020304" pitchFamily="18" charset="0"/>
                <a:cs typeface="Times New Roman" panose="02020603050405020304" pitchFamily="18" charset="0"/>
              </a:rPr>
              <a:t> and Li</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2015</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Fang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2015</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Xu</a:t>
            </a:r>
            <a:r>
              <a:rPr lang="en-US" altLang="zh-CN" sz="2600" dirty="0">
                <a:solidFill>
                  <a:srgbClr val="00FF00"/>
                </a:solidFill>
                <a:latin typeface="Times New Roman" panose="02020603050405020304" pitchFamily="18" charset="0"/>
                <a:cs typeface="Times New Roman" panose="02020603050405020304" pitchFamily="18" charset="0"/>
              </a:rPr>
              <a:t> 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2015</a:t>
            </a:r>
            <a:r>
              <a:rPr lang="en-US" altLang="zh-CN" sz="2600" dirty="0">
                <a:latin typeface="Times New Roman" panose="02020603050405020304" pitchFamily="18" charset="0"/>
                <a:cs typeface="Times New Roman" panose="02020603050405020304" pitchFamily="18" charset="0"/>
              </a:rPr>
              <a:t>). These tasks are called structured output tasks because the program must output several values that are all tightly inter-related. For example, the words produced by an image captioning program must form a valid sentence.</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a:extLst>
              <a:ext uri="{FF2B5EF4-FFF2-40B4-BE49-F238E27FC236}">
                <a16:creationId xmlns:a16="http://schemas.microsoft.com/office/drawing/2014/main" id="{593C5714-F61F-4834-BB11-AD4A645D29E1}"/>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90574954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5.8.1 </a:t>
            </a:r>
            <a:r>
              <a:rPr lang="en-US" altLang="zh-CN" sz="3600" dirty="0">
                <a:latin typeface="Times New Roman" panose="02020603050405020304" pitchFamily="18" charset="0"/>
                <a:cs typeface="Times New Roman" panose="02020603050405020304" pitchFamily="18" charset="0"/>
                <a:sym typeface="+mn-ea"/>
              </a:rPr>
              <a:t>Principal Components Analysis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Sec. </a:t>
            </a:r>
            <a:r>
              <a:rPr lang="en-US" altLang="zh-CN" sz="2600" dirty="0">
                <a:solidFill>
                  <a:srgbClr val="FF0000"/>
                </a:solidFill>
                <a:latin typeface="Times New Roman" panose="02020603050405020304" pitchFamily="18" charset="0"/>
                <a:cs typeface="Times New Roman" panose="02020603050405020304" pitchFamily="18" charset="0"/>
              </a:rPr>
              <a:t>2.12</a:t>
            </a:r>
            <a:r>
              <a:rPr lang="en-US" altLang="zh-CN" sz="2600" dirty="0">
                <a:latin typeface="Times New Roman" panose="02020603050405020304" pitchFamily="18" charset="0"/>
                <a:cs typeface="Times New Roman" panose="02020603050405020304" pitchFamily="18" charset="0"/>
              </a:rPr>
              <a:t>, we saw that the principal components analysis algorithm provides a means of compressing data. We can also view PCA as an unsupervised learning algorithm that learns a representation of data. This representation is based on two of the criteria for a simple representation described above. PCA learns a representation that has lower dimensionality than the original input. It also learns a representation whose elements have no linear correlation with each other. This is a first step toward the criterion of learning representations whose elements are statistically independent. To achieve full independence, a representation learning algorithm must also remove the nonlinear relationships between variables.</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custDataLst>
              <p:tags r:id="rId2"/>
            </p:custDataLst>
          </p:nvPr>
        </p:nvPicPr>
        <p:blipFill>
          <a:blip r:embed="rId4"/>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5.8.1 </a:t>
            </a:r>
            <a:r>
              <a:rPr lang="en-US" altLang="zh-CN" sz="3600" dirty="0">
                <a:latin typeface="Times New Roman" panose="02020603050405020304" pitchFamily="18" charset="0"/>
                <a:cs typeface="Times New Roman" panose="02020603050405020304" pitchFamily="18" charset="0"/>
                <a:sym typeface="+mn-ea"/>
              </a:rPr>
              <a:t>Principal Components Analysis</a:t>
            </a:r>
            <a:endParaRPr lang="zh-CN" altLang="en-US" sz="3600" dirty="0">
              <a:latin typeface="Times New Roman" panose="02020603050405020304" pitchFamily="18" charset="0"/>
              <a:cs typeface="Times New Roman" panose="02020603050405020304" pitchFamily="18" charset="0"/>
            </a:endParaRPr>
          </a:p>
        </p:txBody>
      </p:sp>
      <p:grpSp>
        <p:nvGrpSpPr>
          <p:cNvPr id="5" name="组合 4">
            <a:extLst>
              <a:ext uri="{FF2B5EF4-FFF2-40B4-BE49-F238E27FC236}">
                <a16:creationId xmlns:a16="http://schemas.microsoft.com/office/drawing/2014/main" id="{66D6963E-684A-469D-B381-64C958C3CEE6}"/>
              </a:ext>
            </a:extLst>
          </p:cNvPr>
          <p:cNvGrpSpPr/>
          <p:nvPr/>
        </p:nvGrpSpPr>
        <p:grpSpPr>
          <a:xfrm>
            <a:off x="2109665" y="1143595"/>
            <a:ext cx="7060761" cy="3457575"/>
            <a:chOff x="1870514" y="1143635"/>
            <a:chExt cx="7060761" cy="3457575"/>
          </a:xfrm>
        </p:grpSpPr>
        <p:pic>
          <p:nvPicPr>
            <p:cNvPr id="7" name="图片 6"/>
            <p:cNvPicPr>
              <a:picLocks noChangeAspect="1"/>
            </p:cNvPicPr>
            <p:nvPr/>
          </p:nvPicPr>
          <p:blipFill>
            <a:blip r:embed="rId5"/>
            <a:stretch>
              <a:fillRect/>
            </a:stretch>
          </p:blipFill>
          <p:spPr>
            <a:xfrm>
              <a:off x="1870514" y="1214080"/>
              <a:ext cx="3455670" cy="3316605"/>
            </a:xfrm>
            <a:prstGeom prst="rect">
              <a:avLst/>
            </a:prstGeom>
          </p:spPr>
        </p:pic>
        <p:pic>
          <p:nvPicPr>
            <p:cNvPr id="8" name="图片 7"/>
            <p:cNvPicPr>
              <a:picLocks noChangeAspect="1"/>
            </p:cNvPicPr>
            <p:nvPr/>
          </p:nvPicPr>
          <p:blipFill>
            <a:blip r:embed="rId6"/>
            <a:stretch>
              <a:fillRect/>
            </a:stretch>
          </p:blipFill>
          <p:spPr>
            <a:xfrm>
              <a:off x="5617210" y="1143635"/>
              <a:ext cx="3314065" cy="3457575"/>
            </a:xfrm>
            <a:prstGeom prst="rect">
              <a:avLst/>
            </a:prstGeom>
          </p:spPr>
        </p:pic>
      </p:grpSp>
      <p:sp>
        <p:nvSpPr>
          <p:cNvPr id="9" name="文本框 8"/>
          <p:cNvSpPr txBox="1"/>
          <p:nvPr/>
        </p:nvSpPr>
        <p:spPr>
          <a:xfrm>
            <a:off x="641685" y="4881880"/>
            <a:ext cx="10710944" cy="1323439"/>
          </a:xfrm>
          <a:prstGeom prst="rect">
            <a:avLst/>
          </a:prstGeom>
          <a:noFill/>
        </p:spPr>
        <p:txBody>
          <a:bodyPr wrap="square" rtlCol="0">
            <a:spAutoFit/>
          </a:bodyPr>
          <a:lstStyle/>
          <a:p>
            <a:pPr algn="just"/>
            <a:r>
              <a:rPr lang="en-US" altLang="zh-CN" sz="2000" dirty="0">
                <a:latin typeface="Times New Roman" panose="02020603050405020304" pitchFamily="18" charset="0"/>
                <a:cs typeface="Times New Roman" panose="02020603050405020304" pitchFamily="18" charset="0"/>
              </a:rPr>
              <a:t>Figure 5.8: PCA learns a linear projection that aligns the direction of greatest variance with the axes of the new space. </a:t>
            </a:r>
            <a:r>
              <a:rPr lang="en-US" altLang="zh-CN" sz="2000" i="1" dirty="0">
                <a:latin typeface="Times New Roman" panose="02020603050405020304" pitchFamily="18" charset="0"/>
                <a:cs typeface="Times New Roman" panose="02020603050405020304" pitchFamily="18" charset="0"/>
              </a:rPr>
              <a:t>(Left) </a:t>
            </a:r>
            <a:r>
              <a:rPr lang="en-US" altLang="zh-CN" sz="2000" dirty="0">
                <a:latin typeface="Times New Roman" panose="02020603050405020304" pitchFamily="18" charset="0"/>
                <a:cs typeface="Times New Roman" panose="02020603050405020304" pitchFamily="18" charset="0"/>
              </a:rPr>
              <a:t>The original data consists of samples of  x.  In this space, the variance might occur along directions that are not axis-aligned.</a:t>
            </a:r>
            <a:r>
              <a:rPr lang="en-US" altLang="zh-CN" sz="2000" i="1" dirty="0">
                <a:latin typeface="Times New Roman" panose="02020603050405020304" pitchFamily="18" charset="0"/>
                <a:cs typeface="Times New Roman" panose="02020603050405020304" pitchFamily="18" charset="0"/>
              </a:rPr>
              <a:t> (Right)</a:t>
            </a:r>
            <a:r>
              <a:rPr lang="en-US" altLang="zh-CN" sz="2000" dirty="0">
                <a:latin typeface="Times New Roman" panose="02020603050405020304" pitchFamily="18" charset="0"/>
                <a:cs typeface="Times New Roman" panose="02020603050405020304" pitchFamily="18" charset="0"/>
              </a:rPr>
              <a:t> The transformed data z=x</a:t>
            </a:r>
            <a:r>
              <a:rPr lang="en-US" altLang="zh-CN" sz="2000" baseline="30000" dirty="0">
                <a:latin typeface="Arial" panose="020B0604020202020204" pitchFamily="34" charset="0"/>
                <a:cs typeface="Arial" panose="020B0604020202020204" pitchFamily="34" charset="0"/>
                <a:sym typeface="+mn-ea"/>
              </a:rPr>
              <a:t>┬</a:t>
            </a:r>
            <a:r>
              <a:rPr lang="en-US" altLang="zh-CN" sz="2000" dirty="0">
                <a:latin typeface="Times New Roman" panose="02020603050405020304" pitchFamily="18" charset="0"/>
                <a:cs typeface="Times New Roman" panose="02020603050405020304" pitchFamily="18" charset="0"/>
              </a:rPr>
              <a:t>W now varies most along the axis z</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The direction of second most variance is now along z</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a:t>
            </a:r>
          </a:p>
        </p:txBody>
      </p:sp>
      <p:graphicFrame>
        <p:nvGraphicFramePr>
          <p:cNvPr id="10" name="对象 9">
            <a:hlinkClick r:id="" action="ppaction://ole?verb=0"/>
          </p:cNvPr>
          <p:cNvGraphicFramePr>
            <a:graphicFrameLocks noChangeAspect="1"/>
          </p:cNvGraphicFramePr>
          <p:nvPr/>
        </p:nvGraphicFramePr>
        <p:xfrm>
          <a:off x="5797550" y="3327400"/>
          <a:ext cx="596900" cy="203200"/>
        </p:xfrm>
        <a:graphic>
          <a:graphicData uri="http://schemas.openxmlformats.org/presentationml/2006/ole">
            <mc:AlternateContent xmlns:mc="http://schemas.openxmlformats.org/markup-compatibility/2006">
              <mc:Choice xmlns:v="urn:schemas-microsoft-com:vml" Requires="v">
                <p:oleObj spid="_x0000_s119987" r:id="rId7" imgW="596900" imgH="203200" progId="Equation.KSEE3">
                  <p:embed/>
                </p:oleObj>
              </mc:Choice>
              <mc:Fallback>
                <p:oleObj r:id="rId7" imgW="596900" imgH="203200" progId="Equation.KSEE3">
                  <p:embed/>
                  <p:pic>
                    <p:nvPicPr>
                      <p:cNvPr id="10" name="对象 9">
                        <a:hlinkClick r:id="" action="ppaction://ole?verb=0"/>
                      </p:cNvPr>
                      <p:cNvPicPr/>
                      <p:nvPr/>
                    </p:nvPicPr>
                    <p:blipFill>
                      <a:blip r:embed="rId8"/>
                      <a:stretch>
                        <a:fillRect/>
                      </a:stretch>
                    </p:blipFill>
                    <p:spPr>
                      <a:xfrm>
                        <a:off x="5797550" y="3327400"/>
                        <a:ext cx="596900" cy="20320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5803900" y="3327400"/>
          <a:ext cx="584200" cy="203200"/>
        </p:xfrm>
        <a:graphic>
          <a:graphicData uri="http://schemas.openxmlformats.org/presentationml/2006/ole">
            <mc:AlternateContent xmlns:mc="http://schemas.openxmlformats.org/markup-compatibility/2006">
              <mc:Choice xmlns:v="urn:schemas-microsoft-com:vml" Requires="v">
                <p:oleObj spid="_x0000_s119988" r:id="rId9" imgW="584200" imgH="203200" progId="Equation.KSEE3">
                  <p:embed/>
                </p:oleObj>
              </mc:Choice>
              <mc:Fallback>
                <p:oleObj r:id="rId9" imgW="584200" imgH="203200" progId="Equation.KSEE3">
                  <p:embed/>
                  <p:pic>
                    <p:nvPicPr>
                      <p:cNvPr id="11" name="对象 10">
                        <a:hlinkClick r:id="" action="ppaction://ole?verb=0"/>
                      </p:cNvPr>
                      <p:cNvPicPr/>
                      <p:nvPr/>
                    </p:nvPicPr>
                    <p:blipFill>
                      <a:blip r:embed="rId10"/>
                      <a:stretch>
                        <a:fillRect/>
                      </a:stretch>
                    </p:blipFill>
                    <p:spPr>
                      <a:xfrm>
                        <a:off x="5803900" y="3327400"/>
                        <a:ext cx="584200" cy="20320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5816600" y="3327400"/>
          <a:ext cx="558800" cy="203200"/>
        </p:xfrm>
        <a:graphic>
          <a:graphicData uri="http://schemas.openxmlformats.org/presentationml/2006/ole">
            <mc:AlternateContent xmlns:mc="http://schemas.openxmlformats.org/markup-compatibility/2006">
              <mc:Choice xmlns:v="urn:schemas-microsoft-com:vml" Requires="v">
                <p:oleObj spid="_x0000_s119989" r:id="rId11" imgW="558800" imgH="203200" progId="Equation.KSEE3">
                  <p:embed/>
                </p:oleObj>
              </mc:Choice>
              <mc:Fallback>
                <p:oleObj r:id="rId11" imgW="558800" imgH="203200" progId="Equation.KSEE3">
                  <p:embed/>
                  <p:pic>
                    <p:nvPicPr>
                      <p:cNvPr id="12" name="对象 11">
                        <a:hlinkClick r:id="" action="ppaction://ole?verb=0"/>
                      </p:cNvPr>
                      <p:cNvPicPr/>
                      <p:nvPr/>
                    </p:nvPicPr>
                    <p:blipFill>
                      <a:blip r:embed="rId12"/>
                      <a:stretch>
                        <a:fillRect/>
                      </a:stretch>
                    </p:blipFill>
                    <p:spPr>
                      <a:xfrm>
                        <a:off x="5816600" y="3327400"/>
                        <a:ext cx="558800" cy="203200"/>
                      </a:xfrm>
                      <a:prstGeom prst="rect">
                        <a:avLst/>
                      </a:prstGeom>
                    </p:spPr>
                  </p:pic>
                </p:oleObj>
              </mc:Fallback>
            </mc:AlternateContent>
          </a:graphicData>
        </a:graphic>
      </p:graphicFrame>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5.8.1 </a:t>
            </a:r>
            <a:r>
              <a:rPr lang="en-US" altLang="zh-CN" sz="3600" dirty="0">
                <a:latin typeface="Times New Roman" panose="02020603050405020304" pitchFamily="18" charset="0"/>
                <a:cs typeface="Times New Roman" panose="02020603050405020304" pitchFamily="18" charset="0"/>
                <a:sym typeface="+mn-ea"/>
              </a:rPr>
              <a:t>Principal Components Analysis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PCA learns an orthogonal, linear transformation of the data that projects an input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to a representation </a:t>
            </a:r>
            <a:r>
              <a:rPr lang="en-US" altLang="zh-CN" sz="2600" b="1"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as shown in Fig. </a:t>
            </a:r>
            <a:r>
              <a:rPr lang="en-US" altLang="zh-CN" sz="2600" dirty="0">
                <a:solidFill>
                  <a:srgbClr val="FF0000"/>
                </a:solidFill>
                <a:latin typeface="Times New Roman" panose="02020603050405020304" pitchFamily="18" charset="0"/>
                <a:cs typeface="Times New Roman" panose="02020603050405020304" pitchFamily="18" charset="0"/>
              </a:rPr>
              <a:t>5.8</a:t>
            </a:r>
            <a:r>
              <a:rPr lang="en-US" altLang="zh-CN" sz="2600" dirty="0">
                <a:latin typeface="Times New Roman" panose="02020603050405020304" pitchFamily="18" charset="0"/>
                <a:cs typeface="Times New Roman" panose="02020603050405020304" pitchFamily="18" charset="0"/>
              </a:rPr>
              <a:t>. In Sec. </a:t>
            </a:r>
            <a:r>
              <a:rPr lang="en-US" altLang="zh-CN" sz="2600" dirty="0">
                <a:solidFill>
                  <a:srgbClr val="FF0000"/>
                </a:solidFill>
                <a:latin typeface="Times New Roman" panose="02020603050405020304" pitchFamily="18" charset="0"/>
                <a:cs typeface="Times New Roman" panose="02020603050405020304" pitchFamily="18" charset="0"/>
              </a:rPr>
              <a:t>2.12</a:t>
            </a:r>
            <a:r>
              <a:rPr lang="en-US" altLang="zh-CN" sz="2600" dirty="0">
                <a:latin typeface="Times New Roman" panose="02020603050405020304" pitchFamily="18" charset="0"/>
                <a:cs typeface="Times New Roman" panose="02020603050405020304" pitchFamily="18" charset="0"/>
              </a:rPr>
              <a:t>, we saw that we could learn a one-dimensional representation that best reconstructs the original data (in the sense of mean squared error) and that this representation actually corresponds to the first principal component of the data. Thus we can use PCA as a simple and effective dimensionality reduction method that preserves as much of the information in the data as possible (again, as measured by least-squares reconstruction error). In the following, we will study how the PCA representation decorrelates the original data representation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5.8.1 </a:t>
            </a:r>
            <a:r>
              <a:rPr lang="en-US" altLang="zh-CN" sz="3600" dirty="0">
                <a:latin typeface="Times New Roman" panose="02020603050405020304" pitchFamily="18" charset="0"/>
                <a:cs typeface="Times New Roman" panose="02020603050405020304" pitchFamily="18" charset="0"/>
                <a:sym typeface="+mn-ea"/>
              </a:rPr>
              <a:t>Principal Components Analysis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Let us consider the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-dimensional design matrix</a:t>
            </a:r>
            <a:r>
              <a:rPr lang="en-US" altLang="zh-CN" sz="2600" b="1" i="1" dirty="0">
                <a:latin typeface="Times New Roman" panose="02020603050405020304" pitchFamily="18" charset="0"/>
                <a:cs typeface="Times New Roman" panose="02020603050405020304" pitchFamily="18" charset="0"/>
              </a:rPr>
              <a:t> X</a:t>
            </a:r>
            <a:r>
              <a:rPr lang="en-US" altLang="zh-CN" sz="2600" dirty="0">
                <a:latin typeface="Times New Roman" panose="02020603050405020304" pitchFamily="18" charset="0"/>
                <a:cs typeface="Times New Roman" panose="02020603050405020304" pitchFamily="18" charset="0"/>
              </a:rPr>
              <a:t>. We will assume that the data has a mean of zero, </a:t>
            </a:r>
            <a:r>
              <a:rPr lang="en-US" altLang="zh-CN" sz="2600" b="1" dirty="0">
                <a:latin typeface="Times New Roman" panose="02020603050405020304" pitchFamily="18" charset="0"/>
                <a:cs typeface="Times New Roman" panose="02020603050405020304" pitchFamily="18" charset="0"/>
              </a:rPr>
              <a:t>E[</a:t>
            </a:r>
            <a:r>
              <a:rPr lang="en-US" altLang="zh-CN" sz="2600" b="1" i="1" dirty="0">
                <a:latin typeface="Times New Roman" panose="02020603050405020304" pitchFamily="18" charset="0"/>
                <a:cs typeface="Times New Roman" panose="02020603050405020304" pitchFamily="18" charset="0"/>
              </a:rPr>
              <a:t>x</a:t>
            </a:r>
            <a:r>
              <a:rPr lang="en-US" altLang="zh-CN" sz="2600" b="1"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 0</a:t>
            </a:r>
            <a:r>
              <a:rPr lang="en-US" altLang="zh-CN" sz="2600" dirty="0">
                <a:latin typeface="Times New Roman" panose="02020603050405020304" pitchFamily="18" charset="0"/>
                <a:cs typeface="Times New Roman" panose="02020603050405020304" pitchFamily="18" charset="0"/>
              </a:rPr>
              <a:t>. If this is not the case, the data can easily be centered by subtracting the mean from all examples in a preprocessing step.</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unbiased sample covariance matrix associated with</a:t>
            </a:r>
            <a:r>
              <a:rPr lang="en-US" altLang="zh-CN" sz="2600" b="1" i="1" dirty="0">
                <a:latin typeface="Times New Roman" panose="02020603050405020304" pitchFamily="18" charset="0"/>
                <a:cs typeface="Times New Roman" panose="02020603050405020304" pitchFamily="18" charset="0"/>
              </a:rPr>
              <a:t> X</a:t>
            </a:r>
            <a:r>
              <a:rPr lang="en-US" altLang="zh-CN" sz="2600" dirty="0">
                <a:latin typeface="Times New Roman" panose="02020603050405020304" pitchFamily="18" charset="0"/>
                <a:cs typeface="Times New Roman" panose="02020603050405020304" pitchFamily="18" charset="0"/>
              </a:rPr>
              <a:t> is given by:</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PCA finds a representation (through linear transformation)  		where Var[z] is diagonal.</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indent="0" algn="ctr">
              <a:lnSpc>
                <a:spcPct val="125000"/>
              </a:lnSpc>
              <a:spcBef>
                <a:spcPts val="0"/>
              </a:spcBef>
              <a:buClr>
                <a:srgbClr val="FF0000"/>
              </a:buClr>
              <a:buNone/>
            </a:pPr>
            <a:endParaRPr lang="en-US" altLang="zh-CN" sz="2600" baseline="30000" dirty="0">
              <a:latin typeface="Arial" panose="020B0604020202020204" pitchFamily="34" charset="0"/>
              <a:cs typeface="Arial" panose="020B0604020202020204" pitchFamily="34" charset="0"/>
            </a:endParaRPr>
          </a:p>
        </p:txBody>
      </p:sp>
      <p:graphicFrame>
        <p:nvGraphicFramePr>
          <p:cNvPr id="9" name="对象 8">
            <a:hlinkClick r:id="" action="ppaction://ole?verb=0"/>
          </p:cNvPr>
          <p:cNvGraphicFramePr>
            <a:graphicFrameLocks noChangeAspect="1"/>
          </p:cNvGraphicFramePr>
          <p:nvPr/>
        </p:nvGraphicFramePr>
        <p:xfrm>
          <a:off x="8358505" y="4141470"/>
          <a:ext cx="1216025" cy="414020"/>
        </p:xfrm>
        <a:graphic>
          <a:graphicData uri="http://schemas.openxmlformats.org/presentationml/2006/ole">
            <mc:AlternateContent xmlns:mc="http://schemas.openxmlformats.org/markup-compatibility/2006">
              <mc:Choice xmlns:v="urn:schemas-microsoft-com:vml" Requires="v">
                <p:oleObj spid="_x0000_s120893" r:id="rId4" imgW="596900" imgH="203200" progId="Equation.KSEE3">
                  <p:embed/>
                </p:oleObj>
              </mc:Choice>
              <mc:Fallback>
                <p:oleObj r:id="rId4" imgW="596900" imgH="203200" progId="Equation.KSEE3">
                  <p:embed/>
                  <p:pic>
                    <p:nvPicPr>
                      <p:cNvPr id="9" name="对象 8">
                        <a:hlinkClick r:id="" action="ppaction://ole?verb=0"/>
                      </p:cNvPr>
                      <p:cNvPicPr/>
                      <p:nvPr/>
                    </p:nvPicPr>
                    <p:blipFill>
                      <a:blip r:embed="rId5"/>
                      <a:stretch>
                        <a:fillRect/>
                      </a:stretch>
                    </p:blipFill>
                    <p:spPr>
                      <a:xfrm>
                        <a:off x="8358505" y="4141470"/>
                        <a:ext cx="1216025" cy="414020"/>
                      </a:xfrm>
                      <a:prstGeom prst="rect">
                        <a:avLst/>
                      </a:prstGeom>
                    </p:spPr>
                  </p:pic>
                </p:oleObj>
              </mc:Fallback>
            </mc:AlternateContent>
          </a:graphicData>
        </a:graphic>
      </p:graphicFrame>
      <p:pic>
        <p:nvPicPr>
          <p:cNvPr id="10" name="图片 9">
            <a:extLst>
              <a:ext uri="{FF2B5EF4-FFF2-40B4-BE49-F238E27FC236}">
                <a16:creationId xmlns:a16="http://schemas.microsoft.com/office/drawing/2014/main" id="{FFFD4FE0-82AB-4278-ABAC-3840125B362D}"/>
              </a:ext>
            </a:extLst>
          </p:cNvPr>
          <p:cNvPicPr>
            <a:picLocks noChangeAspect="1"/>
          </p:cNvPicPr>
          <p:nvPr/>
        </p:nvPicPr>
        <p:blipFill>
          <a:blip r:embed="rId6"/>
          <a:stretch>
            <a:fillRect/>
          </a:stretch>
        </p:blipFill>
        <p:spPr>
          <a:xfrm>
            <a:off x="4325595" y="3271938"/>
            <a:ext cx="5819775" cy="676275"/>
          </a:xfrm>
          <a:prstGeom prst="rect">
            <a:avLst/>
          </a:prstGeom>
        </p:spPr>
      </p:pic>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5.8.1 </a:t>
            </a:r>
            <a:r>
              <a:rPr lang="en-US" altLang="zh-CN" sz="3600" dirty="0">
                <a:latin typeface="Times New Roman" panose="02020603050405020304" pitchFamily="18" charset="0"/>
                <a:cs typeface="Times New Roman" panose="02020603050405020304" pitchFamily="18" charset="0"/>
                <a:sym typeface="+mn-ea"/>
              </a:rPr>
              <a:t>Principal Components Analysis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Sec. </a:t>
                </a:r>
                <a:r>
                  <a:rPr lang="en-US" altLang="zh-CN" sz="2600" dirty="0">
                    <a:solidFill>
                      <a:srgbClr val="FF0000"/>
                    </a:solidFill>
                    <a:latin typeface="Times New Roman" panose="02020603050405020304" pitchFamily="18" charset="0"/>
                    <a:cs typeface="Times New Roman" panose="02020603050405020304" pitchFamily="18" charset="0"/>
                  </a:rPr>
                  <a:t>2.12</a:t>
                </a:r>
                <a:r>
                  <a:rPr lang="en-US" altLang="zh-CN" sz="2600" dirty="0">
                    <a:latin typeface="Times New Roman" panose="02020603050405020304" pitchFamily="18" charset="0"/>
                    <a:cs typeface="Times New Roman" panose="02020603050405020304" pitchFamily="18" charset="0"/>
                  </a:rPr>
                  <a:t>, we saw that the principal components of a design matrix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are given by the eigenvectors of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b="1" i="1" smtClean="0">
                            <a:latin typeface="Cambria Math" panose="02040503050406030204" pitchFamily="18" charset="0"/>
                          </a:rPr>
                          <m:t>𝑿</m:t>
                        </m:r>
                      </m:e>
                      <m:sup>
                        <m:r>
                          <a:rPr lang="en-US" altLang="zh-CN" sz="2600" i="1" smtClean="0">
                            <a:latin typeface="Cambria Math" panose="02040503050406030204" pitchFamily="18" charset="0"/>
                          </a:rPr>
                          <m:t>⊤</m:t>
                        </m:r>
                      </m:sup>
                    </m:sSup>
                    <m:r>
                      <a:rPr lang="en-US" altLang="zh-CN" sz="2600" b="1" i="1" smtClean="0">
                        <a:latin typeface="Cambria Math" panose="02040503050406030204" pitchFamily="18" charset="0"/>
                      </a:rPr>
                      <m:t>𝑿</m:t>
                    </m:r>
                  </m:oMath>
                </a14:m>
                <a:r>
                  <a:rPr lang="en-US" altLang="zh-CN" sz="2600" dirty="0">
                    <a:latin typeface="Times New Roman" panose="02020603050405020304" pitchFamily="18" charset="0"/>
                    <a:cs typeface="Times New Roman" panose="02020603050405020304" pitchFamily="18" charset="0"/>
                  </a:rPr>
                  <a:t>. From this view,</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 this section, we exploit an alternative derivation of the principal components. The principal components may also be obtained via the singular value decomposition. Specifically, they are the right singular vectors of</a:t>
                </a:r>
                <a:r>
                  <a:rPr lang="en-US" altLang="zh-CN" sz="2600" b="1" i="1" dirty="0">
                    <a:latin typeface="Times New Roman" panose="02020603050405020304" pitchFamily="18" charset="0"/>
                    <a:cs typeface="Times New Roman" panose="02020603050405020304" pitchFamily="18" charset="0"/>
                  </a:rPr>
                  <a:t> X</a:t>
                </a:r>
                <a:r>
                  <a:rPr lang="en-US" altLang="zh-CN" sz="2600" dirty="0">
                    <a:latin typeface="Times New Roman" panose="02020603050405020304" pitchFamily="18" charset="0"/>
                    <a:cs typeface="Times New Roman" panose="02020603050405020304" pitchFamily="18" charset="0"/>
                  </a:rPr>
                  <a:t>. To see this, let </a:t>
                </a:r>
                <a:r>
                  <a:rPr lang="en-US" altLang="zh-CN" sz="2600" b="1" i="1" dirty="0">
                    <a:latin typeface="Times New Roman" panose="02020603050405020304" pitchFamily="18" charset="0"/>
                    <a:cs typeface="Times New Roman" panose="02020603050405020304" pitchFamily="18" charset="0"/>
                  </a:rPr>
                  <a:t>W</a:t>
                </a:r>
                <a:r>
                  <a:rPr lang="en-US" altLang="zh-CN" sz="2600" dirty="0">
                    <a:latin typeface="Times New Roman" panose="02020603050405020304" pitchFamily="18" charset="0"/>
                    <a:cs typeface="Times New Roman" panose="02020603050405020304" pitchFamily="18" charset="0"/>
                  </a:rPr>
                  <a:t> be the right singular vectors in the decomposition </a:t>
                </a:r>
                <a14:m>
                  <m:oMath xmlns:m="http://schemas.openxmlformats.org/officeDocument/2006/math">
                    <m:r>
                      <a:rPr lang="en-US" altLang="zh-CN" sz="2600" b="1" i="1" smtClean="0">
                        <a:latin typeface="Cambria Math" panose="02040503050406030204" pitchFamily="18" charset="0"/>
                      </a:rPr>
                      <m:t>𝑿</m:t>
                    </m:r>
                    <m:r>
                      <a:rPr lang="en-US" altLang="zh-CN" sz="2600" i="1" smtClean="0">
                        <a:latin typeface="Cambria Math" panose="02040503050406030204" pitchFamily="18" charset="0"/>
                      </a:rPr>
                      <m:t>=</m:t>
                    </m:r>
                    <m:r>
                      <a:rPr lang="en-US" altLang="zh-CN" sz="2600" b="1" i="1" smtClean="0">
                        <a:latin typeface="Cambria Math" panose="02040503050406030204" pitchFamily="18" charset="0"/>
                      </a:rPr>
                      <m:t>𝑼</m:t>
                    </m:r>
                    <m:r>
                      <a:rPr lang="en-US" altLang="zh-CN" sz="2600" b="1" i="1" smtClean="0">
                        <a:latin typeface="Cambria Math" panose="02040503050406030204" pitchFamily="18" charset="0"/>
                      </a:rPr>
                      <m:t>𝜮</m:t>
                    </m:r>
                    <m:sSup>
                      <m:sSupPr>
                        <m:ctrlPr>
                          <a:rPr lang="en-US" altLang="zh-CN" sz="2600" b="1" i="1" smtClean="0">
                            <a:latin typeface="Cambria Math" panose="02040503050406030204" pitchFamily="18" charset="0"/>
                          </a:rPr>
                        </m:ctrlPr>
                      </m:sSupPr>
                      <m:e>
                        <m:r>
                          <a:rPr lang="en-US" altLang="zh-CN" sz="2600" b="1" i="1" smtClean="0">
                            <a:latin typeface="Cambria Math" panose="02040503050406030204" pitchFamily="18" charset="0"/>
                          </a:rPr>
                          <m:t>𝑾</m:t>
                        </m:r>
                      </m:e>
                      <m:sup>
                        <m:r>
                          <a:rPr lang="en-US" altLang="zh-CN" sz="2600" b="1" i="1">
                            <a:latin typeface="Cambria Math" panose="02040503050406030204" pitchFamily="18" charset="0"/>
                          </a:rPr>
                          <m:t>⊤</m:t>
                        </m:r>
                      </m:sup>
                    </m:sSup>
                  </m:oMath>
                </a14:m>
                <a:r>
                  <a:rPr lang="en-US" altLang="zh-CN" sz="2600" dirty="0">
                    <a:latin typeface="Times New Roman" panose="02020603050405020304" pitchFamily="18" charset="0"/>
                    <a:cs typeface="Times New Roman" panose="02020603050405020304" pitchFamily="18" charset="0"/>
                  </a:rPr>
                  <a:t>. We then recover the original eigenvector equation with </a:t>
                </a:r>
                <a:r>
                  <a:rPr lang="en-US" altLang="zh-CN" sz="2600" b="1" i="1" dirty="0">
                    <a:latin typeface="Times New Roman" panose="02020603050405020304" pitchFamily="18" charset="0"/>
                    <a:cs typeface="Times New Roman" panose="02020603050405020304" pitchFamily="18" charset="0"/>
                  </a:rPr>
                  <a:t>W</a:t>
                </a:r>
                <a:r>
                  <a:rPr lang="en-US" altLang="zh-CN" sz="2600" dirty="0">
                    <a:latin typeface="Times New Roman" panose="02020603050405020304" pitchFamily="18" charset="0"/>
                    <a:cs typeface="Times New Roman" panose="02020603050405020304" pitchFamily="18" charset="0"/>
                  </a:rPr>
                  <a:t> as the eigenvector basis: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4"/>
                <a:stretch>
                  <a:fillRect l="-962" r="-962"/>
                </a:stretch>
              </a:blipFill>
            </p:spPr>
            <p:txBody>
              <a:bodyPr/>
              <a:lstStyle/>
              <a:p>
                <a:r>
                  <a:rPr lang="zh-CN" altLang="en-US">
                    <a:noFill/>
                  </a:rPr>
                  <a:t> </a:t>
                </a:r>
              </a:p>
            </p:txBody>
          </p:sp>
        </mc:Fallback>
      </mc:AlternateContent>
      <p:graphicFrame>
        <p:nvGraphicFramePr>
          <p:cNvPr id="10" name="对象 9"/>
          <p:cNvGraphicFramePr/>
          <p:nvPr/>
        </p:nvGraphicFramePr>
        <p:xfrm>
          <a:off x="6031230" y="3348355"/>
          <a:ext cx="128905" cy="161290"/>
        </p:xfrm>
        <a:graphic>
          <a:graphicData uri="http://schemas.openxmlformats.org/presentationml/2006/ole">
            <mc:AlternateContent xmlns:mc="http://schemas.openxmlformats.org/markup-compatibility/2006">
              <mc:Choice xmlns:v="urn:schemas-microsoft-com:vml" Requires="v">
                <p:oleObj spid="_x0000_s121917" r:id="rId5" imgW="139700" imgH="190500" progId="Equation.KSEE3">
                  <p:embed/>
                </p:oleObj>
              </mc:Choice>
              <mc:Fallback>
                <p:oleObj r:id="rId5" imgW="139700" imgH="190500" progId="Equation.KSEE3">
                  <p:embed/>
                  <p:pic>
                    <p:nvPicPr>
                      <p:cNvPr id="10" name="对象 9"/>
                      <p:cNvPicPr/>
                      <p:nvPr/>
                    </p:nvPicPr>
                    <p:blipFill>
                      <a:blip r:embed="rId6"/>
                      <a:stretch>
                        <a:fillRect/>
                      </a:stretch>
                    </p:blipFill>
                    <p:spPr>
                      <a:xfrm>
                        <a:off x="6031230" y="3348355"/>
                        <a:ext cx="128905" cy="161290"/>
                      </a:xfrm>
                      <a:prstGeom prst="rect">
                        <a:avLst/>
                      </a:prstGeom>
                    </p:spPr>
                  </p:pic>
                </p:oleObj>
              </mc:Fallback>
            </mc:AlternateContent>
          </a:graphicData>
        </a:graphic>
      </p:graphicFrame>
      <p:pic>
        <p:nvPicPr>
          <p:cNvPr id="15" name="图片 14">
            <a:extLst>
              <a:ext uri="{FF2B5EF4-FFF2-40B4-BE49-F238E27FC236}">
                <a16:creationId xmlns:a16="http://schemas.microsoft.com/office/drawing/2014/main" id="{F2411F2D-7613-4CF9-8B21-DDF5DE2DA0C4}"/>
              </a:ext>
            </a:extLst>
          </p:cNvPr>
          <p:cNvPicPr>
            <a:picLocks noChangeAspect="1"/>
          </p:cNvPicPr>
          <p:nvPr/>
        </p:nvPicPr>
        <p:blipFill>
          <a:blip r:embed="rId7"/>
          <a:stretch>
            <a:fillRect/>
          </a:stretch>
        </p:blipFill>
        <p:spPr>
          <a:xfrm>
            <a:off x="4838538" y="2116057"/>
            <a:ext cx="6515262" cy="539115"/>
          </a:xfrm>
          <a:prstGeom prst="rect">
            <a:avLst/>
          </a:prstGeom>
        </p:spPr>
      </p:pic>
      <p:pic>
        <p:nvPicPr>
          <p:cNvPr id="16" name="图片 15">
            <a:extLst>
              <a:ext uri="{FF2B5EF4-FFF2-40B4-BE49-F238E27FC236}">
                <a16:creationId xmlns:a16="http://schemas.microsoft.com/office/drawing/2014/main" id="{633773AC-B2DE-4275-B37A-E1D229710128}"/>
              </a:ext>
            </a:extLst>
          </p:cNvPr>
          <p:cNvPicPr>
            <a:picLocks noChangeAspect="1"/>
          </p:cNvPicPr>
          <p:nvPr/>
        </p:nvPicPr>
        <p:blipFill>
          <a:blip r:embed="rId8"/>
          <a:stretch>
            <a:fillRect/>
          </a:stretch>
        </p:blipFill>
        <p:spPr>
          <a:xfrm>
            <a:off x="3884587" y="5103556"/>
            <a:ext cx="7469213" cy="592632"/>
          </a:xfrm>
          <a:prstGeom prst="rect">
            <a:avLst/>
          </a:prstGeom>
        </p:spPr>
      </p:pic>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5.8.1 </a:t>
            </a:r>
            <a:r>
              <a:rPr lang="en-US" altLang="zh-CN" sz="3600" dirty="0">
                <a:latin typeface="Times New Roman" panose="02020603050405020304" pitchFamily="18" charset="0"/>
                <a:cs typeface="Times New Roman" panose="02020603050405020304" pitchFamily="18" charset="0"/>
                <a:sym typeface="+mn-ea"/>
              </a:rPr>
              <a:t>Principal Components Analysis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SVD is helpful to show that PCA results in a diagonal Var[</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Using the SVD of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we can express the variance of</a:t>
                </a:r>
                <a:r>
                  <a:rPr lang="en-US" altLang="zh-CN" sz="2600" b="1" i="1" dirty="0">
                    <a:latin typeface="Times New Roman" panose="02020603050405020304" pitchFamily="18" charset="0"/>
                    <a:cs typeface="Times New Roman" panose="02020603050405020304" pitchFamily="18" charset="0"/>
                  </a:rPr>
                  <a:t> X</a:t>
                </a:r>
                <a:r>
                  <a:rPr lang="en-US" altLang="zh-CN" sz="2600" dirty="0">
                    <a:latin typeface="Times New Roman" panose="02020603050405020304" pitchFamily="18" charset="0"/>
                    <a:cs typeface="Times New Roman" panose="02020603050405020304" pitchFamily="18" charset="0"/>
                  </a:rPr>
                  <a:t> as</a:t>
                </a:r>
                <a:r>
                  <a:rPr lang="zh-CN" altLang="en-US" sz="2600" dirty="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lvl="0">
                  <a:spcBef>
                    <a:spcPts val="0"/>
                  </a:spcBef>
                  <a:buClr>
                    <a:srgbClr val="FF0000"/>
                  </a:buClr>
                </a:pPr>
                <a:r>
                  <a:rPr lang="en-US" altLang="zh-CN" dirty="0"/>
                  <a:t>where we use the fact that </a:t>
                </a:r>
                <a14:m>
                  <m:oMath xmlns:m="http://schemas.openxmlformats.org/officeDocument/2006/math">
                    <m:sSup>
                      <m:sSupPr>
                        <m:ctrlPr>
                          <a:rPr lang="zh-CN" altLang="en-US" sz="2400" b="1" i="1">
                            <a:solidFill>
                              <a:srgbClr val="000000"/>
                            </a:solidFill>
                            <a:latin typeface="Cambria Math" panose="02040503050406030204" pitchFamily="18" charset="0"/>
                          </a:rPr>
                        </m:ctrlPr>
                      </m:sSupPr>
                      <m:e>
                        <m:r>
                          <a:rPr lang="zh-CN" altLang="en-US" sz="2400" b="1" i="1">
                            <a:solidFill>
                              <a:srgbClr val="000000"/>
                            </a:solidFill>
                            <a:latin typeface="Cambria Math" panose="02040503050406030204" pitchFamily="18" charset="0"/>
                          </a:rPr>
                          <m:t>𝑼</m:t>
                        </m:r>
                      </m:e>
                      <m:sup>
                        <m:r>
                          <a:rPr lang="zh-CN" altLang="en-US" sz="2400" b="1" i="1">
                            <a:solidFill>
                              <a:srgbClr val="000000"/>
                            </a:solidFill>
                            <a:latin typeface="Cambria Math" panose="02040503050406030204" pitchFamily="18" charset="0"/>
                          </a:rPr>
                          <m:t>⊤</m:t>
                        </m:r>
                      </m:sup>
                    </m:sSup>
                    <m:r>
                      <a:rPr lang="zh-CN" altLang="en-US" sz="2400" b="1" i="1">
                        <a:solidFill>
                          <a:srgbClr val="000000"/>
                        </a:solidFill>
                        <a:latin typeface="Cambria Math" panose="02040503050406030204" pitchFamily="18" charset="0"/>
                      </a:rPr>
                      <m:t>𝑼</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𝑰</m:t>
                    </m:r>
                  </m:oMath>
                </a14:m>
                <a:r>
                  <a:rPr lang="en-US" altLang="zh-CN" b="1" dirty="0"/>
                  <a:t> </a:t>
                </a:r>
                <a:r>
                  <a:rPr lang="en-US" altLang="zh-CN" dirty="0"/>
                  <a:t>because the</a:t>
                </a:r>
                <a:r>
                  <a:rPr lang="en-US" altLang="zh-CN" b="1" i="1" dirty="0"/>
                  <a:t> U </a:t>
                </a:r>
                <a:r>
                  <a:rPr lang="en-US" altLang="zh-CN" dirty="0"/>
                  <a:t>matrix of the singular value definition is defined to be orthonormal.</a:t>
                </a:r>
                <a:endParaRPr lang="zh-CN" altLang="en-US" sz="2600" dirty="0">
                  <a:latin typeface="Times New Roman" panose="02020603050405020304" pitchFamily="18" charset="0"/>
                  <a:cs typeface="Times New Roman" panose="02020603050405020304" pitchFamily="18" charset="0"/>
                </a:endParaRPr>
              </a:p>
              <a:p>
                <a:pPr marL="0" lvl="0" indent="0" algn="r">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5"/>
                <a:stretch>
                  <a:fillRect l="-962" r="-962" b="-475"/>
                </a:stretch>
              </a:blipFill>
            </p:spPr>
            <p:txBody>
              <a:bodyPr/>
              <a:lstStyle/>
              <a:p>
                <a:r>
                  <a:rPr lang="zh-CN" altLang="en-US">
                    <a:noFill/>
                  </a:rPr>
                  <a:t> </a:t>
                </a:r>
              </a:p>
            </p:txBody>
          </p:sp>
        </mc:Fallback>
      </mc:AlternateContent>
      <p:graphicFrame>
        <p:nvGraphicFramePr>
          <p:cNvPr id="10" name="对象 9"/>
          <p:cNvGraphicFramePr/>
          <p:nvPr/>
        </p:nvGraphicFramePr>
        <p:xfrm>
          <a:off x="6031230" y="3348355"/>
          <a:ext cx="128905" cy="161290"/>
        </p:xfrm>
        <a:graphic>
          <a:graphicData uri="http://schemas.openxmlformats.org/presentationml/2006/ole">
            <mc:AlternateContent xmlns:mc="http://schemas.openxmlformats.org/markup-compatibility/2006">
              <mc:Choice xmlns:v="urn:schemas-microsoft-com:vml" Requires="v">
                <p:oleObj spid="_x0000_s122942" r:id="rId6" imgW="139700" imgH="190500" progId="Equation.KSEE3">
                  <p:embed/>
                </p:oleObj>
              </mc:Choice>
              <mc:Fallback>
                <p:oleObj r:id="rId6" imgW="139700" imgH="190500" progId="Equation.KSEE3">
                  <p:embed/>
                  <p:pic>
                    <p:nvPicPr>
                      <p:cNvPr id="10" name="对象 9"/>
                      <p:cNvPicPr/>
                      <p:nvPr/>
                    </p:nvPicPr>
                    <p:blipFill>
                      <a:blip r:embed="rId7"/>
                      <a:stretch>
                        <a:fillRect/>
                      </a:stretch>
                    </p:blipFill>
                    <p:spPr>
                      <a:xfrm>
                        <a:off x="6031230" y="3348355"/>
                        <a:ext cx="128905" cy="161290"/>
                      </a:xfrm>
                      <a:prstGeom prst="rect">
                        <a:avLst/>
                      </a:prstGeom>
                    </p:spPr>
                  </p:pic>
                </p:oleObj>
              </mc:Fallback>
            </mc:AlternateContent>
          </a:graphicData>
        </a:graphic>
      </p:graphicFrame>
      <p:pic>
        <p:nvPicPr>
          <p:cNvPr id="6" name="图片 5">
            <a:extLst>
              <a:ext uri="{FF2B5EF4-FFF2-40B4-BE49-F238E27FC236}">
                <a16:creationId xmlns:a16="http://schemas.microsoft.com/office/drawing/2014/main" id="{52269DF7-53FC-4FAB-99C4-2C225700ECC7}"/>
              </a:ext>
            </a:extLst>
          </p:cNvPr>
          <p:cNvPicPr>
            <a:picLocks noChangeAspect="1"/>
          </p:cNvPicPr>
          <p:nvPr/>
        </p:nvPicPr>
        <p:blipFill>
          <a:blip r:embed="rId8"/>
          <a:stretch>
            <a:fillRect/>
          </a:stretch>
        </p:blipFill>
        <p:spPr>
          <a:xfrm>
            <a:off x="2822592" y="2098752"/>
            <a:ext cx="7819957" cy="3022648"/>
          </a:xfrm>
          <a:prstGeom prst="rect">
            <a:avLst/>
          </a:prstGeom>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5.8.1 </a:t>
            </a:r>
            <a:r>
              <a:rPr lang="en-US" altLang="zh-CN" sz="3600" dirty="0">
                <a:latin typeface="Times New Roman" panose="02020603050405020304" pitchFamily="18" charset="0"/>
                <a:cs typeface="Times New Roman" panose="02020603050405020304" pitchFamily="18" charset="0"/>
                <a:sym typeface="+mn-ea"/>
              </a:rPr>
              <a:t>Principal Components Analysis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shows that if we take </a:t>
                </a:r>
                <a14:m>
                  <m:oMath xmlns:m="http://schemas.openxmlformats.org/officeDocument/2006/math">
                    <m:r>
                      <a:rPr lang="zh-CN" altLang="en-US" sz="2400" b="1" i="1">
                        <a:solidFill>
                          <a:srgbClr val="000000"/>
                        </a:solidFill>
                        <a:latin typeface="Cambria Math" panose="02040503050406030204" pitchFamily="18" charset="0"/>
                      </a:rPr>
                      <m:t>𝒛</m:t>
                    </m:r>
                    <m:r>
                      <a:rPr lang="zh-CN" altLang="en-US" sz="2400" b="1" i="1">
                        <a:solidFill>
                          <a:srgbClr val="000000"/>
                        </a:solidFill>
                        <a:latin typeface="Cambria Math" panose="02040503050406030204" pitchFamily="18" charset="0"/>
                      </a:rPr>
                      <m:t>=</m:t>
                    </m:r>
                    <m:sSup>
                      <m:sSupPr>
                        <m:ctrlPr>
                          <a:rPr lang="zh-CN" altLang="en-US" sz="2400" b="1" i="1">
                            <a:solidFill>
                              <a:srgbClr val="000000"/>
                            </a:solidFill>
                            <a:latin typeface="Cambria Math" panose="02040503050406030204" pitchFamily="18" charset="0"/>
                          </a:rPr>
                        </m:ctrlPr>
                      </m:sSupPr>
                      <m:e>
                        <m:r>
                          <a:rPr lang="zh-CN" altLang="en-US" sz="2400" b="1" i="1">
                            <a:solidFill>
                              <a:srgbClr val="000000"/>
                            </a:solidFill>
                            <a:latin typeface="Cambria Math" panose="02040503050406030204" pitchFamily="18" charset="0"/>
                          </a:rPr>
                          <m:t>𝒙</m:t>
                        </m:r>
                      </m:e>
                      <m:sup>
                        <m:r>
                          <a:rPr lang="zh-CN" altLang="en-US" sz="2400" b="1" i="1">
                            <a:solidFill>
                              <a:srgbClr val="000000"/>
                            </a:solidFill>
                            <a:latin typeface="Cambria Math" panose="02040503050406030204" pitchFamily="18" charset="0"/>
                          </a:rPr>
                          <m:t>⊤</m:t>
                        </m:r>
                      </m:sup>
                    </m:sSup>
                    <m:r>
                      <a:rPr lang="zh-CN" altLang="en-US" sz="2400" i="1">
                        <a:solidFill>
                          <a:srgbClr val="000000"/>
                        </a:solidFill>
                        <a:latin typeface="Cambria Math" panose="02040503050406030204" pitchFamily="18" charset="0"/>
                      </a:rPr>
                      <m:t>𝑊</m:t>
                    </m:r>
                  </m:oMath>
                </a14:m>
                <a:r>
                  <a:rPr lang="en-US" altLang="zh-CN" sz="2600" dirty="0">
                    <a:latin typeface="Times New Roman" panose="02020603050405020304" pitchFamily="18" charset="0"/>
                    <a:cs typeface="Times New Roman" panose="02020603050405020304" pitchFamily="18" charset="0"/>
                  </a:rPr>
                  <a:t> , we can ensure that the covariance of z is diagonal as required:    </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r">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4"/>
                <a:stretch>
                  <a:fillRect l="-962" r="-962"/>
                </a:stretch>
              </a:blipFill>
            </p:spPr>
            <p:txBody>
              <a:bodyPr/>
              <a:lstStyle/>
              <a:p>
                <a:r>
                  <a:rPr lang="zh-CN" altLang="en-US">
                    <a:noFill/>
                  </a:rPr>
                  <a:t> </a:t>
                </a:r>
              </a:p>
            </p:txBody>
          </p:sp>
        </mc:Fallback>
      </mc:AlternateContent>
      <p:graphicFrame>
        <p:nvGraphicFramePr>
          <p:cNvPr id="10" name="对象 9"/>
          <p:cNvGraphicFramePr/>
          <p:nvPr/>
        </p:nvGraphicFramePr>
        <p:xfrm>
          <a:off x="6031230" y="3348355"/>
          <a:ext cx="128905" cy="161290"/>
        </p:xfrm>
        <a:graphic>
          <a:graphicData uri="http://schemas.openxmlformats.org/presentationml/2006/ole">
            <mc:AlternateContent xmlns:mc="http://schemas.openxmlformats.org/markup-compatibility/2006">
              <mc:Choice xmlns:v="urn:schemas-microsoft-com:vml" Requires="v">
                <p:oleObj spid="_x0000_s123966" r:id="rId5" imgW="139700" imgH="190500" progId="Equation.KSEE3">
                  <p:embed/>
                </p:oleObj>
              </mc:Choice>
              <mc:Fallback>
                <p:oleObj r:id="rId5" imgW="139700" imgH="190500" progId="Equation.KSEE3">
                  <p:embed/>
                  <p:pic>
                    <p:nvPicPr>
                      <p:cNvPr id="10" name="对象 9"/>
                      <p:cNvPicPr/>
                      <p:nvPr/>
                    </p:nvPicPr>
                    <p:blipFill>
                      <a:blip r:embed="rId6"/>
                      <a:stretch>
                        <a:fillRect/>
                      </a:stretch>
                    </p:blipFill>
                    <p:spPr>
                      <a:xfrm>
                        <a:off x="6031230" y="3348355"/>
                        <a:ext cx="128905" cy="16129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6" name="文本框 25"/>
              <p:cNvSpPr txBox="1"/>
              <p:nvPr/>
            </p:nvSpPr>
            <p:spPr>
              <a:xfrm>
                <a:off x="420726" y="5173434"/>
                <a:ext cx="11376321" cy="1092735"/>
              </a:xfrm>
              <a:prstGeom prst="rect">
                <a:avLst/>
              </a:prstGeom>
              <a:noFill/>
            </p:spPr>
            <p:txBody>
              <a:bodyPr wrap="square" rtlCol="0" anchor="t">
                <a:spAutoFit/>
              </a:bodyPr>
              <a:lstStyle/>
              <a:p>
                <a:pPr algn="just">
                  <a:lnSpc>
                    <a:spcPct val="125000"/>
                  </a:lnSpc>
                  <a:buClr>
                    <a:srgbClr val="FF0000"/>
                  </a:buClr>
                </a:pPr>
                <a:r>
                  <a:rPr lang="en-US" altLang="zh-CN" sz="2600" dirty="0">
                    <a:latin typeface="Times New Roman" panose="02020603050405020304" pitchFamily="18" charset="0"/>
                    <a:cs typeface="Times New Roman" panose="02020603050405020304" pitchFamily="18" charset="0"/>
                    <a:sym typeface="+mn-ea"/>
                  </a:rPr>
                  <a:t>where this time we use the fact that  </a:t>
                </a:r>
                <a14:m>
                  <m:oMath xmlns:m="http://schemas.openxmlformats.org/officeDocument/2006/math">
                    <m:r>
                      <a:rPr lang="zh-CN" altLang="en-US" sz="2800" b="1" i="1">
                        <a:solidFill>
                          <a:srgbClr val="000000"/>
                        </a:solidFill>
                        <a:latin typeface="Cambria Math" panose="02040503050406030204" pitchFamily="18" charset="0"/>
                      </a:rPr>
                      <m:t>𝑾</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𝑾</m:t>
                        </m:r>
                      </m:e>
                      <m:sup>
                        <m:r>
                          <a:rPr lang="zh-CN" altLang="en-US" sz="2800" b="1" i="1">
                            <a:solidFill>
                              <a:srgbClr val="000000"/>
                            </a:solidFill>
                            <a:latin typeface="Cambria Math" panose="02040503050406030204" pitchFamily="18" charset="0"/>
                          </a:rPr>
                          <m:t>⊤</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𝑰</m:t>
                    </m:r>
                  </m:oMath>
                </a14:m>
                <a:r>
                  <a:rPr lang="en-US" altLang="zh-CN" sz="2600" b="1" dirty="0">
                    <a:latin typeface="Times New Roman" panose="02020603050405020304" pitchFamily="18" charset="0"/>
                    <a:cs typeface="Times New Roman" panose="02020603050405020304" pitchFamily="18" charset="0"/>
                    <a:sym typeface="+mn-ea"/>
                  </a:rPr>
                  <a:t> </a:t>
                </a:r>
                <a:r>
                  <a:rPr lang="en-US" altLang="zh-CN" sz="2600" dirty="0">
                    <a:latin typeface="Times New Roman" panose="02020603050405020304" pitchFamily="18" charset="0"/>
                    <a:cs typeface="Times New Roman" panose="02020603050405020304" pitchFamily="18" charset="0"/>
                    <a:sym typeface="+mn-ea"/>
                  </a:rPr>
                  <a:t>, again from the definition of the SVD. </a:t>
                </a:r>
                <a:endParaRPr lang="zh-CN" altLang="en-US" sz="2600" dirty="0"/>
              </a:p>
            </p:txBody>
          </p:sp>
        </mc:Choice>
        <mc:Fallback xmlns="">
          <p:sp>
            <p:nvSpPr>
              <p:cNvPr id="26" name="文本框 25"/>
              <p:cNvSpPr txBox="1">
                <a:spLocks noRot="1" noChangeAspect="1" noMove="1" noResize="1" noEditPoints="1" noAdjustHandles="1" noChangeArrowheads="1" noChangeShapeType="1" noTextEdit="1"/>
              </p:cNvSpPr>
              <p:nvPr/>
            </p:nvSpPr>
            <p:spPr>
              <a:xfrm>
                <a:off x="420726" y="5173434"/>
                <a:ext cx="11376321" cy="1092735"/>
              </a:xfrm>
              <a:prstGeom prst="rect">
                <a:avLst/>
              </a:prstGeom>
              <a:blipFill>
                <a:blip r:embed="rId7"/>
                <a:stretch>
                  <a:fillRect l="-965" r="-965" b="-1229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E66D6B4A-5592-408A-A0E4-6700E65BF329}"/>
              </a:ext>
            </a:extLst>
          </p:cNvPr>
          <p:cNvPicPr>
            <a:picLocks noChangeAspect="1"/>
          </p:cNvPicPr>
          <p:nvPr/>
        </p:nvPicPr>
        <p:blipFill>
          <a:blip r:embed="rId8"/>
          <a:stretch>
            <a:fillRect/>
          </a:stretch>
        </p:blipFill>
        <p:spPr>
          <a:xfrm>
            <a:off x="2919470" y="2173523"/>
            <a:ext cx="7483049" cy="2999911"/>
          </a:xfrm>
          <a:prstGeom prst="rect">
            <a:avLst/>
          </a:prstGeom>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5.8.1 </a:t>
            </a:r>
            <a:r>
              <a:rPr lang="en-US" altLang="zh-CN" sz="3600" dirty="0">
                <a:latin typeface="Times New Roman" panose="02020603050405020304" pitchFamily="18" charset="0"/>
                <a:cs typeface="Times New Roman" panose="02020603050405020304" pitchFamily="18" charset="0"/>
                <a:sym typeface="+mn-ea"/>
              </a:rPr>
              <a:t>Principal Components Analysis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above analysis shows that when we project the data</a:t>
            </a:r>
            <a:r>
              <a:rPr lang="en-US" altLang="zh-CN" sz="2600" b="1" i="1" dirty="0">
                <a:latin typeface="Times New Roman" panose="02020603050405020304" pitchFamily="18" charset="0"/>
                <a:cs typeface="Times New Roman" panose="02020603050405020304" pitchFamily="18" charset="0"/>
              </a:rPr>
              <a:t> x</a:t>
            </a:r>
            <a:r>
              <a:rPr lang="en-US" altLang="zh-CN" sz="2600" dirty="0">
                <a:latin typeface="Times New Roman" panose="02020603050405020304" pitchFamily="18" charset="0"/>
                <a:cs typeface="Times New Roman" panose="02020603050405020304" pitchFamily="18" charset="0"/>
              </a:rPr>
              <a:t> to </a:t>
            </a:r>
            <a:r>
              <a:rPr lang="en-US" altLang="zh-CN" sz="2600" b="1"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via the linear transformation </a:t>
            </a:r>
            <a:r>
              <a:rPr lang="en-US" altLang="zh-CN" sz="2600" b="1" i="1" dirty="0">
                <a:latin typeface="Times New Roman" panose="02020603050405020304" pitchFamily="18" charset="0"/>
                <a:cs typeface="Times New Roman" panose="02020603050405020304" pitchFamily="18" charset="0"/>
              </a:rPr>
              <a:t>W</a:t>
            </a:r>
            <a:r>
              <a:rPr lang="en-US" altLang="zh-CN" sz="2600" dirty="0">
                <a:latin typeface="Times New Roman" panose="02020603050405020304" pitchFamily="18" charset="0"/>
                <a:cs typeface="Times New Roman" panose="02020603050405020304" pitchFamily="18" charset="0"/>
              </a:rPr>
              <a:t>, the resulting representation has a diagonal covariance matrix (as given by</a:t>
            </a:r>
            <a:r>
              <a:rPr lang="en-US" altLang="zh-CN" sz="2600" b="1" dirty="0">
                <a:latin typeface="Times New Roman" panose="02020603050405020304" pitchFamily="18" charset="0"/>
                <a:cs typeface="Times New Roman" panose="02020603050405020304" pitchFamily="18" charset="0"/>
              </a:rPr>
              <a:t> Σ</a:t>
            </a:r>
            <a:r>
              <a:rPr lang="en-US" altLang="zh-CN" sz="2600" b="1" baseline="30000" dirty="0">
                <a:latin typeface="Times New Roman" panose="02020603050405020304" pitchFamily="18" charset="0"/>
                <a:cs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which immediately implies that the individual elements of</a:t>
            </a:r>
            <a:r>
              <a:rPr lang="en-US" altLang="zh-CN" sz="2600" b="1" i="1" dirty="0">
                <a:latin typeface="Times New Roman" panose="02020603050405020304" pitchFamily="18" charset="0"/>
                <a:cs typeface="Times New Roman" panose="02020603050405020304" pitchFamily="18" charset="0"/>
              </a:rPr>
              <a:t> z</a:t>
            </a:r>
            <a:r>
              <a:rPr lang="en-US" altLang="zh-CN" sz="2600" dirty="0">
                <a:latin typeface="Times New Roman" panose="02020603050405020304" pitchFamily="18" charset="0"/>
                <a:cs typeface="Times New Roman" panose="02020603050405020304" pitchFamily="18" charset="0"/>
              </a:rPr>
              <a:t> are mutually uncorrelated. </a:t>
            </a:r>
          </a:p>
          <a:p>
            <a:pPr marL="0" lvl="0" indent="0" algn="just">
              <a:lnSpc>
                <a:spcPct val="125000"/>
              </a:lnSpc>
              <a:spcBef>
                <a:spcPts val="0"/>
              </a:spcBef>
              <a:buClr>
                <a:srgbClr val="FF0000"/>
              </a:buClr>
              <a:buNone/>
            </a:pPr>
            <a:r>
              <a:rPr lang="en-US" altLang="zh-CN" sz="2600" dirty="0"/>
              <a:t>        </a:t>
            </a:r>
            <a:r>
              <a:rPr lang="en-US" altLang="zh-CN" sz="2600" dirty="0">
                <a:latin typeface="Times New Roman" panose="02020603050405020304" pitchFamily="18" charset="0"/>
                <a:cs typeface="Times New Roman" panose="02020603050405020304" pitchFamily="18" charset="0"/>
              </a:rPr>
              <a:t>This ability of PCA to transform data into a representation where the elements are mutually uncorrelated is a very important property of PCA. It is a simple example of a representation that attempt to </a:t>
            </a:r>
            <a:r>
              <a:rPr lang="en-US" altLang="zh-CN" sz="2600" b="1" dirty="0">
                <a:latin typeface="Times New Roman" panose="02020603050405020304" pitchFamily="18" charset="0"/>
                <a:cs typeface="Times New Roman" panose="02020603050405020304" pitchFamily="18" charset="0"/>
              </a:rPr>
              <a:t>disentangle the unknown factors of variation</a:t>
            </a:r>
            <a:r>
              <a:rPr lang="en-US" altLang="zh-CN" sz="2600" dirty="0">
                <a:latin typeface="Times New Roman" panose="02020603050405020304" pitchFamily="18" charset="0"/>
                <a:cs typeface="Times New Roman" panose="02020603050405020304" pitchFamily="18" charset="0"/>
              </a:rPr>
              <a:t> underlying the data. In the case of PCA, this disentangling takes the form of finding a rotation of the input space (described by </a:t>
            </a:r>
            <a:r>
              <a:rPr lang="en-US" altLang="zh-CN" sz="2600" b="1" i="1" dirty="0">
                <a:latin typeface="Times New Roman" panose="02020603050405020304" pitchFamily="18" charset="0"/>
                <a:cs typeface="Times New Roman" panose="02020603050405020304" pitchFamily="18" charset="0"/>
              </a:rPr>
              <a:t>W</a:t>
            </a:r>
            <a:r>
              <a:rPr lang="en-US" altLang="zh-CN" sz="2600" dirty="0">
                <a:latin typeface="Times New Roman" panose="02020603050405020304" pitchFamily="18" charset="0"/>
                <a:cs typeface="Times New Roman" panose="02020603050405020304" pitchFamily="18" charset="0"/>
              </a:rPr>
              <a:t>) that aligns the principal axes of variance with the basis of the new representation space associated with</a:t>
            </a:r>
            <a:r>
              <a:rPr lang="en-US" altLang="zh-CN" sz="2600" b="1" i="1" dirty="0">
                <a:latin typeface="Times New Roman" panose="02020603050405020304" pitchFamily="18" charset="0"/>
                <a:cs typeface="Times New Roman" panose="02020603050405020304" pitchFamily="18" charset="0"/>
              </a:rPr>
              <a:t> z</a:t>
            </a:r>
            <a:r>
              <a:rPr lang="en-US" altLang="zh-CN" sz="2600" dirty="0">
                <a:latin typeface="Times New Roman" panose="02020603050405020304" pitchFamily="18" charset="0"/>
                <a:cs typeface="Times New Roman" panose="02020603050405020304" pitchFamily="18" charset="0"/>
              </a:rPr>
              <a:t>.</a:t>
            </a:r>
          </a:p>
        </p:txBody>
      </p:sp>
      <p:graphicFrame>
        <p:nvGraphicFramePr>
          <p:cNvPr id="10" name="对象 9"/>
          <p:cNvGraphicFramePr/>
          <p:nvPr/>
        </p:nvGraphicFramePr>
        <p:xfrm>
          <a:off x="6031230" y="3348355"/>
          <a:ext cx="128905" cy="161290"/>
        </p:xfrm>
        <a:graphic>
          <a:graphicData uri="http://schemas.openxmlformats.org/presentationml/2006/ole">
            <mc:AlternateContent xmlns:mc="http://schemas.openxmlformats.org/markup-compatibility/2006">
              <mc:Choice xmlns:v="urn:schemas-microsoft-com:vml" Requires="v">
                <p:oleObj spid="_x0000_s124989" r:id="rId4" imgW="139700" imgH="190500" progId="Equation.KSEE3">
                  <p:embed/>
                </p:oleObj>
              </mc:Choice>
              <mc:Fallback>
                <p:oleObj r:id="rId4" imgW="139700" imgH="190500" progId="Equation.KSEE3">
                  <p:embed/>
                  <p:pic>
                    <p:nvPicPr>
                      <p:cNvPr id="10" name="对象 9"/>
                      <p:cNvPicPr/>
                      <p:nvPr/>
                    </p:nvPicPr>
                    <p:blipFill>
                      <a:blip r:embed="rId5"/>
                      <a:stretch>
                        <a:fillRect/>
                      </a:stretch>
                    </p:blipFill>
                    <p:spPr>
                      <a:xfrm>
                        <a:off x="6031230" y="3348355"/>
                        <a:ext cx="128905" cy="161290"/>
                      </a:xfrm>
                      <a:prstGeom prst="rect">
                        <a:avLst/>
                      </a:prstGeom>
                    </p:spPr>
                  </p:pic>
                </p:oleObj>
              </mc:Fallback>
            </mc:AlternateContent>
          </a:graphicData>
        </a:graphic>
      </p:graphicFrame>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5.8.1 </a:t>
            </a:r>
            <a:r>
              <a:rPr lang="en-US" altLang="zh-CN" sz="3600" dirty="0">
                <a:latin typeface="Times New Roman" panose="02020603050405020304" pitchFamily="18" charset="0"/>
                <a:cs typeface="Times New Roman" panose="02020603050405020304" pitchFamily="18" charset="0"/>
                <a:sym typeface="+mn-ea"/>
              </a:rPr>
              <a:t>Principal Components Analysis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While correlation is an important category of dependency between elements of the data, we are also interested in learning representations that disentangle more complicated forms of feature dependencies. For this, we will need more than what can be done with a simple linear transformation.  </a:t>
            </a:r>
          </a:p>
          <a:p>
            <a:pPr marL="0" lvl="0" indent="0" algn="r">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5.8.2 </a:t>
            </a:r>
            <a:r>
              <a:rPr lang="en-US" altLang="zh-CN" sz="3600" i="1" dirty="0">
                <a:latin typeface="Times New Roman" panose="02020603050405020304" pitchFamily="18" charset="0"/>
                <a:cs typeface="Times New Roman" panose="02020603050405020304" pitchFamily="18" charset="0"/>
                <a:sym typeface="+mn-ea"/>
              </a:rPr>
              <a:t>k</a:t>
            </a:r>
            <a:r>
              <a:rPr lang="en-US" altLang="zh-CN" sz="3600" dirty="0">
                <a:latin typeface="Times New Roman" panose="02020603050405020304" pitchFamily="18" charset="0"/>
                <a:cs typeface="Times New Roman" panose="02020603050405020304" pitchFamily="18" charset="0"/>
                <a:sym typeface="+mn-ea"/>
              </a:rPr>
              <a:t>-means Clustering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Another example of a simple representation learning algorithm is</a:t>
            </a:r>
            <a:r>
              <a:rPr lang="en-US" altLang="zh-CN" sz="2600" i="1" dirty="0">
                <a:latin typeface="Times New Roman" panose="02020603050405020304" pitchFamily="18" charset="0"/>
                <a:cs typeface="Times New Roman" panose="02020603050405020304" pitchFamily="18" charset="0"/>
              </a:rPr>
              <a:t> k</a:t>
            </a:r>
            <a:r>
              <a:rPr lang="en-US" altLang="zh-CN" sz="2600" dirty="0">
                <a:latin typeface="Times New Roman" panose="02020603050405020304" pitchFamily="18" charset="0"/>
                <a:cs typeface="Times New Roman" panose="02020603050405020304" pitchFamily="18" charset="0"/>
              </a:rPr>
              <a:t>-means clustering. The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-means clustering algorithm divides the training set into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different clusters of examples that are near each other. We can thus think of the algorithm as providing a</a:t>
            </a:r>
            <a:r>
              <a:rPr lang="en-US" altLang="zh-CN" sz="2600" i="1" dirty="0">
                <a:latin typeface="Times New Roman" panose="02020603050405020304" pitchFamily="18" charset="0"/>
                <a:cs typeface="Times New Roman" panose="02020603050405020304" pitchFamily="18" charset="0"/>
              </a:rPr>
              <a:t> k</a:t>
            </a:r>
            <a:r>
              <a:rPr lang="en-US" altLang="zh-CN" sz="2600" dirty="0">
                <a:latin typeface="Times New Roman" panose="02020603050405020304" pitchFamily="18" charset="0"/>
                <a:cs typeface="Times New Roman" panose="02020603050405020304" pitchFamily="18" charset="0"/>
              </a:rPr>
              <a:t>-dimensional one-hot code vector</a:t>
            </a:r>
            <a:r>
              <a:rPr lang="en-US" altLang="zh-CN" sz="2600" b="1" i="1" dirty="0">
                <a:latin typeface="Times New Roman" panose="02020603050405020304" pitchFamily="18" charset="0"/>
                <a:cs typeface="Times New Roman" panose="02020603050405020304" pitchFamily="18" charset="0"/>
              </a:rPr>
              <a:t> h</a:t>
            </a:r>
            <a:r>
              <a:rPr lang="en-US" altLang="zh-CN" sz="2600" dirty="0">
                <a:latin typeface="Times New Roman" panose="02020603050405020304" pitchFamily="18" charset="0"/>
                <a:cs typeface="Times New Roman" panose="02020603050405020304" pitchFamily="18" charset="0"/>
              </a:rPr>
              <a:t> representing an input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If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belongs to cluster</a:t>
            </a:r>
            <a:r>
              <a:rPr lang="en-US" altLang="zh-CN" sz="2600" i="1" dirty="0">
                <a:latin typeface="Times New Roman" panose="02020603050405020304" pitchFamily="18" charset="0"/>
                <a:cs typeface="Times New Roman" panose="02020603050405020304" pitchFamily="18" charset="0"/>
              </a:rPr>
              <a:t> i</a:t>
            </a:r>
            <a:r>
              <a:rPr lang="en-US" altLang="zh-CN" sz="2600" dirty="0">
                <a:latin typeface="Times New Roman" panose="02020603050405020304" pitchFamily="18" charset="0"/>
                <a:cs typeface="Times New Roman" panose="02020603050405020304" pitchFamily="18" charset="0"/>
              </a:rPr>
              <a:t>, then h</a:t>
            </a:r>
            <a:r>
              <a:rPr lang="en-US" altLang="zh-CN" sz="2600" i="1" baseline="-25000" dirty="0">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 1 and all other entries of the representation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are zero.</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one-hot code provided by</a:t>
            </a:r>
            <a:r>
              <a:rPr lang="en-US" altLang="zh-CN" sz="2600" i="1" dirty="0">
                <a:latin typeface="Times New Roman" panose="02020603050405020304" pitchFamily="18" charset="0"/>
                <a:cs typeface="Times New Roman" panose="02020603050405020304" pitchFamily="18" charset="0"/>
              </a:rPr>
              <a:t> k</a:t>
            </a:r>
            <a:r>
              <a:rPr lang="en-US" altLang="zh-CN" sz="2600" dirty="0">
                <a:latin typeface="Times New Roman" panose="02020603050405020304" pitchFamily="18" charset="0"/>
                <a:cs typeface="Times New Roman" panose="02020603050405020304" pitchFamily="18" charset="0"/>
              </a:rPr>
              <a:t>-means clustering is an example of a sparse representation, because the majority of its entries are zero for every input. Later, we will develop other algorithms that learn more flexible sparse representations, where more than one entry can be non-zero for each input</a:t>
            </a:r>
            <a:r>
              <a:rPr lang="en-US" altLang="zh-CN" sz="2600" b="1" i="1" dirty="0">
                <a:latin typeface="Times New Roman" panose="02020603050405020304" pitchFamily="18" charset="0"/>
                <a:cs typeface="Times New Roman" panose="02020603050405020304" pitchFamily="18" charset="0"/>
              </a:rPr>
              <a:t> x</a:t>
            </a:r>
            <a:r>
              <a:rPr lang="en-US" altLang="zh-CN" sz="2600" dirty="0">
                <a:latin typeface="Times New Roman" panose="02020603050405020304" pitchFamily="18" charset="0"/>
                <a:cs typeface="Times New Roman" panose="02020603050405020304" pitchFamily="18" charset="0"/>
              </a:rPr>
              <a:t>. One-hot codes are an extreme example of sparse representations that lose many of the benefits of a distributed representation.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 The Task, </a:t>
            </a:r>
            <a:r>
              <a:rPr lang="en-US" altLang="zh-CN" i="1" dirty="0"/>
              <a:t>T</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i="1" dirty="0">
                <a:latin typeface="Times New Roman" panose="02020603050405020304" pitchFamily="18" charset="0"/>
                <a:cs typeface="Times New Roman" panose="02020603050405020304" pitchFamily="18" charset="0"/>
              </a:rPr>
              <a:t>Anomaly detection</a:t>
            </a:r>
            <a:r>
              <a:rPr lang="en-US" altLang="zh-CN" sz="2600" dirty="0">
                <a:latin typeface="Times New Roman" panose="02020603050405020304" pitchFamily="18" charset="0"/>
                <a:cs typeface="Times New Roman" panose="02020603050405020304" pitchFamily="18" charset="0"/>
              </a:rPr>
              <a:t>:  In this type of task, the computer program sifts through a set of events or objects, and flags some of them as being unusual or atypical. An example of an anomaly detection task is credit card fraud detection. By modeling your purchasing habits, a credit card company can detect misuse of your cards. If a thief steals your credit card or credit card information, the thief’s purchases will often come from a different probability distribution over purchase types than your own. The credit card company can prevent fraud by placing a hold on an account as soon as that card has been used for an uncharacteristic purchase. See </a:t>
            </a:r>
            <a:r>
              <a:rPr lang="en-US" altLang="zh-CN" sz="2600" dirty="0" err="1">
                <a:solidFill>
                  <a:srgbClr val="00FF00"/>
                </a:solidFill>
                <a:latin typeface="Times New Roman" panose="02020603050405020304" pitchFamily="18" charset="0"/>
                <a:cs typeface="Times New Roman" panose="02020603050405020304" pitchFamily="18" charset="0"/>
              </a:rPr>
              <a:t>Chandola</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 for a survey of anomaly detection methods.</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a:extLst>
              <a:ext uri="{FF2B5EF4-FFF2-40B4-BE49-F238E27FC236}">
                <a16:creationId xmlns:a16="http://schemas.microsoft.com/office/drawing/2014/main" id="{178C74DF-6AD2-45C0-950D-680AD599A28D}"/>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12075004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5.8.2 </a:t>
            </a:r>
            <a:r>
              <a:rPr lang="en-US" altLang="zh-CN" sz="3600" i="1" dirty="0">
                <a:latin typeface="Times New Roman" panose="02020603050405020304" pitchFamily="18" charset="0"/>
                <a:cs typeface="Times New Roman" panose="02020603050405020304" pitchFamily="18" charset="0"/>
                <a:sym typeface="+mn-ea"/>
              </a:rPr>
              <a:t>k</a:t>
            </a:r>
            <a:r>
              <a:rPr lang="en-US" altLang="zh-CN" sz="3600" dirty="0">
                <a:latin typeface="Times New Roman" panose="02020603050405020304" pitchFamily="18" charset="0"/>
                <a:cs typeface="Times New Roman" panose="02020603050405020304" pitchFamily="18" charset="0"/>
                <a:sym typeface="+mn-ea"/>
              </a:rPr>
              <a:t>-means Clustering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t>The one-hot code still confers some statistical advantages(it naturally conveys </a:t>
            </a:r>
            <a:r>
              <a:rPr lang="en-US" altLang="zh-CN" sz="2600" dirty="0">
                <a:latin typeface="Times New Roman" panose="02020603050405020304" pitchFamily="18" charset="0"/>
                <a:cs typeface="Times New Roman" panose="02020603050405020304" pitchFamily="18" charset="0"/>
              </a:rPr>
              <a:t>the idea that all examples in the same cluster are similar to each other) and it confers the computational advantage that the entire representation may be captured by a single integer.</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-means algorithm works by initializing</a:t>
            </a:r>
            <a:r>
              <a:rPr lang="en-US" altLang="zh-CN" sz="2600" i="1" dirty="0">
                <a:latin typeface="Times New Roman" panose="02020603050405020304" pitchFamily="18" charset="0"/>
                <a:cs typeface="Times New Roman" panose="02020603050405020304" pitchFamily="18" charset="0"/>
              </a:rPr>
              <a:t> k</a:t>
            </a:r>
            <a:r>
              <a:rPr lang="en-US" altLang="zh-CN" sz="2600" dirty="0">
                <a:latin typeface="Times New Roman" panose="02020603050405020304" pitchFamily="18" charset="0"/>
                <a:cs typeface="Times New Roman" panose="02020603050405020304" pitchFamily="18" charset="0"/>
              </a:rPr>
              <a:t> different centroids {</a:t>
            </a:r>
            <a:r>
              <a:rPr lang="en-US" altLang="zh-CN" sz="2600" b="1" dirty="0">
                <a:latin typeface="Times New Roman" panose="02020603050405020304" pitchFamily="18" charset="0"/>
                <a:cs typeface="Times New Roman" panose="02020603050405020304" pitchFamily="18" charset="0"/>
              </a:rPr>
              <a:t>µ</a:t>
            </a:r>
            <a:r>
              <a:rPr lang="en-US" altLang="zh-CN" sz="2600" baseline="30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 . . , </a:t>
            </a:r>
            <a:r>
              <a:rPr lang="en-US" altLang="zh-CN" sz="2600" b="1" dirty="0">
                <a:latin typeface="Times New Roman" panose="02020603050405020304" pitchFamily="18" charset="0"/>
                <a:cs typeface="Times New Roman" panose="02020603050405020304" pitchFamily="18" charset="0"/>
              </a:rPr>
              <a:t>µ</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k</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to different values, then alternating between two different steps until convergence. In one step, each training example is assigned to cluster</a:t>
            </a:r>
            <a:r>
              <a:rPr lang="en-US" altLang="zh-CN" sz="2600" i="1" dirty="0">
                <a:latin typeface="Times New Roman" panose="02020603050405020304" pitchFamily="18" charset="0"/>
                <a:cs typeface="Times New Roman" panose="02020603050405020304" pitchFamily="18" charset="0"/>
              </a:rPr>
              <a:t> i</a:t>
            </a:r>
            <a:r>
              <a:rPr lang="en-US" altLang="zh-CN" sz="2600" dirty="0">
                <a:latin typeface="Times New Roman" panose="02020603050405020304" pitchFamily="18" charset="0"/>
                <a:cs typeface="Times New Roman" panose="02020603050405020304" pitchFamily="18" charset="0"/>
              </a:rPr>
              <a:t>, where </a:t>
            </a:r>
            <a:r>
              <a:rPr lang="en-US" altLang="zh-CN" sz="2600" i="1" dirty="0">
                <a:latin typeface="Times New Roman" panose="02020603050405020304" pitchFamily="18" charset="0"/>
                <a:cs typeface="Times New Roman" panose="02020603050405020304" pitchFamily="18" charset="0"/>
              </a:rPr>
              <a:t>i </a:t>
            </a:r>
            <a:r>
              <a:rPr lang="en-US" altLang="zh-CN" sz="2600" dirty="0">
                <a:latin typeface="Times New Roman" panose="02020603050405020304" pitchFamily="18" charset="0"/>
                <a:cs typeface="Times New Roman" panose="02020603050405020304" pitchFamily="18" charset="0"/>
              </a:rPr>
              <a:t>is the index of the nearest centroid </a:t>
            </a:r>
            <a:r>
              <a:rPr lang="en-US" altLang="zh-CN" sz="2600" b="1" i="1" dirty="0">
                <a:latin typeface="Times New Roman" panose="02020603050405020304" pitchFamily="18" charset="0"/>
                <a:cs typeface="Times New Roman" panose="02020603050405020304" pitchFamily="18" charset="0"/>
              </a:rPr>
              <a:t>µ</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i</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In the other step, each centroid </a:t>
            </a:r>
            <a:r>
              <a:rPr lang="en-US" altLang="zh-CN" sz="2600" b="1" i="1" dirty="0">
                <a:latin typeface="Times New Roman" panose="02020603050405020304" pitchFamily="18" charset="0"/>
                <a:cs typeface="Times New Roman" panose="02020603050405020304" pitchFamily="18" charset="0"/>
              </a:rPr>
              <a:t>µ</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i</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is updated to the mean of all training examples</a:t>
            </a:r>
            <a:r>
              <a:rPr lang="en-US" altLang="zh-CN" sz="2600" b="1" i="1" dirty="0">
                <a:latin typeface="Times New Roman" panose="02020603050405020304" pitchFamily="18" charset="0"/>
                <a:cs typeface="Times New Roman" panose="02020603050405020304" pitchFamily="18" charset="0"/>
              </a:rPr>
              <a:t> x</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j</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assigned to cluster</a:t>
            </a:r>
            <a:r>
              <a:rPr lang="en-US" altLang="zh-CN" sz="2600" i="1" dirty="0">
                <a:latin typeface="Times New Roman" panose="02020603050405020304" pitchFamily="18" charset="0"/>
                <a:cs typeface="Times New Roman" panose="02020603050405020304" pitchFamily="18" charset="0"/>
              </a:rPr>
              <a:t> i</a:t>
            </a:r>
            <a:r>
              <a:rPr lang="en-US" altLang="zh-CN" sz="2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5.8.2 </a:t>
            </a:r>
            <a:r>
              <a:rPr lang="en-US" altLang="zh-CN" sz="3600" i="1" dirty="0">
                <a:latin typeface="Times New Roman" panose="02020603050405020304" pitchFamily="18" charset="0"/>
                <a:cs typeface="Times New Roman" panose="02020603050405020304" pitchFamily="18" charset="0"/>
                <a:sym typeface="+mn-ea"/>
              </a:rPr>
              <a:t>k</a:t>
            </a:r>
            <a:r>
              <a:rPr lang="en-US" altLang="zh-CN" sz="3600" dirty="0">
                <a:latin typeface="Times New Roman" panose="02020603050405020304" pitchFamily="18" charset="0"/>
                <a:cs typeface="Times New Roman" panose="02020603050405020304" pitchFamily="18" charset="0"/>
                <a:sym typeface="+mn-ea"/>
              </a:rPr>
              <a:t>-means Clustering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25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One difficulty pertaining to clustering is that the clustering problem is inherently ill-posed, in the sense that there is no single criterion that measures how well a clustering of the data corresponds to the real world. We can measure properties of the clustering such as the average Euclidean distance from a cluster centroid to the members of the cluster. This allows us to tell how well we are able to reconstruct the training data from the cluster assignments. We do not know how well the cluster assignments correspond to properties of the real world. Moreover, there may be many different clusterings that all correspond well to some property of the real world. We may hope to find a clustering that relates to one feature but obtain a different, equally valid clustering that is not relevant to our task. For example, suppose that we run two clustering algorithms on a dataset consisting of images of red trucks, images of red cars, images of gray trucks, and images of gray cars.</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5.8.2 </a:t>
            </a:r>
            <a:r>
              <a:rPr lang="en-US" altLang="zh-CN" sz="3600" i="1" dirty="0">
                <a:latin typeface="Times New Roman" panose="02020603050405020304" pitchFamily="18" charset="0"/>
                <a:cs typeface="Times New Roman" panose="02020603050405020304" pitchFamily="18" charset="0"/>
                <a:sym typeface="+mn-ea"/>
              </a:rPr>
              <a:t>k</a:t>
            </a:r>
            <a:r>
              <a:rPr lang="en-US" altLang="zh-CN" sz="3600" dirty="0">
                <a:latin typeface="Times New Roman" panose="02020603050405020304" pitchFamily="18" charset="0"/>
                <a:cs typeface="Times New Roman" panose="02020603050405020304" pitchFamily="18" charset="0"/>
                <a:sym typeface="+mn-ea"/>
              </a:rPr>
              <a:t>-means Clustering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If we ask each clustering algorithm to find two clusters, one algorithm may find a cluster of cars and a cluster of trucks, while another may find a cluster of red vehicles and a cluster of gray vehicles. Suppose we also run a third clustering algorithm, which is allowed to determine the number of clusters. This may assign the examples to four clusters, red cars, red trucks, gray cars, and gray trucks. This new clustering now at least captures information about both attributes, but it has lost information about similarity. Red cars are in a different cluster from gray cars, just as they are in a different cluster from gray trucks. The output of the clustering algorithm does not tell us that red cars are more similar to gray cars than they are to gray trucks. They are different from both things, and that is all we know.</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5.8.2 </a:t>
            </a:r>
            <a:r>
              <a:rPr lang="en-US" altLang="zh-CN" sz="3600" i="1" dirty="0">
                <a:latin typeface="Times New Roman" panose="02020603050405020304" pitchFamily="18" charset="0"/>
                <a:cs typeface="Times New Roman" panose="02020603050405020304" pitchFamily="18" charset="0"/>
                <a:sym typeface="+mn-ea"/>
              </a:rPr>
              <a:t>k</a:t>
            </a:r>
            <a:r>
              <a:rPr lang="en-US" altLang="zh-CN" sz="3600" dirty="0">
                <a:latin typeface="Times New Roman" panose="02020603050405020304" pitchFamily="18" charset="0"/>
                <a:cs typeface="Times New Roman" panose="02020603050405020304" pitchFamily="18" charset="0"/>
                <a:sym typeface="+mn-ea"/>
              </a:rPr>
              <a:t>-means Clustering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These issues illustrate some of the reasons that we may prefer a distributed representation to a one-hot representation. A distributed representation could have two attributes for each vehicle—one representing its color and one representing whether it is a car or a truck. It is still not entirely clear what the optimal distributed representation is (how can the learning algorithm know whether the two attributes we are interested in are color and car-versus-truck rather than manufacturer and age?) but having many attributes reduces the burden on the algorithm to guess which single attribute we care about, and allows us to measure similarity between objects in a fine-grained way by comparing many attributes instead of just testing whether one attribute matches.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idx="1" hasCustomPrompt="1"/>
          </p:nvPr>
        </p:nvSpPr>
        <p:spPr>
          <a:xfrm>
            <a:off x="387439" y="3767927"/>
            <a:ext cx="11409609" cy="2409036"/>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Jiaqi</a:t>
            </a:r>
            <a:r>
              <a:rPr lang="en-US" altLang="zh-CN" sz="2400" dirty="0"/>
              <a:t> </a:t>
            </a:r>
            <a:r>
              <a:rPr lang="en-US" altLang="zh-CN" sz="2400" dirty="0" err="1"/>
              <a:t>Wang</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5.9 </a:t>
            </a:r>
            <a:r>
              <a:rPr lang="en-US" altLang="zh-CN" sz="3600" dirty="0">
                <a:sym typeface="+mn-ea"/>
              </a:rPr>
              <a:t>Stochastic Gradient Descent</a:t>
            </a:r>
            <a:endParaRPr lang="zh-CN" altLang="en-US" sz="3600" dirty="0"/>
          </a:p>
        </p:txBody>
      </p:sp>
      <p:sp>
        <p:nvSpPr>
          <p:cNvPr id="8" name="文本框 7"/>
          <p:cNvSpPr txBox="1"/>
          <p:nvPr/>
        </p:nvSpPr>
        <p:spPr>
          <a:xfrm>
            <a:off x="1526891" y="558169"/>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5 Convolutional Networks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5.9 Stochastic Gradient Descent</a:t>
            </a:r>
          </a:p>
        </p:txBody>
      </p:sp>
      <p:sp>
        <p:nvSpPr>
          <p:cNvPr id="3" name="内容占位符 2"/>
          <p:cNvSpPr>
            <a:spLocks noGrp="1"/>
          </p:cNvSpPr>
          <p:nvPr>
            <p:ph idx="1"/>
          </p:nvPr>
        </p:nvSpPr>
        <p:spPr/>
        <p:txBody>
          <a:bodyPr>
            <a:normAutofit lnSpcReduction="10000"/>
          </a:bodyPr>
          <a:lstStyle/>
          <a:p>
            <a:pPr marL="0" lvl="0" indent="0" algn="just">
              <a:lnSpc>
                <a:spcPct val="11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Nearly all of deep learning is powered by one very important algorithm: </a:t>
            </a:r>
            <a:r>
              <a:rPr lang="en-US" altLang="zh-CN" sz="2600" i="1" dirty="0">
                <a:latin typeface="Times New Roman" panose="02020603050405020304" pitchFamily="18" charset="0"/>
                <a:cs typeface="Times New Roman" panose="02020603050405020304" pitchFamily="18" charset="0"/>
              </a:rPr>
              <a:t>stochastic gradient descent</a:t>
            </a:r>
            <a:r>
              <a:rPr lang="en-US" altLang="zh-CN" sz="2600" dirty="0">
                <a:latin typeface="Times New Roman" panose="02020603050405020304" pitchFamily="18" charset="0"/>
                <a:cs typeface="Times New Roman" panose="02020603050405020304" pitchFamily="18" charset="0"/>
              </a:rPr>
              <a:t> or </a:t>
            </a:r>
            <a:r>
              <a:rPr lang="en-US" altLang="zh-CN" sz="2600" i="1" dirty="0">
                <a:latin typeface="Times New Roman" panose="02020603050405020304" pitchFamily="18" charset="0"/>
                <a:cs typeface="Times New Roman" panose="02020603050405020304" pitchFamily="18" charset="0"/>
              </a:rPr>
              <a:t>SGD</a:t>
            </a:r>
            <a:r>
              <a:rPr lang="en-US" altLang="zh-CN" sz="2600" dirty="0">
                <a:latin typeface="Times New Roman" panose="02020603050405020304" pitchFamily="18" charset="0"/>
                <a:cs typeface="Times New Roman" panose="02020603050405020304" pitchFamily="18" charset="0"/>
              </a:rPr>
              <a:t>. Stochastic gradient descent is an extension of the gradient descent algorithm introduced in Sec. </a:t>
            </a:r>
            <a:r>
              <a:rPr lang="en-US" altLang="zh-CN" sz="2600" dirty="0">
                <a:solidFill>
                  <a:srgbClr val="FF0000"/>
                </a:solidFill>
                <a:latin typeface="Times New Roman" panose="02020603050405020304" pitchFamily="18" charset="0"/>
                <a:cs typeface="Times New Roman" panose="02020603050405020304" pitchFamily="18" charset="0"/>
              </a:rPr>
              <a:t>4.3</a:t>
            </a:r>
            <a:r>
              <a:rPr lang="en-US" altLang="zh-CN" sz="2600" dirty="0">
                <a:latin typeface="Times New Roman" panose="02020603050405020304" pitchFamily="18" charset="0"/>
                <a:cs typeface="Times New Roman" panose="02020603050405020304" pitchFamily="18" charset="0"/>
              </a:rPr>
              <a:t>. </a:t>
            </a:r>
          </a:p>
          <a:p>
            <a:pPr marL="0" lvl="0" indent="0" algn="just">
              <a:lnSpc>
                <a:spcPct val="11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 recurring problem in machine learning is that large training sets are necessary for good generalization, but large training sets are also more computationally expensive. </a:t>
            </a:r>
          </a:p>
          <a:p>
            <a:pPr marL="0" lvl="0" indent="0" algn="just">
              <a:lnSpc>
                <a:spcPct val="11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cost function used by a machine learning algorithm often decomposes as a sum over training examples of some per-example loss function. For example, the negative conditional log-likelihood of the training data can be written as</a:t>
            </a:r>
          </a:p>
          <a:p>
            <a:pPr marL="0" lvl="0" indent="0" algn="just">
              <a:lnSpc>
                <a:spcPct val="115000"/>
              </a:lnSpc>
              <a:spcBef>
                <a:spcPts val="0"/>
              </a:spcBef>
              <a:buClr>
                <a:srgbClr val="FF0000"/>
              </a:buClr>
              <a:buNone/>
            </a:pPr>
            <a:endParaRPr lang="en-US" altLang="zh-CN" sz="2600" dirty="0"/>
          </a:p>
          <a:p>
            <a:pPr marL="0" lvl="0" indent="0" algn="just">
              <a:lnSpc>
                <a:spcPct val="115000"/>
              </a:lnSpc>
              <a:spcBef>
                <a:spcPts val="0"/>
              </a:spcBef>
              <a:buClr>
                <a:srgbClr val="FF0000"/>
              </a:buClr>
              <a:buNone/>
            </a:pPr>
            <a:endParaRPr lang="en-US" altLang="zh-CN" sz="2600" dirty="0"/>
          </a:p>
          <a:p>
            <a:pPr marL="0" indent="0" algn="just">
              <a:lnSpc>
                <a:spcPct val="115000"/>
              </a:lnSpc>
              <a:spcBef>
                <a:spcPts val="0"/>
              </a:spcBef>
              <a:buClr>
                <a:srgbClr val="FF0000"/>
              </a:buClr>
              <a:buNone/>
            </a:pPr>
            <a:r>
              <a:rPr lang="zh-CN" altLang="en-US" sz="2600" dirty="0"/>
              <a:t>where </a:t>
            </a:r>
            <a:r>
              <a:rPr lang="zh-CN" altLang="en-US" sz="2600" i="1" dirty="0"/>
              <a:t>L</a:t>
            </a:r>
            <a:r>
              <a:rPr lang="zh-CN" altLang="en-US" sz="2600" dirty="0"/>
              <a:t> is the per-example loss </a:t>
            </a:r>
            <a:r>
              <a:rPr lang="zh-CN" altLang="en-US" sz="2600" i="1" dirty="0"/>
              <a:t>L</a:t>
            </a:r>
            <a:r>
              <a:rPr lang="zh-CN" altLang="en-US" sz="2600" dirty="0"/>
              <a:t>(</a:t>
            </a:r>
            <a:r>
              <a:rPr lang="zh-CN" altLang="en-US" sz="2600" b="1" i="1" dirty="0"/>
              <a:t>x</a:t>
            </a:r>
            <a:r>
              <a:rPr lang="zh-CN" altLang="en-US" sz="2600" dirty="0"/>
              <a:t>, </a:t>
            </a:r>
            <a:r>
              <a:rPr lang="zh-CN" altLang="en-US" sz="2600" i="1" dirty="0"/>
              <a:t>y</a:t>
            </a:r>
            <a:r>
              <a:rPr lang="zh-CN" altLang="en-US" sz="2600" dirty="0"/>
              <a:t>,</a:t>
            </a:r>
            <a:r>
              <a:rPr lang="zh-CN" altLang="en-US" sz="2600" b="1" i="1" dirty="0"/>
              <a:t> θ</a:t>
            </a:r>
            <a:r>
              <a:rPr lang="zh-CN" altLang="en-US" sz="2600" dirty="0"/>
              <a:t>) = − log </a:t>
            </a:r>
            <a:r>
              <a:rPr lang="zh-CN" altLang="en-US" sz="2600" i="1" dirty="0"/>
              <a:t>p</a:t>
            </a:r>
            <a:r>
              <a:rPr lang="zh-CN" altLang="en-US" sz="2600" dirty="0"/>
              <a:t>(y | </a:t>
            </a:r>
            <a:r>
              <a:rPr lang="zh-CN" altLang="en-US" sz="2600" b="1" i="1" dirty="0"/>
              <a:t>x</a:t>
            </a:r>
            <a:r>
              <a:rPr lang="zh-CN" altLang="en-US" sz="2600" dirty="0"/>
              <a:t>; </a:t>
            </a:r>
            <a:r>
              <a:rPr lang="zh-CN" altLang="en-US" sz="2600" b="1" i="1" dirty="0"/>
              <a:t>θ</a:t>
            </a:r>
            <a:r>
              <a:rPr lang="zh-CN" altLang="en-US" sz="2600" dirty="0"/>
              <a:t>).</a:t>
            </a:r>
          </a:p>
          <a:p>
            <a:pPr marL="0" lvl="0" indent="0" algn="just">
              <a:lnSpc>
                <a:spcPct val="11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1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55C03F06-0C9D-4863-A711-94A7AE0AEAA3}"/>
              </a:ext>
            </a:extLst>
          </p:cNvPr>
          <p:cNvPicPr>
            <a:picLocks noChangeAspect="1"/>
          </p:cNvPicPr>
          <p:nvPr/>
        </p:nvPicPr>
        <p:blipFill>
          <a:blip r:embed="rId3"/>
          <a:stretch>
            <a:fillRect/>
          </a:stretch>
        </p:blipFill>
        <p:spPr>
          <a:xfrm>
            <a:off x="3333966" y="4874956"/>
            <a:ext cx="7277100" cy="781050"/>
          </a:xfrm>
          <a:prstGeom prst="rect">
            <a:avLst/>
          </a:prstGeom>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5.9 Stochastic Gradient Descent</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For these additive cost functions, gradient descent requires computing</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computational cost of this operation is </a:t>
            </a:r>
            <a:r>
              <a:rPr lang="en-US" altLang="zh-CN" sz="2600" i="1" dirty="0">
                <a:latin typeface="Times New Roman" panose="02020603050405020304" pitchFamily="18" charset="0"/>
                <a:cs typeface="Times New Roman" panose="02020603050405020304" pitchFamily="18" charset="0"/>
              </a:rPr>
              <a:t>O</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As the training set size grows to billions of examples, the time to take a single gradient step becomes prohibitively long.</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insight of stochastic gradient descent is that the gradient is an expectation. The expectation may be approximately estimated using a small set of samples. Specifically, on each step of the algorithm, we can sample a </a:t>
            </a:r>
            <a:r>
              <a:rPr lang="en-US" altLang="zh-CN" sz="2600" i="1" dirty="0">
                <a:latin typeface="Times New Roman" panose="02020603050405020304" pitchFamily="18" charset="0"/>
                <a:cs typeface="Times New Roman" panose="02020603050405020304" pitchFamily="18" charset="0"/>
              </a:rPr>
              <a:t>minibatch</a:t>
            </a:r>
            <a:r>
              <a:rPr lang="en-US" altLang="zh-CN" sz="2600" dirty="0">
                <a:latin typeface="Times New Roman" panose="02020603050405020304" pitchFamily="18" charset="0"/>
                <a:cs typeface="Times New Roman" panose="02020603050405020304" pitchFamily="18" charset="0"/>
              </a:rPr>
              <a:t> of examples B = {</a:t>
            </a:r>
            <a:r>
              <a:rPr lang="en-US" altLang="zh-CN" sz="2600" b="1" i="1" dirty="0">
                <a:latin typeface="Times New Roman" panose="02020603050405020304" pitchFamily="18" charset="0"/>
                <a:cs typeface="Times New Roman" panose="02020603050405020304" pitchFamily="18" charset="0"/>
              </a:rPr>
              <a:t>x</a:t>
            </a:r>
            <a:r>
              <a:rPr lang="en-US" altLang="zh-CN" sz="2600" baseline="30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 . . , </a:t>
            </a:r>
            <a:r>
              <a:rPr lang="en-US" altLang="zh-CN" sz="2600" b="1" i="1" dirty="0">
                <a:latin typeface="Times New Roman" panose="02020603050405020304" pitchFamily="18" charset="0"/>
                <a:cs typeface="Times New Roman" panose="02020603050405020304" pitchFamily="18" charset="0"/>
              </a:rPr>
              <a:t>x</a:t>
            </a:r>
            <a:r>
              <a:rPr lang="en-US" altLang="zh-CN" sz="2600" baseline="30000"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drawn uniformly from the training set. </a:t>
            </a:r>
          </a:p>
        </p:txBody>
      </p:sp>
      <p:pic>
        <p:nvPicPr>
          <p:cNvPr id="5" name="图片 4">
            <a:extLst>
              <a:ext uri="{FF2B5EF4-FFF2-40B4-BE49-F238E27FC236}">
                <a16:creationId xmlns:a16="http://schemas.microsoft.com/office/drawing/2014/main" id="{DEB88F96-62A5-46D4-A999-69EC8A57417D}"/>
              </a:ext>
            </a:extLst>
          </p:cNvPr>
          <p:cNvPicPr>
            <a:picLocks noChangeAspect="1"/>
          </p:cNvPicPr>
          <p:nvPr/>
        </p:nvPicPr>
        <p:blipFill>
          <a:blip r:embed="rId3"/>
          <a:stretch>
            <a:fillRect/>
          </a:stretch>
        </p:blipFill>
        <p:spPr>
          <a:xfrm>
            <a:off x="3406925" y="1678891"/>
            <a:ext cx="8075859" cy="923632"/>
          </a:xfrm>
          <a:prstGeom prst="rect">
            <a:avLst/>
          </a:prstGeom>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5.9 Stochastic Gradient Descent</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minibatch size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is typically chosen to be a relatively small number of examples, ranging from 1 to a few hundred. Crucially,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is usually held fixed as the training set size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grows. We may fit a training set with billions of examples using updates computed on only a hundred examples.</a:t>
            </a:r>
          </a:p>
          <a:p>
            <a:pPr marL="0" indent="0" algn="just">
              <a:lnSpc>
                <a:spcPct val="125000"/>
              </a:lnSpc>
              <a:spcBef>
                <a:spcPts val="0"/>
              </a:spcBef>
              <a:buClr>
                <a:srgbClr val="FF0000"/>
              </a:buClr>
              <a:buNone/>
            </a:pPr>
            <a:r>
              <a:rPr lang="en-US" altLang="zh-CN" sz="2600" dirty="0"/>
              <a:t>        The estimate of the gradient is formed as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r>
              <a:rPr lang="en-US" altLang="zh-CN" sz="2600" dirty="0"/>
              <a:t>using examples from the minibatch</a:t>
            </a:r>
            <a:r>
              <a:rPr lang="en-US" altLang="zh-CN" sz="2600" dirty="0">
                <a:solidFill>
                  <a:schemeClr val="bg1"/>
                </a:solidFill>
              </a:rPr>
              <a:t> </a:t>
            </a:r>
            <a:r>
              <a:rPr lang="en-US" altLang="zh-CN" sz="2600" dirty="0">
                <a:ln w="10160">
                  <a:solidFill>
                    <a:schemeClr val="tx1"/>
                  </a:solidFill>
                  <a:prstDash val="solid"/>
                </a:ln>
                <a:solidFill>
                  <a:schemeClr val="bg1"/>
                </a:solidFill>
                <a:effectLst>
                  <a:outerShdw blurRad="38100" dist="22860" dir="5400000" algn="tl" rotWithShape="0">
                    <a:srgbClr val="000000">
                      <a:alpha val="30000"/>
                    </a:srgbClr>
                  </a:outerShdw>
                </a:effectLst>
              </a:rPr>
              <a:t>B</a:t>
            </a:r>
            <a:r>
              <a:rPr lang="en-US" altLang="zh-CN" sz="2600" dirty="0"/>
              <a:t>. The stochastic gradient descent algorithm then follows the estimated gradient downhill:</a:t>
            </a:r>
          </a:p>
          <a:p>
            <a:pPr>
              <a:spcBef>
                <a:spcPts val="0"/>
              </a:spcBef>
              <a:buClr>
                <a:srgbClr val="FF0000"/>
              </a:buClr>
            </a:pPr>
            <a:endParaRPr lang="en-US" altLang="zh-CN" dirty="0"/>
          </a:p>
          <a:p>
            <a:pPr>
              <a:spcBef>
                <a:spcPts val="0"/>
              </a:spcBef>
              <a:buClr>
                <a:srgbClr val="FF0000"/>
              </a:buClr>
            </a:pPr>
            <a:r>
              <a:rPr lang="en-US" altLang="zh-CN" dirty="0"/>
              <a:t>where s is the learning rate.</a:t>
            </a:r>
            <a:endParaRPr lang="en-US" altLang="zh-CN" sz="2600" dirty="0"/>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64BC7DFF-DAA0-49E5-B412-8BA7FC9B2467}"/>
              </a:ext>
            </a:extLst>
          </p:cNvPr>
          <p:cNvPicPr>
            <a:picLocks noChangeAspect="1"/>
          </p:cNvPicPr>
          <p:nvPr/>
        </p:nvPicPr>
        <p:blipFill>
          <a:blip r:embed="rId3"/>
          <a:stretch>
            <a:fillRect/>
          </a:stretch>
        </p:blipFill>
        <p:spPr>
          <a:xfrm>
            <a:off x="3498651" y="3522268"/>
            <a:ext cx="7229955" cy="1119188"/>
          </a:xfrm>
          <a:prstGeom prst="rect">
            <a:avLst/>
          </a:prstGeom>
        </p:spPr>
      </p:pic>
      <p:pic>
        <p:nvPicPr>
          <p:cNvPr id="7" name="图片 6">
            <a:extLst>
              <a:ext uri="{FF2B5EF4-FFF2-40B4-BE49-F238E27FC236}">
                <a16:creationId xmlns:a16="http://schemas.microsoft.com/office/drawing/2014/main" id="{8F493974-7109-44B0-90CA-4FA545EB8FD7}"/>
              </a:ext>
            </a:extLst>
          </p:cNvPr>
          <p:cNvPicPr>
            <a:picLocks noChangeAspect="1"/>
          </p:cNvPicPr>
          <p:nvPr/>
        </p:nvPicPr>
        <p:blipFill>
          <a:blip r:embed="rId4"/>
          <a:stretch>
            <a:fillRect/>
          </a:stretch>
        </p:blipFill>
        <p:spPr>
          <a:xfrm>
            <a:off x="3769795" y="5540228"/>
            <a:ext cx="6841271" cy="675372"/>
          </a:xfrm>
          <a:prstGeom prst="rect">
            <a:avLst/>
          </a:prstGeom>
        </p:spPr>
      </p:pic>
    </p:spTree>
    <p:extLst>
      <p:ext uri="{BB962C8B-B14F-4D97-AF65-F5344CB8AC3E}">
        <p14:creationId xmlns:p14="http://schemas.microsoft.com/office/powerpoint/2010/main" val="70785431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5.9 Stochastic Gradient Descent</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Gradient descent in general has often been regarded as slow or unreliable. In the past, the application of gradient descent to non-convex optimization problems was regarded as foolhardy or unprincipled. Today, we know that the machine learning models described in Part </a:t>
            </a:r>
            <a:r>
              <a:rPr lang="en-US" altLang="zh-CN" sz="2600" dirty="0">
                <a:solidFill>
                  <a:srgbClr val="FF0000"/>
                </a:solidFill>
                <a:latin typeface="Times New Roman" panose="02020603050405020304" pitchFamily="18" charset="0"/>
                <a:cs typeface="Times New Roman" panose="02020603050405020304" pitchFamily="18" charset="0"/>
              </a:rPr>
              <a:t>II</a:t>
            </a:r>
            <a:r>
              <a:rPr lang="en-US" altLang="zh-CN" sz="2600" dirty="0">
                <a:latin typeface="Times New Roman" panose="02020603050405020304" pitchFamily="18" charset="0"/>
                <a:cs typeface="Times New Roman" panose="02020603050405020304" pitchFamily="18" charset="0"/>
              </a:rPr>
              <a:t> work very well when trained with gradient descent. The optimization algorithm may not be guaranteed to arrive at even a local minimum in a reasonable amount of time, but it often finds a very low value of the cost function quickly enough to be useful.</a:t>
            </a:r>
          </a:p>
        </p:txBody>
      </p:sp>
      <p:graphicFrame>
        <p:nvGraphicFramePr>
          <p:cNvPr id="10" name="对象 9"/>
          <p:cNvGraphicFramePr/>
          <p:nvPr/>
        </p:nvGraphicFramePr>
        <p:xfrm>
          <a:off x="6031230" y="3348355"/>
          <a:ext cx="128905" cy="161290"/>
        </p:xfrm>
        <a:graphic>
          <a:graphicData uri="http://schemas.openxmlformats.org/presentationml/2006/ole">
            <mc:AlternateContent xmlns:mc="http://schemas.openxmlformats.org/markup-compatibility/2006">
              <mc:Choice xmlns:v="urn:schemas-microsoft-com:vml" Requires="v">
                <p:oleObj spid="_x0000_s126013" r:id="rId4" imgW="139700" imgH="190500" progId="Equation.KSEE3">
                  <p:embed/>
                </p:oleObj>
              </mc:Choice>
              <mc:Fallback>
                <p:oleObj r:id="rId4" imgW="139700" imgH="190500" progId="Equation.KSEE3">
                  <p:embed/>
                  <p:pic>
                    <p:nvPicPr>
                      <p:cNvPr id="10" name="对象 9"/>
                      <p:cNvPicPr/>
                      <p:nvPr/>
                    </p:nvPicPr>
                    <p:blipFill>
                      <a:blip r:embed="rId5"/>
                      <a:stretch>
                        <a:fillRect/>
                      </a:stretch>
                    </p:blipFill>
                    <p:spPr>
                      <a:xfrm>
                        <a:off x="6031230" y="3348355"/>
                        <a:ext cx="128905" cy="161290"/>
                      </a:xfrm>
                      <a:prstGeom prst="rect">
                        <a:avLst/>
                      </a:prstGeom>
                    </p:spPr>
                  </p:pic>
                </p:oleObj>
              </mc:Fallback>
            </mc:AlternateContent>
          </a:graphicData>
        </a:graphic>
      </p:graphicFrame>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5.9 Stochastic Gradient Descent</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Stochastic gradient descent has many important uses outside the context of deep learning. It is the main way to train large linear models on very large datasets. For a fixed model size, the cost per SGD update does not depend on the training set size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In practice, we often use a larger model as the training set size increases, but we are not forced to do so. The number of updates required to reach convergence usually increases with training set size. However, as</a:t>
            </a:r>
            <a:r>
              <a:rPr lang="en-US" altLang="zh-CN" sz="2600" i="1" dirty="0">
                <a:latin typeface="Times New Roman" panose="02020603050405020304" pitchFamily="18" charset="0"/>
                <a:cs typeface="Times New Roman" panose="02020603050405020304" pitchFamily="18" charset="0"/>
              </a:rPr>
              <a:t> m</a:t>
            </a:r>
            <a:r>
              <a:rPr lang="en-US" altLang="zh-CN" sz="2600" dirty="0">
                <a:latin typeface="Times New Roman" panose="02020603050405020304" pitchFamily="18" charset="0"/>
                <a:cs typeface="Times New Roman" panose="02020603050405020304" pitchFamily="18" charset="0"/>
              </a:rPr>
              <a:t> approaches infinity, the model will eventually converge to its best possible test error before SGD has sampled every example in the training set. Increasing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further will not extend the amount of training time needed to reach the model’s best possible test error. From this point of view, one can argue that the asymptotic cost of training a model with SGD is </a:t>
            </a:r>
            <a:r>
              <a:rPr lang="en-US" altLang="zh-CN" sz="2600" i="1" dirty="0">
                <a:latin typeface="Times New Roman" panose="02020603050405020304" pitchFamily="18" charset="0"/>
                <a:cs typeface="Times New Roman" panose="02020603050405020304" pitchFamily="18" charset="0"/>
              </a:rPr>
              <a:t>O</a:t>
            </a:r>
            <a:r>
              <a:rPr lang="en-US" altLang="zh-CN" sz="2600" dirty="0">
                <a:latin typeface="Times New Roman" panose="02020603050405020304" pitchFamily="18" charset="0"/>
                <a:cs typeface="Times New Roman" panose="02020603050405020304" pitchFamily="18" charset="0"/>
              </a:rPr>
              <a:t>(1) as a function of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87439" y="133306"/>
            <a:ext cx="10515600" cy="729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a:latin typeface="Times New Roman" panose="02020603050405020304" pitchFamily="18" charset="0"/>
                <a:cs typeface="Times New Roman" panose="02020603050405020304" pitchFamily="18" charset="0"/>
              </a:rPr>
              <a:t>Chapter 5 Machine Learning Basics</a:t>
            </a:r>
            <a:endParaRPr lang="zh-CN" altLang="en-US" sz="3600" b="1" dirty="0">
              <a:latin typeface="Times New Roman" panose="02020603050405020304" pitchFamily="18" charset="0"/>
              <a:cs typeface="Times New Roman" panose="02020603050405020304" pitchFamily="18" charset="0"/>
            </a:endParaRPr>
          </a:p>
        </p:txBody>
      </p:sp>
      <p:sp>
        <p:nvSpPr>
          <p:cNvPr id="5" name="内容占位符 2"/>
          <p:cNvSpPr>
            <a:spLocks noGrp="1"/>
          </p:cNvSpPr>
          <p:nvPr>
            <p:ph idx="1"/>
          </p:nvPr>
        </p:nvSpPr>
        <p:spPr/>
        <p:txBody>
          <a:bodyPr>
            <a:normAutofit/>
          </a:bodyPr>
          <a:lstStyle/>
          <a:p>
            <a:pPr marL="0" lvl="0" indent="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5.1 Learning Algorithms</a:t>
            </a:r>
          </a:p>
          <a:p>
            <a:pPr marL="0" lvl="0" indent="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5.2 Capacity, </a:t>
            </a:r>
            <a:r>
              <a:rPr lang="en-US" altLang="zh-CN" sz="2400" dirty="0" err="1">
                <a:latin typeface="Times New Roman" panose="02020603050405020304" pitchFamily="18" charset="0"/>
                <a:cs typeface="Times New Roman" panose="02020603050405020304" pitchFamily="18" charset="0"/>
              </a:rPr>
              <a:t>Overfitting</a:t>
            </a:r>
            <a:r>
              <a:rPr lang="en-US" altLang="zh-CN" sz="2400" dirty="0">
                <a:latin typeface="Times New Roman" panose="02020603050405020304" pitchFamily="18" charset="0"/>
                <a:cs typeface="Times New Roman" panose="02020603050405020304" pitchFamily="18" charset="0"/>
              </a:rPr>
              <a:t> and </a:t>
            </a:r>
            <a:r>
              <a:rPr lang="en-US" altLang="zh-CN" sz="2400" dirty="0" err="1">
                <a:latin typeface="Times New Roman" panose="02020603050405020304" pitchFamily="18" charset="0"/>
                <a:cs typeface="Times New Roman" panose="02020603050405020304" pitchFamily="18" charset="0"/>
              </a:rPr>
              <a:t>Underfitting</a:t>
            </a:r>
            <a:endParaRPr lang="en-US" altLang="zh-CN" sz="24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5.3 </a:t>
            </a:r>
            <a:r>
              <a:rPr lang="en-US" altLang="zh-CN" sz="2400" dirty="0" err="1">
                <a:latin typeface="Times New Roman" panose="02020603050405020304" pitchFamily="18" charset="0"/>
                <a:cs typeface="Times New Roman" panose="02020603050405020304" pitchFamily="18" charset="0"/>
              </a:rPr>
              <a:t>Hyperparameters</a:t>
            </a:r>
            <a:r>
              <a:rPr lang="en-US" altLang="zh-CN" sz="2400" dirty="0">
                <a:latin typeface="Times New Roman" panose="02020603050405020304" pitchFamily="18" charset="0"/>
                <a:cs typeface="Times New Roman" panose="02020603050405020304" pitchFamily="18" charset="0"/>
              </a:rPr>
              <a:t> and Validation Sets</a:t>
            </a:r>
          </a:p>
          <a:p>
            <a:pPr marL="0" lvl="0" indent="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5.4 Estimators, Bias and Variance</a:t>
            </a:r>
          </a:p>
          <a:p>
            <a:pPr marL="0" lvl="0" indent="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5.5 Maximum Likelihood Estimation</a:t>
            </a:r>
          </a:p>
          <a:p>
            <a:pPr marL="0" lvl="0" indent="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5.6 Bayesian Statistics</a:t>
            </a:r>
          </a:p>
          <a:p>
            <a:pPr marL="0" lvl="0" indent="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5.7 Supervised Learning Algorithms</a:t>
            </a:r>
          </a:p>
          <a:p>
            <a:pPr marL="0" lvl="0" indent="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5.8 Unsupervised Learning Algorithms</a:t>
            </a:r>
          </a:p>
          <a:p>
            <a:pPr marL="0" lvl="0" indent="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5.9 Stochastic Gradient Descent</a:t>
            </a:r>
          </a:p>
          <a:p>
            <a:pPr marL="0" lvl="0" indent="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5.10 Building a Machine Learning Algorithm</a:t>
            </a:r>
          </a:p>
          <a:p>
            <a:pPr marL="0" lvl="0" indent="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5.11 Challenges Motivating Deep Learning</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689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 The Task, </a:t>
            </a:r>
            <a:r>
              <a:rPr lang="en-US" altLang="zh-CN" i="1" dirty="0"/>
              <a:t>T</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i="1" dirty="0">
                <a:latin typeface="Times New Roman" panose="02020603050405020304" pitchFamily="18" charset="0"/>
                <a:cs typeface="Times New Roman" panose="02020603050405020304" pitchFamily="18" charset="0"/>
              </a:rPr>
              <a:t>Synthesis and sampling</a:t>
            </a:r>
            <a:r>
              <a:rPr lang="en-US" altLang="zh-CN" sz="2600" dirty="0">
                <a:latin typeface="Times New Roman" panose="02020603050405020304" pitchFamily="18" charset="0"/>
                <a:cs typeface="Times New Roman" panose="02020603050405020304" pitchFamily="18" charset="0"/>
              </a:rPr>
              <a:t>:  In this type of task, the machine learning algorithm is asked to generate new examples that are similar to those in the training data. Synthesis and sampling via machine learning can be useful for media applications where it can be expensive or boring for an artist to generate large volumes of content by hand. For example, video games can automatically generate textures for large objects or landscapes, rather than requiring an artist to manually label each pixel (</a:t>
            </a:r>
            <a:r>
              <a:rPr lang="en-US" altLang="zh-CN" sz="2600" dirty="0" err="1">
                <a:solidFill>
                  <a:srgbClr val="00FF00"/>
                </a:solidFill>
                <a:latin typeface="Times New Roman" panose="02020603050405020304" pitchFamily="18" charset="0"/>
                <a:cs typeface="Times New Roman" panose="02020603050405020304" pitchFamily="18" charset="0"/>
              </a:rPr>
              <a:t>Luo</a:t>
            </a:r>
            <a:r>
              <a:rPr lang="en-US" altLang="zh-CN" sz="2600" dirty="0">
                <a:solidFill>
                  <a:srgbClr val="00FF00"/>
                </a:solidFill>
                <a:latin typeface="Times New Roman" panose="02020603050405020304" pitchFamily="18" charset="0"/>
                <a:cs typeface="Times New Roman" panose="02020603050405020304" pitchFamily="18" charset="0"/>
              </a:rPr>
              <a:t> et al., 2013</a:t>
            </a:r>
            <a:r>
              <a:rPr lang="en-US" altLang="zh-CN" sz="2600" dirty="0">
                <a:latin typeface="Times New Roman" panose="02020603050405020304" pitchFamily="18" charset="0"/>
                <a:cs typeface="Times New Roman" panose="02020603050405020304" pitchFamily="18" charset="0"/>
              </a:rPr>
              <a:t>). In some cases, we want the sampling or synthesis procedure to generate some specific kind of output given the input. For example, in a speech synthesis task, we provide a written sentence and ask the program to emit an audio waveform containing a spoken version of that sentence. </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a:extLst>
              <a:ext uri="{FF2B5EF4-FFF2-40B4-BE49-F238E27FC236}">
                <a16:creationId xmlns:a16="http://schemas.microsoft.com/office/drawing/2014/main" id="{187F0F10-7607-4494-B248-93A7A51AFC46}"/>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84285978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5.9 Stochastic Gradient Descent</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Prior to the advent of deep learning, the main way to learn nonlinear models was to use the kernel trick in combination with a linear model. Many kernel learning algorithms require constructing an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matrix G</a:t>
            </a:r>
            <a:r>
              <a:rPr lang="en-US" altLang="zh-CN" sz="2600" i="1" baseline="-25000" dirty="0">
                <a:latin typeface="Times New Roman" panose="02020603050405020304" pitchFamily="18" charset="0"/>
                <a:cs typeface="Times New Roman" panose="02020603050405020304" pitchFamily="18" charset="0"/>
              </a:rPr>
              <a:t>i,j</a:t>
            </a:r>
            <a:r>
              <a:rPr lang="en-US" altLang="zh-CN" sz="2600" dirty="0">
                <a:latin typeface="Times New Roman" panose="02020603050405020304" pitchFamily="18" charset="0"/>
                <a:cs typeface="Times New Roman" panose="02020603050405020304" pitchFamily="18" charset="0"/>
              </a:rPr>
              <a:t> =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baseline="30000" dirty="0">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 x</a:t>
            </a:r>
            <a:r>
              <a:rPr lang="en-US" altLang="zh-CN" sz="2600" baseline="30000" dirty="0">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 Constructing this matrix has computational cost </a:t>
            </a:r>
            <a:r>
              <a:rPr lang="en-US" altLang="zh-CN" sz="2600" i="1" dirty="0">
                <a:latin typeface="Times New Roman" panose="02020603050405020304" pitchFamily="18" charset="0"/>
                <a:cs typeface="Times New Roman" panose="02020603050405020304" pitchFamily="18" charset="0"/>
              </a:rPr>
              <a:t>O</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m</a:t>
            </a:r>
            <a:r>
              <a:rPr lang="en-US" altLang="zh-CN" sz="2600" baseline="30000" dirty="0">
                <a:latin typeface="Times New Roman" panose="02020603050405020304" pitchFamily="18" charset="0"/>
                <a:cs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which is clearly undesirable for datasets with billions of examples. In academia, starting in 2006, deep learning was initially interesting because it was able to generalize to new examples better than competing algorithms when trained on medium-sized datasets with tens of thousands of examples. Soon after, deep learning garnered additional interest in industry, because it provided a scalable way of training nonlinear models on large datasets.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Stochastic gradient descent and many enhancements to it are described further in Chapter </a:t>
            </a:r>
            <a:r>
              <a:rPr lang="en-US" altLang="zh-CN" sz="2600" dirty="0">
                <a:solidFill>
                  <a:srgbClr val="FF0000"/>
                </a:solidFill>
                <a:latin typeface="Times New Roman" panose="02020603050405020304" pitchFamily="18" charset="0"/>
                <a:cs typeface="Times New Roman" panose="02020603050405020304" pitchFamily="18" charset="0"/>
              </a:rPr>
              <a:t>8</a:t>
            </a:r>
            <a:r>
              <a:rPr lang="en-US" altLang="zh-CN" sz="2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idx="1" hasCustomPrompt="1"/>
          </p:nvPr>
        </p:nvSpPr>
        <p:spPr>
          <a:xfrm>
            <a:off x="387439" y="3767927"/>
            <a:ext cx="11409609" cy="2409036"/>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Jiaqi</a:t>
            </a:r>
            <a:r>
              <a:rPr lang="en-US" altLang="zh-CN" sz="2400" dirty="0"/>
              <a:t> </a:t>
            </a:r>
            <a:r>
              <a:rPr lang="en-US" altLang="zh-CN" sz="2400" dirty="0" err="1"/>
              <a:t>Wang</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5.10 </a:t>
            </a:r>
            <a:r>
              <a:rPr lang="en-US" altLang="zh-CN" sz="3600" dirty="0">
                <a:sym typeface="+mn-ea"/>
              </a:rPr>
              <a:t>Building a Machine Learning Algorithm</a:t>
            </a:r>
            <a:endParaRPr lang="zh-CN" altLang="en-US" sz="3600" dirty="0"/>
          </a:p>
        </p:txBody>
      </p:sp>
      <p:sp>
        <p:nvSpPr>
          <p:cNvPr id="8" name="文本框 7"/>
          <p:cNvSpPr txBox="1"/>
          <p:nvPr/>
        </p:nvSpPr>
        <p:spPr>
          <a:xfrm>
            <a:off x="1526891" y="558169"/>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5 Convolutional Networks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5.10 Building a Machine Learning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14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Nearly all deep learning algorithms can be described as particular instances of a fairly simple recipe: combine a specification of a dataset, a cost function, an optimization procedure and a model.</a:t>
                </a:r>
              </a:p>
              <a:p>
                <a:pPr marL="0" lvl="0" indent="0" algn="just">
                  <a:lnSpc>
                    <a:spcPct val="114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For example, the linear regression algorithm combines a dataset consisting of</a:t>
                </a:r>
              </a:p>
              <a:p>
                <a:pPr marL="0" lvl="0" indent="0" algn="just">
                  <a:lnSpc>
                    <a:spcPct val="114000"/>
                  </a:lnSpc>
                  <a:spcBef>
                    <a:spcPts val="0"/>
                  </a:spcBef>
                  <a:buClr>
                    <a:srgbClr val="FF0000"/>
                  </a:buClr>
                  <a:buNone/>
                </a:pP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and</a:t>
                </a:r>
                <a:r>
                  <a:rPr lang="en-US" altLang="zh-CN" sz="2600" b="1" i="1" dirty="0">
                    <a:latin typeface="Times New Roman" panose="02020603050405020304" pitchFamily="18" charset="0"/>
                    <a:cs typeface="Times New Roman" panose="02020603050405020304" pitchFamily="18" charset="0"/>
                  </a:rPr>
                  <a:t> y</a:t>
                </a:r>
                <a:r>
                  <a:rPr lang="en-US" altLang="zh-CN" sz="2600" dirty="0">
                    <a:latin typeface="Times New Roman" panose="02020603050405020304" pitchFamily="18" charset="0"/>
                    <a:cs typeface="Times New Roman" panose="02020603050405020304" pitchFamily="18" charset="0"/>
                  </a:rPr>
                  <a:t>, the cost function</a:t>
                </a:r>
              </a:p>
              <a:p>
                <a:pPr marL="0" lvl="0" indent="0" algn="just">
                  <a:lnSpc>
                    <a:spcPct val="114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14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model specification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𝑝</m:t>
                    </m:r>
                    <m:r>
                      <a:rPr lang="en-US" altLang="zh-CN" sz="2600" i="1" baseline="-25000" dirty="0">
                        <a:latin typeface="Cambria Math" panose="02040503050406030204" pitchFamily="18" charset="0"/>
                        <a:cs typeface="Times New Roman" panose="02020603050405020304" pitchFamily="18" charset="0"/>
                      </a:rPr>
                      <m:t>𝑚𝑜𝑑𝑒𝑙</m:t>
                    </m:r>
                    <m:r>
                      <a:rPr lang="en-US" altLang="zh-CN" sz="2600" i="1" dirty="0">
                        <a:latin typeface="Cambria Math" panose="02040503050406030204" pitchFamily="18" charset="0"/>
                        <a:cs typeface="Times New Roman" panose="02020603050405020304" pitchFamily="18" charset="0"/>
                      </a:rPr>
                      <m:t>(</m:t>
                    </m:r>
                    <m:r>
                      <a:rPr lang="en-US" altLang="zh-CN" sz="2600" i="1" dirty="0" err="1" smtClean="0">
                        <a:latin typeface="Cambria Math" panose="02040503050406030204" pitchFamily="18" charset="0"/>
                        <a:cs typeface="Times New Roman" panose="02020603050405020304" pitchFamily="18" charset="0"/>
                      </a:rPr>
                      <m:t>𝑦</m:t>
                    </m:r>
                    <m:r>
                      <a:rPr lang="en-US" altLang="zh-CN" sz="2600" i="1" dirty="0" err="1" smtClean="0">
                        <a:latin typeface="Cambria Math" panose="02040503050406030204" pitchFamily="18" charset="0"/>
                        <a:cs typeface="Times New Roman" panose="02020603050405020304" pitchFamily="18" charset="0"/>
                      </a:rPr>
                      <m:t>|</m:t>
                    </m:r>
                    <m:r>
                      <a:rPr lang="en-US" altLang="zh-CN" sz="2600" b="1" i="1" dirty="0" err="1" smtClean="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 =</m:t>
                    </m:r>
                    <m:r>
                      <a:rPr lang="en-US" altLang="zh-CN" sz="2600" i="1" dirty="0" smtClean="0">
                        <a:latin typeface="Cambria Math" panose="02040503050406030204" pitchFamily="18" charset="0"/>
                        <a:cs typeface="Times New Roman" panose="02020603050405020304" pitchFamily="18" charset="0"/>
                      </a:rPr>
                      <m:t>𝑁</m:t>
                    </m:r>
                    <m:r>
                      <a:rPr lang="en-US" altLang="zh-CN" sz="2600" i="1" dirty="0" smtClean="0">
                        <a:latin typeface="Cambria Math" panose="02040503050406030204" pitchFamily="18" charset="0"/>
                        <a:cs typeface="Times New Roman" panose="02020603050405020304" pitchFamily="18" charset="0"/>
                      </a:rPr>
                      <m:t>(</m:t>
                    </m:r>
                    <m:r>
                      <a:rPr lang="en-US" altLang="zh-CN" sz="2600" i="1" dirty="0" err="1">
                        <a:latin typeface="Cambria Math" panose="02040503050406030204" pitchFamily="18" charset="0"/>
                        <a:cs typeface="Times New Roman" panose="02020603050405020304" pitchFamily="18" charset="0"/>
                      </a:rPr>
                      <m:t>𝑦</m:t>
                    </m:r>
                    <m:r>
                      <a:rPr lang="en-US" altLang="zh-CN" sz="2600" i="1" dirty="0" err="1" smtClean="0">
                        <a:latin typeface="Cambria Math" panose="02040503050406030204" pitchFamily="18" charset="0"/>
                        <a:cs typeface="Times New Roman" panose="02020603050405020304" pitchFamily="18" charset="0"/>
                      </a:rPr>
                      <m:t>;</m:t>
                    </m:r>
                    <m:r>
                      <a:rPr lang="en-US" altLang="zh-CN" sz="2600" b="1" i="1" dirty="0" err="1" smtClean="0">
                        <a:latin typeface="Cambria Math" panose="02040503050406030204" pitchFamily="18" charset="0"/>
                        <a:cs typeface="Times New Roman" panose="02020603050405020304" pitchFamily="18" charset="0"/>
                      </a:rPr>
                      <m:t>𝒙</m:t>
                    </m:r>
                    <m:r>
                      <a:rPr lang="en-US" altLang="zh-CN" sz="2600" b="1" i="1" baseline="30000" dirty="0" err="1">
                        <a:latin typeface="Cambria Math" panose="02040503050406030204" pitchFamily="18" charset="0"/>
                        <a:cs typeface="Times New Roman" panose="02020603050405020304" pitchFamily="18" charset="0"/>
                      </a:rPr>
                      <m:t>┬</m:t>
                    </m:r>
                    <m:r>
                      <a:rPr lang="en-US" altLang="zh-CN" sz="2600" b="1" i="1" dirty="0" err="1" smtClean="0">
                        <a:latin typeface="Cambria Math" panose="02040503050406030204" pitchFamily="18" charset="0"/>
                        <a:cs typeface="Times New Roman" panose="02020603050405020304" pitchFamily="18" charset="0"/>
                      </a:rPr>
                      <m:t>𝒘</m:t>
                    </m:r>
                    <m:r>
                      <a:rPr lang="en-US" altLang="zh-CN" sz="2600" i="1" dirty="0" err="1" smtClean="0">
                        <a:latin typeface="Cambria Math" panose="02040503050406030204" pitchFamily="18" charset="0"/>
                        <a:cs typeface="Times New Roman" panose="02020603050405020304" pitchFamily="18" charset="0"/>
                      </a:rPr>
                      <m:t>+</m:t>
                    </m:r>
                    <m:r>
                      <a:rPr lang="en-US" altLang="zh-CN" sz="2600" i="1" dirty="0" err="1" smtClean="0">
                        <a:latin typeface="Cambria Math" panose="02040503050406030204" pitchFamily="18" charset="0"/>
                        <a:cs typeface="Times New Roman" panose="02020603050405020304" pitchFamily="18" charset="0"/>
                      </a:rPr>
                      <m:t>𝑏</m:t>
                    </m:r>
                    <m:r>
                      <a:rPr lang="en-US" altLang="zh-CN" sz="2600" i="1" dirty="0">
                        <a:latin typeface="Cambria Math" panose="02040503050406030204" pitchFamily="18" charset="0"/>
                        <a:cs typeface="Times New Roman" panose="02020603050405020304" pitchFamily="18" charset="0"/>
                      </a:rPr>
                      <m:t>, </m:t>
                    </m:r>
                    <m:r>
                      <a:rPr lang="en-US" altLang="zh-CN" sz="2600" i="1" dirty="0">
                        <a:latin typeface="Cambria Math" panose="02040503050406030204" pitchFamily="18" charset="0"/>
                        <a:cs typeface="Times New Roman" panose="02020603050405020304" pitchFamily="18" charset="0"/>
                      </a:rPr>
                      <m:t>1</m:t>
                    </m:r>
                    <m:r>
                      <a:rPr lang="en-US" altLang="zh-CN" sz="2600" i="1" dirty="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and, in most cases, the optimization algorithm defined by solving for where the gradient of the cost is zero using the normal equations.</a:t>
                </a:r>
              </a:p>
              <a:p>
                <a:pPr marL="0" lvl="0" indent="0" algn="just">
                  <a:lnSpc>
                    <a:spcPct val="114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By realizing that we can replace any of these components mostly independently from the others, we can obtain a very wide variety of algorithms.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t="-594" r="-962" b="-106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8EEC7DE9-D193-438E-8136-C973B439B9F8}"/>
              </a:ext>
            </a:extLst>
          </p:cNvPr>
          <p:cNvPicPr>
            <a:picLocks noChangeAspect="1"/>
          </p:cNvPicPr>
          <p:nvPr/>
        </p:nvPicPr>
        <p:blipFill rotWithShape="1">
          <a:blip r:embed="rId4"/>
          <a:srcRect t="24884" b="19994"/>
          <a:stretch/>
        </p:blipFill>
        <p:spPr>
          <a:xfrm>
            <a:off x="3055596" y="3381866"/>
            <a:ext cx="8158966" cy="397412"/>
          </a:xfrm>
          <a:prstGeom prst="rect">
            <a:avLst/>
          </a:prstGeom>
        </p:spPr>
      </p:pic>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5.10 </a:t>
            </a:r>
            <a:r>
              <a:rPr lang="en-US" altLang="zh-CN" sz="3600" dirty="0">
                <a:latin typeface="Times New Roman" panose="02020603050405020304" pitchFamily="18" charset="0"/>
                <a:cs typeface="Times New Roman" panose="02020603050405020304" pitchFamily="18" charset="0"/>
                <a:sym typeface="+mn-ea"/>
              </a:rPr>
              <a:t>Building a Machine Learning Algorithm</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cost function typically includes at least one term that causes the learning process to perform statistical estimation. The most common cost function is the negative log-likelihood, so that minimizing the cost function causes maximum likelihood estimation.</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cost function may also include additional terms, such as regularization terms. For example, we can add weight decay to the linear regression cost function to obtain</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still allows closed-form optimization.</a:t>
            </a:r>
          </a:p>
        </p:txBody>
      </p:sp>
      <p:pic>
        <p:nvPicPr>
          <p:cNvPr id="7" name="图片 6">
            <a:extLst>
              <a:ext uri="{FF2B5EF4-FFF2-40B4-BE49-F238E27FC236}">
                <a16:creationId xmlns:a16="http://schemas.microsoft.com/office/drawing/2014/main" id="{60434CAE-1B77-4DDD-9A7E-8CB39C2A3A06}"/>
              </a:ext>
            </a:extLst>
          </p:cNvPr>
          <p:cNvPicPr>
            <a:picLocks noChangeAspect="1"/>
          </p:cNvPicPr>
          <p:nvPr/>
        </p:nvPicPr>
        <p:blipFill>
          <a:blip r:embed="rId3"/>
          <a:stretch>
            <a:fillRect/>
          </a:stretch>
        </p:blipFill>
        <p:spPr>
          <a:xfrm>
            <a:off x="1889298" y="4498730"/>
            <a:ext cx="9027230" cy="699205"/>
          </a:xfrm>
          <a:prstGeom prst="rect">
            <a:avLst/>
          </a:prstGeom>
        </p:spPr>
      </p:pic>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5.10 </a:t>
            </a:r>
            <a:r>
              <a:rPr lang="en-US" altLang="zh-CN" sz="3600" dirty="0">
                <a:latin typeface="Times New Roman" panose="02020603050405020304" pitchFamily="18" charset="0"/>
                <a:cs typeface="Times New Roman" panose="02020603050405020304" pitchFamily="18" charset="0"/>
                <a:sym typeface="+mn-ea"/>
              </a:rPr>
              <a:t>Building a Machine Learning Algorithm</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If we change the model to be nonlinear, then most cost functions can no longer be optimized in closed form. This requires us to choose an iterative numerical optimization procedure, such as gradient descent. </a:t>
            </a:r>
          </a:p>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The recipe for constructing a learning algorithm by combining models, costs, and optimization algorithms supports both supervised and unsupervised learning. The linear regression example shows how to support supervised learning. Unsupervised learning can be supported by defining a dataset that contains only </a:t>
            </a:r>
            <a:r>
              <a:rPr lang="en-US" altLang="zh-CN" sz="2400" b="1"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and providing an appropriate unsupervised cost and model. For example, we can obtain the first PCA vector by specifying that our loss function is</a:t>
            </a:r>
          </a:p>
          <a:p>
            <a:pPr marL="0" lv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sym typeface="+mn-ea"/>
              </a:rPr>
              <a:t>while our model is defined to have w with norm one and reconstruction function </a:t>
            </a:r>
            <a:r>
              <a:rPr lang="en-US" altLang="zh-CN" sz="2400" i="1" dirty="0">
                <a:latin typeface="Times New Roman" panose="02020603050405020304" pitchFamily="18" charset="0"/>
                <a:cs typeface="Times New Roman" panose="02020603050405020304" pitchFamily="18" charset="0"/>
                <a:sym typeface="+mn-ea"/>
              </a:rPr>
              <a:t>r</a:t>
            </a:r>
            <a:r>
              <a:rPr lang="en-US" altLang="zh-CN" sz="2400" dirty="0">
                <a:latin typeface="Times New Roman" panose="02020603050405020304" pitchFamily="18" charset="0"/>
                <a:cs typeface="Times New Roman" panose="02020603050405020304" pitchFamily="18" charset="0"/>
                <a:sym typeface="+mn-ea"/>
              </a:rPr>
              <a:t>(</a:t>
            </a:r>
            <a:r>
              <a:rPr lang="en-US" altLang="zh-CN" sz="2400" b="1" i="1" dirty="0">
                <a:latin typeface="Times New Roman" panose="02020603050405020304" pitchFamily="18" charset="0"/>
                <a:cs typeface="Times New Roman" panose="02020603050405020304" pitchFamily="18" charset="0"/>
                <a:sym typeface="+mn-ea"/>
              </a:rPr>
              <a:t>x</a:t>
            </a:r>
            <a:r>
              <a:rPr lang="en-US" altLang="zh-CN" sz="2400" dirty="0">
                <a:latin typeface="Times New Roman" panose="02020603050405020304" pitchFamily="18" charset="0"/>
                <a:cs typeface="Times New Roman" panose="02020603050405020304" pitchFamily="18" charset="0"/>
                <a:sym typeface="+mn-ea"/>
              </a:rPr>
              <a:t>) = </a:t>
            </a:r>
            <a:r>
              <a:rPr lang="en-US" altLang="zh-CN" sz="2400" b="1" i="1" dirty="0">
                <a:latin typeface="Times New Roman" panose="02020603050405020304" pitchFamily="18" charset="0"/>
                <a:cs typeface="Times New Roman" panose="02020603050405020304" pitchFamily="18" charset="0"/>
                <a:sym typeface="+mn-ea"/>
              </a:rPr>
              <a:t>w</a:t>
            </a:r>
            <a:r>
              <a:rPr lang="en-US" altLang="zh-CN" sz="2400" b="1" i="1" baseline="30000" dirty="0">
                <a:latin typeface="Times New Roman" panose="02020603050405020304" pitchFamily="18" charset="0"/>
                <a:cs typeface="Times New Roman" panose="02020603050405020304" pitchFamily="18" charset="0"/>
                <a:sym typeface="+mn-ea"/>
              </a:rPr>
              <a:t>┬</a:t>
            </a:r>
            <a:r>
              <a:rPr lang="en-US" altLang="zh-CN" sz="2400" b="1" i="1" dirty="0">
                <a:latin typeface="Times New Roman" panose="02020603050405020304" pitchFamily="18" charset="0"/>
                <a:cs typeface="Times New Roman" panose="02020603050405020304" pitchFamily="18" charset="0"/>
                <a:sym typeface="+mn-ea"/>
              </a:rPr>
              <a:t>xw</a:t>
            </a:r>
            <a:r>
              <a:rPr lang="en-US" altLang="zh-CN" sz="2400" dirty="0">
                <a:latin typeface="Times New Roman" panose="02020603050405020304" pitchFamily="18" charset="0"/>
                <a:cs typeface="Times New Roman" panose="02020603050405020304" pitchFamily="18" charset="0"/>
                <a:sym typeface="+mn-ea"/>
              </a:rPr>
              <a:t>.</a:t>
            </a:r>
            <a:endParaRPr lang="en-US" altLang="zh-CN" sz="24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2C25D855-D551-4F72-8FAC-B94FF3705A3F}"/>
              </a:ext>
            </a:extLst>
          </p:cNvPr>
          <p:cNvPicPr>
            <a:picLocks noChangeAspect="1"/>
          </p:cNvPicPr>
          <p:nvPr/>
        </p:nvPicPr>
        <p:blipFill>
          <a:blip r:embed="rId3"/>
          <a:stretch>
            <a:fillRect/>
          </a:stretch>
        </p:blipFill>
        <p:spPr>
          <a:xfrm>
            <a:off x="2687442" y="5128320"/>
            <a:ext cx="8355468" cy="633590"/>
          </a:xfrm>
          <a:prstGeom prst="rect">
            <a:avLst/>
          </a:prstGeom>
        </p:spPr>
      </p:pic>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5.10 </a:t>
            </a:r>
            <a:r>
              <a:rPr lang="en-US" altLang="zh-CN" sz="3600" dirty="0">
                <a:latin typeface="Times New Roman" panose="02020603050405020304" pitchFamily="18" charset="0"/>
                <a:cs typeface="Times New Roman" panose="02020603050405020304" pitchFamily="18" charset="0"/>
                <a:sym typeface="+mn-ea"/>
              </a:rPr>
              <a:t>Building a Machine Learning Algorithm</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In some cases, the cost function may be a function that we cannot actually evaluate, for computational reasons. In these cases, we can still approximately minimize it using iterative numerical optimization so long as we have some way of approximating its gradients.</a:t>
            </a: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Most machine learning algorithms make use of this recipe, though it may not immediately be obvious. If a machine learning algorithm seems especially unique or </a:t>
            </a:r>
            <a:r>
              <a:rPr lang="en-US" altLang="zh-CN" dirty="0">
                <a:latin typeface="Times New Roman" panose="02020603050405020304" pitchFamily="18" charset="0"/>
                <a:cs typeface="Times New Roman" panose="02020603050405020304" pitchFamily="18" charset="0"/>
                <a:sym typeface="+mn-ea"/>
              </a:rPr>
              <a:t>hand-</a:t>
            </a:r>
            <a:r>
              <a:rPr lang="en-US" altLang="zh-CN" dirty="0">
                <a:latin typeface="Times New Roman" panose="02020603050405020304" pitchFamily="18" charset="0"/>
                <a:cs typeface="Times New Roman" panose="02020603050405020304" pitchFamily="18" charset="0"/>
              </a:rPr>
              <a:t>designed, it can usually be understood as using a special-case optimizer. Some models such as decision trees or k-means require special-case optimizers because their cost functions have flat regions that make them inappropriate for </a:t>
            </a:r>
            <a:r>
              <a:rPr lang="en-US" altLang="zh-CN" dirty="0">
                <a:latin typeface="Times New Roman" panose="02020603050405020304" pitchFamily="18" charset="0"/>
                <a:cs typeface="Times New Roman" panose="02020603050405020304" pitchFamily="18" charset="0"/>
                <a:sym typeface="+mn-ea"/>
              </a:rPr>
              <a:t>minimization by gradient-based optimizers. </a:t>
            </a: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E3DB47D6-E176-4BCD-8638-0F57E6E04C5C}"/>
              </a:ext>
            </a:extLst>
          </p:cNvPr>
          <p:cNvSpPr>
            <a:spLocks noGrp="1"/>
          </p:cNvSpPr>
          <p:nvPr>
            <p:ph idx="1"/>
          </p:nvPr>
        </p:nvSpPr>
        <p:spPr/>
        <p:txBody>
          <a:bodyPr/>
          <a:lstStyle/>
          <a:p>
            <a:r>
              <a:rPr lang="en-US" altLang="zh-CN" sz="2800" dirty="0">
                <a:sym typeface="+mn-ea"/>
              </a:rPr>
              <a:t>Recognizing that most machine learning algorithms can be described using this recipe helps to see the different algorithms as part of a taxonomy of methods for doing related tasks that work for similar reasons, rather than as a long list of algorithms that each have separate justifications.</a:t>
            </a:r>
            <a:endParaRPr lang="en-US" altLang="zh-CN" sz="2800" dirty="0"/>
          </a:p>
        </p:txBody>
      </p:sp>
      <p:sp>
        <p:nvSpPr>
          <p:cNvPr id="3" name="标题 2">
            <a:extLst>
              <a:ext uri="{FF2B5EF4-FFF2-40B4-BE49-F238E27FC236}">
                <a16:creationId xmlns:a16="http://schemas.microsoft.com/office/drawing/2014/main" id="{F99E4651-EC09-40D8-AACB-19CC29AF16EE}"/>
              </a:ext>
            </a:extLst>
          </p:cNvPr>
          <p:cNvSpPr>
            <a:spLocks noGrp="1"/>
          </p:cNvSpPr>
          <p:nvPr>
            <p:ph type="title"/>
          </p:nvPr>
        </p:nvSpPr>
        <p:spPr/>
        <p:txBody>
          <a:bodyPr/>
          <a:lstStyle/>
          <a:p>
            <a:r>
              <a:rPr lang="en-US" altLang="zh-CN" dirty="0"/>
              <a:t>5.10 </a:t>
            </a:r>
            <a:r>
              <a:rPr lang="en-US" altLang="zh-CN" dirty="0">
                <a:sym typeface="+mn-ea"/>
              </a:rPr>
              <a:t>Building a Machine Learning Algorithm</a:t>
            </a:r>
            <a:endParaRPr lang="zh-CN" altLang="en-US" dirty="0"/>
          </a:p>
        </p:txBody>
      </p:sp>
    </p:spTree>
    <p:extLst>
      <p:ext uri="{BB962C8B-B14F-4D97-AF65-F5344CB8AC3E}">
        <p14:creationId xmlns:p14="http://schemas.microsoft.com/office/powerpoint/2010/main" val="10238804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idx="1" hasCustomPrompt="1"/>
          </p:nvPr>
        </p:nvSpPr>
        <p:spPr>
          <a:xfrm>
            <a:off x="387439" y="3615397"/>
            <a:ext cx="11409609" cy="2561566"/>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Jiaqi</a:t>
            </a:r>
            <a:r>
              <a:rPr lang="en-US" altLang="zh-CN" sz="2400" dirty="0"/>
              <a:t> </a:t>
            </a:r>
            <a:r>
              <a:rPr lang="en-US" altLang="zh-CN" sz="2400" dirty="0" err="1"/>
              <a:t>Wang</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5.11 </a:t>
            </a:r>
            <a:r>
              <a:rPr lang="en-US" altLang="zh-CN" sz="3600" dirty="0">
                <a:sym typeface="+mn-ea"/>
              </a:rPr>
              <a:t>Challenges Motivating Deep Learning</a:t>
            </a:r>
            <a:endParaRPr lang="zh-CN" altLang="en-US" sz="3600" dirty="0"/>
          </a:p>
        </p:txBody>
      </p:sp>
      <p:sp>
        <p:nvSpPr>
          <p:cNvPr id="8" name="文本框 7"/>
          <p:cNvSpPr txBox="1"/>
          <p:nvPr/>
        </p:nvSpPr>
        <p:spPr>
          <a:xfrm>
            <a:off x="1526891" y="558169"/>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5 Convolutional Networks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 </a:t>
            </a:r>
            <a:r>
              <a:rPr lang="en-US" altLang="zh-CN" sz="3600" dirty="0">
                <a:latin typeface="Times New Roman" panose="02020603050405020304" pitchFamily="18" charset="0"/>
                <a:cs typeface="Times New Roman" panose="02020603050405020304" pitchFamily="18" charset="0"/>
                <a:sym typeface="+mn-ea"/>
              </a:rPr>
              <a:t>Challenges Motivating Deep Learning</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500" dirty="0">
                <a:latin typeface="Times New Roman" panose="02020603050405020304" pitchFamily="18" charset="0"/>
                <a:cs typeface="Times New Roman" panose="02020603050405020304" pitchFamily="18" charset="0"/>
              </a:rPr>
              <a:t>The simple machine learning algorithms described in this chapter work very well on a wide variety of important problems. However, they have not succeeded in solving the central problems in AI, such as recognizing speech or recognizing objects. </a:t>
            </a:r>
          </a:p>
          <a:p>
            <a:pPr marL="0" lvl="0" indent="0" algn="just">
              <a:lnSpc>
                <a:spcPct val="125000"/>
              </a:lnSpc>
              <a:spcBef>
                <a:spcPts val="0"/>
              </a:spcBef>
              <a:buClr>
                <a:srgbClr val="FF0000"/>
              </a:buClr>
              <a:buNone/>
            </a:pPr>
            <a:r>
              <a:rPr lang="en-US" altLang="zh-CN" sz="2500" dirty="0"/>
              <a:t>        </a:t>
            </a:r>
            <a:r>
              <a:rPr lang="en-US" altLang="zh-CN" sz="2500" dirty="0">
                <a:latin typeface="Times New Roman" panose="02020603050405020304" pitchFamily="18" charset="0"/>
                <a:cs typeface="Times New Roman" panose="02020603050405020304" pitchFamily="18" charset="0"/>
              </a:rPr>
              <a:t>The development of deep learning was motivated in part by the failure of traditional algorithms to generalize well on such AI tasks. </a:t>
            </a:r>
          </a:p>
          <a:p>
            <a:pPr marL="0" lvl="0" indent="0" algn="just">
              <a:lnSpc>
                <a:spcPct val="125000"/>
              </a:lnSpc>
              <a:spcBef>
                <a:spcPts val="0"/>
              </a:spcBef>
              <a:buClr>
                <a:srgbClr val="FF0000"/>
              </a:buClr>
              <a:buNone/>
            </a:pPr>
            <a:r>
              <a:rPr lang="en-US" altLang="zh-CN" sz="2500" dirty="0"/>
              <a:t>        </a:t>
            </a:r>
            <a:r>
              <a:rPr lang="en-US" altLang="zh-CN" sz="2500" dirty="0">
                <a:latin typeface="Times New Roman" panose="02020603050405020304" pitchFamily="18" charset="0"/>
                <a:cs typeface="Times New Roman" panose="02020603050405020304" pitchFamily="18" charset="0"/>
              </a:rPr>
              <a:t>This section is about how the challenge of generalizing to new examples becomes exponentially more difficult when working with high-dimensional data, and how the mechanisms used to achieve generalization in traditional machine learning are insufficient to learn complicated functions in high-dimensional spaces. Such spaces also often impose high computational costs. Deep learning was designed to overcome these and other obstacles.</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5.11.1 </a:t>
            </a:r>
            <a:r>
              <a:rPr lang="en-US" altLang="zh-CN" sz="3600" dirty="0">
                <a:latin typeface="Times New Roman" panose="02020603050405020304" pitchFamily="18" charset="0"/>
                <a:cs typeface="Times New Roman" panose="02020603050405020304" pitchFamily="18" charset="0"/>
                <a:sym typeface="+mn-ea"/>
              </a:rPr>
              <a:t>The Curse of Dimensionality</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2083121" y="862885"/>
            <a:ext cx="7768896" cy="2911692"/>
          </a:xfrm>
          <a:prstGeom prst="rect">
            <a:avLst/>
          </a:prstGeom>
        </p:spPr>
      </p:pic>
      <p:sp>
        <p:nvSpPr>
          <p:cNvPr id="7" name="文本框 6"/>
          <p:cNvSpPr txBox="1"/>
          <p:nvPr/>
        </p:nvSpPr>
        <p:spPr>
          <a:xfrm>
            <a:off x="521640" y="4006274"/>
            <a:ext cx="11282921" cy="1938992"/>
          </a:xfrm>
          <a:prstGeom prst="rect">
            <a:avLst/>
          </a:prstGeom>
          <a:noFill/>
        </p:spPr>
        <p:txBody>
          <a:bodyPr wrap="square" rtlCol="0">
            <a:spAutoFit/>
          </a:bodyPr>
          <a:lstStyle/>
          <a:p>
            <a:pPr algn="just"/>
            <a:r>
              <a:rPr lang="zh-CN" altLang="en-US" sz="2000" dirty="0">
                <a:latin typeface="Times New Roman" panose="02020603050405020304" pitchFamily="18" charset="0"/>
                <a:cs typeface="Times New Roman" panose="02020603050405020304" pitchFamily="18" charset="0"/>
              </a:rPr>
              <a:t>Figure 5.9: As the number of relevant dimensions of the data increases (from left to right), the number of configurations of interest may grow exponentially.</a:t>
            </a:r>
            <a:r>
              <a:rPr lang="zh-CN" altLang="en-US" sz="2000" i="1" dirty="0">
                <a:latin typeface="Times New Roman" panose="02020603050405020304" pitchFamily="18" charset="0"/>
                <a:cs typeface="Times New Roman" panose="02020603050405020304" pitchFamily="18" charset="0"/>
              </a:rPr>
              <a:t> (Left)</a:t>
            </a:r>
            <a:r>
              <a:rPr lang="zh-CN" altLang="en-US" sz="2000" dirty="0">
                <a:latin typeface="Times New Roman" panose="02020603050405020304" pitchFamily="18" charset="0"/>
                <a:cs typeface="Times New Roman" panose="02020603050405020304" pitchFamily="18" charset="0"/>
              </a:rPr>
              <a:t> In this one-dimensional example, we have one variable for which we only care to distinguish 10 regions of interest. With enough examples falling within each of these regions (each region corresponds to a cell in the illustration), learning algorithms can easily generalize correctly. A straightforward way to generalize is to estimate the value of the target function within each region (and possibly interpolate between neighboring regions).</a:t>
            </a:r>
            <a:r>
              <a:rPr lang="zh-CN" altLang="en-US" sz="2000" i="1"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7904A7-41FD-4E1E-A506-9F3E92D1DE34}"/>
              </a:ext>
            </a:extLst>
          </p:cNvPr>
          <p:cNvSpPr>
            <a:spLocks noGrp="1"/>
          </p:cNvSpPr>
          <p:nvPr>
            <p:ph type="title"/>
          </p:nvPr>
        </p:nvSpPr>
        <p:spPr/>
        <p:txBody>
          <a:bodyPr>
            <a:normAutofit/>
          </a:bodyPr>
          <a:lstStyle/>
          <a:p>
            <a:r>
              <a:rPr lang="en-US" altLang="zh-CN" dirty="0"/>
              <a:t>5.1.1 The Task, </a:t>
            </a:r>
            <a:r>
              <a:rPr lang="en-US" altLang="zh-CN" i="1" dirty="0"/>
              <a:t>T</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11D26B3C-CD98-46EB-90A6-00C802785AF0}"/>
                  </a:ext>
                </a:extLst>
              </p:cNvPr>
              <p:cNvSpPr>
                <a:spLocks noGrp="1"/>
              </p:cNvSpPr>
              <p:nvPr>
                <p:ph idx="1"/>
              </p:nvPr>
            </p:nvSpPr>
            <p:spPr/>
            <p:txBody>
              <a:bodyPr/>
              <a:lstStyle/>
              <a:p>
                <a:pPr algn="just">
                  <a:spcBef>
                    <a:spcPts val="0"/>
                  </a:spcBef>
                  <a:buClr>
                    <a:srgbClr val="FF0000"/>
                  </a:buClr>
                </a:pPr>
                <a:r>
                  <a:rPr lang="en-US" altLang="zh-CN" dirty="0"/>
                  <a:t>This is a kind of structured output task, but with the added qualification that there is no single correct output for each input, and we explicitly desire a large amount of variation in the output, in order for the output to seem more natural and realistic.</a:t>
                </a:r>
              </a:p>
              <a:p>
                <a:pPr algn="just">
                  <a:spcBef>
                    <a:spcPts val="0"/>
                  </a:spcBef>
                  <a:buClr>
                    <a:srgbClr val="FF0000"/>
                  </a:buClr>
                </a:pPr>
                <a:endParaRPr lang="en-US" altLang="zh-CN" dirty="0"/>
              </a:p>
              <a:p>
                <a:pPr algn="just">
                  <a:spcBef>
                    <a:spcPts val="0"/>
                  </a:spcBef>
                  <a:buClr>
                    <a:srgbClr val="FF0000"/>
                  </a:buClr>
                </a:pPr>
                <a:r>
                  <a:rPr lang="en-US" altLang="zh-CN" i="1" dirty="0"/>
                  <a:t>Imputation of missing values</a:t>
                </a:r>
                <a:r>
                  <a:rPr lang="en-US" altLang="zh-CN" dirty="0"/>
                  <a:t>:  In this type of task, the machine learning algorithm is given a new example </a:t>
                </a:r>
                <a:r>
                  <a:rPr lang="en-US" altLang="zh-CN" b="1" i="1" dirty="0"/>
                  <a:t>x  </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𝑛</m:t>
                        </m:r>
                      </m:sup>
                    </m:sSup>
                  </m:oMath>
                </a14:m>
                <a:r>
                  <a:rPr lang="en-US" altLang="zh-CN" dirty="0"/>
                  <a:t>, but with some entries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a:t> </a:t>
                </a:r>
                <a:r>
                  <a:rPr lang="en-US" altLang="zh-CN" dirty="0"/>
                  <a:t>of </a:t>
                </a:r>
                <a:r>
                  <a:rPr lang="en-US" altLang="zh-CN" b="1" i="1" dirty="0"/>
                  <a:t>x </a:t>
                </a:r>
                <a:r>
                  <a:rPr lang="en-US" altLang="zh-CN" dirty="0"/>
                  <a:t>missing. The algorithm must provide a prediction of the values of the missing entries.</a:t>
                </a:r>
                <a:endParaRPr lang="zh-CN" altLang="en-US" dirty="0"/>
              </a:p>
            </p:txBody>
          </p:sp>
        </mc:Choice>
        <mc:Fallback xmlns="">
          <p:sp>
            <p:nvSpPr>
              <p:cNvPr id="4" name="内容占位符 3">
                <a:extLst>
                  <a:ext uri="{FF2B5EF4-FFF2-40B4-BE49-F238E27FC236}">
                    <a16:creationId xmlns:a16="http://schemas.microsoft.com/office/drawing/2014/main" id="{11D26B3C-CD98-46EB-90A6-00C802785AF0}"/>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F2458D00-1B33-44B4-8EF6-E2879643F993}"/>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66026986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5.11.1 </a:t>
            </a:r>
            <a:r>
              <a:rPr lang="en-US" altLang="zh-CN" sz="3600" dirty="0">
                <a:latin typeface="Times New Roman" panose="02020603050405020304" pitchFamily="18" charset="0"/>
                <a:cs typeface="Times New Roman" panose="02020603050405020304" pitchFamily="18" charset="0"/>
                <a:sym typeface="+mn-ea"/>
              </a:rPr>
              <a:t>The Curse of Dimensionality</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2083121" y="862885"/>
            <a:ext cx="7768896" cy="2911692"/>
          </a:xfrm>
          <a:prstGeom prst="rect">
            <a:avLst/>
          </a:prstGeom>
        </p:spPr>
      </p:pic>
      <p:sp>
        <p:nvSpPr>
          <p:cNvPr id="7" name="文本框 6"/>
          <p:cNvSpPr txBox="1"/>
          <p:nvPr/>
        </p:nvSpPr>
        <p:spPr>
          <a:xfrm>
            <a:off x="521640" y="4006274"/>
            <a:ext cx="11282921" cy="1938992"/>
          </a:xfrm>
          <a:prstGeom prst="rect">
            <a:avLst/>
          </a:prstGeom>
          <a:noFill/>
        </p:spPr>
        <p:txBody>
          <a:bodyPr wrap="square" rtlCol="0">
            <a:spAutoFit/>
          </a:bodyPr>
          <a:lstStyle/>
          <a:p>
            <a:pPr algn="just"/>
            <a:r>
              <a:rPr lang="zh-CN" altLang="en-US" sz="2000" dirty="0">
                <a:latin typeface="Times New Roman" panose="02020603050405020304" pitchFamily="18" charset="0"/>
                <a:cs typeface="Times New Roman" panose="02020603050405020304" pitchFamily="18" charset="0"/>
              </a:rPr>
              <a:t>Figure 5.9: </a:t>
            </a:r>
            <a:r>
              <a:rPr lang="zh-CN" altLang="en-US" sz="2000" i="1" dirty="0">
                <a:latin typeface="Times New Roman" panose="02020603050405020304" pitchFamily="18" charset="0"/>
                <a:cs typeface="Times New Roman" panose="02020603050405020304" pitchFamily="18" charset="0"/>
              </a:rPr>
              <a:t>(Center)</a:t>
            </a:r>
            <a:r>
              <a:rPr lang="zh-CN" altLang="en-US" sz="2000" dirty="0">
                <a:latin typeface="Times New Roman" panose="02020603050405020304" pitchFamily="18" charset="0"/>
                <a:cs typeface="Times New Roman" panose="02020603050405020304" pitchFamily="18" charset="0"/>
              </a:rPr>
              <a:t> With 2 dimensions (center) it is more difficult to distinguish 10 different values of each variable. We need to keep track of up to 10×10=100 regions, and we need at least that many examples to cover all those regions. </a:t>
            </a:r>
            <a:r>
              <a:rPr lang="zh-CN" altLang="en-US" sz="2000" i="1" dirty="0">
                <a:latin typeface="Times New Roman" panose="02020603050405020304" pitchFamily="18" charset="0"/>
                <a:cs typeface="Times New Roman" panose="02020603050405020304" pitchFamily="18" charset="0"/>
              </a:rPr>
              <a:t>(Right)</a:t>
            </a:r>
            <a:r>
              <a:rPr lang="zh-CN" altLang="en-US" sz="2000" dirty="0">
                <a:latin typeface="Times New Roman" panose="02020603050405020304" pitchFamily="18" charset="0"/>
                <a:cs typeface="Times New Roman" panose="02020603050405020304" pitchFamily="18" charset="0"/>
              </a:rPr>
              <a:t> With 3 dimensions this grows to 10</a:t>
            </a:r>
            <a:r>
              <a:rPr lang="zh-CN" altLang="en-US" sz="2000" baseline="30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 = 1000 regions and at least that many examples. For d dimensions and v values to be distinguished along each axis, we seem to need </a:t>
            </a:r>
            <a:r>
              <a:rPr lang="zh-CN" altLang="en-US" sz="2000" i="1" dirty="0">
                <a:latin typeface="Times New Roman" panose="02020603050405020304" pitchFamily="18" charset="0"/>
                <a:cs typeface="Times New Roman" panose="02020603050405020304" pitchFamily="18" charset="0"/>
              </a:rPr>
              <a:t>O</a:t>
            </a:r>
            <a:r>
              <a:rPr lang="zh-CN" altLang="en-US" sz="2000" dirty="0">
                <a:latin typeface="Times New Roman" panose="02020603050405020304" pitchFamily="18" charset="0"/>
                <a:cs typeface="Times New Roman" panose="02020603050405020304" pitchFamily="18" charset="0"/>
              </a:rPr>
              <a:t>(</a:t>
            </a:r>
            <a:r>
              <a:rPr lang="zh-CN" altLang="en-US" sz="2000" i="1" dirty="0">
                <a:latin typeface="Times New Roman" panose="02020603050405020304" pitchFamily="18" charset="0"/>
                <a:cs typeface="Times New Roman" panose="02020603050405020304" pitchFamily="18" charset="0"/>
              </a:rPr>
              <a:t>v</a:t>
            </a:r>
            <a:r>
              <a:rPr lang="zh-CN" altLang="en-US" sz="2000" baseline="30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 regions and examples. This is an instance of the curse of dimensionality. Figure graciously provided by Nicolas Chapados.</a:t>
            </a:r>
          </a:p>
        </p:txBody>
      </p:sp>
    </p:spTree>
    <p:extLst>
      <p:ext uri="{BB962C8B-B14F-4D97-AF65-F5344CB8AC3E}">
        <p14:creationId xmlns:p14="http://schemas.microsoft.com/office/powerpoint/2010/main" val="337168296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5.11.1 </a:t>
            </a:r>
            <a:r>
              <a:rPr lang="en-US" altLang="zh-CN" sz="3600" dirty="0">
                <a:latin typeface="Times New Roman" panose="02020603050405020304" pitchFamily="18" charset="0"/>
                <a:cs typeface="Times New Roman" panose="02020603050405020304" pitchFamily="18" charset="0"/>
                <a:sym typeface="+mn-ea"/>
              </a:rPr>
              <a:t>The Curse of Dimensionality</a:t>
            </a:r>
          </a:p>
        </p:txBody>
      </p:sp>
      <p:sp>
        <p:nvSpPr>
          <p:cNvPr id="3" name="内容占位符 2"/>
          <p:cNvSpPr>
            <a:spLocks noGrp="1"/>
          </p:cNvSpPr>
          <p:nvPr>
            <p:ph idx="1"/>
          </p:nvPr>
        </p:nvSpPr>
        <p:spPr/>
        <p:txBody>
          <a:bodyPr>
            <a:noAutofit/>
          </a:bodyPr>
          <a:lstStyle/>
          <a:p>
            <a:pPr marL="0" lvl="0" indent="0" algn="just">
              <a:lnSpc>
                <a:spcPct val="114000"/>
              </a:lnSpc>
              <a:spcBef>
                <a:spcPts val="0"/>
              </a:spcBef>
              <a:buClr>
                <a:srgbClr val="FF0000"/>
              </a:buClr>
              <a:buNone/>
            </a:pPr>
            <a:r>
              <a:rPr lang="en-US" altLang="zh-CN" sz="2500" dirty="0">
                <a:latin typeface="Times New Roman" panose="02020603050405020304" pitchFamily="18" charset="0"/>
                <a:cs typeface="Times New Roman" panose="02020603050405020304" pitchFamily="18" charset="0"/>
              </a:rPr>
              <a:t>        Many machine learning problems become exceedingly difficult when the number of dimensions in the data is high. This phenomenon is known as the </a:t>
            </a:r>
            <a:r>
              <a:rPr lang="en-US" altLang="zh-CN" sz="2500" i="1" dirty="0">
                <a:latin typeface="Times New Roman" panose="02020603050405020304" pitchFamily="18" charset="0"/>
                <a:cs typeface="Times New Roman" panose="02020603050405020304" pitchFamily="18" charset="0"/>
              </a:rPr>
              <a:t>curse</a:t>
            </a:r>
            <a:r>
              <a:rPr lang="en-US" altLang="zh-CN" sz="2500" dirty="0">
                <a:latin typeface="Times New Roman" panose="02020603050405020304" pitchFamily="18" charset="0"/>
                <a:cs typeface="Times New Roman" panose="02020603050405020304" pitchFamily="18" charset="0"/>
              </a:rPr>
              <a:t> of </a:t>
            </a:r>
            <a:r>
              <a:rPr lang="en-US" altLang="zh-CN" sz="2500" i="1" dirty="0">
                <a:latin typeface="Times New Roman" panose="02020603050405020304" pitchFamily="18" charset="0"/>
                <a:cs typeface="Times New Roman" panose="02020603050405020304" pitchFamily="18" charset="0"/>
              </a:rPr>
              <a:t>dimensionality</a:t>
            </a:r>
            <a:r>
              <a:rPr lang="en-US" altLang="zh-CN" sz="2500" dirty="0">
                <a:latin typeface="Times New Roman" panose="02020603050405020304" pitchFamily="18" charset="0"/>
                <a:cs typeface="Times New Roman" panose="02020603050405020304" pitchFamily="18" charset="0"/>
              </a:rPr>
              <a:t>. Of particular concern is that the number of possible distinct configurations of a set of variables increases exponentially as the number of variables increases.</a:t>
            </a:r>
          </a:p>
          <a:p>
            <a:pPr marL="0" lvl="0" indent="0" algn="just">
              <a:lnSpc>
                <a:spcPct val="114000"/>
              </a:lnSpc>
              <a:spcBef>
                <a:spcPts val="0"/>
              </a:spcBef>
              <a:buClr>
                <a:srgbClr val="FF0000"/>
              </a:buClr>
              <a:buNone/>
            </a:pPr>
            <a:r>
              <a:rPr lang="en-US" altLang="zh-CN" sz="2500" dirty="0">
                <a:latin typeface="Times New Roman" panose="02020603050405020304" pitchFamily="18" charset="0"/>
                <a:cs typeface="Times New Roman" panose="02020603050405020304" pitchFamily="18" charset="0"/>
              </a:rPr>
              <a:t>        The curse of dimensionality arises in many places in computer science, and especially so in machine learning.</a:t>
            </a:r>
          </a:p>
          <a:p>
            <a:pPr marL="0" lvl="0" indent="0" algn="just">
              <a:lnSpc>
                <a:spcPct val="114000"/>
              </a:lnSpc>
              <a:spcBef>
                <a:spcPts val="0"/>
              </a:spcBef>
              <a:buClr>
                <a:srgbClr val="FF0000"/>
              </a:buClr>
              <a:buNone/>
            </a:pPr>
            <a:r>
              <a:rPr lang="en-US" altLang="zh-CN" sz="2500" dirty="0">
                <a:latin typeface="Times New Roman" panose="02020603050405020304" pitchFamily="18" charset="0"/>
                <a:cs typeface="Times New Roman" panose="02020603050405020304" pitchFamily="18" charset="0"/>
              </a:rPr>
              <a:t>        One challenge posed by the curse of dimensionality is a statistical challenge. As illustrated in Fig. </a:t>
            </a:r>
            <a:r>
              <a:rPr lang="en-US" altLang="zh-CN" sz="2500" dirty="0">
                <a:solidFill>
                  <a:srgbClr val="FF0000"/>
                </a:solidFill>
                <a:latin typeface="Times New Roman" panose="02020603050405020304" pitchFamily="18" charset="0"/>
                <a:cs typeface="Times New Roman" panose="02020603050405020304" pitchFamily="18" charset="0"/>
              </a:rPr>
              <a:t>5.9</a:t>
            </a:r>
            <a:r>
              <a:rPr lang="en-US" altLang="zh-CN" sz="2500" dirty="0">
                <a:latin typeface="Times New Roman" panose="02020603050405020304" pitchFamily="18" charset="0"/>
                <a:cs typeface="Times New Roman" panose="02020603050405020304" pitchFamily="18" charset="0"/>
              </a:rPr>
              <a:t>, a statistical challenge arises because the number of possible configurations of </a:t>
            </a:r>
            <a:r>
              <a:rPr lang="en-US" altLang="zh-CN" sz="2500" b="1" i="1" dirty="0">
                <a:latin typeface="Times New Roman" panose="02020603050405020304" pitchFamily="18" charset="0"/>
                <a:cs typeface="Times New Roman" panose="02020603050405020304" pitchFamily="18" charset="0"/>
              </a:rPr>
              <a:t>x</a:t>
            </a:r>
            <a:r>
              <a:rPr lang="en-US" altLang="zh-CN" sz="2500" dirty="0">
                <a:latin typeface="Times New Roman" panose="02020603050405020304" pitchFamily="18" charset="0"/>
                <a:cs typeface="Times New Roman" panose="02020603050405020304" pitchFamily="18" charset="0"/>
              </a:rPr>
              <a:t> is much larger than the number of training examples. To understand the issue, let us consider that the input space is organized into a </a:t>
            </a:r>
            <a:r>
              <a:rPr lang="en-US" altLang="zh-CN" sz="2500" dirty="0">
                <a:latin typeface="Times New Roman" panose="02020603050405020304" pitchFamily="18" charset="0"/>
                <a:cs typeface="Times New Roman" panose="02020603050405020304" pitchFamily="18" charset="0"/>
                <a:sym typeface="+mn-ea"/>
              </a:rPr>
              <a:t>grid, like in the figure.</a:t>
            </a:r>
            <a:endParaRPr lang="en-US" altLang="zh-CN" sz="2500" dirty="0">
              <a:latin typeface="Times New Roman" panose="02020603050405020304" pitchFamily="18" charset="0"/>
              <a:cs typeface="Times New Roman" panose="02020603050405020304" pitchFamily="18" charset="0"/>
            </a:endParaRPr>
          </a:p>
        </p:txBody>
      </p:sp>
      <p:graphicFrame>
        <p:nvGraphicFramePr>
          <p:cNvPr id="10" name="对象 9"/>
          <p:cNvGraphicFramePr/>
          <p:nvPr/>
        </p:nvGraphicFramePr>
        <p:xfrm>
          <a:off x="6031230" y="3348355"/>
          <a:ext cx="128905" cy="161290"/>
        </p:xfrm>
        <a:graphic>
          <a:graphicData uri="http://schemas.openxmlformats.org/presentationml/2006/ole">
            <mc:AlternateContent xmlns:mc="http://schemas.openxmlformats.org/markup-compatibility/2006">
              <mc:Choice xmlns:v="urn:schemas-microsoft-com:vml" Requires="v">
                <p:oleObj spid="_x0000_s127038" r:id="rId4" imgW="139700" imgH="190500" progId="Equation.KSEE3">
                  <p:embed/>
                </p:oleObj>
              </mc:Choice>
              <mc:Fallback>
                <p:oleObj r:id="rId4" imgW="139700" imgH="190500" progId="Equation.KSEE3">
                  <p:embed/>
                  <p:pic>
                    <p:nvPicPr>
                      <p:cNvPr id="10" name="对象 9"/>
                      <p:cNvPicPr/>
                      <p:nvPr/>
                    </p:nvPicPr>
                    <p:blipFill>
                      <a:blip r:embed="rId5"/>
                      <a:stretch>
                        <a:fillRect/>
                      </a:stretch>
                    </p:blipFill>
                    <p:spPr>
                      <a:xfrm>
                        <a:off x="6031230" y="3348355"/>
                        <a:ext cx="128905" cy="161290"/>
                      </a:xfrm>
                      <a:prstGeom prst="rect">
                        <a:avLst/>
                      </a:prstGeom>
                    </p:spPr>
                  </p:pic>
                </p:oleObj>
              </mc:Fallback>
            </mc:AlternateContent>
          </a:graphicData>
        </a:graphic>
      </p:graphicFrame>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5.11.1 </a:t>
            </a:r>
            <a:r>
              <a:rPr lang="en-US" altLang="zh-CN" sz="3600" dirty="0">
                <a:latin typeface="Times New Roman" panose="02020603050405020304" pitchFamily="18" charset="0"/>
                <a:cs typeface="Times New Roman" panose="02020603050405020304" pitchFamily="18" charset="0"/>
                <a:sym typeface="+mn-ea"/>
              </a:rPr>
              <a:t>The Curse of Dimensionality</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 low dimensions we can describe this space with a low number of grid cells that are mostly occupied by the data. When generalizing to a new data point, we can usually tell what to do simply by inspecting the training examples that lie in the same cell as the new input. For example, if estimating the probability density at some point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we can just return the number of training examples in the same unit volume cell as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divided by the total number of training examples. If we wish to classify an example, we can return the most common class of training examples in the same cell. If we are doing regression we can average the target values observed over the examples in that cell. But what about the cells for which we have seen no example? </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5.11.1 </a:t>
            </a:r>
            <a:r>
              <a:rPr lang="en-US" altLang="zh-CN" sz="3600" dirty="0">
                <a:latin typeface="Times New Roman" panose="02020603050405020304" pitchFamily="18" charset="0"/>
                <a:cs typeface="Times New Roman" panose="02020603050405020304" pitchFamily="18" charset="0"/>
                <a:sym typeface="+mn-ea"/>
              </a:rPr>
              <a:t>The Curse of Dimensionality</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t>Because in high-dimensional spaces the number of configurations is going to be huge, much larger than our number of examples, most configurations will have no training example associated with it. How </a:t>
            </a:r>
            <a:r>
              <a:rPr lang="en-US" altLang="zh-CN" sz="2600" dirty="0">
                <a:latin typeface="Times New Roman" panose="02020603050405020304" pitchFamily="18" charset="0"/>
                <a:cs typeface="Times New Roman" panose="02020603050405020304" pitchFamily="18" charset="0"/>
              </a:rPr>
              <a:t>could we possibly say something meaningful about these new configurations? Many traditional machine learning algorithms simply assume that the output at a new point should be approximately the same as the output at the nearest training point.</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5.11.2 </a:t>
            </a:r>
            <a:r>
              <a:rPr lang="en-US" altLang="zh-CN" sz="3600" dirty="0">
                <a:latin typeface="Times New Roman" panose="02020603050405020304" pitchFamily="18" charset="0"/>
                <a:cs typeface="Times New Roman" panose="02020603050405020304" pitchFamily="18" charset="0"/>
                <a:sym typeface="+mn-ea"/>
              </a:rPr>
              <a:t>Local Constancy and Smoothness Regularization</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 order to generalize well, machine learning algorithms need to be guided by prior beliefs about what kind of function they should learn. Previously, we have seen these priors incorporated as explicit beliefs in the form of probability distributions over parameters of the model. More informally, we may also discuss prior beliefs as directly influencing the </a:t>
            </a:r>
            <a:r>
              <a:rPr lang="en-US" altLang="zh-CN" sz="2600" i="1" dirty="0">
                <a:latin typeface="Times New Roman" panose="02020603050405020304" pitchFamily="18" charset="0"/>
                <a:cs typeface="Times New Roman" panose="02020603050405020304" pitchFamily="18" charset="0"/>
              </a:rPr>
              <a:t>function</a:t>
            </a:r>
            <a:r>
              <a:rPr lang="en-US" altLang="zh-CN" sz="2600" dirty="0">
                <a:latin typeface="Times New Roman" panose="02020603050405020304" pitchFamily="18" charset="0"/>
                <a:cs typeface="Times New Roman" panose="02020603050405020304" pitchFamily="18" charset="0"/>
              </a:rPr>
              <a:t> itself and only indirectly acting on the parameters via their effect on the function. Additionally, we informally discuss prior beliefs as being expressed implicitly, by choosing algorithms that are biased toward choosing some class of functions over another, even though these biases may not be expressed (or even possible to express) in terms of a probability distribution representing our degree of belief in various functions.</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5.11.2 </a:t>
            </a:r>
            <a:r>
              <a:rPr lang="en-US" altLang="zh-CN" sz="3600" dirty="0">
                <a:latin typeface="Times New Roman" panose="02020603050405020304" pitchFamily="18" charset="0"/>
                <a:cs typeface="Times New Roman" panose="02020603050405020304" pitchFamily="18" charset="0"/>
                <a:sym typeface="+mn-ea"/>
              </a:rPr>
              <a:t>Local Constancy and Smoothness Regularization</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Among the most widely used of these implicit “priors” is the </a:t>
            </a:r>
            <a:r>
              <a:rPr lang="en-US" altLang="zh-CN" sz="2600" i="1" dirty="0">
                <a:latin typeface="Times New Roman" panose="02020603050405020304" pitchFamily="18" charset="0"/>
                <a:cs typeface="Times New Roman" panose="02020603050405020304" pitchFamily="18" charset="0"/>
              </a:rPr>
              <a:t>smoothness prior</a:t>
            </a:r>
            <a:r>
              <a:rPr lang="en-US" altLang="zh-CN" sz="2600" dirty="0">
                <a:latin typeface="Times New Roman" panose="02020603050405020304" pitchFamily="18" charset="0"/>
                <a:cs typeface="Times New Roman" panose="02020603050405020304" pitchFamily="18" charset="0"/>
              </a:rPr>
              <a:t> or </a:t>
            </a:r>
            <a:r>
              <a:rPr lang="en-US" altLang="zh-CN" sz="2600" i="1" dirty="0">
                <a:latin typeface="Times New Roman" panose="02020603050405020304" pitchFamily="18" charset="0"/>
                <a:cs typeface="Times New Roman" panose="02020603050405020304" pitchFamily="18" charset="0"/>
              </a:rPr>
              <a:t>local constancy prior</a:t>
            </a:r>
            <a:r>
              <a:rPr lang="en-US" altLang="zh-CN" sz="2600" dirty="0">
                <a:latin typeface="Times New Roman" panose="02020603050405020304" pitchFamily="18" charset="0"/>
                <a:cs typeface="Times New Roman" panose="02020603050405020304" pitchFamily="18" charset="0"/>
              </a:rPr>
              <a:t>. This prior states that the function we learn should not change very much within a small region.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Many simpler algorithms rely exclusively on this prior to generalize well, and as a result they fail to scale to the statistical challenges involved in solving AI- level tasks. Throughout this book, we will describe how deep learning introduces additional (explicit and implicit) priors in order to reduce the generalization error on sophisticated tasks. Here, we explain why the smoothness prior alone is insufficient for these tasks.</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5.11.2 </a:t>
            </a:r>
            <a:r>
              <a:rPr lang="en-US" altLang="zh-CN" sz="3600" dirty="0">
                <a:latin typeface="Times New Roman" panose="02020603050405020304" pitchFamily="18" charset="0"/>
                <a:cs typeface="Times New Roman" panose="02020603050405020304" pitchFamily="18" charset="0"/>
                <a:sym typeface="+mn-ea"/>
              </a:rPr>
              <a:t>Local Constancy and Smoothness Regularization</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t>        There are many different ways to implicitly or explicitly express a prior belief that the learned function should be smooth or locally constant. </a:t>
            </a:r>
            <a:r>
              <a:rPr lang="en-US" altLang="zh-CN" sz="2600" dirty="0">
                <a:latin typeface="Times New Roman" panose="02020603050405020304" pitchFamily="18" charset="0"/>
                <a:cs typeface="Times New Roman" panose="02020603050405020304" pitchFamily="18" charset="0"/>
                <a:sym typeface="+mn-ea"/>
              </a:rPr>
              <a:t>All of these different methods are designed to encourage the learning process to learn a function</a:t>
            </a:r>
            <a:r>
              <a:rPr lang="en-US" altLang="zh-CN" sz="2600" i="1" dirty="0">
                <a:latin typeface="Times New Roman" panose="02020603050405020304" pitchFamily="18" charset="0"/>
                <a:cs typeface="Times New Roman" panose="02020603050405020304" pitchFamily="18" charset="0"/>
                <a:sym typeface="+mn-ea"/>
              </a:rPr>
              <a:t> f </a:t>
            </a:r>
            <a:r>
              <a:rPr lang="en-US" altLang="zh-CN" sz="2600" baseline="30000" dirty="0">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cs typeface="Times New Roman" panose="02020603050405020304" pitchFamily="18" charset="0"/>
                <a:sym typeface="+mn-ea"/>
              </a:rPr>
              <a:t> that satisfies the condition</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for most configurations </a:t>
            </a:r>
            <a:r>
              <a:rPr lang="en-US" altLang="zh-CN" sz="2600" b="1" i="1" dirty="0">
                <a:latin typeface="Times New Roman" panose="02020603050405020304" pitchFamily="18" charset="0"/>
                <a:cs typeface="Times New Roman" panose="02020603050405020304" pitchFamily="18" charset="0"/>
                <a:sym typeface="+mn-ea"/>
              </a:rPr>
              <a:t>x</a:t>
            </a:r>
            <a:r>
              <a:rPr lang="en-US" altLang="zh-CN" sz="2600" dirty="0">
                <a:latin typeface="Times New Roman" panose="02020603050405020304" pitchFamily="18" charset="0"/>
                <a:cs typeface="Times New Roman" panose="02020603050405020304" pitchFamily="18" charset="0"/>
                <a:sym typeface="+mn-ea"/>
              </a:rPr>
              <a:t> and small change s. In other words, if we know a good answer for an input </a:t>
            </a:r>
            <a:r>
              <a:rPr lang="en-US" altLang="zh-CN" sz="2600" b="1" i="1" dirty="0">
                <a:latin typeface="Times New Roman" panose="02020603050405020304" pitchFamily="18" charset="0"/>
                <a:cs typeface="Times New Roman" panose="02020603050405020304" pitchFamily="18" charset="0"/>
                <a:sym typeface="+mn-ea"/>
              </a:rPr>
              <a:t>x</a:t>
            </a:r>
            <a:r>
              <a:rPr lang="en-US" altLang="zh-CN" sz="2600" dirty="0">
                <a:latin typeface="Times New Roman" panose="02020603050405020304" pitchFamily="18" charset="0"/>
                <a:cs typeface="Times New Roman" panose="02020603050405020304" pitchFamily="18" charset="0"/>
                <a:sym typeface="+mn-ea"/>
              </a:rPr>
              <a:t> (for example, if </a:t>
            </a:r>
            <a:r>
              <a:rPr lang="en-US" altLang="zh-CN" sz="2600" b="1" i="1" dirty="0">
                <a:latin typeface="Times New Roman" panose="02020603050405020304" pitchFamily="18" charset="0"/>
                <a:cs typeface="Times New Roman" panose="02020603050405020304" pitchFamily="18" charset="0"/>
                <a:sym typeface="+mn-ea"/>
              </a:rPr>
              <a:t>x</a:t>
            </a:r>
            <a:r>
              <a:rPr lang="en-US" altLang="zh-CN" sz="2600" dirty="0">
                <a:latin typeface="Times New Roman" panose="02020603050405020304" pitchFamily="18" charset="0"/>
                <a:cs typeface="Times New Roman" panose="02020603050405020304" pitchFamily="18" charset="0"/>
                <a:sym typeface="+mn-ea"/>
              </a:rPr>
              <a:t> is a labeled training example) then that answer is probably good in the neighborhood of </a:t>
            </a:r>
            <a:r>
              <a:rPr lang="en-US" altLang="zh-CN" sz="2600" b="1" i="1" dirty="0">
                <a:latin typeface="Times New Roman" panose="02020603050405020304" pitchFamily="18" charset="0"/>
                <a:cs typeface="Times New Roman" panose="02020603050405020304" pitchFamily="18" charset="0"/>
                <a:sym typeface="+mn-ea"/>
              </a:rPr>
              <a:t>x</a:t>
            </a:r>
            <a:r>
              <a:rPr lang="en-US" altLang="zh-CN" sz="2600" dirty="0">
                <a:latin typeface="Times New Roman" panose="02020603050405020304" pitchFamily="18" charset="0"/>
                <a:cs typeface="Times New Roman" panose="02020603050405020304" pitchFamily="18" charset="0"/>
                <a:sym typeface="+mn-ea"/>
              </a:rPr>
              <a:t>. If we have several good answers in some neighborhood we would combine them (by some form of averaging or interpolation) to produce an answer that agrees with as many of them as much as possible.</a:t>
            </a:r>
          </a:p>
        </p:txBody>
      </p:sp>
      <p:graphicFrame>
        <p:nvGraphicFramePr>
          <p:cNvPr id="10" name="对象 9"/>
          <p:cNvGraphicFramePr/>
          <p:nvPr/>
        </p:nvGraphicFramePr>
        <p:xfrm>
          <a:off x="6031230" y="3348355"/>
          <a:ext cx="128905" cy="161290"/>
        </p:xfrm>
        <a:graphic>
          <a:graphicData uri="http://schemas.openxmlformats.org/presentationml/2006/ole">
            <mc:AlternateContent xmlns:mc="http://schemas.openxmlformats.org/markup-compatibility/2006">
              <mc:Choice xmlns:v="urn:schemas-microsoft-com:vml" Requires="v">
                <p:oleObj spid="_x0000_s128061" r:id="rId4" imgW="139700" imgH="190500" progId="Equation.KSEE3">
                  <p:embed/>
                </p:oleObj>
              </mc:Choice>
              <mc:Fallback>
                <p:oleObj r:id="rId4" imgW="139700" imgH="190500" progId="Equation.KSEE3">
                  <p:embed/>
                  <p:pic>
                    <p:nvPicPr>
                      <p:cNvPr id="10" name="对象 9"/>
                      <p:cNvPicPr/>
                      <p:nvPr/>
                    </p:nvPicPr>
                    <p:blipFill>
                      <a:blip r:embed="rId5"/>
                      <a:stretch>
                        <a:fillRect/>
                      </a:stretch>
                    </p:blipFill>
                    <p:spPr>
                      <a:xfrm>
                        <a:off x="6031230" y="3348355"/>
                        <a:ext cx="128905" cy="161290"/>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AF40EFBD-FC2D-4501-9DCF-0DFE6BE3DEF2}"/>
              </a:ext>
            </a:extLst>
          </p:cNvPr>
          <p:cNvPicPr>
            <a:picLocks noChangeAspect="1"/>
          </p:cNvPicPr>
          <p:nvPr/>
        </p:nvPicPr>
        <p:blipFill rotWithShape="1">
          <a:blip r:embed="rId6"/>
          <a:srcRect t="26356"/>
          <a:stretch/>
        </p:blipFill>
        <p:spPr>
          <a:xfrm>
            <a:off x="3340343" y="3089571"/>
            <a:ext cx="7651261" cy="520505"/>
          </a:xfrm>
          <a:prstGeom prst="rect">
            <a:avLst/>
          </a:prstGeom>
        </p:spPr>
      </p:pic>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5.11.2 </a:t>
            </a:r>
            <a:r>
              <a:rPr lang="en-US" altLang="zh-CN" sz="3600" dirty="0">
                <a:latin typeface="Times New Roman" panose="02020603050405020304" pitchFamily="18" charset="0"/>
                <a:cs typeface="Times New Roman" panose="02020603050405020304" pitchFamily="18" charset="0"/>
                <a:sym typeface="+mn-ea"/>
              </a:rPr>
              <a:t>Local Constancy and Smoothness Regularization</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An extreme example of the local constancy approach is the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-nearest neighbors family of learning algorithms. These predictors are literally constant over each region containing all the points</a:t>
            </a:r>
            <a:r>
              <a:rPr lang="en-US" altLang="zh-CN" sz="2600" b="1" i="1" dirty="0">
                <a:latin typeface="Times New Roman" panose="02020603050405020304" pitchFamily="18" charset="0"/>
                <a:cs typeface="Times New Roman" panose="02020603050405020304" pitchFamily="18" charset="0"/>
              </a:rPr>
              <a:t> x</a:t>
            </a:r>
            <a:r>
              <a:rPr lang="en-US" altLang="zh-CN" sz="2600" dirty="0">
                <a:latin typeface="Times New Roman" panose="02020603050405020304" pitchFamily="18" charset="0"/>
                <a:cs typeface="Times New Roman" panose="02020603050405020304" pitchFamily="18" charset="0"/>
              </a:rPr>
              <a:t> that have the same set of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nearest neighbors in the training set. For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 1, the number of distinguishable regions cannot be more than the number of training examples.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While the</a:t>
            </a:r>
            <a:r>
              <a:rPr lang="en-US" altLang="zh-CN" sz="2600" i="1" dirty="0">
                <a:latin typeface="Times New Roman" panose="02020603050405020304" pitchFamily="18" charset="0"/>
                <a:cs typeface="Times New Roman" panose="02020603050405020304" pitchFamily="18" charset="0"/>
              </a:rPr>
              <a:t> k</a:t>
            </a:r>
            <a:r>
              <a:rPr lang="en-US" altLang="zh-CN" sz="2600" dirty="0">
                <a:latin typeface="Times New Roman" panose="02020603050405020304" pitchFamily="18" charset="0"/>
                <a:cs typeface="Times New Roman" panose="02020603050405020304" pitchFamily="18" charset="0"/>
              </a:rPr>
              <a:t>-nearest neighbors algorithm copies the output from nearby training examples, most kernel machines interpolate between training set outputs associated with nearby training examples. An important class of kernels is the family of</a:t>
            </a:r>
            <a:r>
              <a:rPr lang="en-US" altLang="zh-CN" sz="2600" i="1" dirty="0">
                <a:latin typeface="Times New Roman" panose="02020603050405020304" pitchFamily="18" charset="0"/>
                <a:cs typeface="Times New Roman" panose="02020603050405020304" pitchFamily="18" charset="0"/>
              </a:rPr>
              <a:t> local kernels</a:t>
            </a:r>
            <a:r>
              <a:rPr lang="en-US" altLang="zh-CN" sz="2600" dirty="0">
                <a:latin typeface="Times New Roman" panose="02020603050405020304" pitchFamily="18" charset="0"/>
                <a:cs typeface="Times New Roman" panose="02020603050405020304" pitchFamily="18" charset="0"/>
              </a:rPr>
              <a:t> where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u</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is large when </a:t>
            </a:r>
            <a:r>
              <a:rPr lang="en-US" altLang="zh-CN" sz="2600" b="1" i="1" dirty="0">
                <a:latin typeface="Times New Roman" panose="02020603050405020304" pitchFamily="18" charset="0"/>
                <a:cs typeface="Times New Roman" panose="02020603050405020304" pitchFamily="18" charset="0"/>
              </a:rPr>
              <a:t>u</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and decreases as</a:t>
            </a:r>
            <a:r>
              <a:rPr lang="en-US" altLang="zh-CN" sz="2600" b="1" i="1" dirty="0">
                <a:latin typeface="Times New Roman" panose="02020603050405020304" pitchFamily="18" charset="0"/>
                <a:cs typeface="Times New Roman" panose="02020603050405020304" pitchFamily="18" charset="0"/>
              </a:rPr>
              <a:t> u</a:t>
            </a:r>
            <a:r>
              <a:rPr lang="en-US" altLang="zh-CN" sz="2600" dirty="0">
                <a:latin typeface="Times New Roman" panose="02020603050405020304" pitchFamily="18" charset="0"/>
                <a:cs typeface="Times New Roman" panose="02020603050405020304" pitchFamily="18" charset="0"/>
              </a:rPr>
              <a:t> and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grow farther apart from each other. </a:t>
            </a:r>
          </a:p>
        </p:txBody>
      </p:sp>
    </p:spTree>
    <p:extLst>
      <p:ext uri="{BB962C8B-B14F-4D97-AF65-F5344CB8AC3E}">
        <p14:creationId xmlns:p14="http://schemas.microsoft.com/office/powerpoint/2010/main" val="340060179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5.11.2 </a:t>
            </a:r>
            <a:r>
              <a:rPr lang="en-US" altLang="zh-CN" sz="3600" dirty="0">
                <a:latin typeface="Times New Roman" panose="02020603050405020304" pitchFamily="18" charset="0"/>
                <a:cs typeface="Times New Roman" panose="02020603050405020304" pitchFamily="18" charset="0"/>
                <a:sym typeface="+mn-ea"/>
              </a:rPr>
              <a:t>Local Constancy and Smoothness Regularization</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 local kernel can be thought of as a similarity function that performs template matching, by measuring how closely a test example</a:t>
            </a:r>
            <a:r>
              <a:rPr lang="en-US" altLang="zh-CN" sz="2600" b="1" i="1" dirty="0">
                <a:latin typeface="Times New Roman" panose="02020603050405020304" pitchFamily="18" charset="0"/>
                <a:cs typeface="Times New Roman" panose="02020603050405020304" pitchFamily="18" charset="0"/>
              </a:rPr>
              <a:t> x</a:t>
            </a:r>
            <a:r>
              <a:rPr lang="en-US" altLang="zh-CN" sz="2600" dirty="0">
                <a:latin typeface="Times New Roman" panose="02020603050405020304" pitchFamily="18" charset="0"/>
                <a:cs typeface="Times New Roman" panose="02020603050405020304" pitchFamily="18" charset="0"/>
              </a:rPr>
              <a:t> resembles each training example </a:t>
            </a:r>
            <a:r>
              <a:rPr lang="en-US" altLang="zh-CN" sz="2600" b="1" i="1" dirty="0">
                <a:latin typeface="Times New Roman" panose="02020603050405020304" pitchFamily="18" charset="0"/>
                <a:cs typeface="Times New Roman" panose="02020603050405020304" pitchFamily="18" charset="0"/>
              </a:rPr>
              <a:t>x</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err="1">
                <a:latin typeface="Times New Roman" panose="02020603050405020304" pitchFamily="18" charset="0"/>
                <a:cs typeface="Times New Roman" panose="02020603050405020304" pitchFamily="18" charset="0"/>
              </a:rPr>
              <a:t>i</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Much of the modern motivation for deep learning is derived from studying the limitations of local template matching and how deep models are able to succeed in cases where local template matching fails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a:t>
            </a:r>
            <a:r>
              <a:rPr lang="en-US" altLang="zh-CN" sz="2600" i="1" dirty="0">
                <a:solidFill>
                  <a:srgbClr val="92D05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2006b</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t>        Decision trees also suffer from the limitations of exclusively smoothness-based learning because they break the input space into as many regions as there are leaves and use a separate parameter (or sometimes many parameters for extensions of decision trees) in each region.</a:t>
            </a:r>
            <a:endParaRPr lang="en-US" altLang="zh-CN" sz="2600" dirty="0">
              <a:latin typeface="Times New Roman" panose="02020603050405020304" pitchFamily="18" charset="0"/>
              <a:cs typeface="Times New Roman" panose="02020603050405020304" pitchFamily="18" charset="0"/>
            </a:endParaRPr>
          </a:p>
        </p:txBody>
      </p:sp>
      <p:graphicFrame>
        <p:nvGraphicFramePr>
          <p:cNvPr id="10" name="对象 9"/>
          <p:cNvGraphicFramePr/>
          <p:nvPr/>
        </p:nvGraphicFramePr>
        <p:xfrm>
          <a:off x="6031230" y="3348355"/>
          <a:ext cx="128905" cy="161290"/>
        </p:xfrm>
        <a:graphic>
          <a:graphicData uri="http://schemas.openxmlformats.org/presentationml/2006/ole">
            <mc:AlternateContent xmlns:mc="http://schemas.openxmlformats.org/markup-compatibility/2006">
              <mc:Choice xmlns:v="urn:schemas-microsoft-com:vml" Requires="v">
                <p:oleObj spid="_x0000_s130110" r:id="rId5" imgW="139700" imgH="190500" progId="Equation.KSEE3">
                  <p:embed/>
                </p:oleObj>
              </mc:Choice>
              <mc:Fallback>
                <p:oleObj r:id="rId5" imgW="139700" imgH="190500" progId="Equation.KSEE3">
                  <p:embed/>
                  <p:pic>
                    <p:nvPicPr>
                      <p:cNvPr id="10" name="对象 9"/>
                      <p:cNvPicPr/>
                      <p:nvPr/>
                    </p:nvPicPr>
                    <p:blipFill>
                      <a:blip r:embed="rId6"/>
                      <a:stretch>
                        <a:fillRect/>
                      </a:stretch>
                    </p:blipFill>
                    <p:spPr>
                      <a:xfrm>
                        <a:off x="6031230" y="3348355"/>
                        <a:ext cx="128905" cy="161290"/>
                      </a:xfrm>
                      <a:prstGeom prst="rect">
                        <a:avLst/>
                      </a:prstGeom>
                    </p:spPr>
                  </p:pic>
                </p:oleObj>
              </mc:Fallback>
            </mc:AlternateContent>
          </a:graphicData>
        </a:graphic>
      </p:graphicFrame>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5.11.2 </a:t>
            </a:r>
            <a:r>
              <a:rPr lang="en-US" altLang="zh-CN" sz="3600" dirty="0">
                <a:latin typeface="Times New Roman" panose="02020603050405020304" pitchFamily="18" charset="0"/>
                <a:cs typeface="Times New Roman" panose="02020603050405020304" pitchFamily="18" charset="0"/>
                <a:sym typeface="+mn-ea"/>
              </a:rPr>
              <a:t>Local Constancy and Smoothness Regularization</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If the target function requires a tree with at least</a:t>
            </a:r>
            <a:r>
              <a:rPr lang="en-US" altLang="zh-CN" sz="2600" i="1" dirty="0">
                <a:latin typeface="Times New Roman" panose="02020603050405020304" pitchFamily="18" charset="0"/>
                <a:cs typeface="Times New Roman" panose="02020603050405020304" pitchFamily="18" charset="0"/>
              </a:rPr>
              <a:t> n </a:t>
            </a:r>
            <a:r>
              <a:rPr lang="en-US" altLang="zh-CN" sz="2600" dirty="0">
                <a:latin typeface="Times New Roman" panose="02020603050405020304" pitchFamily="18" charset="0"/>
                <a:cs typeface="Times New Roman" panose="02020603050405020304" pitchFamily="18" charset="0"/>
              </a:rPr>
              <a:t>leaves to be represented accurately, then at least n training examples are required to fit the tree. A multiple of </a:t>
            </a:r>
            <a:r>
              <a:rPr lang="en-US" altLang="zh-CN" sz="2600" i="1" dirty="0">
                <a:latin typeface="Times New Roman" panose="02020603050405020304" pitchFamily="18" charset="0"/>
                <a:cs typeface="Times New Roman" panose="02020603050405020304" pitchFamily="18" charset="0"/>
              </a:rPr>
              <a:t>n </a:t>
            </a:r>
            <a:r>
              <a:rPr lang="en-US" altLang="zh-CN" sz="2600" dirty="0">
                <a:latin typeface="Times New Roman" panose="02020603050405020304" pitchFamily="18" charset="0"/>
                <a:cs typeface="Times New Roman" panose="02020603050405020304" pitchFamily="18" charset="0"/>
              </a:rPr>
              <a:t>is needed to achieve some level of statistical confidence in the predicted output.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general, to distinguish </a:t>
            </a:r>
            <a:r>
              <a:rPr lang="en-US" altLang="zh-CN" sz="2600" i="1" dirty="0">
                <a:latin typeface="Times New Roman" panose="02020603050405020304" pitchFamily="18" charset="0"/>
                <a:cs typeface="Times New Roman" panose="02020603050405020304" pitchFamily="18" charset="0"/>
              </a:rPr>
              <a:t>O</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regions in input space, all of these methods require </a:t>
            </a:r>
            <a:r>
              <a:rPr lang="en-US" altLang="zh-CN" sz="2600" i="1" dirty="0">
                <a:latin typeface="Times New Roman" panose="02020603050405020304" pitchFamily="18" charset="0"/>
                <a:cs typeface="Times New Roman" panose="02020603050405020304" pitchFamily="18" charset="0"/>
                <a:sym typeface="+mn-ea"/>
              </a:rPr>
              <a:t>O</a:t>
            </a:r>
            <a:r>
              <a:rPr lang="en-US" altLang="zh-CN" sz="2600" dirty="0">
                <a:latin typeface="Times New Roman" panose="02020603050405020304" pitchFamily="18" charset="0"/>
                <a:cs typeface="Times New Roman" panose="02020603050405020304" pitchFamily="18" charset="0"/>
                <a:sym typeface="+mn-ea"/>
              </a:rPr>
              <a:t>(</a:t>
            </a:r>
            <a:r>
              <a:rPr lang="en-US" altLang="zh-CN" sz="2600" i="1" dirty="0">
                <a:latin typeface="Times New Roman" panose="02020603050405020304" pitchFamily="18" charset="0"/>
                <a:cs typeface="Times New Roman" panose="02020603050405020304" pitchFamily="18" charset="0"/>
                <a:sym typeface="+mn-ea"/>
              </a:rPr>
              <a:t>k</a:t>
            </a:r>
            <a:r>
              <a:rPr lang="en-US" altLang="zh-CN" sz="2600" dirty="0">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cs typeface="Times New Roman" panose="02020603050405020304" pitchFamily="18" charset="0"/>
              </a:rPr>
              <a:t> examples. Typically there are </a:t>
            </a:r>
            <a:r>
              <a:rPr lang="en-US" altLang="zh-CN" sz="2600" i="1" dirty="0">
                <a:latin typeface="Times New Roman" panose="02020603050405020304" pitchFamily="18" charset="0"/>
                <a:cs typeface="Times New Roman" panose="02020603050405020304" pitchFamily="18" charset="0"/>
                <a:sym typeface="+mn-ea"/>
              </a:rPr>
              <a:t>O</a:t>
            </a:r>
            <a:r>
              <a:rPr lang="en-US" altLang="zh-CN" sz="2600" dirty="0">
                <a:latin typeface="Times New Roman" panose="02020603050405020304" pitchFamily="18" charset="0"/>
                <a:cs typeface="Times New Roman" panose="02020603050405020304" pitchFamily="18" charset="0"/>
                <a:sym typeface="+mn-ea"/>
              </a:rPr>
              <a:t>(</a:t>
            </a:r>
            <a:r>
              <a:rPr lang="en-US" altLang="zh-CN" sz="2600" i="1" dirty="0">
                <a:latin typeface="Times New Roman" panose="02020603050405020304" pitchFamily="18" charset="0"/>
                <a:cs typeface="Times New Roman" panose="02020603050405020304" pitchFamily="18" charset="0"/>
                <a:sym typeface="+mn-ea"/>
              </a:rPr>
              <a:t>k</a:t>
            </a:r>
            <a:r>
              <a:rPr lang="en-US" altLang="zh-CN" sz="2600" dirty="0">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cs typeface="Times New Roman" panose="02020603050405020304" pitchFamily="18" charset="0"/>
              </a:rPr>
              <a:t> parameters, with </a:t>
            </a:r>
            <a:r>
              <a:rPr lang="en-US" altLang="zh-CN" sz="2600" i="1" dirty="0">
                <a:latin typeface="Times New Roman" panose="02020603050405020304" pitchFamily="18" charset="0"/>
                <a:cs typeface="Times New Roman" panose="02020603050405020304" pitchFamily="18" charset="0"/>
              </a:rPr>
              <a:t>O</a:t>
            </a:r>
            <a:r>
              <a:rPr lang="en-US" altLang="zh-CN" sz="2600" dirty="0">
                <a:latin typeface="Times New Roman" panose="02020603050405020304" pitchFamily="18" charset="0"/>
                <a:cs typeface="Times New Roman" panose="02020603050405020304" pitchFamily="18" charset="0"/>
              </a:rPr>
              <a:t>(1) parameters associated with each of the </a:t>
            </a:r>
            <a:r>
              <a:rPr lang="en-US" altLang="zh-CN" sz="2600" i="1" dirty="0">
                <a:latin typeface="Times New Roman" panose="02020603050405020304" pitchFamily="18" charset="0"/>
                <a:cs typeface="Times New Roman" panose="02020603050405020304" pitchFamily="18" charset="0"/>
                <a:sym typeface="+mn-ea"/>
              </a:rPr>
              <a:t>O</a:t>
            </a:r>
            <a:r>
              <a:rPr lang="en-US" altLang="zh-CN" sz="2600" dirty="0">
                <a:latin typeface="Times New Roman" panose="02020603050405020304" pitchFamily="18" charset="0"/>
                <a:cs typeface="Times New Roman" panose="02020603050405020304" pitchFamily="18" charset="0"/>
                <a:sym typeface="+mn-ea"/>
              </a:rPr>
              <a:t>(</a:t>
            </a:r>
            <a:r>
              <a:rPr lang="en-US" altLang="zh-CN" sz="2600" i="1" dirty="0">
                <a:latin typeface="Times New Roman" panose="02020603050405020304" pitchFamily="18" charset="0"/>
                <a:cs typeface="Times New Roman" panose="02020603050405020304" pitchFamily="18" charset="0"/>
                <a:sym typeface="+mn-ea"/>
              </a:rPr>
              <a:t>k</a:t>
            </a:r>
            <a:r>
              <a:rPr lang="en-US" altLang="zh-CN" sz="2600" dirty="0">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cs typeface="Times New Roman" panose="02020603050405020304" pitchFamily="18" charset="0"/>
              </a:rPr>
              <a:t> regions. The case of a nearest neighbor scenario, where each training example can be used to define at most one region, is illustrated in Fig. </a:t>
            </a:r>
            <a:r>
              <a:rPr lang="en-US" altLang="zh-CN" sz="2600" dirty="0">
                <a:solidFill>
                  <a:srgbClr val="FF0000"/>
                </a:solidFill>
                <a:latin typeface="Times New Roman" panose="02020603050405020304" pitchFamily="18" charset="0"/>
                <a:cs typeface="Times New Roman" panose="02020603050405020304" pitchFamily="18" charset="0"/>
              </a:rPr>
              <a:t>5.10</a:t>
            </a:r>
            <a:r>
              <a:rPr lang="en-US" altLang="zh-CN" sz="2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7904A7-41FD-4E1E-A506-9F3E92D1DE34}"/>
              </a:ext>
            </a:extLst>
          </p:cNvPr>
          <p:cNvSpPr>
            <a:spLocks noGrp="1"/>
          </p:cNvSpPr>
          <p:nvPr>
            <p:ph type="title"/>
          </p:nvPr>
        </p:nvSpPr>
        <p:spPr/>
        <p:txBody>
          <a:bodyPr>
            <a:normAutofit/>
          </a:bodyPr>
          <a:lstStyle/>
          <a:p>
            <a:r>
              <a:rPr lang="en-US" altLang="zh-CN" dirty="0"/>
              <a:t>5.1.1 The Task, </a:t>
            </a:r>
            <a:r>
              <a:rPr lang="en-US" altLang="zh-CN" i="1" dirty="0"/>
              <a:t>T</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11D26B3C-CD98-46EB-90A6-00C802785AF0}"/>
                  </a:ext>
                </a:extLst>
              </p:cNvPr>
              <p:cNvSpPr>
                <a:spLocks noGrp="1"/>
              </p:cNvSpPr>
              <p:nvPr>
                <p:ph idx="1"/>
              </p:nvPr>
            </p:nvSpPr>
            <p:spPr/>
            <p:txBody>
              <a:bodyPr/>
              <a:lstStyle/>
              <a:p>
                <a:pPr algn="just">
                  <a:spcBef>
                    <a:spcPts val="0"/>
                  </a:spcBef>
                  <a:buClr>
                    <a:srgbClr val="FF0000"/>
                  </a:buClr>
                </a:pPr>
                <a:r>
                  <a:rPr lang="en-US" altLang="zh-CN" i="1" dirty="0"/>
                  <a:t>Denoising</a:t>
                </a:r>
                <a:r>
                  <a:rPr lang="en-US" altLang="zh-CN" dirty="0"/>
                  <a:t>: In this type of task, the machine learning algorithm is given in input a corrupted example </a:t>
                </a:r>
                <a14:m>
                  <m:oMath xmlns:m="http://schemas.openxmlformats.org/officeDocument/2006/math">
                    <m:acc>
                      <m:accPr>
                        <m:chr m:val="̃"/>
                        <m:ctrlPr>
                          <a:rPr lang="en-US" altLang="zh-CN" i="1">
                            <a:latin typeface="Cambria Math" panose="02040503050406030204" pitchFamily="18" charset="0"/>
                          </a:rPr>
                        </m:ctrlPr>
                      </m:accPr>
                      <m:e>
                        <m:r>
                          <a:rPr lang="en-US" altLang="zh-CN" b="1" i="1">
                            <a:latin typeface="Cambria Math" panose="02040503050406030204" pitchFamily="18" charset="0"/>
                          </a:rPr>
                          <m:t>𝒙</m:t>
                        </m:r>
                      </m:e>
                    </m:acc>
                  </m:oMath>
                </a14:m>
                <a:r>
                  <a:rPr lang="zh-CN" altLang="en-US" dirty="0"/>
                  <a:t> ∈</a:t>
                </a:r>
                <a14:m>
                  <m:oMath xmlns:m="http://schemas.openxmlformats.org/officeDocument/2006/math">
                    <m:sSup>
                      <m:sSupPr>
                        <m:ctrlPr>
                          <a:rPr lang="en-US" altLang="zh-CN" i="1" dirty="0">
                            <a:latin typeface="Cambria Math" panose="02040503050406030204" pitchFamily="18" charset="0"/>
                          </a:rPr>
                        </m:ctrlPr>
                      </m:sSupPr>
                      <m:e>
                        <m:r>
                          <m:rPr>
                            <m:sty m:val="p"/>
                          </m:rPr>
                          <a:rPr lang="en-US" altLang="zh-CN" i="1" dirty="0">
                            <a:latin typeface="Cambria Math" panose="02040503050406030204" pitchFamily="18" charset="0"/>
                          </a:rPr>
                          <m:t>R</m:t>
                        </m:r>
                      </m:e>
                      <m:sup>
                        <m:r>
                          <a:rPr lang="en-US" altLang="zh-CN" i="1" dirty="0">
                            <a:latin typeface="Cambria Math" panose="02040503050406030204" pitchFamily="18" charset="0"/>
                          </a:rPr>
                          <m:t>𝑛</m:t>
                        </m:r>
                      </m:sup>
                    </m:sSup>
                  </m:oMath>
                </a14:m>
                <a:r>
                  <a:rPr lang="zh-CN" altLang="en-US" dirty="0"/>
                  <a:t> </a:t>
                </a:r>
                <a:r>
                  <a:rPr lang="en-US" altLang="zh-CN" dirty="0"/>
                  <a:t>obtained by an unknown corruption process from a </a:t>
                </a:r>
                <a:r>
                  <a:rPr lang="en-US" altLang="zh-CN" i="1" dirty="0"/>
                  <a:t>clean example</a:t>
                </a:r>
                <a:r>
                  <a:rPr lang="en-US" altLang="zh-CN" b="1" i="1" dirty="0"/>
                  <a:t> x </a:t>
                </a:r>
                <a:r>
                  <a:rPr lang="zh-CN" altLang="en-US" dirty="0"/>
                  <a:t>∈</a:t>
                </a:r>
                <a14:m>
                  <m:oMath xmlns:m="http://schemas.openxmlformats.org/officeDocument/2006/math">
                    <m:sSup>
                      <m:sSupPr>
                        <m:ctrlPr>
                          <a:rPr lang="en-US" altLang="zh-CN" i="1" dirty="0">
                            <a:latin typeface="Cambria Math" panose="02040503050406030204" pitchFamily="18" charset="0"/>
                          </a:rPr>
                        </m:ctrlPr>
                      </m:sSupPr>
                      <m:e>
                        <m:r>
                          <m:rPr>
                            <m:sty m:val="p"/>
                          </m:rPr>
                          <a:rPr lang="en-US" altLang="zh-CN" i="1" dirty="0">
                            <a:latin typeface="Cambria Math" panose="02040503050406030204" pitchFamily="18" charset="0"/>
                          </a:rPr>
                          <m:t>R</m:t>
                        </m:r>
                      </m:e>
                      <m:sup>
                        <m:r>
                          <a:rPr lang="en-US" altLang="zh-CN" i="1" dirty="0">
                            <a:latin typeface="Cambria Math" panose="02040503050406030204" pitchFamily="18" charset="0"/>
                          </a:rPr>
                          <m:t>𝑛</m:t>
                        </m:r>
                      </m:sup>
                    </m:sSup>
                  </m:oMath>
                </a14:m>
                <a:r>
                  <a:rPr lang="en-US" altLang="zh-CN" dirty="0"/>
                  <a:t>. The learner must predict the clean example </a:t>
                </a:r>
                <a:r>
                  <a:rPr lang="en-US" altLang="zh-CN" b="1" i="1" dirty="0"/>
                  <a:t>x </a:t>
                </a:r>
                <a:r>
                  <a:rPr lang="en-US" altLang="zh-CN" dirty="0"/>
                  <a:t>from its corrupted version</a:t>
                </a:r>
                <a:r>
                  <a:rPr lang="en-US" altLang="zh-CN" b="1" dirty="0"/>
                  <a:t> </a:t>
                </a:r>
                <a14:m>
                  <m:oMath xmlns:m="http://schemas.openxmlformats.org/officeDocument/2006/math">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𝒙</m:t>
                        </m:r>
                      </m:e>
                    </m:acc>
                  </m:oMath>
                </a14:m>
                <a:r>
                  <a:rPr lang="en-US" altLang="zh-CN" dirty="0"/>
                  <a:t>, or more generally predict the conditional probability distribution p(x|</a:t>
                </a:r>
                <a14:m>
                  <m:oMath xmlns:m="http://schemas.openxmlformats.org/officeDocument/2006/math">
                    <m:acc>
                      <m:accPr>
                        <m:chr m:val="̃"/>
                        <m:ctrlPr>
                          <a:rPr lang="en-US" altLang="zh-CN" i="1">
                            <a:latin typeface="Cambria Math" panose="02040503050406030204" pitchFamily="18" charset="0"/>
                          </a:rPr>
                        </m:ctrlPr>
                      </m:accPr>
                      <m:e>
                        <m:r>
                          <m:rPr>
                            <m:sty m:val="p"/>
                          </m:rPr>
                          <a:rPr lang="en-US" altLang="zh-CN">
                            <a:latin typeface="Cambria Math" panose="02040503050406030204" pitchFamily="18" charset="0"/>
                          </a:rPr>
                          <m:t>x</m:t>
                        </m:r>
                      </m:e>
                    </m:acc>
                  </m:oMath>
                </a14:m>
                <a:r>
                  <a:rPr lang="en-US" altLang="zh-CN" dirty="0"/>
                  <a:t>).</a:t>
                </a:r>
              </a:p>
              <a:p>
                <a:pPr algn="just">
                  <a:spcBef>
                    <a:spcPts val="0"/>
                  </a:spcBef>
                  <a:buClr>
                    <a:srgbClr val="FF0000"/>
                  </a:buClr>
                </a:pPr>
                <a:endParaRPr lang="en-US" altLang="zh-CN" dirty="0"/>
              </a:p>
              <a:p>
                <a:pPr algn="just">
                  <a:spcBef>
                    <a:spcPts val="0"/>
                  </a:spcBef>
                  <a:buClr>
                    <a:srgbClr val="FF0000"/>
                  </a:buClr>
                </a:pPr>
                <a:r>
                  <a:rPr lang="en-US" altLang="zh-CN" i="1" dirty="0"/>
                  <a:t>Density estimation or probability mass function estimation</a:t>
                </a:r>
                <a:r>
                  <a:rPr lang="en-US" altLang="zh-CN" dirty="0"/>
                  <a:t>: In the density estimation problem, the machine learning algorithm is asked to learn a function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𝑚𝑜𝑑𝑒𝑙</m:t>
                        </m:r>
                      </m:sub>
                    </m:sSub>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r>
                          <a:rPr lang="en-US" altLang="zh-CN" i="1">
                            <a:latin typeface="Cambria Math" panose="02040503050406030204" pitchFamily="18" charset="0"/>
                          </a:rPr>
                          <m:t>𝑛</m:t>
                        </m:r>
                      </m:sup>
                    </m:sSup>
                  </m:oMath>
                </a14:m>
                <a:r>
                  <a:rPr lang="zh-CN" altLang="en-US" dirty="0"/>
                  <a:t>→</a:t>
                </a:r>
                <a14:m>
                  <m:oMath xmlns:m="http://schemas.openxmlformats.org/officeDocument/2006/math">
                    <m:r>
                      <a:rPr lang="en-US" altLang="zh-CN" i="1">
                        <a:latin typeface="Cambria Math" panose="02040503050406030204" pitchFamily="18" charset="0"/>
                        <a:ea typeface="Cambria Math" panose="02040503050406030204" pitchFamily="18" charset="0"/>
                      </a:rPr>
                      <m:t>ℝ</m:t>
                    </m:r>
                  </m:oMath>
                </a14:m>
                <a:r>
                  <a:rPr lang="en-US" altLang="zh-CN" i="1" dirty="0"/>
                  <a:t>, </a:t>
                </a:r>
                <a:r>
                  <a:rPr lang="en-US" altLang="zh-CN" dirty="0"/>
                  <a:t>where</a:t>
                </a:r>
                <a:r>
                  <a:rPr lang="en-US" altLang="zh-CN" i="1"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𝑚𝑜𝑑𝑒𝑙</m:t>
                        </m:r>
                      </m:sub>
                    </m:sSub>
                  </m:oMath>
                </a14:m>
                <a:r>
                  <a:rPr lang="en-US" altLang="zh-CN" dirty="0"/>
                  <a:t>(</a:t>
                </a:r>
                <a:r>
                  <a:rPr lang="en-US" altLang="zh-CN" b="1" i="1" dirty="0"/>
                  <a:t>x</a:t>
                </a:r>
                <a:r>
                  <a:rPr lang="en-US" altLang="zh-CN" dirty="0"/>
                  <a:t>) can be  interpreted as a probability density function (if </a:t>
                </a:r>
                <a:r>
                  <a:rPr lang="en-US" altLang="zh-CN" b="1" dirty="0"/>
                  <a:t>x</a:t>
                </a:r>
                <a:r>
                  <a:rPr lang="en-US" altLang="zh-CN" dirty="0"/>
                  <a:t> is continuous) or a probability mass function  (if </a:t>
                </a:r>
                <a:r>
                  <a:rPr lang="en-US" altLang="zh-CN" b="1" dirty="0"/>
                  <a:t>x</a:t>
                </a:r>
                <a:r>
                  <a:rPr lang="en-US" altLang="zh-CN" dirty="0"/>
                  <a:t> is discrete) on the space that the examples were drawn from.</a:t>
                </a:r>
                <a:endParaRPr lang="zh-CN" altLang="en-US" dirty="0"/>
              </a:p>
            </p:txBody>
          </p:sp>
        </mc:Choice>
        <mc:Fallback xmlns="">
          <p:sp>
            <p:nvSpPr>
              <p:cNvPr id="4" name="内容占位符 3">
                <a:extLst>
                  <a:ext uri="{FF2B5EF4-FFF2-40B4-BE49-F238E27FC236}">
                    <a16:creationId xmlns:a16="http://schemas.microsoft.com/office/drawing/2014/main" id="{11D26B3C-CD98-46EB-90A6-00C802785AF0}"/>
                  </a:ext>
                </a:extLst>
              </p:cNvPr>
              <p:cNvSpPr>
                <a:spLocks noGrp="1" noRot="1" noChangeAspect="1" noMove="1" noResize="1" noEditPoints="1" noAdjustHandles="1" noChangeArrowheads="1" noChangeShapeType="1" noTextEdit="1"/>
              </p:cNvSpPr>
              <p:nvPr>
                <p:ph idx="1"/>
              </p:nvPr>
            </p:nvSpPr>
            <p:spPr>
              <a:blipFill>
                <a:blip r:embed="rId2"/>
                <a:stretch>
                  <a:fillRect l="-962" r="-1710" b="-475"/>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4AB78F80-7534-440B-891A-763B0111445F}"/>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84304782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custDataLst>
              <p:tags r:id="rId1"/>
            </p:custDataLst>
          </p:nvPr>
        </p:nvPicPr>
        <p:blipFill>
          <a:blip r:embed="rId4"/>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5.11.2 </a:t>
            </a:r>
            <a:r>
              <a:rPr lang="en-US" altLang="zh-CN" sz="3600" dirty="0">
                <a:latin typeface="Times New Roman" panose="02020603050405020304" pitchFamily="18" charset="0"/>
                <a:cs typeface="Times New Roman" panose="02020603050405020304" pitchFamily="18" charset="0"/>
                <a:sym typeface="+mn-ea"/>
              </a:rPr>
              <a:t>Local Constancy and Smoothness Regularization</a:t>
            </a:r>
          </a:p>
        </p:txBody>
      </p:sp>
      <p:pic>
        <p:nvPicPr>
          <p:cNvPr id="5" name="内容占位符 4"/>
          <p:cNvPicPr>
            <a:picLocks noGrp="1" noChangeAspect="1"/>
          </p:cNvPicPr>
          <p:nvPr>
            <p:ph idx="1"/>
            <p:custDataLst>
              <p:tags r:id="rId2"/>
            </p:custDataLst>
          </p:nvPr>
        </p:nvPicPr>
        <p:blipFill>
          <a:blip r:embed="rId5"/>
          <a:stretch>
            <a:fillRect/>
          </a:stretch>
        </p:blipFill>
        <p:spPr>
          <a:xfrm>
            <a:off x="1034670" y="1803975"/>
            <a:ext cx="2914286" cy="2542857"/>
          </a:xfrm>
          <a:prstGeom prst="rect">
            <a:avLst/>
          </a:prstGeom>
        </p:spPr>
      </p:pic>
      <p:sp>
        <p:nvSpPr>
          <p:cNvPr id="6" name="文本框 5"/>
          <p:cNvSpPr txBox="1"/>
          <p:nvPr/>
        </p:nvSpPr>
        <p:spPr>
          <a:xfrm>
            <a:off x="4248443" y="1055077"/>
            <a:ext cx="7548604" cy="5057603"/>
          </a:xfrm>
          <a:prstGeom prst="rect">
            <a:avLst/>
          </a:prstGeom>
          <a:noFill/>
        </p:spPr>
        <p:txBody>
          <a:bodyPr wrap="square" rtlCol="0" anchor="t">
            <a:spAutoFit/>
          </a:bodyPr>
          <a:lstStyle/>
          <a:p>
            <a:pPr algn="just">
              <a:lnSpc>
                <a:spcPct val="125000"/>
              </a:lnSpc>
            </a:pPr>
            <a:r>
              <a:rPr lang="zh-CN" altLang="en-US" sz="2000" dirty="0">
                <a:latin typeface="Times New Roman" panose="02020603050405020304" pitchFamily="18" charset="0"/>
                <a:cs typeface="Times New Roman" panose="02020603050405020304" pitchFamily="18" charset="0"/>
              </a:rPr>
              <a:t>Figure 5.10: Illustration of how the nearest neighbor algorithm breaks up the input space into regions. An example (represented here by a circle) within each region defines the region boundary (represented here by the lines). The y value associated with each example defines what the output should be for all points within the corresponding region. The regions defined by nearest neighbor matching form a geometric pattern called a Voronoi diagram. The number of these contiguous regions cannot grow faster than the number of training examples. While this figure illustrates the behavior of the nearest neighbor algorithm specifically, other machine learning algorithms that rely exclusively on the local smoothness prior for generalization exhibit similar behaviors: each training example only informs the learner about how to generalize in some neighborhood immediately surrounding that example.</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5.11.2 </a:t>
            </a:r>
            <a:r>
              <a:rPr lang="en-US" altLang="zh-CN" sz="3600" dirty="0">
                <a:latin typeface="Times New Roman" panose="02020603050405020304" pitchFamily="18" charset="0"/>
                <a:cs typeface="Times New Roman" panose="02020603050405020304" pitchFamily="18" charset="0"/>
                <a:sym typeface="+mn-ea"/>
              </a:rPr>
              <a:t>Local Constancy and Smoothness Regularization</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Is there a way to represent a complex function that has many more regions to be distinguished than the number of training examples? Clearly, assuming only smoothness of the underlying function will not allow a learner to do that. For example, imagine that the target function is a kind of checkerboard. A checkerboard contains many variations but there is a simple structure to them. Imagine what happens when the number of training examples is substantially smaller than the number of black and white squares on the checkerboard. Based on only local generalization and the smoothness or local constancy prior, we would be guaranteed to correctly guess the color of a new point if it lies within the same checkerboard square as a training example. </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5.11.2 </a:t>
            </a:r>
            <a:r>
              <a:rPr lang="en-US" altLang="zh-CN" sz="3600" dirty="0">
                <a:latin typeface="Times New Roman" panose="02020603050405020304" pitchFamily="18" charset="0"/>
                <a:cs typeface="Times New Roman" panose="02020603050405020304" pitchFamily="18" charset="0"/>
                <a:sym typeface="+mn-ea"/>
              </a:rPr>
              <a:t>Local Constancy and Smoothness Regularization</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500" dirty="0"/>
              <a:t>There is no guarantee that the learner could correctly extend the checkerboard pattern to points lying in squares that do not contain training examples. </a:t>
            </a:r>
            <a:r>
              <a:rPr lang="en-US" altLang="zh-CN" sz="2500" dirty="0">
                <a:latin typeface="Times New Roman" panose="02020603050405020304" pitchFamily="18" charset="0"/>
                <a:cs typeface="Times New Roman" panose="02020603050405020304" pitchFamily="18" charset="0"/>
              </a:rPr>
              <a:t>With this prior alone, the only information that an example tells us is the color of its square, and the only way to get the colors of the entire checkerboard right is to cover each of its cells with at least one example.</a:t>
            </a:r>
          </a:p>
          <a:p>
            <a:pPr marL="0" lvl="0" indent="0" algn="just">
              <a:lnSpc>
                <a:spcPct val="125000"/>
              </a:lnSpc>
              <a:spcBef>
                <a:spcPts val="0"/>
              </a:spcBef>
              <a:buClr>
                <a:srgbClr val="FF0000"/>
              </a:buClr>
              <a:buNone/>
            </a:pPr>
            <a:r>
              <a:rPr lang="en-US" altLang="zh-CN" sz="2500" dirty="0">
                <a:latin typeface="Times New Roman" panose="02020603050405020304" pitchFamily="18" charset="0"/>
                <a:cs typeface="Times New Roman" panose="02020603050405020304" pitchFamily="18" charset="0"/>
              </a:rPr>
              <a:t>        The smoothness assumption and the associated non-parametric learning algo- rithms work extremely well so long as there are enough examples for the learning algorithm to observe high points on most peaks and low points on most valleys of the true underlying function to be learned. This is generally true when the function to be learned is smooth enough and varies in few enough dimensions. </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5.11.2 </a:t>
            </a:r>
            <a:r>
              <a:rPr lang="en-US" altLang="zh-CN" sz="3600" dirty="0">
                <a:latin typeface="Times New Roman" panose="02020603050405020304" pitchFamily="18" charset="0"/>
                <a:cs typeface="Times New Roman" panose="02020603050405020304" pitchFamily="18" charset="0"/>
                <a:sym typeface="+mn-ea"/>
              </a:rPr>
              <a:t>Local Constancy and Smoothness Regularization</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t>In high dimensions, even a very smooth function can change smoothly but in a different way along each dimension. </a:t>
            </a:r>
            <a:r>
              <a:rPr lang="en-US" altLang="zh-CN" sz="2600" dirty="0"/>
              <a:t>If the function additionally behaves differently in different regions, it can become extremely complicated to describe with a set of training examples. If the function is complicated (we want to distinguish a huge number of regions compared to the number of examples), is there any hope to generalize well?</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answer to both of these questions is yes. The key insight is that a very large number of regions, e.g., </a:t>
            </a:r>
            <a:r>
              <a:rPr lang="en-US" altLang="zh-CN" sz="2600" i="1" dirty="0">
                <a:latin typeface="Times New Roman" panose="02020603050405020304" pitchFamily="18" charset="0"/>
                <a:cs typeface="Times New Roman" panose="02020603050405020304" pitchFamily="18" charset="0"/>
              </a:rPr>
              <a:t>O</a:t>
            </a:r>
            <a:r>
              <a:rPr lang="en-US" altLang="zh-CN" sz="2600" dirty="0">
                <a:latin typeface="Times New Roman" panose="02020603050405020304" pitchFamily="18" charset="0"/>
                <a:cs typeface="Times New Roman" panose="02020603050405020304" pitchFamily="18" charset="0"/>
              </a:rPr>
              <a:t>(2</a:t>
            </a:r>
            <a:r>
              <a:rPr lang="en-US" altLang="zh-CN" sz="2600" baseline="30000" dirty="0">
                <a:latin typeface="Times New Roman" panose="02020603050405020304" pitchFamily="18" charset="0"/>
                <a:cs typeface="Times New Roman" panose="02020603050405020304" pitchFamily="18" charset="0"/>
              </a:rPr>
              <a:t> </a:t>
            </a:r>
            <a:r>
              <a:rPr lang="en-US" altLang="zh-CN" sz="2600" i="1" baseline="30000"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can be defined with</a:t>
            </a:r>
            <a:r>
              <a:rPr lang="en-US" altLang="zh-CN" sz="2600" i="1" dirty="0">
                <a:latin typeface="Times New Roman" panose="02020603050405020304" pitchFamily="18" charset="0"/>
                <a:cs typeface="Times New Roman" panose="02020603050405020304" pitchFamily="18" charset="0"/>
              </a:rPr>
              <a:t> O</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sym typeface="+mn-ea"/>
              </a:rPr>
              <a:t>k</a:t>
            </a:r>
            <a:r>
              <a:rPr lang="en-US" altLang="zh-CN" sz="2600" dirty="0">
                <a:latin typeface="Times New Roman" panose="02020603050405020304" pitchFamily="18" charset="0"/>
                <a:cs typeface="Times New Roman" panose="02020603050405020304" pitchFamily="18" charset="0"/>
              </a:rPr>
              <a:t>) examples, so long as we introduce some dependencies between the regions via additional assumptions about the underlying data generating distribution. </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5.11.2 </a:t>
            </a:r>
            <a:r>
              <a:rPr lang="en-US" altLang="zh-CN" sz="3600" dirty="0">
                <a:latin typeface="Times New Roman" panose="02020603050405020304" pitchFamily="18" charset="0"/>
                <a:cs typeface="Times New Roman" panose="02020603050405020304" pitchFamily="18" charset="0"/>
                <a:sym typeface="+mn-ea"/>
              </a:rPr>
              <a:t>Local Constancy and Smoothness Regularization</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500" dirty="0"/>
              <a:t>In this way, we can actually generalize non-locally (</a:t>
            </a:r>
            <a:r>
              <a:rPr lang="en-US" altLang="zh-CN" sz="2500" dirty="0" err="1">
                <a:solidFill>
                  <a:srgbClr val="00FF00"/>
                </a:solidFill>
              </a:rPr>
              <a:t>Bengio</a:t>
            </a:r>
            <a:r>
              <a:rPr lang="en-US" altLang="zh-CN" sz="2500" dirty="0">
                <a:solidFill>
                  <a:srgbClr val="92D050"/>
                </a:solidFill>
              </a:rPr>
              <a:t> </a:t>
            </a:r>
            <a:r>
              <a:rPr lang="en-US" altLang="zh-CN" sz="2500" dirty="0">
                <a:solidFill>
                  <a:srgbClr val="00FF00"/>
                </a:solidFill>
              </a:rPr>
              <a:t>and</a:t>
            </a:r>
            <a:r>
              <a:rPr lang="en-US" altLang="zh-CN" sz="2500" dirty="0">
                <a:solidFill>
                  <a:srgbClr val="92D050"/>
                </a:solidFill>
              </a:rPr>
              <a:t> </a:t>
            </a:r>
            <a:r>
              <a:rPr lang="en-US" altLang="zh-CN" sz="2500" dirty="0" err="1">
                <a:solidFill>
                  <a:srgbClr val="00FF00"/>
                </a:solidFill>
              </a:rPr>
              <a:t>Monperrus</a:t>
            </a:r>
            <a:r>
              <a:rPr lang="en-US" altLang="zh-CN" sz="2500" dirty="0"/>
              <a:t>, </a:t>
            </a:r>
            <a:r>
              <a:rPr lang="en-US" altLang="zh-CN" sz="2500" dirty="0">
                <a:solidFill>
                  <a:srgbClr val="00FF00"/>
                </a:solidFill>
              </a:rPr>
              <a:t>2005</a:t>
            </a:r>
            <a:r>
              <a:rPr lang="en-US" altLang="zh-CN" sz="2500" dirty="0"/>
              <a:t>; </a:t>
            </a:r>
            <a:r>
              <a:rPr lang="en-US" altLang="zh-CN" sz="2500" dirty="0" err="1">
                <a:solidFill>
                  <a:srgbClr val="00FF00"/>
                </a:solidFill>
              </a:rPr>
              <a:t>Bengio</a:t>
            </a:r>
            <a:r>
              <a:rPr lang="en-US" altLang="zh-CN" sz="2500" dirty="0">
                <a:solidFill>
                  <a:srgbClr val="92D050"/>
                </a:solidFill>
              </a:rPr>
              <a:t> </a:t>
            </a:r>
            <a:r>
              <a:rPr lang="en-US" altLang="zh-CN" sz="2500" i="1" dirty="0">
                <a:solidFill>
                  <a:srgbClr val="00FF00"/>
                </a:solidFill>
              </a:rPr>
              <a:t>et</a:t>
            </a:r>
            <a:r>
              <a:rPr lang="en-US" altLang="zh-CN" sz="2500" i="1" dirty="0">
                <a:solidFill>
                  <a:srgbClr val="92D050"/>
                </a:solidFill>
              </a:rPr>
              <a:t> </a:t>
            </a:r>
            <a:r>
              <a:rPr lang="en-US" altLang="zh-CN" sz="2500" i="1" dirty="0">
                <a:solidFill>
                  <a:srgbClr val="00FF00"/>
                </a:solidFill>
              </a:rPr>
              <a:t>al.</a:t>
            </a:r>
            <a:r>
              <a:rPr lang="en-US" altLang="zh-CN" sz="2500" dirty="0"/>
              <a:t>, </a:t>
            </a:r>
            <a:r>
              <a:rPr lang="en-US" altLang="zh-CN" sz="2500" dirty="0">
                <a:solidFill>
                  <a:srgbClr val="00FF00"/>
                </a:solidFill>
              </a:rPr>
              <a:t>2006c</a:t>
            </a:r>
            <a:r>
              <a:rPr lang="en-US" altLang="zh-CN" sz="2500" dirty="0"/>
              <a:t>). Many different deep learning algorithms provide implicit or explicit assumptions that are reasonable for a broad range of AI tasks in order to capture these advantages.</a:t>
            </a:r>
          </a:p>
          <a:p>
            <a:pPr marL="0" lvl="0" indent="0" algn="just">
              <a:lnSpc>
                <a:spcPct val="125000"/>
              </a:lnSpc>
              <a:spcBef>
                <a:spcPts val="0"/>
              </a:spcBef>
              <a:buClr>
                <a:srgbClr val="FF0000"/>
              </a:buClr>
              <a:buNone/>
            </a:pPr>
            <a:r>
              <a:rPr lang="en-US" altLang="zh-CN" sz="2500" dirty="0">
                <a:latin typeface="Times New Roman" panose="02020603050405020304" pitchFamily="18" charset="0"/>
                <a:cs typeface="Times New Roman" panose="02020603050405020304" pitchFamily="18" charset="0"/>
              </a:rPr>
              <a:t>        Other approaches to machine learning often make stronger, task-specific as- sumptions. For example, we could easily solve the checkerboard task by providing the assumption that the target function is periodic. Usually we do not include such strong, task-specific assumptions into neural networks so that they can generalize to a much wider variety of structures. AI tasks have structure that is much too complex to be limited to simple, manually specified properties such as periodicity, so we want learning algorithms that embody more general-purpose assumptions. </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5.11.2 </a:t>
            </a:r>
            <a:r>
              <a:rPr lang="en-US" altLang="zh-CN" sz="3600" dirty="0">
                <a:latin typeface="Times New Roman" panose="02020603050405020304" pitchFamily="18" charset="0"/>
                <a:cs typeface="Times New Roman" panose="02020603050405020304" pitchFamily="18" charset="0"/>
                <a:sym typeface="+mn-ea"/>
              </a:rPr>
              <a:t>Local Constancy and Smoothness Regularization</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t>The core idea in deep learning is that we assume that the data was generated by the </a:t>
            </a:r>
            <a:r>
              <a:rPr lang="en-US" altLang="zh-CN" b="1" dirty="0"/>
              <a:t>composition of factors</a:t>
            </a:r>
            <a:r>
              <a:rPr lang="en-US" altLang="zh-CN" dirty="0"/>
              <a:t> or features, potentially at multiple levels in a hierarchy. </a:t>
            </a:r>
            <a:r>
              <a:rPr lang="en-US" altLang="zh-CN" dirty="0">
                <a:latin typeface="Times New Roman" panose="02020603050405020304" pitchFamily="18" charset="0"/>
                <a:cs typeface="Times New Roman" panose="02020603050405020304" pitchFamily="18" charset="0"/>
              </a:rPr>
              <a:t>Many other similarly generic assumptions can further improve deep learning algorithms. These apparently mild assumptions allow an exponential gain in the relationship between the number of examples and the number of regions that can be distinguished. These exponential gains are described more precisely in Sec. </a:t>
            </a:r>
            <a:r>
              <a:rPr lang="en-US" altLang="zh-CN" dirty="0">
                <a:solidFill>
                  <a:srgbClr val="FF0000"/>
                </a:solidFill>
                <a:latin typeface="Times New Roman" panose="02020603050405020304" pitchFamily="18" charset="0"/>
                <a:cs typeface="Times New Roman" panose="02020603050405020304" pitchFamily="18" charset="0"/>
              </a:rPr>
              <a:t>6.4.1</a:t>
            </a:r>
            <a:r>
              <a:rPr lang="en-US" altLang="zh-CN" dirty="0">
                <a:latin typeface="Times New Roman" panose="02020603050405020304" pitchFamily="18" charset="0"/>
                <a:cs typeface="Times New Roman" panose="02020603050405020304" pitchFamily="18" charset="0"/>
              </a:rPr>
              <a:t>, Sec. </a:t>
            </a:r>
            <a:r>
              <a:rPr lang="en-US" altLang="zh-CN" dirty="0">
                <a:solidFill>
                  <a:srgbClr val="FF0000"/>
                </a:solidFill>
                <a:latin typeface="Times New Roman" panose="02020603050405020304" pitchFamily="18" charset="0"/>
                <a:cs typeface="Times New Roman" panose="02020603050405020304" pitchFamily="18" charset="0"/>
              </a:rPr>
              <a:t>15.4</a:t>
            </a:r>
            <a:r>
              <a:rPr lang="en-US" altLang="zh-CN" dirty="0">
                <a:latin typeface="Times New Roman" panose="02020603050405020304" pitchFamily="18" charset="0"/>
                <a:cs typeface="Times New Roman" panose="02020603050405020304" pitchFamily="18" charset="0"/>
              </a:rPr>
              <a:t>, and Sec. </a:t>
            </a:r>
            <a:r>
              <a:rPr lang="en-US" altLang="zh-CN" dirty="0">
                <a:solidFill>
                  <a:srgbClr val="FF0000"/>
                </a:solidFill>
                <a:latin typeface="Times New Roman" panose="02020603050405020304" pitchFamily="18" charset="0"/>
                <a:cs typeface="Times New Roman" panose="02020603050405020304" pitchFamily="18" charset="0"/>
              </a:rPr>
              <a:t>15.5</a:t>
            </a:r>
            <a:r>
              <a:rPr lang="en-US" altLang="zh-CN" dirty="0">
                <a:latin typeface="Times New Roman" panose="02020603050405020304" pitchFamily="18" charset="0"/>
                <a:cs typeface="Times New Roman" panose="02020603050405020304" pitchFamily="18" charset="0"/>
              </a:rPr>
              <a:t>. The exponential advantages conferred by the use of deep, distributed representations counter the exponential challenges posed by the curse of dimensionality.</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5.11.3 </a:t>
            </a:r>
            <a:r>
              <a:rPr lang="en-US" altLang="zh-CN" sz="3600" dirty="0">
                <a:latin typeface="Times New Roman" panose="02020603050405020304" pitchFamily="18" charset="0"/>
                <a:cs typeface="Times New Roman" panose="02020603050405020304" pitchFamily="18" charset="0"/>
                <a:sym typeface="+mn-ea"/>
              </a:rPr>
              <a:t>Manifold Learning</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An important concept underlying many ideas in machine learning is that of a manifold.</a:t>
            </a:r>
          </a:p>
          <a:p>
            <a:pPr marL="0" lvl="0" indent="0" algn="just">
              <a:lnSpc>
                <a:spcPct val="125000"/>
              </a:lnSpc>
              <a:spcBef>
                <a:spcPts val="0"/>
              </a:spcBef>
              <a:buClr>
                <a:srgbClr val="FF0000"/>
              </a:buClr>
              <a:buNone/>
            </a:pPr>
            <a:r>
              <a:rPr lang="en-US" altLang="zh-CN" dirty="0"/>
              <a:t>        </a:t>
            </a:r>
            <a:r>
              <a:rPr lang="en-US" altLang="zh-CN" dirty="0">
                <a:latin typeface="Times New Roman" panose="02020603050405020304" pitchFamily="18" charset="0"/>
                <a:cs typeface="Times New Roman" panose="02020603050405020304" pitchFamily="18" charset="0"/>
              </a:rPr>
              <a:t>A </a:t>
            </a:r>
            <a:r>
              <a:rPr lang="en-US" altLang="zh-CN" i="1" dirty="0">
                <a:latin typeface="Times New Roman" panose="02020603050405020304" pitchFamily="18" charset="0"/>
                <a:cs typeface="Times New Roman" panose="02020603050405020304" pitchFamily="18" charset="0"/>
              </a:rPr>
              <a:t>manifold</a:t>
            </a:r>
            <a:r>
              <a:rPr lang="en-US" altLang="zh-CN" dirty="0">
                <a:latin typeface="Times New Roman" panose="02020603050405020304" pitchFamily="18" charset="0"/>
                <a:cs typeface="Times New Roman" panose="02020603050405020304" pitchFamily="18" charset="0"/>
              </a:rPr>
              <a:t> is a connected region. Mathematically, it is a set of points, associated with a neighborhood around each point. From any given point, the manifold locally appears to be a Euclidean space. In everyday life, we experience the surface of the world as a 2-D plane, but it is in fact a spherical manifold in 3-D space. </a:t>
            </a:r>
          </a:p>
          <a:p>
            <a:pPr marL="0" lvl="0" indent="0" algn="just">
              <a:lnSpc>
                <a:spcPct val="125000"/>
              </a:lnSpc>
              <a:spcBef>
                <a:spcPts val="0"/>
              </a:spcBef>
              <a:buClr>
                <a:srgbClr val="FF0000"/>
              </a:buClr>
              <a:buNone/>
            </a:pPr>
            <a:r>
              <a:rPr lang="en-US" altLang="zh-CN" dirty="0"/>
              <a:t>        </a:t>
            </a:r>
            <a:r>
              <a:rPr lang="en-US" altLang="zh-CN" dirty="0">
                <a:latin typeface="Times New Roman" panose="02020603050405020304" pitchFamily="18" charset="0"/>
                <a:cs typeface="Times New Roman" panose="02020603050405020304" pitchFamily="18" charset="0"/>
              </a:rPr>
              <a:t>The definition of a neighborhood surrounding each point implies the existence of transformations that can be applied to move on the manifold from one position to a neighboring one. In the example of the world’s surface as a manifold, one can walk north, south, east, or west.</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5.11.3 </a:t>
            </a:r>
            <a:r>
              <a:rPr lang="en-US" altLang="zh-CN" sz="3600" dirty="0">
                <a:latin typeface="Times New Roman" panose="02020603050405020304" pitchFamily="18" charset="0"/>
                <a:cs typeface="Times New Roman" panose="02020603050405020304" pitchFamily="18" charset="0"/>
                <a:sym typeface="+mn-ea"/>
              </a:rPr>
              <a:t>Manifold Learning</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Although there is a formal mathematical meaning to the term “manifold,” in machine learning it tends to be used more loosely to designate a connected set of points that can be approximated well by considering only a small number of degrees of freedom, or dimensions, embedded in a higher-dimensional space. Each dimension corresponds to a local direction of variation. See Fig. </a:t>
            </a:r>
            <a:r>
              <a:rPr lang="en-US" altLang="zh-CN" sz="2600" dirty="0">
                <a:solidFill>
                  <a:srgbClr val="FF0000"/>
                </a:solidFill>
                <a:latin typeface="Times New Roman" panose="02020603050405020304" pitchFamily="18" charset="0"/>
                <a:cs typeface="Times New Roman" panose="02020603050405020304" pitchFamily="18" charset="0"/>
              </a:rPr>
              <a:t>5.11</a:t>
            </a:r>
            <a:r>
              <a:rPr lang="en-US" altLang="zh-CN" sz="2600" dirty="0">
                <a:latin typeface="Times New Roman" panose="02020603050405020304" pitchFamily="18" charset="0"/>
                <a:cs typeface="Times New Roman" panose="02020603050405020304" pitchFamily="18" charset="0"/>
              </a:rPr>
              <a:t> for an example of training data lying near a one-dimensional manifold embedded in two- dimensional space. In the context of machine learning, we allow the dimensionality of the manifold to vary from one point to another. This often happens when a manifold intersects itself. For example, a figure eight is a manifold that has a single dimension in most places but two dimensions at the intersection at the center.</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5.11.3 </a:t>
            </a:r>
            <a:r>
              <a:rPr lang="en-US" altLang="zh-CN" sz="3600" dirty="0">
                <a:latin typeface="Times New Roman" panose="02020603050405020304" pitchFamily="18" charset="0"/>
                <a:cs typeface="Times New Roman" panose="02020603050405020304" pitchFamily="18" charset="0"/>
                <a:sym typeface="+mn-ea"/>
              </a:rPr>
              <a:t>Manifold Learning</a:t>
            </a:r>
          </a:p>
        </p:txBody>
      </p:sp>
      <p:pic>
        <p:nvPicPr>
          <p:cNvPr id="5" name="内容占位符 4"/>
          <p:cNvPicPr>
            <a:picLocks noGrp="1" noChangeAspect="1"/>
          </p:cNvPicPr>
          <p:nvPr>
            <p:ph idx="1"/>
          </p:nvPr>
        </p:nvPicPr>
        <p:blipFill>
          <a:blip r:embed="rId3"/>
          <a:stretch>
            <a:fillRect/>
          </a:stretch>
        </p:blipFill>
        <p:spPr>
          <a:xfrm>
            <a:off x="2745710" y="1279439"/>
            <a:ext cx="6693066" cy="3454486"/>
          </a:xfrm>
          <a:prstGeom prst="rect">
            <a:avLst/>
          </a:prstGeom>
        </p:spPr>
      </p:pic>
      <p:sp>
        <p:nvSpPr>
          <p:cNvPr id="6" name="文本框 5"/>
          <p:cNvSpPr txBox="1"/>
          <p:nvPr/>
        </p:nvSpPr>
        <p:spPr>
          <a:xfrm>
            <a:off x="538378" y="4733925"/>
            <a:ext cx="11107730" cy="1200329"/>
          </a:xfrm>
          <a:prstGeom prst="rect">
            <a:avLst/>
          </a:prstGeom>
          <a:noFill/>
        </p:spPr>
        <p:txBody>
          <a:bodyPr wrap="square" rtlCol="0" anchor="t">
            <a:spAutoFit/>
          </a:bodyPr>
          <a:lstStyle/>
          <a:p>
            <a:pPr algn="just"/>
            <a:r>
              <a:rPr lang="zh-CN" altLang="en-US" sz="2400" dirty="0">
                <a:latin typeface="Times New Roman" panose="02020603050405020304" pitchFamily="18" charset="0"/>
                <a:cs typeface="Times New Roman" panose="02020603050405020304" pitchFamily="18" charset="0"/>
              </a:rPr>
              <a:t>Figure 5.11: Data sampled from a distribution in a two-dimensional space that is actually concentrated near a one-dimensional manifold, like a twisted string. The solid line indicates the underlying manifold that the learner should infer.</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5.11.3 </a:t>
            </a:r>
            <a:r>
              <a:rPr lang="en-US" altLang="zh-CN" sz="3600" dirty="0">
                <a:latin typeface="Times New Roman" panose="02020603050405020304" pitchFamily="18" charset="0"/>
                <a:cs typeface="Times New Roman" panose="02020603050405020304" pitchFamily="18" charset="0"/>
                <a:sym typeface="+mn-ea"/>
              </a:rPr>
              <a:t>Manifold Learning</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500" dirty="0">
                <a:latin typeface="Times New Roman" panose="02020603050405020304" pitchFamily="18" charset="0"/>
                <a:cs typeface="Times New Roman" panose="02020603050405020304" pitchFamily="18" charset="0"/>
              </a:rPr>
              <a:t>        Many machine learning problems seem hopeless if we expect the machine learning algorithm to learn functions with interesting variations across all of </a:t>
            </a:r>
            <a:r>
              <a:rPr lang="en-US" altLang="zh-CN" sz="2500" dirty="0">
                <a:ln w="10160">
                  <a:solidFill>
                    <a:schemeClr val="bg2">
                      <a:lumMod val="25000"/>
                    </a:schemeClr>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R</a:t>
            </a:r>
            <a:r>
              <a:rPr lang="en-US" altLang="zh-CN" sz="2500" baseline="30000" dirty="0">
                <a:latin typeface="Times New Roman" panose="02020603050405020304" pitchFamily="18" charset="0"/>
                <a:cs typeface="Times New Roman" panose="02020603050405020304" pitchFamily="18" charset="0"/>
              </a:rPr>
              <a:t>n</a:t>
            </a:r>
            <a:r>
              <a:rPr lang="en-US" altLang="zh-CN" sz="2500" dirty="0">
                <a:latin typeface="Times New Roman" panose="02020603050405020304" pitchFamily="18" charset="0"/>
                <a:cs typeface="Times New Roman" panose="02020603050405020304" pitchFamily="18" charset="0"/>
              </a:rPr>
              <a:t>. </a:t>
            </a:r>
            <a:r>
              <a:rPr lang="en-US" altLang="zh-CN" sz="2500" i="1" dirty="0">
                <a:latin typeface="Times New Roman" panose="02020603050405020304" pitchFamily="18" charset="0"/>
                <a:cs typeface="Times New Roman" panose="02020603050405020304" pitchFamily="18" charset="0"/>
              </a:rPr>
              <a:t>Manifold learning</a:t>
            </a:r>
            <a:r>
              <a:rPr lang="en-US" altLang="zh-CN" sz="2500" dirty="0">
                <a:latin typeface="Times New Roman" panose="02020603050405020304" pitchFamily="18" charset="0"/>
                <a:cs typeface="Times New Roman" panose="02020603050405020304" pitchFamily="18" charset="0"/>
              </a:rPr>
              <a:t> algorithms surmount this obstacle by assuming that most of </a:t>
            </a:r>
            <a:r>
              <a:rPr lang="en-US" altLang="zh-CN" sz="2500" dirty="0">
                <a:ln w="10160">
                  <a:solidFill>
                    <a:schemeClr val="bg2">
                      <a:lumMod val="25000"/>
                    </a:schemeClr>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sym typeface="+mn-ea"/>
              </a:rPr>
              <a:t>R</a:t>
            </a:r>
            <a:r>
              <a:rPr lang="en-US" altLang="zh-CN" sz="2500" baseline="30000" dirty="0">
                <a:latin typeface="Times New Roman" panose="02020603050405020304" pitchFamily="18" charset="0"/>
                <a:cs typeface="Times New Roman" panose="02020603050405020304" pitchFamily="18" charset="0"/>
                <a:sym typeface="+mn-ea"/>
              </a:rPr>
              <a:t>n</a:t>
            </a:r>
            <a:r>
              <a:rPr lang="en-US" altLang="zh-CN" sz="2500" dirty="0">
                <a:latin typeface="Times New Roman" panose="02020603050405020304" pitchFamily="18" charset="0"/>
                <a:cs typeface="Times New Roman" panose="02020603050405020304" pitchFamily="18" charset="0"/>
              </a:rPr>
              <a:t> consists of invalid inputs, and that interesting inputs occur only along a collection of manifolds containing a small subset of points, with interesting variations in the output of the learned function occurring only along directions that lie on the manifold, or with interesting variations happening only when we move from one manifold to another. Manifold learning was introduced in the case of continuous-valued data and the unsupervised learning setting, although this probability concentration idea can be generalized to both discrete data and the supervised learning setting: the key assumption remains that probability mass is highly concentrated.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7904A7-41FD-4E1E-A506-9F3E92D1DE34}"/>
              </a:ext>
            </a:extLst>
          </p:cNvPr>
          <p:cNvSpPr>
            <a:spLocks noGrp="1"/>
          </p:cNvSpPr>
          <p:nvPr>
            <p:ph type="title"/>
          </p:nvPr>
        </p:nvSpPr>
        <p:spPr/>
        <p:txBody>
          <a:bodyPr/>
          <a:lstStyle/>
          <a:p>
            <a:r>
              <a:rPr lang="en-US" altLang="zh-CN" dirty="0"/>
              <a:t>5.1.1 The Task, </a:t>
            </a:r>
            <a:r>
              <a:rPr lang="en-US" altLang="zh-CN" i="1" dirty="0"/>
              <a:t>T</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11D26B3C-CD98-46EB-90A6-00C802785AF0}"/>
                  </a:ext>
                </a:extLst>
              </p:cNvPr>
              <p:cNvSpPr>
                <a:spLocks noGrp="1"/>
              </p:cNvSpPr>
              <p:nvPr>
                <p:ph idx="1"/>
              </p:nvPr>
            </p:nvSpPr>
            <p:spPr/>
            <p:txBody>
              <a:bodyPr>
                <a:normAutofit lnSpcReduction="10000"/>
              </a:bodyPr>
              <a:lstStyle/>
              <a:p>
                <a:r>
                  <a:rPr lang="en-US" altLang="zh-CN" dirty="0"/>
                  <a:t>To do such a task well (we will specify exactly what that means when we discuss performance measures P ), the algorithm needs to learn the structure of the data it has seen. It must know where examples cluster tightly and where they are unlikely to occur. Most of the tasks described above require that the learning algorithm has at least implicitly captured the structure of the probability distribution. Density estimation allows us to explicitly capture that distribution. In principle, we can then perform computations on that distribution in order to solve the other tasks as well. For example, if we have performed density estimation to obtain a probability distribution </a:t>
                </a:r>
                <a:r>
                  <a:rPr lang="en-US" altLang="zh-CN" i="1" dirty="0"/>
                  <a:t>p</a:t>
                </a:r>
                <a:r>
                  <a:rPr lang="en-US" altLang="zh-CN" dirty="0"/>
                  <a:t>(</a:t>
                </a:r>
                <a:r>
                  <a:rPr lang="en-US" altLang="zh-CN" b="1" i="1" dirty="0"/>
                  <a:t>x</a:t>
                </a:r>
                <a:r>
                  <a:rPr lang="en-US" altLang="zh-CN" dirty="0"/>
                  <a:t>), we can use that distribution to solve the missing value imputation task. If a value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a:t> </a:t>
                </a:r>
                <a:r>
                  <a:rPr lang="en-US" altLang="zh-CN" dirty="0"/>
                  <a:t>is missing and all of the other values, denoted </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m:t>
                        </m:r>
                        <m:r>
                          <a:rPr lang="en-US" altLang="zh-CN" i="1">
                            <a:latin typeface="Cambria Math" panose="02040503050406030204" pitchFamily="18" charset="0"/>
                          </a:rPr>
                          <m:t>𝑖</m:t>
                        </m:r>
                      </m:sub>
                    </m:sSub>
                  </m:oMath>
                </a14:m>
                <a:r>
                  <a:rPr lang="en-US" altLang="zh-CN" dirty="0"/>
                  <a:t>, are given, then we know the distribution over it is given by </a:t>
                </a:r>
                <a:r>
                  <a:rPr lang="en-US" altLang="zh-CN" i="1" dirty="0"/>
                  <a:t>p</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oMath>
                </a14:m>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m:t>
                        </m:r>
                        <m:r>
                          <a:rPr lang="en-US" altLang="zh-CN" i="1">
                            <a:latin typeface="Cambria Math" panose="02040503050406030204" pitchFamily="18" charset="0"/>
                          </a:rPr>
                          <m:t>𝑖</m:t>
                        </m:r>
                      </m:sub>
                    </m:sSub>
                  </m:oMath>
                </a14:m>
                <a:r>
                  <a:rPr lang="en-US" altLang="zh-CN" dirty="0"/>
                  <a:t>). </a:t>
                </a:r>
                <a:endParaRPr lang="zh-CN" altLang="en-US" dirty="0"/>
              </a:p>
            </p:txBody>
          </p:sp>
        </mc:Choice>
        <mc:Fallback xmlns="">
          <p:sp>
            <p:nvSpPr>
              <p:cNvPr id="4" name="内容占位符 3">
                <a:extLst>
                  <a:ext uri="{FF2B5EF4-FFF2-40B4-BE49-F238E27FC236}">
                    <a16:creationId xmlns:a16="http://schemas.microsoft.com/office/drawing/2014/main" id="{11D26B3C-CD98-46EB-90A6-00C802785AF0}"/>
                  </a:ext>
                </a:extLst>
              </p:cNvPr>
              <p:cNvSpPr>
                <a:spLocks noGrp="1" noRot="1" noChangeAspect="1" noMove="1" noResize="1" noEditPoints="1" noAdjustHandles="1" noChangeArrowheads="1" noChangeShapeType="1" noTextEdit="1"/>
              </p:cNvSpPr>
              <p:nvPr>
                <p:ph idx="1"/>
              </p:nvPr>
            </p:nvSpPr>
            <p:spPr>
              <a:blipFill>
                <a:blip r:embed="rId2"/>
                <a:stretch>
                  <a:fillRect l="-962" t="-594" r="-588" b="-1900"/>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70B40E23-A780-494A-B982-A40854685776}"/>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09263904"/>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5.11.3 </a:t>
            </a:r>
            <a:r>
              <a:rPr lang="en-US" altLang="zh-CN" sz="3600" dirty="0">
                <a:latin typeface="Times New Roman" panose="02020603050405020304" pitchFamily="18" charset="0"/>
                <a:cs typeface="Times New Roman" panose="02020603050405020304" pitchFamily="18" charset="0"/>
                <a:sym typeface="+mn-ea"/>
              </a:rPr>
              <a:t>Manifold Learning</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500" dirty="0">
                <a:latin typeface="Times New Roman" panose="02020603050405020304" pitchFamily="18" charset="0"/>
                <a:cs typeface="Times New Roman" panose="02020603050405020304" pitchFamily="18" charset="0"/>
              </a:rPr>
              <a:t>        The assumption that the data lies along a low-dimensional manifold may not always be correct or useful. We argue that in the context of AI tasks, such as those that involve processing images, sounds, or text, the manifold assumption is at least approximately correct. The evidence in favor of this assumption consists of two categories of observations.</a:t>
            </a:r>
          </a:p>
          <a:p>
            <a:pPr marL="0" lvl="0" indent="0" algn="just">
              <a:lnSpc>
                <a:spcPct val="125000"/>
              </a:lnSpc>
              <a:spcBef>
                <a:spcPts val="0"/>
              </a:spcBef>
              <a:buClr>
                <a:srgbClr val="FF0000"/>
              </a:buClr>
              <a:buNone/>
            </a:pPr>
            <a:r>
              <a:rPr lang="en-US" altLang="zh-CN" sz="2500" dirty="0">
                <a:latin typeface="Times New Roman" panose="02020603050405020304" pitchFamily="18" charset="0"/>
                <a:cs typeface="Times New Roman" panose="02020603050405020304" pitchFamily="18" charset="0"/>
              </a:rPr>
              <a:t>        The first observation in favor of the </a:t>
            </a:r>
            <a:r>
              <a:rPr lang="en-US" altLang="zh-CN" sz="2500" i="1" dirty="0">
                <a:latin typeface="Times New Roman" panose="02020603050405020304" pitchFamily="18" charset="0"/>
                <a:cs typeface="Times New Roman" panose="02020603050405020304" pitchFamily="18" charset="0"/>
              </a:rPr>
              <a:t>manifold hypothesis</a:t>
            </a:r>
            <a:r>
              <a:rPr lang="en-US" altLang="zh-CN" sz="2500" dirty="0">
                <a:latin typeface="Times New Roman" panose="02020603050405020304" pitchFamily="18" charset="0"/>
                <a:cs typeface="Times New Roman" panose="02020603050405020304" pitchFamily="18" charset="0"/>
              </a:rPr>
              <a:t> is that the probability distribution over images, text strings, and sounds that occur in real life is highly concentrated. Uniform noise essentially never resembles structured inputs from these domains. Fig. </a:t>
            </a:r>
            <a:r>
              <a:rPr lang="en-US" altLang="zh-CN" sz="2500" dirty="0">
                <a:solidFill>
                  <a:srgbClr val="FF0000"/>
                </a:solidFill>
                <a:latin typeface="Times New Roman" panose="02020603050405020304" pitchFamily="18" charset="0"/>
                <a:cs typeface="Times New Roman" panose="02020603050405020304" pitchFamily="18" charset="0"/>
              </a:rPr>
              <a:t>5.12</a:t>
            </a:r>
            <a:r>
              <a:rPr lang="en-US" altLang="zh-CN" sz="2500" dirty="0">
                <a:latin typeface="Times New Roman" panose="02020603050405020304" pitchFamily="18" charset="0"/>
                <a:cs typeface="Times New Roman" panose="02020603050405020304" pitchFamily="18" charset="0"/>
              </a:rPr>
              <a:t> shows how, instead, uniformly sampled points look like the patterns of static that appear on analog television sets when no signal is available.</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5.11.3 </a:t>
            </a:r>
            <a:r>
              <a:rPr lang="en-US" altLang="zh-CN" sz="3600" dirty="0">
                <a:latin typeface="Times New Roman" panose="02020603050405020304" pitchFamily="18" charset="0"/>
                <a:cs typeface="Times New Roman" panose="02020603050405020304" pitchFamily="18" charset="0"/>
                <a:sym typeface="+mn-ea"/>
              </a:rPr>
              <a:t>Manifold Learning</a:t>
            </a:r>
          </a:p>
        </p:txBody>
      </p:sp>
      <p:pic>
        <p:nvPicPr>
          <p:cNvPr id="5" name="内容占位符 4"/>
          <p:cNvPicPr>
            <a:picLocks noGrp="1" noChangeAspect="1"/>
          </p:cNvPicPr>
          <p:nvPr>
            <p:ph idx="1"/>
          </p:nvPr>
        </p:nvPicPr>
        <p:blipFill>
          <a:blip r:embed="rId3"/>
          <a:stretch>
            <a:fillRect/>
          </a:stretch>
        </p:blipFill>
        <p:spPr>
          <a:xfrm>
            <a:off x="1233266" y="1145749"/>
            <a:ext cx="4169810" cy="5069851"/>
          </a:xfrm>
          <a:prstGeom prst="rect">
            <a:avLst/>
          </a:prstGeom>
        </p:spPr>
      </p:pic>
      <p:sp>
        <p:nvSpPr>
          <p:cNvPr id="6" name="文本框 5"/>
          <p:cNvSpPr txBox="1"/>
          <p:nvPr/>
        </p:nvSpPr>
        <p:spPr>
          <a:xfrm>
            <a:off x="6092243" y="1973709"/>
            <a:ext cx="4683368" cy="3477875"/>
          </a:xfrm>
          <a:prstGeom prst="rect">
            <a:avLst/>
          </a:prstGeom>
          <a:noFill/>
        </p:spPr>
        <p:txBody>
          <a:bodyPr wrap="square" rtlCol="0" anchor="t">
            <a:spAutoFit/>
          </a:bodyPr>
          <a:lstStyle/>
          <a:p>
            <a:pPr algn="just"/>
            <a:r>
              <a:rPr lang="zh-CN" altLang="en-US" sz="2000" dirty="0">
                <a:latin typeface="Times New Roman" panose="02020603050405020304" pitchFamily="18" charset="0"/>
                <a:cs typeface="Times New Roman" panose="02020603050405020304" pitchFamily="18" charset="0"/>
              </a:rPr>
              <a:t>Figure 5.12: Sampling images uniformly at random (by randomly picking each pixel according to a uniform distribution) gives rise to noisy images. Although there is a non- zero probability to generate an image of a face or any other object frequently encountered in AI applications, we never actually observe this happening in practice. This suggests that the images encountered in AI applications occupy a negligible proportion of the volume of image space.</a:t>
            </a:r>
          </a:p>
        </p:txBody>
      </p:sp>
    </p:spTree>
    <p:extLst>
      <p:ext uri="{BB962C8B-B14F-4D97-AF65-F5344CB8AC3E}">
        <p14:creationId xmlns:p14="http://schemas.microsoft.com/office/powerpoint/2010/main" val="26757705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5.11.3 </a:t>
            </a:r>
            <a:r>
              <a:rPr lang="en-US" altLang="zh-CN" sz="3600" dirty="0">
                <a:latin typeface="Times New Roman" panose="02020603050405020304" pitchFamily="18" charset="0"/>
                <a:cs typeface="Times New Roman" panose="02020603050405020304" pitchFamily="18" charset="0"/>
                <a:sym typeface="+mn-ea"/>
              </a:rPr>
              <a:t>Manifold Learning</a:t>
            </a:r>
          </a:p>
        </p:txBody>
      </p:sp>
      <p:sp>
        <p:nvSpPr>
          <p:cNvPr id="3" name="内容占位符 2"/>
          <p:cNvSpPr>
            <a:spLocks noGrp="1"/>
          </p:cNvSpPr>
          <p:nvPr>
            <p:ph idx="1"/>
          </p:nvPr>
        </p:nvSpPr>
        <p:spPr/>
        <p:txBody>
          <a:bodyPr>
            <a:noAutofit/>
          </a:bodyPr>
          <a:lstStyle/>
          <a:p>
            <a:pPr marL="0" indent="0" algn="just">
              <a:lnSpc>
                <a:spcPct val="125000"/>
              </a:lnSpc>
              <a:spcBef>
                <a:spcPts val="0"/>
              </a:spcBef>
              <a:buNone/>
            </a:pPr>
            <a:r>
              <a:rPr lang="en-US" altLang="zh-CN" sz="2600" dirty="0">
                <a:sym typeface="+mn-ea"/>
              </a:rPr>
              <a:t>Similarly, if you generate a document by picking letters uniformly at random, what is the probability that you will get a meaningful English-language text? Almost zero, again, because most of the long sequences of letters do not correspond to a natural language sequence: the distribution of natural language sequences occupies a very small volume in the total space of sequences of letters.</a:t>
            </a:r>
          </a:p>
          <a:p>
            <a:pPr marL="0" indent="0" algn="just">
              <a:lnSpc>
                <a:spcPct val="125000"/>
              </a:lnSpc>
              <a:spcBef>
                <a:spcPts val="0"/>
              </a:spcBef>
              <a:buNone/>
            </a:pPr>
            <a:r>
              <a:rPr lang="en-US" altLang="zh-CN" sz="2600" dirty="0"/>
              <a:t>        Of course, concentrated probability distributions are not sufficient to show that the data lies on a reasonably small number of manifolds. We must also establish that the examples we encounter are connected to each other by other examples, with each example surrounded by other highly similar examples that may be reached by applying transformations to traverse the manifold. </a:t>
            </a:r>
            <a:endParaRPr lang="zh-CN" altLang="en-US" sz="2600" dirty="0"/>
          </a:p>
        </p:txBody>
      </p:sp>
    </p:spTree>
    <p:extLst>
      <p:ext uri="{BB962C8B-B14F-4D97-AF65-F5344CB8AC3E}">
        <p14:creationId xmlns:p14="http://schemas.microsoft.com/office/powerpoint/2010/main" val="295379562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5.11.3 </a:t>
            </a:r>
            <a:r>
              <a:rPr lang="en-US" altLang="zh-CN" sz="3600" dirty="0">
                <a:latin typeface="Times New Roman" panose="02020603050405020304" pitchFamily="18" charset="0"/>
                <a:cs typeface="Times New Roman" panose="02020603050405020304" pitchFamily="18" charset="0"/>
                <a:sym typeface="+mn-ea"/>
              </a:rPr>
              <a:t>Manifold Learning</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second argument in favor of the manifold hypothesis is that we can also imagine such neighborhoods and transformations, at least informally. In the case of images, we can certainly think of many possible transformations that allow us to trace out a manifold in image space: we can gradually dim or brighten the lights, gradually move or rotate objects in the image, gradually alter the colors on the surfaces of objects, etc. It remains likely that there are multiple manifolds involved in most applications. For example, the manifold of images of human faces may not be connected to the manifold of images of cat faces.</a:t>
            </a:r>
          </a:p>
          <a:p>
            <a:pPr marL="0" lvl="0" indent="0" algn="just">
              <a:lnSpc>
                <a:spcPct val="125000"/>
              </a:lnSpc>
              <a:spcBef>
                <a:spcPts val="0"/>
              </a:spcBef>
              <a:buClr>
                <a:srgbClr val="FF0000"/>
              </a:buClr>
              <a:buNone/>
            </a:pPr>
            <a:r>
              <a:rPr lang="en-US" altLang="zh-CN" sz="2600" dirty="0"/>
              <a:t>        These thought experiments supporting the manifold hypotheses convey some intuitive reasons supporting it. </a:t>
            </a:r>
            <a:endParaRPr lang="en-US" altLang="zh-C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5.11.3 </a:t>
            </a:r>
            <a:r>
              <a:rPr lang="en-US" altLang="zh-CN" sz="3600" dirty="0">
                <a:latin typeface="Times New Roman" panose="02020603050405020304" pitchFamily="18" charset="0"/>
                <a:cs typeface="Times New Roman" panose="02020603050405020304" pitchFamily="18" charset="0"/>
                <a:sym typeface="+mn-ea"/>
              </a:rPr>
              <a:t>Manifold Learning</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More rigorous experiments (</a:t>
            </a:r>
            <a:r>
              <a:rPr lang="en-US" altLang="zh-CN" sz="2600" dirty="0">
                <a:solidFill>
                  <a:srgbClr val="00FF00"/>
                </a:solidFill>
                <a:latin typeface="Times New Roman" panose="02020603050405020304" pitchFamily="18" charset="0"/>
                <a:cs typeface="Times New Roman" panose="02020603050405020304" pitchFamily="18" charset="0"/>
              </a:rPr>
              <a:t>Cayton</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2005</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Narayanan and Mitter</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2010</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Schölkopf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1998</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Roweis and Saul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2000</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Tenenbaum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2000</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Brand</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2003</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Belkin and Niyogi</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2003</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Donoho and Grimes</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2003</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Weinberger and Saul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2004)</a:t>
            </a:r>
            <a:r>
              <a:rPr lang="en-US" altLang="zh-CN" sz="2600" dirty="0">
                <a:latin typeface="Times New Roman" panose="02020603050405020304" pitchFamily="18" charset="0"/>
                <a:cs typeface="Times New Roman" panose="02020603050405020304" pitchFamily="18" charset="0"/>
              </a:rPr>
              <a:t> clearly support the hypothesis for a large class of datasets of interest in AI.</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When the data lies on a low-dimensional manifold, it can be most natural for machine learning algorithms to represent the data in terms of coordinates on the manifold, rather than in terms of coordinates in </a:t>
            </a:r>
            <a:r>
              <a:rPr lang="en-US" altLang="zh-CN" sz="2600" dirty="0">
                <a:ln w="10160">
                  <a:solidFill>
                    <a:schemeClr val="tx1"/>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R</a:t>
            </a:r>
            <a:r>
              <a:rPr lang="en-US" altLang="zh-CN" sz="2600" baseline="30000"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In everyday life, we can think of roads as 1-D manifolds embedded in 3-D space. We give directions to specific addresses in terms of address numbers along these 1-D roads, not in terms of coordinates in 3-D space.</a:t>
            </a: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5.11.3 </a:t>
            </a:r>
            <a:r>
              <a:rPr lang="en-US" altLang="zh-CN" sz="3600" dirty="0">
                <a:latin typeface="Times New Roman" panose="02020603050405020304" pitchFamily="18" charset="0"/>
                <a:cs typeface="Times New Roman" panose="02020603050405020304" pitchFamily="18" charset="0"/>
                <a:sym typeface="+mn-ea"/>
              </a:rPr>
              <a:t>Manifold Learning</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t>Extracting these manifold coordinates is challenging, but </a:t>
            </a:r>
            <a:r>
              <a:rPr lang="en-US" altLang="zh-CN" sz="2600" dirty="0">
                <a:latin typeface="Times New Roman" panose="02020603050405020304" pitchFamily="18" charset="0"/>
                <a:cs typeface="Times New Roman" panose="02020603050405020304" pitchFamily="18" charset="0"/>
              </a:rPr>
              <a:t>holds the promise to improve many machine learning algorithms. This general principle is applied in many contexts. Fig. </a:t>
            </a:r>
            <a:r>
              <a:rPr lang="en-US" altLang="zh-CN" sz="2600" dirty="0">
                <a:solidFill>
                  <a:srgbClr val="FF0000"/>
                </a:solidFill>
                <a:latin typeface="Times New Roman" panose="02020603050405020304" pitchFamily="18" charset="0"/>
                <a:cs typeface="Times New Roman" panose="02020603050405020304" pitchFamily="18" charset="0"/>
              </a:rPr>
              <a:t>5.13</a:t>
            </a:r>
            <a:r>
              <a:rPr lang="en-US" altLang="zh-CN" sz="2600" dirty="0">
                <a:latin typeface="Times New Roman" panose="02020603050405020304" pitchFamily="18" charset="0"/>
                <a:cs typeface="Times New Roman" panose="02020603050405020304" pitchFamily="18" charset="0"/>
              </a:rPr>
              <a:t> shows the manifold structure of a dataset consisting of faces. By the end of this book, we will have developed the methods necessary to learn such a manifold structure. In Fig. </a:t>
            </a:r>
            <a:r>
              <a:rPr lang="en-US" altLang="zh-CN" sz="2600" dirty="0">
                <a:solidFill>
                  <a:srgbClr val="FF0000"/>
                </a:solidFill>
                <a:latin typeface="Times New Roman" panose="02020603050405020304" pitchFamily="18" charset="0"/>
                <a:cs typeface="Times New Roman" panose="02020603050405020304" pitchFamily="18" charset="0"/>
              </a:rPr>
              <a:t>20.6</a:t>
            </a:r>
            <a:r>
              <a:rPr lang="en-US" altLang="zh-CN" sz="2600" dirty="0">
                <a:latin typeface="Times New Roman" panose="02020603050405020304" pitchFamily="18" charset="0"/>
                <a:cs typeface="Times New Roman" panose="02020603050405020304" pitchFamily="18" charset="0"/>
              </a:rPr>
              <a:t>, we will see how a machine learning algorithm can successfully accomplish this goal.</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concludes Part</a:t>
            </a:r>
            <a:r>
              <a:rPr lang="en-US" altLang="zh-CN" sz="2600" dirty="0">
                <a:solidFill>
                  <a:srgbClr val="FF0000"/>
                </a:solidFill>
                <a:latin typeface="Times New Roman" panose="02020603050405020304" pitchFamily="18" charset="0"/>
                <a:cs typeface="Times New Roman" panose="02020603050405020304" pitchFamily="18" charset="0"/>
              </a:rPr>
              <a:t> I</a:t>
            </a:r>
            <a:r>
              <a:rPr lang="en-US" altLang="zh-CN" sz="2600" dirty="0">
                <a:latin typeface="Times New Roman" panose="02020603050405020304" pitchFamily="18" charset="0"/>
                <a:cs typeface="Times New Roman" panose="02020603050405020304" pitchFamily="18" charset="0"/>
              </a:rPr>
              <a:t>, which has provided the basic concepts in mathematics and machine learning which are employed throughout the remaining parts of the book. You are now prepared to embark upon your study of deep learning.</a:t>
            </a: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5.11.3 </a:t>
            </a:r>
            <a:r>
              <a:rPr lang="en-US" altLang="zh-CN" sz="3600" dirty="0">
                <a:latin typeface="Times New Roman" panose="02020603050405020304" pitchFamily="18" charset="0"/>
                <a:cs typeface="Times New Roman" panose="02020603050405020304" pitchFamily="18" charset="0"/>
                <a:sym typeface="+mn-ea"/>
              </a:rPr>
              <a:t>Manifold Learning</a:t>
            </a:r>
          </a:p>
        </p:txBody>
      </p:sp>
      <p:pic>
        <p:nvPicPr>
          <p:cNvPr id="5" name="内容占位符 4"/>
          <p:cNvPicPr>
            <a:picLocks noGrp="1" noChangeAspect="1"/>
          </p:cNvPicPr>
          <p:nvPr>
            <p:ph idx="1"/>
          </p:nvPr>
        </p:nvPicPr>
        <p:blipFill>
          <a:blip r:embed="rId3"/>
          <a:stretch>
            <a:fillRect/>
          </a:stretch>
        </p:blipFill>
        <p:spPr>
          <a:xfrm>
            <a:off x="2096519" y="1115988"/>
            <a:ext cx="7998962" cy="3069211"/>
          </a:xfrm>
          <a:prstGeom prst="rect">
            <a:avLst/>
          </a:prstGeom>
        </p:spPr>
      </p:pic>
      <p:sp>
        <p:nvSpPr>
          <p:cNvPr id="6" name="文本框 5"/>
          <p:cNvSpPr txBox="1"/>
          <p:nvPr/>
        </p:nvSpPr>
        <p:spPr>
          <a:xfrm>
            <a:off x="1276085" y="4438303"/>
            <a:ext cx="9809257" cy="1323439"/>
          </a:xfrm>
          <a:prstGeom prst="rect">
            <a:avLst/>
          </a:prstGeom>
          <a:noFill/>
        </p:spPr>
        <p:txBody>
          <a:bodyPr wrap="square" rtlCol="0" anchor="t">
            <a:spAutoFit/>
          </a:bodyPr>
          <a:lstStyle/>
          <a:p>
            <a:pPr algn="just"/>
            <a:r>
              <a:rPr lang="zh-CN" altLang="en-US" sz="2000" dirty="0">
                <a:latin typeface="Times New Roman" panose="02020603050405020304" pitchFamily="18" charset="0"/>
                <a:cs typeface="Times New Roman" panose="02020603050405020304" pitchFamily="18" charset="0"/>
              </a:rPr>
              <a:t>Figure 5.13: Training examples from the QMUL Multiview Face Dataset (</a:t>
            </a:r>
            <a:r>
              <a:rPr lang="zh-CN" altLang="en-US" sz="2000" dirty="0">
                <a:solidFill>
                  <a:srgbClr val="00FF00"/>
                </a:solidFill>
                <a:latin typeface="Times New Roman" panose="02020603050405020304" pitchFamily="18" charset="0"/>
                <a:cs typeface="Times New Roman" panose="02020603050405020304" pitchFamily="18" charset="0"/>
              </a:rPr>
              <a:t>Gong </a:t>
            </a:r>
            <a:r>
              <a:rPr lang="zh-CN" altLang="en-US" sz="2000" i="1" dirty="0">
                <a:solidFill>
                  <a:srgbClr val="00FF00"/>
                </a:solidFill>
                <a:latin typeface="Times New Roman" panose="02020603050405020304" pitchFamily="18" charset="0"/>
                <a:cs typeface="Times New Roman" panose="02020603050405020304" pitchFamily="18" charset="0"/>
              </a:rPr>
              <a:t>et al.</a:t>
            </a:r>
            <a:r>
              <a:rPr lang="zh-CN" altLang="en-US" sz="2000" dirty="0">
                <a:latin typeface="Times New Roman" panose="02020603050405020304" pitchFamily="18" charset="0"/>
                <a:cs typeface="Times New Roman" panose="02020603050405020304" pitchFamily="18" charset="0"/>
              </a:rPr>
              <a:t>, </a:t>
            </a:r>
            <a:r>
              <a:rPr lang="zh-CN" altLang="en-US" sz="2000" dirty="0">
                <a:solidFill>
                  <a:srgbClr val="00FF00"/>
                </a:solidFill>
                <a:latin typeface="Times New Roman" panose="02020603050405020304" pitchFamily="18" charset="0"/>
                <a:cs typeface="Times New Roman" panose="02020603050405020304" pitchFamily="18" charset="0"/>
              </a:rPr>
              <a:t>2000</a:t>
            </a:r>
            <a:r>
              <a:rPr lang="zh-CN" altLang="en-US" sz="2000" dirty="0">
                <a:latin typeface="Times New Roman" panose="02020603050405020304" pitchFamily="18" charset="0"/>
                <a:cs typeface="Times New Roman" panose="02020603050405020304" pitchFamily="18" charset="0"/>
              </a:rPr>
              <a:t>) for which the subjects were asked to move in such a way as to cover the two-dimensional manifold corresponding to two angles of rotation. We would like learning algorithms to be able to discover and disentangle such manifold coordinates. Fig. </a:t>
            </a:r>
            <a:r>
              <a:rPr lang="zh-CN" altLang="en-US" sz="2000" dirty="0">
                <a:solidFill>
                  <a:srgbClr val="FF0000"/>
                </a:solidFill>
                <a:latin typeface="Times New Roman" panose="02020603050405020304" pitchFamily="18" charset="0"/>
                <a:cs typeface="Times New Roman" panose="02020603050405020304" pitchFamily="18" charset="0"/>
              </a:rPr>
              <a:t>20.6</a:t>
            </a:r>
            <a:r>
              <a:rPr lang="zh-CN" altLang="en-US" sz="2000" dirty="0">
                <a:latin typeface="Times New Roman" panose="02020603050405020304" pitchFamily="18" charset="0"/>
                <a:cs typeface="Times New Roman" panose="02020603050405020304" pitchFamily="18" charset="0"/>
              </a:rPr>
              <a:t> illustrates such a feat.</a:t>
            </a: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7904A7-41FD-4E1E-A506-9F3E92D1DE34}"/>
              </a:ext>
            </a:extLst>
          </p:cNvPr>
          <p:cNvSpPr>
            <a:spLocks noGrp="1"/>
          </p:cNvSpPr>
          <p:nvPr>
            <p:ph type="title"/>
          </p:nvPr>
        </p:nvSpPr>
        <p:spPr/>
        <p:txBody>
          <a:bodyPr/>
          <a:lstStyle/>
          <a:p>
            <a:r>
              <a:rPr lang="en-US" altLang="zh-CN" dirty="0"/>
              <a:t>5.1.1 The Task, </a:t>
            </a:r>
            <a:r>
              <a:rPr lang="en-US" altLang="zh-CN" i="1" dirty="0"/>
              <a:t>T</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11D26B3C-CD98-46EB-90A6-00C802785AF0}"/>
                  </a:ext>
                </a:extLst>
              </p:cNvPr>
              <p:cNvSpPr>
                <a:spLocks noGrp="1"/>
              </p:cNvSpPr>
              <p:nvPr>
                <p:ph idx="1"/>
              </p:nvPr>
            </p:nvSpPr>
            <p:spPr/>
            <p:txBody>
              <a:bodyPr/>
              <a:lstStyle/>
              <a:p>
                <a:pPr algn="just">
                  <a:spcBef>
                    <a:spcPts val="0"/>
                  </a:spcBef>
                  <a:buClr>
                    <a:srgbClr val="FF0000"/>
                  </a:buClr>
                </a:pPr>
                <a:r>
                  <a:rPr lang="en-US" altLang="zh-CN" dirty="0"/>
                  <a:t>In practice, density estimation does not always allow us to solve all of these related tasks, because in many cases the required operations on </a:t>
                </a:r>
                <a:r>
                  <a:rPr lang="en-US" altLang="zh-CN" i="1" dirty="0"/>
                  <a:t>p</a:t>
                </a:r>
                <a:r>
                  <a:rPr lang="en-US" altLang="zh-CN" dirty="0"/>
                  <a:t>(</a:t>
                </a:r>
                <a14:m>
                  <m:oMath xmlns:m="http://schemas.openxmlformats.org/officeDocument/2006/math">
                    <m:r>
                      <a:rPr lang="en-US" altLang="zh-CN" b="1" i="1" dirty="0">
                        <a:latin typeface="Cambria Math" panose="02040503050406030204" pitchFamily="18" charset="0"/>
                      </a:rPr>
                      <m:t>𝒙</m:t>
                    </m:r>
                  </m:oMath>
                </a14:m>
                <a:r>
                  <a:rPr lang="en-US" altLang="zh-CN" dirty="0"/>
                  <a:t>) are computationally intractable. </a:t>
                </a:r>
              </a:p>
              <a:p>
                <a:pPr algn="just">
                  <a:spcBef>
                    <a:spcPts val="0"/>
                  </a:spcBef>
                  <a:buClr>
                    <a:srgbClr val="FF0000"/>
                  </a:buClr>
                </a:pPr>
                <a:r>
                  <a:rPr lang="en-US" altLang="zh-CN" dirty="0"/>
                  <a:t>        Of course, many other tasks and types of tasks are possible. The types of tasks we list here are intended only to provide examples of what machine learning can do, not to deﬁne a rigid taxonomy of tasks.</a:t>
                </a:r>
              </a:p>
              <a:p>
                <a:pPr algn="just">
                  <a:spcBef>
                    <a:spcPts val="0"/>
                  </a:spcBef>
                  <a:buClr>
                    <a:srgbClr val="FF0000"/>
                  </a:buClr>
                </a:pPr>
                <a:endParaRPr lang="zh-CN" altLang="en-US" dirty="0"/>
              </a:p>
              <a:p>
                <a:endParaRPr lang="zh-CN" altLang="en-US" dirty="0"/>
              </a:p>
            </p:txBody>
          </p:sp>
        </mc:Choice>
        <mc:Fallback xmlns="">
          <p:sp>
            <p:nvSpPr>
              <p:cNvPr id="4" name="内容占位符 3">
                <a:extLst>
                  <a:ext uri="{FF2B5EF4-FFF2-40B4-BE49-F238E27FC236}">
                    <a16:creationId xmlns:a16="http://schemas.microsoft.com/office/drawing/2014/main" id="{11D26B3C-CD98-46EB-90A6-00C802785AF0}"/>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70B40E23-A780-494A-B982-A40854685776}"/>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418195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7904A7-41FD-4E1E-A506-9F3E92D1DE34}"/>
              </a:ext>
            </a:extLst>
          </p:cNvPr>
          <p:cNvSpPr>
            <a:spLocks noGrp="1"/>
          </p:cNvSpPr>
          <p:nvPr>
            <p:ph type="title"/>
          </p:nvPr>
        </p:nvSpPr>
        <p:spPr/>
        <p:txBody>
          <a:bodyPr/>
          <a:lstStyle/>
          <a:p>
            <a:r>
              <a:rPr lang="en-US" altLang="zh-CN" dirty="0"/>
              <a:t>5.1.2 The Performance Measure, </a:t>
            </a:r>
            <a:r>
              <a:rPr lang="en-US" altLang="zh-CN" i="1" dirty="0"/>
              <a:t>P</a:t>
            </a:r>
            <a:endParaRPr lang="zh-CN" altLang="en-US" i="1" dirty="0"/>
          </a:p>
        </p:txBody>
      </p:sp>
      <p:sp>
        <p:nvSpPr>
          <p:cNvPr id="4" name="内容占位符 3">
            <a:extLst>
              <a:ext uri="{FF2B5EF4-FFF2-40B4-BE49-F238E27FC236}">
                <a16:creationId xmlns:a16="http://schemas.microsoft.com/office/drawing/2014/main" id="{11D26B3C-CD98-46EB-90A6-00C802785AF0}"/>
              </a:ext>
            </a:extLst>
          </p:cNvPr>
          <p:cNvSpPr>
            <a:spLocks noGrp="1"/>
          </p:cNvSpPr>
          <p:nvPr>
            <p:ph idx="1"/>
          </p:nvPr>
        </p:nvSpPr>
        <p:spPr/>
        <p:txBody>
          <a:bodyPr/>
          <a:lstStyle/>
          <a:p>
            <a:pPr algn="just">
              <a:spcBef>
                <a:spcPts val="0"/>
              </a:spcBef>
              <a:buClr>
                <a:srgbClr val="FF0000"/>
              </a:buClr>
            </a:pPr>
            <a:r>
              <a:rPr lang="en-US" altLang="zh-CN" dirty="0"/>
              <a:t>In order to evaluate the abilities of a machine learning algorithm, we must design a quantitative measure of its performance. Usually this performance measure </a:t>
            </a:r>
            <a:r>
              <a:rPr lang="en-US" altLang="zh-CN" i="1" dirty="0"/>
              <a:t>P</a:t>
            </a:r>
            <a:r>
              <a:rPr lang="en-US" altLang="zh-CN" dirty="0"/>
              <a:t> is specific to the task </a:t>
            </a:r>
            <a:r>
              <a:rPr lang="en-US" altLang="zh-CN" i="1" dirty="0"/>
              <a:t>T</a:t>
            </a:r>
            <a:r>
              <a:rPr lang="en-US" altLang="zh-CN" dirty="0"/>
              <a:t> being carried out by the system. </a:t>
            </a:r>
          </a:p>
          <a:p>
            <a:pPr algn="just">
              <a:spcBef>
                <a:spcPts val="0"/>
              </a:spcBef>
              <a:buClr>
                <a:srgbClr val="FF0000"/>
              </a:buClr>
            </a:pPr>
            <a:r>
              <a:rPr lang="en-US" altLang="zh-CN" dirty="0"/>
              <a:t>        For tasks such as classification, classification with missing inputs, and transcription, we often measure the </a:t>
            </a:r>
            <a:r>
              <a:rPr lang="en-US" altLang="zh-CN" i="1" dirty="0"/>
              <a:t>accuracy</a:t>
            </a:r>
            <a:r>
              <a:rPr lang="en-US" altLang="zh-CN" dirty="0"/>
              <a:t> of the model. Accuracy is just the proportion of examples for which the model produces the correct output. We can also obtain equivalent information by measuring the </a:t>
            </a:r>
            <a:r>
              <a:rPr lang="en-US" altLang="zh-CN" i="1" dirty="0"/>
              <a:t>error rate</a:t>
            </a:r>
            <a:r>
              <a:rPr lang="en-US" altLang="zh-CN" dirty="0"/>
              <a:t>, the proportion of examples for which the model produces an incorrect output. We often refer to the error rate as the expected 0-1 loss. The 0-1 loss on a particular example is 0 if it is correctly classified and 1 if it is not. </a:t>
            </a:r>
            <a:endParaRPr lang="zh-CN" altLang="en-US" dirty="0"/>
          </a:p>
        </p:txBody>
      </p:sp>
      <p:pic>
        <p:nvPicPr>
          <p:cNvPr id="5" name="图片 4" descr="u=1907756794,293736522&amp;fm=21&amp;gp=0.jpg">
            <a:extLst>
              <a:ext uri="{FF2B5EF4-FFF2-40B4-BE49-F238E27FC236}">
                <a16:creationId xmlns:a16="http://schemas.microsoft.com/office/drawing/2014/main" id="{70B40E23-A780-494A-B982-A40854685776}"/>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159784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7904A7-41FD-4E1E-A506-9F3E92D1DE34}"/>
              </a:ext>
            </a:extLst>
          </p:cNvPr>
          <p:cNvSpPr>
            <a:spLocks noGrp="1"/>
          </p:cNvSpPr>
          <p:nvPr>
            <p:ph type="title"/>
          </p:nvPr>
        </p:nvSpPr>
        <p:spPr/>
        <p:txBody>
          <a:bodyPr/>
          <a:lstStyle/>
          <a:p>
            <a:r>
              <a:rPr lang="en-US" altLang="zh-CN" dirty="0"/>
              <a:t>5.1.2 The Performance Measure, </a:t>
            </a:r>
            <a:r>
              <a:rPr lang="en-US" altLang="zh-CN" i="1" dirty="0"/>
              <a:t>P</a:t>
            </a:r>
            <a:endParaRPr lang="zh-CN" altLang="en-US" dirty="0"/>
          </a:p>
        </p:txBody>
      </p:sp>
      <p:sp>
        <p:nvSpPr>
          <p:cNvPr id="4" name="内容占位符 3">
            <a:extLst>
              <a:ext uri="{FF2B5EF4-FFF2-40B4-BE49-F238E27FC236}">
                <a16:creationId xmlns:a16="http://schemas.microsoft.com/office/drawing/2014/main" id="{11D26B3C-CD98-46EB-90A6-00C802785AF0}"/>
              </a:ext>
            </a:extLst>
          </p:cNvPr>
          <p:cNvSpPr>
            <a:spLocks noGrp="1"/>
          </p:cNvSpPr>
          <p:nvPr>
            <p:ph idx="1"/>
          </p:nvPr>
        </p:nvSpPr>
        <p:spPr/>
        <p:txBody>
          <a:bodyPr/>
          <a:lstStyle/>
          <a:p>
            <a:pPr algn="just">
              <a:spcBef>
                <a:spcPts val="0"/>
              </a:spcBef>
              <a:buClr>
                <a:srgbClr val="FF0000"/>
              </a:buClr>
            </a:pPr>
            <a:r>
              <a:rPr lang="en-US" altLang="zh-CN" dirty="0"/>
              <a:t>For tasks such as density estimation, it does not make sense to measure accuracy, error rate, or any other kind of 0-1 loss. Instead, we must use a different performance metric that gives the model a continuous-valued score for each example. The most common approach is to report the average log-probability the model assigns to some examples. </a:t>
            </a:r>
          </a:p>
          <a:p>
            <a:pPr algn="just">
              <a:spcBef>
                <a:spcPts val="0"/>
              </a:spcBef>
              <a:buClr>
                <a:srgbClr val="FF0000"/>
              </a:buClr>
            </a:pPr>
            <a:r>
              <a:rPr lang="en-US" altLang="zh-CN" dirty="0"/>
              <a:t>        Usually we are interested in how well the machine learning algorithm performs on data that it has not seen before, since this determines how well it will work when deployed in the real world. We therefore evaluate these performance measures using a </a:t>
            </a:r>
            <a:r>
              <a:rPr lang="en-US" altLang="zh-CN" i="1" dirty="0"/>
              <a:t>test set </a:t>
            </a:r>
            <a:r>
              <a:rPr lang="en-US" altLang="zh-CN" dirty="0"/>
              <a:t>of data that is separate from the data used for training the machine learning system.</a:t>
            </a:r>
            <a:endParaRPr lang="zh-CN" altLang="en-US" dirty="0"/>
          </a:p>
        </p:txBody>
      </p:sp>
      <p:pic>
        <p:nvPicPr>
          <p:cNvPr id="5" name="图片 4" descr="u=1907756794,293736522&amp;fm=21&amp;gp=0.jpg">
            <a:extLst>
              <a:ext uri="{FF2B5EF4-FFF2-40B4-BE49-F238E27FC236}">
                <a16:creationId xmlns:a16="http://schemas.microsoft.com/office/drawing/2014/main" id="{70B40E23-A780-494A-B982-A40854685776}"/>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799192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7904A7-41FD-4E1E-A506-9F3E92D1DE34}"/>
              </a:ext>
            </a:extLst>
          </p:cNvPr>
          <p:cNvSpPr>
            <a:spLocks noGrp="1"/>
          </p:cNvSpPr>
          <p:nvPr>
            <p:ph type="title"/>
          </p:nvPr>
        </p:nvSpPr>
        <p:spPr/>
        <p:txBody>
          <a:bodyPr/>
          <a:lstStyle/>
          <a:p>
            <a:r>
              <a:rPr lang="en-US" altLang="zh-CN" dirty="0"/>
              <a:t>5.1.2 The Performance Measure, </a:t>
            </a:r>
            <a:r>
              <a:rPr lang="en-US" altLang="zh-CN" i="1" dirty="0"/>
              <a:t>P</a:t>
            </a:r>
            <a:endParaRPr lang="zh-CN" altLang="en-US" dirty="0"/>
          </a:p>
        </p:txBody>
      </p:sp>
      <p:sp>
        <p:nvSpPr>
          <p:cNvPr id="4" name="内容占位符 3">
            <a:extLst>
              <a:ext uri="{FF2B5EF4-FFF2-40B4-BE49-F238E27FC236}">
                <a16:creationId xmlns:a16="http://schemas.microsoft.com/office/drawing/2014/main" id="{11D26B3C-CD98-46EB-90A6-00C802785AF0}"/>
              </a:ext>
            </a:extLst>
          </p:cNvPr>
          <p:cNvSpPr>
            <a:spLocks noGrp="1"/>
          </p:cNvSpPr>
          <p:nvPr>
            <p:ph idx="1"/>
          </p:nvPr>
        </p:nvSpPr>
        <p:spPr/>
        <p:txBody>
          <a:bodyPr/>
          <a:lstStyle/>
          <a:p>
            <a:pPr algn="just">
              <a:spcBef>
                <a:spcPts val="0"/>
              </a:spcBef>
              <a:buClr>
                <a:srgbClr val="FF0000"/>
              </a:buClr>
            </a:pPr>
            <a:r>
              <a:rPr lang="en-US" altLang="zh-CN" dirty="0"/>
              <a:t>        In some cases, this is because it is difficult to decide what should be measured. For example, when performing a transcription task, should we measure the accuracy of the system at transcribing entire sequences, or should we use a more fine-grained performance measure that gives partial credit for getting some elements of the sequence correct? When performing a regression task, should we penalize the system more if it frequently makes medium-sized mistakes or if it rarely makes very large mistakes? These kinds of design choices depend on the application.</a:t>
            </a:r>
          </a:p>
          <a:p>
            <a:pPr algn="just">
              <a:spcBef>
                <a:spcPts val="0"/>
              </a:spcBef>
              <a:buClr>
                <a:srgbClr val="FF0000"/>
              </a:buClr>
            </a:pPr>
            <a:r>
              <a:rPr lang="en-US" altLang="zh-CN" dirty="0"/>
              <a:t>        In other cases, we know what quantity we would ideally like to measure, but measuring it is impractical. For example, this arises frequently in the context of density estimation. </a:t>
            </a:r>
            <a:endParaRPr lang="zh-CN" altLang="en-US" dirty="0"/>
          </a:p>
        </p:txBody>
      </p:sp>
      <p:pic>
        <p:nvPicPr>
          <p:cNvPr id="5" name="图片 4" descr="u=1907756794,293736522&amp;fm=21&amp;gp=0.jpg">
            <a:extLst>
              <a:ext uri="{FF2B5EF4-FFF2-40B4-BE49-F238E27FC236}">
                <a16:creationId xmlns:a16="http://schemas.microsoft.com/office/drawing/2014/main" id="{70B40E23-A780-494A-B982-A40854685776}"/>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782167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7904A7-41FD-4E1E-A506-9F3E92D1DE34}"/>
              </a:ext>
            </a:extLst>
          </p:cNvPr>
          <p:cNvSpPr>
            <a:spLocks noGrp="1"/>
          </p:cNvSpPr>
          <p:nvPr>
            <p:ph type="title"/>
          </p:nvPr>
        </p:nvSpPr>
        <p:spPr/>
        <p:txBody>
          <a:bodyPr/>
          <a:lstStyle/>
          <a:p>
            <a:r>
              <a:rPr lang="en-US" altLang="zh-CN" dirty="0"/>
              <a:t>5.1.2 The Performance Measure, </a:t>
            </a:r>
            <a:r>
              <a:rPr lang="en-US" altLang="zh-CN" i="1" dirty="0"/>
              <a:t>P</a:t>
            </a:r>
            <a:endParaRPr lang="zh-CN" altLang="en-US" dirty="0"/>
          </a:p>
        </p:txBody>
      </p:sp>
      <p:sp>
        <p:nvSpPr>
          <p:cNvPr id="4" name="内容占位符 3">
            <a:extLst>
              <a:ext uri="{FF2B5EF4-FFF2-40B4-BE49-F238E27FC236}">
                <a16:creationId xmlns:a16="http://schemas.microsoft.com/office/drawing/2014/main" id="{11D26B3C-CD98-46EB-90A6-00C802785AF0}"/>
              </a:ext>
            </a:extLst>
          </p:cNvPr>
          <p:cNvSpPr>
            <a:spLocks noGrp="1"/>
          </p:cNvSpPr>
          <p:nvPr>
            <p:ph idx="1"/>
          </p:nvPr>
        </p:nvSpPr>
        <p:spPr/>
        <p:txBody>
          <a:bodyPr/>
          <a:lstStyle/>
          <a:p>
            <a:pPr algn="just">
              <a:spcBef>
                <a:spcPts val="0"/>
              </a:spcBef>
              <a:buClr>
                <a:srgbClr val="FF0000"/>
              </a:buClr>
            </a:pPr>
            <a:r>
              <a:rPr lang="en-US" altLang="zh-CN" dirty="0"/>
              <a:t>Many of the best probabilistic models represent probability distributions only implicitly. Computing the actual probability value assigned to a specific point in space in many such models is intractable. In these cases, one must design an alternative criterion that still corresponds to the design objectives, or design a good approximation to the desired criterion. </a:t>
            </a:r>
            <a:endParaRPr lang="zh-CN" altLang="en-US" dirty="0"/>
          </a:p>
        </p:txBody>
      </p:sp>
      <p:pic>
        <p:nvPicPr>
          <p:cNvPr id="5" name="图片 4" descr="u=1907756794,293736522&amp;fm=21&amp;gp=0.jpg">
            <a:extLst>
              <a:ext uri="{FF2B5EF4-FFF2-40B4-BE49-F238E27FC236}">
                <a16:creationId xmlns:a16="http://schemas.microsoft.com/office/drawing/2014/main" id="{70B40E23-A780-494A-B982-A40854685776}"/>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754661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7904A7-41FD-4E1E-A506-9F3E92D1DE34}"/>
              </a:ext>
            </a:extLst>
          </p:cNvPr>
          <p:cNvSpPr>
            <a:spLocks noGrp="1"/>
          </p:cNvSpPr>
          <p:nvPr>
            <p:ph type="title"/>
          </p:nvPr>
        </p:nvSpPr>
        <p:spPr/>
        <p:txBody>
          <a:bodyPr/>
          <a:lstStyle/>
          <a:p>
            <a:r>
              <a:rPr lang="en-US" altLang="zh-CN" dirty="0"/>
              <a:t>5.1.3 The Experience, </a:t>
            </a:r>
            <a:r>
              <a:rPr lang="en-US" altLang="zh-CN" i="1" dirty="0"/>
              <a:t>E</a:t>
            </a:r>
            <a:r>
              <a:rPr lang="en-US" altLang="zh-CN" dirty="0"/>
              <a:t> </a:t>
            </a:r>
            <a:endParaRPr lang="zh-CN" altLang="en-US" dirty="0"/>
          </a:p>
        </p:txBody>
      </p:sp>
      <p:sp>
        <p:nvSpPr>
          <p:cNvPr id="4" name="内容占位符 3">
            <a:extLst>
              <a:ext uri="{FF2B5EF4-FFF2-40B4-BE49-F238E27FC236}">
                <a16:creationId xmlns:a16="http://schemas.microsoft.com/office/drawing/2014/main" id="{11D26B3C-CD98-46EB-90A6-00C802785AF0}"/>
              </a:ext>
            </a:extLst>
          </p:cNvPr>
          <p:cNvSpPr>
            <a:spLocks noGrp="1"/>
          </p:cNvSpPr>
          <p:nvPr>
            <p:ph idx="1"/>
          </p:nvPr>
        </p:nvSpPr>
        <p:spPr/>
        <p:txBody>
          <a:bodyPr/>
          <a:lstStyle/>
          <a:p>
            <a:pPr algn="just">
              <a:spcBef>
                <a:spcPts val="0"/>
              </a:spcBef>
              <a:buClr>
                <a:srgbClr val="FF0000"/>
              </a:buClr>
            </a:pPr>
            <a:r>
              <a:rPr lang="en-US" altLang="zh-CN" dirty="0"/>
              <a:t>Machine learning algorithms can be broadly categorized as </a:t>
            </a:r>
            <a:r>
              <a:rPr lang="en-US" altLang="zh-CN" i="1" dirty="0"/>
              <a:t>unsupervised or supervised</a:t>
            </a:r>
            <a:r>
              <a:rPr lang="en-US" altLang="zh-CN" dirty="0"/>
              <a:t> by what kind of experience they are allowed to have during the learning process.</a:t>
            </a:r>
          </a:p>
          <a:p>
            <a:pPr algn="just">
              <a:spcBef>
                <a:spcPts val="0"/>
              </a:spcBef>
              <a:buClr>
                <a:srgbClr val="FF0000"/>
              </a:buClr>
            </a:pPr>
            <a:r>
              <a:rPr lang="en-US" altLang="zh-CN" dirty="0"/>
              <a:t>        Most of the learning algorithms in this book can be understood as being allowed to experience an entire . A </a:t>
            </a:r>
            <a:r>
              <a:rPr lang="en-US" altLang="zh-CN" i="1" dirty="0"/>
              <a:t>dataset</a:t>
            </a:r>
            <a:r>
              <a:rPr lang="en-US" altLang="zh-CN" dirty="0"/>
              <a:t> is a collection of many examples, as defined in Sec. </a:t>
            </a:r>
            <a:r>
              <a:rPr lang="en-US" altLang="zh-CN" dirty="0">
                <a:solidFill>
                  <a:srgbClr val="FF0000"/>
                </a:solidFill>
              </a:rPr>
              <a:t>5.1.1</a:t>
            </a:r>
            <a:r>
              <a:rPr lang="en-US" altLang="zh-CN" dirty="0"/>
              <a:t>. Sometimes we will also all examples </a:t>
            </a:r>
            <a:r>
              <a:rPr lang="en-US" altLang="zh-CN" i="1" dirty="0"/>
              <a:t>data points</a:t>
            </a:r>
            <a:r>
              <a:rPr lang="en-US" altLang="zh-CN" dirty="0"/>
              <a:t>.</a:t>
            </a:r>
          </a:p>
          <a:p>
            <a:pPr algn="just">
              <a:spcBef>
                <a:spcPts val="0"/>
              </a:spcBef>
              <a:buClr>
                <a:srgbClr val="FF0000"/>
              </a:buClr>
            </a:pPr>
            <a:r>
              <a:rPr lang="en-US" altLang="zh-CN" dirty="0"/>
              <a:t>        One of the oldest datasets studied by statisticians and machine learning researchers is the Iris dataset (</a:t>
            </a:r>
            <a:r>
              <a:rPr lang="en-US" altLang="zh-CN" dirty="0">
                <a:solidFill>
                  <a:srgbClr val="00FF00"/>
                </a:solidFill>
              </a:rPr>
              <a:t>Fisher</a:t>
            </a:r>
            <a:r>
              <a:rPr lang="en-US" altLang="zh-CN" dirty="0"/>
              <a:t>,</a:t>
            </a:r>
            <a:r>
              <a:rPr lang="en-US" altLang="zh-CN" dirty="0">
                <a:solidFill>
                  <a:srgbClr val="00FF00"/>
                </a:solidFill>
              </a:rPr>
              <a:t> 1936</a:t>
            </a:r>
            <a:r>
              <a:rPr lang="en-US" altLang="zh-CN" dirty="0"/>
              <a:t>). It is a collection of measurements of Fisher 1936 different parts of 150 iris plants. Each individual plant corresponds to one example. </a:t>
            </a:r>
            <a:endParaRPr lang="zh-CN" altLang="en-US" dirty="0"/>
          </a:p>
        </p:txBody>
      </p:sp>
      <p:pic>
        <p:nvPicPr>
          <p:cNvPr id="5" name="图片 4" descr="u=1907756794,293736522&amp;fm=21&amp;gp=0.jpg">
            <a:extLst>
              <a:ext uri="{FF2B5EF4-FFF2-40B4-BE49-F238E27FC236}">
                <a16:creationId xmlns:a16="http://schemas.microsoft.com/office/drawing/2014/main" id="{70B40E23-A780-494A-B982-A40854685776}"/>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006449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 Machine Learning Basics</a:t>
            </a:r>
            <a:endParaRPr lang="zh-CN" altLang="en-US" sz="3600" dirty="0">
              <a:latin typeface="Times New Roman" panose="02020603050405020304" pitchFamily="18" charset="0"/>
              <a:cs typeface="Times New Roman" panose="02020603050405020304" pitchFamily="18" charset="0"/>
            </a:endParaRPr>
          </a:p>
        </p:txBody>
      </p:sp>
      <p:sp>
        <p:nvSpPr>
          <p:cNvPr id="5"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Deep learning is a specific kind of machine learning. In order to understand deep learning well, one must have a solid understanding of the basic principles of machine learning. This chapter provides a brief course in the most important general principles that will be applied throughout the rest of the book. Novice readers or those who want a wider perspective are encouraged to consider machine learning textbooks with a more comprehensive coverage of the fundamentals, such as </a:t>
            </a:r>
            <a:r>
              <a:rPr lang="en-US" altLang="zh-CN" sz="2600" dirty="0">
                <a:solidFill>
                  <a:srgbClr val="00FF00"/>
                </a:solidFill>
                <a:latin typeface="Times New Roman" panose="02020603050405020304" pitchFamily="18" charset="0"/>
                <a:cs typeface="Times New Roman" panose="02020603050405020304" pitchFamily="18" charset="0"/>
              </a:rPr>
              <a:t>Murphy</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or </a:t>
            </a:r>
            <a:r>
              <a:rPr lang="en-US" altLang="zh-CN" sz="2600" dirty="0">
                <a:solidFill>
                  <a:srgbClr val="00FF00"/>
                </a:solidFill>
                <a:latin typeface="Times New Roman" panose="02020603050405020304" pitchFamily="18" charset="0"/>
                <a:cs typeface="Times New Roman" panose="02020603050405020304" pitchFamily="18" charset="0"/>
              </a:rPr>
              <a:t>Bishop</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2006</a:t>
            </a:r>
            <a:r>
              <a:rPr lang="en-US" altLang="zh-CN" sz="2600" dirty="0">
                <a:latin typeface="Times New Roman" panose="02020603050405020304" pitchFamily="18" charset="0"/>
                <a:cs typeface="Times New Roman" panose="02020603050405020304" pitchFamily="18" charset="0"/>
              </a:rPr>
              <a:t>). If you are already familiar with machine learning basics, feel free to skip ahead to Sec. </a:t>
            </a:r>
            <a:r>
              <a:rPr lang="en-US" altLang="zh-CN" sz="2600" dirty="0">
                <a:solidFill>
                  <a:srgbClr val="FF0000"/>
                </a:solidFill>
                <a:latin typeface="Times New Roman" panose="02020603050405020304" pitchFamily="18" charset="0"/>
                <a:cs typeface="Times New Roman" panose="02020603050405020304" pitchFamily="18" charset="0"/>
              </a:rPr>
              <a:t>5.11</a:t>
            </a:r>
            <a:r>
              <a:rPr lang="en-US" altLang="zh-CN" sz="2600" dirty="0">
                <a:latin typeface="Times New Roman" panose="02020603050405020304" pitchFamily="18" charset="0"/>
                <a:cs typeface="Times New Roman" panose="02020603050405020304" pitchFamily="18" charset="0"/>
              </a:rPr>
              <a:t>. That section covers some perspectives on traditional machine learning techniques that have strongly influenced the development of deep learning algorithms.</a:t>
            </a:r>
            <a:endParaRPr lang="zh-CN" altLang="en-US" sz="2600" dirty="0">
              <a:latin typeface="Times New Roman" panose="02020603050405020304" pitchFamily="18" charset="0"/>
              <a:cs typeface="Times New Roman" panose="02020603050405020304" pitchFamily="18" charset="0"/>
            </a:endParaRPr>
          </a:p>
        </p:txBody>
      </p:sp>
      <p:pic>
        <p:nvPicPr>
          <p:cNvPr id="6" name="图片 5" descr="u=1907756794,293736522&amp;fm=21&amp;gp=0.jpg">
            <a:extLst>
              <a:ext uri="{FF2B5EF4-FFF2-40B4-BE49-F238E27FC236}">
                <a16:creationId xmlns:a16="http://schemas.microsoft.com/office/drawing/2014/main" id="{AADD8B8F-B973-4B4A-ABAE-2795FBCA18FA}"/>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832685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7904A7-41FD-4E1E-A506-9F3E92D1DE34}"/>
              </a:ext>
            </a:extLst>
          </p:cNvPr>
          <p:cNvSpPr>
            <a:spLocks noGrp="1"/>
          </p:cNvSpPr>
          <p:nvPr>
            <p:ph type="title"/>
          </p:nvPr>
        </p:nvSpPr>
        <p:spPr/>
        <p:txBody>
          <a:bodyPr/>
          <a:lstStyle/>
          <a:p>
            <a:r>
              <a:rPr lang="en-US" altLang="zh-CN" dirty="0"/>
              <a:t>5.1.3 The Experience, </a:t>
            </a:r>
            <a:r>
              <a:rPr lang="en-US" altLang="zh-CN" i="1" dirty="0"/>
              <a:t>E</a:t>
            </a:r>
            <a:r>
              <a:rPr lang="en-US" altLang="zh-CN" dirty="0"/>
              <a:t> </a:t>
            </a:r>
            <a:endParaRPr lang="zh-CN" altLang="en-US" dirty="0"/>
          </a:p>
        </p:txBody>
      </p:sp>
      <p:sp>
        <p:nvSpPr>
          <p:cNvPr id="4" name="内容占位符 3">
            <a:extLst>
              <a:ext uri="{FF2B5EF4-FFF2-40B4-BE49-F238E27FC236}">
                <a16:creationId xmlns:a16="http://schemas.microsoft.com/office/drawing/2014/main" id="{11D26B3C-CD98-46EB-90A6-00C802785AF0}"/>
              </a:ext>
            </a:extLst>
          </p:cNvPr>
          <p:cNvSpPr>
            <a:spLocks noGrp="1"/>
          </p:cNvSpPr>
          <p:nvPr>
            <p:ph idx="1"/>
          </p:nvPr>
        </p:nvSpPr>
        <p:spPr/>
        <p:txBody>
          <a:bodyPr>
            <a:normAutofit lnSpcReduction="10000"/>
          </a:bodyPr>
          <a:lstStyle/>
          <a:p>
            <a:pPr algn="just">
              <a:spcBef>
                <a:spcPts val="0"/>
              </a:spcBef>
              <a:buClr>
                <a:srgbClr val="FF0000"/>
              </a:buClr>
            </a:pPr>
            <a:r>
              <a:rPr lang="en-US" altLang="zh-CN" dirty="0"/>
              <a:t>The features within each example are the measurements of each of the parts of the plant:  the sepal length, sepal width, petal length and petal width. The dataset also records which species each plant belonged to. Three different species are represented in the dataset.</a:t>
            </a:r>
          </a:p>
          <a:p>
            <a:pPr algn="just">
              <a:spcBef>
                <a:spcPts val="0"/>
              </a:spcBef>
              <a:buClr>
                <a:srgbClr val="FF0000"/>
              </a:buClr>
            </a:pPr>
            <a:r>
              <a:rPr lang="en-US" altLang="zh-CN" dirty="0"/>
              <a:t>        </a:t>
            </a:r>
            <a:r>
              <a:rPr lang="en-US" altLang="zh-CN" i="1" dirty="0"/>
              <a:t>Unsupervised learning algorithms </a:t>
            </a:r>
            <a:r>
              <a:rPr lang="en-US" altLang="zh-CN" dirty="0"/>
              <a:t>experience a dataset containing many features, then learn useful properties of the structure of this dataset. In the context of deep learning, we usually want to learn the entire probability distribution that generated a dataset, whether explicitly as in density estimation or implicitly for tasks like synthesis or denoising. Some other unsupervised learning algorithms perform other roles, like clustering, which consists of dividing the dataset into clusters of similar examples.</a:t>
            </a:r>
            <a:endParaRPr lang="zh-CN" altLang="en-US" dirty="0"/>
          </a:p>
        </p:txBody>
      </p:sp>
      <p:pic>
        <p:nvPicPr>
          <p:cNvPr id="5" name="图片 4" descr="u=1907756794,293736522&amp;fm=21&amp;gp=0.jpg">
            <a:extLst>
              <a:ext uri="{FF2B5EF4-FFF2-40B4-BE49-F238E27FC236}">
                <a16:creationId xmlns:a16="http://schemas.microsoft.com/office/drawing/2014/main" id="{70B40E23-A780-494A-B982-A40854685776}"/>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789347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7904A7-41FD-4E1E-A506-9F3E92D1DE34}"/>
              </a:ext>
            </a:extLst>
          </p:cNvPr>
          <p:cNvSpPr>
            <a:spLocks noGrp="1"/>
          </p:cNvSpPr>
          <p:nvPr>
            <p:ph type="title"/>
          </p:nvPr>
        </p:nvSpPr>
        <p:spPr/>
        <p:txBody>
          <a:bodyPr/>
          <a:lstStyle/>
          <a:p>
            <a:r>
              <a:rPr lang="en-US" altLang="zh-CN" dirty="0"/>
              <a:t>5.1.3 The Experience, </a:t>
            </a:r>
            <a:r>
              <a:rPr lang="en-US" altLang="zh-CN" i="1" dirty="0"/>
              <a:t>E</a:t>
            </a:r>
            <a:r>
              <a:rPr lang="en-US" altLang="zh-CN" dirty="0"/>
              <a:t> </a:t>
            </a:r>
            <a:endParaRPr lang="zh-CN" altLang="en-US" dirty="0"/>
          </a:p>
        </p:txBody>
      </p:sp>
      <p:sp>
        <p:nvSpPr>
          <p:cNvPr id="4" name="内容占位符 3">
            <a:extLst>
              <a:ext uri="{FF2B5EF4-FFF2-40B4-BE49-F238E27FC236}">
                <a16:creationId xmlns:a16="http://schemas.microsoft.com/office/drawing/2014/main" id="{11D26B3C-CD98-46EB-90A6-00C802785AF0}"/>
              </a:ext>
            </a:extLst>
          </p:cNvPr>
          <p:cNvSpPr>
            <a:spLocks noGrp="1"/>
          </p:cNvSpPr>
          <p:nvPr>
            <p:ph idx="1"/>
          </p:nvPr>
        </p:nvSpPr>
        <p:spPr/>
        <p:txBody>
          <a:bodyPr>
            <a:normAutofit lnSpcReduction="10000"/>
          </a:bodyPr>
          <a:lstStyle/>
          <a:p>
            <a:pPr algn="just">
              <a:spcBef>
                <a:spcPts val="0"/>
              </a:spcBef>
              <a:buClr>
                <a:srgbClr val="FF0000"/>
              </a:buClr>
            </a:pPr>
            <a:r>
              <a:rPr lang="en-US" altLang="zh-CN" dirty="0"/>
              <a:t>        </a:t>
            </a:r>
            <a:r>
              <a:rPr lang="en-US" altLang="zh-CN" i="1" dirty="0"/>
              <a:t>Supervised learning algorithms </a:t>
            </a:r>
            <a:r>
              <a:rPr lang="en-US" altLang="zh-CN" dirty="0"/>
              <a:t>experience a dataset containing features, but each example is also associated with a </a:t>
            </a:r>
            <a:r>
              <a:rPr lang="en-US" altLang="zh-CN" i="1" dirty="0"/>
              <a:t>label</a:t>
            </a:r>
            <a:r>
              <a:rPr lang="en-US" altLang="zh-CN" dirty="0"/>
              <a:t> or </a:t>
            </a:r>
            <a:r>
              <a:rPr lang="en-US" altLang="zh-CN" i="1" dirty="0"/>
              <a:t>target</a:t>
            </a:r>
            <a:r>
              <a:rPr lang="en-US" altLang="zh-CN" dirty="0"/>
              <a:t>. For example, the Iris dataset is annotated with the species of each iris plant. A supervised learning algorithm can study the Iris dataset and learn to classify iris plants into three different species based on their measurements.</a:t>
            </a:r>
          </a:p>
          <a:p>
            <a:pPr algn="just">
              <a:spcBef>
                <a:spcPts val="0"/>
              </a:spcBef>
              <a:buClr>
                <a:srgbClr val="FF0000"/>
              </a:buClr>
            </a:pPr>
            <a:r>
              <a:rPr lang="en-US" altLang="zh-CN" dirty="0"/>
              <a:t>        Roughly speaking, unsupervised learning involves observing several examples of a random vector </a:t>
            </a:r>
            <a:r>
              <a:rPr lang="en-US" altLang="zh-CN" b="1" dirty="0"/>
              <a:t>x</a:t>
            </a:r>
            <a:r>
              <a:rPr lang="en-US" altLang="zh-CN" dirty="0"/>
              <a:t>, and attempting to implicitly or explicitly learn the probability distribution </a:t>
            </a:r>
            <a:r>
              <a:rPr lang="en-US" altLang="zh-CN" i="1" dirty="0"/>
              <a:t>p</a:t>
            </a:r>
            <a:r>
              <a:rPr lang="en-US" altLang="zh-CN" dirty="0"/>
              <a:t>(x), or some interesting properties of that distribution, while supervised learning involves observing several examples of a random vector </a:t>
            </a:r>
            <a:r>
              <a:rPr lang="en-US" altLang="zh-CN" b="1" dirty="0"/>
              <a:t>x </a:t>
            </a:r>
            <a:r>
              <a:rPr lang="en-US" altLang="zh-CN" dirty="0"/>
              <a:t>and an associated value or vector </a:t>
            </a:r>
            <a:r>
              <a:rPr lang="en-US" altLang="zh-CN" b="1" dirty="0"/>
              <a:t>y</a:t>
            </a:r>
            <a:r>
              <a:rPr lang="en-US" altLang="zh-CN" dirty="0"/>
              <a:t>, and learning to predict </a:t>
            </a:r>
            <a:r>
              <a:rPr lang="en-US" altLang="zh-CN" b="1" dirty="0"/>
              <a:t>y</a:t>
            </a:r>
            <a:r>
              <a:rPr lang="en-US" altLang="zh-CN" dirty="0"/>
              <a:t> from </a:t>
            </a:r>
            <a:r>
              <a:rPr lang="en-US" altLang="zh-CN" b="1" dirty="0"/>
              <a:t>x</a:t>
            </a:r>
            <a:r>
              <a:rPr lang="en-US" altLang="zh-CN" dirty="0"/>
              <a:t>, usually by estimating </a:t>
            </a:r>
            <a:r>
              <a:rPr lang="en-US" altLang="zh-CN" i="1" dirty="0"/>
              <a:t>p</a:t>
            </a:r>
            <a:r>
              <a:rPr lang="en-US" altLang="zh-CN" dirty="0"/>
              <a:t>(y | x). </a:t>
            </a:r>
            <a:endParaRPr lang="zh-CN" altLang="en-US" dirty="0"/>
          </a:p>
        </p:txBody>
      </p:sp>
      <p:pic>
        <p:nvPicPr>
          <p:cNvPr id="5" name="图片 4" descr="u=1907756794,293736522&amp;fm=21&amp;gp=0.jpg">
            <a:extLst>
              <a:ext uri="{FF2B5EF4-FFF2-40B4-BE49-F238E27FC236}">
                <a16:creationId xmlns:a16="http://schemas.microsoft.com/office/drawing/2014/main" id="{70B40E23-A780-494A-B982-A40854685776}"/>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145290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7904A7-41FD-4E1E-A506-9F3E92D1DE34}"/>
              </a:ext>
            </a:extLst>
          </p:cNvPr>
          <p:cNvSpPr>
            <a:spLocks noGrp="1"/>
          </p:cNvSpPr>
          <p:nvPr>
            <p:ph type="title"/>
          </p:nvPr>
        </p:nvSpPr>
        <p:spPr/>
        <p:txBody>
          <a:bodyPr/>
          <a:lstStyle/>
          <a:p>
            <a:r>
              <a:rPr lang="en-US" altLang="zh-CN" dirty="0"/>
              <a:t>5.1.3 The Experience, </a:t>
            </a:r>
            <a:r>
              <a:rPr lang="en-US" altLang="zh-CN" i="1" dirty="0"/>
              <a:t>E</a:t>
            </a:r>
            <a:r>
              <a:rPr lang="en-US" altLang="zh-CN" dirty="0"/>
              <a:t> </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11D26B3C-CD98-46EB-90A6-00C802785AF0}"/>
                  </a:ext>
                </a:extLst>
              </p:cNvPr>
              <p:cNvSpPr>
                <a:spLocks noGrp="1"/>
              </p:cNvSpPr>
              <p:nvPr>
                <p:ph idx="1"/>
              </p:nvPr>
            </p:nvSpPr>
            <p:spPr/>
            <p:txBody>
              <a:bodyPr/>
              <a:lstStyle/>
              <a:p>
                <a:pPr algn="just">
                  <a:spcBef>
                    <a:spcPts val="0"/>
                  </a:spcBef>
                  <a:buClr>
                    <a:srgbClr val="FF0000"/>
                  </a:buClr>
                </a:pPr>
                <a:r>
                  <a:rPr lang="en-US" altLang="zh-CN" dirty="0"/>
                  <a:t>The term </a:t>
                </a:r>
                <a:r>
                  <a:rPr lang="en-US" altLang="zh-CN" i="1" dirty="0"/>
                  <a:t>supervised learning </a:t>
                </a:r>
                <a:r>
                  <a:rPr lang="en-US" altLang="zh-CN" dirty="0"/>
                  <a:t>originates from the view of the target </a:t>
                </a:r>
                <a:r>
                  <a:rPr lang="en-US" altLang="zh-CN" b="1" dirty="0"/>
                  <a:t>y </a:t>
                </a:r>
                <a:r>
                  <a:rPr lang="en-US" altLang="zh-CN" dirty="0"/>
                  <a:t>being provided by an instructor or teacher who shows the machine learning system what to do. In unsupervised learning, there is no instructor or teacher, and the algorithm must learn to make sense of the data without this guide.</a:t>
                </a:r>
              </a:p>
              <a:p>
                <a:pPr algn="just">
                  <a:spcBef>
                    <a:spcPts val="0"/>
                  </a:spcBef>
                  <a:buClr>
                    <a:srgbClr val="FF0000"/>
                  </a:buClr>
                </a:pPr>
                <a:r>
                  <a:rPr lang="en-US" altLang="zh-CN" dirty="0"/>
                  <a:t>        Unsupervised learning and supervised learning are not formally defined terms.</a:t>
                </a:r>
              </a:p>
              <a:p>
                <a:pPr algn="just">
                  <a:spcBef>
                    <a:spcPts val="0"/>
                  </a:spcBef>
                  <a:buClr>
                    <a:srgbClr val="FF0000"/>
                  </a:buClr>
                </a:pPr>
                <a:r>
                  <a:rPr lang="en-US" altLang="zh-CN" dirty="0"/>
                  <a:t>The lines between them are often blurred. Many machine learning technologies can</a:t>
                </a:r>
              </a:p>
              <a:p>
                <a:pPr algn="just">
                  <a:spcBef>
                    <a:spcPts val="0"/>
                  </a:spcBef>
                  <a:buClr>
                    <a:srgbClr val="FF0000"/>
                  </a:buClr>
                </a:pPr>
                <a:r>
                  <a:rPr lang="en-US" altLang="zh-CN" dirty="0"/>
                  <a:t>be used to perform both tasks. For example, the chain rule of probability states that for a vector </a:t>
                </a:r>
                <a:r>
                  <a:rPr lang="en-US" altLang="zh-CN" b="1" dirty="0"/>
                  <a:t>x </a:t>
                </a:r>
                <a:r>
                  <a:rPr lang="zh-CN" altLang="en-US" dirty="0"/>
                  <a:t>∈</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R</m:t>
                        </m:r>
                      </m:e>
                      <m:sup>
                        <m:r>
                          <a:rPr lang="en-US" altLang="zh-CN" i="1">
                            <a:latin typeface="Cambria Math" panose="02040503050406030204" pitchFamily="18" charset="0"/>
                          </a:rPr>
                          <m:t>𝑛</m:t>
                        </m:r>
                      </m:sup>
                    </m:sSup>
                  </m:oMath>
                </a14:m>
                <a:r>
                  <a:rPr lang="en-US" altLang="zh-CN" dirty="0"/>
                  <a:t>, the joint distribution can be decomposed as</a:t>
                </a:r>
              </a:p>
              <a:p>
                <a:pPr algn="just">
                  <a:spcBef>
                    <a:spcPts val="0"/>
                  </a:spcBef>
                  <a:buClr>
                    <a:srgbClr val="FF0000"/>
                  </a:buClr>
                </a:pPr>
                <a:endParaRPr lang="zh-CN" altLang="en-US" dirty="0"/>
              </a:p>
              <a:p>
                <a:pPr algn="just">
                  <a:spcBef>
                    <a:spcPts val="0"/>
                  </a:spcBef>
                  <a:buClr>
                    <a:srgbClr val="FF0000"/>
                  </a:buClr>
                </a:pPr>
                <a:endParaRPr lang="zh-CN" altLang="en-US" dirty="0"/>
              </a:p>
            </p:txBody>
          </p:sp>
        </mc:Choice>
        <mc:Fallback xmlns="">
          <p:sp>
            <p:nvSpPr>
              <p:cNvPr id="4" name="内容占位符 3">
                <a:extLst>
                  <a:ext uri="{FF2B5EF4-FFF2-40B4-BE49-F238E27FC236}">
                    <a16:creationId xmlns:a16="http://schemas.microsoft.com/office/drawing/2014/main" id="{11D26B3C-CD98-46EB-90A6-00C802785AF0}"/>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70B40E23-A780-494A-B982-A40854685776}"/>
              </a:ext>
            </a:extLst>
          </p:cNvPr>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2A14F93A-34D0-402A-B9F3-6641D4204844}"/>
              </a:ext>
            </a:extLst>
          </p:cNvPr>
          <p:cNvPicPr>
            <a:picLocks noChangeAspect="1"/>
          </p:cNvPicPr>
          <p:nvPr/>
        </p:nvPicPr>
        <p:blipFill>
          <a:blip r:embed="rId4"/>
          <a:stretch>
            <a:fillRect/>
          </a:stretch>
        </p:blipFill>
        <p:spPr>
          <a:xfrm>
            <a:off x="2514853" y="5044773"/>
            <a:ext cx="7678996" cy="770038"/>
          </a:xfrm>
          <a:prstGeom prst="rect">
            <a:avLst/>
          </a:prstGeom>
        </p:spPr>
      </p:pic>
    </p:spTree>
    <p:extLst>
      <p:ext uri="{BB962C8B-B14F-4D97-AF65-F5344CB8AC3E}">
        <p14:creationId xmlns:p14="http://schemas.microsoft.com/office/powerpoint/2010/main" val="2618823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7904A7-41FD-4E1E-A506-9F3E92D1DE34}"/>
              </a:ext>
            </a:extLst>
          </p:cNvPr>
          <p:cNvSpPr>
            <a:spLocks noGrp="1"/>
          </p:cNvSpPr>
          <p:nvPr>
            <p:ph type="title"/>
          </p:nvPr>
        </p:nvSpPr>
        <p:spPr/>
        <p:txBody>
          <a:bodyPr/>
          <a:lstStyle/>
          <a:p>
            <a:r>
              <a:rPr lang="en-US" altLang="zh-CN" dirty="0"/>
              <a:t>5.1.3 The Experience, </a:t>
            </a:r>
            <a:r>
              <a:rPr lang="en-US" altLang="zh-CN" i="1" dirty="0"/>
              <a:t>E</a:t>
            </a:r>
            <a:r>
              <a:rPr lang="en-US" altLang="zh-CN" dirty="0"/>
              <a:t> </a:t>
            </a:r>
            <a:endParaRPr lang="zh-CN" altLang="en-US" dirty="0"/>
          </a:p>
        </p:txBody>
      </p:sp>
      <p:sp>
        <p:nvSpPr>
          <p:cNvPr id="4" name="内容占位符 3">
            <a:extLst>
              <a:ext uri="{FF2B5EF4-FFF2-40B4-BE49-F238E27FC236}">
                <a16:creationId xmlns:a16="http://schemas.microsoft.com/office/drawing/2014/main" id="{11D26B3C-CD98-46EB-90A6-00C802785AF0}"/>
              </a:ext>
            </a:extLst>
          </p:cNvPr>
          <p:cNvSpPr>
            <a:spLocks noGrp="1"/>
          </p:cNvSpPr>
          <p:nvPr>
            <p:ph idx="1"/>
          </p:nvPr>
        </p:nvSpPr>
        <p:spPr/>
        <p:txBody>
          <a:bodyPr/>
          <a:lstStyle/>
          <a:p>
            <a:pPr algn="just">
              <a:spcBef>
                <a:spcPts val="0"/>
              </a:spcBef>
              <a:buClr>
                <a:srgbClr val="FF0000"/>
              </a:buClr>
            </a:pPr>
            <a:r>
              <a:rPr lang="en-US" altLang="zh-CN" dirty="0"/>
              <a:t>This decomposition means that we can solve the ostensibly unsupervised problem of modeling </a:t>
            </a:r>
            <a:r>
              <a:rPr lang="en-US" altLang="zh-CN" i="1" dirty="0"/>
              <a:t>p</a:t>
            </a:r>
            <a:r>
              <a:rPr lang="en-US" altLang="zh-CN" dirty="0"/>
              <a:t>(</a:t>
            </a:r>
            <a:r>
              <a:rPr lang="en-US" altLang="zh-CN" b="1" dirty="0"/>
              <a:t>x</a:t>
            </a:r>
            <a:r>
              <a:rPr lang="en-US" altLang="zh-CN" dirty="0"/>
              <a:t>) by splitting it into </a:t>
            </a:r>
            <a:r>
              <a:rPr lang="en-US" altLang="zh-CN" i="1" dirty="0"/>
              <a:t>n  </a:t>
            </a:r>
            <a:r>
              <a:rPr lang="en-US" altLang="zh-CN" dirty="0"/>
              <a:t>supervised learning problems. Alternatively, we can solve the supervised learning problem of learning </a:t>
            </a:r>
            <a:r>
              <a:rPr lang="en-US" altLang="zh-CN" i="1" dirty="0"/>
              <a:t>p</a:t>
            </a:r>
            <a:r>
              <a:rPr lang="en-US" altLang="zh-CN" dirty="0"/>
              <a:t>(</a:t>
            </a:r>
            <a:r>
              <a:rPr lang="en-US" altLang="zh-CN" i="1" dirty="0"/>
              <a:t>y </a:t>
            </a:r>
            <a:r>
              <a:rPr lang="en-US" altLang="zh-CN" dirty="0"/>
              <a:t>| </a:t>
            </a:r>
            <a:r>
              <a:rPr lang="en-US" altLang="zh-CN" b="1" i="1" dirty="0"/>
              <a:t>x</a:t>
            </a:r>
            <a:r>
              <a:rPr lang="en-US" altLang="zh-CN" dirty="0"/>
              <a:t>) by using traditional unsupervised learning technologies to learn the joint distribution p(</a:t>
            </a:r>
            <a:r>
              <a:rPr lang="en-US" altLang="zh-CN" b="1" i="1" dirty="0"/>
              <a:t>x</a:t>
            </a:r>
            <a:r>
              <a:rPr lang="en-US" altLang="zh-CN" dirty="0"/>
              <a:t>, </a:t>
            </a:r>
            <a:r>
              <a:rPr lang="en-US" altLang="zh-CN" i="1" dirty="0"/>
              <a:t>y</a:t>
            </a:r>
            <a:r>
              <a:rPr lang="en-US" altLang="zh-CN" dirty="0"/>
              <a:t>) and inferring</a:t>
            </a:r>
          </a:p>
          <a:p>
            <a:pPr algn="just">
              <a:spcBef>
                <a:spcPts val="0"/>
              </a:spcBef>
              <a:buClr>
                <a:srgbClr val="FF0000"/>
              </a:buClr>
            </a:pPr>
            <a:endParaRPr lang="en-US" altLang="zh-CN" dirty="0"/>
          </a:p>
          <a:p>
            <a:pPr algn="just">
              <a:spcBef>
                <a:spcPts val="0"/>
              </a:spcBef>
              <a:buClr>
                <a:srgbClr val="FF0000"/>
              </a:buClr>
            </a:pPr>
            <a:endParaRPr lang="en-US" altLang="zh-CN" dirty="0"/>
          </a:p>
          <a:p>
            <a:pPr algn="just">
              <a:spcBef>
                <a:spcPts val="0"/>
              </a:spcBef>
              <a:buClr>
                <a:srgbClr val="FF0000"/>
              </a:buClr>
            </a:pPr>
            <a:r>
              <a:rPr lang="en-US" altLang="zh-CN" dirty="0"/>
              <a:t>Though unsupervised learning and supervised learning are not completely formal or distinct concepts, they do help to roughly categorize some of the things we do with   machine learning algorithms. </a:t>
            </a:r>
            <a:endParaRPr lang="zh-CN" altLang="en-US" dirty="0"/>
          </a:p>
        </p:txBody>
      </p:sp>
      <p:pic>
        <p:nvPicPr>
          <p:cNvPr id="5" name="图片 4" descr="u=1907756794,293736522&amp;fm=21&amp;gp=0.jpg">
            <a:extLst>
              <a:ext uri="{FF2B5EF4-FFF2-40B4-BE49-F238E27FC236}">
                <a16:creationId xmlns:a16="http://schemas.microsoft.com/office/drawing/2014/main" id="{70B40E23-A780-494A-B982-A40854685776}"/>
              </a:ext>
            </a:extLst>
          </p:cNvPr>
          <p:cNvPicPr>
            <a:picLocks noChangeAspect="1"/>
          </p:cNvPicPr>
          <p:nvPr/>
        </p:nvPicPr>
        <p:blipFill>
          <a:blip r:embed="rId2"/>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DB0D6F1A-8863-4884-AD12-0B50BEEB45DD}"/>
              </a:ext>
            </a:extLst>
          </p:cNvPr>
          <p:cNvPicPr>
            <a:picLocks noChangeAspect="1"/>
          </p:cNvPicPr>
          <p:nvPr/>
        </p:nvPicPr>
        <p:blipFill>
          <a:blip r:embed="rId3"/>
          <a:stretch>
            <a:fillRect/>
          </a:stretch>
        </p:blipFill>
        <p:spPr>
          <a:xfrm>
            <a:off x="2016613" y="3429000"/>
            <a:ext cx="8886426" cy="805375"/>
          </a:xfrm>
          <a:prstGeom prst="rect">
            <a:avLst/>
          </a:prstGeom>
        </p:spPr>
      </p:pic>
    </p:spTree>
    <p:extLst>
      <p:ext uri="{BB962C8B-B14F-4D97-AF65-F5344CB8AC3E}">
        <p14:creationId xmlns:p14="http://schemas.microsoft.com/office/powerpoint/2010/main" val="2898220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B5D5C85-FEE5-498A-8B84-3EB3EA103704}"/>
              </a:ext>
            </a:extLst>
          </p:cNvPr>
          <p:cNvSpPr>
            <a:spLocks noGrp="1"/>
          </p:cNvSpPr>
          <p:nvPr>
            <p:ph type="title"/>
          </p:nvPr>
        </p:nvSpPr>
        <p:spPr/>
        <p:txBody>
          <a:bodyPr>
            <a:normAutofit/>
          </a:bodyPr>
          <a:lstStyle/>
          <a:p>
            <a:r>
              <a:rPr lang="en-US" altLang="zh-CN" dirty="0"/>
              <a:t>5.1.3 The Experience, </a:t>
            </a:r>
            <a:r>
              <a:rPr lang="en-US" altLang="zh-CN" i="1" dirty="0"/>
              <a:t>E</a:t>
            </a:r>
            <a:r>
              <a:rPr lang="en-US" altLang="zh-CN" dirty="0"/>
              <a:t> </a:t>
            </a:r>
            <a:endParaRPr lang="zh-CN" altLang="en-US" dirty="0"/>
          </a:p>
        </p:txBody>
      </p:sp>
      <p:sp>
        <p:nvSpPr>
          <p:cNvPr id="4" name="内容占位符 3">
            <a:extLst>
              <a:ext uri="{FF2B5EF4-FFF2-40B4-BE49-F238E27FC236}">
                <a16:creationId xmlns:a16="http://schemas.microsoft.com/office/drawing/2014/main" id="{3F9E5D55-CB40-4511-B493-E8FB82220287}"/>
              </a:ext>
            </a:extLst>
          </p:cNvPr>
          <p:cNvSpPr>
            <a:spLocks noGrp="1"/>
          </p:cNvSpPr>
          <p:nvPr>
            <p:ph idx="1"/>
          </p:nvPr>
        </p:nvSpPr>
        <p:spPr/>
        <p:txBody>
          <a:bodyPr/>
          <a:lstStyle/>
          <a:p>
            <a:pPr algn="just">
              <a:spcBef>
                <a:spcPts val="0"/>
              </a:spcBef>
              <a:buClr>
                <a:srgbClr val="FF0000"/>
              </a:buClr>
            </a:pPr>
            <a:r>
              <a:rPr lang="en-US" altLang="zh-CN" dirty="0"/>
              <a:t>Traditionally, people refer to regression, classification and structured output problems as supervised learning. Density estimation in support of other tasks is usually considered unsupervised learning.</a:t>
            </a:r>
          </a:p>
          <a:p>
            <a:pPr algn="just">
              <a:spcBef>
                <a:spcPts val="0"/>
              </a:spcBef>
              <a:buClr>
                <a:srgbClr val="FF0000"/>
              </a:buClr>
            </a:pPr>
            <a:r>
              <a:rPr lang="en-US" altLang="zh-CN" dirty="0"/>
              <a:t>        Other variants of the learning paradigm are possible. For example, in semi-supervised learning, some examples include a supervision target but others do not. In multi-instance learning, an entire collection of examples is labeled as containing or not containing an example of a class, but the individual members of the collection are not labeled. For a recent example of multi-instance learning with deep models, see </a:t>
            </a:r>
            <a:r>
              <a:rPr lang="en-US" altLang="zh-CN" dirty="0" err="1">
                <a:solidFill>
                  <a:srgbClr val="00FF00"/>
                </a:solidFill>
              </a:rPr>
              <a:t>Kotzias</a:t>
            </a:r>
            <a:r>
              <a:rPr lang="en-US" altLang="zh-CN" dirty="0">
                <a:solidFill>
                  <a:srgbClr val="00FF00"/>
                </a:solidFill>
              </a:rPr>
              <a:t> </a:t>
            </a:r>
            <a:r>
              <a:rPr lang="en-US" altLang="zh-CN" i="1" dirty="0">
                <a:solidFill>
                  <a:srgbClr val="00FF00"/>
                </a:solidFill>
              </a:rPr>
              <a:t>et al</a:t>
            </a:r>
            <a:r>
              <a:rPr lang="en-US" altLang="zh-CN" dirty="0">
                <a:solidFill>
                  <a:srgbClr val="00FF00"/>
                </a:solidFill>
              </a:rPr>
              <a:t>.</a:t>
            </a:r>
            <a:r>
              <a:rPr lang="en-US" altLang="zh-CN" dirty="0"/>
              <a:t> (</a:t>
            </a:r>
            <a:r>
              <a:rPr lang="en-US" altLang="zh-CN" dirty="0">
                <a:solidFill>
                  <a:srgbClr val="00FF00"/>
                </a:solidFill>
              </a:rPr>
              <a:t>2015</a:t>
            </a:r>
            <a:r>
              <a:rPr lang="en-US" altLang="zh-CN" dirty="0"/>
              <a:t>).</a:t>
            </a:r>
          </a:p>
        </p:txBody>
      </p:sp>
      <p:pic>
        <p:nvPicPr>
          <p:cNvPr id="5" name="图片 4" descr="u=1907756794,293736522&amp;fm=21&amp;gp=0.jpg">
            <a:extLst>
              <a:ext uri="{FF2B5EF4-FFF2-40B4-BE49-F238E27FC236}">
                <a16:creationId xmlns:a16="http://schemas.microsoft.com/office/drawing/2014/main" id="{D864C69F-6CB9-4565-AD5A-6404E26A681A}"/>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127956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980513-CFE4-4E5C-B095-F29C98BF956F}"/>
              </a:ext>
            </a:extLst>
          </p:cNvPr>
          <p:cNvSpPr>
            <a:spLocks noGrp="1"/>
          </p:cNvSpPr>
          <p:nvPr>
            <p:ph type="title"/>
          </p:nvPr>
        </p:nvSpPr>
        <p:spPr/>
        <p:txBody>
          <a:bodyPr/>
          <a:lstStyle/>
          <a:p>
            <a:r>
              <a:rPr lang="en-US" altLang="zh-CN" dirty="0"/>
              <a:t>5.1.3 The Experience, </a:t>
            </a:r>
            <a:r>
              <a:rPr lang="en-US" altLang="zh-CN" i="1" dirty="0"/>
              <a:t>E</a:t>
            </a:r>
            <a:r>
              <a:rPr lang="en-US" altLang="zh-CN" dirty="0"/>
              <a:t> </a:t>
            </a:r>
            <a:endParaRPr lang="zh-CN" altLang="en-US" dirty="0"/>
          </a:p>
        </p:txBody>
      </p:sp>
      <p:sp>
        <p:nvSpPr>
          <p:cNvPr id="4" name="内容占位符 3">
            <a:extLst>
              <a:ext uri="{FF2B5EF4-FFF2-40B4-BE49-F238E27FC236}">
                <a16:creationId xmlns:a16="http://schemas.microsoft.com/office/drawing/2014/main" id="{C6B34636-47DA-4F10-AA3C-36C9D4362A45}"/>
              </a:ext>
            </a:extLst>
          </p:cNvPr>
          <p:cNvSpPr>
            <a:spLocks noGrp="1"/>
          </p:cNvSpPr>
          <p:nvPr>
            <p:ph idx="1"/>
          </p:nvPr>
        </p:nvSpPr>
        <p:spPr/>
        <p:txBody>
          <a:bodyPr/>
          <a:lstStyle/>
          <a:p>
            <a:pPr algn="just">
              <a:spcBef>
                <a:spcPts val="0"/>
              </a:spcBef>
              <a:buClr>
                <a:srgbClr val="FF0000"/>
              </a:buClr>
            </a:pPr>
            <a:r>
              <a:rPr lang="en-US" altLang="zh-CN" dirty="0"/>
              <a:t>        Some machine learning algorithms do not just experience a fixed dataset. For example, </a:t>
            </a:r>
            <a:r>
              <a:rPr lang="en-US" altLang="zh-CN" i="1" dirty="0"/>
              <a:t>reinforcement learning </a:t>
            </a:r>
            <a:r>
              <a:rPr lang="en-US" altLang="zh-CN" dirty="0"/>
              <a:t>algorithms interact with environments, so  there is a feedback loop between the learning system and its experiences. Such algorithms are beyond the scope of this book. Please see </a:t>
            </a:r>
            <a:r>
              <a:rPr lang="en-US" altLang="zh-CN" dirty="0">
                <a:solidFill>
                  <a:srgbClr val="00FF00"/>
                </a:solidFill>
              </a:rPr>
              <a:t>Sutton and </a:t>
            </a:r>
            <a:r>
              <a:rPr lang="en-US" altLang="zh-CN" dirty="0" err="1">
                <a:solidFill>
                  <a:srgbClr val="00FF00"/>
                </a:solidFill>
              </a:rPr>
              <a:t>Barto</a:t>
            </a:r>
            <a:r>
              <a:rPr lang="en-US" altLang="zh-CN" dirty="0">
                <a:solidFill>
                  <a:srgbClr val="00FF00"/>
                </a:solidFill>
              </a:rPr>
              <a:t> </a:t>
            </a:r>
            <a:r>
              <a:rPr lang="en-US" altLang="zh-CN" dirty="0"/>
              <a:t>(</a:t>
            </a:r>
            <a:r>
              <a:rPr lang="en-US" altLang="zh-CN" dirty="0">
                <a:solidFill>
                  <a:srgbClr val="00FF00"/>
                </a:solidFill>
              </a:rPr>
              <a:t>1998</a:t>
            </a:r>
            <a:r>
              <a:rPr lang="en-US" altLang="zh-CN" dirty="0"/>
              <a:t>) or </a:t>
            </a:r>
            <a:r>
              <a:rPr lang="en-US" altLang="zh-CN" dirty="0" err="1">
                <a:solidFill>
                  <a:srgbClr val="00FF00"/>
                </a:solidFill>
              </a:rPr>
              <a:t>Bertsekas</a:t>
            </a:r>
            <a:r>
              <a:rPr lang="en-US" altLang="zh-CN" dirty="0">
                <a:solidFill>
                  <a:srgbClr val="00FF00"/>
                </a:solidFill>
              </a:rPr>
              <a:t> and </a:t>
            </a:r>
            <a:r>
              <a:rPr lang="en-US" altLang="zh-CN" dirty="0" err="1">
                <a:solidFill>
                  <a:srgbClr val="00FF00"/>
                </a:solidFill>
              </a:rPr>
              <a:t>Tsitsiklis</a:t>
            </a:r>
            <a:r>
              <a:rPr lang="en-US" altLang="zh-CN" dirty="0">
                <a:solidFill>
                  <a:srgbClr val="00FF00"/>
                </a:solidFill>
              </a:rPr>
              <a:t> </a:t>
            </a:r>
            <a:r>
              <a:rPr lang="en-US" altLang="zh-CN" dirty="0"/>
              <a:t>(</a:t>
            </a:r>
            <a:r>
              <a:rPr lang="en-US" altLang="zh-CN" dirty="0">
                <a:solidFill>
                  <a:srgbClr val="00FF00"/>
                </a:solidFill>
              </a:rPr>
              <a:t>1996</a:t>
            </a:r>
            <a:r>
              <a:rPr lang="en-US" altLang="zh-CN" dirty="0"/>
              <a:t>) for  information about reinforcement learning, and </a:t>
            </a:r>
            <a:r>
              <a:rPr lang="en-US" altLang="zh-CN" dirty="0" err="1">
                <a:solidFill>
                  <a:srgbClr val="00FF00"/>
                </a:solidFill>
              </a:rPr>
              <a:t>Mnih</a:t>
            </a:r>
            <a:r>
              <a:rPr lang="en-US" altLang="zh-CN" dirty="0">
                <a:solidFill>
                  <a:srgbClr val="00FF00"/>
                </a:solidFill>
              </a:rPr>
              <a:t> </a:t>
            </a:r>
            <a:r>
              <a:rPr lang="en-US" altLang="zh-CN" i="1" dirty="0">
                <a:solidFill>
                  <a:srgbClr val="00FF00"/>
                </a:solidFill>
              </a:rPr>
              <a:t>et al</a:t>
            </a:r>
            <a:r>
              <a:rPr lang="en-US" altLang="zh-CN" dirty="0">
                <a:solidFill>
                  <a:srgbClr val="00FF00"/>
                </a:solidFill>
              </a:rPr>
              <a:t>.</a:t>
            </a:r>
            <a:r>
              <a:rPr lang="en-US" altLang="zh-CN" dirty="0"/>
              <a:t>(</a:t>
            </a:r>
            <a:r>
              <a:rPr lang="en-US" altLang="zh-CN" dirty="0">
                <a:solidFill>
                  <a:srgbClr val="00FF00"/>
                </a:solidFill>
              </a:rPr>
              <a:t>2013</a:t>
            </a:r>
            <a:r>
              <a:rPr lang="en-US" altLang="zh-CN" dirty="0"/>
              <a:t>) for the deep learning approach to reinforcement learning. </a:t>
            </a:r>
          </a:p>
          <a:p>
            <a:pPr algn="just">
              <a:spcBef>
                <a:spcPts val="0"/>
              </a:spcBef>
              <a:buClr>
                <a:srgbClr val="FF0000"/>
              </a:buClr>
            </a:pPr>
            <a:r>
              <a:rPr lang="en-US" altLang="zh-CN" dirty="0"/>
              <a:t>        Most machine learning algorithms simply experience a dataset. A dataset can be described in many ways. In all cases, a dataset is a collection of examples, which are in turn collections of features.</a:t>
            </a:r>
          </a:p>
        </p:txBody>
      </p:sp>
      <p:pic>
        <p:nvPicPr>
          <p:cNvPr id="5" name="图片 4" descr="u=1907756794,293736522&amp;fm=21&amp;gp=0.jpg">
            <a:extLst>
              <a:ext uri="{FF2B5EF4-FFF2-40B4-BE49-F238E27FC236}">
                <a16:creationId xmlns:a16="http://schemas.microsoft.com/office/drawing/2014/main" id="{EAD9A5A8-F7B8-4B9F-A8EC-02A70CF0B9F9}"/>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051441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980513-CFE4-4E5C-B095-F29C98BF956F}"/>
              </a:ext>
            </a:extLst>
          </p:cNvPr>
          <p:cNvSpPr>
            <a:spLocks noGrp="1"/>
          </p:cNvSpPr>
          <p:nvPr>
            <p:ph type="title"/>
          </p:nvPr>
        </p:nvSpPr>
        <p:spPr/>
        <p:txBody>
          <a:bodyPr/>
          <a:lstStyle/>
          <a:p>
            <a:r>
              <a:rPr lang="en-US" altLang="zh-CN" dirty="0"/>
              <a:t>5.1.3 The Experience, </a:t>
            </a:r>
            <a:r>
              <a:rPr lang="en-US" altLang="zh-CN" i="1" dirty="0"/>
              <a:t>E</a:t>
            </a:r>
            <a:r>
              <a:rPr lang="en-US" altLang="zh-CN" dirty="0"/>
              <a:t> </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6B34636-47DA-4F10-AA3C-36C9D4362A45}"/>
                  </a:ext>
                </a:extLst>
              </p:cNvPr>
              <p:cNvSpPr>
                <a:spLocks noGrp="1"/>
              </p:cNvSpPr>
              <p:nvPr>
                <p:ph idx="1"/>
              </p:nvPr>
            </p:nvSpPr>
            <p:spPr/>
            <p:txBody>
              <a:bodyPr/>
              <a:lstStyle/>
              <a:p>
                <a:pPr algn="just">
                  <a:spcBef>
                    <a:spcPts val="0"/>
                  </a:spcBef>
                  <a:buClr>
                    <a:srgbClr val="FF0000"/>
                  </a:buClr>
                </a:pPr>
                <a:r>
                  <a:rPr lang="en-US" altLang="zh-CN" dirty="0"/>
                  <a:t>        One common way of describing a dataset is with a </a:t>
                </a:r>
                <a:r>
                  <a:rPr lang="en-US" altLang="zh-CN" i="1" dirty="0"/>
                  <a:t>design matrix</a:t>
                </a:r>
                <a:r>
                  <a:rPr lang="en-US" altLang="zh-CN" dirty="0"/>
                  <a:t>. A design matrix  is a matrix containing a different example in each row. Each column of the matrix corresponds to a different feature. For instance, the Iris dataset contains 150 examples with four features for each example. This means we can represent the dataset with a design matrix </a:t>
                </a:r>
                <a:r>
                  <a:rPr lang="en-US" altLang="zh-CN" b="1" i="1" dirty="0"/>
                  <a:t>X </a:t>
                </a:r>
                <a:r>
                  <a:rPr lang="zh-CN" altLang="en-US" dirty="0"/>
                  <a:t>∈</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r>
                          <a:rPr lang="en-US" altLang="zh-CN" i="1">
                            <a:latin typeface="Cambria Math" panose="02040503050406030204" pitchFamily="18" charset="0"/>
                          </a:rPr>
                          <m:t>150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4</m:t>
                        </m:r>
                      </m:sup>
                    </m:sSup>
                  </m:oMath>
                </a14:m>
                <a:r>
                  <a:rPr lang="en-US" altLang="zh-CN" dirty="0"/>
                  <a:t>, where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sub>
                    </m:sSub>
                  </m:oMath>
                </a14:m>
                <a:r>
                  <a:rPr lang="zh-CN" altLang="en-US" dirty="0"/>
                  <a:t> </a:t>
                </a:r>
                <a:r>
                  <a:rPr lang="en-US" altLang="zh-CN" dirty="0"/>
                  <a:t>is the </a:t>
                </a:r>
                <a:r>
                  <a:rPr lang="en-US" altLang="zh-CN" dirty="0" err="1"/>
                  <a:t>speal</a:t>
                </a:r>
                <a:r>
                  <a:rPr lang="en-US" altLang="zh-CN" dirty="0"/>
                  <a:t> length of plant </a:t>
                </a:r>
                <a:r>
                  <a:rPr lang="en-US" altLang="zh-CN" i="1" dirty="0" err="1"/>
                  <a:t>i</a:t>
                </a:r>
                <a:r>
                  <a:rPr lang="en-US" altLang="zh-CN" i="1"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i="1">
                            <a:latin typeface="Cambria Math" panose="02040503050406030204" pitchFamily="18" charset="0"/>
                          </a:rPr>
                          <m:t>𝑖</m:t>
                        </m:r>
                        <m:r>
                          <a:rPr lang="en-US" altLang="zh-CN" i="1">
                            <a:latin typeface="Cambria Math" panose="02040503050406030204" pitchFamily="18" charset="0"/>
                          </a:rPr>
                          <m:t>, </m:t>
                        </m:r>
                        <m:r>
                          <a:rPr lang="en-US" altLang="zh-CN" i="1">
                            <a:latin typeface="Cambria Math" panose="02040503050406030204" pitchFamily="18" charset="0"/>
                          </a:rPr>
                          <m:t>2</m:t>
                        </m:r>
                      </m:sub>
                    </m:sSub>
                  </m:oMath>
                </a14:m>
                <a:r>
                  <a:rPr lang="zh-CN" altLang="en-US" i="1" dirty="0"/>
                  <a:t> </a:t>
                </a:r>
                <a:r>
                  <a:rPr lang="en-US" altLang="zh-CN" dirty="0"/>
                  <a:t>is the sepal width of plant </a:t>
                </a:r>
                <a:r>
                  <a:rPr lang="en-US" altLang="zh-CN" i="1" dirty="0" err="1"/>
                  <a:t>i</a:t>
                </a:r>
                <a:r>
                  <a:rPr lang="en-US" altLang="zh-CN" i="1" dirty="0"/>
                  <a:t>, </a:t>
                </a:r>
                <a:r>
                  <a:rPr lang="en-US" altLang="zh-CN" dirty="0"/>
                  <a:t>etc. We will describe most of the learning algorithms in this book in terms of how they operate on design matrix datasets.</a:t>
                </a:r>
              </a:p>
              <a:p>
                <a:pPr algn="just">
                  <a:spcBef>
                    <a:spcPts val="0"/>
                  </a:spcBef>
                  <a:buClr>
                    <a:srgbClr val="FF0000"/>
                  </a:buClr>
                </a:pPr>
                <a:r>
                  <a:rPr lang="en-US" altLang="zh-CN" dirty="0"/>
                  <a:t>        Of course, to describe a dataset as a design matrix, it must be possible to describe each example as a vector, and each of these vectors must be the same size. This is not always possible. </a:t>
                </a:r>
                <a:endParaRPr lang="zh-CN" altLang="en-US" dirty="0"/>
              </a:p>
            </p:txBody>
          </p:sp>
        </mc:Choice>
        <mc:Fallback xmlns="">
          <p:sp>
            <p:nvSpPr>
              <p:cNvPr id="4" name="内容占位符 3">
                <a:extLst>
                  <a:ext uri="{FF2B5EF4-FFF2-40B4-BE49-F238E27FC236}">
                    <a16:creationId xmlns:a16="http://schemas.microsoft.com/office/drawing/2014/main" id="{C6B34636-47DA-4F10-AA3C-36C9D4362A45}"/>
                  </a:ext>
                </a:extLst>
              </p:cNvPr>
              <p:cNvSpPr>
                <a:spLocks noGrp="1" noRot="1" noChangeAspect="1" noMove="1" noResize="1" noEditPoints="1" noAdjustHandles="1" noChangeArrowheads="1" noChangeShapeType="1" noTextEdit="1"/>
              </p:cNvSpPr>
              <p:nvPr>
                <p:ph idx="1"/>
              </p:nvPr>
            </p:nvSpPr>
            <p:spPr>
              <a:blipFill>
                <a:blip r:embed="rId2"/>
                <a:stretch>
                  <a:fillRect l="-962" r="-962" b="-1306"/>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EAD9A5A8-F7B8-4B9F-A8EC-02A70CF0B9F9}"/>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919945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980513-CFE4-4E5C-B095-F29C98BF956F}"/>
              </a:ext>
            </a:extLst>
          </p:cNvPr>
          <p:cNvSpPr>
            <a:spLocks noGrp="1"/>
          </p:cNvSpPr>
          <p:nvPr>
            <p:ph type="title"/>
          </p:nvPr>
        </p:nvSpPr>
        <p:spPr/>
        <p:txBody>
          <a:bodyPr/>
          <a:lstStyle/>
          <a:p>
            <a:r>
              <a:rPr lang="en-US" altLang="zh-CN" dirty="0"/>
              <a:t>5.1.3 The Experience, </a:t>
            </a:r>
            <a:r>
              <a:rPr lang="en-US" altLang="zh-CN" i="1" dirty="0"/>
              <a:t>E</a:t>
            </a:r>
            <a:r>
              <a:rPr lang="en-US" altLang="zh-CN" dirty="0"/>
              <a:t> </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6B34636-47DA-4F10-AA3C-36C9D4362A45}"/>
                  </a:ext>
                </a:extLst>
              </p:cNvPr>
              <p:cNvSpPr>
                <a:spLocks noGrp="1"/>
              </p:cNvSpPr>
              <p:nvPr>
                <p:ph idx="1"/>
              </p:nvPr>
            </p:nvSpPr>
            <p:spPr/>
            <p:txBody>
              <a:bodyPr/>
              <a:lstStyle/>
              <a:p>
                <a:pPr algn="just">
                  <a:spcBef>
                    <a:spcPts val="0"/>
                  </a:spcBef>
                  <a:buClr>
                    <a:srgbClr val="FF0000"/>
                  </a:buClr>
                </a:pPr>
                <a:r>
                  <a:rPr lang="en-US" altLang="zh-CN" dirty="0"/>
                  <a:t>For example, if you have a collection of photographs with different widths and heights, then different photographs will contain different numbers of pixels, so not all of the photographs may be described with the same length of vector. Sec. 9.7 and Chapter 10 describe how to handle different types of such heterogeneous data. In cases like these, rather than describing the dataset as a Matrix with </a:t>
                </a:r>
                <a:r>
                  <a:rPr lang="en-US" altLang="zh-CN" i="1" dirty="0"/>
                  <a:t>m</a:t>
                </a:r>
                <a:r>
                  <a:rPr lang="en-US" altLang="zh-CN" dirty="0"/>
                  <a:t> rows, we will describe  it as a set containing m elements: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sup>
                    </m:sSup>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r>
                          <a:rPr lang="en-US" altLang="zh-CN" i="1">
                            <a:latin typeface="Cambria Math" panose="02040503050406030204" pitchFamily="18" charset="0"/>
                          </a:rPr>
                          <m:t>2</m:t>
                        </m:r>
                        <m:r>
                          <a:rPr lang="en-US" altLang="zh-CN" i="1">
                            <a:latin typeface="Cambria Math" panose="02040503050406030204" pitchFamily="18" charset="0"/>
                          </a:rPr>
                          <m:t>)</m:t>
                        </m:r>
                      </m:sup>
                    </m:sSup>
                  </m:oMath>
                </a14:m>
                <a:r>
                  <a:rPr lang="en-US" altLang="zh-CN" dirty="0"/>
                  <a:t>, …,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sup>
                    </m:sSup>
                  </m:oMath>
                </a14:m>
                <a:r>
                  <a:rPr lang="en-US" altLang="zh-CN" dirty="0"/>
                  <a:t>}. This notation does not imply that any two example vectors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sup>
                    </m:sSup>
                  </m:oMath>
                </a14:m>
                <a:r>
                  <a:rPr lang="zh-CN" altLang="en-US" dirty="0"/>
                  <a:t> </a:t>
                </a:r>
                <a:r>
                  <a:rPr lang="en-US" altLang="zh-CN" dirty="0"/>
                  <a:t>and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sup>
                    </m:sSup>
                  </m:oMath>
                </a14:m>
                <a:r>
                  <a:rPr lang="zh-CN" altLang="en-US" dirty="0"/>
                  <a:t> </a:t>
                </a:r>
                <a:r>
                  <a:rPr lang="en-US" altLang="zh-CN" dirty="0"/>
                  <a:t>have the same size.</a:t>
                </a:r>
              </a:p>
              <a:p>
                <a:pPr algn="just">
                  <a:spcBef>
                    <a:spcPts val="0"/>
                  </a:spcBef>
                  <a:buClr>
                    <a:srgbClr val="FF0000"/>
                  </a:buClr>
                </a:pPr>
                <a:r>
                  <a:rPr lang="en-US" altLang="zh-CN" dirty="0"/>
                  <a:t>        In the case of supervised learning, the example contains a label or target as well as a collection of features. </a:t>
                </a:r>
                <a:endParaRPr lang="zh-CN" altLang="en-US" dirty="0"/>
              </a:p>
            </p:txBody>
          </p:sp>
        </mc:Choice>
        <mc:Fallback xmlns="">
          <p:sp>
            <p:nvSpPr>
              <p:cNvPr id="4" name="内容占位符 3">
                <a:extLst>
                  <a:ext uri="{FF2B5EF4-FFF2-40B4-BE49-F238E27FC236}">
                    <a16:creationId xmlns:a16="http://schemas.microsoft.com/office/drawing/2014/main" id="{C6B34636-47DA-4F10-AA3C-36C9D4362A45}"/>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EAD9A5A8-F7B8-4B9F-A8EC-02A70CF0B9F9}"/>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252355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980513-CFE4-4E5C-B095-F29C98BF956F}"/>
              </a:ext>
            </a:extLst>
          </p:cNvPr>
          <p:cNvSpPr>
            <a:spLocks noGrp="1"/>
          </p:cNvSpPr>
          <p:nvPr>
            <p:ph type="title"/>
          </p:nvPr>
        </p:nvSpPr>
        <p:spPr/>
        <p:txBody>
          <a:bodyPr/>
          <a:lstStyle/>
          <a:p>
            <a:r>
              <a:rPr lang="en-US" altLang="zh-CN" dirty="0"/>
              <a:t>5.1.3 The Experience, </a:t>
            </a:r>
            <a:r>
              <a:rPr lang="en-US" altLang="zh-CN" i="1" dirty="0"/>
              <a:t>E</a:t>
            </a:r>
            <a:r>
              <a:rPr lang="en-US" altLang="zh-CN" dirty="0"/>
              <a:t> </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6B34636-47DA-4F10-AA3C-36C9D4362A45}"/>
                  </a:ext>
                </a:extLst>
              </p:cNvPr>
              <p:cNvSpPr>
                <a:spLocks noGrp="1"/>
              </p:cNvSpPr>
              <p:nvPr>
                <p:ph idx="1"/>
              </p:nvPr>
            </p:nvSpPr>
            <p:spPr/>
            <p:txBody>
              <a:bodyPr>
                <a:normAutofit/>
              </a:bodyPr>
              <a:lstStyle/>
              <a:p>
                <a:pPr algn="just">
                  <a:spcBef>
                    <a:spcPts val="0"/>
                  </a:spcBef>
                  <a:buClr>
                    <a:srgbClr val="FF0000"/>
                  </a:buClr>
                </a:pPr>
                <a:r>
                  <a:rPr lang="en-US" altLang="zh-CN" dirty="0"/>
                  <a:t>For example, if we want to use a learning algorithm to perform object recognition from photographs, we need to specify which object appears in each of the photos. We might do this with a numeric code, with 0 signifying a person, 1 signifying a car, 2 signifying a cat, etc. Often when working with a dataset containing a design matrix of feature observations </a:t>
                </a:r>
                <a:r>
                  <a:rPr lang="en-US" altLang="zh-CN" b="1" i="1" dirty="0"/>
                  <a:t>X</a:t>
                </a:r>
                <a:r>
                  <a:rPr lang="en-US" altLang="zh-CN" dirty="0"/>
                  <a:t>, we also provide a vector of labels </a:t>
                </a:r>
                <a:r>
                  <a:rPr lang="en-US" altLang="zh-CN" b="1" i="1" dirty="0"/>
                  <a:t>y</a:t>
                </a:r>
                <a:r>
                  <a:rPr lang="en-US" altLang="zh-CN" dirty="0"/>
                  <a:t>, with </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y</m:t>
                        </m:r>
                      </m:e>
                      <m:sub>
                        <m:r>
                          <m:rPr>
                            <m:sty m:val="p"/>
                          </m:rPr>
                          <a:rPr lang="en-US" altLang="zh-CN">
                            <a:latin typeface="Cambria Math" panose="02040503050406030204" pitchFamily="18" charset="0"/>
                          </a:rPr>
                          <m:t>i</m:t>
                        </m:r>
                      </m:sub>
                    </m:sSub>
                  </m:oMath>
                </a14:m>
                <a:r>
                  <a:rPr lang="zh-CN" altLang="en-US" dirty="0"/>
                  <a:t> </a:t>
                </a:r>
                <a:r>
                  <a:rPr lang="en-US" altLang="zh-CN" dirty="0"/>
                  <a:t>providing the label for example </a:t>
                </a:r>
                <a:r>
                  <a:rPr lang="en-US" altLang="zh-CN" i="1" dirty="0" err="1"/>
                  <a:t>i</a:t>
                </a:r>
                <a:r>
                  <a:rPr lang="en-US" altLang="zh-CN" dirty="0"/>
                  <a:t>. 	</a:t>
                </a:r>
              </a:p>
              <a:p>
                <a:pPr algn="just">
                  <a:spcBef>
                    <a:spcPts val="0"/>
                  </a:spcBef>
                  <a:buClr>
                    <a:srgbClr val="FF0000"/>
                  </a:buClr>
                </a:pPr>
                <a:r>
                  <a:rPr lang="en-US" altLang="zh-CN" dirty="0"/>
                  <a:t>        Of course, sometimes the label may be more than just a single number. For example, if we want to train a speech recognition system to transcribe entire sentences, then the label for each example sentence is a sequence of words.</a:t>
                </a:r>
                <a:endParaRPr lang="en-US" altLang="zh-CN" b="1" dirty="0"/>
              </a:p>
            </p:txBody>
          </p:sp>
        </mc:Choice>
        <mc:Fallback xmlns="">
          <p:sp>
            <p:nvSpPr>
              <p:cNvPr id="4" name="内容占位符 3">
                <a:extLst>
                  <a:ext uri="{FF2B5EF4-FFF2-40B4-BE49-F238E27FC236}">
                    <a16:creationId xmlns:a16="http://schemas.microsoft.com/office/drawing/2014/main" id="{C6B34636-47DA-4F10-AA3C-36C9D4362A45}"/>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EAD9A5A8-F7B8-4B9F-A8EC-02A70CF0B9F9}"/>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762514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980513-CFE4-4E5C-B095-F29C98BF956F}"/>
              </a:ext>
            </a:extLst>
          </p:cNvPr>
          <p:cNvSpPr>
            <a:spLocks noGrp="1"/>
          </p:cNvSpPr>
          <p:nvPr>
            <p:ph type="title"/>
          </p:nvPr>
        </p:nvSpPr>
        <p:spPr/>
        <p:txBody>
          <a:bodyPr/>
          <a:lstStyle/>
          <a:p>
            <a:r>
              <a:rPr lang="en-US" altLang="zh-CN" dirty="0"/>
              <a:t>5.1.3 The Experience, </a:t>
            </a:r>
            <a:r>
              <a:rPr lang="en-US" altLang="zh-CN" i="1" dirty="0"/>
              <a:t>E</a:t>
            </a:r>
            <a:r>
              <a:rPr lang="en-US" altLang="zh-CN" dirty="0"/>
              <a:t> </a:t>
            </a:r>
            <a:endParaRPr lang="zh-CN" altLang="en-US" dirty="0"/>
          </a:p>
        </p:txBody>
      </p:sp>
      <p:sp>
        <p:nvSpPr>
          <p:cNvPr id="4" name="内容占位符 3">
            <a:extLst>
              <a:ext uri="{FF2B5EF4-FFF2-40B4-BE49-F238E27FC236}">
                <a16:creationId xmlns:a16="http://schemas.microsoft.com/office/drawing/2014/main" id="{C6B34636-47DA-4F10-AA3C-36C9D4362A45}"/>
              </a:ext>
            </a:extLst>
          </p:cNvPr>
          <p:cNvSpPr>
            <a:spLocks noGrp="1"/>
          </p:cNvSpPr>
          <p:nvPr>
            <p:ph idx="1"/>
          </p:nvPr>
        </p:nvSpPr>
        <p:spPr/>
        <p:txBody>
          <a:bodyPr>
            <a:normAutofit/>
          </a:bodyPr>
          <a:lstStyle/>
          <a:p>
            <a:pPr algn="just">
              <a:spcBef>
                <a:spcPts val="0"/>
              </a:spcBef>
              <a:buClr>
                <a:srgbClr val="FF0000"/>
              </a:buClr>
            </a:pPr>
            <a:r>
              <a:rPr lang="en-US" altLang="zh-CN" dirty="0"/>
              <a:t>        Just as there is no formal definition of supervised and unsupervised learning, there is no rigid taxonomy of datasets or experiences. The structures described here cover most cases, but it is always possible to design new ones for new applications.</a:t>
            </a:r>
            <a:r>
              <a:rPr lang="en-US" altLang="zh-CN" b="1" dirty="0"/>
              <a:t>	</a:t>
            </a:r>
          </a:p>
        </p:txBody>
      </p:sp>
      <p:pic>
        <p:nvPicPr>
          <p:cNvPr id="5" name="图片 4" descr="u=1907756794,293736522&amp;fm=21&amp;gp=0.jpg">
            <a:extLst>
              <a:ext uri="{FF2B5EF4-FFF2-40B4-BE49-F238E27FC236}">
                <a16:creationId xmlns:a16="http://schemas.microsoft.com/office/drawing/2014/main" id="{EAD9A5A8-F7B8-4B9F-A8EC-02A70CF0B9F9}"/>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42383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 Machine Learning Basics</a:t>
            </a:r>
            <a:endParaRPr lang="zh-CN" altLang="en-US" sz="3600" dirty="0">
              <a:latin typeface="Times New Roman" panose="02020603050405020304" pitchFamily="18" charset="0"/>
              <a:cs typeface="Times New Roman" panose="02020603050405020304" pitchFamily="18" charset="0"/>
            </a:endParaRPr>
          </a:p>
        </p:txBody>
      </p:sp>
      <p:sp>
        <p:nvSpPr>
          <p:cNvPr id="5"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begin with a definition of what a learning algorithm is, and present an example: the linear regression algorithm. We then proceed to describe how the challenge of fitting the training data differs from the challenge of finding patterns hat generalize to new data. Most machine learning algorithms have settings called </a:t>
            </a:r>
            <a:r>
              <a:rPr lang="en-US" altLang="zh-CN" sz="2600" dirty="0" err="1">
                <a:latin typeface="Times New Roman" panose="02020603050405020304" pitchFamily="18" charset="0"/>
                <a:cs typeface="Times New Roman" panose="02020603050405020304" pitchFamily="18" charset="0"/>
              </a:rPr>
              <a:t>hyperparameters</a:t>
            </a:r>
            <a:r>
              <a:rPr lang="en-US" altLang="zh-CN" sz="2600" dirty="0">
                <a:latin typeface="Times New Roman" panose="02020603050405020304" pitchFamily="18" charset="0"/>
                <a:cs typeface="Times New Roman" panose="02020603050405020304" pitchFamily="18" charset="0"/>
              </a:rPr>
              <a:t> that must be determined external to the learning algorithm itself; we discuss how to set these using additional data. Machine learning is essentially a form of applied statistics with increased emphasis on the use of computers to statistically estimate complicated functions and a decreased emphasis on proving confidence intervals around these functions; we therefore present the two central approaches to statistics: frequentist estimators and Bayesian inference. </a:t>
            </a:r>
            <a:endParaRPr lang="zh-CN" altLang="en-US" sz="2600" dirty="0">
              <a:latin typeface="Times New Roman" panose="02020603050405020304" pitchFamily="18" charset="0"/>
              <a:cs typeface="Times New Roman" panose="02020603050405020304" pitchFamily="18" charset="0"/>
            </a:endParaRPr>
          </a:p>
        </p:txBody>
      </p:sp>
      <p:pic>
        <p:nvPicPr>
          <p:cNvPr id="6" name="图片 5" descr="u=1907756794,293736522&amp;fm=21&amp;gp=0.jpg">
            <a:extLst>
              <a:ext uri="{FF2B5EF4-FFF2-40B4-BE49-F238E27FC236}">
                <a16:creationId xmlns:a16="http://schemas.microsoft.com/office/drawing/2014/main" id="{3EF7ED7D-F7A6-41D6-AE19-A4F158C19A5C}"/>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834644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980513-CFE4-4E5C-B095-F29C98BF956F}"/>
              </a:ext>
            </a:extLst>
          </p:cNvPr>
          <p:cNvSpPr>
            <a:spLocks noGrp="1"/>
          </p:cNvSpPr>
          <p:nvPr>
            <p:ph type="title"/>
          </p:nvPr>
        </p:nvSpPr>
        <p:spPr/>
        <p:txBody>
          <a:bodyPr>
            <a:normAutofit/>
          </a:bodyPr>
          <a:lstStyle/>
          <a:p>
            <a:r>
              <a:rPr lang="en-US" altLang="zh-CN" dirty="0"/>
              <a:t>5.1.4 Example: Linear Regression</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6B34636-47DA-4F10-AA3C-36C9D4362A45}"/>
                  </a:ext>
                </a:extLst>
              </p:cNvPr>
              <p:cNvSpPr>
                <a:spLocks noGrp="1"/>
              </p:cNvSpPr>
              <p:nvPr>
                <p:ph idx="1"/>
              </p:nvPr>
            </p:nvSpPr>
            <p:spPr/>
            <p:txBody>
              <a:bodyPr>
                <a:normAutofit lnSpcReduction="10000"/>
              </a:bodyPr>
              <a:lstStyle/>
              <a:p>
                <a:pPr algn="just">
                  <a:spcBef>
                    <a:spcPts val="0"/>
                  </a:spcBef>
                  <a:buClr>
                    <a:srgbClr val="FF0000"/>
                  </a:buClr>
                </a:pPr>
                <a:r>
                  <a:rPr lang="en-US" altLang="zh-CN" dirty="0"/>
                  <a:t>Our definition of a machine learning algorithm as an algorithm that is capable of improving a computer program’s performance at some task via experience is somewhat abstract. To make this more concrete, we present an example of a simple machine learning algorithm: </a:t>
                </a:r>
                <a:r>
                  <a:rPr lang="en-US" altLang="zh-CN" i="1" dirty="0"/>
                  <a:t>linear regression</a:t>
                </a:r>
                <a:r>
                  <a:rPr lang="en-US" altLang="zh-CN" dirty="0"/>
                  <a:t>. We will return to this example repeatedly as we introduce more machine learning concepts that help to understand its behavior.</a:t>
                </a:r>
              </a:p>
              <a:p>
                <a:pPr algn="just">
                  <a:spcBef>
                    <a:spcPts val="0"/>
                  </a:spcBef>
                  <a:buClr>
                    <a:srgbClr val="FF0000"/>
                  </a:buClr>
                </a:pPr>
                <a:r>
                  <a:rPr lang="en-US" altLang="zh-CN" dirty="0"/>
                  <a:t>        As the name implies, linear regression solves a regression problem. In other words, the goal is to build a system that can take a vector </a:t>
                </a:r>
                <a:r>
                  <a:rPr lang="en-US" altLang="zh-CN" b="1" i="1" dirty="0"/>
                  <a:t>x </a:t>
                </a:r>
                <a14:m>
                  <m:oMath xmlns:m="http://schemas.openxmlformats.org/officeDocument/2006/math">
                    <m:r>
                      <m:rPr>
                        <m:nor/>
                      </m:rPr>
                      <a:rPr lang="zh-CN" altLang="en-US" dirty="0"/>
                      <m:t>∈</m:t>
                    </m:r>
                  </m:oMath>
                </a14:m>
                <a:r>
                  <a:rPr lang="en-US" altLang="zh-CN" b="1" i="1" dirty="0"/>
                  <a:t>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R</m:t>
                        </m:r>
                      </m:e>
                      <m:sup>
                        <m:r>
                          <a:rPr lang="en-US" altLang="zh-CN" i="1">
                            <a:latin typeface="Cambria Math" panose="02040503050406030204" pitchFamily="18" charset="0"/>
                          </a:rPr>
                          <m:t>𝑛</m:t>
                        </m:r>
                      </m:sup>
                    </m:sSup>
                  </m:oMath>
                </a14:m>
                <a:r>
                  <a:rPr lang="zh-CN" altLang="en-US" dirty="0"/>
                  <a:t> </a:t>
                </a:r>
                <a:r>
                  <a:rPr lang="en-US" altLang="zh-CN" dirty="0"/>
                  <a:t>as  input and predict the value of a scalar </a:t>
                </a:r>
                <a:r>
                  <a:rPr lang="en-US" altLang="zh-CN" i="1" dirty="0"/>
                  <a:t>y </a:t>
                </a:r>
                <a14:m>
                  <m:oMath xmlns:m="http://schemas.openxmlformats.org/officeDocument/2006/math">
                    <m:r>
                      <m:rPr>
                        <m:nor/>
                      </m:rPr>
                      <a:rPr lang="zh-CN" altLang="en-US" dirty="0"/>
                      <m:t>∈</m:t>
                    </m:r>
                  </m:oMath>
                </a14:m>
                <a:r>
                  <a:rPr lang="zh-CN" altLang="en-US" i="1" dirty="0"/>
                  <a:t> </a:t>
                </a:r>
                <a:r>
                  <a:rPr lang="en-US" altLang="zh-CN" i="1" dirty="0"/>
                  <a:t>R </a:t>
                </a:r>
                <a:r>
                  <a:rPr lang="en-US" altLang="zh-CN" dirty="0"/>
                  <a:t>as  its output. In the case of linear regression, the output is a linear function of the input. Let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oMath>
                </a14:m>
                <a:r>
                  <a:rPr lang="zh-CN" altLang="en-US" i="1" dirty="0"/>
                  <a:t> </a:t>
                </a:r>
                <a:r>
                  <a:rPr lang="en-US" altLang="zh-CN" dirty="0"/>
                  <a:t>be the value that our model predicts </a:t>
                </a:r>
                <a:r>
                  <a:rPr lang="en-US" altLang="zh-CN" i="1" dirty="0"/>
                  <a:t>y</a:t>
                </a:r>
                <a:r>
                  <a:rPr lang="en-US" altLang="zh-CN" dirty="0"/>
                  <a:t> should take on. </a:t>
                </a:r>
                <a:endParaRPr lang="zh-CN" altLang="en-US" i="1" dirty="0"/>
              </a:p>
            </p:txBody>
          </p:sp>
        </mc:Choice>
        <mc:Fallback xmlns="">
          <p:sp>
            <p:nvSpPr>
              <p:cNvPr id="4" name="内容占位符 3">
                <a:extLst>
                  <a:ext uri="{FF2B5EF4-FFF2-40B4-BE49-F238E27FC236}">
                    <a16:creationId xmlns:a16="http://schemas.microsoft.com/office/drawing/2014/main" id="{C6B34636-47DA-4F10-AA3C-36C9D4362A45}"/>
                  </a:ext>
                </a:extLst>
              </p:cNvPr>
              <p:cNvSpPr>
                <a:spLocks noGrp="1" noRot="1" noChangeAspect="1" noMove="1" noResize="1" noEditPoints="1" noAdjustHandles="1" noChangeArrowheads="1" noChangeShapeType="1" noTextEdit="1"/>
              </p:cNvSpPr>
              <p:nvPr>
                <p:ph idx="1"/>
              </p:nvPr>
            </p:nvSpPr>
            <p:spPr>
              <a:blipFill>
                <a:blip r:embed="rId2"/>
                <a:stretch>
                  <a:fillRect l="-962" t="-594" r="-962" b="-1900"/>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EAD9A5A8-F7B8-4B9F-A8EC-02A70CF0B9F9}"/>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98685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980513-CFE4-4E5C-B095-F29C98BF956F}"/>
              </a:ext>
            </a:extLst>
          </p:cNvPr>
          <p:cNvSpPr>
            <a:spLocks noGrp="1"/>
          </p:cNvSpPr>
          <p:nvPr>
            <p:ph type="title"/>
          </p:nvPr>
        </p:nvSpPr>
        <p:spPr/>
        <p:txBody>
          <a:bodyPr>
            <a:normAutofit/>
          </a:bodyPr>
          <a:lstStyle/>
          <a:p>
            <a:r>
              <a:rPr lang="en-US" altLang="zh-CN" dirty="0"/>
              <a:t>5.1.4 Example: Linear Regression</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6B34636-47DA-4F10-AA3C-36C9D4362A45}"/>
                  </a:ext>
                </a:extLst>
              </p:cNvPr>
              <p:cNvSpPr>
                <a:spLocks noGrp="1"/>
              </p:cNvSpPr>
              <p:nvPr>
                <p:ph idx="1"/>
              </p:nvPr>
            </p:nvSpPr>
            <p:spPr/>
            <p:txBody>
              <a:bodyPr/>
              <a:lstStyle/>
              <a:p>
                <a:pPr algn="just">
                  <a:spcBef>
                    <a:spcPts val="0"/>
                  </a:spcBef>
                  <a:buClr>
                    <a:srgbClr val="FF0000"/>
                  </a:buClr>
                </a:pPr>
                <a:r>
                  <a:rPr lang="en-US" altLang="zh-CN" dirty="0"/>
                  <a:t>We define the output to be</a:t>
                </a:r>
              </a:p>
              <a:p>
                <a:pPr algn="just">
                  <a:spcBef>
                    <a:spcPts val="0"/>
                  </a:spcBef>
                  <a:buClr>
                    <a:srgbClr val="FF0000"/>
                  </a:buClr>
                </a:pPr>
                <a:endParaRPr lang="en-US" altLang="zh-CN" dirty="0"/>
              </a:p>
              <a:p>
                <a:pPr algn="just">
                  <a:spcBef>
                    <a:spcPts val="0"/>
                  </a:spcBef>
                  <a:buClr>
                    <a:srgbClr val="FF0000"/>
                  </a:buClr>
                </a:pPr>
                <a:r>
                  <a:rPr lang="en-US" altLang="zh-CN" dirty="0"/>
                  <a:t>Where </a:t>
                </a:r>
                <a14:m>
                  <m:oMath xmlns:m="http://schemas.openxmlformats.org/officeDocument/2006/math">
                    <m:r>
                      <a:rPr lang="zh-CN" altLang="en-US" b="1" i="1">
                        <a:latin typeface="Cambria Math" panose="02040503050406030204" pitchFamily="18" charset="0"/>
                      </a:rPr>
                      <m:t>𝝎</m:t>
                    </m:r>
                  </m:oMath>
                </a14:m>
                <a:r>
                  <a:rPr lang="zh-CN" altLang="en-US" b="1" i="1" dirty="0"/>
                  <a:t> </a:t>
                </a:r>
                <a:r>
                  <a:rPr lang="zh-CN" altLang="en-US" dirty="0"/>
                  <a:t>∈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R</m:t>
                        </m:r>
                      </m:e>
                      <m:sup>
                        <m:r>
                          <a:rPr lang="en-US" altLang="zh-CN" i="1">
                            <a:latin typeface="Cambria Math" panose="02040503050406030204" pitchFamily="18" charset="0"/>
                          </a:rPr>
                          <m:t>𝑛</m:t>
                        </m:r>
                      </m:sup>
                    </m:sSup>
                  </m:oMath>
                </a14:m>
                <a:r>
                  <a:rPr lang="zh-CN" altLang="en-US" dirty="0"/>
                  <a:t> </a:t>
                </a:r>
                <a:r>
                  <a:rPr lang="en-US" altLang="zh-CN" dirty="0"/>
                  <a:t>is a vector of </a:t>
                </a:r>
                <a:r>
                  <a:rPr lang="en-US" altLang="zh-CN" i="1" dirty="0"/>
                  <a:t>parameters.</a:t>
                </a:r>
              </a:p>
              <a:p>
                <a:pPr algn="just">
                  <a:spcBef>
                    <a:spcPts val="0"/>
                  </a:spcBef>
                  <a:buClr>
                    <a:srgbClr val="FF0000"/>
                  </a:buClr>
                </a:pPr>
                <a:r>
                  <a:rPr lang="en-US" altLang="zh-CN" dirty="0"/>
                  <a:t>        Parameters are values that control the behavior of the system. In this case,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𝜔</m:t>
                        </m:r>
                      </m:e>
                      <m:sub>
                        <m:r>
                          <a:rPr lang="en-US" altLang="zh-CN" i="1">
                            <a:latin typeface="Cambria Math" panose="02040503050406030204" pitchFamily="18" charset="0"/>
                          </a:rPr>
                          <m:t>𝑖</m:t>
                        </m:r>
                      </m:sub>
                    </m:sSub>
                  </m:oMath>
                </a14:m>
                <a:r>
                  <a:rPr lang="zh-CN" altLang="en-US" dirty="0"/>
                  <a:t> </a:t>
                </a:r>
                <a:r>
                  <a:rPr lang="en-US" altLang="zh-CN" dirty="0"/>
                  <a:t>is the coefficient that we multiply by feature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en-US" altLang="zh-CN" dirty="0"/>
                  <a:t> before summing up the contributions from all the features. We can think of </a:t>
                </a:r>
                <a14:m>
                  <m:oMath xmlns:m="http://schemas.openxmlformats.org/officeDocument/2006/math">
                    <m:r>
                      <a:rPr lang="zh-CN" altLang="en-US" b="1" i="1">
                        <a:latin typeface="Cambria Math" panose="02040503050406030204" pitchFamily="18" charset="0"/>
                      </a:rPr>
                      <m:t>𝝎</m:t>
                    </m:r>
                  </m:oMath>
                </a14:m>
                <a:r>
                  <a:rPr lang="zh-CN" altLang="en-US" i="1" dirty="0"/>
                  <a:t> </a:t>
                </a:r>
                <a:r>
                  <a:rPr lang="en-US" altLang="zh-CN" dirty="0"/>
                  <a:t>as a set of </a:t>
                </a:r>
                <a:r>
                  <a:rPr lang="en-US" altLang="zh-CN" i="1" dirty="0"/>
                  <a:t>weights </a:t>
                </a:r>
                <a:r>
                  <a:rPr lang="en-US" altLang="zh-CN" dirty="0"/>
                  <a:t>that determine how weights each feature affects the prediction. If a feature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a:t> </a:t>
                </a:r>
                <a:r>
                  <a:rPr lang="en-US" altLang="zh-CN" dirty="0"/>
                  <a:t>receives a positive weight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𝜔</m:t>
                        </m:r>
                      </m:e>
                      <m:sub>
                        <m:r>
                          <a:rPr lang="en-US" altLang="zh-CN" i="1">
                            <a:latin typeface="Cambria Math" panose="02040503050406030204" pitchFamily="18" charset="0"/>
                          </a:rPr>
                          <m:t>𝑖</m:t>
                        </m:r>
                      </m:sub>
                    </m:sSub>
                  </m:oMath>
                </a14:m>
                <a:r>
                  <a:rPr lang="zh-CN" altLang="en-US" dirty="0"/>
                  <a:t> </a:t>
                </a:r>
                <a:r>
                  <a:rPr lang="en-US" altLang="zh-CN" dirty="0"/>
                  <a:t>then increasing the value of that feature increases the value of our prediction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oMath>
                </a14:m>
                <a:r>
                  <a:rPr lang="en-US" altLang="zh-CN" dirty="0"/>
                  <a:t>. If a feature receives a negative weight, then increasing the value of that feature decreases the value of our prediction. </a:t>
                </a:r>
                <a:endParaRPr lang="zh-CN" altLang="en-US" dirty="0"/>
              </a:p>
            </p:txBody>
          </p:sp>
        </mc:Choice>
        <mc:Fallback xmlns="">
          <p:sp>
            <p:nvSpPr>
              <p:cNvPr id="4" name="内容占位符 3">
                <a:extLst>
                  <a:ext uri="{FF2B5EF4-FFF2-40B4-BE49-F238E27FC236}">
                    <a16:creationId xmlns:a16="http://schemas.microsoft.com/office/drawing/2014/main" xmlns:a14="http://schemas.microsoft.com/office/drawing/2010/main" xmlns="" id="{C6B34636-47DA-4F10-AA3C-36C9D4362A45}"/>
                  </a:ext>
                </a:extLst>
              </p:cNvPr>
              <p:cNvSpPr>
                <a:spLocks noGrp="1" noRot="1" noChangeAspect="1" noMove="1" noResize="1" noEditPoints="1" noAdjustHandles="1" noChangeArrowheads="1" noChangeShapeType="1" noTextEdit="1"/>
              </p:cNvSpPr>
              <p:nvPr>
                <p:ph idx="1"/>
              </p:nvPr>
            </p:nvSpPr>
            <p:spPr>
              <a:blipFill rotWithShape="0">
                <a:blip r:embed="rId2"/>
                <a:stretch>
                  <a:fillRect l="-962" r="-962" b="-475"/>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EAD9A5A8-F7B8-4B9F-A8EC-02A70CF0B9F9}"/>
              </a:ext>
            </a:extLst>
          </p:cNvPr>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0535C399-6EEC-4BB4-8597-81A7C61094C9}"/>
              </a:ext>
            </a:extLst>
          </p:cNvPr>
          <p:cNvPicPr>
            <a:picLocks noChangeAspect="1"/>
          </p:cNvPicPr>
          <p:nvPr/>
        </p:nvPicPr>
        <p:blipFill rotWithShape="1">
          <a:blip r:embed="rId4"/>
          <a:srcRect l="37958" t="19968" b="21286"/>
          <a:stretch/>
        </p:blipFill>
        <p:spPr>
          <a:xfrm>
            <a:off x="3261359" y="1524000"/>
            <a:ext cx="6966569" cy="487680"/>
          </a:xfrm>
          <a:prstGeom prst="rect">
            <a:avLst/>
          </a:prstGeom>
        </p:spPr>
      </p:pic>
    </p:spTree>
    <p:extLst>
      <p:ext uri="{BB962C8B-B14F-4D97-AF65-F5344CB8AC3E}">
        <p14:creationId xmlns:p14="http://schemas.microsoft.com/office/powerpoint/2010/main" val="750956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980513-CFE4-4E5C-B095-F29C98BF956F}"/>
              </a:ext>
            </a:extLst>
          </p:cNvPr>
          <p:cNvSpPr>
            <a:spLocks noGrp="1"/>
          </p:cNvSpPr>
          <p:nvPr>
            <p:ph type="title"/>
          </p:nvPr>
        </p:nvSpPr>
        <p:spPr/>
        <p:txBody>
          <a:bodyPr>
            <a:normAutofit/>
          </a:bodyPr>
          <a:lstStyle/>
          <a:p>
            <a:r>
              <a:rPr lang="en-US" altLang="zh-CN" dirty="0"/>
              <a:t>5.1.4 Example: Linear Regression</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6B34636-47DA-4F10-AA3C-36C9D4362A45}"/>
                  </a:ext>
                </a:extLst>
              </p:cNvPr>
              <p:cNvSpPr>
                <a:spLocks noGrp="1"/>
              </p:cNvSpPr>
              <p:nvPr>
                <p:ph idx="1"/>
              </p:nvPr>
            </p:nvSpPr>
            <p:spPr/>
            <p:txBody>
              <a:bodyPr/>
              <a:lstStyle/>
              <a:p>
                <a:pPr algn="just">
                  <a:spcBef>
                    <a:spcPts val="0"/>
                  </a:spcBef>
                  <a:buClr>
                    <a:srgbClr val="FF0000"/>
                  </a:buClr>
                </a:pPr>
                <a:r>
                  <a:rPr lang="en-US" altLang="zh-CN" dirty="0"/>
                  <a:t>If a feature’s weight is large in magnitude, then it has  a large effect on the prediction. If a feature’s weight is zero, it has no effect on the prediction.</a:t>
                </a:r>
              </a:p>
              <a:p>
                <a:pPr algn="just">
                  <a:spcBef>
                    <a:spcPts val="0"/>
                  </a:spcBef>
                  <a:buClr>
                    <a:srgbClr val="FF0000"/>
                  </a:buClr>
                </a:pPr>
                <a:r>
                  <a:rPr lang="en-US" altLang="zh-CN" dirty="0"/>
                  <a:t>        We thus have a definition of our task </a:t>
                </a:r>
                <a:r>
                  <a:rPr lang="en-US" altLang="zh-CN" i="1" dirty="0"/>
                  <a:t>T</a:t>
                </a:r>
                <a:r>
                  <a:rPr lang="en-US" altLang="zh-CN" dirty="0"/>
                  <a:t>: to predict </a:t>
                </a:r>
                <a:r>
                  <a:rPr lang="en-US" altLang="zh-CN" i="1" dirty="0"/>
                  <a:t>y</a:t>
                </a:r>
                <a:r>
                  <a:rPr lang="en-US" altLang="zh-CN" dirty="0"/>
                  <a:t> from </a:t>
                </a:r>
                <a:r>
                  <a:rPr lang="en-US" altLang="zh-CN" b="1" i="1" dirty="0"/>
                  <a:t>x</a:t>
                </a:r>
                <a:r>
                  <a:rPr lang="en-US" altLang="zh-CN" dirty="0"/>
                  <a:t> by outputting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oMath>
                </a14:m>
                <a:r>
                  <a:rPr lang="en-US" altLang="zh-CN" dirty="0"/>
                  <a:t>= </a:t>
                </a:r>
                <a14:m>
                  <m:oMath xmlns:m="http://schemas.openxmlformats.org/officeDocument/2006/math">
                    <m:sSup>
                      <m:sSupPr>
                        <m:ctrlPr>
                          <a:rPr lang="en-US" altLang="zh-CN" b="1" i="1">
                            <a:latin typeface="Cambria Math" panose="02040503050406030204" pitchFamily="18" charset="0"/>
                          </a:rPr>
                        </m:ctrlPr>
                      </m:sSupPr>
                      <m:e>
                        <m:r>
                          <a:rPr lang="zh-CN" altLang="en-US" b="1" i="1">
                            <a:latin typeface="Cambria Math" panose="02040503050406030204" pitchFamily="18" charset="0"/>
                          </a:rPr>
                          <m:t>𝝎</m:t>
                        </m:r>
                      </m:e>
                      <m:sup>
                        <m:r>
                          <a:rPr lang="en-US" altLang="zh-CN" b="1" i="1">
                            <a:latin typeface="Cambria Math" panose="02040503050406030204" pitchFamily="18" charset="0"/>
                          </a:rPr>
                          <m:t>⊤</m:t>
                        </m:r>
                      </m:sup>
                    </m:sSup>
                  </m:oMath>
                </a14:m>
                <a:r>
                  <a:rPr lang="en-US" altLang="zh-CN" b="1" i="1" dirty="0"/>
                  <a:t>x</a:t>
                </a:r>
                <a:r>
                  <a:rPr lang="en-US" altLang="zh-CN" dirty="0"/>
                  <a:t>. Next we need a definition of our performance measure, </a:t>
                </a:r>
                <a:r>
                  <a:rPr lang="en-US" altLang="zh-CN" i="1" dirty="0"/>
                  <a:t>P</a:t>
                </a:r>
                <a:r>
                  <a:rPr lang="en-US" altLang="zh-CN" dirty="0"/>
                  <a:t>.</a:t>
                </a:r>
              </a:p>
              <a:p>
                <a:pPr algn="just">
                  <a:spcBef>
                    <a:spcPts val="0"/>
                  </a:spcBef>
                  <a:buClr>
                    <a:srgbClr val="FF0000"/>
                  </a:buClr>
                </a:pPr>
                <a:r>
                  <a:rPr lang="en-US" altLang="zh-CN" b="1" i="1" dirty="0"/>
                  <a:t>        </a:t>
                </a:r>
                <a:r>
                  <a:rPr lang="en-US" altLang="zh-CN" dirty="0"/>
                  <a:t>Suppose that we have a design matrix of  </a:t>
                </a:r>
                <a:r>
                  <a:rPr lang="en-US" altLang="zh-CN" i="1" dirty="0"/>
                  <a:t>m </a:t>
                </a:r>
                <a:r>
                  <a:rPr lang="en-US" altLang="zh-CN" dirty="0"/>
                  <a:t>example inputs that we will not use for training, only for evaluating how well the model performs. We also have a vector of regression targets providing the correct value of </a:t>
                </a:r>
                <a:r>
                  <a:rPr lang="en-US" altLang="zh-CN" i="1" dirty="0"/>
                  <a:t>y</a:t>
                </a:r>
                <a:r>
                  <a:rPr lang="en-US" altLang="zh-CN" dirty="0"/>
                  <a:t> for  each of these examples. Because this dataset will only be used for evaluation, we call it the </a:t>
                </a:r>
                <a:r>
                  <a:rPr lang="en-US" altLang="zh-CN" i="1" dirty="0"/>
                  <a:t>test set</a:t>
                </a:r>
                <a:r>
                  <a:rPr lang="en-US" altLang="zh-CN" dirty="0"/>
                  <a:t>. We  refer to the design matrix of inputs as </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𝑿</m:t>
                        </m:r>
                      </m:e>
                      <m:sup>
                        <m:r>
                          <a:rPr lang="en-US" altLang="zh-CN" i="1">
                            <a:latin typeface="Cambria Math" panose="02040503050406030204" pitchFamily="18" charset="0"/>
                          </a:rPr>
                          <m:t>(</m:t>
                        </m:r>
                        <m:r>
                          <a:rPr lang="en-US" altLang="zh-CN" i="1">
                            <a:latin typeface="Cambria Math" panose="02040503050406030204" pitchFamily="18" charset="0"/>
                          </a:rPr>
                          <m:t>𝑡𝑒𝑠𝑡</m:t>
                        </m:r>
                        <m:r>
                          <a:rPr lang="en-US" altLang="zh-CN" i="1">
                            <a:latin typeface="Cambria Math" panose="02040503050406030204" pitchFamily="18" charset="0"/>
                          </a:rPr>
                          <m:t>)</m:t>
                        </m:r>
                      </m:sup>
                    </m:sSup>
                  </m:oMath>
                </a14:m>
                <a:r>
                  <a:rPr lang="zh-CN" altLang="en-US" dirty="0"/>
                  <a:t> </a:t>
                </a:r>
                <a:r>
                  <a:rPr lang="en-US" altLang="zh-CN" dirty="0"/>
                  <a:t>and the vector of regression targets as </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𝒚</m:t>
                        </m:r>
                      </m:e>
                      <m:sup>
                        <m:r>
                          <a:rPr lang="en-US" altLang="zh-CN" i="1">
                            <a:latin typeface="Cambria Math" panose="02040503050406030204" pitchFamily="18" charset="0"/>
                          </a:rPr>
                          <m:t>(</m:t>
                        </m:r>
                        <m:r>
                          <a:rPr lang="en-US" altLang="zh-CN" i="1">
                            <a:latin typeface="Cambria Math" panose="02040503050406030204" pitchFamily="18" charset="0"/>
                          </a:rPr>
                          <m:t>𝑡𝑒𝑠𝑡</m:t>
                        </m:r>
                        <m:r>
                          <a:rPr lang="en-US" altLang="zh-CN" i="1">
                            <a:latin typeface="Cambria Math" panose="02040503050406030204" pitchFamily="18" charset="0"/>
                          </a:rPr>
                          <m:t>)</m:t>
                        </m:r>
                      </m:sup>
                    </m:sSup>
                  </m:oMath>
                </a14:m>
                <a:r>
                  <a:rPr lang="en-US" altLang="zh-CN" dirty="0"/>
                  <a:t>.</a:t>
                </a:r>
                <a:endParaRPr lang="zh-CN" altLang="en-US" dirty="0"/>
              </a:p>
            </p:txBody>
          </p:sp>
        </mc:Choice>
        <mc:Fallback xmlns="">
          <p:sp>
            <p:nvSpPr>
              <p:cNvPr id="4" name="内容占位符 3">
                <a:extLst>
                  <a:ext uri="{FF2B5EF4-FFF2-40B4-BE49-F238E27FC236}">
                    <a16:creationId xmlns:a16="http://schemas.microsoft.com/office/drawing/2014/main" id="{C6B34636-47DA-4F10-AA3C-36C9D4362A45}"/>
                  </a:ext>
                </a:extLst>
              </p:cNvPr>
              <p:cNvSpPr>
                <a:spLocks noGrp="1" noRot="1" noChangeAspect="1" noMove="1" noResize="1" noEditPoints="1" noAdjustHandles="1" noChangeArrowheads="1" noChangeShapeType="1" noTextEdit="1"/>
              </p:cNvSpPr>
              <p:nvPr>
                <p:ph idx="1"/>
              </p:nvPr>
            </p:nvSpPr>
            <p:spPr>
              <a:blipFill>
                <a:blip r:embed="rId2"/>
                <a:stretch>
                  <a:fillRect l="-962" r="-1710" b="-1188"/>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EAD9A5A8-F7B8-4B9F-A8EC-02A70CF0B9F9}"/>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284848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980513-CFE4-4E5C-B095-F29C98BF956F}"/>
              </a:ext>
            </a:extLst>
          </p:cNvPr>
          <p:cNvSpPr>
            <a:spLocks noGrp="1"/>
          </p:cNvSpPr>
          <p:nvPr>
            <p:ph type="title"/>
          </p:nvPr>
        </p:nvSpPr>
        <p:spPr/>
        <p:txBody>
          <a:bodyPr>
            <a:normAutofit/>
          </a:bodyPr>
          <a:lstStyle/>
          <a:p>
            <a:r>
              <a:rPr lang="en-US" altLang="zh-CN" dirty="0"/>
              <a:t>5.1.4 Example: Linear Regression</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6B34636-47DA-4F10-AA3C-36C9D4362A45}"/>
                  </a:ext>
                </a:extLst>
              </p:cNvPr>
              <p:cNvSpPr>
                <a:spLocks noGrp="1"/>
              </p:cNvSpPr>
              <p:nvPr>
                <p:ph idx="1"/>
              </p:nvPr>
            </p:nvSpPr>
            <p:spPr/>
            <p:txBody>
              <a:bodyPr>
                <a:normAutofit fontScale="92500" lnSpcReduction="10000"/>
              </a:bodyPr>
              <a:lstStyle/>
              <a:p>
                <a:pPr algn="just">
                  <a:spcBef>
                    <a:spcPts val="0"/>
                  </a:spcBef>
                  <a:buClr>
                    <a:srgbClr val="FF0000"/>
                  </a:buClr>
                </a:pPr>
                <a:r>
                  <a:rPr lang="en-US" altLang="zh-CN" dirty="0"/>
                  <a:t>        One way of measuring the performance of the model is to compute the mean squared error of the model on the test set. If </a:t>
                </a:r>
                <a14:m>
                  <m:oMath xmlns:m="http://schemas.openxmlformats.org/officeDocument/2006/math">
                    <m:sSup>
                      <m:sSupPr>
                        <m:ctrlPr>
                          <a:rPr lang="en-US" altLang="zh-CN" i="1">
                            <a:latin typeface="Cambria Math" panose="02040503050406030204" pitchFamily="18" charset="0"/>
                          </a:rPr>
                        </m:ctrlPr>
                      </m:sSupPr>
                      <m:e>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𝒚</m:t>
                            </m:r>
                          </m:e>
                        </m:acc>
                      </m:e>
                      <m:sup>
                        <m:r>
                          <a:rPr lang="en-US" altLang="zh-CN" i="1">
                            <a:latin typeface="Cambria Math" panose="02040503050406030204" pitchFamily="18" charset="0"/>
                          </a:rPr>
                          <m:t>(</m:t>
                        </m:r>
                        <m:r>
                          <a:rPr lang="en-US" altLang="zh-CN" i="1">
                            <a:latin typeface="Cambria Math" panose="02040503050406030204" pitchFamily="18" charset="0"/>
                          </a:rPr>
                          <m:t>𝑡𝑒𝑠𝑡</m:t>
                        </m:r>
                        <m:r>
                          <a:rPr lang="en-US" altLang="zh-CN" i="1">
                            <a:latin typeface="Cambria Math" panose="02040503050406030204" pitchFamily="18" charset="0"/>
                          </a:rPr>
                          <m:t>)</m:t>
                        </m:r>
                      </m:sup>
                    </m:sSup>
                  </m:oMath>
                </a14:m>
                <a:r>
                  <a:rPr lang="zh-CN" altLang="en-US" dirty="0"/>
                  <a:t> </a:t>
                </a:r>
                <a:r>
                  <a:rPr lang="en-US" altLang="zh-CN" dirty="0"/>
                  <a:t>gives the predictions of the model on the test set, then the mean squared error is given by</a:t>
                </a:r>
              </a:p>
              <a:p>
                <a:pPr algn="just">
                  <a:spcBef>
                    <a:spcPts val="0"/>
                  </a:spcBef>
                  <a:buClr>
                    <a:srgbClr val="FF0000"/>
                  </a:buClr>
                </a:pPr>
                <a:endParaRPr lang="en-US" altLang="zh-CN" dirty="0"/>
              </a:p>
              <a:p>
                <a:pPr algn="just">
                  <a:spcBef>
                    <a:spcPts val="0"/>
                  </a:spcBef>
                  <a:buClr>
                    <a:srgbClr val="FF0000"/>
                  </a:buClr>
                </a:pPr>
                <a:endParaRPr lang="en-US" altLang="zh-CN" dirty="0"/>
              </a:p>
              <a:p>
                <a:pPr algn="just">
                  <a:spcBef>
                    <a:spcPts val="0"/>
                  </a:spcBef>
                  <a:buClr>
                    <a:srgbClr val="FF0000"/>
                  </a:buClr>
                </a:pPr>
                <a:r>
                  <a:rPr lang="en-US" altLang="zh-CN" dirty="0"/>
                  <a:t>Intuitively, one can see that this error measure decreases to 0 when </a:t>
                </a:r>
                <a14:m>
                  <m:oMath xmlns:m="http://schemas.openxmlformats.org/officeDocument/2006/math">
                    <m:sSup>
                      <m:sSupPr>
                        <m:ctrlPr>
                          <a:rPr lang="en-US" altLang="zh-CN" i="1">
                            <a:latin typeface="Cambria Math" panose="02040503050406030204" pitchFamily="18" charset="0"/>
                          </a:rPr>
                        </m:ctrlPr>
                      </m:sSupPr>
                      <m:e>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𝒚</m:t>
                            </m:r>
                          </m:e>
                        </m:acc>
                      </m:e>
                      <m:sup>
                        <m:r>
                          <a:rPr lang="en-US" altLang="zh-CN" i="1">
                            <a:latin typeface="Cambria Math" panose="02040503050406030204" pitchFamily="18" charset="0"/>
                          </a:rPr>
                          <m:t>(</m:t>
                        </m:r>
                        <m:r>
                          <a:rPr lang="en-US" altLang="zh-CN" i="1">
                            <a:latin typeface="Cambria Math" panose="02040503050406030204" pitchFamily="18" charset="0"/>
                          </a:rPr>
                          <m:t>𝑡𝑒𝑠𝑡</m:t>
                        </m:r>
                        <m:r>
                          <a:rPr lang="en-US" altLang="zh-CN" i="1">
                            <a:latin typeface="Cambria Math" panose="02040503050406030204" pitchFamily="18" charset="0"/>
                          </a:rPr>
                          <m:t>)</m:t>
                        </m:r>
                      </m:sup>
                    </m:sSup>
                  </m:oMath>
                </a14:m>
                <a:r>
                  <a:rPr lang="zh-CN" altLang="en-US" dirty="0"/>
                  <a:t> </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𝒚</m:t>
                        </m:r>
                      </m:e>
                      <m:sup>
                        <m:r>
                          <a:rPr lang="en-US" altLang="zh-CN" i="1">
                            <a:latin typeface="Cambria Math" panose="02040503050406030204" pitchFamily="18" charset="0"/>
                          </a:rPr>
                          <m:t>(</m:t>
                        </m:r>
                        <m:r>
                          <a:rPr lang="en-US" altLang="zh-CN" i="1">
                            <a:latin typeface="Cambria Math" panose="02040503050406030204" pitchFamily="18" charset="0"/>
                          </a:rPr>
                          <m:t>𝑡𝑒𝑠𝑡</m:t>
                        </m:r>
                        <m:r>
                          <a:rPr lang="en-US" altLang="zh-CN" i="1">
                            <a:latin typeface="Cambria Math" panose="02040503050406030204" pitchFamily="18" charset="0"/>
                          </a:rPr>
                          <m:t>)</m:t>
                        </m:r>
                      </m:sup>
                    </m:sSup>
                  </m:oMath>
                </a14:m>
                <a:r>
                  <a:rPr lang="en-US" altLang="zh-CN" dirty="0"/>
                  <a:t>. We can also see that</a:t>
                </a:r>
              </a:p>
              <a:p>
                <a:pPr algn="just">
                  <a:spcBef>
                    <a:spcPts val="0"/>
                  </a:spcBef>
                  <a:buClr>
                    <a:srgbClr val="FF0000"/>
                  </a:buClr>
                </a:pPr>
                <a:endParaRPr lang="en-US" altLang="zh-CN" dirty="0"/>
              </a:p>
              <a:p>
                <a:pPr algn="just">
                  <a:spcBef>
                    <a:spcPts val="0"/>
                  </a:spcBef>
                  <a:buClr>
                    <a:srgbClr val="FF0000"/>
                  </a:buClr>
                </a:pPr>
                <a:endParaRPr lang="en-US" altLang="zh-CN" dirty="0"/>
              </a:p>
              <a:p>
                <a:pPr algn="just">
                  <a:spcBef>
                    <a:spcPts val="0"/>
                  </a:spcBef>
                  <a:buClr>
                    <a:srgbClr val="FF0000"/>
                  </a:buClr>
                </a:pPr>
                <a:r>
                  <a:rPr lang="en-US" altLang="zh-CN" dirty="0"/>
                  <a:t>so the error increases whenever the Euclidean distance between the predictions and the targets increases.</a:t>
                </a:r>
                <a:endParaRPr lang="zh-CN" altLang="en-US" dirty="0"/>
              </a:p>
            </p:txBody>
          </p:sp>
        </mc:Choice>
        <mc:Fallback xmlns="">
          <p:sp>
            <p:nvSpPr>
              <p:cNvPr id="4" name="内容占位符 3">
                <a:extLst>
                  <a:ext uri="{FF2B5EF4-FFF2-40B4-BE49-F238E27FC236}">
                    <a16:creationId xmlns:a16="http://schemas.microsoft.com/office/drawing/2014/main" xmlns:a14="http://schemas.microsoft.com/office/drawing/2010/main" xmlns="" id="{C6B34636-47DA-4F10-AA3C-36C9D4362A45}"/>
                  </a:ext>
                </a:extLst>
              </p:cNvPr>
              <p:cNvSpPr>
                <a:spLocks noGrp="1" noRot="1" noChangeAspect="1" noMove="1" noResize="1" noEditPoints="1" noAdjustHandles="1" noChangeArrowheads="1" noChangeShapeType="1" noTextEdit="1"/>
              </p:cNvSpPr>
              <p:nvPr>
                <p:ph idx="1"/>
              </p:nvPr>
            </p:nvSpPr>
            <p:spPr>
              <a:blipFill rotWithShape="0">
                <a:blip r:embed="rId2"/>
                <a:stretch>
                  <a:fillRect l="-855" t="-475" r="-802"/>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EAD9A5A8-F7B8-4B9F-A8EC-02A70CF0B9F9}"/>
              </a:ext>
            </a:extLst>
          </p:cNvPr>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050B01B9-41C5-49FD-802A-C4C4420D339B}"/>
              </a:ext>
            </a:extLst>
          </p:cNvPr>
          <p:cNvPicPr>
            <a:picLocks noChangeAspect="1"/>
          </p:cNvPicPr>
          <p:nvPr/>
        </p:nvPicPr>
        <p:blipFill>
          <a:blip r:embed="rId4"/>
          <a:stretch>
            <a:fillRect/>
          </a:stretch>
        </p:blipFill>
        <p:spPr>
          <a:xfrm>
            <a:off x="1880619" y="2526912"/>
            <a:ext cx="8423247" cy="902088"/>
          </a:xfrm>
          <a:prstGeom prst="rect">
            <a:avLst/>
          </a:prstGeom>
        </p:spPr>
      </p:pic>
      <p:pic>
        <p:nvPicPr>
          <p:cNvPr id="7" name="图片 6">
            <a:extLst>
              <a:ext uri="{FF2B5EF4-FFF2-40B4-BE49-F238E27FC236}">
                <a16:creationId xmlns:a16="http://schemas.microsoft.com/office/drawing/2014/main" id="{B547FCE5-77F3-48D1-9ECC-37CDAEED4B03}"/>
              </a:ext>
            </a:extLst>
          </p:cNvPr>
          <p:cNvPicPr>
            <a:picLocks noChangeAspect="1"/>
          </p:cNvPicPr>
          <p:nvPr/>
        </p:nvPicPr>
        <p:blipFill>
          <a:blip r:embed="rId5"/>
          <a:stretch>
            <a:fillRect/>
          </a:stretch>
        </p:blipFill>
        <p:spPr>
          <a:xfrm>
            <a:off x="2884184" y="4351937"/>
            <a:ext cx="7419682" cy="902089"/>
          </a:xfrm>
          <a:prstGeom prst="rect">
            <a:avLst/>
          </a:prstGeom>
        </p:spPr>
      </p:pic>
    </p:spTree>
    <p:extLst>
      <p:ext uri="{BB962C8B-B14F-4D97-AF65-F5344CB8AC3E}">
        <p14:creationId xmlns:p14="http://schemas.microsoft.com/office/powerpoint/2010/main" val="2168586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980513-CFE4-4E5C-B095-F29C98BF956F}"/>
              </a:ext>
            </a:extLst>
          </p:cNvPr>
          <p:cNvSpPr>
            <a:spLocks noGrp="1"/>
          </p:cNvSpPr>
          <p:nvPr>
            <p:ph type="title"/>
          </p:nvPr>
        </p:nvSpPr>
        <p:spPr/>
        <p:txBody>
          <a:bodyPr>
            <a:normAutofit/>
          </a:bodyPr>
          <a:lstStyle/>
          <a:p>
            <a:r>
              <a:rPr lang="en-US" altLang="zh-CN" dirty="0"/>
              <a:t>5.1.4 Example: Linear Regression</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6B34636-47DA-4F10-AA3C-36C9D4362A45}"/>
                  </a:ext>
                </a:extLst>
              </p:cNvPr>
              <p:cNvSpPr>
                <a:spLocks noGrp="1"/>
              </p:cNvSpPr>
              <p:nvPr>
                <p:ph idx="1"/>
              </p:nvPr>
            </p:nvSpPr>
            <p:spPr/>
            <p:txBody>
              <a:bodyPr/>
              <a:lstStyle/>
              <a:p>
                <a:pPr algn="just">
                  <a:spcBef>
                    <a:spcPts val="0"/>
                  </a:spcBef>
                  <a:buClr>
                    <a:srgbClr val="FF0000"/>
                  </a:buClr>
                </a:pPr>
                <a:r>
                  <a:rPr lang="en-US" altLang="zh-CN" dirty="0"/>
                  <a:t>        To make a machine learning algorithm, we need to design an algorithm that will improve the weights w in a way that reduces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𝑀𝑆𝐸</m:t>
                        </m:r>
                      </m:e>
                      <m:sub>
                        <m:r>
                          <a:rPr lang="en-US" altLang="zh-CN" i="1">
                            <a:latin typeface="Cambria Math" panose="02040503050406030204" pitchFamily="18" charset="0"/>
                          </a:rPr>
                          <m:t>𝑡𝑒𝑠𝑡</m:t>
                        </m:r>
                      </m:sub>
                    </m:sSub>
                  </m:oMath>
                </a14:m>
                <a:r>
                  <a:rPr lang="zh-CN" altLang="en-US" dirty="0"/>
                  <a:t> </a:t>
                </a:r>
                <a:r>
                  <a:rPr lang="en-US" altLang="zh-CN" dirty="0"/>
                  <a:t>when  the algorithm is allowed to gain experience by observing a training set (</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𝑿</m:t>
                        </m:r>
                      </m:e>
                      <m:sup>
                        <m:r>
                          <a:rPr lang="en-US" altLang="zh-CN" i="1">
                            <a:latin typeface="Cambria Math" panose="02040503050406030204" pitchFamily="18" charset="0"/>
                          </a:rPr>
                          <m:t>(</m:t>
                        </m:r>
                        <m:r>
                          <a:rPr lang="en-US" altLang="zh-CN" i="1">
                            <a:latin typeface="Cambria Math" panose="02040503050406030204" pitchFamily="18" charset="0"/>
                          </a:rPr>
                          <m:t>𝑡𝑟𝑎𝑖𝑛</m:t>
                        </m:r>
                        <m:r>
                          <a:rPr lang="en-US" altLang="zh-CN" i="1">
                            <a:latin typeface="Cambria Math" panose="02040503050406030204" pitchFamily="18" charset="0"/>
                          </a:rPr>
                          <m:t>)</m:t>
                        </m:r>
                      </m:sup>
                    </m:sSup>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𝒚</m:t>
                        </m:r>
                      </m:e>
                      <m:sup>
                        <m:r>
                          <a:rPr lang="en-US" altLang="zh-CN" i="1">
                            <a:latin typeface="Cambria Math" panose="02040503050406030204" pitchFamily="18" charset="0"/>
                          </a:rPr>
                          <m:t>(</m:t>
                        </m:r>
                        <m:r>
                          <a:rPr lang="en-US" altLang="zh-CN" i="1">
                            <a:latin typeface="Cambria Math" panose="02040503050406030204" pitchFamily="18" charset="0"/>
                          </a:rPr>
                          <m:t>𝑡𝑟𝑎𝑖𝑛</m:t>
                        </m:r>
                        <m:r>
                          <a:rPr lang="en-US" altLang="zh-CN" i="1">
                            <a:latin typeface="Cambria Math" panose="02040503050406030204" pitchFamily="18" charset="0"/>
                          </a:rPr>
                          <m:t>)</m:t>
                        </m:r>
                      </m:sup>
                    </m:sSup>
                  </m:oMath>
                </a14:m>
                <a:r>
                  <a:rPr lang="en-US" altLang="zh-CN" dirty="0"/>
                  <a:t>). One intuitive  way of doing this (which we will justify later, in Sec. </a:t>
                </a:r>
                <a:r>
                  <a:rPr lang="en-US" altLang="zh-CN" dirty="0">
                    <a:solidFill>
                      <a:srgbClr val="FF0000"/>
                    </a:solidFill>
                  </a:rPr>
                  <a:t>5.5.1</a:t>
                </a:r>
                <a:r>
                  <a:rPr lang="en-US" altLang="zh-CN" dirty="0"/>
                  <a:t>) is just to minimize the mean squared error on the training set,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𝑀𝑆𝐸</m:t>
                        </m:r>
                      </m:e>
                      <m:sub>
                        <m:r>
                          <a:rPr lang="en-US" altLang="zh-CN" i="1">
                            <a:latin typeface="Cambria Math" panose="02040503050406030204" pitchFamily="18" charset="0"/>
                          </a:rPr>
                          <m:t>𝑡𝑟𝑎𝑖𝑛</m:t>
                        </m:r>
                      </m:sub>
                    </m:sSub>
                  </m:oMath>
                </a14:m>
                <a:r>
                  <a:rPr lang="en-US" altLang="zh-CN" dirty="0"/>
                  <a:t>.</a:t>
                </a:r>
              </a:p>
              <a:p>
                <a:pPr algn="just">
                  <a:spcBef>
                    <a:spcPts val="0"/>
                  </a:spcBef>
                  <a:buClr>
                    <a:srgbClr val="FF0000"/>
                  </a:buClr>
                </a:pPr>
                <a:r>
                  <a:rPr lang="en-US" altLang="zh-CN" dirty="0"/>
                  <a:t>	</a:t>
                </a:r>
                <a:endParaRPr lang="zh-CN" altLang="en-US" dirty="0"/>
              </a:p>
            </p:txBody>
          </p:sp>
        </mc:Choice>
        <mc:Fallback xmlns="">
          <p:sp>
            <p:nvSpPr>
              <p:cNvPr id="4" name="内容占位符 3">
                <a:extLst>
                  <a:ext uri="{FF2B5EF4-FFF2-40B4-BE49-F238E27FC236}">
                    <a16:creationId xmlns:a16="http://schemas.microsoft.com/office/drawing/2014/main" id="{C6B34636-47DA-4F10-AA3C-36C9D4362A45}"/>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EAD9A5A8-F7B8-4B9F-A8EC-02A70CF0B9F9}"/>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859886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980513-CFE4-4E5C-B095-F29C98BF956F}"/>
              </a:ext>
            </a:extLst>
          </p:cNvPr>
          <p:cNvSpPr>
            <a:spLocks noGrp="1"/>
          </p:cNvSpPr>
          <p:nvPr>
            <p:ph type="title"/>
          </p:nvPr>
        </p:nvSpPr>
        <p:spPr/>
        <p:txBody>
          <a:bodyPr>
            <a:normAutofit/>
          </a:bodyPr>
          <a:lstStyle/>
          <a:p>
            <a:r>
              <a:rPr lang="en-US" altLang="zh-CN" dirty="0"/>
              <a:t>5.1.4 Example: Linear Regression</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6B34636-47DA-4F10-AA3C-36C9D4362A45}"/>
                  </a:ext>
                </a:extLst>
              </p:cNvPr>
              <p:cNvSpPr>
                <a:spLocks noGrp="1"/>
              </p:cNvSpPr>
              <p:nvPr>
                <p:ph idx="1"/>
              </p:nvPr>
            </p:nvSpPr>
            <p:spPr/>
            <p:txBody>
              <a:bodyPr/>
              <a:lstStyle/>
              <a:p>
                <a:pPr algn="just">
                  <a:spcBef>
                    <a:spcPts val="0"/>
                  </a:spcBef>
                  <a:buClr>
                    <a:srgbClr val="FF0000"/>
                  </a:buClr>
                </a:pPr>
                <a:r>
                  <a:rPr lang="en-US" altLang="zh-CN" dirty="0"/>
                  <a:t>        To minimize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𝑀𝑆𝐸</m:t>
                        </m:r>
                      </m:e>
                      <m:sub>
                        <m:r>
                          <a:rPr lang="en-US" altLang="zh-CN" i="1">
                            <a:latin typeface="Cambria Math" panose="02040503050406030204" pitchFamily="18" charset="0"/>
                          </a:rPr>
                          <m:t>𝑡𝑟𝑎𝑖𝑛</m:t>
                        </m:r>
                      </m:sub>
                    </m:sSub>
                  </m:oMath>
                </a14:m>
                <a:r>
                  <a:rPr lang="en-US" altLang="zh-CN" dirty="0"/>
                  <a:t>, we can simply solve for where its gradient is </a:t>
                </a:r>
                <a:r>
                  <a:rPr lang="en-US" altLang="zh-CN" b="1" dirty="0"/>
                  <a:t>0</a:t>
                </a:r>
                <a:r>
                  <a:rPr lang="en-US" altLang="zh-CN" dirty="0"/>
                  <a:t>:</a:t>
                </a:r>
              </a:p>
              <a:p>
                <a:pPr algn="just">
                  <a:spcBef>
                    <a:spcPts val="0"/>
                  </a:spcBef>
                  <a:buClr>
                    <a:srgbClr val="FF0000"/>
                  </a:buClr>
                </a:pPr>
                <a:endParaRPr lang="en-US" altLang="zh-CN" dirty="0"/>
              </a:p>
              <a:p>
                <a:pPr algn="just">
                  <a:spcBef>
                    <a:spcPts val="0"/>
                  </a:spcBef>
                  <a:buClr>
                    <a:srgbClr val="FF0000"/>
                  </a:buClr>
                </a:pPr>
                <a:endParaRPr lang="en-US" altLang="zh-CN" dirty="0"/>
              </a:p>
              <a:p>
                <a:pPr algn="just">
                  <a:spcBef>
                    <a:spcPts val="0"/>
                  </a:spcBef>
                  <a:buClr>
                    <a:srgbClr val="FF0000"/>
                  </a:buClr>
                </a:pPr>
                <a:endParaRPr lang="en-US" altLang="zh-CN" dirty="0"/>
              </a:p>
              <a:p>
                <a:pPr algn="just">
                  <a:spcBef>
                    <a:spcPts val="0"/>
                  </a:spcBef>
                  <a:buClr>
                    <a:srgbClr val="FF0000"/>
                  </a:buClr>
                </a:pPr>
                <a:endParaRPr lang="en-US" altLang="zh-CN" dirty="0"/>
              </a:p>
              <a:p>
                <a:endParaRPr lang="zh-CN" altLang="en-US" dirty="0"/>
              </a:p>
            </p:txBody>
          </p:sp>
        </mc:Choice>
        <mc:Fallback xmlns="">
          <p:sp>
            <p:nvSpPr>
              <p:cNvPr id="4" name="内容占位符 3">
                <a:extLst>
                  <a:ext uri="{FF2B5EF4-FFF2-40B4-BE49-F238E27FC236}">
                    <a16:creationId xmlns:a16="http://schemas.microsoft.com/office/drawing/2014/main" id="{C6B34636-47DA-4F10-AA3C-36C9D4362A4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EAD9A5A8-F7B8-4B9F-A8EC-02A70CF0B9F9}"/>
              </a:ext>
            </a:extLst>
          </p:cNvPr>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0B944895-54F4-4479-ACCA-0469E025B96E}"/>
              </a:ext>
            </a:extLst>
          </p:cNvPr>
          <p:cNvPicPr>
            <a:picLocks noChangeAspect="1"/>
          </p:cNvPicPr>
          <p:nvPr/>
        </p:nvPicPr>
        <p:blipFill>
          <a:blip r:embed="rId4"/>
          <a:stretch>
            <a:fillRect/>
          </a:stretch>
        </p:blipFill>
        <p:spPr>
          <a:xfrm>
            <a:off x="3192043" y="1554239"/>
            <a:ext cx="7419023" cy="1874761"/>
          </a:xfrm>
          <a:prstGeom prst="rect">
            <a:avLst/>
          </a:prstGeom>
        </p:spPr>
      </p:pic>
      <p:pic>
        <p:nvPicPr>
          <p:cNvPr id="7" name="图片 6">
            <a:extLst>
              <a:ext uri="{FF2B5EF4-FFF2-40B4-BE49-F238E27FC236}">
                <a16:creationId xmlns:a16="http://schemas.microsoft.com/office/drawing/2014/main" id="{32DC5DA9-A80C-4B44-AE71-509DAEA747AF}"/>
              </a:ext>
            </a:extLst>
          </p:cNvPr>
          <p:cNvPicPr>
            <a:picLocks noChangeAspect="1"/>
          </p:cNvPicPr>
          <p:nvPr/>
        </p:nvPicPr>
        <p:blipFill>
          <a:blip r:embed="rId5"/>
          <a:stretch>
            <a:fillRect/>
          </a:stretch>
        </p:blipFill>
        <p:spPr>
          <a:xfrm>
            <a:off x="1901729" y="3401106"/>
            <a:ext cx="8894317" cy="2566115"/>
          </a:xfrm>
          <a:prstGeom prst="rect">
            <a:avLst/>
          </a:prstGeom>
        </p:spPr>
      </p:pic>
    </p:spTree>
    <p:extLst>
      <p:ext uri="{BB962C8B-B14F-4D97-AF65-F5344CB8AC3E}">
        <p14:creationId xmlns:p14="http://schemas.microsoft.com/office/powerpoint/2010/main" val="9663865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980513-CFE4-4E5C-B095-F29C98BF956F}"/>
              </a:ext>
            </a:extLst>
          </p:cNvPr>
          <p:cNvSpPr>
            <a:spLocks noGrp="1"/>
          </p:cNvSpPr>
          <p:nvPr>
            <p:ph type="title"/>
          </p:nvPr>
        </p:nvSpPr>
        <p:spPr/>
        <p:txBody>
          <a:bodyPr>
            <a:normAutofit/>
          </a:bodyPr>
          <a:lstStyle/>
          <a:p>
            <a:r>
              <a:rPr lang="en-US" altLang="zh-CN" dirty="0"/>
              <a:t>5.1.4 Example: Linear Regression</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6B34636-47DA-4F10-AA3C-36C9D4362A45}"/>
                  </a:ext>
                </a:extLst>
              </p:cNvPr>
              <p:cNvSpPr>
                <a:spLocks noGrp="1"/>
              </p:cNvSpPr>
              <p:nvPr>
                <p:ph idx="1"/>
              </p:nvPr>
            </p:nvSpPr>
            <p:spPr/>
            <p:txBody>
              <a:bodyPr>
                <a:normAutofit fontScale="77500" lnSpcReduction="20000"/>
              </a:bodyPr>
              <a:lstStyle/>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r>
                  <a:rPr lang="en-US" altLang="zh-CN" sz="2800" dirty="0"/>
                  <a:t>Figure 5.1: A linear regression problem, with a training set consisting of ten data points, each  containing one feature. Because there is only one feature, the weight vector </a:t>
                </a:r>
                <a14:m>
                  <m:oMath xmlns:m="http://schemas.openxmlformats.org/officeDocument/2006/math">
                    <m:r>
                      <a:rPr lang="zh-CN" altLang="en-US" sz="2800" b="1" i="1">
                        <a:latin typeface="Cambria Math" panose="02040503050406030204" pitchFamily="18" charset="0"/>
                      </a:rPr>
                      <m:t>𝝎</m:t>
                    </m:r>
                  </m:oMath>
                </a14:m>
                <a:r>
                  <a:rPr lang="zh-CN" altLang="en-US" sz="2800" dirty="0"/>
                  <a:t> </a:t>
                </a:r>
                <a:r>
                  <a:rPr lang="en-US" altLang="zh-CN" sz="2800" dirty="0"/>
                  <a:t>contains  only a single parameter to learn, </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𝜔</m:t>
                        </m:r>
                      </m:e>
                      <m:sub>
                        <m:r>
                          <a:rPr lang="en-US" altLang="zh-CN" sz="2800" i="1">
                            <a:latin typeface="Cambria Math" panose="02040503050406030204" pitchFamily="18" charset="0"/>
                          </a:rPr>
                          <m:t>1</m:t>
                        </m:r>
                      </m:sub>
                    </m:sSub>
                  </m:oMath>
                </a14:m>
                <a:r>
                  <a:rPr lang="en-US" altLang="zh-CN" sz="2800" dirty="0"/>
                  <a:t>. (</a:t>
                </a:r>
                <a:r>
                  <a:rPr lang="en-US" altLang="zh-CN" sz="2800" i="1" dirty="0"/>
                  <a:t>Top</a:t>
                </a:r>
                <a:r>
                  <a:rPr lang="en-US" altLang="zh-CN" sz="2800" dirty="0"/>
                  <a:t>) Observe that linear regression learns to set w 1 such that the line </a:t>
                </a:r>
                <a:r>
                  <a:rPr lang="en-US" altLang="zh-CN" sz="2800" i="1" dirty="0"/>
                  <a:t>y = </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𝜔</m:t>
                        </m:r>
                      </m:e>
                      <m:sub>
                        <m:r>
                          <a:rPr lang="en-US" altLang="zh-CN" sz="2800" i="1">
                            <a:latin typeface="Cambria Math" panose="02040503050406030204" pitchFamily="18" charset="0"/>
                          </a:rPr>
                          <m:t>1</m:t>
                        </m:r>
                      </m:sub>
                    </m:sSub>
                  </m:oMath>
                </a14:m>
                <a:r>
                  <a:rPr lang="en-US" altLang="zh-CN" sz="2800" dirty="0"/>
                  <a:t>x comes as close as possible to </a:t>
                </a:r>
                <a:r>
                  <a:rPr lang="en-US" altLang="zh-CN" sz="2800" dirty="0" err="1"/>
                  <a:t>assing</a:t>
                </a:r>
                <a:r>
                  <a:rPr lang="en-US" altLang="zh-CN" sz="2800" dirty="0"/>
                  <a:t> through all the training points. (</a:t>
                </a:r>
                <a:r>
                  <a:rPr lang="en-US" altLang="zh-CN" sz="2800" i="1" dirty="0"/>
                  <a:t>Bottom</a:t>
                </a:r>
                <a:r>
                  <a:rPr lang="en-US" altLang="zh-CN" sz="2800" dirty="0"/>
                  <a:t>) The plotted point indicates the value of </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𝜔</m:t>
                        </m:r>
                      </m:e>
                      <m:sub>
                        <m:r>
                          <a:rPr lang="en-US" altLang="zh-CN" sz="2800" i="1">
                            <a:latin typeface="Cambria Math" panose="02040503050406030204" pitchFamily="18" charset="0"/>
                          </a:rPr>
                          <m:t>1</m:t>
                        </m:r>
                      </m:sub>
                    </m:sSub>
                  </m:oMath>
                </a14:m>
                <a:r>
                  <a:rPr lang="zh-CN" altLang="en-US" sz="2800" dirty="0"/>
                  <a:t> </a:t>
                </a:r>
                <a:r>
                  <a:rPr lang="en-US" altLang="zh-CN" sz="2800" dirty="0"/>
                  <a:t>found by  the normal equations, which we can see  </a:t>
                </a:r>
                <a:r>
                  <a:rPr lang="en-US" altLang="zh-CN" sz="2800" dirty="0" err="1"/>
                  <a:t>inimizes</a:t>
                </a:r>
                <a:r>
                  <a:rPr lang="en-US" altLang="zh-CN" sz="2800" dirty="0"/>
                  <a:t> the mean squared error on the training set.</a:t>
                </a:r>
                <a:endParaRPr lang="zh-CN" altLang="en-US" sz="2800" dirty="0"/>
              </a:p>
            </p:txBody>
          </p:sp>
        </mc:Choice>
        <mc:Fallback xmlns="">
          <p:sp>
            <p:nvSpPr>
              <p:cNvPr id="4" name="内容占位符 3">
                <a:extLst>
                  <a:ext uri="{FF2B5EF4-FFF2-40B4-BE49-F238E27FC236}">
                    <a16:creationId xmlns:a16="http://schemas.microsoft.com/office/drawing/2014/main" id="{C6B34636-47DA-4F10-AA3C-36C9D4362A45}"/>
                  </a:ext>
                </a:extLst>
              </p:cNvPr>
              <p:cNvSpPr>
                <a:spLocks noGrp="1" noRot="1" noChangeAspect="1" noMove="1" noResize="1" noEditPoints="1" noAdjustHandles="1" noChangeArrowheads="1" noChangeShapeType="1" noTextEdit="1"/>
              </p:cNvSpPr>
              <p:nvPr>
                <p:ph idx="1"/>
              </p:nvPr>
            </p:nvSpPr>
            <p:spPr>
              <a:blipFill>
                <a:blip r:embed="rId2"/>
                <a:stretch>
                  <a:fillRect l="-695" r="-695" b="-1069"/>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EAD9A5A8-F7B8-4B9F-A8EC-02A70CF0B9F9}"/>
              </a:ext>
            </a:extLst>
          </p:cNvPr>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5D1D738D-3CEB-48FA-A0FF-A0459346AC2A}"/>
              </a:ext>
            </a:extLst>
          </p:cNvPr>
          <p:cNvPicPr>
            <a:picLocks noChangeAspect="1"/>
          </p:cNvPicPr>
          <p:nvPr/>
        </p:nvPicPr>
        <p:blipFill rotWithShape="1">
          <a:blip r:embed="rId4"/>
          <a:srcRect l="1" t="4591" r="315"/>
          <a:stretch/>
        </p:blipFill>
        <p:spPr>
          <a:xfrm>
            <a:off x="2318530" y="958348"/>
            <a:ext cx="6723711" cy="3042050"/>
          </a:xfrm>
          <a:prstGeom prst="rect">
            <a:avLst/>
          </a:prstGeom>
        </p:spPr>
      </p:pic>
    </p:spTree>
    <p:extLst>
      <p:ext uri="{BB962C8B-B14F-4D97-AF65-F5344CB8AC3E}">
        <p14:creationId xmlns:p14="http://schemas.microsoft.com/office/powerpoint/2010/main" val="1877873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980513-CFE4-4E5C-B095-F29C98BF956F}"/>
              </a:ext>
            </a:extLst>
          </p:cNvPr>
          <p:cNvSpPr>
            <a:spLocks noGrp="1"/>
          </p:cNvSpPr>
          <p:nvPr>
            <p:ph type="title"/>
          </p:nvPr>
        </p:nvSpPr>
        <p:spPr/>
        <p:txBody>
          <a:bodyPr>
            <a:normAutofit/>
          </a:bodyPr>
          <a:lstStyle/>
          <a:p>
            <a:r>
              <a:rPr lang="en-US" altLang="zh-CN" dirty="0"/>
              <a:t>5.1.4 Example: Linear Regression</a:t>
            </a:r>
            <a:endParaRPr lang="zh-CN" altLang="en-US" dirty="0"/>
          </a:p>
        </p:txBody>
      </p:sp>
      <p:sp>
        <p:nvSpPr>
          <p:cNvPr id="4" name="内容占位符 3">
            <a:extLst>
              <a:ext uri="{FF2B5EF4-FFF2-40B4-BE49-F238E27FC236}">
                <a16:creationId xmlns:a16="http://schemas.microsoft.com/office/drawing/2014/main" id="{C6B34636-47DA-4F10-AA3C-36C9D4362A45}"/>
              </a:ext>
            </a:extLst>
          </p:cNvPr>
          <p:cNvSpPr>
            <a:spLocks noGrp="1"/>
          </p:cNvSpPr>
          <p:nvPr>
            <p:ph idx="1"/>
          </p:nvPr>
        </p:nvSpPr>
        <p:spPr/>
        <p:txBody>
          <a:bodyPr>
            <a:normAutofit lnSpcReduction="10000"/>
          </a:bodyPr>
          <a:lstStyle/>
          <a:p>
            <a:pPr algn="just">
              <a:spcBef>
                <a:spcPts val="0"/>
              </a:spcBef>
              <a:buClr>
                <a:srgbClr val="FF0000"/>
              </a:buClr>
            </a:pPr>
            <a:r>
              <a:rPr lang="en-US" altLang="zh-CN" dirty="0"/>
              <a:t>        The system of equations whose solution is given by Eq. </a:t>
            </a:r>
            <a:r>
              <a:rPr lang="en-US" altLang="zh-CN" dirty="0">
                <a:solidFill>
                  <a:srgbClr val="FF0000"/>
                </a:solidFill>
              </a:rPr>
              <a:t>5.12</a:t>
            </a:r>
            <a:r>
              <a:rPr lang="en-US" altLang="zh-CN" dirty="0"/>
              <a:t> is known as the </a:t>
            </a:r>
            <a:r>
              <a:rPr lang="en-US" altLang="zh-CN" i="1" dirty="0"/>
              <a:t>normal equations</a:t>
            </a:r>
            <a:r>
              <a:rPr lang="en-US" altLang="zh-CN" dirty="0"/>
              <a:t>. Evaluating Eq. </a:t>
            </a:r>
            <a:r>
              <a:rPr lang="en-US" altLang="zh-CN" dirty="0">
                <a:solidFill>
                  <a:srgbClr val="FF0000"/>
                </a:solidFill>
              </a:rPr>
              <a:t>5.12</a:t>
            </a:r>
            <a:r>
              <a:rPr lang="en-US" altLang="zh-CN" dirty="0"/>
              <a:t> constitutes a simple learning algorithm. For an example of the linear regression learning algorithm in action, see Fig. </a:t>
            </a:r>
            <a:r>
              <a:rPr lang="en-US" altLang="zh-CN" dirty="0">
                <a:solidFill>
                  <a:srgbClr val="FF0000"/>
                </a:solidFill>
              </a:rPr>
              <a:t>5.1</a:t>
            </a:r>
            <a:r>
              <a:rPr lang="en-US" altLang="zh-CN" dirty="0"/>
              <a:t>.</a:t>
            </a:r>
          </a:p>
          <a:p>
            <a:pPr algn="just">
              <a:spcBef>
                <a:spcPts val="0"/>
              </a:spcBef>
              <a:buClr>
                <a:srgbClr val="FF0000"/>
              </a:buClr>
            </a:pPr>
            <a:r>
              <a:rPr lang="en-US" altLang="zh-CN" dirty="0"/>
              <a:t>        It is worth noting that the term linear regression is often used to refer to a slightly more sophisticated model with one additional parameter—an intercept term </a:t>
            </a:r>
            <a:r>
              <a:rPr lang="en-US" altLang="zh-CN" i="1" dirty="0"/>
              <a:t>b</a:t>
            </a:r>
            <a:r>
              <a:rPr lang="en-US" altLang="zh-CN" dirty="0"/>
              <a:t>. In this model </a:t>
            </a:r>
          </a:p>
          <a:p>
            <a:pPr algn="just">
              <a:spcBef>
                <a:spcPts val="0"/>
              </a:spcBef>
              <a:buClr>
                <a:srgbClr val="FF0000"/>
              </a:buClr>
            </a:pPr>
            <a:endParaRPr lang="en-US" altLang="zh-CN" dirty="0"/>
          </a:p>
          <a:p>
            <a:pPr algn="just">
              <a:spcBef>
                <a:spcPts val="0"/>
              </a:spcBef>
              <a:buClr>
                <a:srgbClr val="FF0000"/>
              </a:buClr>
            </a:pPr>
            <a:r>
              <a:rPr lang="en-US" altLang="zh-CN" dirty="0"/>
              <a:t>so the mapping from parameters to predictions is still a linear function but the mapping from features to predictions is now an affine function. This extension to affine functions means that the plot of the model’s predictions still looks like a line, but it  need not pass through the origin. </a:t>
            </a:r>
          </a:p>
        </p:txBody>
      </p:sp>
      <p:pic>
        <p:nvPicPr>
          <p:cNvPr id="5" name="图片 4" descr="u=1907756794,293736522&amp;fm=21&amp;gp=0.jpg">
            <a:extLst>
              <a:ext uri="{FF2B5EF4-FFF2-40B4-BE49-F238E27FC236}">
                <a16:creationId xmlns:a16="http://schemas.microsoft.com/office/drawing/2014/main" id="{EAD9A5A8-F7B8-4B9F-A8EC-02A70CF0B9F9}"/>
              </a:ext>
            </a:extLst>
          </p:cNvPr>
          <p:cNvPicPr>
            <a:picLocks noChangeAspect="1"/>
          </p:cNvPicPr>
          <p:nvPr/>
        </p:nvPicPr>
        <p:blipFill>
          <a:blip r:embed="rId2"/>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265233F2-47F0-4DF5-87BA-F16F2DD16B20}"/>
              </a:ext>
            </a:extLst>
          </p:cNvPr>
          <p:cNvPicPr>
            <a:picLocks noChangeAspect="1"/>
          </p:cNvPicPr>
          <p:nvPr/>
        </p:nvPicPr>
        <p:blipFill>
          <a:blip r:embed="rId3"/>
          <a:stretch>
            <a:fillRect/>
          </a:stretch>
        </p:blipFill>
        <p:spPr>
          <a:xfrm>
            <a:off x="1918259" y="3753888"/>
            <a:ext cx="8692807" cy="461565"/>
          </a:xfrm>
          <a:prstGeom prst="rect">
            <a:avLst/>
          </a:prstGeom>
        </p:spPr>
      </p:pic>
    </p:spTree>
    <p:extLst>
      <p:ext uri="{BB962C8B-B14F-4D97-AF65-F5344CB8AC3E}">
        <p14:creationId xmlns:p14="http://schemas.microsoft.com/office/powerpoint/2010/main" val="3735257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980513-CFE4-4E5C-B095-F29C98BF956F}"/>
              </a:ext>
            </a:extLst>
          </p:cNvPr>
          <p:cNvSpPr>
            <a:spLocks noGrp="1"/>
          </p:cNvSpPr>
          <p:nvPr>
            <p:ph type="title"/>
          </p:nvPr>
        </p:nvSpPr>
        <p:spPr/>
        <p:txBody>
          <a:bodyPr>
            <a:normAutofit/>
          </a:bodyPr>
          <a:lstStyle/>
          <a:p>
            <a:r>
              <a:rPr lang="en-US" altLang="zh-CN" dirty="0"/>
              <a:t>5.1.4 Example: Linear Regression</a:t>
            </a:r>
            <a:endParaRPr lang="zh-CN" altLang="en-US" dirty="0"/>
          </a:p>
        </p:txBody>
      </p:sp>
      <p:sp>
        <p:nvSpPr>
          <p:cNvPr id="4" name="内容占位符 3">
            <a:extLst>
              <a:ext uri="{FF2B5EF4-FFF2-40B4-BE49-F238E27FC236}">
                <a16:creationId xmlns:a16="http://schemas.microsoft.com/office/drawing/2014/main" id="{C6B34636-47DA-4F10-AA3C-36C9D4362A45}"/>
              </a:ext>
            </a:extLst>
          </p:cNvPr>
          <p:cNvSpPr>
            <a:spLocks noGrp="1"/>
          </p:cNvSpPr>
          <p:nvPr>
            <p:ph idx="1"/>
          </p:nvPr>
        </p:nvSpPr>
        <p:spPr/>
        <p:txBody>
          <a:bodyPr/>
          <a:lstStyle/>
          <a:p>
            <a:pPr algn="just">
              <a:spcBef>
                <a:spcPts val="0"/>
              </a:spcBef>
              <a:buClr>
                <a:srgbClr val="FF0000"/>
              </a:buClr>
            </a:pPr>
            <a:r>
              <a:rPr lang="en-US" altLang="zh-CN" dirty="0"/>
              <a:t>Instead of adding the bias parameter </a:t>
            </a:r>
            <a:r>
              <a:rPr lang="en-US" altLang="zh-CN" i="1" dirty="0"/>
              <a:t>b</a:t>
            </a:r>
            <a:r>
              <a:rPr lang="en-US" altLang="zh-CN" dirty="0"/>
              <a:t>, one can continue to use the model with only weights but augment </a:t>
            </a:r>
            <a:r>
              <a:rPr lang="en-US" altLang="zh-CN" b="1" i="1" dirty="0"/>
              <a:t>x </a:t>
            </a:r>
            <a:r>
              <a:rPr lang="en-US" altLang="zh-CN" dirty="0"/>
              <a:t>with an extra entry that is always set to 1. The weight corresponding to the extra 1 entry plays the role of the bias parameter. We will frequently use the term “linear” when referring to affine functions throughout this book.</a:t>
            </a:r>
          </a:p>
          <a:p>
            <a:pPr algn="just">
              <a:spcBef>
                <a:spcPts val="0"/>
              </a:spcBef>
              <a:buClr>
                <a:srgbClr val="FF0000"/>
              </a:buClr>
            </a:pPr>
            <a:r>
              <a:rPr lang="en-US" altLang="zh-CN" dirty="0"/>
              <a:t>        The intercept term </a:t>
            </a:r>
            <a:r>
              <a:rPr lang="en-US" altLang="zh-CN" i="1" dirty="0"/>
              <a:t>b</a:t>
            </a:r>
            <a:r>
              <a:rPr lang="en-US" altLang="zh-CN" dirty="0"/>
              <a:t> is often called the </a:t>
            </a:r>
            <a:r>
              <a:rPr lang="en-US" altLang="zh-CN" i="1" dirty="0"/>
              <a:t>bias</a:t>
            </a:r>
            <a:r>
              <a:rPr lang="en-US" altLang="zh-CN" dirty="0"/>
              <a:t> parameter of the affine transformation. This terminology derives from the point of view that the output of the transformation is biased toward being </a:t>
            </a:r>
            <a:r>
              <a:rPr lang="en-US" altLang="zh-CN" i="1" dirty="0"/>
              <a:t>b</a:t>
            </a:r>
            <a:r>
              <a:rPr lang="en-US" altLang="zh-CN" dirty="0"/>
              <a:t> in the absence of any input. This term is different from the idea of a statistical bias, in which a statistical estimation algorithm’s expected estimate of a quantity is not equal to the true quantity.</a:t>
            </a:r>
            <a:endParaRPr lang="zh-CN" altLang="en-US" dirty="0"/>
          </a:p>
        </p:txBody>
      </p:sp>
      <p:pic>
        <p:nvPicPr>
          <p:cNvPr id="5" name="图片 4" descr="u=1907756794,293736522&amp;fm=21&amp;gp=0.jpg">
            <a:extLst>
              <a:ext uri="{FF2B5EF4-FFF2-40B4-BE49-F238E27FC236}">
                <a16:creationId xmlns:a16="http://schemas.microsoft.com/office/drawing/2014/main" id="{EAD9A5A8-F7B8-4B9F-A8EC-02A70CF0B9F9}"/>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460455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980513-CFE4-4E5C-B095-F29C98BF956F}"/>
              </a:ext>
            </a:extLst>
          </p:cNvPr>
          <p:cNvSpPr>
            <a:spLocks noGrp="1"/>
          </p:cNvSpPr>
          <p:nvPr>
            <p:ph type="title"/>
          </p:nvPr>
        </p:nvSpPr>
        <p:spPr/>
        <p:txBody>
          <a:bodyPr>
            <a:normAutofit/>
          </a:bodyPr>
          <a:lstStyle/>
          <a:p>
            <a:r>
              <a:rPr lang="en-US" altLang="zh-CN" dirty="0"/>
              <a:t>5.1.4 Example: Linear Regression</a:t>
            </a:r>
            <a:endParaRPr lang="zh-CN" altLang="en-US" dirty="0"/>
          </a:p>
        </p:txBody>
      </p:sp>
      <p:sp>
        <p:nvSpPr>
          <p:cNvPr id="4" name="内容占位符 3">
            <a:extLst>
              <a:ext uri="{FF2B5EF4-FFF2-40B4-BE49-F238E27FC236}">
                <a16:creationId xmlns:a16="http://schemas.microsoft.com/office/drawing/2014/main" id="{C6B34636-47DA-4F10-AA3C-36C9D4362A45}"/>
              </a:ext>
            </a:extLst>
          </p:cNvPr>
          <p:cNvSpPr>
            <a:spLocks noGrp="1"/>
          </p:cNvSpPr>
          <p:nvPr>
            <p:ph idx="1"/>
          </p:nvPr>
        </p:nvSpPr>
        <p:spPr/>
        <p:txBody>
          <a:bodyPr/>
          <a:lstStyle/>
          <a:p>
            <a:pPr algn="just"/>
            <a:r>
              <a:rPr lang="en-US" altLang="zh-CN" dirty="0"/>
              <a:t>        Linear regression is of course an extremely simple and limited learning algorithm, but it provides an example of how a learning algorithm can work. In the subsequent sections we will describe some of the basic principles underlying learning algorithm design and demonstrate how these principles can be used to build more complicated learning algorithms.</a:t>
            </a:r>
            <a:endParaRPr lang="zh-CN" altLang="en-US" dirty="0"/>
          </a:p>
        </p:txBody>
      </p:sp>
      <p:pic>
        <p:nvPicPr>
          <p:cNvPr id="5" name="图片 4" descr="u=1907756794,293736522&amp;fm=21&amp;gp=0.jpg">
            <a:extLst>
              <a:ext uri="{FF2B5EF4-FFF2-40B4-BE49-F238E27FC236}">
                <a16:creationId xmlns:a16="http://schemas.microsoft.com/office/drawing/2014/main" id="{EAD9A5A8-F7B8-4B9F-A8EC-02A70CF0B9F9}"/>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64645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 Machine Learning Basics</a:t>
            </a:r>
            <a:endParaRPr lang="zh-CN" altLang="en-US" sz="3600" dirty="0">
              <a:latin typeface="Times New Roman" panose="02020603050405020304" pitchFamily="18" charset="0"/>
              <a:cs typeface="Times New Roman" panose="02020603050405020304" pitchFamily="18" charset="0"/>
            </a:endParaRPr>
          </a:p>
        </p:txBody>
      </p:sp>
      <p:sp>
        <p:nvSpPr>
          <p:cNvPr id="5"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t>Most machine </a:t>
            </a:r>
            <a:r>
              <a:rPr lang="en-US" altLang="zh-CN" sz="2600" dirty="0">
                <a:latin typeface="Times New Roman" panose="02020603050405020304" pitchFamily="18" charset="0"/>
                <a:cs typeface="Times New Roman" panose="02020603050405020304" pitchFamily="18" charset="0"/>
              </a:rPr>
              <a:t>learning algorithms  can be divided into the categories of supervised learning and unsupervised learning; we describe these categories and give some examples of simple learning algorithms from each category. Most deep learning algorithms are based on an optimization algorithm called stochastic gradient descent. We describe how to combine various algorithm components such as an optimization algorithm, a cost function, a model, and a dataset to build a machine learning algorithm. Finally, in Sec. </a:t>
            </a:r>
            <a:r>
              <a:rPr lang="en-US" altLang="zh-CN" sz="2600" dirty="0">
                <a:solidFill>
                  <a:srgbClr val="FF0000"/>
                </a:solidFill>
                <a:latin typeface="Times New Roman" panose="02020603050405020304" pitchFamily="18" charset="0"/>
                <a:cs typeface="Times New Roman" panose="02020603050405020304" pitchFamily="18" charset="0"/>
              </a:rPr>
              <a:t>5.11</a:t>
            </a:r>
            <a:r>
              <a:rPr lang="en-US" altLang="zh-CN" sz="2600" dirty="0">
                <a:latin typeface="Times New Roman" panose="02020603050405020304" pitchFamily="18" charset="0"/>
                <a:cs typeface="Times New Roman" panose="02020603050405020304" pitchFamily="18" charset="0"/>
              </a:rPr>
              <a:t>, we describe some of the factors that have limited the ability of traditional machine learning to generalize. These challenges have motivated the development of deep learning algorithms that overcome these obstacles.</a:t>
            </a:r>
            <a:endParaRPr lang="zh-CN" altLang="en-US" sz="2600" dirty="0">
              <a:latin typeface="Times New Roman" panose="02020603050405020304" pitchFamily="18" charset="0"/>
              <a:cs typeface="Times New Roman" panose="02020603050405020304" pitchFamily="18" charset="0"/>
            </a:endParaRPr>
          </a:p>
        </p:txBody>
      </p:sp>
      <p:pic>
        <p:nvPicPr>
          <p:cNvPr id="6" name="图片 5" descr="u=1907756794,293736522&amp;fm=21&amp;gp=0.jpg">
            <a:extLst>
              <a:ext uri="{FF2B5EF4-FFF2-40B4-BE49-F238E27FC236}">
                <a16:creationId xmlns:a16="http://schemas.microsoft.com/office/drawing/2014/main" id="{3C36F596-4C48-4BC5-9AF9-F6479FDC0664}"/>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7047893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5 Machine Learning Basics</a:t>
            </a:r>
            <a:endParaRPr lang="zh-CN" altLang="en-US" sz="4400" b="1" dirty="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a:xfrm>
            <a:off x="2046303" y="3696236"/>
            <a:ext cx="8460589" cy="2434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sz="2400" dirty="0"/>
              <a:t>Acknowledge to: </a:t>
            </a:r>
            <a:r>
              <a:rPr lang="en-US" altLang="zh-CN" sz="2400" dirty="0" err="1"/>
              <a:t>Zhihao</a:t>
            </a:r>
            <a:r>
              <a:rPr lang="en-US" altLang="zh-CN" sz="2400" dirty="0"/>
              <a:t> Zhu,</a:t>
            </a:r>
            <a:r>
              <a:rPr lang="zh-CN" altLang="en-US" sz="2400" dirty="0"/>
              <a:t> </a:t>
            </a:r>
            <a:r>
              <a:rPr lang="en-US" altLang="zh-CN" sz="2400" dirty="0"/>
              <a:t>Ye</a:t>
            </a:r>
            <a:r>
              <a:rPr lang="zh-CN" altLang="en-US" sz="2400" dirty="0"/>
              <a:t> </a:t>
            </a:r>
            <a:r>
              <a:rPr lang="en-US" altLang="zh-CN" sz="2400" dirty="0"/>
              <a:t>Yuan</a:t>
            </a:r>
          </a:p>
          <a:p>
            <a:r>
              <a:rPr lang="en-US" altLang="zh-CN" sz="2400" dirty="0"/>
              <a:t>Organizers: </a:t>
            </a:r>
            <a:r>
              <a:rPr lang="en-US" altLang="zh-CN" sz="2400" dirty="0" err="1"/>
              <a:t>Guoqiang</a:t>
            </a:r>
            <a:r>
              <a:rPr lang="en-US" altLang="zh-CN" sz="2400" dirty="0"/>
              <a:t> </a:t>
            </a:r>
            <a:r>
              <a:rPr lang="en-US" altLang="zh-CN" sz="2400" dirty="0" err="1"/>
              <a:t>Zhong</a:t>
            </a:r>
            <a:r>
              <a:rPr lang="en-US" altLang="zh-CN" sz="2400" dirty="0"/>
              <a:t>,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pic>
        <p:nvPicPr>
          <p:cNvPr id="6" name="图片 5"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7"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5.2 Capacity, </a:t>
            </a:r>
            <a:r>
              <a:rPr lang="en-US" altLang="zh-CN" sz="3600" dirty="0" err="1"/>
              <a:t>Overfitting</a:t>
            </a:r>
            <a:r>
              <a:rPr lang="en-US" altLang="zh-CN" sz="3600" dirty="0"/>
              <a:t> and </a:t>
            </a:r>
            <a:r>
              <a:rPr lang="en-US" altLang="zh-CN" sz="3600" dirty="0" err="1"/>
              <a:t>Underfitting</a:t>
            </a:r>
            <a:endParaRPr lang="zh-CN" altLang="en-US" sz="3600" dirty="0"/>
          </a:p>
        </p:txBody>
      </p:sp>
      <p:sp>
        <p:nvSpPr>
          <p:cNvPr id="8" name="文本框 7"/>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2915450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lstStyle/>
          <a:p>
            <a:pPr algn="just">
              <a:spcBef>
                <a:spcPts val="0"/>
              </a:spcBef>
              <a:buClr>
                <a:srgbClr val="FF0000"/>
              </a:buClr>
            </a:pPr>
            <a:r>
              <a:rPr lang="en-US" altLang="zh-CN" dirty="0"/>
              <a:t>The central challenge in machine learning is that we must perform well on </a:t>
            </a:r>
            <a:r>
              <a:rPr lang="en-US" altLang="zh-CN" b="1" dirty="0"/>
              <a:t>new, previously unseen</a:t>
            </a:r>
            <a:r>
              <a:rPr lang="en-US" altLang="zh-CN" dirty="0"/>
              <a:t> inputs—not  just those on which our model was trained. The ability to perform well on previously unobserved inputs is called </a:t>
            </a:r>
            <a:r>
              <a:rPr lang="en-US" altLang="zh-CN" i="1" dirty="0"/>
              <a:t>generalization</a:t>
            </a:r>
            <a:r>
              <a:rPr lang="en-US" altLang="zh-CN" dirty="0"/>
              <a:t>.</a:t>
            </a:r>
          </a:p>
          <a:p>
            <a:pPr algn="just">
              <a:spcBef>
                <a:spcPts val="0"/>
              </a:spcBef>
              <a:buClr>
                <a:srgbClr val="FF0000"/>
              </a:buClr>
            </a:pPr>
            <a:r>
              <a:rPr lang="en-US" altLang="zh-CN" dirty="0"/>
              <a:t>        Typically, when training a machine learning model, we have access to a training set, we can compute some error measure on the training set called the training error, and we reduce this training error. So far, what we have described is simply an optimization problem. What separates machine learning from optimization is that we want the </a:t>
            </a:r>
            <a:r>
              <a:rPr lang="en-US" altLang="zh-CN" i="1" dirty="0"/>
              <a:t>generalization error</a:t>
            </a:r>
            <a:r>
              <a:rPr lang="en-US" altLang="zh-CN" dirty="0"/>
              <a:t>, also called the </a:t>
            </a:r>
            <a:r>
              <a:rPr lang="en-US" altLang="zh-CN" i="1" dirty="0"/>
              <a:t>test error</a:t>
            </a:r>
            <a:r>
              <a:rPr lang="en-US" altLang="zh-CN" dirty="0"/>
              <a:t>, to be low as well. The generalization error is defined as the expected value of the error on a new input. </a:t>
            </a:r>
            <a:endParaRPr lang="zh-CN" altLang="en-US" dirty="0"/>
          </a:p>
        </p:txBody>
      </p:sp>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5500665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lstStyle/>
          <a:p>
            <a:pPr algn="just">
              <a:spcBef>
                <a:spcPts val="0"/>
              </a:spcBef>
              <a:buClr>
                <a:srgbClr val="FF0000"/>
              </a:buClr>
            </a:pPr>
            <a:r>
              <a:rPr lang="en-US" altLang="zh-CN" dirty="0"/>
              <a:t>Here the expectation is taken across different possible inputs,  drawn from the distribution of inputs we expect the system to encounter in practice.</a:t>
            </a:r>
          </a:p>
          <a:p>
            <a:pPr algn="just">
              <a:spcBef>
                <a:spcPts val="0"/>
              </a:spcBef>
              <a:buClr>
                <a:srgbClr val="FF0000"/>
              </a:buClr>
            </a:pPr>
            <a:r>
              <a:rPr lang="en-US" altLang="zh-CN" dirty="0"/>
              <a:t>        We typically estimate the generalization error of a machine learning model by measuring its performance on a </a:t>
            </a:r>
            <a:r>
              <a:rPr lang="en-US" altLang="zh-CN" i="1" dirty="0"/>
              <a:t>test set</a:t>
            </a:r>
            <a:r>
              <a:rPr lang="en-US" altLang="zh-CN" dirty="0"/>
              <a:t> of examples that were collected  separately test set from the training set.</a:t>
            </a:r>
          </a:p>
          <a:p>
            <a:pPr algn="just">
              <a:spcBef>
                <a:spcPts val="0"/>
              </a:spcBef>
              <a:buClr>
                <a:srgbClr val="FF0000"/>
              </a:buClr>
            </a:pPr>
            <a:r>
              <a:rPr lang="en-US" altLang="zh-CN" dirty="0"/>
              <a:t>        In our linear regression example, we trained the model by minimizing the training error,</a:t>
            </a:r>
          </a:p>
          <a:p>
            <a:pPr algn="just">
              <a:spcBef>
                <a:spcPts val="0"/>
              </a:spcBef>
              <a:buClr>
                <a:srgbClr val="FF0000"/>
              </a:buClr>
            </a:pPr>
            <a:endParaRPr lang="en-US" altLang="zh-CN" dirty="0"/>
          </a:p>
          <a:p>
            <a:pPr algn="just">
              <a:spcBef>
                <a:spcPts val="0"/>
              </a:spcBef>
              <a:buClr>
                <a:srgbClr val="FF0000"/>
              </a:buClr>
            </a:pPr>
            <a:r>
              <a:rPr lang="en-US" altLang="zh-CN" dirty="0"/>
              <a:t>but we actually care about the test error, </a:t>
            </a:r>
            <a:endParaRPr lang="zh-CN" altLang="en-US" dirty="0"/>
          </a:p>
        </p:txBody>
      </p:sp>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2"/>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74A00E45-B6BC-4387-9CCC-9BD44FD5951D}"/>
              </a:ext>
            </a:extLst>
          </p:cNvPr>
          <p:cNvPicPr>
            <a:picLocks noChangeAspect="1"/>
          </p:cNvPicPr>
          <p:nvPr/>
        </p:nvPicPr>
        <p:blipFill>
          <a:blip r:embed="rId3"/>
          <a:stretch>
            <a:fillRect/>
          </a:stretch>
        </p:blipFill>
        <p:spPr>
          <a:xfrm>
            <a:off x="2784527" y="4277285"/>
            <a:ext cx="6675103" cy="729579"/>
          </a:xfrm>
          <a:prstGeom prst="rect">
            <a:avLst/>
          </a:prstGeom>
        </p:spPr>
      </p:pic>
      <p:pic>
        <p:nvPicPr>
          <p:cNvPr id="7" name="图片 6">
            <a:extLst>
              <a:ext uri="{FF2B5EF4-FFF2-40B4-BE49-F238E27FC236}">
                <a16:creationId xmlns:a16="http://schemas.microsoft.com/office/drawing/2014/main" id="{3A568A40-87B4-416D-BC1B-63E45DA10185}"/>
              </a:ext>
            </a:extLst>
          </p:cNvPr>
          <p:cNvPicPr>
            <a:picLocks noChangeAspect="1"/>
          </p:cNvPicPr>
          <p:nvPr/>
        </p:nvPicPr>
        <p:blipFill>
          <a:blip r:embed="rId4"/>
          <a:stretch>
            <a:fillRect/>
          </a:stretch>
        </p:blipFill>
        <p:spPr>
          <a:xfrm>
            <a:off x="5985711" y="5110717"/>
            <a:ext cx="2486025" cy="390525"/>
          </a:xfrm>
          <a:prstGeom prst="rect">
            <a:avLst/>
          </a:prstGeom>
        </p:spPr>
      </p:pic>
    </p:spTree>
    <p:extLst>
      <p:ext uri="{BB962C8B-B14F-4D97-AF65-F5344CB8AC3E}">
        <p14:creationId xmlns:p14="http://schemas.microsoft.com/office/powerpoint/2010/main" val="11168041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lstStyle/>
          <a:p>
            <a:pPr algn="just">
              <a:spcBef>
                <a:spcPts val="0"/>
              </a:spcBef>
              <a:buClr>
                <a:srgbClr val="FF0000"/>
              </a:buClr>
            </a:pPr>
            <a:r>
              <a:rPr lang="en-US" altLang="zh-CN" dirty="0"/>
              <a:t>        How can we affect performance on the test set when we get to observe only the training set? The field of </a:t>
            </a:r>
            <a:r>
              <a:rPr lang="en-US" altLang="zh-CN" i="1" dirty="0"/>
              <a:t>statistical learning theory</a:t>
            </a:r>
            <a:r>
              <a:rPr lang="en-US" altLang="zh-CN" dirty="0"/>
              <a:t> provides some answers. If the training and the test set are collected arbitrarily, there is indeed little we can do. If we are allowed to make some assumptions about how the training and test set are collected, then we can make some progress.</a:t>
            </a:r>
          </a:p>
          <a:p>
            <a:pPr algn="just">
              <a:spcBef>
                <a:spcPts val="0"/>
              </a:spcBef>
              <a:buClr>
                <a:srgbClr val="FF0000"/>
              </a:buClr>
            </a:pPr>
            <a:r>
              <a:rPr lang="en-US" altLang="zh-CN" dirty="0"/>
              <a:t>        The train and test data are generated by a probability distribution over datasets called the </a:t>
            </a:r>
            <a:r>
              <a:rPr lang="en-US" altLang="zh-CN" i="1" dirty="0"/>
              <a:t>data generating process</a:t>
            </a:r>
            <a:r>
              <a:rPr lang="en-US" altLang="zh-CN" dirty="0"/>
              <a:t>. We typically make a set of assumptions known collectively as the  </a:t>
            </a:r>
            <a:r>
              <a:rPr lang="en-US" altLang="zh-CN" i="1" dirty="0" err="1"/>
              <a:t>i.i.d</a:t>
            </a:r>
            <a:r>
              <a:rPr lang="en-US" altLang="zh-CN" i="1" dirty="0"/>
              <a:t>. assumptions</a:t>
            </a:r>
            <a:r>
              <a:rPr lang="en-US" altLang="zh-CN" dirty="0"/>
              <a:t>. These  assumptions are that the examples in each dataset are </a:t>
            </a:r>
            <a:r>
              <a:rPr lang="en-US" altLang="zh-CN" i="1" dirty="0"/>
              <a:t>independent</a:t>
            </a:r>
            <a:r>
              <a:rPr lang="en-US" altLang="zh-CN" dirty="0"/>
              <a:t> from each other, and that the train set and test set are </a:t>
            </a:r>
            <a:r>
              <a:rPr lang="en-US" altLang="zh-CN" i="1" dirty="0"/>
              <a:t>identically distributed</a:t>
            </a:r>
            <a:r>
              <a:rPr lang="en-US" altLang="zh-CN" dirty="0"/>
              <a:t>, drawn from the same probability distribution as each other. </a:t>
            </a:r>
            <a:endParaRPr lang="zh-CN" altLang="en-US" dirty="0"/>
          </a:p>
        </p:txBody>
      </p:sp>
    </p:spTree>
    <p:extLst>
      <p:ext uri="{BB962C8B-B14F-4D97-AF65-F5344CB8AC3E}">
        <p14:creationId xmlns:p14="http://schemas.microsoft.com/office/powerpoint/2010/main" val="22134543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lstStyle/>
              <a:p>
                <a:pPr algn="just">
                  <a:spcBef>
                    <a:spcPts val="0"/>
                  </a:spcBef>
                  <a:buClr>
                    <a:srgbClr val="FF0000"/>
                  </a:buClr>
                </a:pPr>
                <a:r>
                  <a:rPr lang="en-US" altLang="zh-CN" dirty="0"/>
                  <a:t>This assumption allows us to describe the data generating process with a probability distribution over a single example. The same distribution is then used to generate every train example and every test example. We call that shared underlying distribution the </a:t>
                </a:r>
                <a:r>
                  <a:rPr lang="en-US" altLang="zh-CN" i="1" dirty="0"/>
                  <a:t>data generating distribution</a:t>
                </a:r>
                <a:r>
                  <a:rPr lang="en-US" altLang="zh-CN" dirty="0"/>
                  <a:t>, denoted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𝑑𝑎𝑡𝑎</m:t>
                        </m:r>
                      </m:sub>
                    </m:sSub>
                  </m:oMath>
                </a14:m>
                <a:r>
                  <a:rPr lang="en-US" altLang="zh-CN" dirty="0"/>
                  <a:t>. This probabilistic framework and the </a:t>
                </a:r>
                <a:r>
                  <a:rPr lang="en-US" altLang="zh-CN" dirty="0" err="1"/>
                  <a:t>i.i.d</a:t>
                </a:r>
                <a:r>
                  <a:rPr lang="en-US" altLang="zh-CN" dirty="0"/>
                  <a:t>. assumptions allow us to mathematically study the relationship between training error and test error.</a:t>
                </a:r>
              </a:p>
              <a:p>
                <a:pPr algn="just">
                  <a:spcBef>
                    <a:spcPts val="0"/>
                  </a:spcBef>
                  <a:buClr>
                    <a:srgbClr val="FF0000"/>
                  </a:buClr>
                </a:pPr>
                <a:r>
                  <a:rPr lang="en-US" altLang="zh-CN" dirty="0"/>
                  <a:t>        One immediate connection we can observe between the training and test error is that the expected training error of a randomly selected model is equal to the expected test error of that model. Suppose we have a probability distribution </a:t>
                </a:r>
                <a:r>
                  <a:rPr lang="en-US" altLang="zh-CN" i="1" dirty="0"/>
                  <a:t>p</a:t>
                </a:r>
                <a:r>
                  <a:rPr lang="en-US" altLang="zh-CN" dirty="0"/>
                  <a:t>(</a:t>
                </a:r>
                <a:r>
                  <a:rPr lang="en-US" altLang="zh-CN" b="1" i="1" dirty="0"/>
                  <a:t>x</a:t>
                </a:r>
                <a:r>
                  <a:rPr lang="en-US" altLang="zh-CN" dirty="0"/>
                  <a:t>, y) and we  sample from it repeatedly to generate the train set and the test set. </a:t>
                </a:r>
                <a:endParaRPr lang="zh-CN" altLang="en-US" dirty="0"/>
              </a:p>
            </p:txBody>
          </p:sp>
        </mc:Choice>
        <mc:Fallback xmlns="">
          <p:sp>
            <p:nvSpPr>
              <p:cNvPr id="4" name="内容占位符 3">
                <a:extLst>
                  <a:ext uri="{FF2B5EF4-FFF2-40B4-BE49-F238E27FC236}">
                    <a16:creationId xmlns:a16="http://schemas.microsoft.com/office/drawing/2014/main" id="{301AC7BD-516F-458F-8D04-1BF28ABDB1E9}"/>
                  </a:ext>
                </a:extLst>
              </p:cNvPr>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9549079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lstStyle/>
              <a:p>
                <a:pPr algn="just">
                  <a:spcBef>
                    <a:spcPts val="0"/>
                  </a:spcBef>
                  <a:buClr>
                    <a:srgbClr val="FF0000"/>
                  </a:buClr>
                </a:pPr>
                <a:r>
                  <a:rPr lang="en-US" altLang="zh-CN" dirty="0"/>
                  <a:t>For some fixed value </a:t>
                </a:r>
                <a14:m>
                  <m:oMath xmlns:m="http://schemas.openxmlformats.org/officeDocument/2006/math">
                    <m:r>
                      <a:rPr lang="zh-CN" altLang="en-US" b="1" i="1">
                        <a:latin typeface="Cambria Math" panose="02040503050406030204" pitchFamily="18" charset="0"/>
                      </a:rPr>
                      <m:t>𝝎</m:t>
                    </m:r>
                  </m:oMath>
                </a14:m>
                <a:r>
                  <a:rPr lang="en-US" altLang="zh-CN" dirty="0"/>
                  <a:t>, then the expected training set error is exactly the same as the expected test set error, because both expectations are formed using the same dataset sampling process. The only difference between the two conditions is the name we assign to the dataset we sample. </a:t>
                </a:r>
              </a:p>
              <a:p>
                <a:pPr algn="just">
                  <a:spcBef>
                    <a:spcPts val="0"/>
                  </a:spcBef>
                  <a:buClr>
                    <a:srgbClr val="FF0000"/>
                  </a:buClr>
                </a:pPr>
                <a:r>
                  <a:rPr lang="en-US" altLang="zh-CN" dirty="0"/>
                  <a:t>        Of course, when we use a machine learning algorithm, we do not fix the parameters ahead of time, then sample both datasets. We sample the training set, then use it to choose the parameters to reduce training set error, then sample the test set. Under this process, the expected test error is greater than or equal to the expected value of training error. </a:t>
                </a:r>
              </a:p>
            </p:txBody>
          </p:sp>
        </mc:Choice>
        <mc:Fallback xmlns="">
          <p:sp>
            <p:nvSpPr>
              <p:cNvPr id="4" name="内容占位符 3">
                <a:extLst>
                  <a:ext uri="{FF2B5EF4-FFF2-40B4-BE49-F238E27FC236}">
                    <a16:creationId xmlns:a16="http://schemas.microsoft.com/office/drawing/2014/main" id="{301AC7BD-516F-458F-8D04-1BF28ABDB1E9}"/>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708935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lstStyle/>
          <a:p>
            <a:pPr algn="just">
              <a:spcBef>
                <a:spcPts val="0"/>
              </a:spcBef>
              <a:buClr>
                <a:srgbClr val="FF0000"/>
              </a:buClr>
            </a:pPr>
            <a:r>
              <a:rPr lang="en-US" altLang="zh-CN" dirty="0"/>
              <a:t>The factors determining how well a machine learning algorithm will perform are its ability to:	</a:t>
            </a:r>
          </a:p>
          <a:p>
            <a:pPr algn="just">
              <a:spcBef>
                <a:spcPts val="0"/>
              </a:spcBef>
              <a:buClr>
                <a:srgbClr val="FF0000"/>
              </a:buClr>
            </a:pPr>
            <a:r>
              <a:rPr lang="en-US" altLang="zh-CN" dirty="0"/>
              <a:t>        1. Make the training error small.</a:t>
            </a:r>
          </a:p>
          <a:p>
            <a:pPr algn="just">
              <a:spcBef>
                <a:spcPts val="0"/>
              </a:spcBef>
              <a:buClr>
                <a:srgbClr val="FF0000"/>
              </a:buClr>
            </a:pPr>
            <a:r>
              <a:rPr lang="en-US" altLang="zh-CN" dirty="0"/>
              <a:t>        2. Make the gap between training and test error small.</a:t>
            </a:r>
          </a:p>
          <a:p>
            <a:pPr algn="just">
              <a:spcBef>
                <a:spcPts val="0"/>
              </a:spcBef>
              <a:buClr>
                <a:srgbClr val="FF0000"/>
              </a:buClr>
            </a:pPr>
            <a:r>
              <a:rPr lang="en-US" altLang="zh-CN" dirty="0"/>
              <a:t>        These two factors correspond to the two central challenges in machine   learning: </a:t>
            </a:r>
            <a:r>
              <a:rPr lang="en-US" altLang="zh-CN" i="1" dirty="0"/>
              <a:t>underfitting</a:t>
            </a:r>
            <a:r>
              <a:rPr lang="en-US" altLang="zh-CN" dirty="0"/>
              <a:t> and </a:t>
            </a:r>
            <a:r>
              <a:rPr lang="en-US" altLang="zh-CN" i="1" dirty="0"/>
              <a:t>overfitting</a:t>
            </a:r>
            <a:r>
              <a:rPr lang="en-US" altLang="zh-CN" dirty="0"/>
              <a:t>. Underfitting occurs when the model is not able to obtain  a sufficiently low error value on the training set. Overfitting occurs when the gap between the training error and test error is too large. </a:t>
            </a:r>
          </a:p>
        </p:txBody>
      </p:sp>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593996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normAutofit lnSpcReduction="10000"/>
          </a:bodyPr>
          <a:lstStyle/>
          <a:p>
            <a:pPr algn="just">
              <a:spcBef>
                <a:spcPts val="0"/>
              </a:spcBef>
              <a:buClr>
                <a:srgbClr val="FF0000"/>
              </a:buClr>
            </a:pPr>
            <a:r>
              <a:rPr lang="en-US" altLang="zh-CN" dirty="0"/>
              <a:t>        We can control whether a model is more likely to overfit or underfit by altering its </a:t>
            </a:r>
            <a:r>
              <a:rPr lang="en-US" altLang="zh-CN" i="1" dirty="0"/>
              <a:t>capacity</a:t>
            </a:r>
            <a:r>
              <a:rPr lang="en-US" altLang="zh-CN" dirty="0"/>
              <a:t>. Informally, a model’s capacity is its ability to fit a wide variety of functions. Models with low capacity may struggle to fit the training set. Models with high capacity can overfit by memorizing properties of the training set that do not serve them well on the test set.</a:t>
            </a:r>
          </a:p>
          <a:p>
            <a:pPr algn="just">
              <a:spcBef>
                <a:spcPts val="0"/>
              </a:spcBef>
              <a:buClr>
                <a:srgbClr val="FF0000"/>
              </a:buClr>
            </a:pPr>
            <a:r>
              <a:rPr lang="en-US" altLang="zh-CN" dirty="0"/>
              <a:t>        One way to control the capacity of a learning algorithm is by choosing its </a:t>
            </a:r>
            <a:r>
              <a:rPr lang="en-US" altLang="zh-CN" i="1" dirty="0"/>
              <a:t>hypothesis space</a:t>
            </a:r>
            <a:r>
              <a:rPr lang="en-US" altLang="zh-CN" dirty="0"/>
              <a:t>, the set of functions that the learning algorithm is allowed to select as being the solution. For example, the linear regression algorithm has the set of all linear functions of  its input as its hypothesis space. We can generalize linear regression to include polynomials, rather than just linear functions, in its hypothesis space. Doing so increases the model’s capacity.</a:t>
            </a:r>
          </a:p>
        </p:txBody>
      </p:sp>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3129819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lstStyle/>
              <a:p>
                <a:pPr algn="just">
                  <a:spcBef>
                    <a:spcPts val="0"/>
                  </a:spcBef>
                  <a:buClr>
                    <a:srgbClr val="FF0000"/>
                  </a:buClr>
                </a:pPr>
                <a:r>
                  <a:rPr lang="en-US" altLang="zh-CN" dirty="0"/>
                  <a:t>        A polynomial of degree one gives us the linear regression model with which we are already familiar, with prediction	</a:t>
                </a:r>
              </a:p>
              <a:p>
                <a:pPr algn="just">
                  <a:spcBef>
                    <a:spcPts val="0"/>
                  </a:spcBef>
                  <a:buClr>
                    <a:srgbClr val="FF0000"/>
                  </a:buClr>
                </a:pPr>
                <a:endParaRPr lang="en-US" altLang="zh-CN" dirty="0"/>
              </a:p>
              <a:p>
                <a:pPr algn="just">
                  <a:spcBef>
                    <a:spcPts val="0"/>
                  </a:spcBef>
                  <a:buClr>
                    <a:srgbClr val="FF0000"/>
                  </a:buClr>
                </a:pPr>
                <a:r>
                  <a:rPr lang="en-US" altLang="zh-CN" dirty="0"/>
                  <a:t>By introducing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x</m:t>
                        </m:r>
                      </m:e>
                      <m:sup>
                        <m:r>
                          <a:rPr lang="en-US" altLang="zh-CN" i="1">
                            <a:latin typeface="Cambria Math" panose="02040503050406030204" pitchFamily="18" charset="0"/>
                          </a:rPr>
                          <m:t>2</m:t>
                        </m:r>
                      </m:sup>
                    </m:sSup>
                  </m:oMath>
                </a14:m>
                <a:r>
                  <a:rPr lang="en-US" altLang="zh-CN" dirty="0"/>
                  <a:t> as another feature provided to the linear regression model, we can learn a model that is quadratic as a function of:</a:t>
                </a:r>
              </a:p>
              <a:p>
                <a:pPr algn="just">
                  <a:spcBef>
                    <a:spcPts val="0"/>
                  </a:spcBef>
                  <a:buClr>
                    <a:srgbClr val="FF0000"/>
                  </a:buClr>
                </a:pPr>
                <a:endParaRPr lang="en-US" altLang="zh-CN" dirty="0"/>
              </a:p>
              <a:p>
                <a:pPr algn="just">
                  <a:spcBef>
                    <a:spcPts val="0"/>
                  </a:spcBef>
                  <a:buClr>
                    <a:srgbClr val="FF0000"/>
                  </a:buClr>
                </a:pPr>
                <a:r>
                  <a:rPr lang="en-US" altLang="zh-CN" dirty="0"/>
                  <a:t>Though this model implements a quadratic function of its </a:t>
                </a:r>
                <a:r>
                  <a:rPr lang="en-US" altLang="zh-CN" b="1" dirty="0"/>
                  <a:t>input</a:t>
                </a:r>
                <a:r>
                  <a:rPr lang="en-US" altLang="zh-CN" dirty="0"/>
                  <a:t>, the output is still a linear function of the </a:t>
                </a:r>
                <a:r>
                  <a:rPr lang="en-US" altLang="zh-CN" b="1" dirty="0"/>
                  <a:t>parameters</a:t>
                </a:r>
                <a:r>
                  <a:rPr lang="en-US" altLang="zh-CN" dirty="0"/>
                  <a:t>, so we can still use the normal equations to train the model in closed form.</a:t>
                </a:r>
                <a:endParaRPr lang="zh-CN" altLang="en-US" dirty="0"/>
              </a:p>
            </p:txBody>
          </p:sp>
        </mc:Choice>
        <mc:Fallback xmlns="">
          <p:sp>
            <p:nvSpPr>
              <p:cNvPr id="4" name="内容占位符 3">
                <a:extLst>
                  <a:ext uri="{FF2B5EF4-FFF2-40B4-BE49-F238E27FC236}">
                    <a16:creationId xmlns:a16="http://schemas.microsoft.com/office/drawing/2014/main" id="{301AC7BD-516F-458F-8D04-1BF28ABDB1E9}"/>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0FBBDE42-6A6E-4ECC-AEE3-BF1C9C02B541}"/>
              </a:ext>
            </a:extLst>
          </p:cNvPr>
          <p:cNvPicPr>
            <a:picLocks noChangeAspect="1"/>
          </p:cNvPicPr>
          <p:nvPr/>
        </p:nvPicPr>
        <p:blipFill>
          <a:blip r:embed="rId4"/>
          <a:stretch>
            <a:fillRect/>
          </a:stretch>
        </p:blipFill>
        <p:spPr>
          <a:xfrm>
            <a:off x="1587721" y="3521203"/>
            <a:ext cx="9181258" cy="540074"/>
          </a:xfrm>
          <a:prstGeom prst="rect">
            <a:avLst/>
          </a:prstGeom>
        </p:spPr>
      </p:pic>
      <p:pic>
        <p:nvPicPr>
          <p:cNvPr id="7" name="图片 6">
            <a:extLst>
              <a:ext uri="{FF2B5EF4-FFF2-40B4-BE49-F238E27FC236}">
                <a16:creationId xmlns:a16="http://schemas.microsoft.com/office/drawing/2014/main" id="{9096FB62-6F09-4777-BA00-C5D8C28D0E4D}"/>
              </a:ext>
            </a:extLst>
          </p:cNvPr>
          <p:cNvPicPr>
            <a:picLocks noChangeAspect="1"/>
          </p:cNvPicPr>
          <p:nvPr/>
        </p:nvPicPr>
        <p:blipFill>
          <a:blip r:embed="rId5"/>
          <a:stretch>
            <a:fillRect/>
          </a:stretch>
        </p:blipFill>
        <p:spPr>
          <a:xfrm>
            <a:off x="2320930" y="2060020"/>
            <a:ext cx="8290136" cy="540074"/>
          </a:xfrm>
          <a:prstGeom prst="rect">
            <a:avLst/>
          </a:prstGeom>
        </p:spPr>
      </p:pic>
    </p:spTree>
    <p:extLst>
      <p:ext uri="{BB962C8B-B14F-4D97-AF65-F5344CB8AC3E}">
        <p14:creationId xmlns:p14="http://schemas.microsoft.com/office/powerpoint/2010/main" val="24517524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lstStyle/>
          <a:p>
            <a:pPr algn="just">
              <a:spcBef>
                <a:spcPts val="0"/>
              </a:spcBef>
              <a:buClr>
                <a:srgbClr val="FF0000"/>
              </a:buClr>
            </a:pPr>
            <a:r>
              <a:rPr lang="en-US" altLang="zh-CN" dirty="0"/>
              <a:t>We can continue to add more powers of x as additional features, for example to obtain a polynomial of degree 9:</a:t>
            </a:r>
          </a:p>
          <a:p>
            <a:pPr algn="just">
              <a:spcBef>
                <a:spcPts val="0"/>
              </a:spcBef>
              <a:buClr>
                <a:srgbClr val="FF0000"/>
              </a:buClr>
            </a:pPr>
            <a:endParaRPr lang="en-US" altLang="zh-CN" dirty="0"/>
          </a:p>
          <a:p>
            <a:pPr algn="just">
              <a:spcBef>
                <a:spcPts val="0"/>
              </a:spcBef>
              <a:buClr>
                <a:srgbClr val="FF0000"/>
              </a:buClr>
            </a:pPr>
            <a:endParaRPr lang="en-US" altLang="zh-CN" dirty="0"/>
          </a:p>
          <a:p>
            <a:pPr algn="just">
              <a:spcBef>
                <a:spcPts val="0"/>
              </a:spcBef>
              <a:buClr>
                <a:srgbClr val="FF0000"/>
              </a:buClr>
            </a:pPr>
            <a:r>
              <a:rPr lang="en-US" altLang="zh-CN" dirty="0"/>
              <a:t>        Machine learning algorithms will generally perform best when their capacity is appropriate in regard to the true complexity of the task they need to perform and the amount of training data they are provided with. Models with insufficient capacity are unable to solve complex tasks. Models with high capacity can solve complex tasks, but when their capacity is higher than needed to solve the present task they may overfit.</a:t>
            </a:r>
          </a:p>
        </p:txBody>
      </p:sp>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2"/>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7865879D-9081-4ADE-A9C0-5B0F7201442E}"/>
              </a:ext>
            </a:extLst>
          </p:cNvPr>
          <p:cNvPicPr>
            <a:picLocks noChangeAspect="1"/>
          </p:cNvPicPr>
          <p:nvPr/>
        </p:nvPicPr>
        <p:blipFill rotWithShape="1">
          <a:blip r:embed="rId3"/>
          <a:srcRect l="6252" t="4412" r="-697" b="5554"/>
          <a:stretch/>
        </p:blipFill>
        <p:spPr>
          <a:xfrm>
            <a:off x="2479048" y="2100422"/>
            <a:ext cx="7226389" cy="901019"/>
          </a:xfrm>
          <a:prstGeom prst="rect">
            <a:avLst/>
          </a:prstGeom>
        </p:spPr>
      </p:pic>
    </p:spTree>
    <p:extLst>
      <p:ext uri="{BB962C8B-B14F-4D97-AF65-F5344CB8AC3E}">
        <p14:creationId xmlns:p14="http://schemas.microsoft.com/office/powerpoint/2010/main" val="268600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5 Machine Learning Basics</a:t>
            </a:r>
            <a:endParaRPr lang="zh-CN" altLang="en-US" sz="4400" b="1" dirty="0">
              <a:latin typeface="Times New Roman" panose="02020603050405020304" pitchFamily="18" charset="0"/>
              <a:cs typeface="Times New Roman" panose="02020603050405020304" pitchFamily="18" charset="0"/>
            </a:endParaRPr>
          </a:p>
        </p:txBody>
      </p:sp>
      <p:sp>
        <p:nvSpPr>
          <p:cNvPr id="5"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5.1 Learning Algorithms</a:t>
            </a:r>
            <a:endParaRPr lang="zh-CN" altLang="en-US" sz="3600" dirty="0"/>
          </a:p>
        </p:txBody>
      </p:sp>
      <p:sp>
        <p:nvSpPr>
          <p:cNvPr id="6" name="副标题 2"/>
          <p:cNvSpPr txBox="1">
            <a:spLocks/>
          </p:cNvSpPr>
          <p:nvPr/>
        </p:nvSpPr>
        <p:spPr>
          <a:xfrm>
            <a:off x="2046303" y="3696236"/>
            <a:ext cx="8460589" cy="2434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sz="2400" dirty="0"/>
              <a:t>Acknowledge to: </a:t>
            </a:r>
            <a:r>
              <a:rPr lang="en-US" altLang="zh-CN" sz="2400" dirty="0" err="1"/>
              <a:t>Zhihao</a:t>
            </a:r>
            <a:r>
              <a:rPr lang="en-US" altLang="zh-CN" sz="2400" dirty="0"/>
              <a:t> Zhu</a:t>
            </a:r>
          </a:p>
          <a:p>
            <a:r>
              <a:rPr lang="en-US" altLang="zh-CN" sz="2400" dirty="0"/>
              <a:t>Organizers: </a:t>
            </a:r>
            <a:r>
              <a:rPr lang="en-US" altLang="zh-CN" sz="2400" dirty="0" err="1"/>
              <a:t>Guoqiang</a:t>
            </a:r>
            <a:r>
              <a:rPr lang="en-US" altLang="zh-CN" sz="2400" dirty="0"/>
              <a:t> </a:t>
            </a:r>
            <a:r>
              <a:rPr lang="en-US" altLang="zh-CN" sz="2400" dirty="0" err="1"/>
              <a:t>Zhong</a:t>
            </a:r>
            <a:r>
              <a:rPr lang="en-US" altLang="zh-CN" sz="2400" dirty="0"/>
              <a:t>,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pic>
        <p:nvPicPr>
          <p:cNvPr id="8" name="图片 7"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23548096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lstStyle/>
          <a:p>
            <a:pPr algn="just"/>
            <a:r>
              <a:rPr lang="en-US" altLang="zh-CN" dirty="0"/>
              <a:t>        Fig. </a:t>
            </a:r>
            <a:r>
              <a:rPr lang="en-US" altLang="zh-CN" dirty="0">
                <a:solidFill>
                  <a:srgbClr val="FF0000"/>
                </a:solidFill>
              </a:rPr>
              <a:t>5.2</a:t>
            </a:r>
            <a:r>
              <a:rPr lang="en-US" altLang="zh-CN" dirty="0"/>
              <a:t> shows  this principle in action. We compare a linear, quadratic and 5.2 degree-9 predictor attempting to fit a problem where the true underlying function is quadratic. The linear function is unable to capture the curvature in the true underlying problem, so it underfits. The degree-9 predictor is capable of representing the correct function, but it is also capable of representing infinitely many other functions that pass exactly through the training points, because we have more parameters than training examples. We have little chance of choosing a  solution that generalizes well when so many wildly different solutions exist. In this example, the quadratic model is perfectly matched to the true structure of the task so it generalizes well to new data.</a:t>
            </a:r>
          </a:p>
        </p:txBody>
      </p:sp>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169747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normAutofit fontScale="77500" lnSpcReduction="20000"/>
          </a:bodyPr>
          <a:lstStyle/>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pPr algn="just"/>
            <a:r>
              <a:rPr lang="en-US" altLang="zh-CN" sz="2800" dirty="0"/>
              <a:t>Figure 5.2: We fit three models to this example training set. The training data was generated synthetically, by randomly sampling x values and choosing </a:t>
            </a:r>
            <a:r>
              <a:rPr lang="en-US" altLang="zh-CN" sz="2800" i="1" dirty="0"/>
              <a:t>y</a:t>
            </a:r>
            <a:r>
              <a:rPr lang="en-US" altLang="zh-CN" sz="2800" dirty="0"/>
              <a:t>  deterministically by evaluating a quadratic function. (</a:t>
            </a:r>
            <a:r>
              <a:rPr lang="en-US" altLang="zh-CN" sz="2800" i="1" dirty="0"/>
              <a:t>Left</a:t>
            </a:r>
            <a:r>
              <a:rPr lang="en-US" altLang="zh-CN" sz="2800" dirty="0"/>
              <a:t>) A linear function fit to the data suffers from underfitting—it cannot capture the curvature that is present in the data. (</a:t>
            </a:r>
            <a:r>
              <a:rPr lang="en-US" altLang="zh-CN" sz="2800" i="1" dirty="0"/>
              <a:t>Center</a:t>
            </a:r>
            <a:r>
              <a:rPr lang="en-US" altLang="zh-CN" sz="2800" dirty="0"/>
              <a:t>) A quadratic function fit to the data generalizes well to unseen points. It does not suffer from a significant amount of overfitting or underfitting. </a:t>
            </a:r>
            <a:endParaRPr lang="zh-CN" altLang="en-US" sz="2800" dirty="0"/>
          </a:p>
        </p:txBody>
      </p:sp>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2"/>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F0450E79-A612-4AFB-B541-9285A1ACAE13}"/>
              </a:ext>
            </a:extLst>
          </p:cNvPr>
          <p:cNvPicPr>
            <a:picLocks noChangeAspect="1"/>
          </p:cNvPicPr>
          <p:nvPr/>
        </p:nvPicPr>
        <p:blipFill rotWithShape="1">
          <a:blip r:embed="rId3"/>
          <a:srcRect l="9629" t="6689" r="7458" b="5152"/>
          <a:stretch/>
        </p:blipFill>
        <p:spPr>
          <a:xfrm>
            <a:off x="2334307" y="862885"/>
            <a:ext cx="6782284" cy="3153702"/>
          </a:xfrm>
          <a:prstGeom prst="rect">
            <a:avLst/>
          </a:prstGeom>
        </p:spPr>
      </p:pic>
    </p:spTree>
    <p:extLst>
      <p:ext uri="{BB962C8B-B14F-4D97-AF65-F5344CB8AC3E}">
        <p14:creationId xmlns:p14="http://schemas.microsoft.com/office/powerpoint/2010/main" val="25689597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normAutofit fontScale="62500" lnSpcReduction="20000"/>
          </a:bodyPr>
          <a:lstStyle/>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pPr algn="just"/>
            <a:r>
              <a:rPr lang="en-US" altLang="zh-CN" sz="2800" dirty="0"/>
              <a:t>Figure 5.2: (</a:t>
            </a:r>
            <a:r>
              <a:rPr lang="en-US" altLang="zh-CN" sz="2800" i="1" dirty="0"/>
              <a:t>Right</a:t>
            </a:r>
            <a:r>
              <a:rPr lang="en-US" altLang="zh-CN" sz="2800" dirty="0"/>
              <a:t>) A polynomial of degree 9 fit to the data suffers from overfitting. Here we used the Moore-Penrose pseudoinverse to solve the underdetermined normal equations. The solution passes through all of the training points exactly, but we have not been lucky enough for it to extract the correct structure. points exactly, but we have not been lucky enough for it to extract the correct structure. It now has a deep valley in between two training points that does not appear in the true underlying function. It also increases sharply on the left side of the data, while the true function decreases in this area.</a:t>
            </a:r>
            <a:endParaRPr lang="zh-CN" altLang="en-US" sz="2800" dirty="0"/>
          </a:p>
        </p:txBody>
      </p:sp>
      <p:pic>
        <p:nvPicPr>
          <p:cNvPr id="6" name="图片 5">
            <a:extLst>
              <a:ext uri="{FF2B5EF4-FFF2-40B4-BE49-F238E27FC236}">
                <a16:creationId xmlns:a16="http://schemas.microsoft.com/office/drawing/2014/main" id="{EBAA6DE9-80BC-4763-B086-37CB5C647D2C}"/>
              </a:ext>
            </a:extLst>
          </p:cNvPr>
          <p:cNvPicPr>
            <a:picLocks noChangeAspect="1"/>
          </p:cNvPicPr>
          <p:nvPr/>
        </p:nvPicPr>
        <p:blipFill rotWithShape="1">
          <a:blip r:embed="rId3"/>
          <a:srcRect l="9629" t="6689" r="7458" b="5152"/>
          <a:stretch/>
        </p:blipFill>
        <p:spPr>
          <a:xfrm>
            <a:off x="2334307" y="862885"/>
            <a:ext cx="6782284" cy="3153702"/>
          </a:xfrm>
          <a:prstGeom prst="rect">
            <a:avLst/>
          </a:prstGeom>
        </p:spPr>
      </p:pic>
    </p:spTree>
    <p:extLst>
      <p:ext uri="{BB962C8B-B14F-4D97-AF65-F5344CB8AC3E}">
        <p14:creationId xmlns:p14="http://schemas.microsoft.com/office/powerpoint/2010/main" val="3523534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lstStyle/>
          <a:p>
            <a:pPr algn="just"/>
            <a:r>
              <a:rPr lang="en-US" altLang="zh-CN" dirty="0"/>
              <a:t>        So far we have only described changing a model’s capacity by changing the number of input features it has (and simultaneously adding new parameters associated with those features). There are in fact many ways of changing a model’s capacity. Capacity is not determined only by the choice of model. The model specifies which family of functions the learning algorithm can choose from when varying the parameters in order to reduce a training objective. This is called the </a:t>
            </a:r>
            <a:r>
              <a:rPr lang="en-US" altLang="zh-CN" i="1" dirty="0"/>
              <a:t>representational capacity</a:t>
            </a:r>
            <a:r>
              <a:rPr lang="en-US" altLang="zh-CN" dirty="0"/>
              <a:t> of the model. In many cases, finding the best function within this family is a very difficult optimization problem. In practice, the learning algorithm does not actually find the best function, but merely one that significantly reduces the training error. </a:t>
            </a:r>
            <a:endParaRPr lang="zh-CN" altLang="en-US" dirty="0"/>
          </a:p>
        </p:txBody>
      </p:sp>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1313485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normAutofit lnSpcReduction="10000"/>
          </a:bodyPr>
          <a:lstStyle/>
          <a:p>
            <a:pPr algn="just">
              <a:spcBef>
                <a:spcPts val="0"/>
              </a:spcBef>
              <a:buClr>
                <a:srgbClr val="FF0000"/>
              </a:buClr>
            </a:pPr>
            <a:r>
              <a:rPr lang="en-US" altLang="zh-CN" dirty="0"/>
              <a:t>These additional limitations, such as the imperfection of the optimization algorithm, mean that the learning algorithm’s </a:t>
            </a:r>
            <a:r>
              <a:rPr lang="en-US" altLang="zh-CN" i="1" dirty="0"/>
              <a:t>effective capacity</a:t>
            </a:r>
            <a:r>
              <a:rPr lang="en-US" altLang="zh-CN" dirty="0"/>
              <a:t> may be less than the representational capacity of the model family.</a:t>
            </a:r>
          </a:p>
          <a:p>
            <a:pPr algn="just">
              <a:spcBef>
                <a:spcPts val="0"/>
              </a:spcBef>
              <a:buClr>
                <a:srgbClr val="FF0000"/>
              </a:buClr>
            </a:pPr>
            <a:r>
              <a:rPr lang="en-US" altLang="zh-CN" dirty="0"/>
              <a:t>        Our modern ideas about improving the generalization of machine learning models are refinements of thought dating back to philosophers at least as early as Ptolemy. Many early scholars invoke a principle of parsimony that is now most widely known as </a:t>
            </a:r>
            <a:r>
              <a:rPr lang="en-US" altLang="zh-CN" i="1" dirty="0"/>
              <a:t>Occam’s razor</a:t>
            </a:r>
            <a:r>
              <a:rPr lang="en-US" altLang="zh-CN" dirty="0"/>
              <a:t> (c. 1287-1347) This principle states that among competing hypotheses that explain known observations equally well, one should choose the “simplest” one. This idea was formalized and made more precise in the 20th century by the founders of statistical learning theory (</a:t>
            </a:r>
            <a:r>
              <a:rPr lang="en-US" altLang="zh-CN" dirty="0" err="1">
                <a:solidFill>
                  <a:srgbClr val="00FF00"/>
                </a:solidFill>
              </a:rPr>
              <a:t>Vapnik</a:t>
            </a:r>
            <a:r>
              <a:rPr lang="en-US" altLang="zh-CN" dirty="0">
                <a:solidFill>
                  <a:srgbClr val="00FF00"/>
                </a:solidFill>
              </a:rPr>
              <a:t> and </a:t>
            </a:r>
            <a:r>
              <a:rPr lang="en-US" altLang="zh-CN" dirty="0" err="1">
                <a:solidFill>
                  <a:srgbClr val="00FF00"/>
                </a:solidFill>
              </a:rPr>
              <a:t>Chervonenkis</a:t>
            </a:r>
            <a:r>
              <a:rPr lang="en-US" altLang="zh-CN" dirty="0">
                <a:solidFill>
                  <a:srgbClr val="00FF00"/>
                </a:solidFill>
              </a:rPr>
              <a:t>, 1971</a:t>
            </a:r>
            <a:r>
              <a:rPr lang="en-US" altLang="zh-CN" dirty="0"/>
              <a:t>; </a:t>
            </a:r>
            <a:r>
              <a:rPr lang="en-US" altLang="zh-CN" dirty="0" err="1">
                <a:solidFill>
                  <a:srgbClr val="00FF00"/>
                </a:solidFill>
              </a:rPr>
              <a:t>Vapnik</a:t>
            </a:r>
            <a:r>
              <a:rPr lang="en-US" altLang="zh-CN" dirty="0"/>
              <a:t>, </a:t>
            </a:r>
            <a:r>
              <a:rPr lang="en-US" altLang="zh-CN" dirty="0">
                <a:solidFill>
                  <a:srgbClr val="00FF00"/>
                </a:solidFill>
              </a:rPr>
              <a:t>1982</a:t>
            </a:r>
            <a:r>
              <a:rPr lang="en-US" altLang="zh-CN" dirty="0"/>
              <a:t>; </a:t>
            </a:r>
            <a:r>
              <a:rPr lang="en-US" altLang="zh-CN" dirty="0">
                <a:solidFill>
                  <a:srgbClr val="00FF00"/>
                </a:solidFill>
              </a:rPr>
              <a:t>Blumer </a:t>
            </a:r>
            <a:r>
              <a:rPr lang="en-US" altLang="zh-CN" i="1" dirty="0">
                <a:solidFill>
                  <a:srgbClr val="00FF00"/>
                </a:solidFill>
              </a:rPr>
              <a:t>et al</a:t>
            </a:r>
            <a:r>
              <a:rPr lang="en-US" altLang="zh-CN" dirty="0"/>
              <a:t>, </a:t>
            </a:r>
            <a:r>
              <a:rPr lang="en-US" altLang="zh-CN" dirty="0">
                <a:solidFill>
                  <a:srgbClr val="00FF00"/>
                </a:solidFill>
              </a:rPr>
              <a:t>1989</a:t>
            </a:r>
            <a:r>
              <a:rPr lang="en-US" altLang="zh-CN" dirty="0"/>
              <a:t>; </a:t>
            </a:r>
            <a:r>
              <a:rPr lang="en-US" altLang="zh-CN" dirty="0" err="1">
                <a:solidFill>
                  <a:srgbClr val="00FF00"/>
                </a:solidFill>
              </a:rPr>
              <a:t>Vapnik</a:t>
            </a:r>
            <a:r>
              <a:rPr lang="en-US" altLang="zh-CN" dirty="0"/>
              <a:t>, </a:t>
            </a:r>
            <a:r>
              <a:rPr lang="en-US" altLang="zh-CN" dirty="0">
                <a:solidFill>
                  <a:srgbClr val="00FF00"/>
                </a:solidFill>
              </a:rPr>
              <a:t>1995</a:t>
            </a:r>
            <a:r>
              <a:rPr lang="en-US" altLang="zh-CN" dirty="0"/>
              <a:t>).</a:t>
            </a:r>
            <a:endParaRPr lang="zh-CN" altLang="en-US" dirty="0"/>
          </a:p>
        </p:txBody>
      </p:sp>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7934879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normAutofit fontScale="92500"/>
          </a:bodyPr>
          <a:lstStyle/>
          <a:p>
            <a:pPr algn="just">
              <a:spcBef>
                <a:spcPts val="0"/>
              </a:spcBef>
              <a:buClr>
                <a:srgbClr val="FF0000"/>
              </a:buClr>
            </a:pPr>
            <a:r>
              <a:rPr lang="en-US" altLang="zh-CN" dirty="0"/>
              <a:t>        Statistical learning theory provides various means of quantifying model capacity. Among these, the most well-known is the </a:t>
            </a:r>
            <a:r>
              <a:rPr lang="en-US" altLang="zh-CN" i="1" dirty="0" err="1"/>
              <a:t>Vapnik-Chervonenkis</a:t>
            </a:r>
            <a:r>
              <a:rPr lang="en-US" altLang="zh-CN" i="1" dirty="0"/>
              <a:t> dimension</a:t>
            </a:r>
            <a:r>
              <a:rPr lang="en-US" altLang="zh-CN" dirty="0"/>
              <a:t>, or VC dimension. The VC dimension measures the capacity of a binary classifier. The VC dimension is defined as being the largest possible value of m for which there exists a training set of </a:t>
            </a:r>
            <a:r>
              <a:rPr lang="en-US" altLang="zh-CN" i="1" dirty="0"/>
              <a:t>m</a:t>
            </a:r>
            <a:r>
              <a:rPr lang="en-US" altLang="zh-CN" dirty="0"/>
              <a:t> different </a:t>
            </a:r>
            <a:r>
              <a:rPr lang="en-US" altLang="zh-CN" b="1" i="1" dirty="0"/>
              <a:t>x </a:t>
            </a:r>
            <a:r>
              <a:rPr lang="en-US" altLang="zh-CN" dirty="0"/>
              <a:t>points that the classifier can label arbitrarily.</a:t>
            </a:r>
          </a:p>
          <a:p>
            <a:pPr algn="just">
              <a:spcBef>
                <a:spcPts val="0"/>
              </a:spcBef>
              <a:buClr>
                <a:srgbClr val="FF0000"/>
              </a:buClr>
            </a:pPr>
            <a:r>
              <a:rPr lang="en-US" altLang="zh-CN" dirty="0"/>
              <a:t>        Quantifying the capacity of the model allows statistical learning theory to make quantitative predictions. The most important results in statistical learning theory show that the discrepancy between training error and generalization error is bounded from above by a quantity that grows as the model capacity grows but shrinks as  the number of training examples increases(</a:t>
            </a:r>
            <a:r>
              <a:rPr lang="en-US" altLang="zh-CN" dirty="0" err="1">
                <a:solidFill>
                  <a:srgbClr val="00FF00"/>
                </a:solidFill>
              </a:rPr>
              <a:t>Vapnik</a:t>
            </a:r>
            <a:r>
              <a:rPr lang="en-US" altLang="zh-CN" dirty="0">
                <a:solidFill>
                  <a:srgbClr val="00FF00"/>
                </a:solidFill>
              </a:rPr>
              <a:t> and </a:t>
            </a:r>
            <a:r>
              <a:rPr lang="en-US" altLang="zh-CN" dirty="0" err="1">
                <a:solidFill>
                  <a:srgbClr val="00FF00"/>
                </a:solidFill>
              </a:rPr>
              <a:t>Chervonenkis</a:t>
            </a:r>
            <a:r>
              <a:rPr lang="en-US" altLang="zh-CN" dirty="0"/>
              <a:t>,</a:t>
            </a:r>
            <a:r>
              <a:rPr lang="en-US" altLang="zh-CN" dirty="0">
                <a:solidFill>
                  <a:srgbClr val="00FF00"/>
                </a:solidFill>
              </a:rPr>
              <a:t> 1971</a:t>
            </a:r>
            <a:r>
              <a:rPr lang="en-US" altLang="zh-CN" dirty="0"/>
              <a:t>; </a:t>
            </a:r>
            <a:r>
              <a:rPr lang="en-US" altLang="zh-CN" dirty="0" err="1">
                <a:solidFill>
                  <a:srgbClr val="00FF00"/>
                </a:solidFill>
              </a:rPr>
              <a:t>Vapnik</a:t>
            </a:r>
            <a:r>
              <a:rPr lang="en-US" altLang="zh-CN" dirty="0"/>
              <a:t>, </a:t>
            </a:r>
            <a:r>
              <a:rPr lang="en-US" altLang="zh-CN" dirty="0">
                <a:solidFill>
                  <a:srgbClr val="00FF00"/>
                </a:solidFill>
              </a:rPr>
              <a:t>1982</a:t>
            </a:r>
            <a:r>
              <a:rPr lang="en-US" altLang="zh-CN" dirty="0"/>
              <a:t>; </a:t>
            </a:r>
            <a:r>
              <a:rPr lang="en-US" altLang="zh-CN" dirty="0">
                <a:solidFill>
                  <a:srgbClr val="00FF00"/>
                </a:solidFill>
              </a:rPr>
              <a:t>Blumer </a:t>
            </a:r>
            <a:r>
              <a:rPr lang="en-US" altLang="zh-CN" i="1" dirty="0">
                <a:solidFill>
                  <a:srgbClr val="00FF00"/>
                </a:solidFill>
              </a:rPr>
              <a:t>et al</a:t>
            </a:r>
            <a:r>
              <a:rPr lang="en-US" altLang="zh-CN" dirty="0"/>
              <a:t>, </a:t>
            </a:r>
            <a:r>
              <a:rPr lang="en-US" altLang="zh-CN" dirty="0">
                <a:solidFill>
                  <a:srgbClr val="00FF00"/>
                </a:solidFill>
              </a:rPr>
              <a:t>1989</a:t>
            </a:r>
            <a:r>
              <a:rPr lang="en-US" altLang="zh-CN" dirty="0"/>
              <a:t>; </a:t>
            </a:r>
            <a:r>
              <a:rPr lang="en-US" altLang="zh-CN" dirty="0" err="1">
                <a:solidFill>
                  <a:srgbClr val="00FF00"/>
                </a:solidFill>
              </a:rPr>
              <a:t>Vapnik</a:t>
            </a:r>
            <a:r>
              <a:rPr lang="en-US" altLang="zh-CN" dirty="0"/>
              <a:t>, </a:t>
            </a:r>
            <a:r>
              <a:rPr lang="en-US" altLang="zh-CN" dirty="0">
                <a:solidFill>
                  <a:srgbClr val="00FF00"/>
                </a:solidFill>
              </a:rPr>
              <a:t>1995</a:t>
            </a:r>
            <a:r>
              <a:rPr lang="en-US" altLang="zh-CN" dirty="0"/>
              <a:t>). </a:t>
            </a:r>
            <a:endParaRPr lang="zh-CN" altLang="en-US" dirty="0"/>
          </a:p>
        </p:txBody>
      </p:sp>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3475036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lstStyle/>
          <a:p>
            <a:r>
              <a:rPr lang="en-US" altLang="zh-CN" dirty="0"/>
              <a:t>These bounds provide intellectual justification that machine learning algorithms can work, but they are rarely used in practice when working with deep learning algorithms. This is in part because the bounds are often quite loose and in part because it can be quite difficult to determine the capacity of deep learning algorithms. The problem of determining the capacity of a deep learning model is especially difficult because the effective capacity is limited by the capabilities of the optimization algorithm, and we have little theoretical understanding of the very general non-convex optimization problems involved in deep learning.</a:t>
            </a:r>
            <a:endParaRPr lang="zh-CN" altLang="en-US" dirty="0"/>
          </a:p>
        </p:txBody>
      </p:sp>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8171540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normAutofit fontScale="92500"/>
          </a:bodyPr>
          <a:lstStyle/>
          <a:p>
            <a:pPr algn="just">
              <a:spcBef>
                <a:spcPts val="0"/>
              </a:spcBef>
              <a:buClr>
                <a:srgbClr val="FF0000"/>
              </a:buClr>
            </a:pPr>
            <a:r>
              <a:rPr lang="en-US" altLang="zh-CN" dirty="0"/>
              <a:t>        We must  remember that while simpler functions are more likely to generalize (to have a small gap between training and test error) we must still choose a sufficiently complex hypothesis to achieve low training error. Typically, training error decreases until it asymptotes to the minimum possible error value as model capacity increases (assuming the error measure has a minimum value). Typically, generalization error has a U-shaped curve as a function of model capacity. This is illustrated in Fig. </a:t>
            </a:r>
            <a:r>
              <a:rPr lang="en-US" altLang="zh-CN" dirty="0">
                <a:solidFill>
                  <a:srgbClr val="FF0000"/>
                </a:solidFill>
              </a:rPr>
              <a:t>5.3</a:t>
            </a:r>
            <a:r>
              <a:rPr lang="en-US" altLang="zh-CN" dirty="0"/>
              <a:t>.</a:t>
            </a:r>
          </a:p>
          <a:p>
            <a:pPr algn="just">
              <a:spcBef>
                <a:spcPts val="0"/>
              </a:spcBef>
              <a:buClr>
                <a:srgbClr val="FF0000"/>
              </a:buClr>
            </a:pPr>
            <a:r>
              <a:rPr lang="en-US" altLang="zh-CN" dirty="0"/>
              <a:t>        To reach the most extreme case of arbitrarily high capacity, we introduce the concept of </a:t>
            </a:r>
            <a:r>
              <a:rPr lang="en-US" altLang="zh-CN" i="1" dirty="0"/>
              <a:t>non-parametric</a:t>
            </a:r>
            <a:r>
              <a:rPr lang="en-US" altLang="zh-CN" dirty="0"/>
              <a:t> models. So far, we have seen only parametric models, such as linear regression. Parametric models learn a function described by a parameter vector whose size is finite and fixed before any data is observed. Non-parametric models have no such limitation.</a:t>
            </a:r>
          </a:p>
        </p:txBody>
      </p:sp>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6453933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normAutofit fontScale="77500" lnSpcReduction="20000"/>
          </a:bodyPr>
          <a:lstStyle/>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pPr algn="just"/>
            <a:r>
              <a:rPr lang="en-US" altLang="zh-CN" sz="2800" dirty="0"/>
              <a:t>Figure 5.3: Typical relationship between capacity and error. Training and test error behave differently. At the left end of the graph, training error and generalization error are both high. This is the </a:t>
            </a:r>
            <a:r>
              <a:rPr lang="en-US" altLang="zh-CN" sz="2800" i="1" dirty="0"/>
              <a:t>underfitting regime</a:t>
            </a:r>
            <a:r>
              <a:rPr lang="en-US" altLang="zh-CN" sz="2800" dirty="0"/>
              <a:t>. As we increase capacity, training error decreases, but the gap between training and generalization error increases. Eventually, the size of this gap outweighs the decrease in training error, and we enter the </a:t>
            </a:r>
            <a:r>
              <a:rPr lang="en-US" altLang="zh-CN" sz="2800" i="1" dirty="0"/>
              <a:t>overfitting regime</a:t>
            </a:r>
            <a:r>
              <a:rPr lang="en-US" altLang="zh-CN" sz="2800" dirty="0"/>
              <a:t>, where capacity is too large, above the </a:t>
            </a:r>
            <a:r>
              <a:rPr lang="en-US" altLang="zh-CN" sz="2800" i="1" dirty="0"/>
              <a:t>optimal capacity</a:t>
            </a:r>
            <a:r>
              <a:rPr lang="en-US" altLang="zh-CN" sz="2800" dirty="0"/>
              <a:t>.</a:t>
            </a:r>
            <a:endParaRPr lang="zh-CN" altLang="en-US" sz="2800" dirty="0"/>
          </a:p>
        </p:txBody>
      </p:sp>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2"/>
          <a:stretch>
            <a:fillRect/>
          </a:stretch>
        </p:blipFill>
        <p:spPr>
          <a:xfrm>
            <a:off x="10611066" y="5656006"/>
            <a:ext cx="1485468" cy="1119188"/>
          </a:xfrm>
          <a:prstGeom prst="rect">
            <a:avLst/>
          </a:prstGeom>
        </p:spPr>
      </p:pic>
      <p:pic>
        <p:nvPicPr>
          <p:cNvPr id="7" name="图片 6">
            <a:extLst>
              <a:ext uri="{FF2B5EF4-FFF2-40B4-BE49-F238E27FC236}">
                <a16:creationId xmlns:a16="http://schemas.microsoft.com/office/drawing/2014/main" id="{DA819041-ABF5-4ACF-9CB1-9CECD5047898}"/>
              </a:ext>
            </a:extLst>
          </p:cNvPr>
          <p:cNvPicPr>
            <a:picLocks noChangeAspect="1"/>
          </p:cNvPicPr>
          <p:nvPr/>
        </p:nvPicPr>
        <p:blipFill>
          <a:blip r:embed="rId3"/>
          <a:stretch>
            <a:fillRect/>
          </a:stretch>
        </p:blipFill>
        <p:spPr>
          <a:xfrm>
            <a:off x="2715048" y="1043189"/>
            <a:ext cx="5924550" cy="2876550"/>
          </a:xfrm>
          <a:prstGeom prst="rect">
            <a:avLst/>
          </a:prstGeom>
        </p:spPr>
      </p:pic>
    </p:spTree>
    <p:extLst>
      <p:ext uri="{BB962C8B-B14F-4D97-AF65-F5344CB8AC3E}">
        <p14:creationId xmlns:p14="http://schemas.microsoft.com/office/powerpoint/2010/main" val="21062911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lstStyle/>
              <a:p>
                <a:pPr algn="just"/>
                <a:r>
                  <a:rPr lang="en-US" altLang="zh-CN" dirty="0"/>
                  <a:t>        Sometimes, non-parametric models are just theoretical abstractions (such as an algorithm that searches over all possible probability distributions) that cannot be implemented in practice. However, we can also design practical non-parametric models by making their complexity a function of the training set size. One example of such an algorithm is </a:t>
                </a:r>
                <a:r>
                  <a:rPr lang="en-US" altLang="zh-CN" i="1" dirty="0"/>
                  <a:t>nearest neighbor regression</a:t>
                </a:r>
                <a:r>
                  <a:rPr lang="en-US" altLang="zh-CN" dirty="0"/>
                  <a:t>. Unlike linear regression, which has a fixed-length vector of weights, the nearest neighbor regression model simply stores the </a:t>
                </a:r>
                <a:r>
                  <a:rPr lang="en-US" altLang="zh-CN" b="1" i="1" dirty="0"/>
                  <a:t>X</a:t>
                </a:r>
                <a:r>
                  <a:rPr lang="en-US" altLang="zh-CN" dirty="0"/>
                  <a:t> and </a:t>
                </a:r>
                <a:r>
                  <a:rPr lang="en-US" altLang="zh-CN" b="1" i="1" dirty="0"/>
                  <a:t>y</a:t>
                </a:r>
                <a:r>
                  <a:rPr lang="en-US" altLang="zh-CN" dirty="0"/>
                  <a:t> from the training set. When asked to classify a test point </a:t>
                </a:r>
                <a:r>
                  <a:rPr lang="en-US" altLang="zh-CN" b="1" i="1" dirty="0"/>
                  <a:t>x</a:t>
                </a:r>
                <a:r>
                  <a:rPr lang="en-US" altLang="zh-CN" dirty="0"/>
                  <a:t>, the model looks up the nearest entry in the training set and returns the associated regression target. In other words,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oMath>
                </a14:m>
                <a:r>
                  <a:rPr lang="zh-CN" altLang="en-US" dirty="0"/>
                  <a:t> </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zh-CN" altLang="en-US" dirty="0"/>
                  <a:t> </a:t>
                </a:r>
                <a:r>
                  <a:rPr lang="en-US" altLang="zh-CN" dirty="0"/>
                  <a:t>where </a:t>
                </a:r>
                <a:r>
                  <a:rPr lang="en-US" altLang="zh-CN" i="1" dirty="0" err="1"/>
                  <a:t>i</a:t>
                </a:r>
                <a:r>
                  <a:rPr lang="en-US" altLang="zh-CN" dirty="0"/>
                  <a:t> = </a:t>
                </a:r>
                <a:r>
                  <a:rPr lang="en-US" altLang="zh-CN" dirty="0" err="1"/>
                  <a:t>arg</a:t>
                </a:r>
                <a:r>
                  <a:rPr lang="en-US" altLang="zh-CN" dirty="0"/>
                  <a:t> min </a:t>
                </a:r>
                <a14:m>
                  <m:oMath xmlns:m="http://schemas.openxmlformats.org/officeDocument/2006/math">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𝑿</m:t>
                                </m:r>
                              </m:e>
                              <m:sub>
                                <m:r>
                                  <a:rPr lang="en-US" altLang="zh-CN" i="1">
                                    <a:latin typeface="Cambria Math" panose="02040503050406030204" pitchFamily="18" charset="0"/>
                                  </a:rPr>
                                  <m:t>𝑖</m:t>
                                </m:r>
                                <m:r>
                                  <a:rPr lang="en-US" altLang="zh-CN" i="1">
                                    <a:latin typeface="Cambria Math" panose="02040503050406030204" pitchFamily="18" charset="0"/>
                                  </a:rPr>
                                  <m:t>,:</m:t>
                                </m:r>
                              </m:sub>
                            </m:sSub>
                            <m:r>
                              <a:rPr lang="en-US" altLang="zh-CN" i="1">
                                <a:latin typeface="Cambria Math" panose="02040503050406030204" pitchFamily="18" charset="0"/>
                              </a:rPr>
                              <m:t>−</m:t>
                            </m:r>
                            <m:r>
                              <a:rPr lang="en-US" altLang="zh-CN" b="1" i="1">
                                <a:latin typeface="Cambria Math" panose="02040503050406030204" pitchFamily="18" charset="0"/>
                              </a:rPr>
                              <m:t>𝒙</m:t>
                            </m:r>
                          </m:e>
                        </m:d>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oMath>
                </a14:m>
                <a:r>
                  <a:rPr lang="en-US" altLang="zh-CN" dirty="0"/>
                  <a:t>. </a:t>
                </a:r>
                <a:endParaRPr lang="zh-CN" altLang="en-US" dirty="0"/>
              </a:p>
            </p:txBody>
          </p:sp>
        </mc:Choice>
        <mc:Fallback xmlns="">
          <p:sp>
            <p:nvSpPr>
              <p:cNvPr id="4" name="内容占位符 3">
                <a:extLst>
                  <a:ext uri="{FF2B5EF4-FFF2-40B4-BE49-F238E27FC236}">
                    <a16:creationId xmlns:a16="http://schemas.microsoft.com/office/drawing/2014/main" id="{301AC7BD-516F-458F-8D04-1BF28ABDB1E9}"/>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035164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 Learning Algorithms </a:t>
            </a:r>
            <a:endParaRPr lang="zh-CN" altLang="en-US" sz="3600" dirty="0">
              <a:latin typeface="Times New Roman" panose="02020603050405020304" pitchFamily="18" charset="0"/>
              <a:cs typeface="Times New Roman" panose="02020603050405020304" pitchFamily="18" charset="0"/>
            </a:endParaRPr>
          </a:p>
        </p:txBody>
      </p:sp>
      <p:sp>
        <p:nvSpPr>
          <p:cNvPr id="5"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 machine learning algorithm is an algorithm that is able to learn from data. </a:t>
            </a:r>
            <a:r>
              <a:rPr lang="en-US" altLang="zh-CN" sz="2600" dirty="0">
                <a:solidFill>
                  <a:srgbClr val="00FF00"/>
                </a:solidFill>
                <a:latin typeface="Times New Roman" panose="02020603050405020304" pitchFamily="18" charset="0"/>
                <a:cs typeface="Times New Roman" panose="02020603050405020304" pitchFamily="18" charset="0"/>
              </a:rPr>
              <a:t>Mitchell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1997</a:t>
            </a:r>
            <a:r>
              <a:rPr lang="en-US" altLang="zh-CN" sz="2600" dirty="0">
                <a:latin typeface="Times New Roman" panose="02020603050405020304" pitchFamily="18" charset="0"/>
                <a:cs typeface="Times New Roman" panose="02020603050405020304" pitchFamily="18" charset="0"/>
              </a:rPr>
              <a:t>) provides the definition “A computer program is said to learn from experience </a:t>
            </a:r>
            <a:r>
              <a:rPr lang="en-US" altLang="zh-CN" sz="2600" i="1" dirty="0">
                <a:latin typeface="Times New Roman" panose="02020603050405020304" pitchFamily="18" charset="0"/>
                <a:cs typeface="Times New Roman" panose="02020603050405020304" pitchFamily="18" charset="0"/>
              </a:rPr>
              <a:t>E</a:t>
            </a:r>
            <a:r>
              <a:rPr lang="en-US" altLang="zh-CN" sz="2600" dirty="0">
                <a:latin typeface="Times New Roman" panose="02020603050405020304" pitchFamily="18" charset="0"/>
                <a:cs typeface="Times New Roman" panose="02020603050405020304" pitchFamily="18" charset="0"/>
              </a:rPr>
              <a:t> with respect to some class of tasks </a:t>
            </a:r>
            <a:r>
              <a:rPr lang="en-US" altLang="zh-CN" sz="2600" i="1" dirty="0">
                <a:latin typeface="Times New Roman" panose="02020603050405020304" pitchFamily="18" charset="0"/>
                <a:cs typeface="Times New Roman" panose="02020603050405020304" pitchFamily="18" charset="0"/>
              </a:rPr>
              <a:t>T </a:t>
            </a:r>
            <a:r>
              <a:rPr lang="en-US" altLang="zh-CN" sz="2600" dirty="0">
                <a:latin typeface="Times New Roman" panose="02020603050405020304" pitchFamily="18" charset="0"/>
                <a:cs typeface="Times New Roman" panose="02020603050405020304" pitchFamily="18" charset="0"/>
              </a:rPr>
              <a:t>and performance measure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 if its performance at tasks in </a:t>
            </a:r>
            <a:r>
              <a:rPr lang="en-US" altLang="zh-CN" sz="2600" i="1" dirty="0">
                <a:latin typeface="Times New Roman" panose="02020603050405020304" pitchFamily="18" charset="0"/>
                <a:cs typeface="Times New Roman" panose="02020603050405020304" pitchFamily="18" charset="0"/>
              </a:rPr>
              <a:t>T</a:t>
            </a:r>
            <a:r>
              <a:rPr lang="en-US" altLang="zh-CN" sz="2600" dirty="0">
                <a:latin typeface="Times New Roman" panose="02020603050405020304" pitchFamily="18" charset="0"/>
                <a:cs typeface="Times New Roman" panose="02020603050405020304" pitchFamily="18" charset="0"/>
              </a:rPr>
              <a:t> , as measured by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 improves with experience </a:t>
            </a:r>
            <a:r>
              <a:rPr lang="en-US" altLang="zh-CN" sz="2600" i="1" dirty="0">
                <a:latin typeface="Times New Roman" panose="02020603050405020304" pitchFamily="18" charset="0"/>
                <a:cs typeface="Times New Roman" panose="02020603050405020304" pitchFamily="18" charset="0"/>
              </a:rPr>
              <a:t>E</a:t>
            </a:r>
            <a:r>
              <a:rPr lang="en-US" altLang="zh-CN" sz="2600" dirty="0">
                <a:latin typeface="Times New Roman" panose="02020603050405020304" pitchFamily="18" charset="0"/>
                <a:cs typeface="Times New Roman" panose="02020603050405020304" pitchFamily="18" charset="0"/>
              </a:rPr>
              <a:t>.” One can imagine a very wide variety of experiences </a:t>
            </a:r>
            <a:r>
              <a:rPr lang="en-US" altLang="zh-CN" sz="2600" i="1" dirty="0">
                <a:latin typeface="Times New Roman" panose="02020603050405020304" pitchFamily="18" charset="0"/>
                <a:cs typeface="Times New Roman" panose="02020603050405020304" pitchFamily="18" charset="0"/>
              </a:rPr>
              <a:t>E</a:t>
            </a:r>
            <a:r>
              <a:rPr lang="en-US" altLang="zh-CN" sz="2600" dirty="0">
                <a:latin typeface="Times New Roman" panose="02020603050405020304" pitchFamily="18" charset="0"/>
                <a:cs typeface="Times New Roman" panose="02020603050405020304" pitchFamily="18" charset="0"/>
              </a:rPr>
              <a:t>, tasks </a:t>
            </a:r>
            <a:r>
              <a:rPr lang="en-US" altLang="zh-CN" sz="2600" i="1" dirty="0">
                <a:latin typeface="Times New Roman" panose="02020603050405020304" pitchFamily="18" charset="0"/>
                <a:cs typeface="Times New Roman" panose="02020603050405020304" pitchFamily="18" charset="0"/>
              </a:rPr>
              <a:t>T</a:t>
            </a:r>
            <a:r>
              <a:rPr lang="en-US" altLang="zh-CN" sz="2600" dirty="0">
                <a:latin typeface="Times New Roman" panose="02020603050405020304" pitchFamily="18" charset="0"/>
                <a:cs typeface="Times New Roman" panose="02020603050405020304" pitchFamily="18" charset="0"/>
              </a:rPr>
              <a:t>, and performance measures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 and we do not make any attempt in this book to provide a formal definition of what may be used for each of these entities. Instead, the following sections provide intuitive descriptions and examples of the different kinds of tasks, performance measures and experiences that can be used to construct machine learning algorithms.</a:t>
            </a:r>
            <a:endParaRPr lang="zh-CN" altLang="en-US" sz="2600" dirty="0">
              <a:latin typeface="Times New Roman" panose="02020603050405020304" pitchFamily="18" charset="0"/>
              <a:cs typeface="Times New Roman" panose="02020603050405020304" pitchFamily="18" charset="0"/>
            </a:endParaRPr>
          </a:p>
        </p:txBody>
      </p:sp>
      <p:pic>
        <p:nvPicPr>
          <p:cNvPr id="6" name="图片 5" descr="u=1907756794,293736522&amp;fm=21&amp;gp=0.jpg">
            <a:extLst>
              <a:ext uri="{FF2B5EF4-FFF2-40B4-BE49-F238E27FC236}">
                <a16:creationId xmlns:a16="http://schemas.microsoft.com/office/drawing/2014/main" id="{37431987-8DBE-495D-A162-A7D5F07FF022}"/>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7853757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normAutofit lnSpcReduction="10000"/>
              </a:bodyPr>
              <a:lstStyle/>
              <a:p>
                <a:pPr algn="just">
                  <a:spcBef>
                    <a:spcPts val="0"/>
                  </a:spcBef>
                  <a:buClr>
                    <a:srgbClr val="FF0000"/>
                  </a:buClr>
                </a:pPr>
                <a:r>
                  <a:rPr lang="en-US" altLang="zh-CN" dirty="0"/>
                  <a:t>The algorithm can also be generalized to distance metrics other than the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𝐿</m:t>
                        </m:r>
                      </m:e>
                      <m:sup>
                        <m:r>
                          <a:rPr lang="en-US" altLang="zh-CN" i="1">
                            <a:latin typeface="Cambria Math" panose="02040503050406030204" pitchFamily="18" charset="0"/>
                          </a:rPr>
                          <m:t>2</m:t>
                        </m:r>
                      </m:sup>
                    </m:sSup>
                  </m:oMath>
                </a14:m>
                <a:r>
                  <a:rPr lang="zh-CN" altLang="en-US" dirty="0"/>
                  <a:t> </a:t>
                </a:r>
                <a:r>
                  <a:rPr lang="en-US" altLang="zh-CN" dirty="0"/>
                  <a:t>norm, such as learned distance metrics (</a:t>
                </a:r>
                <a:r>
                  <a:rPr lang="en-US" altLang="zh-CN" dirty="0">
                    <a:solidFill>
                      <a:srgbClr val="00FF00"/>
                    </a:solidFill>
                  </a:rPr>
                  <a:t>Goldberger </a:t>
                </a:r>
                <a:r>
                  <a:rPr lang="en-US" altLang="zh-CN" i="1" dirty="0">
                    <a:solidFill>
                      <a:srgbClr val="00FF00"/>
                    </a:solidFill>
                  </a:rPr>
                  <a:t>et al</a:t>
                </a:r>
                <a:r>
                  <a:rPr lang="en-US" altLang="zh-CN" dirty="0">
                    <a:solidFill>
                      <a:srgbClr val="00FF00"/>
                    </a:solidFill>
                  </a:rPr>
                  <a:t>.</a:t>
                </a:r>
                <a:r>
                  <a:rPr lang="en-US" altLang="zh-CN" dirty="0"/>
                  <a:t>, </a:t>
                </a:r>
                <a:r>
                  <a:rPr lang="en-US" altLang="zh-CN" dirty="0">
                    <a:solidFill>
                      <a:srgbClr val="00FF00"/>
                    </a:solidFill>
                  </a:rPr>
                  <a:t>2005</a:t>
                </a:r>
                <a:r>
                  <a:rPr lang="en-US" altLang="zh-CN" dirty="0"/>
                  <a:t>). If the algorithm is allowed to break ties by averaging the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zh-CN" altLang="en-US" dirty="0"/>
                  <a:t> </a:t>
                </a:r>
                <a:r>
                  <a:rPr lang="en-US" altLang="zh-CN" dirty="0"/>
                  <a:t>values for all </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𝑿</m:t>
                        </m:r>
                      </m:e>
                      <m:sub>
                        <m:r>
                          <a:rPr lang="en-US" altLang="zh-CN" i="1">
                            <a:latin typeface="Cambria Math" panose="02040503050406030204" pitchFamily="18" charset="0"/>
                          </a:rPr>
                          <m:t>𝑖</m:t>
                        </m:r>
                        <m:r>
                          <a:rPr lang="en-US" altLang="zh-CN" i="1">
                            <a:latin typeface="Cambria Math" panose="02040503050406030204" pitchFamily="18" charset="0"/>
                          </a:rPr>
                          <m:t>,:</m:t>
                        </m:r>
                      </m:sub>
                    </m:sSub>
                  </m:oMath>
                </a14:m>
                <a:r>
                  <a:rPr lang="zh-CN" altLang="en-US" dirty="0"/>
                  <a:t> </a:t>
                </a:r>
                <a:r>
                  <a:rPr lang="en-US" altLang="zh-CN" dirty="0"/>
                  <a:t>that are tied for  nearest, then this algorithm is able to achieve the minimum possible training error (which might be greater than zero, if two identical inputs are associated with different outputs) on any regression dataset.</a:t>
                </a:r>
              </a:p>
              <a:p>
                <a:pPr algn="just">
                  <a:spcBef>
                    <a:spcPts val="0"/>
                  </a:spcBef>
                  <a:buClr>
                    <a:srgbClr val="FF0000"/>
                  </a:buClr>
                </a:pPr>
                <a:r>
                  <a:rPr lang="en-US" altLang="zh-CN" dirty="0"/>
                  <a:t>        Finally, we can also create a non-parametric learning algorithm by wrapping a parametric learning algorithm inside another algorithm that increases the number of parameters as needed. For example, we could imagine an outer loop of learning that changes the degree of the polynomial learned by linear regression on top of a polynomial expansion of the input.</a:t>
                </a:r>
                <a:endParaRPr lang="zh-CN" altLang="en-US" dirty="0"/>
              </a:p>
            </p:txBody>
          </p:sp>
        </mc:Choice>
        <mc:Fallback xmlns="">
          <p:sp>
            <p:nvSpPr>
              <p:cNvPr id="4" name="内容占位符 3">
                <a:extLst>
                  <a:ext uri="{FF2B5EF4-FFF2-40B4-BE49-F238E27FC236}">
                    <a16:creationId xmlns:a16="http://schemas.microsoft.com/office/drawing/2014/main" id="{301AC7BD-516F-458F-8D04-1BF28ABDB1E9}"/>
                  </a:ext>
                </a:extLst>
              </p:cNvPr>
              <p:cNvSpPr>
                <a:spLocks noGrp="1" noRot="1" noChangeAspect="1" noMove="1" noResize="1" noEditPoints="1" noAdjustHandles="1" noChangeArrowheads="1" noChangeShapeType="1" noTextEdit="1"/>
              </p:cNvSpPr>
              <p:nvPr>
                <p:ph idx="1"/>
              </p:nvPr>
            </p:nvSpPr>
            <p:spPr>
              <a:blipFill>
                <a:blip r:embed="rId2"/>
                <a:stretch>
                  <a:fillRect l="-962" t="-594" r="-962" b="-2257"/>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5666634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lstStyle/>
          <a:p>
            <a:pPr algn="just"/>
            <a:r>
              <a:rPr lang="en-US" altLang="zh-CN" dirty="0"/>
              <a:t>        The ideal model is an oracle that simply knows the true probability distribution that generates the data. Even such a model will still incur some error on many problems, because there may still be some noise in the distribution. In the case of supervised learning, the mapping from </a:t>
            </a:r>
            <a:r>
              <a:rPr lang="en-US" altLang="zh-CN" b="1" i="1" dirty="0"/>
              <a:t>x</a:t>
            </a:r>
            <a:r>
              <a:rPr lang="en-US" altLang="zh-CN" dirty="0"/>
              <a:t> to </a:t>
            </a:r>
            <a:r>
              <a:rPr lang="en-US" altLang="zh-CN" i="1" dirty="0"/>
              <a:t>y</a:t>
            </a:r>
            <a:r>
              <a:rPr lang="en-US" altLang="zh-CN" dirty="0"/>
              <a:t> may be inherently stochastic, or </a:t>
            </a:r>
            <a:r>
              <a:rPr lang="en-US" altLang="zh-CN" i="1" dirty="0"/>
              <a:t>y</a:t>
            </a:r>
            <a:r>
              <a:rPr lang="en-US" altLang="zh-CN" dirty="0"/>
              <a:t> may be a deterministic function that involves other variables besides those included in </a:t>
            </a:r>
            <a:r>
              <a:rPr lang="en-US" altLang="zh-CN" b="1" i="1" dirty="0"/>
              <a:t>x</a:t>
            </a:r>
            <a:r>
              <a:rPr lang="en-US" altLang="zh-CN" dirty="0"/>
              <a:t>. The error incurred by an oracle making predictions from the true distribution </a:t>
            </a:r>
            <a:r>
              <a:rPr lang="en-US" altLang="zh-CN" i="1" dirty="0"/>
              <a:t>p</a:t>
            </a:r>
            <a:r>
              <a:rPr lang="en-US" altLang="zh-CN" dirty="0"/>
              <a:t>(</a:t>
            </a:r>
            <a:r>
              <a:rPr lang="en-US" altLang="zh-CN" b="1" i="1" dirty="0"/>
              <a:t>x</a:t>
            </a:r>
            <a:r>
              <a:rPr lang="en-US" altLang="zh-CN" dirty="0"/>
              <a:t>, </a:t>
            </a:r>
            <a:r>
              <a:rPr lang="en-US" altLang="zh-CN" i="1" dirty="0"/>
              <a:t>y</a:t>
            </a:r>
            <a:r>
              <a:rPr lang="en-US" altLang="zh-CN" dirty="0"/>
              <a:t>) is called the </a:t>
            </a:r>
            <a:r>
              <a:rPr lang="en-US" altLang="zh-CN" i="1" dirty="0"/>
              <a:t>Bayes error</a:t>
            </a:r>
            <a:r>
              <a:rPr lang="en-US" altLang="zh-CN" dirty="0"/>
              <a:t>.</a:t>
            </a:r>
          </a:p>
        </p:txBody>
      </p:sp>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3516061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42D6F7-2D8B-4923-95D6-E33D33B0B296}"/>
              </a:ext>
            </a:extLst>
          </p:cNvPr>
          <p:cNvSpPr>
            <a:spLocks noGrp="1"/>
          </p:cNvSpPr>
          <p:nvPr>
            <p:ph type="title"/>
          </p:nvPr>
        </p:nvSpPr>
        <p:spPr/>
        <p:txBody>
          <a:bodyPr>
            <a:normAutofit/>
          </a:bodyPr>
          <a:lstStyle/>
          <a:p>
            <a:r>
              <a:rPr lang="en-US" altLang="zh-CN" dirty="0"/>
              <a:t>5.2 Capacity, Overfitting and Underfitting</a:t>
            </a:r>
            <a:endParaRPr lang="zh-CN" altLang="en-US" dirty="0"/>
          </a:p>
        </p:txBody>
      </p:sp>
      <p:sp>
        <p:nvSpPr>
          <p:cNvPr id="4" name="内容占位符 3">
            <a:extLst>
              <a:ext uri="{FF2B5EF4-FFF2-40B4-BE49-F238E27FC236}">
                <a16:creationId xmlns:a16="http://schemas.microsoft.com/office/drawing/2014/main" id="{301AC7BD-516F-458F-8D04-1BF28ABDB1E9}"/>
              </a:ext>
            </a:extLst>
          </p:cNvPr>
          <p:cNvSpPr>
            <a:spLocks noGrp="1"/>
          </p:cNvSpPr>
          <p:nvPr>
            <p:ph idx="1"/>
          </p:nvPr>
        </p:nvSpPr>
        <p:spPr/>
        <p:txBody>
          <a:bodyPr/>
          <a:lstStyle/>
          <a:p>
            <a:r>
              <a:rPr lang="en-US" altLang="zh-CN" dirty="0"/>
              <a:t>        Training and generalization error vary as the size of the training set varies. Expected generalization error can never increase as the number of training examples increases. For non-parametric models, more data yields better generalization until the best possible error is achieved. Any fixed parametric model with less than optimal capacity will asymptote to an error value that exceeds the Bayes error. See Fig. </a:t>
            </a:r>
            <a:r>
              <a:rPr lang="en-US" altLang="zh-CN" dirty="0">
                <a:solidFill>
                  <a:srgbClr val="FF0000"/>
                </a:solidFill>
              </a:rPr>
              <a:t>5.4</a:t>
            </a:r>
            <a:r>
              <a:rPr lang="en-US" altLang="zh-CN" dirty="0"/>
              <a:t> for  an illustration. Note that it is possible for the model to have optimal capacity and yet still have a large gap between training and generalization error. In this situation, we may be able to reduce this gap by gathering more training examples.</a:t>
            </a:r>
            <a:endParaRPr lang="zh-CN" altLang="en-US" dirty="0"/>
          </a:p>
        </p:txBody>
      </p:sp>
      <p:pic>
        <p:nvPicPr>
          <p:cNvPr id="5" name="图片 4" descr="u=1907756794,293736522&amp;fm=21&amp;gp=0.jpg">
            <a:extLst>
              <a:ext uri="{FF2B5EF4-FFF2-40B4-BE49-F238E27FC236}">
                <a16:creationId xmlns:a16="http://schemas.microsoft.com/office/drawing/2014/main" id="{2F6B2DD2-F3E2-485D-8FCF-372DAEE69A52}"/>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0328651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a:extLst>
              <a:ext uri="{FF2B5EF4-FFF2-40B4-BE49-F238E27FC236}">
                <a16:creationId xmlns:a16="http://schemas.microsoft.com/office/drawing/2014/main" id="{B28B585A-39D5-4303-9C08-9D9788BCC539}"/>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5.2.1 The No Free Lunch Theorem</a:t>
            </a:r>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Learning theory claims that a machine learning algorithm can generalize well from a ﬁnite training set of examples. This seems to contradict some basic principles of logic. Inductive reasoning, or inferring general rules from a limited set of examples, is not logically valid. To logically infer a rule describing every member of a set, one must have information about every member of that set.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part, machine learning avoids this problem by oﬀering only probabilistic rules, rather than the entirely certain rules used in purely logical reasoning. Machine learning promises to ﬁnd rules that are probably most correct about members of the set they concern. </a:t>
            </a:r>
          </a:p>
        </p:txBody>
      </p:sp>
    </p:spTree>
    <p:extLst>
      <p:ext uri="{BB962C8B-B14F-4D97-AF65-F5344CB8AC3E}">
        <p14:creationId xmlns:p14="http://schemas.microsoft.com/office/powerpoint/2010/main" val="34656046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a:extLst>
              <a:ext uri="{FF2B5EF4-FFF2-40B4-BE49-F238E27FC236}">
                <a16:creationId xmlns:a16="http://schemas.microsoft.com/office/drawing/2014/main" id="{B28B585A-39D5-4303-9C08-9D9788BCC539}"/>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5.2.1 The No Free Lunch Theorem</a:t>
            </a:r>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        Unfortunately, even this does not resolve the entire problem. The no free lunch theorem for machine learning (</a:t>
            </a:r>
            <a:r>
              <a:rPr lang="en-US" altLang="zh-CN" sz="2600" dirty="0">
                <a:solidFill>
                  <a:srgbClr val="00FF00"/>
                </a:solidFill>
              </a:rPr>
              <a:t>Wolpert</a:t>
            </a:r>
            <a:r>
              <a:rPr lang="en-US" altLang="zh-CN" sz="2600" dirty="0"/>
              <a:t>,</a:t>
            </a:r>
            <a:r>
              <a:rPr lang="en-US" altLang="zh-CN" sz="2600" dirty="0">
                <a:solidFill>
                  <a:srgbClr val="00FF00"/>
                </a:solidFill>
              </a:rPr>
              <a:t> 1996</a:t>
            </a:r>
            <a:r>
              <a:rPr lang="en-US" altLang="zh-CN" sz="2600" dirty="0"/>
              <a:t>) states that, averaged over all possible data generating distributions, every classiﬁcation algorithm has the same error rate when classifying previously unobserved points. In other words, in some sense, no machine learning algorithm is universally any better than any other. The most sophisticated algorithm we can conceive of has the same average performance (over all possible tasks) as merely predicting that every point belongs to the same class.</a:t>
            </a:r>
          </a:p>
        </p:txBody>
      </p:sp>
    </p:spTree>
    <p:extLst>
      <p:ext uri="{BB962C8B-B14F-4D97-AF65-F5344CB8AC3E}">
        <p14:creationId xmlns:p14="http://schemas.microsoft.com/office/powerpoint/2010/main" val="35486476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5.2.1 The No Free Lunch Theorem</a:t>
            </a:r>
          </a:p>
        </p:txBody>
      </p:sp>
      <p:pic>
        <p:nvPicPr>
          <p:cNvPr id="2" name="图片 1">
            <a:extLst>
              <a:ext uri="{FF2B5EF4-FFF2-40B4-BE49-F238E27FC236}">
                <a16:creationId xmlns:a16="http://schemas.microsoft.com/office/drawing/2014/main" id="{986A105A-3A67-4DAA-9E82-B7ADDE6E131B}"/>
              </a:ext>
            </a:extLst>
          </p:cNvPr>
          <p:cNvPicPr>
            <a:picLocks noChangeAspect="1"/>
          </p:cNvPicPr>
          <p:nvPr/>
        </p:nvPicPr>
        <p:blipFill>
          <a:blip r:embed="rId2"/>
          <a:stretch>
            <a:fillRect/>
          </a:stretch>
        </p:blipFill>
        <p:spPr>
          <a:xfrm>
            <a:off x="657546" y="1020417"/>
            <a:ext cx="4298768" cy="4938044"/>
          </a:xfrm>
          <a:prstGeom prst="rect">
            <a:avLst/>
          </a:prstGeom>
        </p:spPr>
      </p:pic>
      <p:sp>
        <p:nvSpPr>
          <p:cNvPr id="9" name="矩形 8">
            <a:extLst>
              <a:ext uri="{FF2B5EF4-FFF2-40B4-BE49-F238E27FC236}">
                <a16:creationId xmlns:a16="http://schemas.microsoft.com/office/drawing/2014/main" id="{B410D47D-95E2-4A47-BFF3-8DE43D90EA35}"/>
              </a:ext>
            </a:extLst>
          </p:cNvPr>
          <p:cNvSpPr/>
          <p:nvPr/>
        </p:nvSpPr>
        <p:spPr>
          <a:xfrm>
            <a:off x="5141843" y="1020415"/>
            <a:ext cx="6851374" cy="4919424"/>
          </a:xfrm>
          <a:prstGeom prst="rect">
            <a:avLst/>
          </a:prstGeom>
        </p:spPr>
        <p:txBody>
          <a:bodyPr wrap="square">
            <a:spAutoFit/>
          </a:bodyPr>
          <a:lstStyle/>
          <a:p>
            <a:pPr algn="just">
              <a:lnSpc>
                <a:spcPts val="2700"/>
              </a:lnSpc>
            </a:pPr>
            <a:r>
              <a:rPr lang="en-US" altLang="zh-CN" sz="2200" dirty="0">
                <a:latin typeface="Times New Roman" panose="02020603050405020304" pitchFamily="18" charset="0"/>
                <a:cs typeface="Times New Roman" panose="02020603050405020304" pitchFamily="18" charset="0"/>
              </a:rPr>
              <a:t>Figure 5.4: The eﬀect of the training dataset size on the train and test error, as well as on the optimal model capacity. We constructed a synthetic regression problem based on adding moderate amount of noise to a degree 5 polynomial, generated a single test set, and then generated several diﬀerent sizes of training set. For each size, we generated 40 diﬀerent training sets in order to plot error bars showing 95% conﬁdence intervals. </a:t>
            </a:r>
            <a:r>
              <a:rPr lang="en-US" altLang="zh-CN" sz="2200" i="1" dirty="0">
                <a:latin typeface="Times New Roman" panose="02020603050405020304" pitchFamily="18" charset="0"/>
                <a:cs typeface="Times New Roman" panose="02020603050405020304" pitchFamily="18" charset="0"/>
              </a:rPr>
              <a:t>(Top) </a:t>
            </a:r>
            <a:r>
              <a:rPr lang="en-US" altLang="zh-CN" sz="2200" dirty="0">
                <a:latin typeface="Times New Roman" panose="02020603050405020304" pitchFamily="18" charset="0"/>
                <a:cs typeface="Times New Roman" panose="02020603050405020304" pitchFamily="18" charset="0"/>
              </a:rPr>
              <a:t>The MSE on the train and test set for two diﬀerent models: a quadratic model, and a model with degree chosen to minimize the test error. Both are ﬁt in closed form. For the quadratic model, the training error increases as the size of the training set increases. This is because larger datasets are harder to ﬁt. </a:t>
            </a:r>
            <a:endParaRPr lang="zh-CN" altLang="en-US" sz="2200" dirty="0">
              <a:latin typeface="Times New Roman" panose="02020603050405020304" pitchFamily="18" charset="0"/>
              <a:cs typeface="Times New Roman" panose="02020603050405020304" pitchFamily="18" charset="0"/>
            </a:endParaRPr>
          </a:p>
        </p:txBody>
      </p:sp>
      <p:pic>
        <p:nvPicPr>
          <p:cNvPr id="6" name="图片 5" descr="u=1907756794,293736522&amp;fm=21&amp;gp=0.jpg">
            <a:extLst>
              <a:ext uri="{FF2B5EF4-FFF2-40B4-BE49-F238E27FC236}">
                <a16:creationId xmlns:a16="http://schemas.microsoft.com/office/drawing/2014/main" id="{BB1AF739-38B4-4297-BBF0-19DFF0CBE848}"/>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677643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5.2.1 The No Free Lunch Theorem</a:t>
            </a:r>
          </a:p>
        </p:txBody>
      </p:sp>
      <p:sp>
        <p:nvSpPr>
          <p:cNvPr id="6" name="内容占位符 3">
            <a:extLst>
              <a:ext uri="{FF2B5EF4-FFF2-40B4-BE49-F238E27FC236}">
                <a16:creationId xmlns:a16="http://schemas.microsoft.com/office/drawing/2014/main" id="{9D6A814E-2DA5-4E43-836E-81262B506924}"/>
              </a:ext>
            </a:extLst>
          </p:cNvPr>
          <p:cNvSpPr txBox="1">
            <a:spLocks/>
          </p:cNvSpPr>
          <p:nvPr/>
        </p:nvSpPr>
        <p:spPr>
          <a:xfrm>
            <a:off x="5340626" y="862885"/>
            <a:ext cx="6467060" cy="586180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ts val="2500"/>
              </a:lnSpc>
              <a:spcBef>
                <a:spcPts val="0"/>
              </a:spcBef>
              <a:buClr>
                <a:srgbClr val="FF0000"/>
              </a:buClr>
            </a:pPr>
            <a:r>
              <a:rPr lang="en-US" altLang="zh-CN" sz="2200" dirty="0"/>
              <a:t>Figure 5.4: Simultaneously, the test error decreases, because fewer incorrect hypotheses are consistent with the training data. The quadratic model does not have enough capacity to solve the task, so its test error asymptotes to a high value. The test error at optimal capacity asymptotes to the Bayes error. The training error can fall below the Bayes error, due to the ability of the training algorithm to memorize speciﬁc instances of the training set. As the training size increases to inﬁnity, the training error of any ﬁxed-capacity model (here, the quadratic model) must rise to at least the Bayes error. </a:t>
            </a:r>
            <a:r>
              <a:rPr lang="en-US" altLang="zh-CN" sz="2200" i="1" dirty="0"/>
              <a:t>(Bottom) </a:t>
            </a:r>
            <a:r>
              <a:rPr lang="en-US" altLang="zh-CN" sz="2200" dirty="0"/>
              <a:t>As the training set size increases, the optimal capacity (shown here as the degree of the optimal polynomial regressor) increases. The optimal capacity plateaus after reaching suﬃcient complexity to solve the task.</a:t>
            </a:r>
          </a:p>
          <a:p>
            <a:pPr algn="just">
              <a:lnSpc>
                <a:spcPts val="2500"/>
              </a:lnSpc>
              <a:spcBef>
                <a:spcPts val="0"/>
              </a:spcBef>
              <a:buClr>
                <a:srgbClr val="FF0000"/>
              </a:buClr>
            </a:pPr>
            <a:endParaRPr lang="zh-CN" altLang="en-US" sz="2200" dirty="0"/>
          </a:p>
        </p:txBody>
      </p:sp>
      <p:pic>
        <p:nvPicPr>
          <p:cNvPr id="4" name="图片 3">
            <a:extLst>
              <a:ext uri="{FF2B5EF4-FFF2-40B4-BE49-F238E27FC236}">
                <a16:creationId xmlns:a16="http://schemas.microsoft.com/office/drawing/2014/main" id="{75618F12-C4A6-4307-A233-A23D61897FAC}"/>
              </a:ext>
            </a:extLst>
          </p:cNvPr>
          <p:cNvPicPr>
            <a:picLocks noChangeAspect="1"/>
          </p:cNvPicPr>
          <p:nvPr/>
        </p:nvPicPr>
        <p:blipFill>
          <a:blip r:embed="rId2"/>
          <a:stretch>
            <a:fillRect/>
          </a:stretch>
        </p:blipFill>
        <p:spPr>
          <a:xfrm>
            <a:off x="657546" y="1020417"/>
            <a:ext cx="4298768" cy="4938044"/>
          </a:xfrm>
          <a:prstGeom prst="rect">
            <a:avLst/>
          </a:prstGeom>
        </p:spPr>
      </p:pic>
      <p:pic>
        <p:nvPicPr>
          <p:cNvPr id="7" name="图片 6" descr="u=1907756794,293736522&amp;fm=21&amp;gp=0.jpg">
            <a:extLst>
              <a:ext uri="{FF2B5EF4-FFF2-40B4-BE49-F238E27FC236}">
                <a16:creationId xmlns:a16="http://schemas.microsoft.com/office/drawing/2014/main" id="{B96E279A-50AF-4C02-B258-DAA07F8C9DDD}"/>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4122868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5.2.1 The No Free Lunch Theorem</a:t>
            </a:r>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Fortunately, these results hold only when we average over possible data </a:t>
            </a:r>
            <a:r>
              <a:rPr lang="en-US" altLang="zh-CN" sz="2600" i="1" dirty="0">
                <a:latin typeface="Times New Roman" panose="02020603050405020304" pitchFamily="18" charset="0"/>
                <a:cs typeface="Times New Roman" panose="02020603050405020304" pitchFamily="18" charset="0"/>
              </a:rPr>
              <a:t>all</a:t>
            </a:r>
            <a:r>
              <a:rPr lang="en-US" altLang="zh-CN" sz="2600" dirty="0">
                <a:latin typeface="Times New Roman" panose="02020603050405020304" pitchFamily="18" charset="0"/>
                <a:cs typeface="Times New Roman" panose="02020603050405020304" pitchFamily="18" charset="0"/>
              </a:rPr>
              <a:t> generating distributions. If we make assumptions about the kinds of probability distributions we encounter in real-world applications, then we can design learning algorithms that perform well on these distributions.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means that the goal of machine learning research is not to seek a universal learning algorithm or the absolute best learning algorithm. Instead, our goal is to understand what kinds of distributions are relevant to the “real world” that an AI agent experiences, and what kinds of machine learning algorithms perform well on data drawn from the kinds of data generating distributions we care about.</a:t>
            </a:r>
          </a:p>
        </p:txBody>
      </p:sp>
      <p:pic>
        <p:nvPicPr>
          <p:cNvPr id="5" name="图片 4" descr="u=1907756794,293736522&amp;fm=21&amp;gp=0.jpg">
            <a:extLst>
              <a:ext uri="{FF2B5EF4-FFF2-40B4-BE49-F238E27FC236}">
                <a16:creationId xmlns:a16="http://schemas.microsoft.com/office/drawing/2014/main" id="{C9C377D6-340C-4C56-9149-FF8B374301D3}"/>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6053030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5.2.2 Regularization</a:t>
            </a:r>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no free lunch theorem implies that we must design our machine learning algorithms to perform well on a speciﬁc task. We do so by building a set of preferences into the learning algorithm. When these preferences are aligned with the learning problems we ask the algorithm to solve, it performs better.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So far, the only method of modifying a learning algorithm we have discussed is to increase or decrease the model’s capacity by adding or removing functions from the hypothesis space of solutions the learning algorithm is able to choose. We gave the speciﬁc example of increasing or decreasing the degree of a polynomial for a regression problem. The view we have described so far is oversimpliﬁed</a:t>
            </a:r>
            <a:r>
              <a:rPr lang="en-US" altLang="zh-CN" sz="2600" dirty="0"/>
              <a:t>.</a:t>
            </a:r>
            <a:endParaRPr lang="en-US" altLang="zh-CN" sz="2600" dirty="0">
              <a:latin typeface="Times New Roman" panose="02020603050405020304" pitchFamily="18" charset="0"/>
              <a:cs typeface="Times New Roman" panose="02020603050405020304" pitchFamily="18" charset="0"/>
            </a:endParaRPr>
          </a:p>
        </p:txBody>
      </p:sp>
      <p:pic>
        <p:nvPicPr>
          <p:cNvPr id="5" name="图片 4" descr="u=1907756794,293736522&amp;fm=21&amp;gp=0.jpg">
            <a:extLst>
              <a:ext uri="{FF2B5EF4-FFF2-40B4-BE49-F238E27FC236}">
                <a16:creationId xmlns:a16="http://schemas.microsoft.com/office/drawing/2014/main" id="{64BF73E7-A303-43EF-94FF-1CA5D7301C0A}"/>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3449564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a:extLst>
              <a:ext uri="{FF2B5EF4-FFF2-40B4-BE49-F238E27FC236}">
                <a16:creationId xmlns:a16="http://schemas.microsoft.com/office/drawing/2014/main" id="{542035C8-A628-441C-B6A6-BA3268C3B04D}"/>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5.2.2 Regularization</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t>        The behavior of our algorithm is strongly aﬀected not just by how large we make the set of functions allowed in its hypothesis space, but by the speciﬁc identity of those functions. The learning algorithm we have studied so far, linear regression, has a hypothesis space consisting of the set of linear functions of its input. These linear functions can be very useful for problems where the relationship between inputs and outputs truly is close to linear. They are less useful for problems that behave in a very nonlinear fashion. For example, linear regression would not perform very well if we tried to use it to predict </a:t>
                </a:r>
                <a14:m>
                  <m:oMath xmlns:m="http://schemas.openxmlformats.org/officeDocument/2006/math">
                    <m:r>
                      <m:rPr>
                        <m:sty m:val="p"/>
                      </m:rPr>
                      <a:rPr lang="en-US" altLang="zh-CN" sz="2600" b="0" i="0" smtClean="0">
                        <a:latin typeface="Cambria Math" panose="02040503050406030204" pitchFamily="18" charset="0"/>
                      </a:rPr>
                      <m:t>sin</m:t>
                    </m:r>
                    <m:r>
                      <a:rPr lang="en-US" altLang="zh-CN" sz="2600" b="0" i="1" smtClean="0">
                        <a:latin typeface="Cambria Math" panose="02040503050406030204" pitchFamily="18" charset="0"/>
                      </a:rPr>
                      <m:t>⁡(</m:t>
                    </m:r>
                    <m:r>
                      <a:rPr lang="en-US" altLang="zh-CN" sz="2600" i="1">
                        <a:latin typeface="Cambria Math" panose="02040503050406030204" pitchFamily="18" charset="0"/>
                      </a:rPr>
                      <m:t>𝑥</m:t>
                    </m:r>
                    <m:r>
                      <a:rPr lang="en-US" altLang="zh-CN" sz="2600" b="0" i="1" smtClean="0">
                        <a:latin typeface="Cambria Math" panose="02040503050406030204" pitchFamily="18" charset="0"/>
                      </a:rPr>
                      <m:t>)</m:t>
                    </m:r>
                  </m:oMath>
                </a14:m>
                <a:r>
                  <a:rPr lang="en-US" altLang="zh-CN" sz="2600" dirty="0"/>
                  <a:t> from </a:t>
                </a:r>
                <a14:m>
                  <m:oMath xmlns:m="http://schemas.openxmlformats.org/officeDocument/2006/math">
                    <m:r>
                      <a:rPr lang="en-US" altLang="zh-CN" sz="2600" i="1">
                        <a:latin typeface="Cambria Math" panose="02040503050406030204" pitchFamily="18" charset="0"/>
                      </a:rPr>
                      <m:t>𝑥</m:t>
                    </m:r>
                  </m:oMath>
                </a14:m>
                <a:r>
                  <a:rPr lang="en-US" altLang="zh-CN" sz="2600" dirty="0"/>
                  <a:t>. We can thus control the performance of our algorithms by choosing what kind of functions we allow them to draw solutions from, as well as by controlling the amount of these functions.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216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 The Task, </a:t>
            </a:r>
            <a:r>
              <a:rPr lang="en-US" altLang="zh-CN" sz="3600" i="1" dirty="0">
                <a:latin typeface="Times New Roman" panose="02020603050405020304" pitchFamily="18" charset="0"/>
                <a:cs typeface="Times New Roman" panose="02020603050405020304" pitchFamily="18" charset="0"/>
              </a:rPr>
              <a:t>T</a:t>
            </a:r>
            <a:endParaRPr lang="zh-CN" altLang="en-US" sz="3600" i="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Machine learning allows us to tackle tasks that are too difficult to solve with fixed programs written and designed by human beings. From a scientific and philosophical point of view, machine learning is interesting because developing our understanding of machine learning entails developing our understanding of the principles that underlie intelligence.</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this relatively formal definition of the word “task,” the process of learning itself is not the task. Learning is our means of attaining the ability to perform the task. For example, if we want a robot to be able to walk, then walking is the task. We could program the robot to learn to walk, or we could attempt to directly write a program that specifies how to walk manually.</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a:extLst>
              <a:ext uri="{FF2B5EF4-FFF2-40B4-BE49-F238E27FC236}">
                <a16:creationId xmlns:a16="http://schemas.microsoft.com/office/drawing/2014/main" id="{0CF07BE0-34FA-4E71-A1CE-931D14E16091}"/>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0737405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5.2.2 Regularization</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        We can also give a learning algorithm a preference for one solution in its hypothesis space to another. This means that both functions are eligible, but one is preferred. The </a:t>
                </a:r>
                <a:r>
                  <a:rPr lang="en-US" altLang="zh-CN" sz="2600" dirty="0" err="1"/>
                  <a:t>unpreferred</a:t>
                </a:r>
                <a:r>
                  <a:rPr lang="en-US" altLang="zh-CN" sz="2600" dirty="0"/>
                  <a:t> solution be chosen only if it ﬁts the training data signiﬁcantly better than the preferred solution.</a:t>
                </a:r>
              </a:p>
              <a:p>
                <a:pPr marL="0" indent="0" algn="just">
                  <a:lnSpc>
                    <a:spcPct val="125000"/>
                  </a:lnSpc>
                  <a:spcBef>
                    <a:spcPts val="0"/>
                  </a:spcBef>
                  <a:buClr>
                    <a:srgbClr val="FF0000"/>
                  </a:buClr>
                  <a:buNone/>
                </a:pPr>
                <a:r>
                  <a:rPr lang="en-US" altLang="zh-CN" sz="2600" dirty="0"/>
                  <a:t>        For example, we can modify the training criterion for linear regression to include </a:t>
                </a:r>
                <a:r>
                  <a:rPr lang="en-US" altLang="zh-CN" sz="2600" i="1" dirty="0"/>
                  <a:t>weight decay</a:t>
                </a:r>
                <a:r>
                  <a:rPr lang="en-US" altLang="zh-CN" sz="2600" dirty="0"/>
                  <a:t>. To perform linear regression with weight decay, we minimize a sum comprising both the mean squared error on the training and a criterion </a:t>
                </a:r>
                <a14:m>
                  <m:oMath xmlns:m="http://schemas.openxmlformats.org/officeDocument/2006/math">
                    <m:r>
                      <a:rPr lang="en-US" altLang="zh-CN" sz="2600" i="1">
                        <a:latin typeface="Cambria Math" panose="02040503050406030204" pitchFamily="18" charset="0"/>
                      </a:rPr>
                      <m:t>𝐽</m:t>
                    </m:r>
                    <m:r>
                      <a:rPr lang="en-US" altLang="zh-CN" sz="2600" i="1">
                        <a:latin typeface="Cambria Math" panose="02040503050406030204" pitchFamily="18" charset="0"/>
                      </a:rPr>
                      <m:t>(</m:t>
                    </m:r>
                    <m:r>
                      <a:rPr lang="en-US" altLang="zh-CN" sz="2600" b="1" i="1">
                        <a:latin typeface="Cambria Math" panose="02040503050406030204" pitchFamily="18" charset="0"/>
                      </a:rPr>
                      <m:t>𝒘</m:t>
                    </m:r>
                    <m:r>
                      <a:rPr lang="en-US" altLang="zh-CN" sz="2600" i="1">
                        <a:latin typeface="Cambria Math" panose="02040503050406030204" pitchFamily="18" charset="0"/>
                      </a:rPr>
                      <m:t>)</m:t>
                    </m:r>
                  </m:oMath>
                </a14:m>
                <a:r>
                  <a:rPr lang="en-US" altLang="zh-CN" sz="2600" dirty="0"/>
                  <a:t> that expresses a preference for the weights to have smaller squared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b="0" i="1" smtClean="0">
                            <a:latin typeface="Cambria Math" panose="02040503050406030204" pitchFamily="18" charset="0"/>
                          </a:rPr>
                          <m:t>𝐿</m:t>
                        </m:r>
                      </m:e>
                      <m:sup>
                        <m:r>
                          <a:rPr lang="en-US" altLang="zh-CN" sz="2600" b="0" i="1" smtClean="0">
                            <a:latin typeface="Cambria Math" panose="02040503050406030204" pitchFamily="18" charset="0"/>
                          </a:rPr>
                          <m:t>2</m:t>
                        </m:r>
                      </m:sup>
                    </m:sSup>
                  </m:oMath>
                </a14:m>
                <a:r>
                  <a:rPr lang="en-US" altLang="zh-CN" sz="2600" dirty="0"/>
                  <a:t> norm.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49535F00-5B95-4831-89BF-0C8B56945077}"/>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0253786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5.2.2 Regularization</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Speciﬁcally,</a:t>
                </a:r>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r>
                  <a:rPr lang="en-US" altLang="zh-CN" sz="2600" dirty="0"/>
                  <a:t>where </a:t>
                </a:r>
                <a14:m>
                  <m:oMath xmlns:m="http://schemas.openxmlformats.org/officeDocument/2006/math">
                    <m:r>
                      <a:rPr lang="en-US" altLang="zh-CN" sz="2600" i="1" dirty="0">
                        <a:latin typeface="Cambria Math" panose="02040503050406030204" pitchFamily="18" charset="0"/>
                      </a:rPr>
                      <m:t>𝜆</m:t>
                    </m:r>
                  </m:oMath>
                </a14:m>
                <a:r>
                  <a:rPr lang="en-US" altLang="zh-CN" sz="2600" dirty="0"/>
                  <a:t> is a value chosen ahead of time that controls the strength of our preference for smaller weights. When </a:t>
                </a:r>
                <a14:m>
                  <m:oMath xmlns:m="http://schemas.openxmlformats.org/officeDocument/2006/math">
                    <m:r>
                      <a:rPr lang="en-US" altLang="zh-CN" sz="2600" i="1" dirty="0">
                        <a:latin typeface="Cambria Math" panose="02040503050406030204" pitchFamily="18" charset="0"/>
                      </a:rPr>
                      <m:t>𝜆</m:t>
                    </m:r>
                    <m:r>
                      <a:rPr lang="en-US" altLang="zh-CN" sz="2600" i="1" dirty="0">
                        <a:latin typeface="Cambria Math" panose="02040503050406030204" pitchFamily="18" charset="0"/>
                      </a:rPr>
                      <m:t>=</m:t>
                    </m:r>
                    <m:r>
                      <a:rPr lang="en-US" altLang="zh-CN" sz="2600" i="1" dirty="0">
                        <a:latin typeface="Cambria Math" panose="02040503050406030204" pitchFamily="18" charset="0"/>
                      </a:rPr>
                      <m:t>0</m:t>
                    </m:r>
                  </m:oMath>
                </a14:m>
                <a:r>
                  <a:rPr lang="en-US" altLang="zh-CN" sz="2600" dirty="0"/>
                  <a:t>, we impose no preference, and larger </a:t>
                </a:r>
                <a14:m>
                  <m:oMath xmlns:m="http://schemas.openxmlformats.org/officeDocument/2006/math">
                    <m:r>
                      <a:rPr lang="en-US" altLang="zh-CN" sz="2600" i="1" dirty="0">
                        <a:latin typeface="Cambria Math" panose="02040503050406030204" pitchFamily="18" charset="0"/>
                      </a:rPr>
                      <m:t>𝜆</m:t>
                    </m:r>
                  </m:oMath>
                </a14:m>
                <a:r>
                  <a:rPr lang="en-US" altLang="zh-CN" sz="2600" dirty="0"/>
                  <a:t> forces the weights to become smaller. Minimizing </a:t>
                </a:r>
                <a14:m>
                  <m:oMath xmlns:m="http://schemas.openxmlformats.org/officeDocument/2006/math">
                    <m:r>
                      <a:rPr lang="en-US" altLang="zh-CN" sz="2600" i="1" dirty="0">
                        <a:latin typeface="Cambria Math" panose="02040503050406030204" pitchFamily="18" charset="0"/>
                      </a:rPr>
                      <m:t>𝐽</m:t>
                    </m:r>
                    <m:r>
                      <a:rPr lang="en-US" altLang="zh-CN" sz="2600" i="1" dirty="0">
                        <a:latin typeface="Cambria Math" panose="02040503050406030204" pitchFamily="18" charset="0"/>
                      </a:rPr>
                      <m:t>(</m:t>
                    </m:r>
                    <m:r>
                      <a:rPr lang="en-US" altLang="zh-CN" sz="2600" b="1" i="1" dirty="0">
                        <a:latin typeface="Cambria Math" panose="02040503050406030204" pitchFamily="18" charset="0"/>
                      </a:rPr>
                      <m:t>𝒘</m:t>
                    </m:r>
                    <m:r>
                      <a:rPr lang="en-US" altLang="zh-CN" sz="2600" i="1" dirty="0">
                        <a:latin typeface="Cambria Math" panose="02040503050406030204" pitchFamily="18" charset="0"/>
                      </a:rPr>
                      <m:t>)</m:t>
                    </m:r>
                  </m:oMath>
                </a14:m>
                <a:r>
                  <a:rPr lang="en-US" altLang="zh-CN" sz="2600" dirty="0"/>
                  <a:t> results in a choice of weights that make a tradeoﬀ between ﬁtting the training data and being small. This gives us solutions that have a smaller slope, or put weight on fewer of the features. As an example of how we can control a model’s tendency to overﬁt or underﬁt via weight decay, we can train a high-degree polynomial regression model with diﬀerent values of </a:t>
                </a:r>
                <a14:m>
                  <m:oMath xmlns:m="http://schemas.openxmlformats.org/officeDocument/2006/math">
                    <m:r>
                      <a:rPr lang="en-US" altLang="zh-CN" sz="2600" i="1" dirty="0">
                        <a:latin typeface="Cambria Math" panose="02040503050406030204" pitchFamily="18" charset="0"/>
                      </a:rPr>
                      <m:t>𝜆</m:t>
                    </m:r>
                  </m:oMath>
                </a14:m>
                <a:r>
                  <a:rPr lang="en-US" altLang="zh-CN" sz="2600" dirty="0"/>
                  <a:t>. See Fig. </a:t>
                </a:r>
                <a:r>
                  <a:rPr lang="en-US" altLang="zh-CN" sz="2600" dirty="0">
                    <a:solidFill>
                      <a:srgbClr val="FF0000"/>
                    </a:solidFill>
                  </a:rPr>
                  <a:t>5.5</a:t>
                </a:r>
                <a:r>
                  <a:rPr lang="en-US" altLang="zh-CN" sz="2600" dirty="0"/>
                  <a:t> for the results.</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49535F00-5B95-4831-89BF-0C8B56945077}"/>
              </a:ext>
            </a:extLst>
          </p:cNvPr>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10B0286E-2915-4BB5-A109-D0E0944BF4FE}"/>
              </a:ext>
            </a:extLst>
          </p:cNvPr>
          <p:cNvPicPr>
            <a:picLocks noChangeAspect="1"/>
          </p:cNvPicPr>
          <p:nvPr/>
        </p:nvPicPr>
        <p:blipFill>
          <a:blip r:embed="rId4"/>
          <a:stretch>
            <a:fillRect/>
          </a:stretch>
        </p:blipFill>
        <p:spPr>
          <a:xfrm>
            <a:off x="2311290" y="1557899"/>
            <a:ext cx="7561905" cy="495238"/>
          </a:xfrm>
          <a:prstGeom prst="rect">
            <a:avLst/>
          </a:prstGeom>
        </p:spPr>
      </p:pic>
    </p:spTree>
    <p:extLst>
      <p:ext uri="{BB962C8B-B14F-4D97-AF65-F5344CB8AC3E}">
        <p14:creationId xmlns:p14="http://schemas.microsoft.com/office/powerpoint/2010/main" val="4061702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1907756794,293736522&amp;fm=21&amp;gp=0.jpg">
            <a:extLst>
              <a:ext uri="{FF2B5EF4-FFF2-40B4-BE49-F238E27FC236}">
                <a16:creationId xmlns:a16="http://schemas.microsoft.com/office/drawing/2014/main" id="{6E41C623-A714-432F-8F63-F6F970DE2E80}"/>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5.2.2 Regularization</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a:xfrm>
                <a:off x="387439" y="4635837"/>
                <a:ext cx="11409609" cy="1242105"/>
              </a:xfrm>
            </p:spPr>
            <p:txBody>
              <a:bodyPr>
                <a:noAutofit/>
              </a:bodyPr>
              <a:lstStyle/>
              <a:p>
                <a:pPr marL="0" indent="0" algn="just">
                  <a:lnSpc>
                    <a:spcPts val="2200"/>
                  </a:lnSpc>
                  <a:spcBef>
                    <a:spcPts val="600"/>
                  </a:spcBef>
                  <a:buClr>
                    <a:srgbClr val="FF0000"/>
                  </a:buClr>
                  <a:buNone/>
                </a:pPr>
                <a:r>
                  <a:rPr lang="en-US" altLang="zh-CN" sz="2000" dirty="0">
                    <a:latin typeface="Times New Roman" panose="02020603050405020304" pitchFamily="18" charset="0"/>
                    <a:cs typeface="Times New Roman" panose="02020603050405020304" pitchFamily="18" charset="0"/>
                  </a:rPr>
                  <a:t>Figure 5.5: We ﬁt a high-degree polynomial regression model to our example training set from Fig. </a:t>
                </a:r>
                <a:r>
                  <a:rPr lang="en-US" altLang="zh-CN" sz="2000" dirty="0">
                    <a:solidFill>
                      <a:srgbClr val="FF0000"/>
                    </a:solidFill>
                    <a:latin typeface="Times New Roman" panose="02020603050405020304" pitchFamily="18" charset="0"/>
                    <a:cs typeface="Times New Roman" panose="02020603050405020304" pitchFamily="18" charset="0"/>
                  </a:rPr>
                  <a:t>2.2</a:t>
                </a:r>
                <a:r>
                  <a:rPr lang="en-US" altLang="zh-CN" sz="2000" dirty="0">
                    <a:latin typeface="Times New Roman" panose="02020603050405020304" pitchFamily="18" charset="0"/>
                    <a:cs typeface="Times New Roman" panose="02020603050405020304" pitchFamily="18" charset="0"/>
                  </a:rPr>
                  <a:t>. The true function is quadratic, but here we use only models with degree 9. We vary the amount of weight decay to prevent these high-degree models from overﬁtting. (</a:t>
                </a:r>
                <a:r>
                  <a:rPr lang="en-US" altLang="zh-CN" sz="2000" i="1" dirty="0">
                    <a:latin typeface="Times New Roman" panose="02020603050405020304" pitchFamily="18" charset="0"/>
                    <a:cs typeface="Times New Roman" panose="02020603050405020304" pitchFamily="18" charset="0"/>
                  </a:rPr>
                  <a:t>Left</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With very large </a:t>
                </a:r>
                <a14:m>
                  <m:oMath xmlns:m="http://schemas.openxmlformats.org/officeDocument/2006/math">
                    <m:r>
                      <a:rPr lang="en-US" altLang="zh-CN" sz="2000" i="1" dirty="0">
                        <a:latin typeface="Cambria Math" panose="02040503050406030204" pitchFamily="18" charset="0"/>
                      </a:rPr>
                      <m:t>𝜆</m:t>
                    </m:r>
                  </m:oMath>
                </a14:m>
                <a:r>
                  <a:rPr lang="en-US" altLang="zh-CN" sz="2000" dirty="0">
                    <a:latin typeface="Times New Roman" panose="02020603050405020304" pitchFamily="18" charset="0"/>
                    <a:cs typeface="Times New Roman" panose="02020603050405020304" pitchFamily="18" charset="0"/>
                  </a:rPr>
                  <a:t>, we can force the model to learn a function with no slope at all. This underﬁts because it can only </a:t>
                </a:r>
                <a:r>
                  <a:rPr lang="en-US" altLang="zh-CN" sz="2000" dirty="0"/>
                  <a:t>represent a constant function. </a:t>
                </a:r>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xfrm>
                <a:off x="387439" y="4635837"/>
                <a:ext cx="11409609" cy="1242105"/>
              </a:xfrm>
              <a:blipFill>
                <a:blip r:embed="rId3"/>
                <a:stretch>
                  <a:fillRect l="-588" t="-4412" r="-534" b="-6373"/>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8F52F06E-BB5C-4106-A3AE-5E4A8AA248CC}"/>
              </a:ext>
            </a:extLst>
          </p:cNvPr>
          <p:cNvPicPr>
            <a:picLocks noChangeAspect="1"/>
          </p:cNvPicPr>
          <p:nvPr/>
        </p:nvPicPr>
        <p:blipFill>
          <a:blip r:embed="rId4"/>
          <a:stretch>
            <a:fillRect/>
          </a:stretch>
        </p:blipFill>
        <p:spPr>
          <a:xfrm>
            <a:off x="2367597" y="993204"/>
            <a:ext cx="7449292" cy="3512314"/>
          </a:xfrm>
          <a:prstGeom prst="rect">
            <a:avLst/>
          </a:prstGeom>
        </p:spPr>
      </p:pic>
    </p:spTree>
    <p:extLst>
      <p:ext uri="{BB962C8B-B14F-4D97-AF65-F5344CB8AC3E}">
        <p14:creationId xmlns:p14="http://schemas.microsoft.com/office/powerpoint/2010/main" val="16767438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1907756794,293736522&amp;fm=21&amp;gp=0.jpg">
            <a:extLst>
              <a:ext uri="{FF2B5EF4-FFF2-40B4-BE49-F238E27FC236}">
                <a16:creationId xmlns:a16="http://schemas.microsoft.com/office/drawing/2014/main" id="{6E41C623-A714-432F-8F63-F6F970DE2E80}"/>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5.2.2 Regularization</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a:xfrm>
                <a:off x="387439" y="4635837"/>
                <a:ext cx="11409609" cy="1483609"/>
              </a:xfrm>
            </p:spPr>
            <p:txBody>
              <a:bodyPr>
                <a:noAutofit/>
              </a:bodyPr>
              <a:lstStyle/>
              <a:p>
                <a:pPr marL="0" indent="0" algn="just">
                  <a:lnSpc>
                    <a:spcPts val="2200"/>
                  </a:lnSpc>
                  <a:spcBef>
                    <a:spcPts val="600"/>
                  </a:spcBef>
                  <a:buClr>
                    <a:srgbClr val="FF0000"/>
                  </a:buClr>
                  <a:buNone/>
                </a:pPr>
                <a:r>
                  <a:rPr lang="en-US" altLang="zh-CN" sz="2000" dirty="0"/>
                  <a:t>Figure 5.5: (Center) With a medium value of </a:t>
                </a:r>
                <a14:m>
                  <m:oMath xmlns:m="http://schemas.openxmlformats.org/officeDocument/2006/math">
                    <m:r>
                      <a:rPr lang="en-US" altLang="zh-CN" sz="2000" dirty="0">
                        <a:latin typeface="Cambria Math" panose="02040503050406030204" pitchFamily="18" charset="0"/>
                      </a:rPr>
                      <m:t>𝜆</m:t>
                    </m:r>
                  </m:oMath>
                </a14:m>
                <a:r>
                  <a:rPr lang="en-US" altLang="zh-CN" sz="2000" dirty="0"/>
                  <a:t>, the learning algorithm recovers a curve with the right general shape. Even though the model is capable of representing functions with much more complicated shape, weight decay has encouraged it to use a simpler function described by smaller coeﬃcients. (Right) With weight decay approaching zero (i.e., using the Moore-Penrose pseudoinverse to solve the underdetermined problem with minimal regularization), the degree-9 polynomial overﬁts signiﬁcantly, as we saw in Fig. </a:t>
                </a:r>
                <a:r>
                  <a:rPr lang="en-US" altLang="zh-CN" sz="2000" dirty="0">
                    <a:solidFill>
                      <a:srgbClr val="FF0000"/>
                    </a:solidFill>
                  </a:rPr>
                  <a:t>5.2</a:t>
                </a:r>
                <a:r>
                  <a:rPr lang="en-US" altLang="zh-CN" sz="2000" dirty="0"/>
                  <a:t>.</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xfrm>
                <a:off x="387439" y="4635837"/>
                <a:ext cx="11409609" cy="1483609"/>
              </a:xfrm>
              <a:blipFill>
                <a:blip r:embed="rId3"/>
                <a:stretch>
                  <a:fillRect l="-588" t="-3689" r="-534" b="-7377"/>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8F52F06E-BB5C-4106-A3AE-5E4A8AA248CC}"/>
              </a:ext>
            </a:extLst>
          </p:cNvPr>
          <p:cNvPicPr>
            <a:picLocks noChangeAspect="1"/>
          </p:cNvPicPr>
          <p:nvPr/>
        </p:nvPicPr>
        <p:blipFill>
          <a:blip r:embed="rId4"/>
          <a:stretch>
            <a:fillRect/>
          </a:stretch>
        </p:blipFill>
        <p:spPr>
          <a:xfrm>
            <a:off x="2367597" y="993204"/>
            <a:ext cx="7449292" cy="3512314"/>
          </a:xfrm>
          <a:prstGeom prst="rect">
            <a:avLst/>
          </a:prstGeom>
        </p:spPr>
      </p:pic>
    </p:spTree>
    <p:extLst>
      <p:ext uri="{BB962C8B-B14F-4D97-AF65-F5344CB8AC3E}">
        <p14:creationId xmlns:p14="http://schemas.microsoft.com/office/powerpoint/2010/main" val="27964741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a:extLst>
              <a:ext uri="{FF2B5EF4-FFF2-40B4-BE49-F238E27FC236}">
                <a16:creationId xmlns:a16="http://schemas.microsoft.com/office/drawing/2014/main" id="{41F35BDF-3026-4403-80EC-1A9FEDE2CAB6}"/>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5.2.2 Regularization</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t>        More generally, we can regularize a model that learns a function </a:t>
                </a:r>
                <a14:m>
                  <m:oMath xmlns:m="http://schemas.openxmlformats.org/officeDocument/2006/math">
                    <m:r>
                      <a:rPr lang="en-US" altLang="zh-CN" sz="2600" i="1" dirty="0" smtClean="0">
                        <a:latin typeface="Cambria Math" panose="02040503050406030204" pitchFamily="18" charset="0"/>
                      </a:rPr>
                      <m:t>𝑓</m:t>
                    </m:r>
                    <m:r>
                      <a:rPr lang="en-US" altLang="zh-CN" sz="2600" i="1" dirty="0" smtClean="0">
                        <a:latin typeface="Cambria Math" panose="02040503050406030204" pitchFamily="18" charset="0"/>
                      </a:rPr>
                      <m:t>(</m:t>
                    </m:r>
                    <m:r>
                      <a:rPr lang="en-US" altLang="zh-CN" sz="2600" b="1" i="1" dirty="0" err="1">
                        <a:latin typeface="Cambria Math" panose="02040503050406030204" pitchFamily="18" charset="0"/>
                      </a:rPr>
                      <m:t>𝒙</m:t>
                    </m:r>
                    <m:r>
                      <a:rPr lang="en-US" altLang="zh-CN" sz="2600" i="1" dirty="0" err="1">
                        <a:latin typeface="Cambria Math" panose="02040503050406030204" pitchFamily="18" charset="0"/>
                      </a:rPr>
                      <m:t>;</m:t>
                    </m:r>
                    <m:r>
                      <a:rPr lang="en-US" altLang="zh-CN" sz="2600" b="1" i="1" dirty="0" err="1">
                        <a:latin typeface="Cambria Math" panose="02040503050406030204" pitchFamily="18" charset="0"/>
                      </a:rPr>
                      <m:t>𝜽</m:t>
                    </m:r>
                    <m:r>
                      <a:rPr lang="en-US" altLang="zh-CN" sz="2600" i="1" dirty="0">
                        <a:latin typeface="Cambria Math" panose="02040503050406030204" pitchFamily="18" charset="0"/>
                      </a:rPr>
                      <m:t>)</m:t>
                    </m:r>
                  </m:oMath>
                </a14:m>
                <a:r>
                  <a:rPr lang="en-US" altLang="zh-CN" sz="2600" dirty="0"/>
                  <a:t> by adding a penalty called a </a:t>
                </a:r>
                <a:r>
                  <a:rPr lang="en-US" altLang="zh-CN" sz="2600" i="1" dirty="0" err="1"/>
                  <a:t>regularizer</a:t>
                </a:r>
                <a:r>
                  <a:rPr lang="en-US" altLang="zh-CN" sz="2600" dirty="0"/>
                  <a:t> to the cost function. In the case of weight decay, the </a:t>
                </a:r>
                <a:r>
                  <a:rPr lang="en-US" altLang="zh-CN" sz="2600" dirty="0" err="1"/>
                  <a:t>regularizer</a:t>
                </a:r>
                <a:r>
                  <a:rPr lang="en-US" altLang="zh-CN" sz="2600" dirty="0"/>
                  <a:t> is </a:t>
                </a:r>
                <a14:m>
                  <m:oMath xmlns:m="http://schemas.openxmlformats.org/officeDocument/2006/math">
                    <m:r>
                      <a:rPr lang="en-US" altLang="zh-CN" sz="2600" i="1" dirty="0" smtClean="0">
                        <a:latin typeface="Cambria Math" panose="02040503050406030204" pitchFamily="18" charset="0"/>
                      </a:rPr>
                      <m:t>Ω</m:t>
                    </m:r>
                    <m:r>
                      <a:rPr lang="en-US" altLang="zh-CN" sz="2600" i="1" dirty="0" smtClean="0">
                        <a:latin typeface="Cambria Math" panose="02040503050406030204" pitchFamily="18" charset="0"/>
                      </a:rPr>
                      <m:t>(</m:t>
                    </m:r>
                    <m:r>
                      <a:rPr lang="en-US" altLang="zh-CN" sz="2600" i="1" dirty="0" smtClean="0">
                        <a:latin typeface="Cambria Math" panose="02040503050406030204" pitchFamily="18" charset="0"/>
                      </a:rPr>
                      <m:t>𝑤</m:t>
                    </m:r>
                    <m:r>
                      <a:rPr lang="en-US" altLang="zh-CN" sz="2600" i="1" dirty="0" smtClean="0">
                        <a:latin typeface="Cambria Math" panose="02040503050406030204" pitchFamily="18" charset="0"/>
                      </a:rPr>
                      <m:t>) = </m:t>
                    </m:r>
                    <m:sSup>
                      <m:sSupPr>
                        <m:ctrlPr>
                          <a:rPr lang="en-US" altLang="zh-CN" sz="2600" i="1" dirty="0" smtClean="0">
                            <a:latin typeface="Cambria Math" panose="02040503050406030204" pitchFamily="18" charset="0"/>
                          </a:rPr>
                        </m:ctrlPr>
                      </m:sSupPr>
                      <m:e>
                        <m:r>
                          <a:rPr lang="en-US" altLang="zh-CN" sz="2600" b="0" i="1" dirty="0" smtClean="0">
                            <a:latin typeface="Cambria Math" panose="02040503050406030204" pitchFamily="18" charset="0"/>
                          </a:rPr>
                          <m:t>𝑤</m:t>
                        </m:r>
                      </m:e>
                      <m:sup>
                        <m:r>
                          <a:rPr lang="en-US" altLang="zh-CN" sz="2600" dirty="0">
                            <a:latin typeface="Cambria Math" panose="02040503050406030204" pitchFamily="18" charset="0"/>
                          </a:rPr>
                          <m:t>⊤</m:t>
                        </m:r>
                      </m:sup>
                    </m:sSup>
                    <m:r>
                      <a:rPr lang="en-US" altLang="zh-CN" sz="2600" i="1" dirty="0" smtClean="0">
                        <a:latin typeface="Cambria Math" panose="02040503050406030204" pitchFamily="18" charset="0"/>
                      </a:rPr>
                      <m:t>𝑤</m:t>
                    </m:r>
                  </m:oMath>
                </a14:m>
                <a:r>
                  <a:rPr lang="en-US" altLang="zh-CN" sz="2600" dirty="0"/>
                  <a:t>. In Chapter </a:t>
                </a:r>
                <a:r>
                  <a:rPr lang="en-US" altLang="zh-CN" sz="2600" dirty="0">
                    <a:solidFill>
                      <a:srgbClr val="FF0000"/>
                    </a:solidFill>
                  </a:rPr>
                  <a:t>7</a:t>
                </a:r>
                <a:r>
                  <a:rPr lang="en-US" altLang="zh-CN" sz="2600" dirty="0"/>
                  <a:t>, we will see that many other </a:t>
                </a:r>
                <a:r>
                  <a:rPr lang="en-US" altLang="zh-CN" sz="2600" dirty="0" err="1"/>
                  <a:t>regularizers</a:t>
                </a:r>
                <a:r>
                  <a:rPr lang="en-US" altLang="zh-CN" sz="2600" dirty="0"/>
                  <a:t> are possible.</a:t>
                </a:r>
              </a:p>
              <a:p>
                <a:pPr marL="0" indent="0" algn="just">
                  <a:lnSpc>
                    <a:spcPct val="125000"/>
                  </a:lnSpc>
                  <a:spcBef>
                    <a:spcPts val="0"/>
                  </a:spcBef>
                  <a:buClr>
                    <a:srgbClr val="FF0000"/>
                  </a:buClr>
                  <a:buNone/>
                </a:pPr>
                <a:r>
                  <a:rPr lang="en-US" altLang="zh-CN" sz="2600" dirty="0"/>
                  <a:t>        Expressing preferences for one function over another is a more general way of controlling a model’s capacity than including or excluding members from the hypothesis space. We can think of excluding a function from a hypothesis space as expressing an inﬁnitely strong preference against that function.</a:t>
                </a:r>
              </a:p>
              <a:p>
                <a:pPr marL="0" indent="0" algn="just">
                  <a:lnSpc>
                    <a:spcPct val="125000"/>
                  </a:lnSpc>
                  <a:spcBef>
                    <a:spcPts val="0"/>
                  </a:spcBef>
                  <a:buClr>
                    <a:srgbClr val="FF0000"/>
                  </a:buClr>
                  <a:buNone/>
                </a:pPr>
                <a:r>
                  <a:rPr lang="en-US" altLang="zh-CN" sz="2400" dirty="0"/>
                  <a:t>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3"/>
                <a:stretch>
                  <a:fillRect l="-962" r="-17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95855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a:extLst>
              <a:ext uri="{FF2B5EF4-FFF2-40B4-BE49-F238E27FC236}">
                <a16:creationId xmlns:a16="http://schemas.microsoft.com/office/drawing/2014/main" id="{440698AB-8C91-4399-AFCC-5C727FFFDD89}"/>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5.2.2 Regularization</a:t>
            </a:r>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        In our weight decay example, we expressed our preference for linear functions deﬁned with smaller weights explicitly, via an extra term in the criterion we minimize. There are many other ways of expressing preferences for diﬀerent solutions, both implicitly and explicitly. </a:t>
            </a:r>
            <a:r>
              <a:rPr lang="en-US" altLang="zh-CN" sz="2600" dirty="0">
                <a:latin typeface="Times New Roman" panose="02020603050405020304" pitchFamily="18" charset="0"/>
                <a:cs typeface="Times New Roman" panose="02020603050405020304" pitchFamily="18" charset="0"/>
              </a:rPr>
              <a:t>Together, these diﬀerent approaches are known as </a:t>
            </a:r>
            <a:r>
              <a:rPr lang="en-US" altLang="zh-CN" sz="2600" i="1" dirty="0">
                <a:latin typeface="Times New Roman" panose="02020603050405020304" pitchFamily="18" charset="0"/>
                <a:cs typeface="Times New Roman" panose="02020603050405020304" pitchFamily="18" charset="0"/>
              </a:rPr>
              <a:t>regularization</a:t>
            </a:r>
            <a:r>
              <a:rPr lang="en-US" altLang="zh-CN" sz="2600"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Regularization is any modiﬁcation we make to a learning algorithm that is intended to reduce its generalization error but not its training error.</a:t>
            </a:r>
            <a:r>
              <a:rPr lang="en-US" altLang="zh-CN" sz="2600" dirty="0">
                <a:latin typeface="Times New Roman" panose="02020603050405020304" pitchFamily="18" charset="0"/>
                <a:cs typeface="Times New Roman" panose="02020603050405020304" pitchFamily="18" charset="0"/>
              </a:rPr>
              <a:t> Regularization is one of the central concerns of the ﬁeld of machine learning, rivaled in its importance only by optimization. </a:t>
            </a:r>
          </a:p>
        </p:txBody>
      </p:sp>
    </p:spTree>
    <p:extLst>
      <p:ext uri="{BB962C8B-B14F-4D97-AF65-F5344CB8AC3E}">
        <p14:creationId xmlns:p14="http://schemas.microsoft.com/office/powerpoint/2010/main" val="37230763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a:extLst>
              <a:ext uri="{FF2B5EF4-FFF2-40B4-BE49-F238E27FC236}">
                <a16:creationId xmlns:a16="http://schemas.microsoft.com/office/drawing/2014/main" id="{440698AB-8C91-4399-AFCC-5C727FFFDD89}"/>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5.2.2 Regularization</a:t>
            </a:r>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no free lunch theorem has made it clear that there is no best machine learning algorithm, and, in particular, no best form of regularization. Instead we must choose a form of regularization that is well-suited to the particular task we want to solve. The philosophy of deep learning in general and this book in particular is that a very wide range of tasks (such as all of the intellectual tasks that people can do) may all be solved eﬀectively using very general-purpose forms of regularization.</a:t>
            </a:r>
          </a:p>
          <a:p>
            <a:pPr lvl="0" algn="just">
              <a:lnSpc>
                <a:spcPct val="125000"/>
              </a:lnSpc>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9546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idx="1" hasCustomPrompt="1"/>
          </p:nvPr>
        </p:nvSpPr>
        <p:spPr>
          <a:xfrm>
            <a:off x="387439" y="3770141"/>
            <a:ext cx="11409609" cy="2406821"/>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Ye Yuan</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5.3 Hyperparameters and Validation Sets</a:t>
            </a:r>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5 Machine Learning Basics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38523691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a:extLst>
              <a:ext uri="{FF2B5EF4-FFF2-40B4-BE49-F238E27FC236}">
                <a16:creationId xmlns:a16="http://schemas.microsoft.com/office/drawing/2014/main" id="{D0C1DC78-C65D-47EE-815F-81EBCD5624F5}"/>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5.3 Hyperparameters and Validation Sets</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Most machine learning algorithms have several settings that we can use to control the behavior of the learning algorithm. These settings are called </a:t>
                </a:r>
                <a:r>
                  <a:rPr lang="en-US" altLang="zh-CN" sz="2600" i="1" dirty="0">
                    <a:latin typeface="Times New Roman" panose="02020603050405020304" pitchFamily="18" charset="0"/>
                    <a:cs typeface="Times New Roman" panose="02020603050405020304" pitchFamily="18" charset="0"/>
                  </a:rPr>
                  <a:t>hyperparameters</a:t>
                </a:r>
                <a:r>
                  <a:rPr lang="en-US" altLang="zh-CN" sz="2600" dirty="0">
                    <a:latin typeface="Times New Roman" panose="02020603050405020304" pitchFamily="18" charset="0"/>
                    <a:cs typeface="Times New Roman" panose="02020603050405020304" pitchFamily="18" charset="0"/>
                  </a:rPr>
                  <a:t>. The values of hyperparameters are not adapted by the learning algorithm itself (though we can design a nested learning procedure where one learning algorithm learns the best hyperparameters for another learning algorithm).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the polynomial regression example we saw in Fig. </a:t>
                </a:r>
                <a:r>
                  <a:rPr lang="en-US" altLang="zh-CN" sz="2600" dirty="0">
                    <a:solidFill>
                      <a:srgbClr val="FF0000"/>
                    </a:solidFill>
                    <a:latin typeface="Times New Roman" panose="02020603050405020304" pitchFamily="18" charset="0"/>
                    <a:cs typeface="Times New Roman" panose="02020603050405020304" pitchFamily="18" charset="0"/>
                  </a:rPr>
                  <a:t>5.2</a:t>
                </a:r>
                <a:r>
                  <a:rPr lang="en-US" altLang="zh-CN" sz="2600" dirty="0">
                    <a:latin typeface="Times New Roman" panose="02020603050405020304" pitchFamily="18" charset="0"/>
                    <a:cs typeface="Times New Roman" panose="02020603050405020304" pitchFamily="18" charset="0"/>
                  </a:rPr>
                  <a:t>, there is a single hyper parameter: the degree of the polynomial, which acts as a </a:t>
                </a:r>
                <a:r>
                  <a:rPr lang="en-US" altLang="zh-CN" sz="2600" i="1" dirty="0">
                    <a:latin typeface="Times New Roman" panose="02020603050405020304" pitchFamily="18" charset="0"/>
                    <a:cs typeface="Times New Roman" panose="02020603050405020304" pitchFamily="18" charset="0"/>
                  </a:rPr>
                  <a:t>capacity</a:t>
                </a:r>
                <a:r>
                  <a:rPr lang="en-US" altLang="zh-CN" sz="2600" dirty="0">
                    <a:latin typeface="Times New Roman" panose="02020603050405020304" pitchFamily="18" charset="0"/>
                    <a:cs typeface="Times New Roman" panose="02020603050405020304" pitchFamily="18" charset="0"/>
                  </a:rPr>
                  <a:t> hyperparameter. The </a:t>
                </a:r>
                <a14:m>
                  <m:oMath xmlns:m="http://schemas.openxmlformats.org/officeDocument/2006/math">
                    <m:r>
                      <a:rPr lang="en-US" altLang="zh-CN" sz="2600" i="1" dirty="0" smtClean="0">
                        <a:latin typeface="Cambria Math" panose="02040503050406030204" pitchFamily="18" charset="0"/>
                      </a:rPr>
                      <m:t>𝜆</m:t>
                    </m:r>
                  </m:oMath>
                </a14:m>
                <a:r>
                  <a:rPr lang="en-US" altLang="zh-CN" sz="2600" dirty="0">
                    <a:latin typeface="Times New Roman" panose="02020603050405020304" pitchFamily="18" charset="0"/>
                    <a:cs typeface="Times New Roman" panose="02020603050405020304" pitchFamily="18" charset="0"/>
                  </a:rPr>
                  <a:t> value used to control the strength of weight decay is another example of a hyperparameter.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21606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a:extLst>
              <a:ext uri="{FF2B5EF4-FFF2-40B4-BE49-F238E27FC236}">
                <a16:creationId xmlns:a16="http://schemas.microsoft.com/office/drawing/2014/main" id="{8114F0EC-6EB2-4B34-909A-C1FFEF397155}"/>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5.3 Hyperparameters and Validation Sets</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t>        Sometimes a setting is chosen to be a hyperparameter that the learning algorithm does not learn because it is diﬃcult to optimize. More frequently, we do not learn the hyperparameter because it is not appropriate to learn that hyperparameter on the training set. This applies to all hyperparameters that control model capacity. If learned on the training set, such hyperparameters would always choose the maximum possible model capacity, resulting in overﬁtting (refer to Fig. </a:t>
                </a:r>
                <a:r>
                  <a:rPr lang="en-US" altLang="zh-CN" sz="2600" dirty="0">
                    <a:solidFill>
                      <a:srgbClr val="FF0000"/>
                    </a:solidFill>
                  </a:rPr>
                  <a:t>5.3</a:t>
                </a:r>
                <a:r>
                  <a:rPr lang="en-US" altLang="zh-CN" sz="2600" dirty="0"/>
                  <a:t>). For example, we can always ﬁt the training set better with a higher degree polynomial and a weight decay setting of </a:t>
                </a:r>
                <a14:m>
                  <m:oMath xmlns:m="http://schemas.openxmlformats.org/officeDocument/2006/math">
                    <m:r>
                      <a:rPr lang="en-US" altLang="zh-CN" sz="2600" i="1" dirty="0" smtClean="0">
                        <a:latin typeface="Cambria Math" panose="02040503050406030204" pitchFamily="18" charset="0"/>
                      </a:rPr>
                      <m:t>𝜆</m:t>
                    </m:r>
                    <m:r>
                      <a:rPr lang="en-US" altLang="zh-CN" sz="2600" i="1" dirty="0" smtClean="0">
                        <a:latin typeface="Cambria Math" panose="02040503050406030204" pitchFamily="18" charset="0"/>
                      </a:rPr>
                      <m:t>=0</m:t>
                    </m:r>
                  </m:oMath>
                </a14:m>
                <a:r>
                  <a:rPr lang="en-US" altLang="zh-CN" sz="2600" dirty="0"/>
                  <a:t> than we could with a lower degree polynomial and a positive weight decay setting. </a:t>
                </a:r>
              </a:p>
              <a:p>
                <a:pPr marL="0" lvl="0" indent="0" algn="just">
                  <a:lnSpc>
                    <a:spcPct val="125000"/>
                  </a:lnSpc>
                  <a:spcBef>
                    <a:spcPts val="0"/>
                  </a:spcBef>
                  <a:buClr>
                    <a:srgbClr val="FF0000"/>
                  </a:buClr>
                  <a:buNone/>
                </a:pPr>
                <a:r>
                  <a:rPr lang="en-US" altLang="zh-CN" sz="2600" dirty="0"/>
                  <a:t>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157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5.1.1 The Task, </a:t>
            </a:r>
            <a:r>
              <a:rPr lang="en-US" altLang="zh-CN" sz="3600" i="1" dirty="0">
                <a:latin typeface="Times New Roman" panose="02020603050405020304" pitchFamily="18" charset="0"/>
                <a:cs typeface="Times New Roman" panose="02020603050405020304" pitchFamily="18" charset="0"/>
              </a:rPr>
              <a:t>T</a:t>
            </a:r>
            <a:endParaRPr lang="zh-CN" altLang="en-US" sz="36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Machine learning tasks are usually described in terms of how the machine learning system should process an </a:t>
                </a:r>
                <a:r>
                  <a:rPr lang="en-US" altLang="zh-CN" sz="2600" i="1" dirty="0">
                    <a:latin typeface="Times New Roman" panose="02020603050405020304" pitchFamily="18" charset="0"/>
                    <a:cs typeface="Times New Roman" panose="02020603050405020304" pitchFamily="18" charset="0"/>
                  </a:rPr>
                  <a:t>example. </a:t>
                </a:r>
                <a:r>
                  <a:rPr lang="en-US" altLang="zh-CN" sz="2600" dirty="0">
                    <a:latin typeface="Times New Roman" panose="02020603050405020304" pitchFamily="18" charset="0"/>
                    <a:cs typeface="Times New Roman" panose="02020603050405020304" pitchFamily="18" charset="0"/>
                  </a:rPr>
                  <a:t>An example is a collection of </a:t>
                </a:r>
                <a:r>
                  <a:rPr lang="en-US" altLang="zh-CN" sz="2600" i="1" dirty="0">
                    <a:latin typeface="Times New Roman" panose="02020603050405020304" pitchFamily="18" charset="0"/>
                    <a:cs typeface="Times New Roman" panose="02020603050405020304" pitchFamily="18" charset="0"/>
                  </a:rPr>
                  <a:t>features </a:t>
                </a:r>
                <a:r>
                  <a:rPr lang="en-US" altLang="zh-CN" sz="2600" dirty="0">
                    <a:latin typeface="Times New Roman" panose="02020603050405020304" pitchFamily="18" charset="0"/>
                    <a:cs typeface="Times New Roman" panose="02020603050405020304" pitchFamily="18" charset="0"/>
                  </a:rPr>
                  <a:t>that have been quantitatively measured from some object or event that we want the machine learning system to process. We typically represent an example as a vector </a:t>
                </a:r>
                <a14:m>
                  <m:oMath xmlns:m="http://schemas.openxmlformats.org/officeDocument/2006/math">
                    <m:r>
                      <a:rPr lang="en-US" altLang="zh-CN" sz="2400" b="1" i="1" dirty="0" smtClean="0">
                        <a:latin typeface="Cambria Math" panose="02040503050406030204" pitchFamily="18" charset="0"/>
                        <a:cs typeface="Arial" panose="020B0604020202020204" pitchFamily="34" charset="0"/>
                      </a:rPr>
                      <m:t>𝒙</m:t>
                    </m:r>
                  </m:oMath>
                </a14:m>
                <a:r>
                  <a:rPr lang="en-US" altLang="zh-CN" sz="2600" b="1"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600" b="1" i="1" smtClean="0">
                            <a:latin typeface="Cambria Math" panose="02040503050406030204" pitchFamily="18" charset="0"/>
                            <a:cs typeface="Times New Roman" panose="02020603050405020304" pitchFamily="18" charset="0"/>
                          </a:rPr>
                        </m:ctrlPr>
                      </m:sSupPr>
                      <m:e>
                        <m:r>
                          <a:rPr lang="en-US" altLang="zh-CN" sz="2600" b="1" i="1" smtClean="0">
                            <a:latin typeface="Cambria Math" panose="02040503050406030204" pitchFamily="18" charset="0"/>
                            <a:ea typeface="Cambria Math" panose="02040503050406030204" pitchFamily="18" charset="0"/>
                          </a:rPr>
                          <m:t>ℝ</m:t>
                        </m:r>
                      </m:e>
                      <m:sup>
                        <m:r>
                          <a:rPr lang="en-US" altLang="zh-CN" sz="2600" b="1" i="1" smtClean="0">
                            <a:latin typeface="Cambria Math" panose="02040503050406030204" pitchFamily="18" charset="0"/>
                            <a:cs typeface="Times New Roman" panose="02020603050405020304" pitchFamily="18" charset="0"/>
                          </a:rPr>
                          <m:t>𝒏</m:t>
                        </m:r>
                      </m:sup>
                    </m:sSup>
                  </m:oMath>
                </a14:m>
                <a:r>
                  <a:rPr lang="zh-CN" altLang="en-US" sz="2600" b="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where each entry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𝑥</m:t>
                        </m:r>
                      </m:e>
                      <m:sub>
                        <m:r>
                          <a:rPr lang="en-US" altLang="zh-CN" sz="2600" b="0" i="1" smtClean="0">
                            <a:latin typeface="Cambria Math" panose="02040503050406030204" pitchFamily="18" charset="0"/>
                            <a:cs typeface="Times New Roman" panose="02020603050405020304" pitchFamily="18" charset="0"/>
                          </a:rPr>
                          <m:t>𝑖</m:t>
                        </m:r>
                      </m:sub>
                    </m:sSub>
                  </m:oMath>
                </a14:m>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of the vector is another feature. For example, the features of an image are usually the values of the pixels in the image.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a:extLst>
              <a:ext uri="{FF2B5EF4-FFF2-40B4-BE49-F238E27FC236}">
                <a16:creationId xmlns:a16="http://schemas.microsoft.com/office/drawing/2014/main" id="{FD670105-869F-41D2-8AF7-B85918E8C8A3}"/>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1307748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a:extLst>
              <a:ext uri="{FF2B5EF4-FFF2-40B4-BE49-F238E27FC236}">
                <a16:creationId xmlns:a16="http://schemas.microsoft.com/office/drawing/2014/main" id="{8114F0EC-6EB2-4B34-909A-C1FFEF397155}"/>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5.3 Hyperparameters and Validation Sets</a:t>
            </a:r>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To solve this problem, we need a of examples that the training </a:t>
            </a:r>
            <a:r>
              <a:rPr lang="en-US" altLang="zh-CN" sz="2600" i="1" dirty="0">
                <a:latin typeface="Times New Roman" panose="02020603050405020304" pitchFamily="18" charset="0"/>
                <a:cs typeface="Times New Roman" panose="02020603050405020304" pitchFamily="18" charset="0"/>
              </a:rPr>
              <a:t>validation</a:t>
            </a:r>
            <a:r>
              <a:rPr lang="en-US" altLang="zh-CN" sz="2600" dirty="0">
                <a:latin typeface="Times New Roman" panose="02020603050405020304" pitchFamily="18" charset="0"/>
                <a:cs typeface="Times New Roman" panose="02020603050405020304" pitchFamily="18" charset="0"/>
              </a:rPr>
              <a:t> set algorithm does not observe.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Earlier we discussed how a held-out test set, composed of examples coming from the same distribution as the training set, can be used to estimate the generalization error of a learner, after the learning process has completed. It is important that the test examples are not used in any way to make choices about the model, including its hyperparameters. For this reason, no example from the test set can be used in the validation set. Therefore, we always construct the validation set from the </a:t>
            </a:r>
            <a:r>
              <a:rPr lang="en-US" altLang="zh-CN" sz="2600" i="1" dirty="0">
                <a:latin typeface="Times New Roman" panose="02020603050405020304" pitchFamily="18" charset="0"/>
                <a:cs typeface="Times New Roman" panose="02020603050405020304" pitchFamily="18" charset="0"/>
              </a:rPr>
              <a:t>training</a:t>
            </a:r>
            <a:r>
              <a:rPr lang="en-US" altLang="zh-CN" sz="2600" dirty="0">
                <a:latin typeface="Times New Roman" panose="02020603050405020304" pitchFamily="18" charset="0"/>
                <a:cs typeface="Times New Roman" panose="02020603050405020304" pitchFamily="18" charset="0"/>
              </a:rPr>
              <a:t> data. Speciﬁcally, we split the training data into two disjoint subsets. One of these subsets is used to learn the parameters. </a:t>
            </a:r>
          </a:p>
        </p:txBody>
      </p:sp>
    </p:spTree>
    <p:extLst>
      <p:ext uri="{BB962C8B-B14F-4D97-AF65-F5344CB8AC3E}">
        <p14:creationId xmlns:p14="http://schemas.microsoft.com/office/powerpoint/2010/main" val="10027868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a:extLst>
              <a:ext uri="{FF2B5EF4-FFF2-40B4-BE49-F238E27FC236}">
                <a16:creationId xmlns:a16="http://schemas.microsoft.com/office/drawing/2014/main" id="{2A5C9580-C9E6-491B-BD86-DE526B59420B}"/>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5.3 Hyperparameters and Validation Sets</a:t>
            </a:r>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t>The other subset is our validation set, used to estimate the generalization error during or after training</a:t>
            </a:r>
            <a:r>
              <a:rPr lang="en-US" altLang="zh-CN" sz="2600" dirty="0">
                <a:latin typeface="Times New Roman" panose="02020603050405020304" pitchFamily="18" charset="0"/>
                <a:cs typeface="Times New Roman" panose="02020603050405020304" pitchFamily="18" charset="0"/>
              </a:rPr>
              <a:t>, allowing for the hyperparameters to be updated accordingly. The subset of data used to learn the parameters is still typically called the training set, even though this may be confused with the larger pool of data used for the entire training process. The subset of data used to guide the selection of hyperparameters is called the validation set. Typically, one uses about 80% of the training data for training and 20% for validation. Since the validation set is used to “train” the hyperparameters, the validation set error will underestimate the generalization error, though typically by a smaller amount than the training error. </a:t>
            </a:r>
          </a:p>
        </p:txBody>
      </p:sp>
    </p:spTree>
    <p:extLst>
      <p:ext uri="{BB962C8B-B14F-4D97-AF65-F5344CB8AC3E}">
        <p14:creationId xmlns:p14="http://schemas.microsoft.com/office/powerpoint/2010/main" val="18703850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5.3 Hyperparameters and Validation Sets</a:t>
            </a:r>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t>After all hyperparameter optimization is complete, the generalization error may be estimated using the test set.</a:t>
            </a:r>
          </a:p>
          <a:p>
            <a:pPr marL="0" lvl="0" indent="0" algn="just">
              <a:lnSpc>
                <a:spcPct val="125000"/>
              </a:lnSpc>
              <a:spcBef>
                <a:spcPts val="0"/>
              </a:spcBef>
              <a:buClr>
                <a:srgbClr val="FF0000"/>
              </a:buClr>
              <a:buNone/>
            </a:pPr>
            <a:r>
              <a:rPr lang="en-US" altLang="zh-CN" sz="2600" dirty="0"/>
              <a:t>        </a:t>
            </a:r>
            <a:r>
              <a:rPr lang="en-US" altLang="zh-CN" sz="2600" dirty="0">
                <a:latin typeface="Times New Roman" panose="02020603050405020304" pitchFamily="18" charset="0"/>
                <a:cs typeface="Times New Roman" panose="02020603050405020304" pitchFamily="18" charset="0"/>
              </a:rPr>
              <a:t>In practice, when the same test set has been used repeatedly to evaluate performance of diﬀerent algorithms over many years, and especially if we consider all the attempts from the scientiﬁc community at beating the reported state-of-the-art performance on that test set, we end up having optimistic evaluations with the test set as well. Benchmarks can thus become stale and then do not reﬂect the true ﬁeld performance of a trained system. Thankfully, the community tends to move on to new (and usually more ambitious and larger) benchmark datasets.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5" name="图片 4" descr="u=1907756794,293736522&amp;fm=21&amp;gp=0.jpg">
            <a:extLst>
              <a:ext uri="{FF2B5EF4-FFF2-40B4-BE49-F238E27FC236}">
                <a16:creationId xmlns:a16="http://schemas.microsoft.com/office/drawing/2014/main" id="{2A5C9580-C9E6-491B-BD86-DE526B59420B}"/>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4095092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5.3.1 Cross-Validation</a:t>
            </a:r>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Dividing the dataset into a ﬁxed training set and a ﬁxed test set can be problematic if it results in the test set being small. A small test set implies statistical uncertainty around the estimated average test error, making it diﬃcult to claim that algorithm </a:t>
            </a:r>
            <a:r>
              <a:rPr lang="en-US" altLang="zh-CN" sz="2600"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works better than algorithm </a:t>
            </a:r>
            <a:r>
              <a:rPr lang="en-US" altLang="zh-CN" sz="2600"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on the given task.</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When the dataset has hundreds of thousands of examples or more, this is not a serious issue. When the dataset is too small, there are alternative procedures, which allow one to use all of the examples in the estimation of the mean test error, at the price of increased computational cost. These procedures are based on the idea of repeating the training and testing computation on diﬀerent randomly chosen subsets or splits of the original dataset.</a:t>
            </a:r>
          </a:p>
        </p:txBody>
      </p:sp>
      <p:pic>
        <p:nvPicPr>
          <p:cNvPr id="5" name="图片 4" descr="u=1907756794,293736522&amp;fm=21&amp;gp=0.jpg">
            <a:extLst>
              <a:ext uri="{FF2B5EF4-FFF2-40B4-BE49-F238E27FC236}">
                <a16:creationId xmlns:a16="http://schemas.microsoft.com/office/drawing/2014/main" id="{FEA2413B-4549-45F7-9F8A-29D321398AE1}"/>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6783259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5.3.1 Cross-Validation</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most common of these is the </a:t>
                </a:r>
                <a14:m>
                  <m:oMath xmlns:m="http://schemas.openxmlformats.org/officeDocument/2006/math">
                    <m:r>
                      <a:rPr lang="en-US" altLang="zh-CN" sz="2600" i="1" dirty="0" smtClean="0">
                        <a:latin typeface="Cambria Math" panose="02040503050406030204" pitchFamily="18" charset="0"/>
                      </a:rPr>
                      <m:t>𝑘</m:t>
                    </m:r>
                  </m:oMath>
                </a14:m>
                <a:r>
                  <a:rPr lang="en-US" altLang="zh-CN" sz="2600" dirty="0">
                    <a:latin typeface="Times New Roman" panose="02020603050405020304" pitchFamily="18" charset="0"/>
                    <a:cs typeface="Times New Roman" panose="02020603050405020304" pitchFamily="18" charset="0"/>
                  </a:rPr>
                  <a:t>-fold cross-validation procedure, shown in Algorithm </a:t>
                </a:r>
                <a:r>
                  <a:rPr lang="en-US" altLang="zh-CN" sz="2600" dirty="0">
                    <a:solidFill>
                      <a:srgbClr val="FF0000"/>
                    </a:solidFill>
                    <a:latin typeface="Times New Roman" panose="02020603050405020304" pitchFamily="18" charset="0"/>
                    <a:cs typeface="Times New Roman" panose="02020603050405020304" pitchFamily="18" charset="0"/>
                  </a:rPr>
                  <a:t>5.1</a:t>
                </a:r>
                <a:r>
                  <a:rPr lang="en-US" altLang="zh-CN" sz="2600" dirty="0">
                    <a:latin typeface="Times New Roman" panose="02020603050405020304" pitchFamily="18" charset="0"/>
                    <a:cs typeface="Times New Roman" panose="02020603050405020304" pitchFamily="18" charset="0"/>
                  </a:rPr>
                  <a:t>, in which a partition of the dataset is formed by splitting it into </a:t>
                </a:r>
                <a14:m>
                  <m:oMath xmlns:m="http://schemas.openxmlformats.org/officeDocument/2006/math">
                    <m:r>
                      <a:rPr lang="en-US" altLang="zh-CN" sz="2600" i="1" dirty="0" smtClean="0">
                        <a:latin typeface="Cambria Math" panose="02040503050406030204" pitchFamily="18" charset="0"/>
                      </a:rPr>
                      <m:t>𝑘</m:t>
                    </m:r>
                  </m:oMath>
                </a14:m>
                <a:r>
                  <a:rPr lang="en-US" altLang="zh-CN" sz="2600" dirty="0">
                    <a:latin typeface="Times New Roman" panose="02020603050405020304" pitchFamily="18" charset="0"/>
                    <a:cs typeface="Times New Roman" panose="02020603050405020304" pitchFamily="18" charset="0"/>
                  </a:rPr>
                  <a:t> non-overlapping subsets. The test error may then be estimated by taking the average test error across </a:t>
                </a:r>
                <a14:m>
                  <m:oMath xmlns:m="http://schemas.openxmlformats.org/officeDocument/2006/math">
                    <m:r>
                      <a:rPr lang="en-US" altLang="zh-CN" sz="2600" i="1" dirty="0" smtClean="0">
                        <a:latin typeface="Cambria Math" panose="02040503050406030204" pitchFamily="18" charset="0"/>
                      </a:rPr>
                      <m:t>𝑘</m:t>
                    </m:r>
                  </m:oMath>
                </a14:m>
                <a:r>
                  <a:rPr lang="en-US" altLang="zh-CN" sz="2600" dirty="0">
                    <a:latin typeface="Times New Roman" panose="02020603050405020304" pitchFamily="18" charset="0"/>
                    <a:cs typeface="Times New Roman" panose="02020603050405020304" pitchFamily="18" charset="0"/>
                  </a:rPr>
                  <a:t> trials. On trial </a:t>
                </a:r>
                <a14:m>
                  <m:oMath xmlns:m="http://schemas.openxmlformats.org/officeDocument/2006/math">
                    <m:r>
                      <a:rPr lang="en-US" altLang="zh-CN" sz="2600" i="1" dirty="0" smtClean="0">
                        <a:latin typeface="Cambria Math" panose="02040503050406030204" pitchFamily="18" charset="0"/>
                      </a:rPr>
                      <m:t>𝑖</m:t>
                    </m:r>
                  </m:oMath>
                </a14:m>
                <a:r>
                  <a:rPr lang="en-US" altLang="zh-CN" sz="2600" dirty="0">
                    <a:latin typeface="Times New Roman" panose="02020603050405020304" pitchFamily="18" charset="0"/>
                    <a:cs typeface="Times New Roman" panose="02020603050405020304" pitchFamily="18" charset="0"/>
                  </a:rPr>
                  <a:t>, the </a:t>
                </a:r>
                <a14:m>
                  <m:oMath xmlns:m="http://schemas.openxmlformats.org/officeDocument/2006/math">
                    <m:r>
                      <a:rPr lang="en-US" altLang="zh-CN" sz="2600" i="1" dirty="0" smtClean="0">
                        <a:latin typeface="Cambria Math" panose="02040503050406030204" pitchFamily="18" charset="0"/>
                      </a:rPr>
                      <m:t>𝑖</m:t>
                    </m:r>
                  </m:oMath>
                </a14:m>
                <a:r>
                  <a:rPr lang="en-US" altLang="zh-CN" sz="2600" dirty="0" err="1">
                    <a:latin typeface="Times New Roman" panose="02020603050405020304" pitchFamily="18" charset="0"/>
                    <a:cs typeface="Times New Roman" panose="02020603050405020304" pitchFamily="18" charset="0"/>
                  </a:rPr>
                  <a:t>-th</a:t>
                </a:r>
                <a:r>
                  <a:rPr lang="en-US" altLang="zh-CN" sz="2600" dirty="0">
                    <a:latin typeface="Times New Roman" panose="02020603050405020304" pitchFamily="18" charset="0"/>
                    <a:cs typeface="Times New Roman" panose="02020603050405020304" pitchFamily="18" charset="0"/>
                  </a:rPr>
                  <a:t> subset of the data is used as the test set and the rest of the data is used as the training set. One problem is that there exist no unbiased estimators of the variance of such average error estimators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00FF00"/>
                    </a:solidFill>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Grandvalet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2004</a:t>
                </a:r>
                <a:r>
                  <a:rPr lang="en-US" altLang="zh-CN" sz="2600" dirty="0">
                    <a:latin typeface="Times New Roman" panose="02020603050405020304" pitchFamily="18" charset="0"/>
                    <a:cs typeface="Times New Roman" panose="02020603050405020304" pitchFamily="18" charset="0"/>
                  </a:rPr>
                  <a:t>), but approximations are typically used.</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FEA2413B-4549-45F7-9F8A-29D321398AE1}"/>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3709972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idx="1" hasCustomPrompt="1"/>
          </p:nvPr>
        </p:nvSpPr>
        <p:spPr>
          <a:xfrm>
            <a:off x="387439" y="3812345"/>
            <a:ext cx="11409609" cy="2364618"/>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Ye Yuan</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5.4 Estimators, Bias and Variance</a:t>
            </a:r>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5 Machine Learning Basics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21428899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 Estimators, Bias and Variance</a:t>
            </a:r>
          </a:p>
        </p:txBody>
      </p:sp>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ﬁeld of statistics gives us many tools that can be used to achieve the machine learning goal of solving a task not only on the training set but also to generalize. Foundational concepts such as parameter estimation, bias and variance are useful to formally characterize notions of generalization, underﬁtting and overﬁtting.</a:t>
            </a:r>
          </a:p>
        </p:txBody>
      </p:sp>
      <p:pic>
        <p:nvPicPr>
          <p:cNvPr id="5" name="图片 4" descr="u=1907756794,293736522&amp;fm=21&amp;gp=0.jpg">
            <a:extLst>
              <a:ext uri="{FF2B5EF4-FFF2-40B4-BE49-F238E27FC236}">
                <a16:creationId xmlns:a16="http://schemas.microsoft.com/office/drawing/2014/main" id="{42C3D429-A8E6-43F0-B121-C8AFE829D13C}"/>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9954893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5.4.1 Point Estimation</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Point estimation is the attempt to provide the single “best” prediction of some quantity of interest. In general the quantity of interest can be a single parameter or a vector of parameters in some parametric model, such as the weights in our linear regression example in Sec. </a:t>
                </a:r>
                <a:r>
                  <a:rPr lang="en-US" altLang="zh-CN" sz="2600" dirty="0">
                    <a:solidFill>
                      <a:srgbClr val="FF0000"/>
                    </a:solidFill>
                    <a:latin typeface="Times New Roman" panose="02020603050405020304" pitchFamily="18" charset="0"/>
                    <a:cs typeface="Times New Roman" panose="02020603050405020304" pitchFamily="18" charset="0"/>
                  </a:rPr>
                  <a:t>5.1.4</a:t>
                </a:r>
                <a:r>
                  <a:rPr lang="en-US" altLang="zh-CN" sz="2600" dirty="0">
                    <a:latin typeface="Times New Roman" panose="02020603050405020304" pitchFamily="18" charset="0"/>
                    <a:cs typeface="Times New Roman" panose="02020603050405020304" pitchFamily="18" charset="0"/>
                  </a:rPr>
                  <a:t> , but it can also be a whole function. </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order to distinguish estimates of parameters from their true value, our convention will be to denote a point estimate of a parameter </a:t>
                </a:r>
                <a14:m>
                  <m:oMath xmlns:m="http://schemas.openxmlformats.org/officeDocument/2006/math">
                    <m:r>
                      <a:rPr lang="en-US" altLang="zh-CN" sz="2600" i="1" dirty="0" smtClean="0">
                        <a:latin typeface="Cambria Math" panose="02040503050406030204" pitchFamily="18" charset="0"/>
                      </a:rPr>
                      <m:t>𝜃</m:t>
                    </m:r>
                  </m:oMath>
                </a14:m>
                <a:r>
                  <a:rPr lang="en-US" altLang="zh-CN" sz="2600" dirty="0">
                    <a:latin typeface="Times New Roman" panose="02020603050405020304" pitchFamily="18" charset="0"/>
                    <a:cs typeface="Times New Roman" panose="02020603050405020304" pitchFamily="18" charset="0"/>
                  </a:rPr>
                  <a:t> by </a:t>
                </a:r>
                <a14:m>
                  <m:oMath xmlns:m="http://schemas.openxmlformats.org/officeDocument/2006/math">
                    <m:acc>
                      <m:accPr>
                        <m:chr m:val="̂"/>
                        <m:ctrlPr>
                          <a:rPr lang="en-US" altLang="zh-CN" sz="2600" i="1" smtClean="0">
                            <a:latin typeface="Cambria Math" panose="02040503050406030204" pitchFamily="18" charset="0"/>
                          </a:rPr>
                        </m:ctrlPr>
                      </m:accPr>
                      <m:e>
                        <m:r>
                          <m:rPr>
                            <m:nor/>
                          </m:rPr>
                          <a:rPr lang="en-US" altLang="zh-CN" sz="2600" i="1" dirty="0">
                            <a:latin typeface="Times New Roman" panose="02020603050405020304" pitchFamily="18" charset="0"/>
                            <a:cs typeface="Times New Roman" panose="02020603050405020304" pitchFamily="18" charset="0"/>
                          </a:rPr>
                          <m:t>θ</m:t>
                        </m:r>
                      </m:e>
                    </m:acc>
                  </m:oMath>
                </a14:m>
                <a:r>
                  <a:rPr lang="en-US" altLang="zh-CN" sz="2600" dirty="0">
                    <a:latin typeface="Times New Roman" panose="02020603050405020304" pitchFamily="18" charset="0"/>
                    <a:cs typeface="Times New Roman" panose="02020603050405020304" pitchFamily="18" charset="0"/>
                  </a:rPr>
                  <a:t>.</a:t>
                </a:r>
              </a:p>
              <a:p>
                <a:pPr marL="0" indent="0" algn="just">
                  <a:lnSpc>
                    <a:spcPts val="2800"/>
                  </a:lnSpc>
                  <a:spcBef>
                    <a:spcPts val="600"/>
                  </a:spcBef>
                  <a:buClr>
                    <a:srgbClr val="FF0000"/>
                  </a:buClr>
                  <a:buNone/>
                </a:pPr>
                <a:r>
                  <a:rPr lang="en-US" altLang="zh-CN" sz="2400" dirty="0">
                    <a:latin typeface="Times New Roman" panose="02020603050405020304" pitchFamily="18" charset="0"/>
                    <a:cs typeface="Times New Roman" panose="02020603050405020304" pitchFamily="18" charset="0"/>
                  </a:rPr>
                  <a:t>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09546DFE-19F1-4E75-9B17-BD394D2FECF4}"/>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4443060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5.4.1 Point Estimation</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        Let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b="1" i="1" smtClean="0">
                            <a:latin typeface="Cambria Math" panose="02040503050406030204" pitchFamily="18" charset="0"/>
                          </a:rPr>
                          <m:t>𝒙</m:t>
                        </m:r>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1</m:t>
                        </m:r>
                        <m:r>
                          <a:rPr lang="en-US" altLang="zh-CN" sz="2600" b="0" i="1" smtClean="0">
                            <a:latin typeface="Cambria Math" panose="02040503050406030204" pitchFamily="18" charset="0"/>
                          </a:rPr>
                          <m:t>)</m:t>
                        </m:r>
                      </m:sup>
                    </m:sSup>
                  </m:oMath>
                </a14:m>
                <a:r>
                  <a:rPr lang="en-US" altLang="zh-CN" sz="2600" dirty="0"/>
                  <a:t>,..., </a:t>
                </a:r>
                <a14:m>
                  <m:oMath xmlns:m="http://schemas.openxmlformats.org/officeDocument/2006/math">
                    <m:sSup>
                      <m:sSupPr>
                        <m:ctrlPr>
                          <a:rPr lang="en-US" altLang="zh-CN" sz="2600" i="1">
                            <a:latin typeface="Cambria Math" panose="02040503050406030204" pitchFamily="18" charset="0"/>
                          </a:rPr>
                        </m:ctrlPr>
                      </m:sSupPr>
                      <m:e>
                        <m:r>
                          <a:rPr lang="en-US" altLang="zh-CN" sz="2600" b="1" i="1">
                            <a:latin typeface="Cambria Math" panose="02040503050406030204" pitchFamily="18" charset="0"/>
                          </a:rPr>
                          <m:t>𝒙</m:t>
                        </m:r>
                      </m:e>
                      <m:sup>
                        <m:r>
                          <a:rPr lang="en-US" altLang="zh-CN" sz="2600" i="1">
                            <a:latin typeface="Cambria Math" panose="02040503050406030204" pitchFamily="18" charset="0"/>
                          </a:rPr>
                          <m:t>(</m:t>
                        </m:r>
                        <m:r>
                          <a:rPr lang="en-US" altLang="zh-CN" sz="2600" b="0" i="1" smtClean="0">
                            <a:latin typeface="Cambria Math" panose="02040503050406030204" pitchFamily="18" charset="0"/>
                          </a:rPr>
                          <m:t>𝑚</m:t>
                        </m:r>
                        <m:r>
                          <a:rPr lang="en-US" altLang="zh-CN" sz="2600" i="1">
                            <a:latin typeface="Cambria Math" panose="02040503050406030204" pitchFamily="18" charset="0"/>
                          </a:rPr>
                          <m:t>)</m:t>
                        </m:r>
                      </m:sup>
                    </m:sSup>
                  </m:oMath>
                </a14:m>
                <a:r>
                  <a:rPr lang="en-US" altLang="zh-CN" sz="2600" dirty="0"/>
                  <a:t>} be a set of m independent and identically distributed (</a:t>
                </a:r>
                <a:r>
                  <a:rPr lang="en-US" altLang="zh-CN" sz="2600" dirty="0" err="1"/>
                  <a:t>i.i.d</a:t>
                </a:r>
                <a:r>
                  <a:rPr lang="en-US" altLang="zh-CN" sz="2600" dirty="0"/>
                  <a:t>.) data points. A </a:t>
                </a:r>
                <a:r>
                  <a:rPr lang="en-US" altLang="zh-CN" sz="2600" i="1" dirty="0"/>
                  <a:t>point estimator </a:t>
                </a:r>
                <a:r>
                  <a:rPr lang="en-US" altLang="zh-CN" sz="2600" dirty="0"/>
                  <a:t>or </a:t>
                </a:r>
                <a:r>
                  <a:rPr lang="en-US" altLang="zh-CN" sz="2600" i="1" dirty="0"/>
                  <a:t>statistic</a:t>
                </a:r>
                <a:r>
                  <a:rPr lang="en-US" altLang="zh-CN" sz="2600" dirty="0"/>
                  <a:t> is any function of the data:</a:t>
                </a:r>
              </a:p>
              <a:p>
                <a:pPr algn="just">
                  <a:lnSpc>
                    <a:spcPct val="125000"/>
                  </a:lnSpc>
                  <a:spcBef>
                    <a:spcPts val="0"/>
                  </a:spcBef>
                  <a:buClr>
                    <a:srgbClr val="FF0000"/>
                  </a:buClr>
                </a:pPr>
                <a:endParaRPr lang="en-US" altLang="zh-CN" sz="2600" dirty="0"/>
              </a:p>
              <a:p>
                <a:pPr marL="0" indent="0" algn="just">
                  <a:lnSpc>
                    <a:spcPct val="125000"/>
                  </a:lnSpc>
                  <a:spcBef>
                    <a:spcPts val="0"/>
                  </a:spcBef>
                  <a:buClr>
                    <a:srgbClr val="FF0000"/>
                  </a:buClr>
                  <a:buNone/>
                </a:pPr>
                <a:r>
                  <a:rPr lang="en-US" altLang="zh-CN" sz="2600" dirty="0"/>
                  <a:t>The deﬁnition does not require that </a:t>
                </a:r>
                <a14:m>
                  <m:oMath xmlns:m="http://schemas.openxmlformats.org/officeDocument/2006/math">
                    <m:r>
                      <a:rPr lang="en-US" altLang="zh-CN" sz="2600" i="1" dirty="0" smtClean="0">
                        <a:latin typeface="Cambria Math" panose="02040503050406030204" pitchFamily="18" charset="0"/>
                      </a:rPr>
                      <m:t>𝑔</m:t>
                    </m:r>
                  </m:oMath>
                </a14:m>
                <a:r>
                  <a:rPr lang="en-US" altLang="zh-CN" sz="2600" dirty="0"/>
                  <a:t> return a value that is close to the true </a:t>
                </a:r>
                <a14:m>
                  <m:oMath xmlns:m="http://schemas.openxmlformats.org/officeDocument/2006/math">
                    <m:r>
                      <a:rPr lang="en-US" altLang="zh-CN" sz="2600" b="1" i="1" dirty="0" smtClean="0">
                        <a:latin typeface="Cambria Math" panose="02040503050406030204" pitchFamily="18" charset="0"/>
                      </a:rPr>
                      <m:t>𝜽</m:t>
                    </m:r>
                  </m:oMath>
                </a14:m>
                <a:r>
                  <a:rPr lang="en-US" altLang="zh-CN" sz="2600" dirty="0"/>
                  <a:t> or even that the range of </a:t>
                </a:r>
                <a14:m>
                  <m:oMath xmlns:m="http://schemas.openxmlformats.org/officeDocument/2006/math">
                    <m:r>
                      <a:rPr lang="en-US" altLang="zh-CN" sz="2600" i="1" dirty="0" smtClean="0">
                        <a:latin typeface="Cambria Math" panose="02040503050406030204" pitchFamily="18" charset="0"/>
                      </a:rPr>
                      <m:t>𝑔</m:t>
                    </m:r>
                  </m:oMath>
                </a14:m>
                <a:r>
                  <a:rPr lang="en-US" altLang="zh-CN" sz="2600" dirty="0"/>
                  <a:t> is the same as the set of allowable values of </a:t>
                </a:r>
                <a14:m>
                  <m:oMath xmlns:m="http://schemas.openxmlformats.org/officeDocument/2006/math">
                    <m:r>
                      <a:rPr lang="en-US" altLang="zh-CN" sz="2600" b="1" i="1" dirty="0" smtClean="0">
                        <a:latin typeface="Cambria Math" panose="02040503050406030204" pitchFamily="18" charset="0"/>
                      </a:rPr>
                      <m:t>𝜽</m:t>
                    </m:r>
                  </m:oMath>
                </a14:m>
                <a:r>
                  <a:rPr lang="en-US" altLang="zh-CN" sz="2600" dirty="0"/>
                  <a:t>. This deﬁnition of a point estimator is very general and allows the designer of an estimator great ﬂexibility. While almost any function thus qualiﬁes as an estimator, a good estimator is a function whose output is close to the true underlying θ that generated the training data. </a:t>
                </a:r>
              </a:p>
              <a:p>
                <a:pPr algn="just">
                  <a:lnSpc>
                    <a:spcPct val="125000"/>
                  </a:lnSpc>
                  <a:spcBef>
                    <a:spcPts val="0"/>
                  </a:spcBef>
                  <a:buClr>
                    <a:srgbClr val="FF0000"/>
                  </a:buClr>
                </a:pPr>
                <a:endParaRPr lang="en-US" altLang="zh-CN" sz="2600" dirty="0"/>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E0629AA8-FFA3-447F-8FBA-1F3F1F037418}"/>
              </a:ext>
            </a:extLst>
          </p:cNvPr>
          <p:cNvPicPr>
            <a:picLocks noChangeAspect="1"/>
          </p:cNvPicPr>
          <p:nvPr/>
        </p:nvPicPr>
        <p:blipFill>
          <a:blip r:embed="rId3"/>
          <a:stretch>
            <a:fillRect/>
          </a:stretch>
        </p:blipFill>
        <p:spPr>
          <a:xfrm>
            <a:off x="3601644" y="2138218"/>
            <a:ext cx="6526075" cy="401311"/>
          </a:xfrm>
          <a:prstGeom prst="rect">
            <a:avLst/>
          </a:prstGeom>
        </p:spPr>
      </p:pic>
      <p:pic>
        <p:nvPicPr>
          <p:cNvPr id="5" name="图片 4" descr="u=1907756794,293736522&amp;fm=21&amp;gp=0.jpg">
            <a:extLst>
              <a:ext uri="{FF2B5EF4-FFF2-40B4-BE49-F238E27FC236}">
                <a16:creationId xmlns:a16="http://schemas.microsoft.com/office/drawing/2014/main" id="{09546DFE-19F1-4E75-9B17-BD394D2FECF4}"/>
              </a:ext>
            </a:extLst>
          </p:cNvPr>
          <p:cNvPicPr>
            <a:picLocks noChangeAspect="1"/>
          </p:cNvPicPr>
          <p:nvPr/>
        </p:nvPicPr>
        <p:blipFill>
          <a:blip r:embed="rId4"/>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4286890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1907756794,293736522&amp;fm=21&amp;gp=0.jpg">
            <a:extLst>
              <a:ext uri="{FF2B5EF4-FFF2-40B4-BE49-F238E27FC236}">
                <a16:creationId xmlns:a16="http://schemas.microsoft.com/office/drawing/2014/main" id="{72D90B72-B5B6-4E99-AFA3-366A3BE306B5}"/>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5.4.1 Point Estimation</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a:xfrm>
                <a:off x="394953" y="1060529"/>
                <a:ext cx="11409609" cy="5527669"/>
              </a:xfrm>
            </p:spPr>
            <p:txBody>
              <a:bodyPr>
                <a:noAutofit/>
              </a:bodyPr>
              <a:lstStyle/>
              <a:p>
                <a:pPr marL="0" indent="0" algn="just">
                  <a:lnSpc>
                    <a:spcPct val="100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Algorithm 5.1 The </a:t>
                </a:r>
                <a14:m>
                  <m:oMath xmlns:m="http://schemas.openxmlformats.org/officeDocument/2006/math">
                    <m:r>
                      <a:rPr lang="en-US" altLang="zh-CN" sz="2400" i="1" dirty="0" smtClean="0">
                        <a:latin typeface="Cambria Math" panose="02040503050406030204" pitchFamily="18" charset="0"/>
                      </a:rPr>
                      <m:t>𝑘</m:t>
                    </m:r>
                  </m:oMath>
                </a14:m>
                <a:r>
                  <a:rPr lang="en-US" altLang="zh-CN" sz="2400" dirty="0">
                    <a:latin typeface="Times New Roman" panose="02020603050405020304" pitchFamily="18" charset="0"/>
                    <a:cs typeface="Times New Roman" panose="02020603050405020304" pitchFamily="18" charset="0"/>
                  </a:rPr>
                  <a:t>-fold cross-validation algorithm. It can be used to estimate generalization error of a learning algorithm A when the given dataset </a:t>
                </a:r>
                <a14:m>
                  <m:oMath xmlns:m="http://schemas.openxmlformats.org/officeDocument/2006/math">
                    <m:r>
                      <a:rPr lang="zh-CN" altLang="en-US" sz="2400" i="1" dirty="0" smtClean="0">
                        <a:latin typeface="Cambria Math" panose="02040503050406030204" pitchFamily="18" charset="0"/>
                      </a:rPr>
                      <m:t>𝔻</m:t>
                    </m:r>
                  </m:oMath>
                </a14:m>
                <a:r>
                  <a:rPr lang="en-US" altLang="zh-CN" sz="2400" dirty="0">
                    <a:latin typeface="Times New Roman" panose="02020603050405020304" pitchFamily="18" charset="0"/>
                    <a:cs typeface="Times New Roman" panose="02020603050405020304" pitchFamily="18" charset="0"/>
                  </a:rPr>
                  <a:t> is too small for a simple train/test or train/valid split to yield accurate estimation of generalization error, because the mean of a loss </a:t>
                </a:r>
                <a14:m>
                  <m:oMath xmlns:m="http://schemas.openxmlformats.org/officeDocument/2006/math">
                    <m:r>
                      <a:rPr lang="en-US" altLang="zh-CN" sz="2400" i="1" dirty="0" smtClean="0">
                        <a:latin typeface="Cambria Math" panose="02040503050406030204" pitchFamily="18" charset="0"/>
                      </a:rPr>
                      <m:t>𝐿</m:t>
                    </m:r>
                  </m:oMath>
                </a14:m>
                <a:r>
                  <a:rPr lang="en-US" altLang="zh-CN" sz="2400" dirty="0">
                    <a:latin typeface="Times New Roman" panose="02020603050405020304" pitchFamily="18" charset="0"/>
                    <a:cs typeface="Times New Roman" panose="02020603050405020304" pitchFamily="18" charset="0"/>
                  </a:rPr>
                  <a:t> on a small test set may have too high variance. The dataset </a:t>
                </a:r>
                <a14:m>
                  <m:oMath xmlns:m="http://schemas.openxmlformats.org/officeDocument/2006/math">
                    <m:r>
                      <a:rPr lang="zh-CN" altLang="en-US" sz="2400" i="1" dirty="0">
                        <a:latin typeface="Cambria Math" panose="02040503050406030204" pitchFamily="18" charset="0"/>
                      </a:rPr>
                      <m:t>𝔻</m:t>
                    </m:r>
                  </m:oMath>
                </a14:m>
                <a:r>
                  <a:rPr lang="en-US" altLang="zh-CN" sz="2400" dirty="0">
                    <a:latin typeface="Times New Roman" panose="02020603050405020304" pitchFamily="18" charset="0"/>
                    <a:cs typeface="Times New Roman" panose="02020603050405020304" pitchFamily="18" charset="0"/>
                  </a:rPr>
                  <a:t> contains as elements the abstract examples </a:t>
                </a:r>
                <a14:m>
                  <m:oMath xmlns:m="http://schemas.openxmlformats.org/officeDocument/2006/math">
                    <m:sSup>
                      <m:sSupPr>
                        <m:ctrlPr>
                          <a:rPr lang="en-US" altLang="zh-CN" sz="2400" i="1" dirty="0" smtClean="0">
                            <a:latin typeface="Cambria Math" panose="02040503050406030204" pitchFamily="18" charset="0"/>
                          </a:rPr>
                        </m:ctrlPr>
                      </m:sSupPr>
                      <m:e>
                        <m:r>
                          <a:rPr lang="en-US" altLang="zh-CN" sz="2400" b="1" i="1" dirty="0">
                            <a:latin typeface="Cambria Math" panose="02040503050406030204" pitchFamily="18" charset="0"/>
                          </a:rPr>
                          <m:t>𝒛</m:t>
                        </m:r>
                      </m:e>
                      <m:sup>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m:t>
                        </m:r>
                      </m:sup>
                    </m:sSup>
                    <m:r>
                      <a:rPr lang="en-US" altLang="zh-CN" sz="2400" i="1" dirty="0">
                        <a:latin typeface="Cambria Math" panose="02040503050406030204" pitchFamily="18" charset="0"/>
                      </a:rPr>
                      <m:t> </m:t>
                    </m:r>
                  </m:oMath>
                </a14:m>
                <a:r>
                  <a:rPr lang="en-US" altLang="zh-CN" sz="2400" dirty="0">
                    <a:latin typeface="Times New Roman" panose="02020603050405020304" pitchFamily="18" charset="0"/>
                    <a:cs typeface="Times New Roman" panose="02020603050405020304" pitchFamily="18" charset="0"/>
                  </a:rPr>
                  <a:t>(for the </a:t>
                </a:r>
                <a14:m>
                  <m:oMath xmlns:m="http://schemas.openxmlformats.org/officeDocument/2006/math">
                    <m:r>
                      <a:rPr lang="en-US" altLang="zh-CN" sz="2400" i="1" dirty="0" smtClean="0">
                        <a:latin typeface="Cambria Math" panose="02040503050406030204" pitchFamily="18" charset="0"/>
                      </a:rPr>
                      <m:t>𝑖</m:t>
                    </m:r>
                  </m:oMath>
                </a14:m>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th</a:t>
                </a:r>
                <a:r>
                  <a:rPr lang="en-US" altLang="zh-CN" sz="2400" dirty="0">
                    <a:latin typeface="Times New Roman" panose="02020603050405020304" pitchFamily="18" charset="0"/>
                    <a:cs typeface="Times New Roman" panose="02020603050405020304" pitchFamily="18" charset="0"/>
                  </a:rPr>
                  <a:t> example), which could stand for an (input, target) pair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1" i="1" smtClean="0">
                            <a:latin typeface="Cambria Math" panose="02040503050406030204" pitchFamily="18" charset="0"/>
                          </a:rPr>
                          <m:t>𝒛</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1" i="1" smtClean="0">
                            <a:latin typeface="Cambria Math" panose="02040503050406030204" pitchFamily="18" charset="0"/>
                          </a:rPr>
                          <m:t>𝒙</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oMath>
                </a14:m>
                <a:r>
                  <a:rPr lang="en-US" altLang="zh-CN" sz="2400" dirty="0">
                    <a:latin typeface="Times New Roman" panose="02020603050405020304" pitchFamily="18" charset="0"/>
                    <a:cs typeface="Times New Roman" panose="02020603050405020304" pitchFamily="18" charset="0"/>
                  </a:rPr>
                  <a:t> in the case of supervised learning, or for just an input </a:t>
                </a:r>
                <a14:m>
                  <m:oMath xmlns:m="http://schemas.openxmlformats.org/officeDocument/2006/math">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𝒛</m:t>
                        </m:r>
                      </m:e>
                      <m:sup>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sup>
                    </m:sSup>
                    <m:r>
                      <a:rPr lang="en-US" altLang="zh-CN" sz="2400" i="1">
                        <a:latin typeface="Cambria Math" panose="02040503050406030204" pitchFamily="18" charset="0"/>
                      </a:rPr>
                      <m:t>=</m:t>
                    </m:r>
                    <m:sSup>
                      <m:sSupPr>
                        <m:ctrlPr>
                          <a:rPr lang="en-US" altLang="zh-CN" sz="2400" i="1" smtClean="0">
                            <a:latin typeface="Cambria Math" panose="02040503050406030204" pitchFamily="18" charset="0"/>
                          </a:rPr>
                        </m:ctrlPr>
                      </m:sSupPr>
                      <m:e>
                        <m:r>
                          <a:rPr lang="en-US" altLang="zh-CN" sz="2400" b="1" i="1">
                            <a:latin typeface="Cambria Math" panose="02040503050406030204" pitchFamily="18" charset="0"/>
                          </a:rPr>
                          <m:t>𝒙</m:t>
                        </m:r>
                      </m:e>
                      <m:sup>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sup>
                    </m:sSup>
                    <m:r>
                      <a:rPr lang="en-US" altLang="zh-CN" sz="2400" i="1">
                        <a:latin typeface="Cambria Math" panose="02040503050406030204" pitchFamily="18" charset="0"/>
                      </a:rPr>
                      <m:t> </m:t>
                    </m:r>
                  </m:oMath>
                </a14:m>
                <a:r>
                  <a:rPr lang="en-US" altLang="zh-CN" sz="2400" dirty="0">
                    <a:latin typeface="Times New Roman" panose="02020603050405020304" pitchFamily="18" charset="0"/>
                    <a:cs typeface="Times New Roman" panose="02020603050405020304" pitchFamily="18" charset="0"/>
                  </a:rPr>
                  <a:t>in the case of unsupervised learning. The algorithm returns the vector of errors </a:t>
                </a:r>
                <a14:m>
                  <m:oMath xmlns:m="http://schemas.openxmlformats.org/officeDocument/2006/math">
                    <m:r>
                      <a:rPr lang="en-US" altLang="zh-CN" sz="2400" b="1" i="1" dirty="0" smtClean="0">
                        <a:latin typeface="Cambria Math" panose="02040503050406030204" pitchFamily="18" charset="0"/>
                      </a:rPr>
                      <m:t>𝒆</m:t>
                    </m:r>
                  </m:oMath>
                </a14:m>
                <a:r>
                  <a:rPr lang="en-US" altLang="zh-CN" sz="2400" dirty="0">
                    <a:latin typeface="Times New Roman" panose="02020603050405020304" pitchFamily="18" charset="0"/>
                    <a:cs typeface="Times New Roman" panose="02020603050405020304" pitchFamily="18" charset="0"/>
                  </a:rPr>
                  <a:t> for each example in </a:t>
                </a:r>
                <a14:m>
                  <m:oMath xmlns:m="http://schemas.openxmlformats.org/officeDocument/2006/math">
                    <m:r>
                      <a:rPr lang="zh-CN" altLang="en-US" sz="2400" i="1" dirty="0">
                        <a:latin typeface="Cambria Math" panose="02040503050406030204" pitchFamily="18" charset="0"/>
                      </a:rPr>
                      <m:t>𝔻</m:t>
                    </m:r>
                  </m:oMath>
                </a14:m>
                <a:r>
                  <a:rPr lang="en-US" altLang="zh-CN" sz="2400" dirty="0">
                    <a:latin typeface="Times New Roman" panose="02020603050405020304" pitchFamily="18" charset="0"/>
                    <a:cs typeface="Times New Roman" panose="02020603050405020304" pitchFamily="18" charset="0"/>
                  </a:rPr>
                  <a:t>, whose mean is the estimated generalization error. The errors on individual examples can be used to compute a conﬁdence interval around the mean (Eq. </a:t>
                </a:r>
                <a:r>
                  <a:rPr lang="en-US" altLang="zh-CN" sz="2400" dirty="0">
                    <a:solidFill>
                      <a:srgbClr val="FF0000"/>
                    </a:solidFill>
                    <a:latin typeface="Times New Roman" panose="02020603050405020304" pitchFamily="18" charset="0"/>
                    <a:cs typeface="Times New Roman" panose="02020603050405020304" pitchFamily="18" charset="0"/>
                  </a:rPr>
                  <a:t>5.47</a:t>
                </a:r>
                <a:r>
                  <a:rPr lang="en-US" altLang="zh-CN" sz="2400" dirty="0">
                    <a:latin typeface="Times New Roman" panose="02020603050405020304" pitchFamily="18" charset="0"/>
                    <a:cs typeface="Times New Roman" panose="02020603050405020304" pitchFamily="18" charset="0"/>
                  </a:rPr>
                  <a:t>). While these conﬁdence intervals are not well-justiﬁed after the use of cross-validation, it is still common practice to use them to declare that algorithm </a:t>
                </a:r>
                <a:r>
                  <a:rPr lang="en-US" altLang="zh-CN" sz="2400" i="1"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 is better than algorithm </a:t>
                </a:r>
                <a:r>
                  <a:rPr lang="en-US" altLang="zh-CN" sz="2400" i="1" dirty="0">
                    <a:latin typeface="Times New Roman" panose="02020603050405020304" pitchFamily="18" charset="0"/>
                    <a:cs typeface="Times New Roman" panose="02020603050405020304" pitchFamily="18" charset="0"/>
                  </a:rPr>
                  <a:t>B</a:t>
                </a:r>
                <a:r>
                  <a:rPr lang="en-US" altLang="zh-CN" sz="2400" dirty="0">
                    <a:latin typeface="Times New Roman" panose="02020603050405020304" pitchFamily="18" charset="0"/>
                    <a:cs typeface="Times New Roman" panose="02020603050405020304" pitchFamily="18" charset="0"/>
                  </a:rPr>
                  <a:t> only if the conﬁdence interval of the error of algorithm </a:t>
                </a:r>
                <a:r>
                  <a:rPr lang="en-US" altLang="zh-CN" sz="2400" i="1"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 lies below and does not intersect the conﬁdence interval of algorithm </a:t>
                </a:r>
                <a:r>
                  <a:rPr lang="en-US" altLang="zh-CN" sz="2400" i="1" dirty="0">
                    <a:latin typeface="Times New Roman" panose="02020603050405020304" pitchFamily="18" charset="0"/>
                    <a:cs typeface="Times New Roman" panose="02020603050405020304" pitchFamily="18" charset="0"/>
                  </a:rPr>
                  <a:t>B</a:t>
                </a:r>
                <a:r>
                  <a:rPr lang="en-US" altLang="zh-CN" sz="2400" dirty="0">
                    <a:latin typeface="Times New Roman" panose="02020603050405020304" pitchFamily="18" charset="0"/>
                    <a:cs typeface="Times New Roman" panose="02020603050405020304" pitchFamily="18" charset="0"/>
                  </a:rPr>
                  <a:t>.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xfrm>
                <a:off x="394953" y="1060529"/>
                <a:ext cx="11409609" cy="5527669"/>
              </a:xfrm>
              <a:blipFill>
                <a:blip r:embed="rId3"/>
                <a:stretch>
                  <a:fillRect l="-855" t="-882" r="-802"/>
                </a:stretch>
              </a:blipFill>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0BCE1A6E-618C-4F43-8389-66EA2C656302}"/>
              </a:ext>
            </a:extLst>
          </p:cNvPr>
          <p:cNvCxnSpPr>
            <a:cxnSpLocks/>
          </p:cNvCxnSpPr>
          <p:nvPr/>
        </p:nvCxnSpPr>
        <p:spPr>
          <a:xfrm>
            <a:off x="387438" y="935403"/>
            <a:ext cx="11409609"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1" name="直接连接符 10">
            <a:extLst>
              <a:ext uri="{FF2B5EF4-FFF2-40B4-BE49-F238E27FC236}">
                <a16:creationId xmlns:a16="http://schemas.microsoft.com/office/drawing/2014/main" id="{85EFAA4F-AC22-431A-AE0C-C9168AF45B53}"/>
              </a:ext>
            </a:extLst>
          </p:cNvPr>
          <p:cNvCxnSpPr>
            <a:cxnSpLocks/>
          </p:cNvCxnSpPr>
          <p:nvPr/>
        </p:nvCxnSpPr>
        <p:spPr>
          <a:xfrm>
            <a:off x="387438" y="6165079"/>
            <a:ext cx="11409609" cy="0"/>
          </a:xfrm>
          <a:prstGeom prst="line">
            <a:avLst/>
          </a:prstGeom>
          <a:ln w="190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217041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3.xml><?xml version="1.0" encoding="utf-8"?>
<p:tagLst xmlns:a="http://schemas.openxmlformats.org/drawingml/2006/main" xmlns:r="http://schemas.openxmlformats.org/officeDocument/2006/relationships" xmlns:p="http://schemas.openxmlformats.org/presentationml/2006/main">
  <p:tag name="REFSHAPE" val="603097164"/>
  <p:tag name="KSO_WM_UNIT_PLACING_PICTURE_USER_VIEWPORT" val="{&quot;height&quot;:4005,&quot;width&quot;:459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4556</TotalTime>
  <Words>27695</Words>
  <Application>Microsoft Office PowerPoint</Application>
  <PresentationFormat>宽屏</PresentationFormat>
  <Paragraphs>915</Paragraphs>
  <Slides>238</Slides>
  <Notes>6</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238</vt:i4>
      </vt:variant>
    </vt:vector>
  </HeadingPairs>
  <TitlesOfParts>
    <vt:vector size="245" baseType="lpstr">
      <vt:lpstr>等线</vt:lpstr>
      <vt:lpstr>Arial</vt:lpstr>
      <vt:lpstr>Cambria Math</vt:lpstr>
      <vt:lpstr>Times New Roman</vt:lpstr>
      <vt:lpstr>Wingdings</vt:lpstr>
      <vt:lpstr>Office 主题​​</vt:lpstr>
      <vt:lpstr>Equation.KSEE3</vt:lpstr>
      <vt:lpstr>PowerPoint 演示文稿</vt:lpstr>
      <vt:lpstr>PowerPoint 演示文稿</vt:lpstr>
      <vt:lpstr>5 Machine Learning Basics</vt:lpstr>
      <vt:lpstr>5 Machine Learning Basics</vt:lpstr>
      <vt:lpstr>5 Machine Learning Basics</vt:lpstr>
      <vt:lpstr>PowerPoint 演示文稿</vt:lpstr>
      <vt:lpstr>5.1 Learning Algorithms </vt:lpstr>
      <vt:lpstr>5.1.1 The Task, T</vt:lpstr>
      <vt:lpstr>5.1.1 The Task, T</vt:lpstr>
      <vt:lpstr>5.1.1 The Task, T</vt:lpstr>
      <vt:lpstr>5.1.1 The Task, T</vt:lpstr>
      <vt:lpstr>5.1.1 The Task, T</vt:lpstr>
      <vt:lpstr>5.1.1 The Task, T</vt:lpstr>
      <vt:lpstr>5.1.1 The Task, T</vt:lpstr>
      <vt:lpstr>5.1.1 The Task, T</vt:lpstr>
      <vt:lpstr>5.1.1 The Task, T</vt:lpstr>
      <vt:lpstr>5.1.1 The Task, T</vt:lpstr>
      <vt:lpstr>5.1.1 The Task, T</vt:lpstr>
      <vt:lpstr>5.1.1 The Task, T</vt:lpstr>
      <vt:lpstr>5.1.1 The Task, T</vt:lpstr>
      <vt:lpstr>5.1.1 The Task, T</vt:lpstr>
      <vt:lpstr>5.1.1 The Task, T</vt:lpstr>
      <vt:lpstr>5.1.1 The Task, T</vt:lpstr>
      <vt:lpstr>5.1.1 The Task, T</vt:lpstr>
      <vt:lpstr>5.1.2 The Performance Measure, P</vt:lpstr>
      <vt:lpstr>5.1.2 The Performance Measure, P</vt:lpstr>
      <vt:lpstr>5.1.2 The Performance Measure, P</vt:lpstr>
      <vt:lpstr>5.1.2 The Performance Measure, P</vt:lpstr>
      <vt:lpstr>5.1.3 The Experience, E </vt:lpstr>
      <vt:lpstr>5.1.3 The Experience, E </vt:lpstr>
      <vt:lpstr>5.1.3 The Experience, E </vt:lpstr>
      <vt:lpstr>5.1.3 The Experience, E </vt:lpstr>
      <vt:lpstr>5.1.3 The Experience, E </vt:lpstr>
      <vt:lpstr>5.1.3 The Experience, E </vt:lpstr>
      <vt:lpstr>5.1.3 The Experience, E </vt:lpstr>
      <vt:lpstr>5.1.3 The Experience, E </vt:lpstr>
      <vt:lpstr>5.1.3 The Experience, E </vt:lpstr>
      <vt:lpstr>5.1.3 The Experience, E </vt:lpstr>
      <vt:lpstr>5.1.3 The Experience, E </vt:lpstr>
      <vt:lpstr>5.1.4 Example: Linear Regression</vt:lpstr>
      <vt:lpstr>5.1.4 Example: Linear Regression</vt:lpstr>
      <vt:lpstr>5.1.4 Example: Linear Regression</vt:lpstr>
      <vt:lpstr>5.1.4 Example: Linear Regression</vt:lpstr>
      <vt:lpstr>5.1.4 Example: Linear Regression</vt:lpstr>
      <vt:lpstr>5.1.4 Example: Linear Regression</vt:lpstr>
      <vt:lpstr>5.1.4 Example: Linear Regression</vt:lpstr>
      <vt:lpstr>5.1.4 Example: Linear Regression</vt:lpstr>
      <vt:lpstr>5.1.4 Example: Linear Regression</vt:lpstr>
      <vt:lpstr>5.1.4 Example: Linear Regression</vt:lpstr>
      <vt:lpstr>PowerPoint 演示文稿</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5.2.1 The No Free Lunch Theorem</vt:lpstr>
      <vt:lpstr>5.2.1 The No Free Lunch Theorem</vt:lpstr>
      <vt:lpstr>5.2.1 The No Free Lunch Theorem</vt:lpstr>
      <vt:lpstr>5.2.1 The No Free Lunch Theorem</vt:lpstr>
      <vt:lpstr>5.2.1 The No Free Lunch Theorem</vt:lpstr>
      <vt:lpstr>5.2.2 Regularization</vt:lpstr>
      <vt:lpstr>5.2.2 Regularization</vt:lpstr>
      <vt:lpstr>5.2.2 Regularization</vt:lpstr>
      <vt:lpstr>5.2.2 Regularization</vt:lpstr>
      <vt:lpstr>5.2.2 Regularization</vt:lpstr>
      <vt:lpstr>5.2.2 Regularization</vt:lpstr>
      <vt:lpstr>5.2.2 Regularization</vt:lpstr>
      <vt:lpstr>5.2.2 Regularization</vt:lpstr>
      <vt:lpstr>5.2.2 Regularization</vt:lpstr>
      <vt:lpstr>PowerPoint 演示文稿</vt:lpstr>
      <vt:lpstr>5.3 Hyperparameters and Validation Sets</vt:lpstr>
      <vt:lpstr>5.3 Hyperparameters and Validation Sets</vt:lpstr>
      <vt:lpstr>5.3 Hyperparameters and Validation Sets</vt:lpstr>
      <vt:lpstr>5.3 Hyperparameters and Validation Sets</vt:lpstr>
      <vt:lpstr>5.3 Hyperparameters and Validation Sets</vt:lpstr>
      <vt:lpstr>5.3.1 Cross-Validation</vt:lpstr>
      <vt:lpstr>5.3.1 Cross-Validation</vt:lpstr>
      <vt:lpstr>PowerPoint 演示文稿</vt:lpstr>
      <vt:lpstr>5.4 Estimators, Bias and Variance</vt:lpstr>
      <vt:lpstr>5.4.1 Point Estimation</vt:lpstr>
      <vt:lpstr>5.4.1 Point Estimation</vt:lpstr>
      <vt:lpstr>5.4.1 Point Estimation</vt:lpstr>
      <vt:lpstr>5.4.1 Point Estimation</vt:lpstr>
      <vt:lpstr>5.4.1 Point Estimation</vt:lpstr>
      <vt:lpstr>5.4.1 Point Estimation</vt:lpstr>
      <vt:lpstr>5.4.2 Bias</vt:lpstr>
      <vt:lpstr>5.4.2 Bias</vt:lpstr>
      <vt:lpstr>5.4.2 Bias</vt:lpstr>
      <vt:lpstr>5.4.2 Bias</vt:lpstr>
      <vt:lpstr>5.4.2 Bias</vt:lpstr>
      <vt:lpstr>5.4.2 Bias</vt:lpstr>
      <vt:lpstr>5.4.2 Bias</vt:lpstr>
      <vt:lpstr>5.4.3 Variance and Standard Error</vt:lpstr>
      <vt:lpstr>5.4.3 Variance and Standard Error</vt:lpstr>
      <vt:lpstr>5.4.3 Variance and Standard Error</vt:lpstr>
      <vt:lpstr>5.4.3 Variance and Standard Error</vt:lpstr>
      <vt:lpstr>5.4.3 Variance and Standard Error</vt:lpstr>
      <vt:lpstr>5.4.3 Variance and Standard Error</vt:lpstr>
      <vt:lpstr>5.4.4 Trading oﬀ Bias and Variance to Minimize Mean Squared Error</vt:lpstr>
      <vt:lpstr>5.4.4 Trading oﬀ Bias and Variance to Minimize Mean Squared Error</vt:lpstr>
      <vt:lpstr>5.4.4 Trading oﬀ Bias and Variance to Minimize Mean Squared Error</vt:lpstr>
      <vt:lpstr>5.4.4 Trading oﬀ Bias and Variance to Minimize Mean Squared Error</vt:lpstr>
      <vt:lpstr>5.4.5 Consistency</vt:lpstr>
      <vt:lpstr>5.4.5 Consistency</vt:lpstr>
      <vt:lpstr>PowerPoint 演示文稿</vt:lpstr>
      <vt:lpstr>5.5 Maximum Likelihood Estimation</vt:lpstr>
      <vt:lpstr>5.5 Maximum Likelihood Estimation</vt:lpstr>
      <vt:lpstr>5.5 Maximum Likelihood Estimation</vt:lpstr>
      <vt:lpstr>5.5 Maximum Likelihood Estimation</vt:lpstr>
      <vt:lpstr>5.5 Maximum Likelihood Estimation</vt:lpstr>
      <vt:lpstr>5.5.1 Conditional Log-Likelihood and Mean Squared Error</vt:lpstr>
      <vt:lpstr>5.5.1 Conditional Log-Likelihood and Mean Squared Error</vt:lpstr>
      <vt:lpstr>5.5.1 Conditional Log-Likelihood and Mean Squared Error</vt:lpstr>
      <vt:lpstr>5.5.1 Conditional Log-Likelihood and Mean Squared Error</vt:lpstr>
      <vt:lpstr>5.5.1 Conditional Log-Likelihood and Mean Squared Error</vt:lpstr>
      <vt:lpstr>5.5.2 Properties of Maximum Likelihood</vt:lpstr>
      <vt:lpstr>5.5.2 Properties of Maximum Likelihood</vt:lpstr>
      <vt:lpstr>5.5.2 Properties of Maximum Likelihood</vt:lpstr>
      <vt:lpstr>PowerPoint 演示文稿</vt:lpstr>
      <vt:lpstr>5.6 Bayesian Statistics</vt:lpstr>
      <vt:lpstr>5.6 Bayesian Statistics</vt:lpstr>
      <vt:lpstr>5.6 Bayesian Statistics</vt:lpstr>
      <vt:lpstr>5.6 Bayesian Statistics</vt:lpstr>
      <vt:lpstr>5.6 Bayesian Statistics</vt:lpstr>
      <vt:lpstr>5.6 Bayesian Statistics</vt:lpstr>
      <vt:lpstr>5.6 Bayesian Statistics</vt:lpstr>
      <vt:lpstr>5.6 Bayesian Statistics</vt:lpstr>
      <vt:lpstr>5.6 Bayesian Statistics</vt:lpstr>
      <vt:lpstr>5.6 Bayesian Statistics</vt:lpstr>
      <vt:lpstr>5.6 Bayesian Statistics</vt:lpstr>
      <vt:lpstr>5.6 Bayesian Statistics</vt:lpstr>
      <vt:lpstr>5.6.1 Maximum A Posteriori (MAP) Estimation</vt:lpstr>
      <vt:lpstr>5.6.1 Maximum A Posteriori (MAP) Estimation</vt:lpstr>
      <vt:lpstr>5.6.1 Maximum A Posteriori (MAP) Estimation</vt:lpstr>
      <vt:lpstr>5.6.1 Maximum A Posteriori (MAP) Estimation</vt:lpstr>
      <vt:lpstr>PowerPoint 演示文稿</vt:lpstr>
      <vt:lpstr>5.7 Supervised Learning Algorithms</vt:lpstr>
      <vt:lpstr>5.7.1 Probabilistic Supervised Learning</vt:lpstr>
      <vt:lpstr>5.7.1 Probabilistic Supervised Learning</vt:lpstr>
      <vt:lpstr>5.7.1 Probabilistic Supervised Learning</vt:lpstr>
      <vt:lpstr>5.7.2 Support Vector Machines</vt:lpstr>
      <vt:lpstr>5.7.2 Support Vector Machines</vt:lpstr>
      <vt:lpstr>5.7.2 Support Vector Machines</vt:lpstr>
      <vt:lpstr>5.7.2 Support Vector Machines</vt:lpstr>
      <vt:lpstr>5.7.2 Support Vector Machines</vt:lpstr>
      <vt:lpstr>5.7.2 Support Vector Machines</vt:lpstr>
      <vt:lpstr>5.7.2 Support Vector Machines</vt:lpstr>
      <vt:lpstr>5.7.2 Support Vector Machines</vt:lpstr>
      <vt:lpstr>5.7.3 Other Simple Supervised Learning Algorithms</vt:lpstr>
      <vt:lpstr>5.7.3 Other Simple Supervised Learning Algorithms</vt:lpstr>
      <vt:lpstr>5.7.3 Other Simple Supervised Learning Algorithms</vt:lpstr>
      <vt:lpstr>5.7.3 Other Simple Supervised Learning Algorithms</vt:lpstr>
      <vt:lpstr>5.7.3 Other Simple Supervised Learning Algorithms</vt:lpstr>
      <vt:lpstr>5.7.3 Other Simple Supervised Learning Algorithms</vt:lpstr>
      <vt:lpstr>5.7.3 Other Simple Supervised Learning Algorithms</vt:lpstr>
      <vt:lpstr>5.7.3 Other Simple Supervised Learning Algorithms</vt:lpstr>
      <vt:lpstr>5.7.3 Other Simple Supervised Learning Algorithms</vt:lpstr>
      <vt:lpstr>PowerPoint 演示文稿</vt:lpstr>
      <vt:lpstr>5.8 Unsupervised Learning Algorithms</vt:lpstr>
      <vt:lpstr>5.8 Unsupervised Learning Algorithms</vt:lpstr>
      <vt:lpstr>5.8 Unsupervised Learning Algorithms</vt:lpstr>
      <vt:lpstr>5.8 Unsupervised Learning Algorithms</vt:lpstr>
      <vt:lpstr>5.8.1 Principal Components Analysis</vt:lpstr>
      <vt:lpstr>5.8.1 Principal Components Analysis</vt:lpstr>
      <vt:lpstr>5.8.1 Principal Components Analysis</vt:lpstr>
      <vt:lpstr>5.8.1 Principal Components Analysis</vt:lpstr>
      <vt:lpstr>5.8.1 Principal Components Analysis</vt:lpstr>
      <vt:lpstr>5.8.1 Principal Components Analysis</vt:lpstr>
      <vt:lpstr>5.8.1 Principal Components Analysis</vt:lpstr>
      <vt:lpstr>5.8.1 Principal Components Analysis</vt:lpstr>
      <vt:lpstr>5.8.1 Principal Components Analysis</vt:lpstr>
      <vt:lpstr>5.8.2 k-means Clustering</vt:lpstr>
      <vt:lpstr>5.8.2 k-means Clustering</vt:lpstr>
      <vt:lpstr>5.8.2 k-means Clustering</vt:lpstr>
      <vt:lpstr>5.8.2 k-means Clustering</vt:lpstr>
      <vt:lpstr>5.8.2 k-means Clustering</vt:lpstr>
      <vt:lpstr>PowerPoint 演示文稿</vt:lpstr>
      <vt:lpstr>5.9 Stochastic Gradient Descent</vt:lpstr>
      <vt:lpstr>5.9 Stochastic Gradient Descent</vt:lpstr>
      <vt:lpstr>5.9 Stochastic Gradient Descent</vt:lpstr>
      <vt:lpstr>5.9 Stochastic Gradient Descent</vt:lpstr>
      <vt:lpstr>5.9 Stochastic Gradient Descent</vt:lpstr>
      <vt:lpstr>5.9 Stochastic Gradient Descent</vt:lpstr>
      <vt:lpstr>PowerPoint 演示文稿</vt:lpstr>
      <vt:lpstr>5.10 Building a Machine Learning Algorithm</vt:lpstr>
      <vt:lpstr>5.10 Building a Machine Learning Algorithm</vt:lpstr>
      <vt:lpstr>5.10 Building a Machine Learning Algorithm</vt:lpstr>
      <vt:lpstr>5.10 Building a Machine Learning Algorithm</vt:lpstr>
      <vt:lpstr>5.10 Building a Machine Learning Algorithm</vt:lpstr>
      <vt:lpstr>PowerPoint 演示文稿</vt:lpstr>
      <vt:lpstr>5.11 Challenges Motivating Deep Learning</vt:lpstr>
      <vt:lpstr>5.11.1 The Curse of Dimensionality</vt:lpstr>
      <vt:lpstr>5.11.1 The Curse of Dimensionality</vt:lpstr>
      <vt:lpstr>5.11.1 The Curse of Dimensionality</vt:lpstr>
      <vt:lpstr>5.11.1 The Curse of Dimensionality</vt:lpstr>
      <vt:lpstr>5.11.1 The Curse of Dimensionality</vt:lpstr>
      <vt:lpstr>5.11.2 Local Constancy and Smoothness Regularization</vt:lpstr>
      <vt:lpstr>5.11.2 Local Constancy and Smoothness Regularization</vt:lpstr>
      <vt:lpstr>5.11.2 Local Constancy and Smoothness Regularization</vt:lpstr>
      <vt:lpstr>5.11.2 Local Constancy and Smoothness Regularization</vt:lpstr>
      <vt:lpstr>5.11.2 Local Constancy and Smoothness Regularization</vt:lpstr>
      <vt:lpstr>5.11.2 Local Constancy and Smoothness Regularization</vt:lpstr>
      <vt:lpstr>5.11.2 Local Constancy and Smoothness Regularization</vt:lpstr>
      <vt:lpstr>5.11.2 Local Constancy and Smoothness Regularization</vt:lpstr>
      <vt:lpstr>5.11.2 Local Constancy and Smoothness Regularization</vt:lpstr>
      <vt:lpstr>5.11.2 Local Constancy and Smoothness Regularization</vt:lpstr>
      <vt:lpstr>5.11.2 Local Constancy and Smoothness Regularization</vt:lpstr>
      <vt:lpstr>5.11.2 Local Constancy and Smoothness Regularization</vt:lpstr>
      <vt:lpstr>5.11.3 Manifold Learning</vt:lpstr>
      <vt:lpstr>5.11.3 Manifold Learning</vt:lpstr>
      <vt:lpstr>5.11.3 Manifold Learning</vt:lpstr>
      <vt:lpstr>5.11.3 Manifold Learning</vt:lpstr>
      <vt:lpstr>5.11.3 Manifold Learning</vt:lpstr>
      <vt:lpstr>5.11.3 Manifold Learning</vt:lpstr>
      <vt:lpstr>5.11.3 Manifold Learning</vt:lpstr>
      <vt:lpstr>5.11.3 Manifold Learning</vt:lpstr>
      <vt:lpstr>5.11.3 Manifold Learning</vt:lpstr>
      <vt:lpstr>5.11.3 Manifold Learning</vt:lpstr>
      <vt:lpstr>5.11.3 Manifold Learning</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290</cp:revision>
  <dcterms:created xsi:type="dcterms:W3CDTF">2020-05-05T12:56:26Z</dcterms:created>
  <dcterms:modified xsi:type="dcterms:W3CDTF">2020-06-03T12:09:14Z</dcterms:modified>
</cp:coreProperties>
</file>