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4"/>
  </p:notesMasterIdLst>
  <p:sldIdLst>
    <p:sldId id="5914" r:id="rId2"/>
    <p:sldId id="5913" r:id="rId3"/>
    <p:sldId id="5915" r:id="rId4"/>
    <p:sldId id="5916" r:id="rId5"/>
    <p:sldId id="5917" r:id="rId6"/>
    <p:sldId id="5918" r:id="rId7"/>
    <p:sldId id="5919" r:id="rId8"/>
    <p:sldId id="5920" r:id="rId9"/>
    <p:sldId id="5921" r:id="rId10"/>
    <p:sldId id="5922" r:id="rId11"/>
    <p:sldId id="5923" r:id="rId12"/>
    <p:sldId id="5924" r:id="rId13"/>
    <p:sldId id="5925" r:id="rId14"/>
    <p:sldId id="5926" r:id="rId15"/>
    <p:sldId id="5927" r:id="rId16"/>
    <p:sldId id="5928" r:id="rId17"/>
    <p:sldId id="5929" r:id="rId18"/>
    <p:sldId id="5930" r:id="rId19"/>
    <p:sldId id="5931" r:id="rId20"/>
    <p:sldId id="5932" r:id="rId21"/>
    <p:sldId id="5933" r:id="rId22"/>
    <p:sldId id="5934" r:id="rId23"/>
    <p:sldId id="5935" r:id="rId24"/>
    <p:sldId id="5936" r:id="rId25"/>
    <p:sldId id="5956" r:id="rId26"/>
    <p:sldId id="5957" r:id="rId27"/>
    <p:sldId id="5958" r:id="rId28"/>
    <p:sldId id="5959" r:id="rId29"/>
    <p:sldId id="5960" r:id="rId30"/>
    <p:sldId id="5961" r:id="rId31"/>
    <p:sldId id="5962" r:id="rId32"/>
    <p:sldId id="5963" r:id="rId33"/>
    <p:sldId id="5964" r:id="rId34"/>
    <p:sldId id="5965" r:id="rId35"/>
    <p:sldId id="5966" r:id="rId36"/>
    <p:sldId id="1771" r:id="rId37"/>
    <p:sldId id="5967" r:id="rId38"/>
    <p:sldId id="5968" r:id="rId39"/>
    <p:sldId id="5969" r:id="rId40"/>
    <p:sldId id="1775" r:id="rId41"/>
    <p:sldId id="1776" r:id="rId42"/>
    <p:sldId id="2949" r:id="rId43"/>
    <p:sldId id="1777" r:id="rId44"/>
    <p:sldId id="1778" r:id="rId45"/>
    <p:sldId id="1779" r:id="rId46"/>
    <p:sldId id="1780" r:id="rId47"/>
    <p:sldId id="1781" r:id="rId48"/>
    <p:sldId id="1782" r:id="rId49"/>
    <p:sldId id="1783" r:id="rId50"/>
    <p:sldId id="1784" r:id="rId51"/>
    <p:sldId id="1785" r:id="rId52"/>
    <p:sldId id="1786" r:id="rId53"/>
    <p:sldId id="1787" r:id="rId54"/>
    <p:sldId id="1788" r:id="rId55"/>
    <p:sldId id="1791" r:id="rId56"/>
    <p:sldId id="1792" r:id="rId57"/>
    <p:sldId id="2950" r:id="rId58"/>
    <p:sldId id="1795" r:id="rId59"/>
    <p:sldId id="1796" r:id="rId60"/>
    <p:sldId id="1797" r:id="rId61"/>
    <p:sldId id="1798" r:id="rId62"/>
    <p:sldId id="1799" r:id="rId63"/>
    <p:sldId id="1800" r:id="rId64"/>
    <p:sldId id="1801" r:id="rId65"/>
    <p:sldId id="1802" r:id="rId66"/>
    <p:sldId id="1803" r:id="rId67"/>
    <p:sldId id="1804" r:id="rId68"/>
    <p:sldId id="1805" r:id="rId69"/>
    <p:sldId id="1806" r:id="rId70"/>
    <p:sldId id="2951" r:id="rId71"/>
    <p:sldId id="1808" r:id="rId72"/>
    <p:sldId id="1809" r:id="rId73"/>
    <p:sldId id="1810" r:id="rId74"/>
    <p:sldId id="1811" r:id="rId75"/>
    <p:sldId id="1812" r:id="rId76"/>
    <p:sldId id="1813" r:id="rId77"/>
    <p:sldId id="1815" r:id="rId78"/>
    <p:sldId id="1816" r:id="rId79"/>
    <p:sldId id="1817" r:id="rId80"/>
    <p:sldId id="1818" r:id="rId81"/>
    <p:sldId id="1819" r:id="rId82"/>
    <p:sldId id="1820" r:id="rId83"/>
    <p:sldId id="1821" r:id="rId84"/>
    <p:sldId id="1822" r:id="rId85"/>
    <p:sldId id="1823" r:id="rId86"/>
    <p:sldId id="1827" r:id="rId87"/>
    <p:sldId id="1824" r:id="rId88"/>
    <p:sldId id="1826" r:id="rId89"/>
    <p:sldId id="1828" r:id="rId90"/>
    <p:sldId id="1829" r:id="rId91"/>
    <p:sldId id="1830" r:id="rId92"/>
    <p:sldId id="1831" r:id="rId93"/>
    <p:sldId id="1832" r:id="rId94"/>
    <p:sldId id="1833" r:id="rId95"/>
    <p:sldId id="1834" r:id="rId96"/>
    <p:sldId id="1835" r:id="rId97"/>
    <p:sldId id="1838" r:id="rId98"/>
    <p:sldId id="4563" r:id="rId99"/>
    <p:sldId id="1836" r:id="rId100"/>
    <p:sldId id="1837" r:id="rId101"/>
    <p:sldId id="1839" r:id="rId102"/>
    <p:sldId id="1840" r:id="rId103"/>
    <p:sldId id="1841" r:id="rId104"/>
    <p:sldId id="1844" r:id="rId105"/>
    <p:sldId id="1845" r:id="rId106"/>
    <p:sldId id="1846" r:id="rId107"/>
    <p:sldId id="1847" r:id="rId108"/>
    <p:sldId id="1848" r:id="rId109"/>
    <p:sldId id="1849" r:id="rId110"/>
    <p:sldId id="1850" r:id="rId111"/>
    <p:sldId id="1851" r:id="rId112"/>
    <p:sldId id="1852" r:id="rId113"/>
    <p:sldId id="1853" r:id="rId114"/>
    <p:sldId id="1854" r:id="rId115"/>
    <p:sldId id="1855" r:id="rId116"/>
    <p:sldId id="1856" r:id="rId117"/>
    <p:sldId id="1857" r:id="rId118"/>
    <p:sldId id="1858" r:id="rId119"/>
    <p:sldId id="1859" r:id="rId120"/>
    <p:sldId id="1860" r:id="rId121"/>
    <p:sldId id="1861" r:id="rId122"/>
    <p:sldId id="1862" r:id="rId123"/>
    <p:sldId id="1863" r:id="rId124"/>
    <p:sldId id="1864" r:id="rId125"/>
    <p:sldId id="1865" r:id="rId126"/>
    <p:sldId id="1866" r:id="rId127"/>
    <p:sldId id="1867" r:id="rId128"/>
    <p:sldId id="1868" r:id="rId129"/>
    <p:sldId id="1869" r:id="rId130"/>
    <p:sldId id="1870" r:id="rId131"/>
    <p:sldId id="1900" r:id="rId132"/>
    <p:sldId id="1872" r:id="rId133"/>
    <p:sldId id="1873" r:id="rId134"/>
    <p:sldId id="1874" r:id="rId135"/>
    <p:sldId id="1875" r:id="rId136"/>
    <p:sldId id="1876" r:id="rId137"/>
    <p:sldId id="1877" r:id="rId138"/>
    <p:sldId id="1878" r:id="rId139"/>
    <p:sldId id="1879" r:id="rId140"/>
    <p:sldId id="1880" r:id="rId141"/>
    <p:sldId id="1881" r:id="rId142"/>
    <p:sldId id="1882" r:id="rId143"/>
    <p:sldId id="1883" r:id="rId144"/>
    <p:sldId id="1884" r:id="rId145"/>
    <p:sldId id="1885" r:id="rId146"/>
    <p:sldId id="1886" r:id="rId147"/>
    <p:sldId id="1887" r:id="rId148"/>
    <p:sldId id="1888" r:id="rId149"/>
    <p:sldId id="1889" r:id="rId150"/>
    <p:sldId id="1890" r:id="rId151"/>
    <p:sldId id="1891" r:id="rId152"/>
    <p:sldId id="1892" r:id="rId153"/>
    <p:sldId id="1893" r:id="rId154"/>
    <p:sldId id="1894" r:id="rId155"/>
    <p:sldId id="1895" r:id="rId156"/>
    <p:sldId id="1896" r:id="rId157"/>
    <p:sldId id="1897" r:id="rId158"/>
    <p:sldId id="1898" r:id="rId159"/>
    <p:sldId id="1899" r:id="rId160"/>
    <p:sldId id="2976" r:id="rId161"/>
    <p:sldId id="2748" r:id="rId162"/>
    <p:sldId id="2749" r:id="rId1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42698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109</a:t>
            </a:fld>
            <a:endParaRPr lang="zh-CN" altLang="en-US"/>
          </a:p>
        </p:txBody>
      </p:sp>
    </p:spTree>
    <p:extLst>
      <p:ext uri="{BB962C8B-B14F-4D97-AF65-F5344CB8AC3E}">
        <p14:creationId xmlns:p14="http://schemas.microsoft.com/office/powerpoint/2010/main" val="2224016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110</a:t>
            </a:fld>
            <a:endParaRPr lang="zh-CN" altLang="en-US"/>
          </a:p>
        </p:txBody>
      </p:sp>
    </p:spTree>
    <p:extLst>
      <p:ext uri="{BB962C8B-B14F-4D97-AF65-F5344CB8AC3E}">
        <p14:creationId xmlns:p14="http://schemas.microsoft.com/office/powerpoint/2010/main" val="1302904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111</a:t>
            </a:fld>
            <a:endParaRPr lang="zh-CN" altLang="en-US"/>
          </a:p>
        </p:txBody>
      </p:sp>
    </p:spTree>
    <p:extLst>
      <p:ext uri="{BB962C8B-B14F-4D97-AF65-F5344CB8AC3E}">
        <p14:creationId xmlns:p14="http://schemas.microsoft.com/office/powerpoint/2010/main" val="811174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112</a:t>
            </a:fld>
            <a:endParaRPr lang="zh-CN" altLang="en-US"/>
          </a:p>
        </p:txBody>
      </p:sp>
    </p:spTree>
    <p:extLst>
      <p:ext uri="{BB962C8B-B14F-4D97-AF65-F5344CB8AC3E}">
        <p14:creationId xmlns:p14="http://schemas.microsoft.com/office/powerpoint/2010/main" val="4178929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113</a:t>
            </a:fld>
            <a:endParaRPr lang="zh-CN" altLang="en-US"/>
          </a:p>
        </p:txBody>
      </p:sp>
    </p:spTree>
    <p:extLst>
      <p:ext uri="{BB962C8B-B14F-4D97-AF65-F5344CB8AC3E}">
        <p14:creationId xmlns:p14="http://schemas.microsoft.com/office/powerpoint/2010/main" val="2276284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114</a:t>
            </a:fld>
            <a:endParaRPr lang="zh-CN" altLang="en-US"/>
          </a:p>
        </p:txBody>
      </p:sp>
    </p:spTree>
    <p:extLst>
      <p:ext uri="{BB962C8B-B14F-4D97-AF65-F5344CB8AC3E}">
        <p14:creationId xmlns:p14="http://schemas.microsoft.com/office/powerpoint/2010/main" val="1166191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115</a:t>
            </a:fld>
            <a:endParaRPr lang="zh-CN" altLang="en-US"/>
          </a:p>
        </p:txBody>
      </p:sp>
    </p:spTree>
    <p:extLst>
      <p:ext uri="{BB962C8B-B14F-4D97-AF65-F5344CB8AC3E}">
        <p14:creationId xmlns:p14="http://schemas.microsoft.com/office/powerpoint/2010/main" val="2599112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116</a:t>
            </a:fld>
            <a:endParaRPr lang="zh-CN" altLang="en-US"/>
          </a:p>
        </p:txBody>
      </p:sp>
    </p:spTree>
    <p:extLst>
      <p:ext uri="{BB962C8B-B14F-4D97-AF65-F5344CB8AC3E}">
        <p14:creationId xmlns:p14="http://schemas.microsoft.com/office/powerpoint/2010/main" val="2287252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117</a:t>
            </a:fld>
            <a:endParaRPr lang="zh-CN" altLang="en-US"/>
          </a:p>
        </p:txBody>
      </p:sp>
    </p:spTree>
    <p:extLst>
      <p:ext uri="{BB962C8B-B14F-4D97-AF65-F5344CB8AC3E}">
        <p14:creationId xmlns:p14="http://schemas.microsoft.com/office/powerpoint/2010/main" val="1648669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118</a:t>
            </a:fld>
            <a:endParaRPr lang="zh-CN" altLang="en-US"/>
          </a:p>
        </p:txBody>
      </p:sp>
    </p:spTree>
    <p:extLst>
      <p:ext uri="{BB962C8B-B14F-4D97-AF65-F5344CB8AC3E}">
        <p14:creationId xmlns:p14="http://schemas.microsoft.com/office/powerpoint/2010/main" val="4033522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78835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119</a:t>
            </a:fld>
            <a:endParaRPr lang="zh-CN" altLang="en-US"/>
          </a:p>
        </p:txBody>
      </p:sp>
    </p:spTree>
    <p:extLst>
      <p:ext uri="{BB962C8B-B14F-4D97-AF65-F5344CB8AC3E}">
        <p14:creationId xmlns:p14="http://schemas.microsoft.com/office/powerpoint/2010/main" val="1532614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120</a:t>
            </a:fld>
            <a:endParaRPr lang="zh-CN" altLang="en-US"/>
          </a:p>
        </p:txBody>
      </p:sp>
    </p:spTree>
    <p:extLst>
      <p:ext uri="{BB962C8B-B14F-4D97-AF65-F5344CB8AC3E}">
        <p14:creationId xmlns:p14="http://schemas.microsoft.com/office/powerpoint/2010/main" val="3448031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122</a:t>
            </a:fld>
            <a:endParaRPr lang="zh-CN" altLang="en-US"/>
          </a:p>
        </p:txBody>
      </p:sp>
    </p:spTree>
    <p:extLst>
      <p:ext uri="{BB962C8B-B14F-4D97-AF65-F5344CB8AC3E}">
        <p14:creationId xmlns:p14="http://schemas.microsoft.com/office/powerpoint/2010/main" val="2682033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123</a:t>
            </a:fld>
            <a:endParaRPr lang="zh-CN" altLang="en-US"/>
          </a:p>
        </p:txBody>
      </p:sp>
    </p:spTree>
    <p:extLst>
      <p:ext uri="{BB962C8B-B14F-4D97-AF65-F5344CB8AC3E}">
        <p14:creationId xmlns:p14="http://schemas.microsoft.com/office/powerpoint/2010/main" val="2789743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125</a:t>
            </a:fld>
            <a:endParaRPr lang="zh-CN" altLang="en-US"/>
          </a:p>
        </p:txBody>
      </p:sp>
    </p:spTree>
    <p:extLst>
      <p:ext uri="{BB962C8B-B14F-4D97-AF65-F5344CB8AC3E}">
        <p14:creationId xmlns:p14="http://schemas.microsoft.com/office/powerpoint/2010/main" val="4201575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126</a:t>
            </a:fld>
            <a:endParaRPr lang="zh-CN" altLang="en-US"/>
          </a:p>
        </p:txBody>
      </p:sp>
    </p:spTree>
    <p:extLst>
      <p:ext uri="{BB962C8B-B14F-4D97-AF65-F5344CB8AC3E}">
        <p14:creationId xmlns:p14="http://schemas.microsoft.com/office/powerpoint/2010/main" val="1066940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127</a:t>
            </a:fld>
            <a:endParaRPr lang="zh-CN" altLang="en-US"/>
          </a:p>
        </p:txBody>
      </p:sp>
    </p:spTree>
    <p:extLst>
      <p:ext uri="{BB962C8B-B14F-4D97-AF65-F5344CB8AC3E}">
        <p14:creationId xmlns:p14="http://schemas.microsoft.com/office/powerpoint/2010/main" val="267635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128</a:t>
            </a:fld>
            <a:endParaRPr lang="zh-CN" altLang="en-US"/>
          </a:p>
        </p:txBody>
      </p:sp>
    </p:spTree>
    <p:extLst>
      <p:ext uri="{BB962C8B-B14F-4D97-AF65-F5344CB8AC3E}">
        <p14:creationId xmlns:p14="http://schemas.microsoft.com/office/powerpoint/2010/main" val="2356489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129</a:t>
            </a:fld>
            <a:endParaRPr lang="zh-CN" altLang="en-US"/>
          </a:p>
        </p:txBody>
      </p:sp>
    </p:spTree>
    <p:extLst>
      <p:ext uri="{BB962C8B-B14F-4D97-AF65-F5344CB8AC3E}">
        <p14:creationId xmlns:p14="http://schemas.microsoft.com/office/powerpoint/2010/main" val="3372944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130</a:t>
            </a:fld>
            <a:endParaRPr lang="zh-CN" altLang="en-US"/>
          </a:p>
        </p:txBody>
      </p:sp>
    </p:spTree>
    <p:extLst>
      <p:ext uri="{BB962C8B-B14F-4D97-AF65-F5344CB8AC3E}">
        <p14:creationId xmlns:p14="http://schemas.microsoft.com/office/powerpoint/2010/main" val="167380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0562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53391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72808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3804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36045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107</a:t>
            </a:fld>
            <a:endParaRPr lang="zh-CN" altLang="en-US"/>
          </a:p>
        </p:txBody>
      </p:sp>
    </p:spTree>
    <p:extLst>
      <p:ext uri="{BB962C8B-B14F-4D97-AF65-F5344CB8AC3E}">
        <p14:creationId xmlns:p14="http://schemas.microsoft.com/office/powerpoint/2010/main" val="1411788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2062EC-188E-4C9F-B20E-07CFA30DFEA7}" type="slidenum">
              <a:rPr lang="zh-CN" altLang="en-US" smtClean="0"/>
              <a:t>108</a:t>
            </a:fld>
            <a:endParaRPr lang="zh-CN" altLang="en-US"/>
          </a:p>
        </p:txBody>
      </p:sp>
    </p:spTree>
    <p:extLst>
      <p:ext uri="{BB962C8B-B14F-4D97-AF65-F5344CB8AC3E}">
        <p14:creationId xmlns:p14="http://schemas.microsoft.com/office/powerpoint/2010/main" val="42380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07.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8220.png"/><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230.png"/></Relationships>
</file>

<file path=ppt/slides/_rels/slide10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NULL"/></Relationships>
</file>

<file path=ppt/slides/_rels/slide10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08.png"/></Relationships>
</file>

<file path=ppt/slides/_rels/slide1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NULL"/></Relationships>
</file>

<file path=ppt/slides/_rels/slide1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NULL"/></Relationships>
</file>

<file path=ppt/slides/_rels/slide1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NULL"/></Relationships>
</file>

<file path=ppt/slides/_rels/slide1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3" Type="http://schemas.openxmlformats.org/officeDocument/2006/relationships/image" Target="../media/image1011.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image" Target="../media/image8260.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992.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050.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070.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090.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10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110.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812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14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151.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150.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170.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180.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8210.png"/></Relationships>
</file>

<file path=ppt/slides/_rels/slide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8221.png"/></Relationships>
</file>

<file path=ppt/slides/_rels/slide9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Ke Li</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 Chapter 12 Applications</a:t>
            </a:r>
            <a:endParaRPr lang="zh-CN" altLang="en-US" sz="4400" b="1" dirty="0">
              <a:latin typeface="Times New Roman" panose="02020603050405020304" pitchFamily="18" charset="0"/>
              <a:cs typeface="Times New Roman" panose="02020603050405020304" pitchFamily="18" charset="0"/>
            </a:endParaRPr>
          </a:p>
        </p:txBody>
      </p:sp>
      <p:sp>
        <p:nvSpPr>
          <p:cNvPr id="9" name="标题 6"/>
          <p:cNvSpPr txBox="1"/>
          <p:nvPr/>
        </p:nvSpPr>
        <p:spPr>
          <a:xfrm>
            <a:off x="1938855" y="18641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12 Applications</a:t>
            </a:r>
            <a:endParaRPr lang="zh-CN" altLang="en-US" sz="3600" dirty="0"/>
          </a:p>
        </p:txBody>
      </p:sp>
      <p:sp>
        <p:nvSpPr>
          <p:cNvPr id="10" name="文本框 9"/>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12.1.2 GPU Implementations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lnSpcReduction="20000"/>
          </a:bodyPr>
          <a:lstStyle/>
          <a:p>
            <a:pPr marL="0" lvl="0" indent="0" algn="just">
              <a:lnSpc>
                <a:spcPct val="125000"/>
              </a:lnSpc>
              <a:spcBef>
                <a:spcPts val="0"/>
              </a:spcBef>
              <a:buClr>
                <a:srgbClr val="FF0000"/>
              </a:buClr>
              <a:buNone/>
            </a:pPr>
            <a:r>
              <a:rPr dirty="0">
                <a:sym typeface="+mn-ea"/>
              </a:rPr>
              <a:t>Neural networks usually</a:t>
            </a:r>
            <a:r>
              <a:rPr sz="2600" dirty="0">
                <a:latin typeface="Times New Roman" panose="02020603050405020304" pitchFamily="18" charset="0"/>
                <a:cs typeface="Times New Roman" panose="02020603050405020304" pitchFamily="18" charset="0"/>
              </a:rPr>
              <a:t> involve large and numerous buffers of parameters, activation values, and gradient values, each of which must be completely updated during every step of training. These buffers are large enough to fall outside the cache of a traditional desktop computer so the memory bandwidth of the system often becomes the rate limiting factor. GPUs offer a compelling advantage over CPUs due to their high memory bandwidth. Neural network training algorithms typically do not involve much branching or sophisticated control, so they are appropriate for GPU hardware. Since neural networks can be divided into multiple individual “neurons” that can be processed independently from the other neurons in the same layer, neural networks easily benefit from the parallelism of GPU computing.</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GPU hardware was originally so specialized that it could only be used for graphics tasks.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12.4.3.2 Hierarchical Softmax</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a:lnSpc>
                    <a:spcPct val="135000"/>
                  </a:lnSpc>
                  <a:spcBef>
                    <a:spcPct val="0"/>
                  </a:spcBef>
                  <a:buClr>
                    <a:srgbClr val="FF0000"/>
                  </a:buClr>
                </a:pPr>
                <a:r>
                  <a:rPr lang="zh-CN" altLang="en-US" dirty="0">
                    <a:sym typeface="Arial" panose="02080604020202020204" pitchFamily="34" charset="0"/>
                  </a:rPr>
                  <a:t>　　</a:t>
                </a:r>
                <a:r>
                  <a:rPr lang="en-US" altLang="zh-CN" dirty="0">
                    <a:sym typeface="Arial" panose="02080604020202020204" pitchFamily="34" charset="0"/>
                  </a:rPr>
                  <a:t>It is possible but usually not practical to optimize the tree structure to minimize the expected number of computations. Tools from information theory specify how to choose the optimal binary code given the relative frequencies of the words. To do so, we could structure the tree so that the number of bits associated with a word is approximately equal to the logarithm of the frequency of that word. In practice, however, the computational savings are typically not worth the effort because the computation of the output probabilities is only one part of the total computation in the neural language model. For example, suppose there are </a:t>
                </a:r>
                <a:r>
                  <a:rPr lang="en-US" altLang="zh-CN" i="1" dirty="0">
                    <a:sym typeface="Arial" panose="02080604020202020204" pitchFamily="34" charset="0"/>
                  </a:rPr>
                  <a:t>l</a:t>
                </a:r>
                <a:r>
                  <a:rPr lang="en-US" altLang="zh-CN" dirty="0">
                    <a:sym typeface="Arial" panose="02080604020202020204" pitchFamily="34" charset="0"/>
                  </a:rPr>
                  <a:t> fully connected hidden layers of width </a:t>
                </a:r>
                <a14:m>
                  <m:oMath xmlns:m="http://schemas.openxmlformats.org/officeDocument/2006/math">
                    <m:sSub>
                      <m:sSubPr>
                        <m:ctrlPr>
                          <a:rPr lang="en-US" altLang="zh-CN" i="1" dirty="0" smtClean="0">
                            <a:latin typeface="Cambria Math" panose="02040503050406030204" pitchFamily="18" charset="0"/>
                            <a:sym typeface="Arial" panose="02080604020202020204" pitchFamily="34" charset="0"/>
                          </a:rPr>
                        </m:ctrlPr>
                      </m:sSubPr>
                      <m:e>
                        <m:r>
                          <a:rPr lang="en-US" altLang="zh-CN" b="0" i="1" dirty="0" smtClean="0">
                            <a:latin typeface="Cambria Math" panose="02040503050406030204" pitchFamily="18" charset="0"/>
                            <a:sym typeface="Arial" panose="02080604020202020204" pitchFamily="34" charset="0"/>
                          </a:rPr>
                          <m:t>𝑛</m:t>
                        </m:r>
                      </m:e>
                      <m:sub>
                        <m:r>
                          <a:rPr lang="en-US" altLang="zh-CN" b="0" i="1" dirty="0" smtClean="0">
                            <a:latin typeface="Cambria Math" panose="02040503050406030204" pitchFamily="18" charset="0"/>
                            <a:sym typeface="Arial" panose="02080604020202020204" pitchFamily="34" charset="0"/>
                          </a:rPr>
                          <m:t>h</m:t>
                        </m:r>
                      </m:sub>
                    </m:sSub>
                  </m:oMath>
                </a14:m>
                <a:r>
                  <a:rPr lang="en-US" altLang="zh-CN" dirty="0">
                    <a:sym typeface="Arial" panose="02080604020202020204" pitchFamily="34" charset="0"/>
                  </a:rPr>
                  <a:t>. Let </a:t>
                </a:r>
                <a14:m>
                  <m:oMath xmlns:m="http://schemas.openxmlformats.org/officeDocument/2006/math">
                    <m:sSub>
                      <m:sSubPr>
                        <m:ctrlPr>
                          <a:rPr lang="en-US" altLang="zh-CN" i="1" dirty="0" smtClean="0">
                            <a:latin typeface="Cambria Math" panose="02040503050406030204" pitchFamily="18" charset="0"/>
                            <a:sym typeface="Arial" panose="02080604020202020204" pitchFamily="34" charset="0"/>
                          </a:rPr>
                        </m:ctrlPr>
                      </m:sSubPr>
                      <m:e>
                        <m:r>
                          <a:rPr lang="en-US" altLang="zh-CN" b="0" i="1" dirty="0" smtClean="0">
                            <a:latin typeface="Cambria Math" panose="02040503050406030204" pitchFamily="18" charset="0"/>
                            <a:sym typeface="Arial" panose="02080604020202020204" pitchFamily="34" charset="0"/>
                          </a:rPr>
                          <m:t>𝑛</m:t>
                        </m:r>
                      </m:e>
                      <m:sub>
                        <m:r>
                          <a:rPr lang="en-US" altLang="zh-CN" b="0" i="1" dirty="0" smtClean="0">
                            <a:latin typeface="Cambria Math" panose="02040503050406030204" pitchFamily="18" charset="0"/>
                            <a:sym typeface="Arial" panose="02080604020202020204" pitchFamily="34" charset="0"/>
                          </a:rPr>
                          <m:t>𝑏</m:t>
                        </m:r>
                      </m:sub>
                    </m:sSub>
                  </m:oMath>
                </a14:m>
                <a:r>
                  <a:rPr lang="en-US" altLang="zh-CN" dirty="0">
                    <a:sym typeface="Arial" panose="02080604020202020204" pitchFamily="34" charset="0"/>
                  </a:rPr>
                  <a:t> be the weighted average of the number of bits required to identify a word, with the weighting given by the frequency of these words.</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12.4.3.2 Hierarchical Softmax</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spcBef>
                    <a:spcPct val="0"/>
                  </a:spcBef>
                  <a:buClr>
                    <a:srgbClr val="FF0000"/>
                  </a:buClr>
                </a:pPr>
                <a:r>
                  <a:rPr lang="en-US" altLang="zh-CN" sz="2600" dirty="0">
                    <a:latin typeface="Times New Roman" panose="02020603050405020304" pitchFamily="18" charset="0"/>
                    <a:sym typeface="Arial" panose="02080604020202020204" pitchFamily="34" charset="0"/>
                  </a:rPr>
                  <a:t>In this example, the number of operations needed to compute the hidden activations grows as as </a:t>
                </a:r>
                <a:r>
                  <a:rPr lang="en-US" altLang="zh-CN" sz="2600" i="1" dirty="0">
                    <a:latin typeface="Times New Roman" panose="02020603050405020304" pitchFamily="18" charset="0"/>
                    <a:sym typeface="Arial" panose="02080604020202020204" pitchFamily="34" charset="0"/>
                  </a:rPr>
                  <a:t>O</a:t>
                </a:r>
                <a:r>
                  <a:rPr lang="en-US" altLang="zh-CN" sz="2600" dirty="0">
                    <a:latin typeface="Times New Roman" panose="02020603050405020304" pitchFamily="18" charset="0"/>
                    <a:sym typeface="Arial" panose="02080604020202020204" pitchFamily="34" charset="0"/>
                  </a:rPr>
                  <a:t>(</a:t>
                </a:r>
                <a14:m>
                  <m:oMath xmlns:m="http://schemas.openxmlformats.org/officeDocument/2006/math">
                    <m:sSubSup>
                      <m:sSubSupPr>
                        <m:ctrlPr>
                          <a:rPr lang="en-US" altLang="zh-CN" sz="2600" i="1" dirty="0" smtClean="0">
                            <a:latin typeface="Cambria Math" panose="02040503050406030204" pitchFamily="18" charset="0"/>
                            <a:sym typeface="Arial" panose="02080604020202020204" pitchFamily="34" charset="0"/>
                          </a:rPr>
                        </m:ctrlPr>
                      </m:sSubSupPr>
                      <m:e>
                        <m:r>
                          <a:rPr lang="en-US" altLang="zh-CN" sz="2600" b="0" i="1" dirty="0" smtClean="0">
                            <a:latin typeface="Cambria Math" panose="02040503050406030204" pitchFamily="18" charset="0"/>
                            <a:sym typeface="Arial" panose="02080604020202020204" pitchFamily="34" charset="0"/>
                          </a:rPr>
                          <m:t>𝑙𝑛</m:t>
                        </m:r>
                      </m:e>
                      <m:sub>
                        <m:r>
                          <a:rPr lang="en-US" altLang="zh-CN" sz="2600" b="0" i="1" dirty="0" smtClean="0">
                            <a:latin typeface="Cambria Math" panose="02040503050406030204" pitchFamily="18" charset="0"/>
                            <a:sym typeface="Arial" panose="02080604020202020204" pitchFamily="34" charset="0"/>
                          </a:rPr>
                          <m:t>h</m:t>
                        </m:r>
                      </m:sub>
                      <m:sup>
                        <m:r>
                          <a:rPr lang="en-US" altLang="zh-CN" sz="2600" b="0" i="1" dirty="0" smtClean="0">
                            <a:latin typeface="Cambria Math" panose="02040503050406030204" pitchFamily="18" charset="0"/>
                            <a:sym typeface="Arial" panose="02080604020202020204" pitchFamily="34" charset="0"/>
                          </a:rPr>
                          <m:t>2</m:t>
                        </m:r>
                      </m:sup>
                    </m:sSubSup>
                  </m:oMath>
                </a14:m>
                <a:r>
                  <a:rPr lang="en-US" altLang="zh-CN" sz="2600" dirty="0">
                    <a:latin typeface="Times New Roman" panose="02020603050405020304" pitchFamily="18" charset="0"/>
                    <a:sym typeface="Arial" panose="02080604020202020204" pitchFamily="34" charset="0"/>
                  </a:rPr>
                  <a:t>) while the output computations grow as </a:t>
                </a:r>
                <a:r>
                  <a:rPr lang="en-US" altLang="zh-CN" sz="2600" i="1" dirty="0">
                    <a:latin typeface="Times New Roman" panose="02020603050405020304" pitchFamily="18" charset="0"/>
                    <a:sym typeface="Arial" panose="02080604020202020204" pitchFamily="34" charset="0"/>
                  </a:rPr>
                  <a:t>O</a:t>
                </a:r>
                <a:r>
                  <a:rPr lang="en-US" altLang="zh-CN" sz="2600" dirty="0">
                    <a:latin typeface="Times New Roman" panose="02020603050405020304" pitchFamily="18" charset="0"/>
                    <a:sym typeface="Arial" panose="02080604020202020204" pitchFamily="34" charset="0"/>
                  </a:rPr>
                  <a:t>(</a:t>
                </a:r>
                <a14:m>
                  <m:oMath xmlns:m="http://schemas.openxmlformats.org/officeDocument/2006/math">
                    <m:sSub>
                      <m:sSubPr>
                        <m:ctrlPr>
                          <a:rPr lang="en-US" altLang="zh-CN" sz="2600" i="1" dirty="0" smtClean="0">
                            <a:latin typeface="Cambria Math" panose="02040503050406030204" pitchFamily="18" charset="0"/>
                            <a:sym typeface="Arial" panose="02080604020202020204" pitchFamily="34" charset="0"/>
                          </a:rPr>
                        </m:ctrlPr>
                      </m:sSubPr>
                      <m:e>
                        <m:r>
                          <a:rPr lang="en-US" altLang="zh-CN" sz="2600" b="0" i="1" dirty="0" smtClean="0">
                            <a:latin typeface="Cambria Math" panose="02040503050406030204" pitchFamily="18" charset="0"/>
                            <a:sym typeface="Arial" panose="02080604020202020204" pitchFamily="34" charset="0"/>
                          </a:rPr>
                          <m:t>𝑛</m:t>
                        </m:r>
                      </m:e>
                      <m:sub>
                        <m:r>
                          <a:rPr lang="en-US" altLang="zh-CN" sz="2600" b="0" i="1" dirty="0" smtClean="0">
                            <a:latin typeface="Cambria Math" panose="02040503050406030204" pitchFamily="18" charset="0"/>
                            <a:sym typeface="Arial" panose="02080604020202020204" pitchFamily="34" charset="0"/>
                          </a:rPr>
                          <m:t>h</m:t>
                        </m:r>
                      </m:sub>
                    </m:sSub>
                    <m:sSub>
                      <m:sSubPr>
                        <m:ctrlPr>
                          <a:rPr lang="en-US" altLang="zh-CN" i="1" dirty="0">
                            <a:latin typeface="Cambria Math" panose="02040503050406030204" pitchFamily="18" charset="0"/>
                            <a:sym typeface="Arial" panose="02080604020202020204" pitchFamily="34" charset="0"/>
                          </a:rPr>
                        </m:ctrlPr>
                      </m:sSubPr>
                      <m:e>
                        <m:r>
                          <a:rPr lang="en-US" altLang="zh-CN" i="1" dirty="0">
                            <a:latin typeface="Cambria Math" panose="02040503050406030204" pitchFamily="18" charset="0"/>
                            <a:sym typeface="Arial" panose="02080604020202020204" pitchFamily="34" charset="0"/>
                          </a:rPr>
                          <m:t>𝑛</m:t>
                        </m:r>
                      </m:e>
                      <m:sub>
                        <m:r>
                          <a:rPr lang="en-US" altLang="zh-CN" b="0" i="1" dirty="0" smtClean="0">
                            <a:latin typeface="Cambria Math" panose="02040503050406030204" pitchFamily="18" charset="0"/>
                            <a:sym typeface="Arial" panose="02080604020202020204" pitchFamily="34" charset="0"/>
                          </a:rPr>
                          <m:t>𝑏</m:t>
                        </m:r>
                      </m:sub>
                    </m:sSub>
                  </m:oMath>
                </a14:m>
                <a:r>
                  <a:rPr lang="en-US" altLang="zh-CN" sz="2600" dirty="0">
                    <a:latin typeface="Times New Roman" panose="02020603050405020304" pitchFamily="18" charset="0"/>
                    <a:sym typeface="Arial" panose="02080604020202020204" pitchFamily="34" charset="0"/>
                  </a:rPr>
                  <a:t>).As long as </a:t>
                </a:r>
                <a14:m>
                  <m:oMath xmlns:m="http://schemas.openxmlformats.org/officeDocument/2006/math">
                    <m:sSub>
                      <m:sSubPr>
                        <m:ctrlPr>
                          <a:rPr lang="en-US" altLang="zh-CN" i="1" dirty="0">
                            <a:latin typeface="Cambria Math" panose="02040503050406030204" pitchFamily="18" charset="0"/>
                            <a:sym typeface="Arial" panose="02080604020202020204" pitchFamily="34" charset="0"/>
                          </a:rPr>
                        </m:ctrlPr>
                      </m:sSubPr>
                      <m:e>
                        <m:r>
                          <a:rPr lang="en-US" altLang="zh-CN" i="1" dirty="0">
                            <a:latin typeface="Cambria Math" panose="02040503050406030204" pitchFamily="18" charset="0"/>
                            <a:sym typeface="Arial" panose="02080604020202020204" pitchFamily="34" charset="0"/>
                          </a:rPr>
                          <m:t>𝑛</m:t>
                        </m:r>
                      </m:e>
                      <m:sub>
                        <m:r>
                          <a:rPr lang="en-US" altLang="zh-CN" i="1" dirty="0">
                            <a:latin typeface="Cambria Math" panose="02040503050406030204" pitchFamily="18" charset="0"/>
                            <a:sym typeface="Arial" panose="02080604020202020204" pitchFamily="34" charset="0"/>
                          </a:rPr>
                          <m:t>𝑏</m:t>
                        </m:r>
                      </m:sub>
                    </m:sSub>
                  </m:oMath>
                </a14:m>
                <a:r>
                  <a:rPr lang="en-US" altLang="zh-CN" sz="2600" dirty="0">
                    <a:latin typeface="Times New Roman" panose="02020603050405020304" pitchFamily="18" charset="0"/>
                    <a:sym typeface="Arial" panose="02080604020202020204" pitchFamily="34" charset="0"/>
                  </a:rPr>
                  <a:t> ≤ </a:t>
                </a:r>
                <a14:m>
                  <m:oMath xmlns:m="http://schemas.openxmlformats.org/officeDocument/2006/math">
                    <m:func>
                      <m:funcPr>
                        <m:ctrlPr>
                          <a:rPr lang="en-US" altLang="zh-CN" sz="2600" i="1" dirty="0" smtClean="0">
                            <a:latin typeface="Cambria Math" panose="02040503050406030204" pitchFamily="18" charset="0"/>
                            <a:sym typeface="Arial" panose="02080604020202020204" pitchFamily="34" charset="0"/>
                          </a:rPr>
                        </m:ctrlPr>
                      </m:funcPr>
                      <m:fName>
                        <m:r>
                          <m:rPr>
                            <m:sty m:val="p"/>
                          </m:rPr>
                          <a:rPr lang="en-US" altLang="zh-CN" sz="2600" i="0" dirty="0" smtClean="0">
                            <a:latin typeface="Cambria Math" panose="02040503050406030204" pitchFamily="18" charset="0"/>
                            <a:sym typeface="Arial" panose="02080604020202020204" pitchFamily="34" charset="0"/>
                          </a:rPr>
                          <m:t>ln</m:t>
                        </m:r>
                      </m:fName>
                      <m:e>
                        <m:r>
                          <a:rPr lang="en-US" altLang="zh-CN" sz="2600" b="0" i="1" dirty="0" smtClean="0">
                            <a:latin typeface="Cambria Math" panose="02040503050406030204" pitchFamily="18" charset="0"/>
                            <a:sym typeface="Arial" panose="02080604020202020204" pitchFamily="34" charset="0"/>
                          </a:rPr>
                          <m:t>h</m:t>
                        </m:r>
                      </m:e>
                    </m:func>
                  </m:oMath>
                </a14:m>
                <a:r>
                  <a:rPr lang="en-US" altLang="zh-CN" sz="2600" dirty="0">
                    <a:latin typeface="Times New Roman" panose="02020603050405020304" pitchFamily="18" charset="0"/>
                    <a:sym typeface="Arial" panose="02080604020202020204" pitchFamily="34" charset="0"/>
                  </a:rPr>
                  <a:t>, we can reduce computation more by shrinking </a:t>
                </a:r>
                <a14:m>
                  <m:oMath xmlns:m="http://schemas.openxmlformats.org/officeDocument/2006/math">
                    <m:sSub>
                      <m:sSubPr>
                        <m:ctrlPr>
                          <a:rPr lang="en-US" altLang="zh-CN" i="1" dirty="0">
                            <a:latin typeface="Cambria Math" panose="02040503050406030204" pitchFamily="18" charset="0"/>
                            <a:sym typeface="Arial" panose="02080604020202020204" pitchFamily="34" charset="0"/>
                          </a:rPr>
                        </m:ctrlPr>
                      </m:sSubPr>
                      <m:e>
                        <m:r>
                          <a:rPr lang="en-US" altLang="zh-CN" i="1" dirty="0">
                            <a:latin typeface="Cambria Math" panose="02040503050406030204" pitchFamily="18" charset="0"/>
                            <a:sym typeface="Arial" panose="02080604020202020204" pitchFamily="34" charset="0"/>
                          </a:rPr>
                          <m:t>𝑛</m:t>
                        </m:r>
                      </m:e>
                      <m:sub>
                        <m:r>
                          <a:rPr lang="en-US" altLang="zh-CN" i="1" dirty="0">
                            <a:latin typeface="Cambria Math" panose="02040503050406030204" pitchFamily="18" charset="0"/>
                            <a:sym typeface="Arial" panose="02080604020202020204" pitchFamily="34" charset="0"/>
                          </a:rPr>
                          <m:t>h</m:t>
                        </m:r>
                      </m:sub>
                    </m:sSub>
                  </m:oMath>
                </a14:m>
                <a:r>
                  <a:rPr lang="en-US" altLang="zh-CN" sz="2600" dirty="0">
                    <a:latin typeface="Times New Roman" panose="02020603050405020304" pitchFamily="18" charset="0"/>
                    <a:sym typeface="Arial" panose="02080604020202020204" pitchFamily="34" charset="0"/>
                  </a:rPr>
                  <a:t> than by shrinking </a:t>
                </a:r>
                <a14:m>
                  <m:oMath xmlns:m="http://schemas.openxmlformats.org/officeDocument/2006/math">
                    <m:sSub>
                      <m:sSubPr>
                        <m:ctrlPr>
                          <a:rPr lang="en-US" altLang="zh-CN" i="1" dirty="0">
                            <a:latin typeface="Cambria Math" panose="02040503050406030204" pitchFamily="18" charset="0"/>
                            <a:sym typeface="Arial" panose="02080604020202020204" pitchFamily="34" charset="0"/>
                          </a:rPr>
                        </m:ctrlPr>
                      </m:sSubPr>
                      <m:e>
                        <m:r>
                          <a:rPr lang="en-US" altLang="zh-CN" i="1" dirty="0">
                            <a:latin typeface="Cambria Math" panose="02040503050406030204" pitchFamily="18" charset="0"/>
                            <a:sym typeface="Arial" panose="02080604020202020204" pitchFamily="34" charset="0"/>
                          </a:rPr>
                          <m:t>𝑛</m:t>
                        </m:r>
                      </m:e>
                      <m:sub>
                        <m:r>
                          <a:rPr lang="en-US" altLang="zh-CN" i="1" dirty="0">
                            <a:latin typeface="Cambria Math" panose="02040503050406030204" pitchFamily="18" charset="0"/>
                            <a:sym typeface="Arial" panose="02080604020202020204" pitchFamily="34" charset="0"/>
                          </a:rPr>
                          <m:t>𝑏</m:t>
                        </m:r>
                      </m:sub>
                    </m:sSub>
                  </m:oMath>
                </a14:m>
                <a:r>
                  <a:rPr lang="en-US" altLang="zh-CN" sz="2600" dirty="0">
                    <a:latin typeface="Times New Roman" panose="02020603050405020304" pitchFamily="18" charset="0"/>
                    <a:sym typeface="Arial" panose="02080604020202020204" pitchFamily="34" charset="0"/>
                  </a:rPr>
                  <a:t>. Indeed, </a:t>
                </a:r>
                <a14:m>
                  <m:oMath xmlns:m="http://schemas.openxmlformats.org/officeDocument/2006/math">
                    <m:sSub>
                      <m:sSubPr>
                        <m:ctrlPr>
                          <a:rPr lang="en-US" altLang="zh-CN" i="1" dirty="0">
                            <a:latin typeface="Cambria Math" panose="02040503050406030204" pitchFamily="18" charset="0"/>
                            <a:sym typeface="Arial" panose="02080604020202020204" pitchFamily="34" charset="0"/>
                          </a:rPr>
                        </m:ctrlPr>
                      </m:sSubPr>
                      <m:e>
                        <m:r>
                          <a:rPr lang="en-US" altLang="zh-CN" i="1" dirty="0">
                            <a:latin typeface="Cambria Math" panose="02040503050406030204" pitchFamily="18" charset="0"/>
                            <a:sym typeface="Arial" panose="02080604020202020204" pitchFamily="34" charset="0"/>
                          </a:rPr>
                          <m:t>𝑛</m:t>
                        </m:r>
                      </m:e>
                      <m:sub>
                        <m:r>
                          <a:rPr lang="en-US" altLang="zh-CN" i="1" dirty="0">
                            <a:latin typeface="Cambria Math" panose="02040503050406030204" pitchFamily="18" charset="0"/>
                            <a:sym typeface="Arial" panose="02080604020202020204" pitchFamily="34" charset="0"/>
                          </a:rPr>
                          <m:t>𝑏</m:t>
                        </m:r>
                      </m:sub>
                    </m:sSub>
                  </m:oMath>
                </a14:m>
                <a:r>
                  <a:rPr lang="en-US" altLang="zh-CN" sz="2600" dirty="0">
                    <a:latin typeface="Times New Roman" panose="02020603050405020304" pitchFamily="18" charset="0"/>
                    <a:sym typeface="Arial" panose="02080604020202020204" pitchFamily="34" charset="0"/>
                  </a:rPr>
                  <a:t> is often small. Because the size of the vocabulary rarely exceeds a million words and </a:t>
                </a:r>
                <a14:m>
                  <m:oMath xmlns:m="http://schemas.openxmlformats.org/officeDocument/2006/math">
                    <m:func>
                      <m:funcPr>
                        <m:ctrlPr>
                          <a:rPr lang="en-US" altLang="zh-CN" sz="2600" i="1" dirty="0" smtClean="0">
                            <a:latin typeface="Cambria Math" panose="02040503050406030204" pitchFamily="18" charset="0"/>
                            <a:sym typeface="Arial" panose="02080604020202020204" pitchFamily="34" charset="0"/>
                          </a:rPr>
                        </m:ctrlPr>
                      </m:funcPr>
                      <m:fName>
                        <m:sSub>
                          <m:sSubPr>
                            <m:ctrlPr>
                              <a:rPr lang="en-US" altLang="zh-CN" sz="2600" i="1" dirty="0" smtClean="0">
                                <a:latin typeface="Cambria Math" panose="02040503050406030204" pitchFamily="18" charset="0"/>
                                <a:sym typeface="Arial" panose="02080604020202020204" pitchFamily="34" charset="0"/>
                              </a:rPr>
                            </m:ctrlPr>
                          </m:sSubPr>
                          <m:e>
                            <m:r>
                              <m:rPr>
                                <m:sty m:val="p"/>
                              </m:rPr>
                              <a:rPr lang="en-US" altLang="zh-CN" sz="2600" i="0" dirty="0" smtClean="0">
                                <a:latin typeface="Cambria Math" panose="02040503050406030204" pitchFamily="18" charset="0"/>
                                <a:sym typeface="Arial" panose="02080604020202020204" pitchFamily="34" charset="0"/>
                              </a:rPr>
                              <m:t>log</m:t>
                            </m:r>
                          </m:e>
                          <m:sub>
                            <m:r>
                              <a:rPr lang="en-US" altLang="zh-CN" sz="2600" b="0" i="1" dirty="0" smtClean="0">
                                <a:latin typeface="Cambria Math" panose="02040503050406030204" pitchFamily="18" charset="0"/>
                                <a:sym typeface="Arial" panose="02080604020202020204" pitchFamily="34" charset="0"/>
                              </a:rPr>
                              <m:t>2</m:t>
                            </m:r>
                          </m:sub>
                        </m:sSub>
                      </m:fName>
                      <m:e>
                        <m:sSup>
                          <m:sSupPr>
                            <m:ctrlPr>
                              <a:rPr lang="en-US" altLang="zh-CN" sz="2600" i="1" dirty="0" smtClean="0">
                                <a:latin typeface="Cambria Math" panose="02040503050406030204" pitchFamily="18" charset="0"/>
                                <a:sym typeface="Arial" panose="02080604020202020204" pitchFamily="34" charset="0"/>
                              </a:rPr>
                            </m:ctrlPr>
                          </m:sSupPr>
                          <m:e>
                            <m:r>
                              <a:rPr lang="en-US" altLang="zh-CN" sz="2600" b="0" i="1" dirty="0" smtClean="0">
                                <a:latin typeface="Cambria Math" panose="02040503050406030204" pitchFamily="18" charset="0"/>
                                <a:sym typeface="Arial" panose="02080604020202020204" pitchFamily="34" charset="0"/>
                              </a:rPr>
                              <m:t>10</m:t>
                            </m:r>
                          </m:e>
                          <m:sup>
                            <m:r>
                              <a:rPr lang="en-US" altLang="zh-CN" sz="2600" b="0" i="1" dirty="0" smtClean="0">
                                <a:latin typeface="Cambria Math" panose="02040503050406030204" pitchFamily="18" charset="0"/>
                                <a:sym typeface="Arial" panose="02080604020202020204" pitchFamily="34" charset="0"/>
                              </a:rPr>
                              <m:t>6</m:t>
                            </m:r>
                          </m:sup>
                        </m:sSup>
                        <m:r>
                          <a:rPr lang="en-US" altLang="zh-CN" sz="2600" i="1" dirty="0" smtClean="0">
                            <a:latin typeface="Cambria Math" panose="02040503050406030204" pitchFamily="18" charset="0"/>
                            <a:ea typeface="Cambria Math" panose="02040503050406030204" pitchFamily="18" charset="0"/>
                            <a:sym typeface="Arial" panose="02080604020202020204" pitchFamily="34" charset="0"/>
                          </a:rPr>
                          <m:t>≈</m:t>
                        </m:r>
                        <m:r>
                          <a:rPr lang="en-US" altLang="zh-CN" sz="2600" b="0" i="1" dirty="0" smtClean="0">
                            <a:latin typeface="Cambria Math" panose="02040503050406030204" pitchFamily="18" charset="0"/>
                            <a:ea typeface="Cambria Math" panose="02040503050406030204" pitchFamily="18" charset="0"/>
                            <a:sym typeface="Arial" panose="02080604020202020204" pitchFamily="34" charset="0"/>
                          </a:rPr>
                          <m:t>20</m:t>
                        </m:r>
                      </m:e>
                    </m:func>
                    <m:r>
                      <a:rPr lang="en-US" altLang="zh-CN" sz="2600" b="0" i="0" dirty="0" smtClean="0">
                        <a:latin typeface="Cambria Math" panose="02040503050406030204" pitchFamily="18" charset="0"/>
                        <a:sym typeface="Arial" panose="02080604020202020204" pitchFamily="34" charset="0"/>
                      </a:rPr>
                      <m:t>, </m:t>
                    </m:r>
                  </m:oMath>
                </a14:m>
                <a:r>
                  <a:rPr lang="en-US" altLang="zh-CN" sz="2600" dirty="0">
                    <a:latin typeface="Times New Roman" panose="02020603050405020304" pitchFamily="18" charset="0"/>
                    <a:sym typeface="Arial" panose="02080604020202020204" pitchFamily="34" charset="0"/>
                  </a:rPr>
                  <a:t>it is possible to reduce </a:t>
                </a:r>
                <a14:m>
                  <m:oMath xmlns:m="http://schemas.openxmlformats.org/officeDocument/2006/math">
                    <m:sSub>
                      <m:sSubPr>
                        <m:ctrlPr>
                          <a:rPr lang="en-US" altLang="zh-CN" i="1" dirty="0">
                            <a:latin typeface="Cambria Math" panose="02040503050406030204" pitchFamily="18" charset="0"/>
                            <a:sym typeface="Arial" panose="02080604020202020204" pitchFamily="34" charset="0"/>
                          </a:rPr>
                        </m:ctrlPr>
                      </m:sSubPr>
                      <m:e>
                        <m:r>
                          <a:rPr lang="en-US" altLang="zh-CN" i="1" dirty="0">
                            <a:latin typeface="Cambria Math" panose="02040503050406030204" pitchFamily="18" charset="0"/>
                            <a:sym typeface="Arial" panose="02080604020202020204" pitchFamily="34" charset="0"/>
                          </a:rPr>
                          <m:t>𝑛</m:t>
                        </m:r>
                      </m:e>
                      <m:sub>
                        <m:r>
                          <a:rPr lang="en-US" altLang="zh-CN" i="1" dirty="0">
                            <a:latin typeface="Cambria Math" panose="02040503050406030204" pitchFamily="18" charset="0"/>
                            <a:sym typeface="Arial" panose="02080604020202020204" pitchFamily="34" charset="0"/>
                          </a:rPr>
                          <m:t>𝑏</m:t>
                        </m:r>
                      </m:sub>
                    </m:sSub>
                  </m:oMath>
                </a14:m>
                <a:r>
                  <a:rPr lang="en-US" altLang="zh-CN" sz="2600" dirty="0">
                    <a:latin typeface="Times New Roman" panose="02020603050405020304" pitchFamily="18" charset="0"/>
                    <a:sym typeface="Arial" panose="02080604020202020204" pitchFamily="34" charset="0"/>
                  </a:rPr>
                  <a:t> to about 20, but </a:t>
                </a:r>
                <a14:m>
                  <m:oMath xmlns:m="http://schemas.openxmlformats.org/officeDocument/2006/math">
                    <m:sSub>
                      <m:sSubPr>
                        <m:ctrlPr>
                          <a:rPr lang="en-US" altLang="zh-CN" i="1" dirty="0">
                            <a:latin typeface="Cambria Math" panose="02040503050406030204" pitchFamily="18" charset="0"/>
                            <a:sym typeface="Arial" panose="02080604020202020204" pitchFamily="34" charset="0"/>
                          </a:rPr>
                        </m:ctrlPr>
                      </m:sSubPr>
                      <m:e>
                        <m:r>
                          <a:rPr lang="en-US" altLang="zh-CN" i="1" dirty="0">
                            <a:latin typeface="Cambria Math" panose="02040503050406030204" pitchFamily="18" charset="0"/>
                            <a:sym typeface="Arial" panose="02080604020202020204" pitchFamily="34" charset="0"/>
                          </a:rPr>
                          <m:t>𝑛</m:t>
                        </m:r>
                      </m:e>
                      <m:sub>
                        <m:r>
                          <a:rPr lang="en-US" altLang="zh-CN" b="0" i="1" dirty="0" smtClean="0">
                            <a:latin typeface="Cambria Math" panose="02040503050406030204" pitchFamily="18" charset="0"/>
                            <a:sym typeface="Arial" panose="02080604020202020204" pitchFamily="34" charset="0"/>
                          </a:rPr>
                          <m:t>h</m:t>
                        </m:r>
                      </m:sub>
                    </m:sSub>
                  </m:oMath>
                </a14:m>
                <a:r>
                  <a:rPr lang="en-US" altLang="zh-CN" sz="2600" dirty="0">
                    <a:latin typeface="Times New Roman" panose="02020603050405020304" pitchFamily="18" charset="0"/>
                    <a:sym typeface="Arial" panose="02080604020202020204" pitchFamily="34" charset="0"/>
                  </a:rPr>
                  <a:t> is often much larger</a:t>
                </a:r>
                <a:r>
                  <a:rPr lang="en-US" altLang="zh-CN" dirty="0">
                    <a:sym typeface="Arial" panose="02080604020202020204" pitchFamily="34" charset="0"/>
                  </a:rPr>
                  <a:t>, around </a:t>
                </a:r>
                <a14:m>
                  <m:oMath xmlns:m="http://schemas.openxmlformats.org/officeDocument/2006/math">
                    <m:sSup>
                      <m:sSupPr>
                        <m:ctrlPr>
                          <a:rPr lang="en-US" altLang="zh-CN" i="1" dirty="0" smtClean="0">
                            <a:latin typeface="Cambria Math" panose="02040503050406030204" pitchFamily="18" charset="0"/>
                            <a:sym typeface="Arial" panose="02080604020202020204" pitchFamily="34" charset="0"/>
                          </a:rPr>
                        </m:ctrlPr>
                      </m:sSupPr>
                      <m:e>
                        <m:r>
                          <a:rPr lang="en-US" altLang="zh-CN" b="0" i="1" dirty="0" smtClean="0">
                            <a:latin typeface="Cambria Math" panose="02040503050406030204" pitchFamily="18" charset="0"/>
                            <a:sym typeface="Arial" panose="02080604020202020204" pitchFamily="34" charset="0"/>
                          </a:rPr>
                          <m:t>10</m:t>
                        </m:r>
                      </m:e>
                      <m:sup>
                        <m:r>
                          <a:rPr lang="en-US" altLang="zh-CN" b="0" i="1" dirty="0" smtClean="0">
                            <a:latin typeface="Cambria Math" panose="02040503050406030204" pitchFamily="18" charset="0"/>
                            <a:sym typeface="Arial" panose="02080604020202020204" pitchFamily="34" charset="0"/>
                          </a:rPr>
                          <m:t>3</m:t>
                        </m:r>
                      </m:sup>
                    </m:sSup>
                  </m:oMath>
                </a14:m>
                <a:r>
                  <a:rPr lang="en-US" altLang="zh-CN" dirty="0">
                    <a:sym typeface="Arial" panose="02080604020202020204" pitchFamily="34" charset="0"/>
                  </a:rPr>
                  <a:t>or more. Rather than carefully optimizing a tree with a branching factor of 2, one can instead deﬁne a tree with depth two and a branching factor of|</a:t>
                </a:r>
                <a14:m>
                  <m:oMath xmlns:m="http://schemas.openxmlformats.org/officeDocument/2006/math">
                    <m:r>
                      <a:rPr lang="zh-CN" altLang="en-US" i="1" dirty="0">
                        <a:solidFill>
                          <a:srgbClr val="000000"/>
                        </a:solidFill>
                        <a:latin typeface="Cambria Math" panose="02040503050406030204" pitchFamily="18" charset="0"/>
                        <a:sym typeface="+mn-ea"/>
                      </a:rPr>
                      <m:t>𝕍</m:t>
                    </m:r>
                  </m:oMath>
                </a14:m>
                <a:r>
                  <a:rPr lang="en-US" altLang="zh-CN" dirty="0">
                    <a:sym typeface="Arial" panose="02080604020202020204" pitchFamily="34" charset="0"/>
                  </a:rPr>
                  <a:t>|. Such a tree corresponds to simply deﬁning a set of mutually exclusive word classes. The simple approach based on a tree of depth two captures most of the computational beneﬁt of the hierarchical strategy.</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831"/>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12.4.3.2 Hierarchical Softmax</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lnSpc>
                <a:spcPct val="135000"/>
              </a:lnSpc>
              <a:spcBef>
                <a:spcPct val="0"/>
              </a:spcBef>
              <a:buClr>
                <a:srgbClr val="FF0000"/>
              </a:buClr>
            </a:pPr>
            <a:r>
              <a:rPr lang="zh-CN" altLang="en-US" sz="2600" dirty="0">
                <a:latin typeface="Times New Roman" panose="02020603050405020304" pitchFamily="18" charset="0"/>
                <a:sym typeface="Arial" panose="02080604020202020204" pitchFamily="34" charset="0"/>
              </a:rPr>
              <a:t>　　</a:t>
            </a:r>
            <a:r>
              <a:rPr lang="en-US" altLang="zh-CN" sz="2600" dirty="0">
                <a:latin typeface="Times New Roman" panose="02020603050405020304" pitchFamily="18" charset="0"/>
                <a:sym typeface="Arial" panose="02080604020202020204" pitchFamily="34" charset="0"/>
              </a:rPr>
              <a:t>One question that remains somewhat open is how to best define these word classes, or how to define the word hierarchy in general. Early work  used existing hierarchies (</a:t>
            </a:r>
            <a:r>
              <a:rPr lang="en-US" altLang="zh-CN" sz="2600" dirty="0">
                <a:solidFill>
                  <a:srgbClr val="00FF00"/>
                </a:solidFill>
                <a:latin typeface="Times New Roman" panose="02020603050405020304" pitchFamily="18" charset="0"/>
                <a:sym typeface="Arial" panose="02080604020202020204" pitchFamily="34" charset="0"/>
              </a:rPr>
              <a:t>Morin and Bengio</a:t>
            </a:r>
            <a:r>
              <a:rPr lang="en-US" altLang="zh-CN" sz="2600" dirty="0">
                <a:latin typeface="Times New Roman" panose="02020603050405020304" pitchFamily="18" charset="0"/>
                <a:sym typeface="Arial" panose="02080604020202020204" pitchFamily="34" charset="0"/>
              </a:rPr>
              <a:t>, </a:t>
            </a:r>
            <a:r>
              <a:rPr lang="en-US" altLang="zh-CN" sz="2600" dirty="0">
                <a:solidFill>
                  <a:srgbClr val="00FF00"/>
                </a:solidFill>
                <a:latin typeface="Times New Roman" panose="02020603050405020304" pitchFamily="18" charset="0"/>
                <a:sym typeface="Arial" panose="02080604020202020204" pitchFamily="34" charset="0"/>
              </a:rPr>
              <a:t>2005</a:t>
            </a:r>
            <a:r>
              <a:rPr lang="en-US" altLang="zh-CN" sz="2600" dirty="0">
                <a:latin typeface="Times New Roman" panose="02020603050405020304" pitchFamily="18" charset="0"/>
                <a:sym typeface="Arial" panose="02080604020202020204" pitchFamily="34" charset="0"/>
              </a:rPr>
              <a:t>) but the hierarchy can also be learned, ideally jointly with the </a:t>
            </a:r>
            <a:r>
              <a:rPr lang="en-US" altLang="zh-CN" dirty="0">
                <a:sym typeface="Arial" panose="02080604020202020204" pitchFamily="34" charset="0"/>
              </a:rPr>
              <a:t>neural language model. Learning the hierarchy is difficult. An exact optimization of the log-likelihood appears intractable because the choice of a word hierarchy is a discrete one, not amenable to gradient-based optimization. However, one could use discrete optimization to approximately optimize the partition of words into word classes.</a:t>
            </a:r>
          </a:p>
          <a:p>
            <a:pPr marL="0" indent="0" algn="just" fontAlgn="auto">
              <a:lnSpc>
                <a:spcPct val="135000"/>
              </a:lnSpc>
              <a:spcBef>
                <a:spcPct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12.4.3.2 Hierarchical Softmax</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fontAlgn="auto">
                  <a:lnSpc>
                    <a:spcPct val="125000"/>
                  </a:lnSpc>
                  <a:spcBef>
                    <a:spcPct val="0"/>
                  </a:spcBef>
                  <a:buClr>
                    <a:srgbClr val="FF0000"/>
                  </a:buClr>
                  <a:buNone/>
                </a:pPr>
                <a:r>
                  <a:rPr lang="zh-CN" altLang="en-US" sz="2600" dirty="0">
                    <a:latin typeface="Times New Roman" panose="02020603050405020304" pitchFamily="18" charset="0"/>
                    <a:sym typeface="Arial" panose="02080604020202020204" pitchFamily="34" charset="0"/>
                  </a:rPr>
                  <a:t>　　</a:t>
                </a:r>
                <a:r>
                  <a:rPr lang="en-US" altLang="zh-CN" sz="2600" dirty="0">
                    <a:latin typeface="Times New Roman" panose="02020603050405020304" pitchFamily="18" charset="0"/>
                    <a:sym typeface="Arial" panose="02080604020202020204" pitchFamily="34" charset="0"/>
                  </a:rPr>
                  <a:t>An important advantage of the hierarchical softmax is that it brings computational benefits both at training time and at test time, if at test time we want to compute the probability of specific words.</a:t>
                </a:r>
              </a:p>
              <a:p>
                <a:pPr>
                  <a:spcBef>
                    <a:spcPct val="0"/>
                  </a:spcBef>
                  <a:buClr>
                    <a:srgbClr val="FF0000"/>
                  </a:buClr>
                </a:pPr>
                <a:r>
                  <a:rPr lang="zh-CN" altLang="en-US" sz="2600" dirty="0">
                    <a:latin typeface="Times New Roman" panose="02020603050405020304" pitchFamily="18" charset="0"/>
                    <a:sym typeface="Arial" panose="02080604020202020204" pitchFamily="34" charset="0"/>
                  </a:rPr>
                  <a:t>　　</a:t>
                </a:r>
                <a:r>
                  <a:rPr lang="en-US" altLang="zh-CN" sz="2600" dirty="0">
                    <a:latin typeface="Times New Roman" panose="02020603050405020304" pitchFamily="18" charset="0"/>
                    <a:sym typeface="Arial" panose="02080604020202020204" pitchFamily="34" charset="0"/>
                  </a:rPr>
                  <a:t>Of course, computing the probability of all |</a:t>
                </a:r>
                <a14:m>
                  <m:oMath xmlns:m="http://schemas.openxmlformats.org/officeDocument/2006/math">
                    <m:r>
                      <a:rPr lang="zh-CN" altLang="en-US" i="1" dirty="0">
                        <a:solidFill>
                          <a:srgbClr val="000000"/>
                        </a:solidFill>
                        <a:latin typeface="Cambria Math" panose="02040503050406030204" pitchFamily="18" charset="0"/>
                        <a:sym typeface="+mn-ea"/>
                      </a:rPr>
                      <m:t>𝕍</m:t>
                    </m:r>
                  </m:oMath>
                </a14:m>
                <a:r>
                  <a:rPr lang="en-US" altLang="zh-CN" sz="2600" dirty="0">
                    <a:latin typeface="Times New Roman" panose="02020603050405020304" pitchFamily="18" charset="0"/>
                    <a:sym typeface="Arial" panose="02080604020202020204" pitchFamily="34" charset="0"/>
                  </a:rPr>
                  <a:t>| words </a:t>
                </a:r>
                <a:r>
                  <a:rPr lang="en-US" altLang="zh-CN" dirty="0">
                    <a:sym typeface="Arial" panose="02080604020202020204" pitchFamily="34" charset="0"/>
                  </a:rPr>
                  <a:t>will remain expensive even with the hierarchical </a:t>
                </a:r>
                <a:r>
                  <a:rPr lang="en-US" altLang="zh-CN" dirty="0" err="1">
                    <a:sym typeface="Arial" panose="02080604020202020204" pitchFamily="34" charset="0"/>
                  </a:rPr>
                  <a:t>softmax</a:t>
                </a:r>
                <a:r>
                  <a:rPr lang="en-US" altLang="zh-CN" dirty="0">
                    <a:sym typeface="Arial" panose="02080604020202020204" pitchFamily="34" charset="0"/>
                  </a:rPr>
                  <a:t>. Another important operation is selecting the most likely word in a given context. Unfortunately the tree structure does not provide an eﬃcient and exact solution to this problem.</a:t>
                </a:r>
              </a:p>
              <a:p>
                <a:pPr>
                  <a:spcBef>
                    <a:spcPct val="0"/>
                  </a:spcBef>
                  <a:buClr>
                    <a:srgbClr val="FF0000"/>
                  </a:buClr>
                </a:pPr>
                <a:r>
                  <a:rPr lang="zh-CN" altLang="en-US" sz="2600" dirty="0">
                    <a:latin typeface="Times New Roman" panose="02020603050405020304" pitchFamily="18" charset="0"/>
                    <a:cs typeface="Times New Roman" panose="02020603050405020304" pitchFamily="18" charset="0"/>
                  </a:rPr>
                  <a:t>　　</a:t>
                </a:r>
                <a:r>
                  <a:rPr lang="en-US" altLang="zh-CN" dirty="0">
                    <a:sym typeface="Arial" panose="02080604020202020204" pitchFamily="34" charset="0"/>
                  </a:rPr>
                  <a:t> A disadvantage is that in practice the hierarchical </a:t>
                </a:r>
                <a:r>
                  <a:rPr lang="en-US" altLang="zh-CN" dirty="0" err="1">
                    <a:sym typeface="Arial" panose="02080604020202020204" pitchFamily="34" charset="0"/>
                  </a:rPr>
                  <a:t>softmax</a:t>
                </a:r>
                <a:r>
                  <a:rPr lang="en-US" altLang="zh-CN" dirty="0">
                    <a:sym typeface="Arial" panose="02080604020202020204" pitchFamily="34" charset="0"/>
                  </a:rPr>
                  <a:t> tends to give worse test results than sampling-based methods we will describe next. This may be due to a poor choice of word classes.</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12.4.3.3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One way to speed up the training of neural language models is to avoid explicitly computing the contribution of the gradient from all of the words that do not appear in the next position. Every incorrect word should have low probability under the model. It can be computationally costly to enumerate all of these words. Instead, it is possible to sample only a subset of the words. Using the notation introduced in Eq. </a:t>
                </a:r>
                <a:r>
                  <a:rPr lang="en-US" altLang="zh-CN" sz="2400" dirty="0">
                    <a:solidFill>
                      <a:srgbClr val="FF0000"/>
                    </a:solidFill>
                    <a:latin typeface="Times New Roman" panose="02020603050405020304" pitchFamily="18" charset="0"/>
                    <a:cs typeface="Times New Roman" panose="02020603050405020304" pitchFamily="18" charset="0"/>
                  </a:rPr>
                  <a:t>12.8</a:t>
                </a:r>
                <a:r>
                  <a:rPr lang="en-US" altLang="zh-CN" sz="2400" dirty="0">
                    <a:latin typeface="Times New Roman" panose="02020603050405020304" pitchFamily="18" charset="0"/>
                    <a:cs typeface="Times New Roman" panose="02020603050405020304" pitchFamily="18" charset="0"/>
                  </a:rPr>
                  <a:t>, the gradient can be written as follows:</a:t>
                </a:r>
              </a:p>
              <a:p>
                <a:pPr marL="0" lvl="0" indent="0" algn="ctr">
                  <a:lnSpc>
                    <a:spcPct val="125000"/>
                  </a:lnSpc>
                  <a:spcBef>
                    <a:spcPts val="0"/>
                  </a:spcBef>
                  <a:buClr>
                    <a:srgbClr val="FF0000"/>
                  </a:buClr>
                  <a:buNone/>
                </a:pP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
                          <a:rPr lang="zh-CN" altLang="en-US" sz="2400" i="1" smtClean="0">
                            <a:latin typeface="Cambria Math" panose="02040503050406030204" pitchFamily="18" charset="0"/>
                            <a:cs typeface="Times New Roman" panose="02020603050405020304" pitchFamily="18" charset="0"/>
                          </a:rPr>
                          <m:t>𝜕</m:t>
                        </m:r>
                        <m:r>
                          <m:rPr>
                            <m:sty m:val="p"/>
                          </m:rPr>
                          <a:rPr lang="en-US" altLang="zh-CN" sz="2400" i="1">
                            <a:latin typeface="Cambria Math" panose="02040503050406030204" pitchFamily="18" charset="0"/>
                            <a:cs typeface="Times New Roman" panose="02020603050405020304" pitchFamily="18" charset="0"/>
                          </a:rPr>
                          <m:t>log</m:t>
                        </m:r>
                        <m:r>
                          <a:rPr lang="en-US" altLang="zh-CN" sz="2400" b="0" i="1" smtClean="0">
                            <a:latin typeface="Cambria Math" panose="02040503050406030204" pitchFamily="18" charset="0"/>
                            <a:cs typeface="Times New Roman" panose="02020603050405020304" pitchFamily="18" charset="0"/>
                          </a:rPr>
                          <m:t> </m:t>
                        </m:r>
                        <m:r>
                          <a:rPr lang="en-US" altLang="zh-CN" sz="2400" b="0" i="1" smtClean="0">
                            <a:latin typeface="Cambria Math" panose="02040503050406030204" pitchFamily="18" charset="0"/>
                            <a:cs typeface="Times New Roman" panose="02020603050405020304" pitchFamily="18" charset="0"/>
                          </a:rPr>
                          <m:t>𝑃</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𝑦</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𝐶</m:t>
                        </m:r>
                        <m:r>
                          <a:rPr lang="en-US" altLang="zh-CN" sz="2400" b="0" i="1" smtClean="0">
                            <a:latin typeface="Cambria Math" panose="02040503050406030204" pitchFamily="18" charset="0"/>
                            <a:cs typeface="Times New Roman" panose="02020603050405020304" pitchFamily="18" charset="0"/>
                          </a:rPr>
                          <m:t>)</m:t>
                        </m:r>
                      </m:num>
                      <m:den>
                        <m:r>
                          <a:rPr lang="zh-CN" altLang="en-US" sz="2400" i="1" smtClean="0">
                            <a:latin typeface="Cambria Math" panose="02040503050406030204" pitchFamily="18" charset="0"/>
                            <a:cs typeface="Times New Roman" panose="02020603050405020304" pitchFamily="18" charset="0"/>
                          </a:rPr>
                          <m:t>𝜕𝜃</m:t>
                        </m:r>
                      </m:den>
                    </m:f>
                    <m:r>
                      <a:rPr lang="en-US" altLang="zh-CN" sz="2400" b="0" i="1" smtClean="0">
                        <a:latin typeface="Cambria Math" panose="02040503050406030204" pitchFamily="18" charset="0"/>
                        <a:cs typeface="Times New Roman" panose="02020603050405020304" pitchFamily="18" charset="0"/>
                      </a:rPr>
                      <m:t>= </m:t>
                    </m:r>
                    <m:f>
                      <m:fPr>
                        <m:ctrlPr>
                          <a:rPr lang="en-US" altLang="zh-CN" sz="2400" b="0" i="1" smtClean="0">
                            <a:latin typeface="Cambria Math" panose="02040503050406030204" pitchFamily="18" charset="0"/>
                            <a:cs typeface="Times New Roman" panose="02020603050405020304" pitchFamily="18" charset="0"/>
                          </a:rPr>
                        </m:ctrlPr>
                      </m:fPr>
                      <m:num>
                        <m:r>
                          <a:rPr lang="zh-CN" altLang="en-US" sz="2400" b="0" i="1" smtClean="0">
                            <a:latin typeface="Cambria Math" panose="02040503050406030204" pitchFamily="18" charset="0"/>
                            <a:cs typeface="Times New Roman" panose="02020603050405020304" pitchFamily="18" charset="0"/>
                          </a:rPr>
                          <m:t>𝜕</m:t>
                        </m:r>
                        <m:func>
                          <m:funcPr>
                            <m:ctrlPr>
                              <a:rPr lang="en-US" altLang="zh-CN" sz="2400" b="0" i="1" smtClean="0">
                                <a:latin typeface="Cambria Math" panose="02040503050406030204" pitchFamily="18" charset="0"/>
                                <a:cs typeface="Times New Roman" panose="02020603050405020304" pitchFamily="18" charset="0"/>
                              </a:rPr>
                            </m:ctrlPr>
                          </m:funcPr>
                          <m:fName>
                            <m:r>
                              <m:rPr>
                                <m:sty m:val="p"/>
                              </m:rPr>
                              <a:rPr lang="en-US" altLang="zh-CN" sz="2400" b="0" i="0" smtClean="0">
                                <a:latin typeface="Cambria Math" panose="02040503050406030204" pitchFamily="18" charset="0"/>
                                <a:cs typeface="Times New Roman" panose="02020603050405020304" pitchFamily="18" charset="0"/>
                              </a:rPr>
                              <m:t>log</m:t>
                            </m:r>
                          </m:fName>
                          <m:e>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𝑠𝑜𝑓𝑡𝑚𝑎𝑥</m:t>
                                </m:r>
                              </m:e>
                              <m:sub>
                                <m:r>
                                  <a:rPr lang="en-US" altLang="zh-CN" sz="2400" b="0" i="1" smtClean="0">
                                    <a:latin typeface="Cambria Math" panose="02040503050406030204" pitchFamily="18" charset="0"/>
                                    <a:cs typeface="Times New Roman" panose="02020603050405020304" pitchFamily="18" charset="0"/>
                                  </a:rPr>
                                  <m:t>𝑦</m:t>
                                </m:r>
                              </m:sub>
                            </m:sSub>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𝑎</m:t>
                            </m:r>
                            <m:r>
                              <a:rPr lang="en-US" altLang="zh-CN" sz="2400" b="0" i="1" smtClean="0">
                                <a:latin typeface="Cambria Math" panose="02040503050406030204" pitchFamily="18" charset="0"/>
                                <a:cs typeface="Times New Roman" panose="02020603050405020304" pitchFamily="18" charset="0"/>
                              </a:rPr>
                              <m:t>)</m:t>
                            </m:r>
                          </m:e>
                        </m:func>
                      </m:num>
                      <m:den>
                        <m:r>
                          <a:rPr lang="zh-CN" altLang="en-US" sz="2400" b="0" i="1" smtClean="0">
                            <a:latin typeface="Cambria Math" panose="02040503050406030204" pitchFamily="18" charset="0"/>
                            <a:cs typeface="Times New Roman" panose="02020603050405020304" pitchFamily="18" charset="0"/>
                          </a:rPr>
                          <m:t>𝜕𝜃</m:t>
                        </m:r>
                      </m:den>
                    </m:f>
                  </m:oMath>
                </a14:m>
                <a:r>
                  <a:rPr lang="en-US" altLang="zh-CN" sz="2400" dirty="0">
                    <a:latin typeface="Times New Roman" panose="02020603050405020304" pitchFamily="18" charset="0"/>
                    <a:cs typeface="Times New Roman" panose="02020603050405020304" pitchFamily="18" charset="0"/>
                  </a:rPr>
                  <a:t>                                                        (12.13)</a:t>
                </a:r>
              </a:p>
              <a:p>
                <a:pPr marL="0" lvl="0" indent="0" algn="ctr">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0" i="0" smtClean="0">
                        <a:latin typeface="Cambria Math" panose="02040503050406030204" pitchFamily="18" charset="0"/>
                        <a:cs typeface="Times New Roman" panose="02020603050405020304" pitchFamily="18" charset="0"/>
                      </a:rPr>
                      <m:t>=</m:t>
                    </m:r>
                    <m:f>
                      <m:fPr>
                        <m:ctrlPr>
                          <a:rPr lang="en-US" altLang="zh-CN" sz="2400" i="1" smtClean="0">
                            <a:latin typeface="Cambria Math" panose="02040503050406030204" pitchFamily="18" charset="0"/>
                            <a:cs typeface="Times New Roman" panose="02020603050405020304" pitchFamily="18" charset="0"/>
                          </a:rPr>
                        </m:ctrlPr>
                      </m:fPr>
                      <m:num>
                        <m:r>
                          <a:rPr lang="zh-CN" altLang="en-US" sz="2400" i="1">
                            <a:latin typeface="Cambria Math" panose="02040503050406030204" pitchFamily="18" charset="0"/>
                            <a:cs typeface="Times New Roman" panose="02020603050405020304" pitchFamily="18" charset="0"/>
                          </a:rPr>
                          <m:t>𝜕</m:t>
                        </m:r>
                      </m:num>
                      <m:den>
                        <m:r>
                          <a:rPr lang="zh-CN" altLang="en-US" sz="2400" i="1">
                            <a:latin typeface="Cambria Math" panose="02040503050406030204" pitchFamily="18" charset="0"/>
                            <a:cs typeface="Times New Roman" panose="02020603050405020304" pitchFamily="18" charset="0"/>
                          </a:rPr>
                          <m:t>𝜕</m:t>
                        </m:r>
                        <m:r>
                          <a:rPr lang="zh-CN" altLang="en-US" sz="2400" i="1" smtClean="0">
                            <a:latin typeface="Cambria Math" panose="02040503050406030204" pitchFamily="18" charset="0"/>
                            <a:cs typeface="Times New Roman" panose="02020603050405020304" pitchFamily="18" charset="0"/>
                          </a:rPr>
                          <m:t>𝜃</m:t>
                        </m:r>
                      </m:den>
                    </m:f>
                  </m:oMath>
                </a14:m>
                <a:r>
                  <a:rPr lang="en-US" altLang="zh-CN" sz="2400" dirty="0">
                    <a:latin typeface="Times New Roman" panose="02020603050405020304" pitchFamily="18" charset="0"/>
                    <a:cs typeface="Times New Roman" panose="02020603050405020304" pitchFamily="18" charset="0"/>
                  </a:rPr>
                  <a:t> log </a:t>
                </a:r>
                <a14:m>
                  <m:oMath xmlns:m="http://schemas.openxmlformats.org/officeDocument/2006/math">
                    <m:f>
                      <m:fPr>
                        <m:ctrlPr>
                          <a:rPr lang="en-US" altLang="zh-CN" sz="2400" i="1" dirty="0" smtClean="0">
                            <a:latin typeface="Cambria Math" panose="02040503050406030204" pitchFamily="18" charset="0"/>
                            <a:cs typeface="Times New Roman" panose="02020603050405020304" pitchFamily="18" charset="0"/>
                          </a:rPr>
                        </m:ctrlPr>
                      </m:fPr>
                      <m:num>
                        <m:sSup>
                          <m:sSupPr>
                            <m:ctrlPr>
                              <a:rPr lang="en-US" altLang="zh-CN" sz="2400" i="1" dirty="0">
                                <a:latin typeface="Cambria Math" panose="02040503050406030204" pitchFamily="18" charset="0"/>
                                <a:cs typeface="Times New Roman" panose="02020603050405020304" pitchFamily="18" charset="0"/>
                              </a:rPr>
                            </m:ctrlPr>
                          </m:sSupPr>
                          <m:e>
                            <m:r>
                              <m:rPr>
                                <m:sty m:val="p"/>
                              </m:rPr>
                              <a:rPr lang="en-US" altLang="zh-CN" sz="2400" i="1" dirty="0">
                                <a:latin typeface="Cambria Math" panose="02040503050406030204" pitchFamily="18" charset="0"/>
                                <a:cs typeface="Times New Roman" panose="02020603050405020304" pitchFamily="18" charset="0"/>
                              </a:rPr>
                              <m:t>e</m:t>
                            </m:r>
                          </m:e>
                          <m:sup>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𝑎</m:t>
                                </m:r>
                              </m:e>
                              <m:sub>
                                <m:r>
                                  <a:rPr lang="en-US" altLang="zh-CN" sz="2400" i="1" dirty="0">
                                    <a:latin typeface="Cambria Math" panose="02040503050406030204" pitchFamily="18" charset="0"/>
                                    <a:cs typeface="Times New Roman" panose="02020603050405020304" pitchFamily="18" charset="0"/>
                                  </a:rPr>
                                  <m:t>𝑦</m:t>
                                </m:r>
                              </m:sub>
                            </m:sSub>
                          </m:sup>
                        </m:sSup>
                      </m:num>
                      <m:den>
                        <m:nary>
                          <m:naryPr>
                            <m:chr m:val="∑"/>
                            <m:limLoc m:val="subSup"/>
                            <m:supHide m:val="on"/>
                            <m:ctrlPr>
                              <a:rPr lang="en-US" altLang="zh-CN" sz="2400" i="1" dirty="0">
                                <a:latin typeface="Cambria Math" panose="02040503050406030204" pitchFamily="18" charset="0"/>
                                <a:cs typeface="Times New Roman" panose="02020603050405020304" pitchFamily="18" charset="0"/>
                              </a:rPr>
                            </m:ctrlPr>
                          </m:naryPr>
                          <m:sub>
                            <m:r>
                              <m:rPr>
                                <m:brk m:alnAt="9"/>
                              </m:rPr>
                              <a:rPr lang="en-US" altLang="zh-CN" sz="2400" b="0" i="1" dirty="0" smtClean="0">
                                <a:latin typeface="Cambria Math" panose="02040503050406030204" pitchFamily="18" charset="0"/>
                                <a:cs typeface="Times New Roman" panose="02020603050405020304" pitchFamily="18" charset="0"/>
                              </a:rPr>
                              <m:t>𝑖</m:t>
                            </m:r>
                          </m:sub>
                          <m:sup/>
                          <m:e>
                            <m:sSup>
                              <m:sSupPr>
                                <m:ctrlPr>
                                  <a:rPr lang="en-US" altLang="zh-CN" sz="2400" i="1" dirty="0">
                                    <a:latin typeface="Cambria Math" panose="02040503050406030204" pitchFamily="18" charset="0"/>
                                    <a:cs typeface="Times New Roman" panose="02020603050405020304" pitchFamily="18" charset="0"/>
                                  </a:rPr>
                                </m:ctrlPr>
                              </m:sSupPr>
                              <m:e>
                                <m:r>
                                  <m:rPr>
                                    <m:sty m:val="p"/>
                                  </m:rPr>
                                  <a:rPr lang="en-US" altLang="zh-CN" sz="2400" i="1" dirty="0">
                                    <a:latin typeface="Cambria Math" panose="02040503050406030204" pitchFamily="18" charset="0"/>
                                    <a:cs typeface="Times New Roman" panose="02020603050405020304" pitchFamily="18" charset="0"/>
                                  </a:rPr>
                                  <m:t>e</m:t>
                                </m:r>
                              </m:e>
                              <m:sup>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𝑎</m:t>
                                    </m:r>
                                  </m:e>
                                  <m:sub>
                                    <m:r>
                                      <a:rPr lang="en-US" altLang="zh-CN" sz="2400" i="1" dirty="0">
                                        <a:latin typeface="Cambria Math" panose="02040503050406030204" pitchFamily="18" charset="0"/>
                                        <a:cs typeface="Times New Roman" panose="02020603050405020304" pitchFamily="18" charset="0"/>
                                      </a:rPr>
                                      <m:t>𝑖</m:t>
                                    </m:r>
                                  </m:sub>
                                </m:sSub>
                              </m:sup>
                            </m:sSup>
                          </m:e>
                        </m:nary>
                      </m:den>
                    </m:f>
                  </m:oMath>
                </a14:m>
                <a:r>
                  <a:rPr lang="en-US" altLang="zh-CN" sz="2400" dirty="0">
                    <a:latin typeface="Times New Roman" panose="02020603050405020304" pitchFamily="18" charset="0"/>
                    <a:cs typeface="Times New Roman" panose="02020603050405020304" pitchFamily="18" charset="0"/>
                  </a:rPr>
                  <a:t>                                                                (12.14)</a:t>
                </a:r>
              </a:p>
              <a:p>
                <a:pPr marL="0" lvl="0" indent="0" algn="ctr">
                  <a:lnSpc>
                    <a:spcPct val="125000"/>
                  </a:lnSpc>
                  <a:spcBef>
                    <a:spcPts val="0"/>
                  </a:spcBef>
                  <a:buClr>
                    <a:srgbClr val="FF0000"/>
                  </a:buClr>
                  <a:buNone/>
                </a:pPr>
                <a:r>
                  <a:rPr lang="en-US" altLang="zh-CN" sz="2400" b="0" dirty="0">
                    <a:cs typeface="Times New Roman" panose="02020603050405020304" pitchFamily="18" charset="0"/>
                  </a:rPr>
                  <a:t>                </a:t>
                </a:r>
                <a14:m>
                  <m:oMath xmlns:m="http://schemas.openxmlformats.org/officeDocument/2006/math">
                    <m:r>
                      <a:rPr lang="en-US" altLang="zh-CN" sz="2400" b="0" i="0" smtClean="0">
                        <a:latin typeface="Cambria Math" panose="02040503050406030204" pitchFamily="18" charset="0"/>
                        <a:cs typeface="Times New Roman" panose="02020603050405020304" pitchFamily="18" charset="0"/>
                      </a:rPr>
                      <m:t>=</m:t>
                    </m:r>
                    <m:f>
                      <m:fPr>
                        <m:ctrlPr>
                          <a:rPr lang="en-US" altLang="zh-CN" sz="2400" i="1" smtClean="0">
                            <a:latin typeface="Cambria Math" panose="02040503050406030204" pitchFamily="18" charset="0"/>
                            <a:cs typeface="Times New Roman" panose="02020603050405020304" pitchFamily="18" charset="0"/>
                          </a:rPr>
                        </m:ctrlPr>
                      </m:fPr>
                      <m:num>
                        <m:r>
                          <a:rPr lang="zh-CN" altLang="en-US" sz="2400" i="1">
                            <a:latin typeface="Cambria Math" panose="02040503050406030204" pitchFamily="18" charset="0"/>
                            <a:cs typeface="Times New Roman" panose="02020603050405020304" pitchFamily="18" charset="0"/>
                          </a:rPr>
                          <m:t>𝜕</m:t>
                        </m:r>
                      </m:num>
                      <m:den>
                        <m:r>
                          <a:rPr lang="zh-CN" altLang="en-US" sz="2400" i="1">
                            <a:latin typeface="Cambria Math" panose="02040503050406030204" pitchFamily="18" charset="0"/>
                            <a:cs typeface="Times New Roman" panose="02020603050405020304" pitchFamily="18" charset="0"/>
                          </a:rPr>
                          <m:t>𝜕</m:t>
                        </m:r>
                        <m:r>
                          <a:rPr lang="zh-CN" altLang="en-US" sz="2400" i="1" dirty="0">
                            <a:latin typeface="Cambria Math" panose="02040503050406030204" pitchFamily="18" charset="0"/>
                            <a:cs typeface="Times New Roman" panose="02020603050405020304" pitchFamily="18" charset="0"/>
                          </a:rPr>
                          <m:t>𝜃</m:t>
                        </m:r>
                      </m:den>
                    </m:f>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𝑎</m:t>
                        </m:r>
                      </m:e>
                      <m:sub>
                        <m:r>
                          <a:rPr lang="en-US" altLang="zh-CN" sz="2400" b="0" i="1" dirty="0" smtClean="0">
                            <a:latin typeface="Cambria Math" panose="02040503050406030204" pitchFamily="18" charset="0"/>
                            <a:cs typeface="Times New Roman" panose="02020603050405020304" pitchFamily="18" charset="0"/>
                          </a:rPr>
                          <m:t>𝑦</m:t>
                        </m:r>
                      </m:sub>
                    </m:sSub>
                    <m:r>
                      <a:rPr lang="en-US" altLang="zh-CN" sz="2400" b="0" i="1" dirty="0" smtClean="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log </a:t>
                </a:r>
                <a14:m>
                  <m:oMath xmlns:m="http://schemas.openxmlformats.org/officeDocument/2006/math">
                    <m:nary>
                      <m:naryPr>
                        <m:chr m:val="∑"/>
                        <m:supHide m:val="on"/>
                        <m:ctrlPr>
                          <a:rPr lang="en-US" altLang="zh-CN" sz="2400" i="1" smtClean="0">
                            <a:latin typeface="Cambria Math" panose="02040503050406030204" pitchFamily="18" charset="0"/>
                            <a:cs typeface="Times New Roman" panose="02020603050405020304" pitchFamily="18" charset="0"/>
                          </a:rPr>
                        </m:ctrlPr>
                      </m:naryPr>
                      <m:sub>
                        <m:r>
                          <m:rPr>
                            <m:brk m:alnAt="7"/>
                          </m:rPr>
                          <a:rPr lang="en-US" altLang="zh-CN" sz="2400" b="0" i="1" smtClean="0">
                            <a:latin typeface="Cambria Math" panose="02040503050406030204" pitchFamily="18" charset="0"/>
                            <a:cs typeface="Times New Roman" panose="02020603050405020304" pitchFamily="18" charset="0"/>
                          </a:rPr>
                          <m:t>𝑖</m:t>
                        </m:r>
                      </m:sub>
                      <m:sup/>
                      <m:e>
                        <m:sSup>
                          <m:sSupPr>
                            <m:ctrlPr>
                              <a:rPr lang="en-US" altLang="zh-CN" sz="2400" i="1" dirty="0">
                                <a:latin typeface="Cambria Math" panose="02040503050406030204" pitchFamily="18" charset="0"/>
                                <a:cs typeface="Times New Roman" panose="02020603050405020304" pitchFamily="18" charset="0"/>
                              </a:rPr>
                            </m:ctrlPr>
                          </m:sSupPr>
                          <m:e>
                            <m:r>
                              <m:rPr>
                                <m:sty m:val="p"/>
                              </m:rPr>
                              <a:rPr lang="en-US" altLang="zh-CN" sz="2400" i="1" dirty="0">
                                <a:latin typeface="Cambria Math" panose="02040503050406030204" pitchFamily="18" charset="0"/>
                                <a:cs typeface="Times New Roman" panose="02020603050405020304" pitchFamily="18" charset="0"/>
                              </a:rPr>
                              <m:t>e</m:t>
                            </m:r>
                          </m:e>
                          <m:sup>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𝑎</m:t>
                                </m:r>
                              </m:e>
                              <m:sub>
                                <m:r>
                                  <a:rPr lang="en-US" altLang="zh-CN" sz="2400" i="1" dirty="0">
                                    <a:latin typeface="Cambria Math" panose="02040503050406030204" pitchFamily="18" charset="0"/>
                                    <a:cs typeface="Times New Roman" panose="02020603050405020304" pitchFamily="18" charset="0"/>
                                  </a:rPr>
                                  <m:t>𝑖</m:t>
                                </m:r>
                              </m:sub>
                            </m:sSub>
                          </m:sup>
                        </m:sSup>
                      </m:e>
                    </m:nary>
                  </m:oMath>
                </a14:m>
                <a:r>
                  <a:rPr lang="en-US" altLang="zh-CN" sz="2400" dirty="0">
                    <a:latin typeface="Times New Roman" panose="02020603050405020304" pitchFamily="18" charset="0"/>
                    <a:cs typeface="Times New Roman" panose="02020603050405020304" pitchFamily="18" charset="0"/>
                  </a:rPr>
                  <a:t>)                                                   (12.15)</a:t>
                </a:r>
              </a:p>
              <a:p>
                <a:pPr marL="0" lvl="0" indent="0" algn="ctr">
                  <a:lnSpc>
                    <a:spcPct val="125000"/>
                  </a:lnSpc>
                  <a:spcBef>
                    <a:spcPts val="0"/>
                  </a:spcBef>
                  <a:buClr>
                    <a:srgbClr val="FF0000"/>
                  </a:buClr>
                  <a:buNone/>
                </a:pPr>
                <a:r>
                  <a:rPr lang="en-US" altLang="zh-CN" sz="2400" dirty="0">
                    <a:cs typeface="Times New Roman" panose="02020603050405020304" pitchFamily="18" charset="0"/>
                  </a:rPr>
                  <a:t>                 </a:t>
                </a:r>
                <a14:m>
                  <m:oMath xmlns:m="http://schemas.openxmlformats.org/officeDocument/2006/math">
                    <m:r>
                      <a:rPr lang="en-US" altLang="zh-CN" sz="2400">
                        <a:latin typeface="Cambria Math" panose="02040503050406030204" pitchFamily="18" charset="0"/>
                        <a:cs typeface="Times New Roman" panose="02020603050405020304" pitchFamily="18" charset="0"/>
                      </a:rPr>
                      <m:t>=</m:t>
                    </m:r>
                    <m:f>
                      <m:fPr>
                        <m:ctrlPr>
                          <a:rPr lang="en-US" altLang="zh-CN" sz="2400" i="1" smtClean="0">
                            <a:latin typeface="Cambria Math" panose="02040503050406030204" pitchFamily="18" charset="0"/>
                            <a:cs typeface="Times New Roman" panose="02020603050405020304" pitchFamily="18" charset="0"/>
                          </a:rPr>
                        </m:ctrlPr>
                      </m:fPr>
                      <m:num>
                        <m:r>
                          <a:rPr lang="zh-CN" altLang="en-US" sz="2400" i="1" smtClean="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𝑎</m:t>
                            </m:r>
                          </m:e>
                          <m:sub>
                            <m:r>
                              <a:rPr lang="en-US" altLang="zh-CN" sz="2400" i="1" dirty="0">
                                <a:latin typeface="Cambria Math" panose="02040503050406030204" pitchFamily="18" charset="0"/>
                                <a:cs typeface="Times New Roman" panose="02020603050405020304" pitchFamily="18" charset="0"/>
                              </a:rPr>
                              <m:t>𝑦</m:t>
                            </m:r>
                          </m:sub>
                        </m:sSub>
                      </m:num>
                      <m:den>
                        <m:r>
                          <a:rPr lang="zh-CN" altLang="en-US" sz="2400" i="1" smtClean="0">
                            <a:latin typeface="Cambria Math" panose="02040503050406030204" pitchFamily="18" charset="0"/>
                            <a:cs typeface="Times New Roman" panose="02020603050405020304" pitchFamily="18" charset="0"/>
                          </a:rPr>
                          <m:t>𝜕𝜃</m:t>
                        </m:r>
                      </m:den>
                    </m:f>
                    <m:r>
                      <a:rPr lang="en-US" altLang="zh-CN" sz="2400" b="0" i="1" smtClean="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nary>
                      <m:naryPr>
                        <m:chr m:val="∑"/>
                        <m:supHide m:val="on"/>
                        <m:ctrlPr>
                          <a:rPr lang="en-US" altLang="zh-CN" sz="2400" i="1" dirty="0" smtClean="0">
                            <a:latin typeface="Cambria Math" panose="02040503050406030204" pitchFamily="18" charset="0"/>
                            <a:cs typeface="Times New Roman" panose="02020603050405020304" pitchFamily="18" charset="0"/>
                          </a:rPr>
                        </m:ctrlPr>
                      </m:naryPr>
                      <m:sub>
                        <m:r>
                          <m:rPr>
                            <m:brk m:alnAt="7"/>
                          </m:rPr>
                          <a:rPr lang="en-US" altLang="zh-CN" sz="2400" b="0" i="1" dirty="0" smtClean="0">
                            <a:latin typeface="Cambria Math" panose="02040503050406030204" pitchFamily="18" charset="0"/>
                            <a:cs typeface="Times New Roman" panose="02020603050405020304" pitchFamily="18" charset="0"/>
                          </a:rPr>
                          <m:t>𝑖</m:t>
                        </m:r>
                      </m:sub>
                      <m:sup/>
                      <m:e>
                        <m:r>
                          <a:rPr lang="en-US" altLang="zh-CN" sz="2400" b="0" i="1" dirty="0" smtClean="0">
                            <a:latin typeface="Cambria Math" panose="02040503050406030204" pitchFamily="18" charset="0"/>
                            <a:cs typeface="Times New Roman" panose="02020603050405020304" pitchFamily="18" charset="0"/>
                          </a:rPr>
                          <m:t>𝑃</m:t>
                        </m:r>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𝑦</m:t>
                        </m:r>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𝑖</m:t>
                        </m:r>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𝐶</m:t>
                        </m:r>
                        <m:r>
                          <a:rPr lang="en-US" altLang="zh-CN" sz="2400" b="0" i="1" dirty="0" smtClean="0">
                            <a:latin typeface="Cambria Math" panose="02040503050406030204" pitchFamily="18" charset="0"/>
                            <a:cs typeface="Times New Roman" panose="02020603050405020304" pitchFamily="18" charset="0"/>
                          </a:rPr>
                          <m:t>)</m:t>
                        </m:r>
                      </m:e>
                    </m:nary>
                    <m:f>
                      <m:fPr>
                        <m:ctrlPr>
                          <a:rPr lang="en-US" altLang="zh-CN" sz="2400" i="1" dirty="0" smtClean="0">
                            <a:latin typeface="Cambria Math" panose="02040503050406030204" pitchFamily="18" charset="0"/>
                            <a:cs typeface="Times New Roman" panose="02020603050405020304" pitchFamily="18" charset="0"/>
                          </a:rPr>
                        </m:ctrlPr>
                      </m:fPr>
                      <m:num>
                        <m:r>
                          <a:rPr lang="zh-CN" altLang="en-US" sz="2400" i="1" dirty="0">
                            <a:latin typeface="Cambria Math" panose="02040503050406030204" pitchFamily="18" charset="0"/>
                            <a:cs typeface="Times New Roman" panose="02020603050405020304" pitchFamily="18" charset="0"/>
                          </a:rPr>
                          <m:t>𝜕</m:t>
                        </m:r>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𝑎</m:t>
                            </m:r>
                          </m:e>
                          <m:sub>
                            <m:r>
                              <a:rPr lang="en-US" altLang="zh-CN" sz="2400" b="0" i="1" dirty="0" smtClean="0">
                                <a:latin typeface="Cambria Math" panose="02040503050406030204" pitchFamily="18" charset="0"/>
                                <a:cs typeface="Times New Roman" panose="02020603050405020304" pitchFamily="18" charset="0"/>
                              </a:rPr>
                              <m:t>𝑖</m:t>
                            </m:r>
                          </m:sub>
                        </m:sSub>
                      </m:num>
                      <m:den>
                        <m:r>
                          <a:rPr lang="zh-CN" altLang="en-US" sz="2400" i="1" dirty="0" smtClean="0">
                            <a:latin typeface="Cambria Math" panose="02040503050406030204" pitchFamily="18" charset="0"/>
                            <a:cs typeface="Times New Roman" panose="02020603050405020304" pitchFamily="18" charset="0"/>
                          </a:rPr>
                          <m:t>𝜕𝜃</m:t>
                        </m:r>
                      </m:den>
                    </m:f>
                  </m:oMath>
                </a14:m>
                <a:r>
                  <a:rPr lang="en-US" altLang="zh-CN" sz="2400" dirty="0">
                    <a:latin typeface="Times New Roman" panose="02020603050405020304" pitchFamily="18" charset="0"/>
                    <a:cs typeface="Times New Roman" panose="02020603050405020304" pitchFamily="18" charset="0"/>
                  </a:rPr>
                  <a:t>                                            (12.16)</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855" r="-802" b="-11758"/>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8009741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12.4.3.3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is the vector of pre-</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activations (or scores), with one element per word. The first term is the </a:t>
                </a:r>
                <a:r>
                  <a:rPr lang="en-US" altLang="zh-CN" sz="2600" b="1" dirty="0">
                    <a:latin typeface="Times New Roman" panose="02020603050405020304" pitchFamily="18" charset="0"/>
                    <a:cs typeface="Times New Roman" panose="02020603050405020304" pitchFamily="18" charset="0"/>
                  </a:rPr>
                  <a:t>positive phase </a:t>
                </a:r>
                <a:r>
                  <a:rPr lang="en-US" altLang="zh-CN" sz="2600" dirty="0">
                    <a:latin typeface="Times New Roman" panose="02020603050405020304" pitchFamily="18" charset="0"/>
                    <a:cs typeface="Times New Roman" panose="02020603050405020304" pitchFamily="18" charset="0"/>
                  </a:rPr>
                  <a:t>term (pushing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𝑎</m:t>
                        </m:r>
                      </m:e>
                      <m:sub>
                        <m:r>
                          <a:rPr lang="en-US" altLang="zh-CN" sz="2600" b="0" i="1" smtClean="0">
                            <a:latin typeface="Cambria Math" panose="02040503050406030204" pitchFamily="18" charset="0"/>
                            <a:cs typeface="Times New Roman" panose="02020603050405020304" pitchFamily="18" charset="0"/>
                          </a:rPr>
                          <m:t>𝑦</m:t>
                        </m:r>
                      </m:sub>
                    </m:sSub>
                  </m:oMath>
                </a14:m>
                <a:r>
                  <a:rPr lang="en-US" altLang="zh-CN" sz="2600" dirty="0">
                    <a:latin typeface="Times New Roman" panose="02020603050405020304" pitchFamily="18" charset="0"/>
                    <a:cs typeface="Times New Roman" panose="02020603050405020304" pitchFamily="18" charset="0"/>
                  </a:rPr>
                  <a:t> up) while the second term is the </a:t>
                </a:r>
                <a:r>
                  <a:rPr lang="en-US" altLang="zh-CN" sz="2600" b="1" dirty="0">
                    <a:latin typeface="Times New Roman" panose="02020603050405020304" pitchFamily="18" charset="0"/>
                    <a:cs typeface="Times New Roman" panose="02020603050405020304" pitchFamily="18" charset="0"/>
                  </a:rPr>
                  <a:t>negative phase </a:t>
                </a:r>
                <a:r>
                  <a:rPr lang="en-US" altLang="zh-CN" sz="2600" dirty="0">
                    <a:latin typeface="Times New Roman" panose="02020603050405020304" pitchFamily="18" charset="0"/>
                    <a:cs typeface="Times New Roman" panose="02020603050405020304" pitchFamily="18" charset="0"/>
                  </a:rPr>
                  <a:t>term (pushing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𝑎</m:t>
                        </m:r>
                      </m:e>
                      <m:sub>
                        <m:r>
                          <a:rPr lang="en-US" altLang="zh-CN" sz="2600" b="0" i="1"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down for all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with weight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a:t>
                </a:r>
                <a:r>
                  <a:rPr lang="en-US" altLang="zh-CN" sz="2600" i="1" dirty="0" err="1">
                    <a:latin typeface="Times New Roman" panose="02020603050405020304" pitchFamily="18" charset="0"/>
                    <a:cs typeface="Times New Roman" panose="02020603050405020304" pitchFamily="18" charset="0"/>
                  </a:rPr>
                  <a:t>i</a:t>
                </a:r>
                <a:r>
                  <a:rPr lang="en-US" altLang="zh-CN" sz="2600" i="1" dirty="0">
                    <a:latin typeface="Times New Roman" panose="02020603050405020304" pitchFamily="18" charset="0"/>
                    <a:cs typeface="Times New Roman" panose="02020603050405020304" pitchFamily="18" charset="0"/>
                  </a:rPr>
                  <a:t> | C</a:t>
                </a:r>
                <a:r>
                  <a:rPr lang="en-US" altLang="zh-CN" sz="2600" dirty="0">
                    <a:latin typeface="Times New Roman" panose="02020603050405020304" pitchFamily="18" charset="0"/>
                    <a:cs typeface="Times New Roman" panose="02020603050405020304" pitchFamily="18" charset="0"/>
                  </a:rPr>
                  <a:t>). Since the negative phase term is an expectation, we can estimate it with a Monte Carlo sample. However, that would require sampling from the model itself. Sampling from the model requires computing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a:t>
                </a:r>
                <a:r>
                  <a:rPr lang="en-US" altLang="zh-CN" sz="2600" i="1" dirty="0" err="1">
                    <a:latin typeface="Times New Roman" panose="02020603050405020304" pitchFamily="18" charset="0"/>
                    <a:cs typeface="Times New Roman" panose="02020603050405020304" pitchFamily="18" charset="0"/>
                  </a:rPr>
                  <a:t>i</a:t>
                </a:r>
                <a:r>
                  <a:rPr lang="en-US" altLang="zh-CN" sz="2600" i="1" dirty="0">
                    <a:latin typeface="Times New Roman" panose="02020603050405020304" pitchFamily="18" charset="0"/>
                    <a:cs typeface="Times New Roman" panose="02020603050405020304" pitchFamily="18" charset="0"/>
                  </a:rPr>
                  <a:t> | C</a:t>
                </a:r>
                <a:r>
                  <a:rPr lang="en-US" altLang="zh-CN" sz="2600" dirty="0">
                    <a:latin typeface="Times New Roman" panose="02020603050405020304" pitchFamily="18" charset="0"/>
                    <a:cs typeface="Times New Roman" panose="02020603050405020304" pitchFamily="18" charset="0"/>
                  </a:rPr>
                  <a:t>) for all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in the vocabulary, which is precisely what we are trying to avoid.</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3647346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12.4.3.3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Instead of sampling from the model, one can sample from another distribution, called the proposal distribution (denoted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and use appropriate weights to correct for the bias introduced by sampling from the wrong distribution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Sénécal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2003</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Sénécal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2008</a:t>
                </a:r>
                <a:r>
                  <a:rPr lang="en-US" altLang="zh-CN" sz="2600" dirty="0">
                    <a:latin typeface="Times New Roman" panose="02020603050405020304" pitchFamily="18" charset="0"/>
                    <a:cs typeface="Times New Roman" panose="02020603050405020304" pitchFamily="18" charset="0"/>
                  </a:rPr>
                  <a:t>). This is an application of a more general technique called </a:t>
                </a:r>
                <a:r>
                  <a:rPr lang="en-US" altLang="zh-CN" sz="2600" b="1" dirty="0">
                    <a:latin typeface="Times New Roman" panose="02020603050405020304" pitchFamily="18" charset="0"/>
                    <a:cs typeface="Times New Roman" panose="02020603050405020304" pitchFamily="18" charset="0"/>
                  </a:rPr>
                  <a:t>importance sampling</a:t>
                </a:r>
                <a:r>
                  <a:rPr lang="en-US" altLang="zh-CN" sz="2600" dirty="0">
                    <a:latin typeface="Times New Roman" panose="02020603050405020304" pitchFamily="18" charset="0"/>
                    <a:cs typeface="Times New Roman" panose="02020603050405020304" pitchFamily="18" charset="0"/>
                  </a:rPr>
                  <a:t>, which will be described in more detail in Sec. </a:t>
                </a:r>
                <a:r>
                  <a:rPr lang="en-US" altLang="zh-CN" sz="2600" dirty="0">
                    <a:solidFill>
                      <a:srgbClr val="FF0000"/>
                    </a:solidFill>
                    <a:latin typeface="Times New Roman" panose="02020603050405020304" pitchFamily="18" charset="0"/>
                    <a:cs typeface="Times New Roman" panose="02020603050405020304" pitchFamily="18" charset="0"/>
                  </a:rPr>
                  <a:t>17.2</a:t>
                </a:r>
                <a:r>
                  <a:rPr lang="en-US" altLang="zh-CN" sz="2600" dirty="0">
                    <a:latin typeface="Times New Roman" panose="02020603050405020304" pitchFamily="18" charset="0"/>
                    <a:cs typeface="Times New Roman" panose="02020603050405020304" pitchFamily="18" charset="0"/>
                  </a:rPr>
                  <a:t>. Unfortunately, even exact importance sampling is not efficient because it requires computing weights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𝑝</m:t>
                        </m:r>
                      </m:e>
                      <m:sub>
                        <m:r>
                          <a:rPr lang="en-US" altLang="zh-CN" sz="2600" b="0" i="1"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𝑞</m:t>
                        </m:r>
                      </m:e>
                      <m:sub>
                        <m:r>
                          <a:rPr lang="en-US" altLang="zh-CN" sz="2600" b="0" i="1"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𝑝</m:t>
                        </m:r>
                      </m:e>
                      <m:sub>
                        <m:r>
                          <a:rPr lang="en-US" altLang="zh-CN" sz="2600" i="1">
                            <a:latin typeface="Cambria Math" panose="02040503050406030204" pitchFamily="18" charset="0"/>
                            <a:cs typeface="Times New Roman" panose="02020603050405020304" pitchFamily="18" charset="0"/>
                          </a:rPr>
                          <m:t>𝑖</m:t>
                        </m:r>
                      </m:sub>
                    </m:sSub>
                    <m:r>
                      <a:rPr lang="en-US" altLang="zh-CN" sz="2600" i="1">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 P (</a:t>
                </a:r>
                <a:r>
                  <a:rPr lang="en-US" altLang="zh-CN" sz="2600" i="1" dirty="0" err="1">
                    <a:latin typeface="Times New Roman" panose="02020603050405020304" pitchFamily="18" charset="0"/>
                    <a:cs typeface="Times New Roman" panose="02020603050405020304" pitchFamily="18" charset="0"/>
                  </a:rPr>
                  <a:t>i</a:t>
                </a:r>
                <a:r>
                  <a:rPr lang="en-US" altLang="zh-CN" sz="2600" i="1" dirty="0">
                    <a:latin typeface="Times New Roman" panose="02020603050405020304" pitchFamily="18" charset="0"/>
                    <a:cs typeface="Times New Roman" panose="02020603050405020304" pitchFamily="18" charset="0"/>
                  </a:rPr>
                  <a:t> | C</a:t>
                </a:r>
                <a:r>
                  <a:rPr lang="en-US" altLang="zh-CN" sz="2600" dirty="0">
                    <a:latin typeface="Times New Roman" panose="02020603050405020304" pitchFamily="18" charset="0"/>
                    <a:cs typeface="Times New Roman" panose="02020603050405020304" pitchFamily="18" charset="0"/>
                  </a:rPr>
                  <a:t>), which can only be computed if all the scores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𝑎</m:t>
                        </m:r>
                      </m:e>
                      <m:sub>
                        <m:r>
                          <a:rPr lang="en-US" altLang="zh-CN" sz="2600" b="0" i="1"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are computed. The solution adopted for this application is called </a:t>
                </a:r>
                <a:r>
                  <a:rPr lang="en-US" altLang="zh-CN" sz="2600" b="1" dirty="0">
                    <a:latin typeface="Times New Roman" panose="02020603050405020304" pitchFamily="18" charset="0"/>
                    <a:cs typeface="Times New Roman" panose="02020603050405020304" pitchFamily="18" charset="0"/>
                  </a:rPr>
                  <a:t>biased importance sampling</a:t>
                </a:r>
                <a:r>
                  <a:rPr lang="en-US" altLang="zh-CN" sz="2600" dirty="0">
                    <a:latin typeface="Times New Roman" panose="02020603050405020304" pitchFamily="18" charset="0"/>
                    <a:cs typeface="Times New Roman" panose="02020603050405020304" pitchFamily="18" charset="0"/>
                  </a:rPr>
                  <a:t>, where the importance weights are normalized to sum to 1.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D5B03433-811F-46BF-BDDB-DF86ED285F01}"/>
              </a:ext>
            </a:extLst>
          </p:cNvPr>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4745538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12.4.3.3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gn="l">
                  <a:spcBef>
                    <a:spcPts val="0"/>
                  </a:spcBef>
                  <a:buClr>
                    <a:srgbClr val="FF0000"/>
                  </a:buClr>
                </a:pPr>
                <a:r>
                  <a:rPr lang="en-US" altLang="zh-CN" dirty="0"/>
                  <a:t>When negative word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m:t>
                        </m:r>
                      </m:sub>
                    </m:sSub>
                  </m:oMath>
                </a14:m>
                <a:r>
                  <a:rPr lang="en-US" altLang="zh-CN" dirty="0"/>
                  <a:t> is sampled, the associated gradient is weighted by</a:t>
                </a:r>
                <a:endParaRPr lang="en-US" altLang="zh-CN" sz="2600" i="1" dirty="0">
                  <a:latin typeface="Cambria Math" panose="02040503050406030204" pitchFamily="18" charset="0"/>
                  <a:cs typeface="Times New Roman" panose="02020603050405020304" pitchFamily="18" charset="0"/>
                </a:endParaRPr>
              </a:p>
              <a:p>
                <a:pPr marL="0" indent="0" algn="ctr">
                  <a:lnSpc>
                    <a:spcPct val="125000"/>
                  </a:lnSpc>
                  <a:spcBef>
                    <a:spcPts val="0"/>
                  </a:spcBef>
                  <a:buClr>
                    <a:srgbClr val="FF0000"/>
                  </a:buClr>
                  <a:buNone/>
                </a:pP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𝑤</m:t>
                        </m:r>
                      </m:e>
                      <m:sub>
                        <m:r>
                          <a:rPr lang="en-US" altLang="zh-CN" sz="2600" b="0" i="1"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altLang="zh-CN" sz="2600" i="1" smtClean="0">
                            <a:latin typeface="Cambria Math" panose="02040503050406030204" pitchFamily="18" charset="0"/>
                            <a:cs typeface="Times New Roman" panose="02020603050405020304" pitchFamily="18" charset="0"/>
                          </a:rPr>
                        </m:ctrlPr>
                      </m:fPr>
                      <m:num>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𝑝</m:t>
                            </m:r>
                          </m:e>
                          <m:sub>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𝑛</m:t>
                                </m:r>
                              </m:e>
                              <m:sub>
                                <m:r>
                                  <a:rPr lang="en-US" altLang="zh-CN" sz="2600" b="0" i="1" smtClean="0">
                                    <a:latin typeface="Cambria Math" panose="02040503050406030204" pitchFamily="18" charset="0"/>
                                    <a:cs typeface="Times New Roman" panose="02020603050405020304" pitchFamily="18" charset="0"/>
                                  </a:rPr>
                                  <m:t>𝑖</m:t>
                                </m:r>
                              </m:sub>
                            </m:sSub>
                          </m:sub>
                        </m:sSub>
                        <m:r>
                          <a:rPr lang="en-US" altLang="zh-CN" sz="2600" b="0" i="1" smtClean="0">
                            <a:latin typeface="Cambria Math" panose="02040503050406030204" pitchFamily="18" charset="0"/>
                            <a:cs typeface="Times New Roman" panose="02020603050405020304" pitchFamily="18" charset="0"/>
                          </a:rPr>
                          <m:t>/</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𝑞</m:t>
                            </m:r>
                          </m:e>
                          <m:sub>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𝑛</m:t>
                                </m:r>
                              </m:e>
                              <m:sub>
                                <m:r>
                                  <a:rPr lang="en-US" altLang="zh-CN" sz="2600" b="0" i="1" smtClean="0">
                                    <a:latin typeface="Cambria Math" panose="02040503050406030204" pitchFamily="18" charset="0"/>
                                    <a:cs typeface="Times New Roman" panose="02020603050405020304" pitchFamily="18" charset="0"/>
                                  </a:rPr>
                                  <m:t>𝑖</m:t>
                                </m:r>
                              </m:sub>
                            </m:sSub>
                          </m:sub>
                        </m:sSub>
                      </m:num>
                      <m:den>
                        <m:nary>
                          <m:naryPr>
                            <m:chr m:val="∑"/>
                            <m:limLoc m:val="subSup"/>
                            <m:ctrlPr>
                              <a:rPr lang="en-US" altLang="zh-CN" sz="2600" i="1" smtClean="0">
                                <a:latin typeface="Cambria Math" panose="02040503050406030204" pitchFamily="18" charset="0"/>
                                <a:cs typeface="Times New Roman" panose="02020603050405020304" pitchFamily="18" charset="0"/>
                              </a:rPr>
                            </m:ctrlPr>
                          </m:naryPr>
                          <m:sub>
                            <m:r>
                              <m:rPr>
                                <m:brk m:alnAt="25"/>
                              </m:rPr>
                              <a:rPr lang="en-US" altLang="zh-CN" sz="2600" b="0" i="1" smtClean="0">
                                <a:latin typeface="Cambria Math" panose="02040503050406030204" pitchFamily="18" charset="0"/>
                                <a:cs typeface="Times New Roman" panose="02020603050405020304" pitchFamily="18" charset="0"/>
                              </a:rPr>
                              <m:t>𝑗</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1</m:t>
                            </m:r>
                          </m:sub>
                          <m:sup>
                            <m:r>
                              <a:rPr lang="en-US" altLang="zh-CN" sz="2600" b="0" i="1" smtClean="0">
                                <a:latin typeface="Cambria Math" panose="02040503050406030204" pitchFamily="18" charset="0"/>
                                <a:cs typeface="Times New Roman" panose="02020603050405020304" pitchFamily="18" charset="0"/>
                              </a:rPr>
                              <m:t>𝑁</m:t>
                            </m:r>
                          </m:sup>
                          <m:e>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𝑝</m:t>
                                </m:r>
                              </m:e>
                              <m:sub>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𝑛</m:t>
                                    </m:r>
                                  </m:e>
                                  <m:sub>
                                    <m:r>
                                      <a:rPr lang="en-US" altLang="zh-CN" sz="2600" b="0" i="1" smtClean="0">
                                        <a:latin typeface="Cambria Math" panose="02040503050406030204" pitchFamily="18" charset="0"/>
                                        <a:cs typeface="Times New Roman" panose="02020603050405020304" pitchFamily="18" charset="0"/>
                                      </a:rPr>
                                      <m:t>𝑗</m:t>
                                    </m:r>
                                  </m:sub>
                                </m:sSub>
                              </m:sub>
                            </m:sSub>
                            <m:r>
                              <a:rPr lang="en-US" altLang="zh-CN" sz="2600" b="0" i="1" smtClean="0">
                                <a:latin typeface="Cambria Math" panose="02040503050406030204" pitchFamily="18" charset="0"/>
                                <a:cs typeface="Times New Roman" panose="02020603050405020304" pitchFamily="18" charset="0"/>
                              </a:rPr>
                              <m:t>/</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𝑞</m:t>
                                </m:r>
                              </m:e>
                              <m:sub>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𝑛</m:t>
                                    </m:r>
                                  </m:e>
                                  <m:sub>
                                    <m:r>
                                      <a:rPr lang="en-US" altLang="zh-CN" sz="2600" b="0" i="1" smtClean="0">
                                        <a:latin typeface="Cambria Math" panose="02040503050406030204" pitchFamily="18" charset="0"/>
                                        <a:cs typeface="Times New Roman" panose="02020603050405020304" pitchFamily="18" charset="0"/>
                                      </a:rPr>
                                      <m:t>𝑗</m:t>
                                    </m:r>
                                  </m:sub>
                                </m:sSub>
                              </m:sub>
                            </m:sSub>
                          </m:e>
                        </m:nary>
                      </m:den>
                    </m:f>
                  </m:oMath>
                </a14:m>
                <a:r>
                  <a:rPr lang="en-US" altLang="zh-CN" sz="2600" dirty="0">
                    <a:latin typeface="Times New Roman" panose="02020603050405020304" pitchFamily="18" charset="0"/>
                    <a:cs typeface="Times New Roman" panose="02020603050405020304" pitchFamily="18" charset="0"/>
                  </a:rPr>
                  <a:t>                                    (12.17)</a:t>
                </a:r>
              </a:p>
              <a:p>
                <a:pPr marL="0" lvl="0" indent="0">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These weights are used to give the appropriate importance to the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negative samples from </a:t>
                </a:r>
                <a:r>
                  <a:rPr lang="en-US" altLang="zh-CN" sz="2600" i="1" dirty="0">
                    <a:latin typeface="Times New Roman" panose="02020603050405020304" pitchFamily="18" charset="0"/>
                    <a:cs typeface="Times New Roman" panose="02020603050405020304" pitchFamily="18" charset="0"/>
                  </a:rPr>
                  <a:t>q</a:t>
                </a:r>
                <a:r>
                  <a:rPr lang="en-US" altLang="zh-CN" sz="2600" dirty="0">
                    <a:latin typeface="Times New Roman" panose="02020603050405020304" pitchFamily="18" charset="0"/>
                    <a:cs typeface="Times New Roman" panose="02020603050405020304" pitchFamily="18" charset="0"/>
                  </a:rPr>
                  <a:t> used to form the estimated negative phase contribution to the</a:t>
                </a:r>
                <a:r>
                  <a:rPr lang="zh-CN" altLang="en-US" dirty="0"/>
                  <a:t> </a:t>
                </a:r>
                <a:r>
                  <a:rPr lang="en-US" altLang="zh-CN" sz="2600" dirty="0">
                    <a:latin typeface="Times New Roman" panose="02020603050405020304" pitchFamily="18" charset="0"/>
                    <a:cs typeface="Times New Roman" panose="02020603050405020304" pitchFamily="18" charset="0"/>
                  </a:rPr>
                  <a:t>gradient:</a:t>
                </a:r>
              </a:p>
              <a:p>
                <a:pPr marL="0" lvl="0" indent="0" algn="ctr">
                  <a:lnSpc>
                    <a:spcPct val="125000"/>
                  </a:lnSpc>
                  <a:spcBef>
                    <a:spcPts val="0"/>
                  </a:spcBef>
                  <a:buClr>
                    <a:srgbClr val="FF0000"/>
                  </a:buClr>
                  <a:buNone/>
                </a:pPr>
                <a14:m>
                  <m:oMath xmlns:m="http://schemas.openxmlformats.org/officeDocument/2006/math">
                    <m:nary>
                      <m:naryPr>
                        <m:chr m:val="∑"/>
                        <m:ctrlPr>
                          <a:rPr lang="en-US" altLang="zh-CN" sz="2600" i="1" smtClean="0">
                            <a:latin typeface="Cambria Math" panose="02040503050406030204" pitchFamily="18" charset="0"/>
                            <a:cs typeface="Times New Roman" panose="02020603050405020304" pitchFamily="18" charset="0"/>
                          </a:rPr>
                        </m:ctrlPr>
                      </m:naryPr>
                      <m:sub>
                        <m:r>
                          <m:rPr>
                            <m:brk m:alnAt="23"/>
                          </m:rPr>
                          <a:rPr lang="en-US" altLang="zh-CN" sz="2600" b="0" i="1" smtClean="0">
                            <a:latin typeface="Cambria Math" panose="02040503050406030204" pitchFamily="18" charset="0"/>
                            <a:cs typeface="Times New Roman" panose="02020603050405020304" pitchFamily="18" charset="0"/>
                          </a:rPr>
                          <m:t>𝑖</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1</m:t>
                        </m:r>
                      </m:sub>
                      <m:sup>
                        <m:r>
                          <a:rPr lang="en-US" altLang="zh-CN" sz="2600" b="0" i="1" smtClean="0">
                            <a:latin typeface="Cambria Math" panose="02040503050406030204" pitchFamily="18" charset="0"/>
                            <a:cs typeface="Times New Roman" panose="02020603050405020304" pitchFamily="18" charset="0"/>
                          </a:rPr>
                          <m:t>|</m:t>
                        </m:r>
                        <m:r>
                          <a:rPr lang="zh-CN" altLang="en-US" sz="2600" b="0" i="1" smtClean="0">
                            <a:latin typeface="Cambria Math" panose="02040503050406030204" pitchFamily="18" charset="0"/>
                            <a:cs typeface="Times New Roman" panose="02020603050405020304" pitchFamily="18" charset="0"/>
                          </a:rPr>
                          <m:t>𝕍</m:t>
                        </m:r>
                        <m:r>
                          <a:rPr lang="en-US" altLang="zh-CN" sz="2600" b="0" i="1" smtClean="0">
                            <a:latin typeface="Cambria Math" panose="02040503050406030204" pitchFamily="18" charset="0"/>
                            <a:cs typeface="Times New Roman" panose="02020603050405020304" pitchFamily="18" charset="0"/>
                          </a:rPr>
                          <m:t>|</m:t>
                        </m:r>
                      </m:sup>
                      <m:e>
                        <m:r>
                          <a:rPr lang="en-US" altLang="zh-CN" sz="2600" b="0" i="1" smtClean="0">
                            <a:latin typeface="Cambria Math" panose="02040503050406030204" pitchFamily="18" charset="0"/>
                            <a:cs typeface="Times New Roman" panose="02020603050405020304" pitchFamily="18" charset="0"/>
                          </a:rPr>
                          <m:t>𝑃</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𝑖</m:t>
                        </m:r>
                        <m:r>
                          <a:rPr lang="en-US" altLang="zh-CN" sz="2600" b="0" i="1" smtClean="0">
                            <a:latin typeface="Cambria Math" panose="02040503050406030204" pitchFamily="18" charset="0"/>
                            <a:cs typeface="Times New Roman" panose="02020603050405020304" pitchFamily="18" charset="0"/>
                          </a:rPr>
                          <m:t> |</m:t>
                        </m:r>
                        <m:r>
                          <a:rPr lang="en-US" altLang="zh-CN" sz="2600" b="0" i="1" smtClean="0">
                            <a:latin typeface="Cambria Math" panose="02040503050406030204" pitchFamily="18" charset="0"/>
                            <a:cs typeface="Times New Roman" panose="02020603050405020304" pitchFamily="18" charset="0"/>
                          </a:rPr>
                          <m:t>𝐶</m:t>
                        </m:r>
                        <m:r>
                          <a:rPr lang="en-US" altLang="zh-CN" sz="2600" b="0" i="1" smtClean="0">
                            <a:latin typeface="Cambria Math" panose="02040503050406030204" pitchFamily="18" charset="0"/>
                            <a:cs typeface="Times New Roman" panose="02020603050405020304" pitchFamily="18" charset="0"/>
                          </a:rPr>
                          <m:t>)</m:t>
                        </m:r>
                      </m:e>
                    </m:nary>
                    <m:f>
                      <m:fPr>
                        <m:ctrlPr>
                          <a:rPr lang="en-US" altLang="zh-CN" sz="2600" i="1" smtClean="0">
                            <a:latin typeface="Cambria Math" panose="02040503050406030204" pitchFamily="18" charset="0"/>
                            <a:cs typeface="Times New Roman" panose="02020603050405020304" pitchFamily="18" charset="0"/>
                          </a:rPr>
                        </m:ctrlPr>
                      </m:fPr>
                      <m:num>
                        <m:r>
                          <a:rPr lang="zh-CN" altLang="en-US" sz="2600" i="1" smtClean="0">
                            <a:latin typeface="Cambria Math" panose="02040503050406030204" pitchFamily="18" charset="0"/>
                            <a:cs typeface="Times New Roman" panose="02020603050405020304" pitchFamily="18" charset="0"/>
                          </a:rPr>
                          <m:t>𝜕</m:t>
                        </m:r>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𝑎</m:t>
                            </m:r>
                          </m:e>
                          <m:sub>
                            <m:r>
                              <a:rPr lang="en-US" altLang="zh-CN" sz="2600" b="0" i="1" smtClean="0">
                                <a:latin typeface="Cambria Math" panose="02040503050406030204" pitchFamily="18" charset="0"/>
                                <a:cs typeface="Times New Roman" panose="02020603050405020304" pitchFamily="18" charset="0"/>
                              </a:rPr>
                              <m:t>𝑖</m:t>
                            </m:r>
                          </m:sub>
                        </m:sSub>
                      </m:num>
                      <m:den>
                        <m:r>
                          <a:rPr lang="zh-CN" altLang="en-US" sz="2600" i="1" smtClean="0">
                            <a:latin typeface="Cambria Math" panose="02040503050406030204" pitchFamily="18" charset="0"/>
                            <a:cs typeface="Times New Roman" panose="02020603050405020304" pitchFamily="18" charset="0"/>
                          </a:rPr>
                          <m:t>𝜕𝜃</m:t>
                        </m:r>
                      </m:den>
                    </m:f>
                    <m:r>
                      <a:rPr lang="en-US" altLang="zh-CN" sz="260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6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𝑚</m:t>
                        </m:r>
                      </m:den>
                    </m:f>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 </m:t>
                    </m:r>
                    <m:nary>
                      <m:naryPr>
                        <m:chr m:val="∑"/>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𝑚</m:t>
                        </m:r>
                      </m:sup>
                      <m:e>
                        <m:sSub>
                          <m:sSub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𝑤</m:t>
                            </m:r>
                          </m:e>
                          <m: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𝑖</m:t>
                            </m:r>
                          </m:sub>
                        </m:sSub>
                        <m:f>
                          <m:f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zh-CN" altLang="en-US" sz="2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𝑎</m:t>
                                </m:r>
                              </m:e>
                              <m:sub>
                                <m:sSub>
                                  <m:sSubPr>
                                    <m:ctrlP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𝑛</m:t>
                                    </m:r>
                                  </m:e>
                                  <m:sub>
                                    <m:r>
                                      <a:rPr lang="en-US" altLang="zh-CN" sz="2600" b="0" i="1" smtClean="0">
                                        <a:latin typeface="Cambria Math" panose="02040503050406030204" pitchFamily="18" charset="0"/>
                                        <a:ea typeface="Cambria Math" panose="02040503050406030204" pitchFamily="18" charset="0"/>
                                        <a:cs typeface="Times New Roman" panose="02020603050405020304" pitchFamily="18" charset="0"/>
                                      </a:rPr>
                                      <m:t>𝑖</m:t>
                                    </m:r>
                                  </m:sub>
                                </m:sSub>
                              </m:sub>
                            </m:sSub>
                          </m:num>
                          <m:den>
                            <m:r>
                              <a:rPr lang="zh-CN" altLang="en-US" sz="2600" b="0" i="1" smtClean="0">
                                <a:latin typeface="Cambria Math" panose="02040503050406030204" pitchFamily="18" charset="0"/>
                                <a:ea typeface="Cambria Math" panose="02040503050406030204" pitchFamily="18" charset="0"/>
                                <a:cs typeface="Times New Roman" panose="02020603050405020304" pitchFamily="18" charset="0"/>
                              </a:rPr>
                              <m:t>𝜕𝜃</m:t>
                            </m:r>
                          </m:den>
                        </m:f>
                      </m:e>
                    </m:nary>
                  </m:oMath>
                </a14:m>
                <a:r>
                  <a:rPr lang="en-US" altLang="zh-CN" sz="2600" dirty="0">
                    <a:latin typeface="Times New Roman" panose="02020603050405020304" pitchFamily="18" charset="0"/>
                    <a:cs typeface="Times New Roman" panose="02020603050405020304" pitchFamily="18" charset="0"/>
                  </a:rPr>
                  <a:t>           (12.18)</a:t>
                </a:r>
              </a:p>
              <a:p>
                <a:pPr marL="0" lvl="0" indent="0">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 unigram or a bigram distribution works well as the proposal distribution </a:t>
                </a:r>
                <a:r>
                  <a:rPr lang="en-US" altLang="zh-CN" sz="2600" i="1" dirty="0">
                    <a:latin typeface="Times New Roman" panose="02020603050405020304" pitchFamily="18" charset="0"/>
                    <a:cs typeface="Times New Roman" panose="02020603050405020304" pitchFamily="18" charset="0"/>
                  </a:rPr>
                  <a:t>q </a:t>
                </a:r>
                <a:r>
                  <a:rPr lang="en-US" altLang="zh-CN" sz="2600" dirty="0">
                    <a:latin typeface="Times New Roman" panose="02020603050405020304" pitchFamily="18" charset="0"/>
                    <a:cs typeface="Times New Roman" panose="02020603050405020304" pitchFamily="18" charset="0"/>
                  </a:rPr>
                  <a:t>. It is easy to estimate the parameters of such a distribution from data. After estimating the parameters, it is also possible to sample from such a distribution very efficiently.</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738696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12.4.3.3 Importance Sampling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Importance sampling is not only useful for speeding up models with large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outputs. More generally, it is useful for accelerating training with large sparse output layers, where the output is a sparse vector rather than a -of- 1 n choice. An example is a </a:t>
                </a:r>
                <a:r>
                  <a:rPr lang="en-US" altLang="zh-CN" sz="2600" b="1" dirty="0">
                    <a:latin typeface="Times New Roman" panose="02020603050405020304" pitchFamily="18" charset="0"/>
                    <a:cs typeface="Times New Roman" panose="02020603050405020304" pitchFamily="18" charset="0"/>
                  </a:rPr>
                  <a:t>bag of words</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 bag of words is a sparse vector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𝑣</m:t>
                        </m:r>
                      </m:e>
                      <m:sub>
                        <m:r>
                          <a:rPr lang="en-US" altLang="zh-CN" sz="2600" b="0" i="1"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indicates the presence or absence of word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from the vocabulary in the document. Alternately,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𝑣</m:t>
                        </m:r>
                      </m:e>
                      <m:sub>
                        <m:r>
                          <a:rPr lang="en-US" altLang="zh-CN" sz="2600" i="1">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can indicate the number of times that word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appears. Machine learning models that emit such sparse vectors can be expensive to train for a variety of reasons. Early in learning, the model may not actually choose to make the output truly sparse. Moreover, the loss function we use for training might most naturally be described in terms of comparing every element of the output to every element of the target.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962" r="-962" b="-100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44511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12.4.3.3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means that it is not always clear that there is a computational benefit to using sparse outputs, because the model may choose to make the majority of the output non-zero and all of these non-zero values need to be compared to the corresponding training target, even if the training target is zero. </a:t>
            </a:r>
            <a:r>
              <a:rPr lang="en-US" altLang="zh-CN" sz="2600" dirty="0">
                <a:solidFill>
                  <a:srgbClr val="00FF00"/>
                </a:solidFill>
                <a:latin typeface="Times New Roman" panose="02020603050405020304" pitchFamily="18" charset="0"/>
                <a:cs typeface="Times New Roman" panose="02020603050405020304" pitchFamily="18" charset="0"/>
              </a:rPr>
              <a:t>Dauphin</a:t>
            </a:r>
            <a:r>
              <a:rPr lang="en-US" altLang="zh-CN" sz="2600" i="1" dirty="0">
                <a:solidFill>
                  <a:srgbClr val="00FF00"/>
                </a:solidFill>
                <a:latin typeface="Times New Roman" panose="02020603050405020304" pitchFamily="18" charset="0"/>
                <a:cs typeface="Times New Roman" panose="02020603050405020304" pitchFamily="18" charset="0"/>
              </a:rPr>
              <a:t> et al</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demonstrated that such models can be accelerated using importance sampling. The efficient algorithm minimizes the loss reconstruction for the “positive words” (those that are non-zero in the target) and an equal number of “negative words.” The negative words are chosen randomly, using a heuristic to sample words that are more likely to be mistaken. The bias introduced by this heuristic oversampling can then be corrected using importance weights.</a:t>
            </a:r>
          </a:p>
        </p:txBody>
      </p:sp>
      <p:sp>
        <p:nvSpPr>
          <p:cNvPr id="5" name="矩形 4">
            <a:extLst>
              <a:ext uri="{FF2B5EF4-FFF2-40B4-BE49-F238E27FC236}">
                <a16:creationId xmlns:a16="http://schemas.microsoft.com/office/drawing/2014/main" id="{49F367D7-E2ED-47D0-ABD7-47326E39B5A6}"/>
              </a:ext>
            </a:extLst>
          </p:cNvPr>
          <p:cNvSpPr/>
          <p:nvPr/>
        </p:nvSpPr>
        <p:spPr>
          <a:xfrm>
            <a:off x="5965195" y="3244334"/>
            <a:ext cx="261610"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488961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12.1.2 GPU Implementations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lnSpcReduction="20000"/>
          </a:bodyPr>
          <a:lstStyle/>
          <a:p>
            <a:pPr marL="0" lvl="0" indent="0" algn="just">
              <a:lnSpc>
                <a:spcPct val="125000"/>
              </a:lnSpc>
              <a:spcBef>
                <a:spcPts val="0"/>
              </a:spcBef>
              <a:buClr>
                <a:srgbClr val="FF0000"/>
              </a:buClr>
              <a:buNone/>
            </a:pPr>
            <a:r>
              <a:rPr dirty="0">
                <a:sym typeface="+mn-ea"/>
              </a:rPr>
              <a:t>Over time, GPU hardware became more flexible, allowing </a:t>
            </a:r>
            <a:r>
              <a:rPr sz="2600" dirty="0">
                <a:latin typeface="Times New Roman" panose="02020603050405020304" pitchFamily="18" charset="0"/>
                <a:cs typeface="Times New Roman" panose="02020603050405020304" pitchFamily="18" charset="0"/>
              </a:rPr>
              <a:t>custom subroutines to be used to transform the coordinates of vertices or assign colors to pixels. In principle, there was no requirement that these pixel values actually be based on a rendering task. These GPUs could be used for scientific computing by writing the output of a computation to a buffer of pixel values. </a:t>
            </a:r>
            <a:r>
              <a:rPr lang="en-US" altLang="zh-CN" sz="2600" dirty="0" err="1">
                <a:solidFill>
                  <a:srgbClr val="00FF00"/>
                </a:solidFill>
                <a:latin typeface="Times New Roman" panose="02020603050405020304" pitchFamily="18" charset="0"/>
                <a:cs typeface="Times New Roman" panose="02020603050405020304" pitchFamily="18" charset="0"/>
              </a:rPr>
              <a:t>Steinkrau</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2005</a:t>
            </a:r>
            <a:r>
              <a:rPr sz="2600" dirty="0">
                <a:latin typeface="Times New Roman" panose="02020603050405020304" pitchFamily="18" charset="0"/>
                <a:cs typeface="Times New Roman" panose="02020603050405020304" pitchFamily="18" charset="0"/>
              </a:rPr>
              <a:t>) implemented a two-layer fully connected neural network on a GPU and reported a 3X speedup over their CPU-based baseline. Shortly thereafter, </a:t>
            </a:r>
            <a:r>
              <a:rPr lang="en-US" altLang="zh-CN" sz="2600" dirty="0" err="1">
                <a:solidFill>
                  <a:srgbClr val="00FF00"/>
                </a:solidFill>
                <a:latin typeface="Times New Roman" panose="02020603050405020304" pitchFamily="18" charset="0"/>
                <a:cs typeface="Times New Roman" panose="02020603050405020304" pitchFamily="18" charset="0"/>
              </a:rPr>
              <a:t>Chellapilla</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2006</a:t>
            </a:r>
            <a:r>
              <a:rPr sz="2600" dirty="0">
                <a:latin typeface="Times New Roman" panose="02020603050405020304" pitchFamily="18" charset="0"/>
                <a:cs typeface="Times New Roman" panose="02020603050405020304" pitchFamily="18" charset="0"/>
              </a:rPr>
              <a:t>) demonstrated that the same technique could be used to accelerate supervised convolutional networks.</a:t>
            </a:r>
          </a:p>
          <a:p>
            <a:pPr marL="0" lvl="0" indent="0" algn="just">
              <a:lnSpc>
                <a:spcPct val="125000"/>
              </a:lnSpc>
              <a:spcBef>
                <a:spcPts val="0"/>
              </a:spcBef>
              <a:buClr>
                <a:srgbClr val="FF0000"/>
              </a:buClr>
              <a:buNone/>
            </a:pPr>
            <a:r>
              <a:rPr dirty="0">
                <a:sym typeface="+mn-ea"/>
              </a:rPr>
              <a:t>        </a:t>
            </a:r>
            <a:r>
              <a:rPr sz="2600" dirty="0">
                <a:latin typeface="Times New Roman" panose="02020603050405020304" pitchFamily="18" charset="0"/>
                <a:cs typeface="Times New Roman" panose="02020603050405020304" pitchFamily="18" charset="0"/>
              </a:rPr>
              <a:t>The popularity of graphics cards for neural network training exploded after the advent of </a:t>
            </a:r>
            <a:r>
              <a:rPr sz="2600" i="1" dirty="0">
                <a:latin typeface="Times New Roman" panose="02020603050405020304" pitchFamily="18" charset="0"/>
                <a:cs typeface="Times New Roman" panose="02020603050405020304" pitchFamily="18" charset="0"/>
              </a:rPr>
              <a:t>general purpose</a:t>
            </a:r>
            <a:r>
              <a:rPr sz="2600" dirty="0">
                <a:latin typeface="Times New Roman" panose="02020603050405020304" pitchFamily="18" charset="0"/>
                <a:cs typeface="Times New Roman" panose="02020603050405020304" pitchFamily="18" charset="0"/>
              </a:rPr>
              <a:t> GPUs. These GP-GPUs could execute arbitrary code, not just rendering subroutines. NVIDIA’s CUDA programming language provided a way to write this arbitrary code in a C-like language.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12.4.3.3 Importance Sampling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In all of these cases, the computational complexity of gradient estimation for the output layer is reduced to be proportional to the number of negative samples rather than proportional to the size of the output vector.</a:t>
            </a:r>
          </a:p>
        </p:txBody>
      </p:sp>
    </p:spTree>
    <p:extLst>
      <p:ext uri="{BB962C8B-B14F-4D97-AF65-F5344CB8AC3E}">
        <p14:creationId xmlns:p14="http://schemas.microsoft.com/office/powerpoint/2010/main" val="15570693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12.4.3.4 Noise-Contrastive Estimation and Ranking Loss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Other approaches based on sampling have been proposed to reduce the computational cost of training neural language models with large vocabularies. An early example is the ranking loss proposed by </a:t>
                </a:r>
                <a:r>
                  <a:rPr lang="en-US" altLang="zh-CN" sz="2600" dirty="0" err="1">
                    <a:solidFill>
                      <a:srgbClr val="00FF00"/>
                    </a:solidFill>
                    <a:latin typeface="Times New Roman" panose="02020603050405020304" pitchFamily="18" charset="0"/>
                    <a:cs typeface="Times New Roman" panose="02020603050405020304" pitchFamily="18" charset="0"/>
                  </a:rPr>
                  <a:t>Collobert</a:t>
                </a:r>
                <a:r>
                  <a:rPr lang="en-US" altLang="zh-CN" sz="2600" dirty="0">
                    <a:solidFill>
                      <a:srgbClr val="00FF00"/>
                    </a:solidFill>
                    <a:latin typeface="Times New Roman" panose="02020603050405020304" pitchFamily="18" charset="0"/>
                    <a:cs typeface="Times New Roman" panose="02020603050405020304" pitchFamily="18" charset="0"/>
                  </a:rPr>
                  <a:t> and Weston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2008a</a:t>
                </a:r>
                <a:r>
                  <a:rPr lang="en-US" altLang="zh-CN" sz="2600" dirty="0">
                    <a:latin typeface="Times New Roman" panose="02020603050405020304" pitchFamily="18" charset="0"/>
                    <a:cs typeface="Times New Roman" panose="02020603050405020304" pitchFamily="18" charset="0"/>
                  </a:rPr>
                  <a:t>), which views the output of the neural language model for each word as a score and tries to make the score of the correct word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𝑎</m:t>
                        </m:r>
                      </m:e>
                      <m:sub>
                        <m:r>
                          <a:rPr lang="en-US" altLang="zh-CN" sz="2600" b="0" i="1" smtClean="0">
                            <a:latin typeface="Cambria Math" panose="02040503050406030204" pitchFamily="18" charset="0"/>
                            <a:cs typeface="Times New Roman" panose="02020603050405020304" pitchFamily="18" charset="0"/>
                          </a:rPr>
                          <m:t>𝑦</m:t>
                        </m:r>
                      </m:sub>
                    </m:sSub>
                  </m:oMath>
                </a14:m>
                <a:r>
                  <a:rPr lang="en-US" altLang="zh-CN" sz="2600" dirty="0">
                    <a:latin typeface="Times New Roman" panose="02020603050405020304" pitchFamily="18" charset="0"/>
                    <a:cs typeface="Times New Roman" panose="02020603050405020304" pitchFamily="18" charset="0"/>
                  </a:rPr>
                  <a:t> be ranked high in comparison to the other scores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𝑎</m:t>
                        </m:r>
                      </m:e>
                      <m:sub>
                        <m:r>
                          <a:rPr lang="en-US" altLang="zh-CN" sz="2600" b="0" i="1"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 The ranking loss proposed then is</a:t>
                </a:r>
              </a:p>
              <a:p>
                <a:pPr marL="0" indent="0" algn="ctr">
                  <a:lnSpc>
                    <a:spcPct val="125000"/>
                  </a:lnSpc>
                  <a:spcBef>
                    <a:spcPts val="0"/>
                  </a:spcBef>
                  <a:buClr>
                    <a:srgbClr val="FF0000"/>
                  </a:buClr>
                  <a:buNone/>
                </a:pP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𝐿</m:t>
                    </m:r>
                    <m:r>
                      <a:rPr lang="en-US" altLang="zh-CN" sz="2600" b="0" i="1" smtClean="0">
                        <a:latin typeface="Cambria Math" panose="02040503050406030204" pitchFamily="18" charset="0"/>
                        <a:cs typeface="Times New Roman" panose="02020603050405020304" pitchFamily="18" charset="0"/>
                      </a:rPr>
                      <m:t>=</m:t>
                    </m:r>
                    <m:nary>
                      <m:naryPr>
                        <m:chr m:val="∑"/>
                        <m:supHide m:val="on"/>
                        <m:ctrlPr>
                          <a:rPr lang="en-US" altLang="zh-CN" sz="2600" b="0" i="1" smtClean="0">
                            <a:latin typeface="Cambria Math" panose="02040503050406030204" pitchFamily="18" charset="0"/>
                            <a:cs typeface="Times New Roman" panose="02020603050405020304" pitchFamily="18" charset="0"/>
                          </a:rPr>
                        </m:ctrlPr>
                      </m:naryPr>
                      <m:sub>
                        <m:r>
                          <m:rPr>
                            <m:brk m:alnAt="7"/>
                          </m:rPr>
                          <a:rPr lang="en-US" altLang="zh-CN" sz="2600" b="0" i="1" smtClean="0">
                            <a:latin typeface="Cambria Math" panose="02040503050406030204" pitchFamily="18" charset="0"/>
                            <a:cs typeface="Times New Roman" panose="02020603050405020304" pitchFamily="18" charset="0"/>
                          </a:rPr>
                          <m:t>𝑖</m:t>
                        </m:r>
                      </m:sub>
                      <m:sup/>
                      <m:e>
                        <m:r>
                          <m:rPr>
                            <m:sty m:val="p"/>
                          </m:rPr>
                          <a:rPr lang="en-US" altLang="zh-CN" sz="2600" b="0" i="0" smtClean="0">
                            <a:latin typeface="Cambria Math" panose="02040503050406030204" pitchFamily="18" charset="0"/>
                            <a:cs typeface="Times New Roman" panose="02020603050405020304" pitchFamily="18" charset="0"/>
                          </a:rPr>
                          <m:t>max</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0</m:t>
                        </m:r>
                        <m:r>
                          <a:rPr lang="en-US" altLang="zh-CN" sz="2600" b="0" i="1" smtClean="0">
                            <a:latin typeface="Cambria Math" panose="02040503050406030204" pitchFamily="18" charset="0"/>
                            <a:cs typeface="Times New Roman" panose="02020603050405020304" pitchFamily="18" charset="0"/>
                          </a:rPr>
                          <m:t>, </m:t>
                        </m:r>
                        <m:r>
                          <a:rPr lang="en-US" altLang="zh-CN" sz="2600" b="0" i="1" smtClean="0">
                            <a:latin typeface="Cambria Math" panose="02040503050406030204" pitchFamily="18" charset="0"/>
                            <a:cs typeface="Times New Roman" panose="02020603050405020304" pitchFamily="18" charset="0"/>
                          </a:rPr>
                          <m:t>1</m:t>
                        </m:r>
                        <m:r>
                          <a:rPr lang="en-US" altLang="zh-CN" sz="2600" b="0" i="1" smtClean="0">
                            <a:latin typeface="Cambria Math" panose="02040503050406030204" pitchFamily="18" charset="0"/>
                            <a:cs typeface="Times New Roman" panose="02020603050405020304" pitchFamily="18" charset="0"/>
                          </a:rPr>
                          <m:t>−</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𝑎</m:t>
                            </m:r>
                          </m:e>
                          <m:sub>
                            <m:r>
                              <a:rPr lang="en-US" altLang="zh-CN" sz="2600" b="0" i="1" smtClean="0">
                                <a:latin typeface="Cambria Math" panose="02040503050406030204" pitchFamily="18" charset="0"/>
                                <a:cs typeface="Times New Roman" panose="02020603050405020304" pitchFamily="18" charset="0"/>
                              </a:rPr>
                              <m:t>𝑦</m:t>
                            </m:r>
                          </m:sub>
                        </m:sSub>
                        <m:r>
                          <a:rPr lang="en-US" altLang="zh-CN" sz="2600" b="0" i="1" smtClean="0">
                            <a:latin typeface="Cambria Math" panose="02040503050406030204" pitchFamily="18" charset="0"/>
                            <a:cs typeface="Times New Roman" panose="02020603050405020304" pitchFamily="18" charset="0"/>
                          </a:rPr>
                          <m:t>+</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𝑎</m:t>
                            </m:r>
                          </m:e>
                          <m:sub>
                            <m:r>
                              <a:rPr lang="en-US" altLang="zh-CN" sz="2600" b="0" i="1" smtClean="0">
                                <a:latin typeface="Cambria Math" panose="02040503050406030204" pitchFamily="18" charset="0"/>
                                <a:cs typeface="Times New Roman" panose="02020603050405020304" pitchFamily="18" charset="0"/>
                              </a:rPr>
                              <m:t>𝑖</m:t>
                            </m:r>
                          </m:sub>
                        </m:sSub>
                        <m:r>
                          <a:rPr lang="en-US" altLang="zh-CN" sz="2600" b="0" i="1" smtClean="0">
                            <a:latin typeface="Cambria Math" panose="02040503050406030204" pitchFamily="18" charset="0"/>
                            <a:cs typeface="Times New Roman" panose="02020603050405020304" pitchFamily="18" charset="0"/>
                          </a:rPr>
                          <m:t>)</m:t>
                        </m:r>
                      </m:e>
                    </m:nary>
                  </m:oMath>
                </a14:m>
                <a:r>
                  <a:rPr lang="en-US" altLang="zh-CN" sz="2600" dirty="0">
                    <a:latin typeface="Times New Roman" panose="02020603050405020304" pitchFamily="18" charset="0"/>
                    <a:cs typeface="Times New Roman" panose="02020603050405020304" pitchFamily="18" charset="0"/>
                  </a:rPr>
                  <a:t>.                        (12.19)</a:t>
                </a:r>
              </a:p>
              <a:p>
                <a:pPr marL="0" indent="0">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gradient is zero for the </a:t>
                </a:r>
                <a:r>
                  <a:rPr lang="en-US" altLang="zh-CN" sz="2600" i="1" dirty="0" err="1">
                    <a:latin typeface="Times New Roman" panose="02020603050405020304" pitchFamily="18" charset="0"/>
                    <a:cs typeface="Times New Roman" panose="02020603050405020304" pitchFamily="18" charset="0"/>
                  </a:rPr>
                  <a:t>i</a:t>
                </a:r>
                <a:r>
                  <a:rPr lang="en-US" altLang="zh-CN" sz="2600" dirty="0" err="1">
                    <a:latin typeface="Times New Roman" panose="02020603050405020304" pitchFamily="18" charset="0"/>
                    <a:cs typeface="Times New Roman" panose="02020603050405020304" pitchFamily="18" charset="0"/>
                  </a:rPr>
                  <a:t>-th</a:t>
                </a:r>
                <a:r>
                  <a:rPr lang="en-US" altLang="zh-CN" sz="2600" dirty="0">
                    <a:latin typeface="Times New Roman" panose="02020603050405020304" pitchFamily="18" charset="0"/>
                    <a:cs typeface="Times New Roman" panose="02020603050405020304" pitchFamily="18" charset="0"/>
                  </a:rPr>
                  <a:t> term if the score of the observed word,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𝑎</m:t>
                        </m:r>
                      </m:e>
                      <m:sub>
                        <m:r>
                          <a:rPr lang="en-US" altLang="zh-CN" sz="2600" b="0" i="1" smtClean="0">
                            <a:latin typeface="Cambria Math" panose="02040503050406030204" pitchFamily="18" charset="0"/>
                            <a:cs typeface="Times New Roman" panose="02020603050405020304" pitchFamily="18" charset="0"/>
                          </a:rPr>
                          <m:t>𝑦</m:t>
                        </m:r>
                      </m:sub>
                    </m:sSub>
                  </m:oMath>
                </a14:m>
                <a:r>
                  <a:rPr lang="en-US" altLang="zh-CN" sz="2600" dirty="0">
                    <a:latin typeface="Times New Roman" panose="02020603050405020304" pitchFamily="18" charset="0"/>
                    <a:cs typeface="Times New Roman" panose="02020603050405020304" pitchFamily="18" charset="0"/>
                  </a:rPr>
                  <a:t>, is greater than the score of the negative word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𝑎</m:t>
                        </m:r>
                      </m:e>
                      <m:sub>
                        <m:r>
                          <a:rPr lang="en-US" altLang="zh-CN" sz="2600" b="0" i="1"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by a margin of 1.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27799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12.4.3.4 Noise-Contrastive Estimation and Ranking Loss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One issue with this criterion is that it does not provide estimated conditional probabilities, which are useful in some applications, including speech recognition and text generation (including conditional text generation tasks such as translation).</a:t>
            </a:r>
          </a:p>
          <a:p>
            <a:pPr mar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 more recently used training objective for neural language model is noise- contrastive estimation, which is introduced in Sec. </a:t>
            </a:r>
            <a:r>
              <a:rPr lang="en-US" altLang="zh-CN" sz="2600" dirty="0">
                <a:solidFill>
                  <a:srgbClr val="FF0000"/>
                </a:solidFill>
                <a:latin typeface="Times New Roman" panose="02020603050405020304" pitchFamily="18" charset="0"/>
                <a:cs typeface="Times New Roman" panose="02020603050405020304" pitchFamily="18" charset="0"/>
              </a:rPr>
              <a:t>18.6</a:t>
            </a:r>
            <a:r>
              <a:rPr lang="en-US" altLang="zh-CN" sz="2600" dirty="0">
                <a:latin typeface="Times New Roman" panose="02020603050405020304" pitchFamily="18" charset="0"/>
                <a:cs typeface="Times New Roman" panose="02020603050405020304" pitchFamily="18" charset="0"/>
              </a:rPr>
              <a:t>. This approach has been successfully applied to neural language models (</a:t>
            </a:r>
            <a:r>
              <a:rPr lang="en-US" altLang="zh-CN" sz="2600" dirty="0" err="1">
                <a:solidFill>
                  <a:srgbClr val="00FF00"/>
                </a:solidFill>
                <a:latin typeface="Times New Roman" panose="02020603050405020304" pitchFamily="18" charset="0"/>
                <a:cs typeface="Times New Roman" panose="02020603050405020304" pitchFamily="18" charset="0"/>
              </a:rPr>
              <a:t>Mnih</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Teh</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Mnih</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Kavukcuoglu</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109662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12.4.4 Combining Neural Language Models with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-grams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 major advantage of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-gram models over neural networks is that n -gram models achieve high model capacity (by storing the frequencies of very many tuples) while requiring very little computation to process an example (by looking up only a few tuples that match the current context). If we use hash tables or trees to access the counts, the computation used for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-grams is almost independent of capacity. In comparison, doubling a neural network’s number of parameters typically also roughly doubles its computation time. Exceptions include models that avoid using all parameters on each pass. Embedding layers index only a single embedding in each pass, so we can increase the vocabulary size without increasing the computation time per example.</a:t>
            </a:r>
          </a:p>
        </p:txBody>
      </p:sp>
    </p:spTree>
    <p:extLst>
      <p:ext uri="{BB962C8B-B14F-4D97-AF65-F5344CB8AC3E}">
        <p14:creationId xmlns:p14="http://schemas.microsoft.com/office/powerpoint/2010/main" val="35320085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12.4.4 Combining Neural Language Models with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-grams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Some other models, such as tiled convolutional networks, can add parameters while reducing the degree of parameter sharing in order to maintain the same amount of computation. However, typical neural network layers based on matrix multiplication use an amount of computation proportional to the number of parameters.</a:t>
            </a:r>
          </a:p>
          <a:p>
            <a:pPr mar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One easy way to add capacity is thus to combine both approaches in an ensemble consisting of a neural language model and an n -gram language model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2001</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2003</a:t>
            </a:r>
            <a:r>
              <a:rPr lang="en-US" altLang="zh-CN" sz="2600" dirty="0">
                <a:latin typeface="Times New Roman" panose="02020603050405020304" pitchFamily="18" charset="0"/>
                <a:cs typeface="Times New Roman" panose="02020603050405020304" pitchFamily="18" charset="0"/>
              </a:rPr>
              <a:t>). As with any ensemble, this technique can reduce test error if the ensemble members make independent mistakes. The field of ensemble learning provides many ways of combining the ensemble members’ predictions, including uniform weighting and weights chosen on a validation set.</a:t>
            </a:r>
          </a:p>
        </p:txBody>
      </p:sp>
    </p:spTree>
    <p:extLst>
      <p:ext uri="{BB962C8B-B14F-4D97-AF65-F5344CB8AC3E}">
        <p14:creationId xmlns:p14="http://schemas.microsoft.com/office/powerpoint/2010/main" val="17501148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12.4.4 Combining Neural Language Models with </a:t>
            </a:r>
            <a:r>
              <a:rPr lang="en-US" altLang="zh-CN" sz="3600" i="1" dirty="0">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-grams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solidFill>
                      <a:srgbClr val="00FF00"/>
                    </a:solidFill>
                    <a:latin typeface="Times New Roman" panose="02020603050405020304" pitchFamily="18" charset="0"/>
                    <a:cs typeface="Times New Roman" panose="02020603050405020304" pitchFamily="18" charset="0"/>
                  </a:rPr>
                  <a:t>Mikolov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2011a</a:t>
                </a:r>
                <a:r>
                  <a:rPr lang="en-US" altLang="zh-CN" sz="2600" dirty="0">
                    <a:latin typeface="Times New Roman" panose="02020603050405020304" pitchFamily="18" charset="0"/>
                    <a:cs typeface="Times New Roman" panose="02020603050405020304" pitchFamily="18" charset="0"/>
                  </a:rPr>
                  <a:t>) extended the ensemble to include not just two models but a large array of models. It is also possible to pair a neural network with a maximum entropy model and train both jointly (</a:t>
                </a:r>
                <a:r>
                  <a:rPr lang="en-US" altLang="zh-CN" sz="2600" dirty="0" err="1">
                    <a:solidFill>
                      <a:srgbClr val="00FF00"/>
                    </a:solidFill>
                    <a:latin typeface="Times New Roman" panose="02020603050405020304" pitchFamily="18" charset="0"/>
                    <a:cs typeface="Times New Roman" panose="02020603050405020304" pitchFamily="18" charset="0"/>
                  </a:rPr>
                  <a:t>Mikolov</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2011b</a:t>
                </a:r>
                <a:r>
                  <a:rPr lang="en-US" altLang="zh-CN" sz="2600" dirty="0">
                    <a:latin typeface="Times New Roman" panose="02020603050405020304" pitchFamily="18" charset="0"/>
                    <a:cs typeface="Times New Roman" panose="02020603050405020304" pitchFamily="18" charset="0"/>
                  </a:rPr>
                  <a:t>). This approach can be viewed as training a neural network with an extra set of inputs that are connected directly to the output, and not connected to any other part of the model. The extra inputs are indicators for the presence of particular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-grams in the input context, so these variables are very high-dimensional and very sparse. The increase in model capacity is huge—the new portion of the architecture contains up to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𝑠𝑉</m:t>
                        </m:r>
                        <m:r>
                          <a:rPr lang="en-US" altLang="zh-CN" sz="2600" b="0" i="1" smtClean="0">
                            <a:latin typeface="Cambria Math" panose="02040503050406030204" pitchFamily="18" charset="0"/>
                            <a:cs typeface="Times New Roman" panose="02020603050405020304" pitchFamily="18" charset="0"/>
                          </a:rPr>
                          <m:t>|</m:t>
                        </m:r>
                      </m:e>
                      <m:sup>
                        <m:r>
                          <a:rPr lang="en-US" altLang="zh-CN" sz="2600" b="0" i="1" smtClean="0">
                            <a:latin typeface="Cambria Math" panose="02040503050406030204" pitchFamily="18" charset="0"/>
                            <a:cs typeface="Times New Roman" panose="02020603050405020304" pitchFamily="18" charset="0"/>
                          </a:rPr>
                          <m:t>𝑛</m:t>
                        </m:r>
                      </m:sup>
                    </m:sSup>
                  </m:oMath>
                </a14:m>
                <a:r>
                  <a:rPr lang="en-US" altLang="zh-CN" sz="2600" dirty="0">
                    <a:latin typeface="Times New Roman" panose="02020603050405020304" pitchFamily="18" charset="0"/>
                    <a:cs typeface="Times New Roman" panose="02020603050405020304" pitchFamily="18" charset="0"/>
                  </a:rPr>
                  <a:t> parameters—but the amount of added computation needed to process an input is minimal because the extra inputs are very sparse.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4"/>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08435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12.4.5 Neural Machine Translation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Machine translation is the task of reading a sentence in one natural language and emitting a sentence with the equivalent meaning in another language. Machine translation systems often involve many components. At a high level, there is often one component that proposes many candidate translations. Many of these translations will not be grammatical due to differences between the languages. For example, many languages put adjectives after nouns, so when translated to English directly they yield phrases such as “apple red.” The proposal mechanism suggests many variants of the suggested translation, ideally including “red apple.” A second component of the translation system, a language model, evaluates the proposed translations, and can score “red apple” as better than “apple red.”</a:t>
            </a:r>
          </a:p>
        </p:txBody>
      </p:sp>
    </p:spTree>
    <p:extLst>
      <p:ext uri="{BB962C8B-B14F-4D97-AF65-F5344CB8AC3E}">
        <p14:creationId xmlns:p14="http://schemas.microsoft.com/office/powerpoint/2010/main" val="118290459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12.4.5 Neural Machine Translation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The earliest use of neural networks for machine translation was to upgrade the language model of a translation system by using a neural language model (</a:t>
            </a:r>
            <a:r>
              <a:rPr lang="en-US" altLang="zh-CN" sz="2600" dirty="0" err="1">
                <a:solidFill>
                  <a:srgbClr val="00FF00"/>
                </a:solidFill>
                <a:latin typeface="Times New Roman" panose="02020603050405020304" pitchFamily="18" charset="0"/>
                <a:cs typeface="Times New Roman" panose="02020603050405020304" pitchFamily="18" charset="0"/>
              </a:rPr>
              <a:t>Schwenk</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2006</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Schwenk</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Previously, most machine translation systems had used an n -gram model for this component. The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-gram based models used for machine translation include not just traditional back-off n -gram models (</a:t>
            </a:r>
            <a:r>
              <a:rPr lang="en-US" altLang="zh-CN" sz="2600" dirty="0">
                <a:solidFill>
                  <a:srgbClr val="00FF00"/>
                </a:solidFill>
                <a:latin typeface="Times New Roman" panose="02020603050405020304" pitchFamily="18" charset="0"/>
                <a:cs typeface="Times New Roman" panose="02020603050405020304" pitchFamily="18" charset="0"/>
              </a:rPr>
              <a:t>Jelinek and Mercer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1980</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Katz</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1987</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Chen and Goodman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1999</a:t>
            </a:r>
            <a:r>
              <a:rPr lang="en-US" altLang="zh-CN" sz="2600" dirty="0">
                <a:latin typeface="Times New Roman" panose="02020603050405020304" pitchFamily="18" charset="0"/>
                <a:cs typeface="Times New Roman" panose="02020603050405020304" pitchFamily="18" charset="0"/>
              </a:rPr>
              <a:t>) but also </a:t>
            </a:r>
            <a:r>
              <a:rPr lang="en-US" altLang="zh-CN" sz="2600" b="1" dirty="0">
                <a:latin typeface="Times New Roman" panose="02020603050405020304" pitchFamily="18" charset="0"/>
                <a:cs typeface="Times New Roman" panose="02020603050405020304" pitchFamily="18" charset="0"/>
              </a:rPr>
              <a:t>maximum entropy language models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Berger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in which an affine-</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layer predicts the next word given the presence of frequent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-grams in the context.</a:t>
            </a:r>
          </a:p>
          <a:p>
            <a:pPr mar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Traditional language models simply report the probability of a natural language sentence. </a:t>
            </a:r>
          </a:p>
        </p:txBody>
      </p:sp>
    </p:spTree>
    <p:extLst>
      <p:ext uri="{BB962C8B-B14F-4D97-AF65-F5344CB8AC3E}">
        <p14:creationId xmlns:p14="http://schemas.microsoft.com/office/powerpoint/2010/main" val="42917342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12.4.5 Neural Machine Translation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Because machine translation involves producing an output sentence given an input sentence, it makes sense to extend the natural language model to be conditional. As described in Sec. </a:t>
                </a:r>
                <a:r>
                  <a:rPr lang="en-US" altLang="zh-CN" sz="2600" dirty="0">
                    <a:solidFill>
                      <a:srgbClr val="FF0000"/>
                    </a:solidFill>
                    <a:latin typeface="Times New Roman" panose="02020603050405020304" pitchFamily="18" charset="0"/>
                    <a:cs typeface="Times New Roman" panose="02020603050405020304" pitchFamily="18" charset="0"/>
                  </a:rPr>
                  <a:t>6.2.1.1</a:t>
                </a:r>
                <a:r>
                  <a:rPr lang="en-US" altLang="zh-CN" sz="2600" dirty="0">
                    <a:latin typeface="Times New Roman" panose="02020603050405020304" pitchFamily="18" charset="0"/>
                    <a:cs typeface="Times New Roman" panose="02020603050405020304" pitchFamily="18" charset="0"/>
                  </a:rPr>
                  <a:t>, it is straightforward to extend a model that defines a marginal distribution over some variable to define a conditional distribution over that variable given a context </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where </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might be a single variable or a list of variables. </a:t>
                </a:r>
                <a:r>
                  <a:rPr lang="en-US" altLang="zh-CN" sz="2600" dirty="0">
                    <a:solidFill>
                      <a:srgbClr val="00FF00"/>
                    </a:solidFill>
                    <a:latin typeface="Times New Roman" panose="02020603050405020304" pitchFamily="18" charset="0"/>
                    <a:cs typeface="Times New Roman" panose="02020603050405020304" pitchFamily="18" charset="0"/>
                  </a:rPr>
                  <a:t>Devlin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beat the state-of-the-art in some statistical machine translation benchmarks by using an MLP to score a phrase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𝑡</m:t>
                        </m:r>
                      </m:e>
                      <m:sub>
                        <m:r>
                          <a:rPr lang="en-US" altLang="zh-CN" sz="2600" b="0" i="1" smtClean="0">
                            <a:latin typeface="Cambria Math" panose="02040503050406030204" pitchFamily="18" charset="0"/>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𝑡</m:t>
                        </m:r>
                      </m:e>
                      <m:sub>
                        <m:r>
                          <a:rPr lang="en-US" altLang="zh-CN" sz="2600" b="0" i="1" dirty="0" smtClean="0">
                            <a:latin typeface="Cambria Math" panose="02040503050406030204" pitchFamily="18" charset="0"/>
                            <a:cs typeface="Times New Roman" panose="02020603050405020304" pitchFamily="18" charset="0"/>
                          </a:rPr>
                          <m:t>2</m:t>
                        </m:r>
                      </m:sub>
                    </m:sSub>
                  </m:oMath>
                </a14:m>
                <a:r>
                  <a:rPr lang="en-US" altLang="zh-CN" sz="2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𝑡</m:t>
                        </m:r>
                      </m:e>
                      <m:sub>
                        <m:r>
                          <a:rPr lang="en-US" altLang="zh-CN" sz="2600" b="0" i="1" smtClean="0">
                            <a:latin typeface="Cambria Math" panose="02040503050406030204" pitchFamily="18" charset="0"/>
                            <a:cs typeface="Times New Roman" panose="02020603050405020304" pitchFamily="18" charset="0"/>
                          </a:rPr>
                          <m:t>𝑘</m:t>
                        </m:r>
                      </m:sub>
                    </m:sSub>
                  </m:oMath>
                </a14:m>
                <a:r>
                  <a:rPr lang="en-US" altLang="zh-CN" sz="2600" dirty="0">
                    <a:latin typeface="Times New Roman" panose="02020603050405020304" pitchFamily="18" charset="0"/>
                    <a:cs typeface="Times New Roman" panose="02020603050405020304" pitchFamily="18" charset="0"/>
                  </a:rPr>
                  <a:t> in the target language given a phrase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𝑠</m:t>
                        </m:r>
                      </m:e>
                      <m:sub>
                        <m:r>
                          <a:rPr lang="en-US" altLang="zh-CN" sz="2600" b="0" i="1" smtClean="0">
                            <a:latin typeface="Cambria Math" panose="02040503050406030204" pitchFamily="18" charset="0"/>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𝑠</m:t>
                        </m:r>
                      </m:e>
                      <m:sub>
                        <m:r>
                          <a:rPr lang="en-US" altLang="zh-CN" sz="2600" b="0" i="1" smtClean="0">
                            <a:latin typeface="Cambria Math" panose="02040503050406030204" pitchFamily="18" charset="0"/>
                            <a:cs typeface="Times New Roman" panose="02020603050405020304" pitchFamily="18" charset="0"/>
                          </a:rPr>
                          <m:t>2</m:t>
                        </m:r>
                      </m:sub>
                    </m:sSub>
                  </m:oMath>
                </a14:m>
                <a:r>
                  <a:rPr lang="en-US" altLang="zh-CN" sz="2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𝑠</m:t>
                        </m:r>
                      </m:e>
                      <m:sub>
                        <m:r>
                          <a:rPr lang="en-US" altLang="zh-CN" sz="2600" b="0" i="1" smtClean="0">
                            <a:latin typeface="Cambria Math" panose="02040503050406030204" pitchFamily="18" charset="0"/>
                            <a:cs typeface="Times New Roman" panose="02020603050405020304" pitchFamily="18" charset="0"/>
                          </a:rPr>
                          <m:t>𝑛</m:t>
                        </m:r>
                      </m:sub>
                    </m:sSub>
                  </m:oMath>
                </a14:m>
                <a:r>
                  <a:rPr lang="en-US" altLang="zh-CN" sz="2600" dirty="0">
                    <a:latin typeface="Times New Roman" panose="02020603050405020304" pitchFamily="18" charset="0"/>
                    <a:cs typeface="Times New Roman" panose="02020603050405020304" pitchFamily="18" charset="0"/>
                  </a:rPr>
                  <a:t> in the source language. The MLP estimates P(</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𝑡</m:t>
                        </m:r>
                      </m:e>
                      <m:sub>
                        <m:r>
                          <a:rPr lang="en-US" altLang="zh-CN" sz="2600" i="1">
                            <a:latin typeface="Cambria Math" panose="02040503050406030204" pitchFamily="18" charset="0"/>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600" i="1" dirty="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𝑡</m:t>
                        </m:r>
                      </m:e>
                      <m:sub>
                        <m:r>
                          <a:rPr lang="en-US" altLang="zh-CN" sz="2600" i="1" dirty="0">
                            <a:latin typeface="Cambria Math" panose="02040503050406030204" pitchFamily="18" charset="0"/>
                            <a:cs typeface="Times New Roman" panose="02020603050405020304" pitchFamily="18" charset="0"/>
                          </a:rPr>
                          <m:t>2</m:t>
                        </m:r>
                      </m:sub>
                    </m:sSub>
                  </m:oMath>
                </a14:m>
                <a:r>
                  <a:rPr lang="en-US" altLang="zh-CN" sz="2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𝑡</m:t>
                        </m:r>
                      </m:e>
                      <m:sub>
                        <m:r>
                          <a:rPr lang="en-US" altLang="zh-CN" sz="2600" i="1">
                            <a:latin typeface="Cambria Math" panose="02040503050406030204" pitchFamily="18" charset="0"/>
                            <a:cs typeface="Times New Roman" panose="02020603050405020304" pitchFamily="18" charset="0"/>
                          </a:rPr>
                          <m:t>𝑘</m:t>
                        </m:r>
                      </m:sub>
                    </m:sSub>
                    <m:r>
                      <a:rPr lang="en-US" altLang="zh-CN" sz="2600" i="1">
                        <a:latin typeface="Cambria Math" panose="02040503050406030204" pitchFamily="18" charset="0"/>
                        <a:cs typeface="Times New Roman" panose="02020603050405020304" pitchFamily="18" charset="0"/>
                      </a:rPr>
                      <m:t> </m:t>
                    </m:r>
                    <m:r>
                      <a:rPr lang="en-US" altLang="zh-CN" sz="2600" b="0" i="1" smtClean="0">
                        <a:latin typeface="Cambria Math" panose="02040503050406030204" pitchFamily="18" charset="0"/>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 </m:t>
                        </m:r>
                        <m:r>
                          <a:rPr lang="en-US" altLang="zh-CN" sz="2600" i="1">
                            <a:latin typeface="Cambria Math" panose="02040503050406030204" pitchFamily="18" charset="0"/>
                            <a:cs typeface="Times New Roman" panose="02020603050405020304" pitchFamily="18" charset="0"/>
                          </a:rPr>
                          <m:t>𝑠</m:t>
                        </m:r>
                      </m:e>
                      <m:sub>
                        <m:r>
                          <a:rPr lang="en-US" altLang="zh-CN" sz="2600" i="1">
                            <a:latin typeface="Cambria Math" panose="02040503050406030204" pitchFamily="18" charset="0"/>
                            <a:cs typeface="Times New Roman" panose="02020603050405020304" pitchFamily="18" charset="0"/>
                          </a:rPr>
                          <m:t>1</m:t>
                        </m:r>
                      </m:sub>
                    </m:sSub>
                  </m:oMath>
                </a14:m>
                <a:r>
                  <a:rPr lang="en-US" altLang="zh-CN" sz="2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𝑠</m:t>
                        </m:r>
                      </m:e>
                      <m:sub>
                        <m:r>
                          <a:rPr lang="en-US" altLang="zh-CN" sz="2600" i="1">
                            <a:latin typeface="Cambria Math" panose="02040503050406030204" pitchFamily="18" charset="0"/>
                            <a:cs typeface="Times New Roman" panose="02020603050405020304" pitchFamily="18" charset="0"/>
                          </a:rPr>
                          <m:t>2</m:t>
                        </m:r>
                      </m:sub>
                    </m:sSub>
                  </m:oMath>
                </a14:m>
                <a:r>
                  <a:rPr lang="en-US" altLang="zh-CN" sz="2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𝑠</m:t>
                        </m:r>
                      </m:e>
                      <m:sub>
                        <m:r>
                          <a:rPr lang="en-US" altLang="zh-CN" sz="2600" i="1">
                            <a:latin typeface="Cambria Math" panose="02040503050406030204" pitchFamily="18" charset="0"/>
                            <a:cs typeface="Times New Roman" panose="02020603050405020304" pitchFamily="18" charset="0"/>
                          </a:rPr>
                          <m:t>𝑛</m:t>
                        </m:r>
                      </m:sub>
                    </m:sSub>
                  </m:oMath>
                </a14:m>
                <a:r>
                  <a:rPr lang="en-US" altLang="zh-CN" sz="2600" dirty="0">
                    <a:latin typeface="Times New Roman" panose="02020603050405020304" pitchFamily="18" charset="0"/>
                    <a:cs typeface="Times New Roman" panose="02020603050405020304" pitchFamily="18" charset="0"/>
                  </a:rPr>
                  <a:t>). The estimate formed by this MLP replaces the estimate provided by conditional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-gram models.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4"/>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103010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12.4.5 Neural Machine Translation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 drawback of the MLP-based approach is that it requires the sequences to be preprocessed to be of fixed length. To make the translation more flexible, we would like to use a model that can accommodate variable length inputs and variable length outputs. An RNN provides this ability. Sec. </a:t>
            </a:r>
            <a:r>
              <a:rPr lang="en-US" altLang="zh-CN" sz="2600" dirty="0">
                <a:solidFill>
                  <a:srgbClr val="FF0000"/>
                </a:solidFill>
                <a:latin typeface="Times New Roman" panose="02020603050405020304" pitchFamily="18" charset="0"/>
                <a:cs typeface="Times New Roman" panose="02020603050405020304" pitchFamily="18" charset="0"/>
              </a:rPr>
              <a:t>10.2.4</a:t>
            </a:r>
            <a:r>
              <a:rPr lang="en-US" altLang="zh-CN" sz="2600" dirty="0">
                <a:latin typeface="Times New Roman" panose="02020603050405020304" pitchFamily="18" charset="0"/>
                <a:cs typeface="Times New Roman" panose="02020603050405020304" pitchFamily="18" charset="0"/>
              </a:rPr>
              <a:t> describes several ways of constructing an RNN that represents a conditional distribution over a sequence given some input, and Sec. </a:t>
            </a:r>
            <a:r>
              <a:rPr lang="en-US" altLang="zh-CN" sz="2600" dirty="0">
                <a:solidFill>
                  <a:srgbClr val="FF0000"/>
                </a:solidFill>
                <a:latin typeface="Times New Roman" panose="02020603050405020304" pitchFamily="18" charset="0"/>
                <a:cs typeface="Times New Roman" panose="02020603050405020304" pitchFamily="18" charset="0"/>
              </a:rPr>
              <a:t>10.4</a:t>
            </a:r>
            <a:r>
              <a:rPr lang="en-US" altLang="zh-CN" sz="2600" dirty="0">
                <a:latin typeface="Times New Roman" panose="02020603050405020304" pitchFamily="18" charset="0"/>
                <a:cs typeface="Times New Roman" panose="02020603050405020304" pitchFamily="18" charset="0"/>
              </a:rPr>
              <a:t> describes how to accomplish this conditioning when the input is a sequence. In all cases, one model first reads the input sequence and emits a data structure that summarizes the input sequence. We call this summary the “context” </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01949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12.1.2 GPU Implementations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dirty="0">
                <a:sym typeface="+mn-ea"/>
              </a:rPr>
              <a:t>With their relatively </a:t>
            </a:r>
            <a:r>
              <a:rPr sz="2600" dirty="0">
                <a:latin typeface="Times New Roman" panose="02020603050405020304" pitchFamily="18" charset="0"/>
                <a:cs typeface="Times New Roman" panose="02020603050405020304" pitchFamily="18" charset="0"/>
              </a:rPr>
              <a:t>convenient programming model, massive parallelism, and high memory bandwidth, GP-GPUs now offer an ideal platform for neural network programming. This platform was rapidly adopted by deep learning researchers soon after it became available (</a:t>
            </a:r>
            <a:r>
              <a:rPr lang="en-US" altLang="zh-CN" sz="2600" dirty="0">
                <a:solidFill>
                  <a:srgbClr val="00FF00"/>
                </a:solidFill>
                <a:latin typeface="Times New Roman" panose="02020603050405020304" pitchFamily="18" charset="0"/>
                <a:cs typeface="Times New Roman" panose="02020603050405020304" pitchFamily="18" charset="0"/>
              </a:rPr>
              <a:t>Raina </a:t>
            </a:r>
            <a:r>
              <a:rPr lang="en-US" altLang="zh-CN" sz="2600" i="1" dirty="0">
                <a:solidFill>
                  <a:srgbClr val="00FF00"/>
                </a:solidFill>
                <a:latin typeface="Times New Roman" panose="02020603050405020304" pitchFamily="18" charset="0"/>
                <a:cs typeface="Times New Roman" panose="02020603050405020304" pitchFamily="18" charset="0"/>
              </a:rPr>
              <a:t>et al.</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2009</a:t>
            </a:r>
            <a:r>
              <a:rPr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Ciresan</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dirty="0">
                <a:sym typeface="+mn-ea"/>
              </a:rPr>
              <a:t>        </a:t>
            </a:r>
            <a:r>
              <a:rPr sz="2600" dirty="0">
                <a:latin typeface="Times New Roman" panose="02020603050405020304" pitchFamily="18" charset="0"/>
                <a:cs typeface="Times New Roman" panose="02020603050405020304" pitchFamily="18" charset="0"/>
              </a:rPr>
              <a:t>Writing efficient code for GP-GPUs remains a difficult task best left to </a:t>
            </a:r>
            <a:r>
              <a:rPr sz="2600" dirty="0" err="1">
                <a:latin typeface="Times New Roman" panose="02020603050405020304" pitchFamily="18" charset="0"/>
                <a:cs typeface="Times New Roman" panose="02020603050405020304" pitchFamily="18" charset="0"/>
              </a:rPr>
              <a:t>spe</a:t>
            </a:r>
            <a:r>
              <a:rPr sz="2600" dirty="0">
                <a:latin typeface="Times New Roman" panose="02020603050405020304" pitchFamily="18" charset="0"/>
                <a:cs typeface="Times New Roman" panose="02020603050405020304" pitchFamily="18" charset="0"/>
              </a:rPr>
              <a:t>- </a:t>
            </a:r>
            <a:r>
              <a:rPr sz="2600" dirty="0" err="1">
                <a:latin typeface="Times New Roman" panose="02020603050405020304" pitchFamily="18" charset="0"/>
                <a:cs typeface="Times New Roman" panose="02020603050405020304" pitchFamily="18" charset="0"/>
              </a:rPr>
              <a:t>cialists</a:t>
            </a:r>
            <a:r>
              <a:rPr sz="2600" dirty="0">
                <a:latin typeface="Times New Roman" panose="02020603050405020304" pitchFamily="18" charset="0"/>
                <a:cs typeface="Times New Roman" panose="02020603050405020304" pitchFamily="18" charset="0"/>
              </a:rPr>
              <a:t>. The techniques required to obtain good performance on GPU are very different from those used on CPU. For example, good CPU-based code is usually designed to read information from the cache as much as possible. On GPU, most writable memory locations are not cached, so it can actually be faster to compute the same value twice, rather than compute it once and read it back from memory. GPU code is also inherently multi-threaded and the different threads must be coordinated with each other carefully.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12.4.5 Neural Machine Translation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context </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may be a list of vectors, or it may be a vector or tensor. The model that reads the input to produce </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may be an RNN (</a:t>
            </a:r>
            <a:r>
              <a:rPr lang="en-US" altLang="zh-CN" sz="2600" dirty="0">
                <a:solidFill>
                  <a:srgbClr val="00FF00"/>
                </a:solidFill>
                <a:latin typeface="Times New Roman" panose="02020603050405020304" pitchFamily="18" charset="0"/>
                <a:cs typeface="Times New Roman" panose="02020603050405020304" pitchFamily="18" charset="0"/>
              </a:rPr>
              <a:t>Cho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Sutskever</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Jean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or a convolutional network (</a:t>
            </a:r>
            <a:r>
              <a:rPr lang="en-US" altLang="zh-CN" sz="2600" dirty="0" err="1">
                <a:solidFill>
                  <a:srgbClr val="00FF00"/>
                </a:solidFill>
                <a:latin typeface="Times New Roman" panose="02020603050405020304" pitchFamily="18" charset="0"/>
                <a:cs typeface="Times New Roman" panose="02020603050405020304" pitchFamily="18" charset="0"/>
              </a:rPr>
              <a:t>Kalchbrenner</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Blunsom</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A second model, usually an RNN, then reads the context </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and generates a sentence in the target language. This general idea of an encoder-decoder framework for machine translation is illustrated in Fig. </a:t>
            </a:r>
            <a:r>
              <a:rPr lang="en-US" altLang="zh-CN" sz="2600" dirty="0">
                <a:solidFill>
                  <a:srgbClr val="FF0000"/>
                </a:solidFill>
                <a:latin typeface="Times New Roman" panose="02020603050405020304" pitchFamily="18" charset="0"/>
                <a:cs typeface="Times New Roman" panose="02020603050405020304" pitchFamily="18" charset="0"/>
              </a:rPr>
              <a:t>12.5</a:t>
            </a:r>
            <a:r>
              <a:rPr lang="en-US" altLang="zh-CN" sz="2600" dirty="0">
                <a:latin typeface="Times New Roman" panose="02020603050405020304" pitchFamily="18" charset="0"/>
                <a:cs typeface="Times New Roman" panose="02020603050405020304" pitchFamily="18" charset="0"/>
              </a:rPr>
              <a:t>.</a:t>
            </a:r>
          </a:p>
          <a:p>
            <a:pPr mar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In order to generate an entire sentence conditioned on the source sentence, the model must have a way to represent the entire source sentence. Earlier models were only able to represent individual words or phrases. </a:t>
            </a:r>
          </a:p>
        </p:txBody>
      </p:sp>
    </p:spTree>
    <p:extLst>
      <p:ext uri="{BB962C8B-B14F-4D97-AF65-F5344CB8AC3E}">
        <p14:creationId xmlns:p14="http://schemas.microsoft.com/office/powerpoint/2010/main" val="10300434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1907756794,293736522&amp;fm=21&amp;gp=0.jpg">
            <a:extLst>
              <a:ext uri="{FF2B5EF4-FFF2-40B4-BE49-F238E27FC236}">
                <a16:creationId xmlns:a16="http://schemas.microsoft.com/office/drawing/2014/main" id="{A1E99EE8-B475-467C-8ED8-0A0AB6CF02CF}"/>
              </a:ext>
            </a:extLst>
          </p:cNvPr>
          <p:cNvPicPr>
            <a:picLocks noChangeAspect="1"/>
          </p:cNvPicPr>
          <p:nvPr/>
        </p:nvPicPr>
        <p:blipFill>
          <a:blip r:embed="rId2"/>
          <a:stretch>
            <a:fillRect/>
          </a:stretch>
        </p:blipFill>
        <p:spPr>
          <a:xfrm>
            <a:off x="10611066" y="5617369"/>
            <a:ext cx="1485468" cy="1119188"/>
          </a:xfrm>
          <a:prstGeom prst="rect">
            <a:avLst/>
          </a:prstGeom>
        </p:spPr>
      </p:pic>
      <p:pic>
        <p:nvPicPr>
          <p:cNvPr id="7" name="图片 6">
            <a:extLst>
              <a:ext uri="{FF2B5EF4-FFF2-40B4-BE49-F238E27FC236}">
                <a16:creationId xmlns:a16="http://schemas.microsoft.com/office/drawing/2014/main" id="{ED678683-5FA8-40D5-95D9-C2DE4FDEFC40}"/>
              </a:ext>
            </a:extLst>
          </p:cNvPr>
          <p:cNvPicPr>
            <a:picLocks noChangeAspect="1"/>
          </p:cNvPicPr>
          <p:nvPr/>
        </p:nvPicPr>
        <p:blipFill>
          <a:blip r:embed="rId3"/>
          <a:stretch>
            <a:fillRect/>
          </a:stretch>
        </p:blipFill>
        <p:spPr>
          <a:xfrm>
            <a:off x="613896" y="1387930"/>
            <a:ext cx="4727991" cy="4082137"/>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12.4.5 Neural Machine Translation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5247862" y="862112"/>
            <a:ext cx="6549186" cy="5133774"/>
          </a:xfrm>
        </p:spPr>
        <p:txBody>
          <a:bodyPr>
            <a:noAutofit/>
          </a:bodyPr>
          <a:lstStyle/>
          <a:p>
            <a:pPr marL="0" lvl="0" indent="0" algn="just">
              <a:lnSpc>
                <a:spcPct val="100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Figure 12.5: The encoder-decoder architecture to map back and forth between a surface representation (such as a sequence of words or an image) and a semantic representation. By using the output of an encoder of data from one modality (such as the encoder mapping from French sentences to hidden representations capturing the meaning of sentences) as the input to a decoder for another modality  (such as the decoder mapping from hidden representations capturing the meaning of sentences to English), we can train systems that translate from one modality to another. This idea has been applied successfully not just to machine translation but also to caption generation from images.</a:t>
            </a:r>
          </a:p>
        </p:txBody>
      </p:sp>
    </p:spTree>
    <p:extLst>
      <p:ext uri="{BB962C8B-B14F-4D97-AF65-F5344CB8AC3E}">
        <p14:creationId xmlns:p14="http://schemas.microsoft.com/office/powerpoint/2010/main" val="4932660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12.4.5 Neural Machine Translation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From a representation learning point of view, it can be useful to learn a representation in which sentences that have the same meaning have similar representations regardless of whether they were written in the source language or the target language. This strategy was explored first using a combination of convolutions and RNNs (</a:t>
            </a:r>
            <a:r>
              <a:rPr lang="en-US" altLang="zh-CN" sz="2600" dirty="0" err="1">
                <a:solidFill>
                  <a:srgbClr val="00FF00"/>
                </a:solidFill>
                <a:latin typeface="Times New Roman" panose="02020603050405020304" pitchFamily="18" charset="0"/>
                <a:cs typeface="Times New Roman" panose="02020603050405020304" pitchFamily="18" charset="0"/>
              </a:rPr>
              <a:t>Kalchbrenner</a:t>
            </a:r>
            <a:r>
              <a:rPr lang="en-US" altLang="zh-CN" sz="2600" dirty="0">
                <a:solidFill>
                  <a:srgbClr val="00FF00"/>
                </a:solidFill>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Blunsom</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Later work introduced the use of an RNN for scoring proposed translations (</a:t>
            </a:r>
            <a:r>
              <a:rPr lang="en-US" altLang="zh-CN" sz="2600" dirty="0">
                <a:solidFill>
                  <a:srgbClr val="00FF00"/>
                </a:solidFill>
                <a:latin typeface="Times New Roman" panose="02020603050405020304" pitchFamily="18" charset="0"/>
                <a:cs typeface="Times New Roman" panose="02020603050405020304" pitchFamily="18" charset="0"/>
              </a:rPr>
              <a:t>Cho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a:t>
            </a:r>
            <a:r>
              <a:rPr lang="en-US" altLang="zh-CN" sz="2600" dirty="0">
                <a:latin typeface="Times New Roman" panose="02020603050405020304" pitchFamily="18" charset="0"/>
                <a:cs typeface="Times New Roman" panose="02020603050405020304" pitchFamily="18" charset="0"/>
              </a:rPr>
              <a:t>) and for generating translated sentences (</a:t>
            </a:r>
            <a:r>
              <a:rPr lang="en-US" altLang="zh-CN" sz="2600" dirty="0" err="1">
                <a:solidFill>
                  <a:srgbClr val="00FF00"/>
                </a:solidFill>
                <a:latin typeface="Times New Roman" panose="02020603050405020304" pitchFamily="18" charset="0"/>
                <a:cs typeface="Times New Roman" panose="02020603050405020304" pitchFamily="18" charset="0"/>
              </a:rPr>
              <a:t>Sutskever</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Jean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scaled these models to larger vocabularies.</a:t>
            </a:r>
          </a:p>
        </p:txBody>
      </p:sp>
    </p:spTree>
    <p:extLst>
      <p:ext uri="{BB962C8B-B14F-4D97-AF65-F5344CB8AC3E}">
        <p14:creationId xmlns:p14="http://schemas.microsoft.com/office/powerpoint/2010/main" val="12903286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200" dirty="0">
                <a:latin typeface="Times New Roman" panose="02020603050405020304" pitchFamily="18" charset="0"/>
                <a:cs typeface="Times New Roman" panose="02020603050405020304" pitchFamily="18" charset="0"/>
              </a:rPr>
              <a:t>12.4.5.1 Using an Attention Mechanism and Aligning Pieces of Data</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Using a fixed-size representation to capture all the semantic details of a very long sentence of say 60 words is very difficult. It can be achieved by training a sufficiently large RNN well enough and for long enough, as demonstrated by </a:t>
            </a:r>
            <a:r>
              <a:rPr lang="en-US" altLang="zh-CN" sz="2600" dirty="0">
                <a:solidFill>
                  <a:srgbClr val="00FF00"/>
                </a:solidFill>
                <a:latin typeface="Times New Roman" panose="02020603050405020304" pitchFamily="18" charset="0"/>
                <a:cs typeface="Times New Roman" panose="02020603050405020304" pitchFamily="18" charset="0"/>
              </a:rPr>
              <a:t>Cho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2014a</a:t>
            </a:r>
            <a:r>
              <a:rPr lang="en-US" altLang="zh-CN" sz="2600" dirty="0">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Sutskever</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However, a more efficient approach is to read the whole sentence or paragraph (to get the context and the gist of what is being expressed), then produce the translated words one at a time, each time focusing on a different part of the input sentence in order to gather the semantic details that are required to produce the next output word. That is exactly the idea that </a:t>
            </a:r>
            <a:r>
              <a:rPr lang="en-US" altLang="zh-CN" sz="2600" dirty="0" err="1">
                <a:solidFill>
                  <a:srgbClr val="00FF00"/>
                </a:solidFill>
                <a:latin typeface="Times New Roman" panose="02020603050405020304" pitchFamily="18" charset="0"/>
                <a:cs typeface="Times New Roman" panose="02020603050405020304" pitchFamily="18" charset="0"/>
              </a:rPr>
              <a:t>Bahdanau</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i="1" dirty="0">
                <a:solidFill>
                  <a:srgbClr val="00B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 first introduced. The attention mechanism used to focus on specific parts of the input sequence at each time step is illustrated in Fig. </a:t>
            </a:r>
            <a:r>
              <a:rPr lang="en-US" altLang="zh-CN" sz="2600" dirty="0">
                <a:solidFill>
                  <a:srgbClr val="FF0000"/>
                </a:solidFill>
                <a:latin typeface="Times New Roman" panose="02020603050405020304" pitchFamily="18" charset="0"/>
                <a:cs typeface="Times New Roman" panose="02020603050405020304" pitchFamily="18" charset="0"/>
              </a:rPr>
              <a:t>12.6</a:t>
            </a:r>
            <a:r>
              <a:rPr lang="en-US" altLang="zh-CN"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69364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1907756794,293736522&amp;fm=21&amp;gp=0.jpg">
            <a:extLst>
              <a:ext uri="{FF2B5EF4-FFF2-40B4-BE49-F238E27FC236}">
                <a16:creationId xmlns:a16="http://schemas.microsoft.com/office/drawing/2014/main" id="{BE8D2431-704B-40A6-8284-1ABCDE287037}"/>
              </a:ext>
            </a:extLst>
          </p:cNvPr>
          <p:cNvPicPr>
            <a:picLocks noChangeAspect="1"/>
          </p:cNvPicPr>
          <p:nvPr/>
        </p:nvPicPr>
        <p:blipFill>
          <a:blip r:embed="rId2"/>
          <a:stretch>
            <a:fillRect/>
          </a:stretch>
        </p:blipFill>
        <p:spPr>
          <a:xfrm>
            <a:off x="10611066" y="5617369"/>
            <a:ext cx="1485468" cy="1119188"/>
          </a:xfrm>
          <a:prstGeom prst="rect">
            <a:avLst/>
          </a:prstGeom>
        </p:spPr>
      </p:pic>
      <p:pic>
        <p:nvPicPr>
          <p:cNvPr id="7" name="图片 6">
            <a:extLst>
              <a:ext uri="{FF2B5EF4-FFF2-40B4-BE49-F238E27FC236}">
                <a16:creationId xmlns:a16="http://schemas.microsoft.com/office/drawing/2014/main" id="{0F4C5C27-16BA-4626-8C7C-1D8D4C95EC88}"/>
              </a:ext>
            </a:extLst>
          </p:cNvPr>
          <p:cNvPicPr>
            <a:picLocks noChangeAspect="1"/>
          </p:cNvPicPr>
          <p:nvPr/>
        </p:nvPicPr>
        <p:blipFill>
          <a:blip r:embed="rId3"/>
          <a:stretch>
            <a:fillRect/>
          </a:stretch>
        </p:blipFill>
        <p:spPr>
          <a:xfrm>
            <a:off x="655792" y="1653817"/>
            <a:ext cx="4674529" cy="3550366"/>
          </a:xfrm>
          <a:prstGeom prst="rect">
            <a:avLst/>
          </a:prstGeom>
        </p:spPr>
      </p:pic>
      <p:sp>
        <p:nvSpPr>
          <p:cNvPr id="2" name="标题 1"/>
          <p:cNvSpPr>
            <a:spLocks noGrp="1"/>
          </p:cNvSpPr>
          <p:nvPr>
            <p:ph type="title"/>
          </p:nvPr>
        </p:nvSpPr>
        <p:spPr/>
        <p:txBody>
          <a:bodyPr>
            <a:normAutofit fontScale="90000"/>
          </a:bodyPr>
          <a:lstStyle/>
          <a:p>
            <a:r>
              <a:rPr lang="en-US" altLang="zh-CN" sz="3600" dirty="0">
                <a:latin typeface="Times New Roman" panose="02020603050405020304" pitchFamily="18" charset="0"/>
                <a:cs typeface="Times New Roman" panose="02020603050405020304" pitchFamily="18" charset="0"/>
              </a:rPr>
              <a:t>12.4.5.1 Using an Attention Mechanism and Aligning Pieces of Data</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81598" y="862885"/>
                <a:ext cx="6615449" cy="5133774"/>
              </a:xfrm>
            </p:spPr>
            <p:txBody>
              <a:bodyPr>
                <a:noAutofit/>
              </a:bodyPr>
              <a:lstStyle/>
              <a:p>
                <a:pPr marL="0" lvl="0" indent="0" algn="just">
                  <a:lnSpc>
                    <a:spcPct val="100000"/>
                  </a:lnSpc>
                  <a:spcBef>
                    <a:spcPts val="0"/>
                  </a:spcBef>
                  <a:buClr>
                    <a:srgbClr val="FF0000"/>
                  </a:buClr>
                  <a:buNone/>
                </a:pPr>
                <a:r>
                  <a:rPr lang="en-US" altLang="zh-CN" sz="2000" dirty="0">
                    <a:latin typeface="Times New Roman" panose="02020603050405020304" pitchFamily="18" charset="0"/>
                    <a:cs typeface="Times New Roman" panose="02020603050405020304" pitchFamily="18" charset="0"/>
                  </a:rPr>
                  <a:t>Figure 12.6: A modern attention mechanism, as introduced by </a:t>
                </a:r>
                <a:r>
                  <a:rPr lang="en-US" altLang="zh-CN" sz="2000" dirty="0" err="1">
                    <a:solidFill>
                      <a:srgbClr val="00FF00"/>
                    </a:solidFill>
                    <a:latin typeface="Times New Roman" panose="02020603050405020304" pitchFamily="18" charset="0"/>
                    <a:cs typeface="Times New Roman" panose="02020603050405020304" pitchFamily="18" charset="0"/>
                  </a:rPr>
                  <a:t>Bahdanau</a:t>
                </a:r>
                <a:r>
                  <a:rPr lang="en-US" altLang="zh-CN" sz="2000" dirty="0">
                    <a:solidFill>
                      <a:srgbClr val="00FF00"/>
                    </a:solidFill>
                    <a:latin typeface="Times New Roman" panose="02020603050405020304" pitchFamily="18" charset="0"/>
                    <a:cs typeface="Times New Roman" panose="02020603050405020304" pitchFamily="18" charset="0"/>
                  </a:rPr>
                  <a:t> </a:t>
                </a:r>
                <a:r>
                  <a:rPr lang="en-US" altLang="zh-CN" sz="2000" i="1" dirty="0">
                    <a:solidFill>
                      <a:srgbClr val="00FF00"/>
                    </a:solidFill>
                    <a:latin typeface="Times New Roman" panose="02020603050405020304" pitchFamily="18" charset="0"/>
                    <a:cs typeface="Times New Roman" panose="02020603050405020304" pitchFamily="18" charset="0"/>
                  </a:rPr>
                  <a:t>et al. </a:t>
                </a:r>
                <a:r>
                  <a:rPr lang="en-US" altLang="zh-CN" sz="2000" dirty="0">
                    <a:latin typeface="Times New Roman" panose="02020603050405020304" pitchFamily="18" charset="0"/>
                    <a:cs typeface="Times New Roman" panose="02020603050405020304" pitchFamily="18" charset="0"/>
                  </a:rPr>
                  <a:t>(</a:t>
                </a:r>
                <a:r>
                  <a:rPr lang="en-US" altLang="zh-CN" sz="2000" dirty="0">
                    <a:solidFill>
                      <a:srgbClr val="00FF00"/>
                    </a:solidFill>
                    <a:latin typeface="Times New Roman" panose="02020603050405020304" pitchFamily="18" charset="0"/>
                    <a:cs typeface="Times New Roman" panose="02020603050405020304" pitchFamily="18" charset="0"/>
                  </a:rPr>
                  <a:t>2015</a:t>
                </a:r>
                <a:r>
                  <a:rPr lang="en-US" altLang="zh-CN" sz="2000" dirty="0">
                    <a:latin typeface="Times New Roman" panose="02020603050405020304" pitchFamily="18" charset="0"/>
                    <a:cs typeface="Times New Roman" panose="02020603050405020304" pitchFamily="18" charset="0"/>
                  </a:rPr>
                  <a:t>), is essentially a weighted average. A context vector c is formed by taking a weighted average of feature vectors </a:t>
                </a:r>
                <a14:m>
                  <m:oMath xmlns:m="http://schemas.openxmlformats.org/officeDocument/2006/math">
                    <m:sSup>
                      <m:sSupPr>
                        <m:ctrlPr>
                          <a:rPr lang="en-US" altLang="zh-CN" sz="2000" i="1" smtClean="0">
                            <a:latin typeface="Cambria Math" panose="02040503050406030204" pitchFamily="18" charset="0"/>
                            <a:cs typeface="Times New Roman" panose="02020603050405020304" pitchFamily="18" charset="0"/>
                          </a:rPr>
                        </m:ctrlPr>
                      </m:sSupPr>
                      <m:e>
                        <m:r>
                          <a:rPr lang="en-US" altLang="zh-CN" sz="2000" b="1" i="1" smtClean="0">
                            <a:latin typeface="Cambria Math" panose="02040503050406030204" pitchFamily="18" charset="0"/>
                            <a:cs typeface="Times New Roman" panose="02020603050405020304" pitchFamily="18" charset="0"/>
                          </a:rPr>
                          <m:t>𝒉</m:t>
                        </m:r>
                      </m:e>
                      <m:sup>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𝑡</m:t>
                        </m:r>
                        <m:r>
                          <a:rPr lang="en-US" altLang="zh-CN" sz="2000" b="0" i="1" smtClean="0">
                            <a:latin typeface="Cambria Math" panose="02040503050406030204" pitchFamily="18" charset="0"/>
                            <a:cs typeface="Times New Roman" panose="02020603050405020304" pitchFamily="18" charset="0"/>
                          </a:rPr>
                          <m:t>)</m:t>
                        </m:r>
                      </m:sup>
                    </m:sSup>
                  </m:oMath>
                </a14:m>
                <a:r>
                  <a:rPr lang="en-US" altLang="zh-CN" sz="2000" dirty="0">
                    <a:latin typeface="Times New Roman" panose="02020603050405020304" pitchFamily="18" charset="0"/>
                    <a:cs typeface="Times New Roman" panose="02020603050405020304" pitchFamily="18" charset="0"/>
                  </a:rPr>
                  <a:t> with weights </a:t>
                </a:r>
                <a14:m>
                  <m:oMath xmlns:m="http://schemas.openxmlformats.org/officeDocument/2006/math">
                    <m:sSup>
                      <m:sSupPr>
                        <m:ctrlPr>
                          <a:rPr lang="en-US" altLang="zh-CN" sz="2000" i="1" smtClean="0">
                            <a:latin typeface="Cambria Math" panose="02040503050406030204" pitchFamily="18" charset="0"/>
                            <a:cs typeface="Times New Roman" panose="02020603050405020304" pitchFamily="18" charset="0"/>
                          </a:rPr>
                        </m:ctrlPr>
                      </m:sSupPr>
                      <m:e>
                        <m:r>
                          <a:rPr lang="zh-CN" altLang="en-US" sz="2000" i="1" smtClean="0">
                            <a:latin typeface="Cambria Math" panose="02040503050406030204" pitchFamily="18" charset="0"/>
                            <a:cs typeface="Times New Roman" panose="02020603050405020304" pitchFamily="18" charset="0"/>
                          </a:rPr>
                          <m:t>𝛼</m:t>
                        </m:r>
                      </m:e>
                      <m:sup>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𝑡</m:t>
                        </m:r>
                        <m:r>
                          <a:rPr lang="en-US" altLang="zh-CN" sz="2000" b="0" i="1" smtClean="0">
                            <a:latin typeface="Cambria Math" panose="02040503050406030204" pitchFamily="18" charset="0"/>
                            <a:cs typeface="Times New Roman" panose="02020603050405020304" pitchFamily="18" charset="0"/>
                          </a:rPr>
                          <m:t>)</m:t>
                        </m:r>
                      </m:sup>
                    </m:sSup>
                  </m:oMath>
                </a14:m>
                <a:r>
                  <a:rPr lang="en-US" altLang="zh-CN" sz="2000" dirty="0">
                    <a:latin typeface="Times New Roman" panose="02020603050405020304" pitchFamily="18" charset="0"/>
                    <a:cs typeface="Times New Roman" panose="02020603050405020304" pitchFamily="18" charset="0"/>
                  </a:rPr>
                  <a:t>. In some applications, the feature vectors h are hidden units of a neural network, but they may also be raw input to the model. The weights </a:t>
                </a:r>
                <a14:m>
                  <m:oMath xmlns:m="http://schemas.openxmlformats.org/officeDocument/2006/math">
                    <m:sSup>
                      <m:sSupPr>
                        <m:ctrlPr>
                          <a:rPr lang="en-US" altLang="zh-CN" sz="2000" i="1">
                            <a:latin typeface="Cambria Math" panose="02040503050406030204" pitchFamily="18" charset="0"/>
                            <a:cs typeface="Times New Roman" panose="02020603050405020304" pitchFamily="18" charset="0"/>
                          </a:rPr>
                        </m:ctrlPr>
                      </m:sSupPr>
                      <m:e>
                        <m:r>
                          <a:rPr lang="zh-CN" altLang="en-US" sz="2000" i="1">
                            <a:latin typeface="Cambria Math" panose="02040503050406030204" pitchFamily="18" charset="0"/>
                            <a:cs typeface="Times New Roman" panose="02020603050405020304" pitchFamily="18" charset="0"/>
                          </a:rPr>
                          <m:t>𝛼</m:t>
                        </m:r>
                      </m:e>
                      <m:sup>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𝑡</m:t>
                        </m:r>
                        <m:r>
                          <a:rPr lang="en-US" altLang="zh-CN" sz="2000" i="1">
                            <a:latin typeface="Cambria Math" panose="02040503050406030204" pitchFamily="18" charset="0"/>
                            <a:cs typeface="Times New Roman" panose="02020603050405020304" pitchFamily="18" charset="0"/>
                          </a:rPr>
                          <m:t>)</m:t>
                        </m:r>
                      </m:sup>
                    </m:sSup>
                  </m:oMath>
                </a14:m>
                <a:r>
                  <a:rPr lang="en-US" altLang="zh-CN" sz="2000" dirty="0">
                    <a:latin typeface="Times New Roman" panose="02020603050405020304" pitchFamily="18" charset="0"/>
                    <a:cs typeface="Times New Roman" panose="02020603050405020304" pitchFamily="18" charset="0"/>
                  </a:rPr>
                  <a:t> are produced by the model itself. They are usually values in the interval [0,1] and are intended to concentrate around just one </a:t>
                </a:r>
                <a14:m>
                  <m:oMath xmlns:m="http://schemas.openxmlformats.org/officeDocument/2006/math">
                    <m:sSup>
                      <m:sSupPr>
                        <m:ctrlPr>
                          <a:rPr lang="en-US" altLang="zh-CN" sz="2000" i="1">
                            <a:latin typeface="Cambria Math" panose="02040503050406030204" pitchFamily="18" charset="0"/>
                            <a:cs typeface="Times New Roman" panose="02020603050405020304" pitchFamily="18" charset="0"/>
                          </a:rPr>
                        </m:ctrlPr>
                      </m:sSupPr>
                      <m:e>
                        <m:r>
                          <a:rPr lang="en-US" altLang="zh-CN" sz="2000" b="1" i="1">
                            <a:latin typeface="Cambria Math" panose="02040503050406030204" pitchFamily="18" charset="0"/>
                            <a:cs typeface="Times New Roman" panose="02020603050405020304" pitchFamily="18" charset="0"/>
                          </a:rPr>
                          <m:t>𝒉</m:t>
                        </m:r>
                      </m:e>
                      <m:sup>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𝑡</m:t>
                        </m:r>
                        <m:r>
                          <a:rPr lang="en-US" altLang="zh-CN" sz="2000" i="1">
                            <a:latin typeface="Cambria Math" panose="02040503050406030204" pitchFamily="18" charset="0"/>
                            <a:cs typeface="Times New Roman" panose="02020603050405020304" pitchFamily="18" charset="0"/>
                          </a:rPr>
                          <m:t>)</m:t>
                        </m:r>
                      </m:sup>
                    </m:sSup>
                    <m:r>
                      <a:rPr lang="en-US" altLang="zh-CN" sz="2000" i="1">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so that the weighted average approximates reading that one specific time step precisely. The weights </a:t>
                </a:r>
                <a14:m>
                  <m:oMath xmlns:m="http://schemas.openxmlformats.org/officeDocument/2006/math">
                    <m:sSup>
                      <m:sSupPr>
                        <m:ctrlPr>
                          <a:rPr lang="en-US" altLang="zh-CN" sz="2000" i="1">
                            <a:latin typeface="Cambria Math" panose="02040503050406030204" pitchFamily="18" charset="0"/>
                            <a:cs typeface="Times New Roman" panose="02020603050405020304" pitchFamily="18" charset="0"/>
                          </a:rPr>
                        </m:ctrlPr>
                      </m:sSupPr>
                      <m:e>
                        <m:r>
                          <a:rPr lang="zh-CN" altLang="en-US" sz="2000" i="1">
                            <a:latin typeface="Cambria Math" panose="02040503050406030204" pitchFamily="18" charset="0"/>
                            <a:cs typeface="Times New Roman" panose="02020603050405020304" pitchFamily="18" charset="0"/>
                          </a:rPr>
                          <m:t>𝛼</m:t>
                        </m:r>
                      </m:e>
                      <m:sup>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𝑡</m:t>
                        </m:r>
                        <m:r>
                          <a:rPr lang="en-US" altLang="zh-CN" sz="2000" i="1">
                            <a:latin typeface="Cambria Math" panose="02040503050406030204" pitchFamily="18" charset="0"/>
                            <a:cs typeface="Times New Roman" panose="02020603050405020304" pitchFamily="18" charset="0"/>
                          </a:rPr>
                          <m:t>)</m:t>
                        </m:r>
                      </m:sup>
                    </m:sSup>
                  </m:oMath>
                </a14:m>
                <a:r>
                  <a:rPr lang="en-US" altLang="zh-CN" sz="2000" dirty="0">
                    <a:latin typeface="Times New Roman" panose="02020603050405020304" pitchFamily="18" charset="0"/>
                    <a:cs typeface="Times New Roman" panose="02020603050405020304" pitchFamily="18" charset="0"/>
                  </a:rPr>
                  <a:t> are usually produced by applying a </a:t>
                </a:r>
                <a:r>
                  <a:rPr lang="en-US" altLang="zh-CN" sz="2000" dirty="0" err="1">
                    <a:latin typeface="Times New Roman" panose="02020603050405020304" pitchFamily="18" charset="0"/>
                    <a:cs typeface="Times New Roman" panose="02020603050405020304" pitchFamily="18" charset="0"/>
                  </a:rPr>
                  <a:t>softmax</a:t>
                </a:r>
                <a:r>
                  <a:rPr lang="en-US" altLang="zh-CN" sz="2000" dirty="0">
                    <a:latin typeface="Times New Roman" panose="02020603050405020304" pitchFamily="18" charset="0"/>
                    <a:cs typeface="Times New Roman" panose="02020603050405020304" pitchFamily="18" charset="0"/>
                  </a:rPr>
                  <a:t> function to relevance scores emitted by another portion of the model. The attention mechanism is more expensive computationally than directly indexing the desired </a:t>
                </a:r>
                <a14:m>
                  <m:oMath xmlns:m="http://schemas.openxmlformats.org/officeDocument/2006/math">
                    <m:sSup>
                      <m:sSupPr>
                        <m:ctrlPr>
                          <a:rPr lang="en-US" altLang="zh-CN" sz="2000" i="1">
                            <a:latin typeface="Cambria Math" panose="02040503050406030204" pitchFamily="18" charset="0"/>
                            <a:cs typeface="Times New Roman" panose="02020603050405020304" pitchFamily="18" charset="0"/>
                          </a:rPr>
                        </m:ctrlPr>
                      </m:sSupPr>
                      <m:e>
                        <m:r>
                          <a:rPr lang="en-US" altLang="zh-CN" sz="2000" b="1" i="1">
                            <a:latin typeface="Cambria Math" panose="02040503050406030204" pitchFamily="18" charset="0"/>
                            <a:cs typeface="Times New Roman" panose="02020603050405020304" pitchFamily="18" charset="0"/>
                          </a:rPr>
                          <m:t>𝒉</m:t>
                        </m:r>
                      </m:e>
                      <m:sup>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𝑡</m:t>
                        </m:r>
                        <m:r>
                          <a:rPr lang="en-US" altLang="zh-CN" sz="2000" i="1">
                            <a:latin typeface="Cambria Math" panose="02040503050406030204" pitchFamily="18" charset="0"/>
                            <a:cs typeface="Times New Roman" panose="02020603050405020304" pitchFamily="18" charset="0"/>
                          </a:rPr>
                          <m:t>)</m:t>
                        </m:r>
                      </m:sup>
                    </m:sSup>
                  </m:oMath>
                </a14:m>
                <a:r>
                  <a:rPr lang="en-US" altLang="zh-CN" sz="2000" dirty="0">
                    <a:latin typeface="Times New Roman" panose="02020603050405020304" pitchFamily="18" charset="0"/>
                    <a:cs typeface="Times New Roman" panose="02020603050405020304" pitchFamily="18" charset="0"/>
                  </a:rPr>
                  <a:t>, but direct indexing cannot be trained with gradient descent. The attention mechanism based on weighted averages is a smooth, differentiable approximation that can be trained with existing optimization algorithms.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81598" y="862885"/>
                <a:ext cx="6615449" cy="5133774"/>
              </a:xfrm>
              <a:blipFill>
                <a:blip r:embed="rId4"/>
                <a:stretch>
                  <a:fillRect l="-922" t="-713" r="-922" b="-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83078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200" dirty="0">
                <a:latin typeface="Times New Roman" panose="02020603050405020304" pitchFamily="18" charset="0"/>
                <a:cs typeface="Times New Roman" panose="02020603050405020304" pitchFamily="18" charset="0"/>
              </a:rPr>
              <a:t>12.4.5.1 Using an Attention Mechanism and Aligning Pieces of Data</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can think of an attention-based system as having three components:</a:t>
            </a:r>
          </a:p>
          <a:p>
            <a:pPr marL="514350" indent="-514350" algn="just">
              <a:lnSpc>
                <a:spcPct val="125000"/>
              </a:lnSpc>
              <a:spcBef>
                <a:spcPts val="0"/>
              </a:spcBef>
              <a:buAutoNum type="arabicPeriod"/>
            </a:pPr>
            <a:r>
              <a:rPr lang="en-US" altLang="zh-CN" sz="2600" dirty="0">
                <a:latin typeface="Times New Roman" panose="02020603050405020304" pitchFamily="18" charset="0"/>
                <a:cs typeface="Times New Roman" panose="02020603050405020304" pitchFamily="18" charset="0"/>
              </a:rPr>
              <a:t>A process that </a:t>
            </a:r>
            <a:r>
              <a:rPr lang="en-US" altLang="zh-CN" sz="2600" i="1" dirty="0">
                <a:latin typeface="Times New Roman" panose="02020603050405020304" pitchFamily="18" charset="0"/>
                <a:cs typeface="Times New Roman" panose="02020603050405020304" pitchFamily="18" charset="0"/>
              </a:rPr>
              <a:t>reads</a:t>
            </a:r>
            <a:r>
              <a:rPr lang="en-US" altLang="zh-CN" sz="2600" dirty="0">
                <a:latin typeface="Times New Roman" panose="02020603050405020304" pitchFamily="18" charset="0"/>
                <a:cs typeface="Times New Roman" panose="02020603050405020304" pitchFamily="18" charset="0"/>
              </a:rPr>
              <a:t> raw data (such as source words in a source sentence), and converts them into distributed representations, with one feature vector associated with each word position.</a:t>
            </a:r>
          </a:p>
          <a:p>
            <a:pPr marL="514350" indent="-514350" algn="just">
              <a:lnSpc>
                <a:spcPct val="125000"/>
              </a:lnSpc>
              <a:spcBef>
                <a:spcPts val="0"/>
              </a:spcBef>
              <a:buAutoNum type="arabicPeriod"/>
            </a:pPr>
            <a:r>
              <a:rPr lang="en-US" altLang="zh-CN" sz="2600" dirty="0">
                <a:latin typeface="Times New Roman" panose="02020603050405020304" pitchFamily="18" charset="0"/>
                <a:cs typeface="Times New Roman" panose="02020603050405020304" pitchFamily="18" charset="0"/>
              </a:rPr>
              <a:t>A list of feature vectors storing the output of the reader. This can be understood as a </a:t>
            </a:r>
            <a:r>
              <a:rPr lang="en-US" altLang="zh-CN" sz="2600" i="1" dirty="0">
                <a:latin typeface="Times New Roman" panose="02020603050405020304" pitchFamily="18" charset="0"/>
                <a:cs typeface="Times New Roman" panose="02020603050405020304" pitchFamily="18" charset="0"/>
              </a:rPr>
              <a:t>memory</a:t>
            </a:r>
            <a:r>
              <a:rPr lang="en-US" altLang="zh-CN" sz="2600" dirty="0">
                <a:latin typeface="Times New Roman" panose="02020603050405020304" pitchFamily="18" charset="0"/>
                <a:cs typeface="Times New Roman" panose="02020603050405020304" pitchFamily="18" charset="0"/>
              </a:rPr>
              <a:t> containing a sequence of facts, which can be memory retrieved later, not necessarily in the same order, without having to visit all of them.</a:t>
            </a:r>
          </a:p>
          <a:p>
            <a:pPr marL="514350" indent="-514350" algn="just">
              <a:lnSpc>
                <a:spcPct val="125000"/>
              </a:lnSpc>
              <a:spcBef>
                <a:spcPts val="0"/>
              </a:spcBef>
              <a:buAutoNum type="arabicPeriod"/>
            </a:pPr>
            <a:r>
              <a:rPr lang="en-US" altLang="zh-CN" sz="2600" dirty="0">
                <a:latin typeface="Times New Roman" panose="02020603050405020304" pitchFamily="18" charset="0"/>
                <a:cs typeface="Times New Roman" panose="02020603050405020304" pitchFamily="18" charset="0"/>
              </a:rPr>
              <a:t>A process that </a:t>
            </a:r>
            <a:r>
              <a:rPr lang="en-US" altLang="zh-CN" sz="2600" i="1" dirty="0">
                <a:latin typeface="Times New Roman" panose="02020603050405020304" pitchFamily="18" charset="0"/>
                <a:cs typeface="Times New Roman" panose="02020603050405020304" pitchFamily="18" charset="0"/>
              </a:rPr>
              <a:t>exploits</a:t>
            </a:r>
            <a:r>
              <a:rPr lang="en-US" altLang="zh-CN" sz="2600" dirty="0">
                <a:latin typeface="Times New Roman" panose="02020603050405020304" pitchFamily="18" charset="0"/>
                <a:cs typeface="Times New Roman" panose="02020603050405020304" pitchFamily="18" charset="0"/>
              </a:rPr>
              <a:t> the content of the memory to sequentially perform exploits a task, at each time step having the ability put attention on the content of one memory element (or a few, with a different weight).</a:t>
            </a:r>
          </a:p>
        </p:txBody>
      </p:sp>
    </p:spTree>
    <p:extLst>
      <p:ext uri="{BB962C8B-B14F-4D97-AF65-F5344CB8AC3E}">
        <p14:creationId xmlns:p14="http://schemas.microsoft.com/office/powerpoint/2010/main" val="24164772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200" dirty="0">
                <a:latin typeface="Times New Roman" panose="02020603050405020304" pitchFamily="18" charset="0"/>
                <a:cs typeface="Times New Roman" panose="02020603050405020304" pitchFamily="18" charset="0"/>
              </a:rPr>
              <a:t>12.4.5.1 Using an Attention Mechanism and Aligning Pieces of Data</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third component generates the translated sentence.</a:t>
            </a:r>
          </a:p>
          <a:p>
            <a:pPr mar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When words in a sentence written in one language are aligned with corresponding words in a translated sentence in another language, it becomes possible to relate the corresponding word embeddings. Earlier work showed that one could learn a kind of translation matrix relating the word embeddings in one language with the word embeddings in another (</a:t>
            </a:r>
            <a:r>
              <a:rPr lang="en-US" altLang="zh-CN" sz="2600" dirty="0" err="1">
                <a:solidFill>
                  <a:srgbClr val="00FF00"/>
                </a:solidFill>
                <a:latin typeface="Times New Roman" panose="02020603050405020304" pitchFamily="18" charset="0"/>
                <a:cs typeface="Times New Roman" panose="02020603050405020304" pitchFamily="18" charset="0"/>
              </a:rPr>
              <a:t>Kočiský</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yielding lower alignment error rates than traditional approaches based on the frequency counts in the phrase table. There is even earlier work on learning cross-lingual word vectors (</a:t>
            </a:r>
            <a:r>
              <a:rPr lang="en-US" altLang="zh-CN" sz="2600" dirty="0" err="1">
                <a:solidFill>
                  <a:srgbClr val="00FF00"/>
                </a:solidFill>
                <a:latin typeface="Times New Roman" panose="02020603050405020304" pitchFamily="18" charset="0"/>
                <a:cs typeface="Times New Roman" panose="02020603050405020304" pitchFamily="18" charset="0"/>
              </a:rPr>
              <a:t>Klementiev</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Many extensions to this approach are possible. For example, more efficient cross-lingual alignment (</a:t>
            </a:r>
            <a:r>
              <a:rPr lang="en-US" altLang="zh-CN" sz="2600" dirty="0">
                <a:solidFill>
                  <a:srgbClr val="00FF00"/>
                </a:solidFill>
                <a:latin typeface="Times New Roman" panose="02020603050405020304" pitchFamily="18" charset="0"/>
                <a:cs typeface="Times New Roman" panose="02020603050405020304" pitchFamily="18" charset="0"/>
              </a:rPr>
              <a:t>Gouws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allows training on larger datasets.</a:t>
            </a:r>
          </a:p>
        </p:txBody>
      </p:sp>
    </p:spTree>
    <p:extLst>
      <p:ext uri="{BB962C8B-B14F-4D97-AF65-F5344CB8AC3E}">
        <p14:creationId xmlns:p14="http://schemas.microsoft.com/office/powerpoint/2010/main" val="207290009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12.4.6 Historical Perspective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idea of distributed representations for symbols was introduced by </a:t>
            </a:r>
            <a:r>
              <a:rPr lang="en-US" altLang="zh-CN" sz="2600" dirty="0" err="1">
                <a:solidFill>
                  <a:srgbClr val="00FF00"/>
                </a:solidFill>
                <a:latin typeface="Times New Roman" panose="02020603050405020304" pitchFamily="18" charset="0"/>
                <a:cs typeface="Times New Roman" panose="02020603050405020304" pitchFamily="18" charset="0"/>
              </a:rPr>
              <a:t>Rumelhart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1986a</a:t>
            </a:r>
            <a:r>
              <a:rPr lang="en-US" altLang="zh-CN" sz="2600" dirty="0">
                <a:latin typeface="Times New Roman" panose="02020603050405020304" pitchFamily="18" charset="0"/>
                <a:cs typeface="Times New Roman" panose="02020603050405020304" pitchFamily="18" charset="0"/>
              </a:rPr>
              <a:t>) in one of the first explorations of back-propagation, with symbols corresponding to the identity of family members and the neural network capturing the relationships between family members, with training examples forming triplets such as (Colin, Mother, Victoria). The first layer of the neural network learned a representation of each family member. For example, the features for Colin might represent which family tree Colin was in, what branch of that tree he was in, what generation he was from, etc. One can think of the neural network as computing learned rules relating these attributes together in order to obtain the desired predictions. The model can then make predictions such as inferring who is the mother of Colin.</a:t>
            </a:r>
          </a:p>
        </p:txBody>
      </p:sp>
    </p:spTree>
    <p:extLst>
      <p:ext uri="{BB962C8B-B14F-4D97-AF65-F5344CB8AC3E}">
        <p14:creationId xmlns:p14="http://schemas.microsoft.com/office/powerpoint/2010/main" val="217728507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12.4.6 Historical Perspective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The idea of forming an embedding for a symbol was extended to the idea of an embedding for a word by </a:t>
            </a:r>
            <a:r>
              <a:rPr lang="en-US" altLang="zh-CN" sz="2600" dirty="0" err="1">
                <a:solidFill>
                  <a:srgbClr val="00FF00"/>
                </a:solidFill>
                <a:latin typeface="Times New Roman" panose="02020603050405020304" pitchFamily="18" charset="0"/>
                <a:cs typeface="Times New Roman" panose="02020603050405020304" pitchFamily="18" charset="0"/>
              </a:rPr>
              <a:t>Deerwester</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1990</a:t>
            </a:r>
            <a:r>
              <a:rPr lang="en-US" altLang="zh-CN" sz="2600" dirty="0">
                <a:latin typeface="Times New Roman" panose="02020603050405020304" pitchFamily="18" charset="0"/>
                <a:cs typeface="Times New Roman" panose="02020603050405020304" pitchFamily="18" charset="0"/>
              </a:rPr>
              <a:t>). These embeddings were learned using the SVD. Later, embeddings would be learned by neural networks.</a:t>
            </a:r>
          </a:p>
          <a:p>
            <a:pPr marL="0" indent="0" algn="just">
              <a:lnSpc>
                <a:spcPct val="125000"/>
              </a:lnSpc>
              <a:spcBef>
                <a:spcPts val="0"/>
              </a:spcBef>
              <a:buClr>
                <a:srgbClr val="FF0000"/>
              </a:buClr>
              <a:buNone/>
            </a:pPr>
            <a:r>
              <a:rPr lang="zh-CN" altLang="en-US" dirty="0"/>
              <a:t>　　</a:t>
            </a:r>
            <a:r>
              <a:rPr lang="en-US" altLang="zh-CN" dirty="0"/>
              <a:t>The history of natural language processing is marked by transitions in the popularity </a:t>
            </a:r>
            <a:r>
              <a:rPr lang="en-US" altLang="zh-CN" sz="2600" dirty="0">
                <a:latin typeface="Times New Roman" panose="02020603050405020304" pitchFamily="18" charset="0"/>
                <a:cs typeface="Times New Roman" panose="02020603050405020304" pitchFamily="18" charset="0"/>
              </a:rPr>
              <a:t>of different ways of representing the input to the model. Following this early work on symbols or words, some of the earliest applications of neural networks to NLP (</a:t>
            </a:r>
            <a:r>
              <a:rPr lang="en-US" altLang="zh-CN" sz="2600" dirty="0" err="1">
                <a:solidFill>
                  <a:srgbClr val="00FF00"/>
                </a:solidFill>
                <a:latin typeface="Times New Roman" panose="02020603050405020304" pitchFamily="18" charset="0"/>
                <a:cs typeface="Times New Roman" panose="02020603050405020304" pitchFamily="18" charset="0"/>
              </a:rPr>
              <a:t>Miikkulainen</a:t>
            </a:r>
            <a:r>
              <a:rPr lang="en-US" altLang="zh-CN" sz="2600" dirty="0">
                <a:solidFill>
                  <a:srgbClr val="00FF00"/>
                </a:solidFill>
                <a:latin typeface="Times New Roman" panose="02020603050405020304" pitchFamily="18" charset="0"/>
                <a:cs typeface="Times New Roman" panose="02020603050405020304" pitchFamily="18" charset="0"/>
              </a:rPr>
              <a:t> and Dyer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1991</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Schmidhuber</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1996</a:t>
            </a:r>
            <a:r>
              <a:rPr lang="en-US" altLang="zh-CN" sz="2600" dirty="0">
                <a:latin typeface="Times New Roman" panose="02020603050405020304" pitchFamily="18" charset="0"/>
                <a:cs typeface="Times New Roman" panose="02020603050405020304" pitchFamily="18" charset="0"/>
              </a:rPr>
              <a:t>) represented the input as a sequence of characters.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96853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12.4.6 Historical Perspective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zh-CN" altLang="en-US" sz="2600" dirty="0">
                <a:solidFill>
                  <a:srgbClr val="00FF0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2001</a:t>
            </a:r>
            <a:r>
              <a:rPr lang="en-US" altLang="zh-CN" sz="2600" dirty="0">
                <a:latin typeface="Times New Roman" panose="02020603050405020304" pitchFamily="18" charset="0"/>
                <a:cs typeface="Times New Roman" panose="02020603050405020304" pitchFamily="18" charset="0"/>
              </a:rPr>
              <a:t>) returned the focus to modeling words and introduced neural language models, which produce interpretable word embeddings. These neural models have scaled up from defining representations of a small set of symbols in the 1980s to millions of words (including proper nouns and misspellings) in modern applications. This computational scaling effort led to the invention of the techniques described above in Sec. </a:t>
            </a:r>
            <a:r>
              <a:rPr lang="en-US" altLang="zh-CN" sz="2600" dirty="0">
                <a:solidFill>
                  <a:srgbClr val="FF0000"/>
                </a:solidFill>
                <a:latin typeface="Times New Roman" panose="02020603050405020304" pitchFamily="18" charset="0"/>
                <a:cs typeface="Times New Roman" panose="02020603050405020304" pitchFamily="18" charset="0"/>
              </a:rPr>
              <a:t>12.4.3</a:t>
            </a:r>
            <a:r>
              <a:rPr lang="en-US" altLang="zh-CN" sz="2600" dirty="0">
                <a:latin typeface="Times New Roman" panose="02020603050405020304" pitchFamily="18" charset="0"/>
                <a:cs typeface="Times New Roman" panose="02020603050405020304" pitchFamily="18" charset="0"/>
              </a:rPr>
              <a:t>.</a:t>
            </a:r>
          </a:p>
          <a:p>
            <a:pPr mar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Initially, the use of words as the fundamental units of language models yielded improved language modeling performance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2001</a:t>
            </a:r>
            <a:r>
              <a:rPr lang="en-US" altLang="zh-CN" sz="2600" dirty="0">
                <a:latin typeface="Times New Roman" panose="02020603050405020304" pitchFamily="18" charset="0"/>
                <a:cs typeface="Times New Roman" panose="02020603050405020304" pitchFamily="18" charset="0"/>
              </a:rPr>
              <a:t>). To this day, new techniques continually push both character-based models (</a:t>
            </a:r>
            <a:r>
              <a:rPr lang="en-US" altLang="zh-CN" sz="2600" dirty="0" err="1">
                <a:solidFill>
                  <a:srgbClr val="00FF00"/>
                </a:solidFill>
                <a:latin typeface="Times New Roman" panose="02020603050405020304" pitchFamily="18" charset="0"/>
                <a:cs typeface="Times New Roman" panose="02020603050405020304" pitchFamily="18" charset="0"/>
              </a:rPr>
              <a:t>Sutskever</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and word-based models forward, with recent work (</a:t>
            </a:r>
            <a:r>
              <a:rPr lang="en-US" altLang="zh-CN" sz="2600" dirty="0">
                <a:solidFill>
                  <a:srgbClr val="00FF00"/>
                </a:solidFill>
                <a:latin typeface="Times New Roman" panose="02020603050405020304" pitchFamily="18" charset="0"/>
                <a:cs typeface="Times New Roman" panose="02020603050405020304" pitchFamily="18" charset="0"/>
              </a:rPr>
              <a:t>Gillick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 even modeling individual bytes of Unicode characters.</a:t>
            </a:r>
          </a:p>
        </p:txBody>
      </p:sp>
    </p:spTree>
    <p:extLst>
      <p:ext uri="{BB962C8B-B14F-4D97-AF65-F5344CB8AC3E}">
        <p14:creationId xmlns:p14="http://schemas.microsoft.com/office/powerpoint/2010/main" val="392953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12.1.2 GPU Implementations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a:sym typeface="+mn-ea"/>
              </a:rPr>
              <a:t>For example, memory operations are faster if they </a:t>
            </a:r>
            <a:r>
              <a:rPr sz="2600">
                <a:latin typeface="Times New Roman" panose="02020603050405020304" pitchFamily="18" charset="0"/>
                <a:cs typeface="Times New Roman" panose="02020603050405020304" pitchFamily="18" charset="0"/>
              </a:rPr>
              <a:t>can be </a:t>
            </a:r>
            <a:r>
              <a:rPr sz="2600" i="1">
                <a:latin typeface="Times New Roman" panose="02020603050405020304" pitchFamily="18" charset="0"/>
                <a:cs typeface="Times New Roman" panose="02020603050405020304" pitchFamily="18" charset="0"/>
              </a:rPr>
              <a:t>coalesced</a:t>
            </a:r>
            <a:r>
              <a:rPr sz="2600">
                <a:latin typeface="Times New Roman" panose="02020603050405020304" pitchFamily="18" charset="0"/>
                <a:cs typeface="Times New Roman" panose="02020603050405020304" pitchFamily="18" charset="0"/>
              </a:rPr>
              <a:t>. Coalesced reads or writes occur when several threads can each read or write a value that they need simultaneously, as part of a single memory transaction. Different models of GPUs are able to coalesce different kinds of read or write patterns. Typically, memory operations are easier to coalesce if among n threads, thread i accesses byte i + j of memory, and j is a multiple of some power of 2. The exact specifications differ between models of GPU. Another common consideration for GPUs is making sure that each thread in a group executes the same instruction simultaneously. This means that branching can be difficult on GPU. Threads are divided into small groups called </a:t>
            </a:r>
            <a:r>
              <a:rPr sz="2600" i="1">
                <a:latin typeface="Times New Roman" panose="02020603050405020304" pitchFamily="18" charset="0"/>
                <a:cs typeface="Times New Roman" panose="02020603050405020304" pitchFamily="18" charset="0"/>
              </a:rPr>
              <a:t>warps</a:t>
            </a:r>
            <a:r>
              <a:rPr sz="2600">
                <a:latin typeface="Times New Roman" panose="02020603050405020304" pitchFamily="18" charset="0"/>
                <a:cs typeface="Times New Roman" panose="02020603050405020304" pitchFamily="18" charset="0"/>
              </a:rPr>
              <a:t>. Each thread in a warp executes the same instruction during each cycle, so if different threads within the same warp need to execute different code paths, these different code paths must be traversed sequentially rather than in parallel.</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17369"/>
            <a:ext cx="1485468" cy="1119188"/>
          </a:xfrm>
          <a:prstGeom prst="rect">
            <a:avLst/>
          </a:prstGeom>
        </p:spPr>
      </p:pic>
      <p:sp>
        <p:nvSpPr>
          <p:cNvPr id="2" name="标题 1"/>
          <p:cNvSpPr>
            <a:spLocks noGrp="1"/>
          </p:cNvSpPr>
          <p:nvPr>
            <p:ph type="title"/>
          </p:nvPr>
        </p:nvSpPr>
        <p:spPr/>
        <p:txBody>
          <a:bodyPr>
            <a:noAutofit/>
          </a:bodyPr>
          <a:lstStyle/>
          <a:p>
            <a:r>
              <a:rPr lang="en-US" altLang="zh-CN" sz="3600" dirty="0">
                <a:latin typeface="Times New Roman" panose="02020603050405020304" pitchFamily="18" charset="0"/>
                <a:cs typeface="Times New Roman" panose="02020603050405020304" pitchFamily="18" charset="0"/>
              </a:rPr>
              <a:t>12.4.6 Historical Perspective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The ideas behind neural language models have been extended into several natural language processing applications, such as parsing (</a:t>
            </a:r>
            <a:r>
              <a:rPr lang="en-US" altLang="zh-CN" sz="2600" dirty="0">
                <a:solidFill>
                  <a:srgbClr val="00FF00"/>
                </a:solidFill>
                <a:latin typeface="Times New Roman" panose="02020603050405020304" pitchFamily="18" charset="0"/>
                <a:cs typeface="Times New Roman" panose="02020603050405020304" pitchFamily="18" charset="0"/>
              </a:rPr>
              <a:t>Henderson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2003</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2004</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Collobert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part-of-speech tagging, semantic role labeling, chunking, </a:t>
            </a:r>
            <a:r>
              <a:rPr lang="en-US" altLang="zh-CN" sz="2600" dirty="0" err="1">
                <a:latin typeface="Times New Roman" panose="02020603050405020304" pitchFamily="18" charset="0"/>
                <a:cs typeface="Times New Roman" panose="02020603050405020304" pitchFamily="18" charset="0"/>
              </a:rPr>
              <a:t>etc</a:t>
            </a:r>
            <a:r>
              <a:rPr lang="en-US" altLang="zh-CN" sz="2600" dirty="0">
                <a:latin typeface="Times New Roman" panose="02020603050405020304" pitchFamily="18" charset="0"/>
                <a:cs typeface="Times New Roman" panose="02020603050405020304" pitchFamily="18" charset="0"/>
              </a:rPr>
              <a:t>, sometimes using a single multi-task learning architecture (</a:t>
            </a:r>
            <a:r>
              <a:rPr lang="en-US" altLang="zh-CN" sz="2600" dirty="0" err="1">
                <a:solidFill>
                  <a:srgbClr val="00FF00"/>
                </a:solidFill>
                <a:latin typeface="Times New Roman" panose="02020603050405020304" pitchFamily="18" charset="0"/>
                <a:cs typeface="Times New Roman" panose="02020603050405020304" pitchFamily="18" charset="0"/>
              </a:rPr>
              <a:t>Collobert</a:t>
            </a:r>
            <a:r>
              <a:rPr lang="en-US" altLang="zh-CN" sz="2600" dirty="0">
                <a:solidFill>
                  <a:srgbClr val="00FF00"/>
                </a:solidFill>
                <a:latin typeface="Times New Roman" panose="02020603050405020304" pitchFamily="18" charset="0"/>
                <a:cs typeface="Times New Roman" panose="02020603050405020304" pitchFamily="18" charset="0"/>
              </a:rPr>
              <a:t> and Weston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2008a</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Collobert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a:t>
            </a:r>
            <a:r>
              <a:rPr lang="en-US" altLang="zh-CN" sz="2600" dirty="0">
                <a:latin typeface="Times New Roman" panose="02020603050405020304" pitchFamily="18" charset="0"/>
                <a:cs typeface="Times New Roman" panose="02020603050405020304" pitchFamily="18" charset="0"/>
              </a:rPr>
              <a:t>) in which the word embeddings are shared across tasks.	</a:t>
            </a:r>
          </a:p>
          <a:p>
            <a:pPr mar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Two-dimensional visualizations of embeddings became a popular tool for analyzing language models following the development of the t-SNE dimensionality reduction algorithm (</a:t>
            </a:r>
            <a:r>
              <a:rPr lang="en-US" altLang="zh-CN" sz="2600" dirty="0">
                <a:solidFill>
                  <a:srgbClr val="00FF00"/>
                </a:solidFill>
                <a:latin typeface="Times New Roman" panose="02020603050405020304" pitchFamily="18" charset="0"/>
                <a:cs typeface="Times New Roman" panose="02020603050405020304" pitchFamily="18" charset="0"/>
              </a:rPr>
              <a:t>van der </a:t>
            </a:r>
            <a:r>
              <a:rPr lang="en-US" altLang="zh-CN" sz="2600" dirty="0" err="1">
                <a:solidFill>
                  <a:srgbClr val="00FF00"/>
                </a:solidFill>
                <a:latin typeface="Times New Roman" panose="02020603050405020304" pitchFamily="18" charset="0"/>
                <a:cs typeface="Times New Roman" panose="02020603050405020304" pitchFamily="18" charset="0"/>
              </a:rPr>
              <a:t>Maaten</a:t>
            </a:r>
            <a:r>
              <a:rPr lang="en-US" altLang="zh-CN" sz="2600" dirty="0">
                <a:solidFill>
                  <a:srgbClr val="00FF00"/>
                </a:solidFill>
                <a:latin typeface="Times New Roman" panose="02020603050405020304" pitchFamily="18" charset="0"/>
                <a:cs typeface="Times New Roman" panose="02020603050405020304" pitchFamily="18" charset="0"/>
              </a:rPr>
              <a:t> and Hinton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2008</a:t>
            </a:r>
            <a:r>
              <a:rPr lang="en-US" altLang="zh-CN" sz="2600" dirty="0">
                <a:latin typeface="Times New Roman" panose="02020603050405020304" pitchFamily="18" charset="0"/>
                <a:cs typeface="Times New Roman" panose="02020603050405020304" pitchFamily="18" charset="0"/>
              </a:rPr>
              <a:t>) and its high-profile application to visualization word embeddings by Joseph </a:t>
            </a:r>
            <a:r>
              <a:rPr lang="en-US" altLang="zh-CN" sz="2600" dirty="0" err="1">
                <a:latin typeface="Times New Roman" panose="02020603050405020304" pitchFamily="18" charset="0"/>
                <a:cs typeface="Times New Roman" panose="02020603050405020304" pitchFamily="18" charset="0"/>
              </a:rPr>
              <a:t>Turian</a:t>
            </a:r>
            <a:r>
              <a:rPr lang="en-US" altLang="zh-CN" sz="2600" dirty="0">
                <a:latin typeface="Times New Roman" panose="02020603050405020304" pitchFamily="18" charset="0"/>
                <a:cs typeface="Times New Roman" panose="02020603050405020304" pitchFamily="18" charset="0"/>
              </a:rPr>
              <a:t> in 2009.</a:t>
            </a:r>
          </a:p>
        </p:txBody>
      </p:sp>
    </p:spTree>
    <p:extLst>
      <p:ext uri="{BB962C8B-B14F-4D97-AF65-F5344CB8AC3E}">
        <p14:creationId xmlns:p14="http://schemas.microsoft.com/office/powerpoint/2010/main" val="79423770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Liande</a:t>
            </a:r>
            <a:r>
              <a:rPr lang="en-US" altLang="zh-CN" sz="2400" dirty="0"/>
              <a:t> Bi</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786455" y="1720644"/>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12.5 Other Applications</a:t>
            </a:r>
            <a:endParaRPr lang="zh-CN" altLang="en-US" sz="3600" dirty="0"/>
          </a:p>
        </p:txBody>
      </p:sp>
      <p:sp>
        <p:nvSpPr>
          <p:cNvPr id="8" name="文本框 7"/>
          <p:cNvSpPr txBox="1"/>
          <p:nvPr/>
        </p:nvSpPr>
        <p:spPr>
          <a:xfrm>
            <a:off x="1526891" y="558169"/>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12 Applications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31895269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 Other Applications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this section we cover a few other types of applications of deep learning that are different from the standard object recognition, speech recognition and natural language processing tasks discussed above. Part </a:t>
            </a:r>
            <a:r>
              <a:rPr lang="en-US" altLang="zh-CN" sz="2600" dirty="0">
                <a:solidFill>
                  <a:srgbClr val="FF0000"/>
                </a:solidFill>
                <a:latin typeface="Times New Roman" panose="02020603050405020304" pitchFamily="18" charset="0"/>
                <a:cs typeface="Times New Roman" panose="02020603050405020304" pitchFamily="18" charset="0"/>
              </a:rPr>
              <a:t>III</a:t>
            </a:r>
            <a:r>
              <a:rPr lang="en-US" altLang="zh-CN" sz="2600" dirty="0">
                <a:latin typeface="Times New Roman" panose="02020603050405020304" pitchFamily="18" charset="0"/>
                <a:cs typeface="Times New Roman" panose="02020603050405020304" pitchFamily="18" charset="0"/>
              </a:rPr>
              <a:t> of this book will expand that scope even further to include tasks requiring the ability to generate rich high-dimensional samples (unlike “the next word,” in language models).</a:t>
            </a:r>
          </a:p>
        </p:txBody>
      </p:sp>
    </p:spTree>
    <p:extLst>
      <p:ext uri="{BB962C8B-B14F-4D97-AF65-F5344CB8AC3E}">
        <p14:creationId xmlns:p14="http://schemas.microsoft.com/office/powerpoint/2010/main" val="770753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 Recommender Systems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One of the major families of applications of machine learning in the information technology sector is the ability to make recommendations of items to potential users or customers. Two major types of applications can be distinguished: online advertising and item recommendations (often these recommendations are still for the purpose of selling a product). Both rely on predicting the association between a user and an item, either to predict the probability of some action (the user buying the product, or some proxy for this action) or the expected gain (which may depend on the value of the product) if an ad is shown or a recommendation is made regarding that product to that user. The internet is currently financed in great part by various forms of online advertising. </a:t>
            </a:r>
          </a:p>
        </p:txBody>
      </p:sp>
    </p:spTree>
    <p:extLst>
      <p:ext uri="{BB962C8B-B14F-4D97-AF65-F5344CB8AC3E}">
        <p14:creationId xmlns:p14="http://schemas.microsoft.com/office/powerpoint/2010/main" val="236952683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 Recommender Systems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There are major parts of the economy that rely on online shopping. Companies including Amazon and eBay use machine learning, including deep learning, for their product recommendations. Sometimes, the items are not products that are actually for sale. Examples include selecting posts to display on social network news feeds, recommending movies to watch, recommending jokes, recommending advice from experts, matching players for video games, or matching people in dating services.</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Often, this association problem is handled like a supervised learning problem: given some information about the item and about the user, predict the proxy of interest (user clicks on ad, user enters a rating, user clicks on a “like” button, user buys product, user spends some amount of money on the product, user spends time visiting a page for the product, etc.). </a:t>
            </a:r>
          </a:p>
        </p:txBody>
      </p:sp>
    </p:spTree>
    <p:extLst>
      <p:ext uri="{BB962C8B-B14F-4D97-AF65-F5344CB8AC3E}">
        <p14:creationId xmlns:p14="http://schemas.microsoft.com/office/powerpoint/2010/main" val="426348556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 Recommender Systems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often ends up being either a regression problem (predicting some conditional expected value) or a probabilistic classification problem (predicting the conditional probability of some discrete event).</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The early work on recommender systems relied on minimal information as inputs for these predictions: the user ID and the item ID. In this context, the only way to generalize is to rely on the similarity between the patterns of values of the target variable for different users or for different items. Suppose that user 1 and user 2 both like items A, B and C. From this, we may infer that user 1 and user 2 have similar tastes. If user 1 likes item D, then this should be a strong cue that user 2 will also like D. Algorithms based on this principle come under the name of </a:t>
            </a:r>
            <a:r>
              <a:rPr lang="en-US" altLang="zh-CN" sz="2600" b="1" dirty="0">
                <a:latin typeface="Times New Roman" panose="02020603050405020304" pitchFamily="18" charset="0"/>
                <a:cs typeface="Times New Roman" panose="02020603050405020304" pitchFamily="18" charset="0"/>
              </a:rPr>
              <a:t>collaborative filtering</a:t>
            </a:r>
            <a:r>
              <a:rPr lang="en-US" altLang="zh-CN"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325874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 Recommender Systems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Both non-parametric approaches (such as nearest-neighbor methods based on the estimated similarity between patterns of preferences) and parametric methods are possible. Parametric methods often rely on learning a distributed representation (also called an embedding) for each user and for each item. Bilinear prediction of the target variable (such as a rating) is a simple parametric method that is highly successful and often found as a component of state-of-the-art systems. The prediction is obtained by the dot product between the user embedding and the item embedding (possibly corrected by constants that depend only on either the user ID or the item ID). Let </a:t>
                </a: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r>
                          <a:rPr lang="en-US" altLang="zh-CN" sz="2600" b="1" i="1" smtClean="0">
                            <a:latin typeface="Cambria Math" panose="02040503050406030204" pitchFamily="18" charset="0"/>
                            <a:cs typeface="Times New Roman" panose="02020603050405020304" pitchFamily="18" charset="0"/>
                          </a:rPr>
                          <m:t>𝑹</m:t>
                        </m:r>
                      </m:e>
                    </m:acc>
                  </m:oMath>
                </a14:m>
                <a:r>
                  <a:rPr lang="en-US" altLang="zh-CN" sz="2600" dirty="0">
                    <a:latin typeface="Times New Roman" panose="02020603050405020304" pitchFamily="18" charset="0"/>
                    <a:cs typeface="Times New Roman" panose="02020603050405020304" pitchFamily="18" charset="0"/>
                  </a:rPr>
                  <a:t> be the matrix containing our predictions,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a:t>
                </a:r>
                <a:r>
                  <a:rPr lang="en-US" altLang="zh-CN" sz="2600" dirty="0" err="1">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matrix with user embeddings in its rows and </a:t>
                </a:r>
                <a:r>
                  <a:rPr lang="en-US" altLang="zh-CN" sz="2600" b="1"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a matrix with item embeddings in its columns.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862884"/>
                <a:ext cx="11409609" cy="5861809"/>
              </a:xfrm>
              <a:blipFill>
                <a:blip r:embed="rId3"/>
                <a:stretch>
                  <a:fillRect l="-962" t="-104"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055419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 Recommender Systems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Let </a:t>
                </a:r>
                <a:r>
                  <a:rPr lang="en-US" altLang="zh-CN" sz="2600" b="1"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and </a:t>
                </a:r>
                <a:r>
                  <a:rPr lang="en-US" altLang="zh-CN" sz="2600" b="1" i="1" dirty="0">
                    <a:latin typeface="Times New Roman" panose="02020603050405020304" pitchFamily="18" charset="0"/>
                    <a:cs typeface="Times New Roman" panose="02020603050405020304" pitchFamily="18" charset="0"/>
                  </a:rPr>
                  <a:t>c </a:t>
                </a:r>
                <a:r>
                  <a:rPr lang="en-US" altLang="zh-CN" sz="2600" dirty="0">
                    <a:latin typeface="Times New Roman" panose="02020603050405020304" pitchFamily="18" charset="0"/>
                    <a:cs typeface="Times New Roman" panose="02020603050405020304" pitchFamily="18" charset="0"/>
                  </a:rPr>
                  <a:t>be vectors that contain respectively a kind of bias for each user (representing how grumpy or positive that user is in general) and for each item (representing its general popularity). The bilinear prediction is thus obtained as follows:</a:t>
                </a:r>
              </a:p>
              <a:p>
                <a:pPr marL="0" lvl="0" indent="0" algn="ctr">
                  <a:lnSpc>
                    <a:spcPct val="125000"/>
                  </a:lnSpc>
                  <a:spcBef>
                    <a:spcPts val="0"/>
                  </a:spcBef>
                  <a:buClr>
                    <a:srgbClr val="FF0000"/>
                  </a:buClr>
                  <a:buNone/>
                </a:pPr>
                <a14:m>
                  <m:oMath xmlns:m="http://schemas.openxmlformats.org/officeDocument/2006/math">
                    <m:acc>
                      <m:accPr>
                        <m:chr m:val="̂"/>
                        <m:ctrlPr>
                          <a:rPr lang="en-US" altLang="zh-CN" sz="2600" i="1" smtClean="0">
                            <a:latin typeface="Cambria Math" panose="02040503050406030204" pitchFamily="18" charset="0"/>
                            <a:cs typeface="Times New Roman" panose="02020603050405020304" pitchFamily="18" charset="0"/>
                          </a:rPr>
                        </m:ctrlPr>
                      </m:accPr>
                      <m:e>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𝑅</m:t>
                            </m:r>
                          </m:e>
                          <m:sub>
                            <m:r>
                              <m:rPr>
                                <m:sty m:val="p"/>
                              </m:rPr>
                              <a:rPr lang="en-US" altLang="zh-CN" sz="2600" i="1">
                                <a:latin typeface="Cambria Math" panose="02040503050406030204" pitchFamily="18" charset="0"/>
                                <a:cs typeface="Times New Roman" panose="02020603050405020304" pitchFamily="18" charset="0"/>
                              </a:rPr>
                              <m:t>u</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𝑖</m:t>
                            </m:r>
                          </m:sub>
                        </m:sSub>
                      </m:e>
                    </m:acc>
                    <m:r>
                      <a:rPr lang="en-US" altLang="zh-CN" sz="2600" b="0" i="1" smtClean="0">
                        <a:latin typeface="Cambria Math" panose="02040503050406030204" pitchFamily="18" charset="0"/>
                        <a:cs typeface="Times New Roman" panose="02020603050405020304" pitchFamily="18" charset="0"/>
                      </a:rPr>
                      <m:t>= </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𝑏</m:t>
                        </m:r>
                      </m:e>
                      <m:sub>
                        <m:r>
                          <a:rPr lang="en-US" altLang="zh-CN" sz="2600" b="0" i="1" smtClean="0">
                            <a:latin typeface="Cambria Math" panose="02040503050406030204" pitchFamily="18" charset="0"/>
                            <a:cs typeface="Times New Roman" panose="02020603050405020304" pitchFamily="18" charset="0"/>
                          </a:rPr>
                          <m:t>𝑢</m:t>
                        </m:r>
                      </m:sub>
                    </m:sSub>
                    <m:r>
                      <a:rPr lang="en-US" altLang="zh-CN" sz="2600" b="0" i="1" smtClean="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𝑐</m:t>
                        </m:r>
                      </m:e>
                      <m:sub>
                        <m:r>
                          <a:rPr lang="en-US" altLang="zh-CN" sz="2600" b="0" i="1" dirty="0" smtClean="0">
                            <a:latin typeface="Cambria Math" panose="02040503050406030204" pitchFamily="18" charset="0"/>
                            <a:cs typeface="Times New Roman" panose="02020603050405020304" pitchFamily="18" charset="0"/>
                          </a:rPr>
                          <m:t>𝑖</m:t>
                        </m:r>
                      </m:sub>
                    </m:sSub>
                    <m:r>
                      <a:rPr lang="en-US" altLang="zh-CN" sz="2600" b="0" i="1" dirty="0" smtClean="0">
                        <a:latin typeface="Cambria Math" panose="02040503050406030204" pitchFamily="18" charset="0"/>
                        <a:cs typeface="Times New Roman" panose="02020603050405020304" pitchFamily="18" charset="0"/>
                      </a:rPr>
                      <m:t>+</m:t>
                    </m:r>
                    <m:nary>
                      <m:naryPr>
                        <m:chr m:val="∑"/>
                        <m:supHide m:val="on"/>
                        <m:ctrlPr>
                          <a:rPr lang="en-US" altLang="zh-CN" sz="2600" b="0" i="1" dirty="0" smtClean="0">
                            <a:latin typeface="Cambria Math" panose="02040503050406030204" pitchFamily="18" charset="0"/>
                            <a:cs typeface="Times New Roman" panose="02020603050405020304" pitchFamily="18" charset="0"/>
                          </a:rPr>
                        </m:ctrlPr>
                      </m:naryPr>
                      <m:sub>
                        <m:r>
                          <m:rPr>
                            <m:brk m:alnAt="7"/>
                          </m:rPr>
                          <a:rPr lang="en-US" altLang="zh-CN" sz="2600" b="0" i="1" dirty="0" smtClean="0">
                            <a:latin typeface="Cambria Math" panose="02040503050406030204" pitchFamily="18" charset="0"/>
                            <a:cs typeface="Times New Roman" panose="02020603050405020304" pitchFamily="18" charset="0"/>
                          </a:rPr>
                          <m:t>𝑗</m:t>
                        </m:r>
                      </m:sub>
                      <m:sup/>
                      <m:e>
                        <m:sSub>
                          <m:sSubPr>
                            <m:ctrlPr>
                              <a:rPr lang="en-US" altLang="zh-CN" sz="2600" b="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𝐴</m:t>
                            </m:r>
                          </m:e>
                          <m:sub>
                            <m:r>
                              <a:rPr lang="en-US" altLang="zh-CN" sz="2600" b="0" i="1" dirty="0" smtClean="0">
                                <a:latin typeface="Cambria Math" panose="02040503050406030204" pitchFamily="18" charset="0"/>
                                <a:cs typeface="Times New Roman" panose="02020603050405020304" pitchFamily="18" charset="0"/>
                              </a:rPr>
                              <m:t>𝑢</m:t>
                            </m:r>
                            <m:r>
                              <a:rPr lang="en-US" altLang="zh-CN" sz="2600" b="0" i="1" dirty="0" smtClean="0">
                                <a:latin typeface="Cambria Math" panose="02040503050406030204" pitchFamily="18" charset="0"/>
                                <a:cs typeface="Times New Roman" panose="02020603050405020304" pitchFamily="18" charset="0"/>
                              </a:rPr>
                              <m:t>,</m:t>
                            </m:r>
                            <m:r>
                              <a:rPr lang="en-US" altLang="zh-CN" sz="2600" b="0" i="1" dirty="0" smtClean="0">
                                <a:latin typeface="Cambria Math" panose="02040503050406030204" pitchFamily="18" charset="0"/>
                                <a:cs typeface="Times New Roman" panose="02020603050405020304" pitchFamily="18" charset="0"/>
                              </a:rPr>
                              <m:t>𝑗</m:t>
                            </m:r>
                          </m:sub>
                        </m:sSub>
                        <m:sSub>
                          <m:sSubPr>
                            <m:ctrlPr>
                              <a:rPr lang="en-US" altLang="zh-CN" sz="2600" b="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𝐵</m:t>
                            </m:r>
                          </m:e>
                          <m:sub>
                            <m:r>
                              <a:rPr lang="en-US" altLang="zh-CN" sz="2600" b="0" i="1" dirty="0" smtClean="0">
                                <a:latin typeface="Cambria Math" panose="02040503050406030204" pitchFamily="18" charset="0"/>
                                <a:cs typeface="Times New Roman" panose="02020603050405020304" pitchFamily="18" charset="0"/>
                              </a:rPr>
                              <m:t>𝑗</m:t>
                            </m:r>
                            <m:r>
                              <a:rPr lang="en-US" altLang="zh-CN" sz="2600" b="0" i="1" dirty="0" smtClean="0">
                                <a:latin typeface="Cambria Math" panose="02040503050406030204" pitchFamily="18" charset="0"/>
                                <a:cs typeface="Times New Roman" panose="02020603050405020304" pitchFamily="18" charset="0"/>
                              </a:rPr>
                              <m:t>,</m:t>
                            </m:r>
                            <m:r>
                              <a:rPr lang="en-US" altLang="zh-CN" sz="2600" b="0" i="1" dirty="0" smtClean="0">
                                <a:latin typeface="Cambria Math" panose="02040503050406030204" pitchFamily="18" charset="0"/>
                                <a:cs typeface="Times New Roman" panose="02020603050405020304" pitchFamily="18" charset="0"/>
                              </a:rPr>
                              <m:t>𝑖</m:t>
                            </m:r>
                          </m:sub>
                        </m:sSub>
                        <m:r>
                          <a:rPr lang="en-US" altLang="zh-CN" sz="2600" b="0" i="1" dirty="0" smtClean="0">
                            <a:latin typeface="Cambria Math" panose="02040503050406030204" pitchFamily="18" charset="0"/>
                            <a:cs typeface="Times New Roman" panose="02020603050405020304" pitchFamily="18" charset="0"/>
                          </a:rPr>
                          <m:t>.</m:t>
                        </m:r>
                      </m:e>
                    </m:nary>
                  </m:oMath>
                </a14:m>
                <a:r>
                  <a:rPr lang="en-US" altLang="zh-CN" sz="2600" dirty="0">
                    <a:latin typeface="Times New Roman" panose="02020603050405020304" pitchFamily="18" charset="0"/>
                    <a:cs typeface="Times New Roman" panose="02020603050405020304" pitchFamily="18" charset="0"/>
                  </a:rPr>
                  <a:t>                          (12.20)</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Typically one wants to minimize the squared error between predicted ratings </a:t>
                </a:r>
                <a14:m>
                  <m:oMath xmlns:m="http://schemas.openxmlformats.org/officeDocument/2006/math">
                    <m:acc>
                      <m:accPr>
                        <m:chr m:val="̂"/>
                        <m:ctrlPr>
                          <a:rPr lang="en-US" altLang="zh-CN" sz="2600" i="1">
                            <a:latin typeface="Cambria Math" panose="02040503050406030204" pitchFamily="18" charset="0"/>
                            <a:cs typeface="Times New Roman" panose="02020603050405020304" pitchFamily="18" charset="0"/>
                          </a:rPr>
                        </m:ctrlPr>
                      </m:accPr>
                      <m:e>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𝑅</m:t>
                            </m:r>
                          </m:e>
                          <m:sub>
                            <m:r>
                              <m:rPr>
                                <m:sty m:val="p"/>
                              </m:rPr>
                              <a:rPr lang="en-US" altLang="zh-CN" sz="2600" i="1">
                                <a:latin typeface="Cambria Math" panose="02040503050406030204" pitchFamily="18" charset="0"/>
                                <a:cs typeface="Times New Roman" panose="02020603050405020304" pitchFamily="18" charset="0"/>
                              </a:rPr>
                              <m:t>u</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𝑖</m:t>
                            </m:r>
                          </m:sub>
                        </m:sSub>
                      </m:e>
                    </m:acc>
                    <m:r>
                      <a:rPr lang="en-US" altLang="zh-CN" sz="2600" i="1">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and actual ratings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𝑅</m:t>
                        </m:r>
                      </m:e>
                      <m:sub>
                        <m:r>
                          <a:rPr lang="en-US" altLang="zh-CN" sz="2600" b="0" i="1" smtClean="0">
                            <a:latin typeface="Cambria Math" panose="02040503050406030204" pitchFamily="18" charset="0"/>
                            <a:cs typeface="Times New Roman" panose="02020603050405020304" pitchFamily="18" charset="0"/>
                          </a:rPr>
                          <m:t>𝑢</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 User embeddings and item embeddings can then be conveniently visualized when they are first reduced to a low dimension (two or three), or they can be used to compare users or items against each other, just like word embeddings. One way to obtain these embeddings is by performing a singular value decomposition of the matrix </a:t>
                </a:r>
                <a:r>
                  <a:rPr lang="en-US" altLang="zh-CN" sz="2600" b="1" i="1" dirty="0">
                    <a:latin typeface="Times New Roman" panose="02020603050405020304" pitchFamily="18" charset="0"/>
                    <a:cs typeface="Times New Roman" panose="02020603050405020304" pitchFamily="18" charset="0"/>
                  </a:rPr>
                  <a:t>R</a:t>
                </a:r>
                <a:r>
                  <a:rPr lang="en-US" altLang="zh-CN" sz="2600" dirty="0">
                    <a:latin typeface="Times New Roman" panose="02020603050405020304" pitchFamily="18" charset="0"/>
                    <a:cs typeface="Times New Roman" panose="02020603050405020304" pitchFamily="18" charset="0"/>
                  </a:rPr>
                  <a:t> of actual targets (such as ratings).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862884"/>
                <a:ext cx="11409609" cy="5861809"/>
              </a:xfrm>
              <a:blipFill>
                <a:blip r:embed="rId3"/>
                <a:stretch>
                  <a:fillRect l="-962" t="-104"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174057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 Recommender Systems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corresponds to factorizing </a:t>
            </a:r>
            <a:r>
              <a:rPr lang="en-US" altLang="zh-CN" sz="2600" b="1" i="1" dirty="0">
                <a:latin typeface="Times New Roman" panose="02020603050405020304" pitchFamily="18" charset="0"/>
                <a:cs typeface="Times New Roman" panose="02020603050405020304" pitchFamily="18" charset="0"/>
              </a:rPr>
              <a:t>R = UDV' </a:t>
            </a:r>
            <a:r>
              <a:rPr lang="en-US" altLang="zh-CN" sz="2600" dirty="0">
                <a:latin typeface="Times New Roman" panose="02020603050405020304" pitchFamily="18" charset="0"/>
                <a:cs typeface="Times New Roman" panose="02020603050405020304" pitchFamily="18" charset="0"/>
              </a:rPr>
              <a:t>(or a normalized variant) into the product of two factors, the lower rank matrices </a:t>
            </a:r>
            <a:r>
              <a:rPr lang="en-US" altLang="zh-CN" sz="2600" b="1" i="1" dirty="0">
                <a:latin typeface="Times New Roman" panose="02020603050405020304" pitchFamily="18" charset="0"/>
                <a:cs typeface="Times New Roman" panose="02020603050405020304" pitchFamily="18" charset="0"/>
              </a:rPr>
              <a:t>A = UD </a:t>
            </a:r>
            <a:r>
              <a:rPr lang="en-US" altLang="zh-CN" sz="2600" dirty="0">
                <a:latin typeface="Times New Roman" panose="02020603050405020304" pitchFamily="18" charset="0"/>
                <a:cs typeface="Times New Roman" panose="02020603050405020304" pitchFamily="18" charset="0"/>
              </a:rPr>
              <a:t>and </a:t>
            </a:r>
            <a:r>
              <a:rPr lang="en-US" altLang="zh-CN" sz="2600" b="1" i="1" dirty="0">
                <a:latin typeface="Times New Roman" panose="02020603050405020304" pitchFamily="18" charset="0"/>
                <a:cs typeface="Times New Roman" panose="02020603050405020304" pitchFamily="18" charset="0"/>
              </a:rPr>
              <a:t>B = V' </a:t>
            </a:r>
            <a:r>
              <a:rPr lang="en-US" altLang="zh-CN" sz="2600" dirty="0">
                <a:latin typeface="Times New Roman" panose="02020603050405020304" pitchFamily="18" charset="0"/>
                <a:cs typeface="Times New Roman" panose="02020603050405020304" pitchFamily="18" charset="0"/>
              </a:rPr>
              <a:t>. One problem with the SVD is that it treats the missing entries in an arbitrary way, as if they corresponded to a target value of 0. Instead we would like to avoid paying any cost for the predictions made on missing entries. Fortunately, the sum of squared errors on the observed ratings can also be easily minimized by gradient-based optimization. The SVD and the bilinear prediction of Eq. </a:t>
            </a:r>
            <a:r>
              <a:rPr lang="en-US" altLang="zh-CN" sz="2600" dirty="0">
                <a:solidFill>
                  <a:srgbClr val="FF0000"/>
                </a:solidFill>
                <a:latin typeface="Times New Roman" panose="02020603050405020304" pitchFamily="18" charset="0"/>
                <a:cs typeface="Times New Roman" panose="02020603050405020304" pitchFamily="18" charset="0"/>
              </a:rPr>
              <a:t>12.21</a:t>
            </a:r>
            <a:r>
              <a:rPr lang="en-US" altLang="zh-CN" sz="2600" dirty="0">
                <a:latin typeface="Times New Roman" panose="02020603050405020304" pitchFamily="18" charset="0"/>
                <a:cs typeface="Times New Roman" panose="02020603050405020304" pitchFamily="18" charset="0"/>
              </a:rPr>
              <a:t> both performed very well in the competition for the Netflix prize (</a:t>
            </a:r>
            <a:r>
              <a:rPr lang="en-US" altLang="zh-CN" sz="2600" dirty="0">
                <a:solidFill>
                  <a:srgbClr val="00FF00"/>
                </a:solidFill>
                <a:latin typeface="Times New Roman" panose="02020603050405020304" pitchFamily="18" charset="0"/>
                <a:cs typeface="Times New Roman" panose="02020603050405020304" pitchFamily="18" charset="0"/>
              </a:rPr>
              <a:t>Bennett and Lanning</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2007</a:t>
            </a:r>
            <a:r>
              <a:rPr lang="en-US" altLang="zh-CN" sz="2600" dirty="0">
                <a:latin typeface="Times New Roman" panose="02020603050405020304" pitchFamily="18" charset="0"/>
                <a:cs typeface="Times New Roman" panose="02020603050405020304" pitchFamily="18" charset="0"/>
              </a:rPr>
              <a:t>), aiming at predicting ratings for films, based only on previous ratings by a large set of anonymous users.  Many machine learning experts participated in this competition, which took place between 2006 and 2009. </a:t>
            </a:r>
          </a:p>
        </p:txBody>
      </p:sp>
    </p:spTree>
    <p:extLst>
      <p:ext uri="{BB962C8B-B14F-4D97-AF65-F5344CB8AC3E}">
        <p14:creationId xmlns:p14="http://schemas.microsoft.com/office/powerpoint/2010/main" val="1922731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 Recommender Systems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It raised the level of research in recommender systems using advanced machine learning and yielded improvements in recommender systems. Even though it did not win by itself, the simple bilinear prediction or SVD was a component of the ensemble models presented by most of the competitors, including the winners ( </a:t>
            </a:r>
            <a:r>
              <a:rPr lang="en-US" altLang="zh-CN" sz="2500" dirty="0" err="1">
                <a:solidFill>
                  <a:srgbClr val="00FF00"/>
                </a:solidFill>
                <a:latin typeface="Times New Roman" panose="02020603050405020304" pitchFamily="18" charset="0"/>
                <a:cs typeface="Times New Roman" panose="02020603050405020304" pitchFamily="18" charset="0"/>
              </a:rPr>
              <a:t>Töscher</a:t>
            </a:r>
            <a:r>
              <a:rPr lang="en-US" altLang="zh-CN" sz="2500" dirty="0">
                <a:solidFill>
                  <a:srgbClr val="00FF00"/>
                </a:solidFill>
                <a:latin typeface="Times New Roman" panose="02020603050405020304" pitchFamily="18" charset="0"/>
                <a:cs typeface="Times New Roman" panose="02020603050405020304" pitchFamily="18" charset="0"/>
              </a:rPr>
              <a:t> </a:t>
            </a:r>
            <a:r>
              <a:rPr lang="en-US" altLang="zh-CN" sz="2500" i="1" dirty="0">
                <a:solidFill>
                  <a:srgbClr val="00FF00"/>
                </a:solidFill>
                <a:latin typeface="Times New Roman" panose="02020603050405020304" pitchFamily="18" charset="0"/>
                <a:cs typeface="Times New Roman" panose="02020603050405020304" pitchFamily="18" charset="0"/>
              </a:rPr>
              <a:t>et al.</a:t>
            </a:r>
            <a:r>
              <a:rPr lang="en-US" altLang="zh-CN" sz="2500" dirty="0">
                <a:latin typeface="Times New Roman" panose="02020603050405020304" pitchFamily="18" charset="0"/>
                <a:cs typeface="Times New Roman" panose="02020603050405020304" pitchFamily="18" charset="0"/>
              </a:rPr>
              <a:t>, </a:t>
            </a:r>
            <a:r>
              <a:rPr lang="en-US" altLang="zh-CN" sz="2500" dirty="0">
                <a:solidFill>
                  <a:srgbClr val="00FF00"/>
                </a:solidFill>
                <a:latin typeface="Times New Roman" panose="02020603050405020304" pitchFamily="18" charset="0"/>
                <a:cs typeface="Times New Roman" panose="02020603050405020304" pitchFamily="18" charset="0"/>
              </a:rPr>
              <a:t>2009</a:t>
            </a:r>
            <a:r>
              <a:rPr lang="en-US" altLang="zh-CN" sz="2500" dirty="0">
                <a:latin typeface="Times New Roman" panose="02020603050405020304" pitchFamily="18" charset="0"/>
                <a:cs typeface="Times New Roman" panose="02020603050405020304" pitchFamily="18" charset="0"/>
              </a:rPr>
              <a:t>; </a:t>
            </a:r>
            <a:r>
              <a:rPr lang="en-US" altLang="zh-CN" sz="2500" dirty="0" err="1">
                <a:solidFill>
                  <a:srgbClr val="00FF00"/>
                </a:solidFill>
                <a:latin typeface="Times New Roman" panose="02020603050405020304" pitchFamily="18" charset="0"/>
                <a:cs typeface="Times New Roman" panose="02020603050405020304" pitchFamily="18" charset="0"/>
              </a:rPr>
              <a:t>Koren</a:t>
            </a:r>
            <a:r>
              <a:rPr lang="en-US" altLang="zh-CN" sz="2500" dirty="0">
                <a:latin typeface="Times New Roman" panose="02020603050405020304" pitchFamily="18" charset="0"/>
                <a:cs typeface="Times New Roman" panose="02020603050405020304" pitchFamily="18" charset="0"/>
              </a:rPr>
              <a:t>, </a:t>
            </a:r>
            <a:r>
              <a:rPr lang="en-US" altLang="zh-CN" sz="2500" dirty="0">
                <a:solidFill>
                  <a:srgbClr val="00FF00"/>
                </a:solidFill>
                <a:latin typeface="Times New Roman" panose="02020603050405020304" pitchFamily="18" charset="0"/>
                <a:cs typeface="Times New Roman" panose="02020603050405020304" pitchFamily="18" charset="0"/>
              </a:rPr>
              <a:t>2009</a:t>
            </a:r>
            <a:r>
              <a:rPr lang="en-US" altLang="zh-CN" sz="25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zh-CN" altLang="en-US" sz="2500" dirty="0">
                <a:latin typeface="Times New Roman" panose="02020603050405020304" pitchFamily="18" charset="0"/>
                <a:cs typeface="Times New Roman" panose="02020603050405020304" pitchFamily="18" charset="0"/>
              </a:rPr>
              <a:t>　　</a:t>
            </a:r>
            <a:r>
              <a:rPr lang="en-US" altLang="zh-CN" sz="2500" dirty="0">
                <a:latin typeface="Times New Roman" panose="02020603050405020304" pitchFamily="18" charset="0"/>
                <a:cs typeface="Times New Roman" panose="02020603050405020304" pitchFamily="18" charset="0"/>
              </a:rPr>
              <a:t>Beyond these bilinear models with distributed representations, one of the first uses of neural networks for collaborative filtering is based on the RBM undirected probabilistic model (</a:t>
            </a:r>
            <a:r>
              <a:rPr lang="en-US" altLang="zh-CN" sz="2500" dirty="0" err="1">
                <a:solidFill>
                  <a:srgbClr val="00FF00"/>
                </a:solidFill>
                <a:latin typeface="Times New Roman" panose="02020603050405020304" pitchFamily="18" charset="0"/>
                <a:cs typeface="Times New Roman" panose="02020603050405020304" pitchFamily="18" charset="0"/>
              </a:rPr>
              <a:t>Salakhutdinov</a:t>
            </a:r>
            <a:r>
              <a:rPr lang="en-US" altLang="zh-CN" sz="2500" dirty="0">
                <a:solidFill>
                  <a:srgbClr val="00FF00"/>
                </a:solidFill>
                <a:latin typeface="Times New Roman" panose="02020603050405020304" pitchFamily="18" charset="0"/>
                <a:cs typeface="Times New Roman" panose="02020603050405020304" pitchFamily="18" charset="0"/>
              </a:rPr>
              <a:t> </a:t>
            </a:r>
            <a:r>
              <a:rPr lang="en-US" altLang="zh-CN" sz="2500" i="1" dirty="0">
                <a:solidFill>
                  <a:srgbClr val="00FF00"/>
                </a:solidFill>
                <a:latin typeface="Times New Roman" panose="02020603050405020304" pitchFamily="18" charset="0"/>
                <a:cs typeface="Times New Roman" panose="02020603050405020304" pitchFamily="18" charset="0"/>
              </a:rPr>
              <a:t>et al.</a:t>
            </a:r>
            <a:r>
              <a:rPr lang="en-US" altLang="zh-CN" sz="2500" dirty="0">
                <a:latin typeface="Times New Roman" panose="02020603050405020304" pitchFamily="18" charset="0"/>
                <a:cs typeface="Times New Roman" panose="02020603050405020304" pitchFamily="18" charset="0"/>
              </a:rPr>
              <a:t>, </a:t>
            </a:r>
            <a:r>
              <a:rPr lang="en-US" altLang="zh-CN" sz="2500" dirty="0">
                <a:solidFill>
                  <a:srgbClr val="00FF00"/>
                </a:solidFill>
                <a:latin typeface="Times New Roman" panose="02020603050405020304" pitchFamily="18" charset="0"/>
                <a:cs typeface="Times New Roman" panose="02020603050405020304" pitchFamily="18" charset="0"/>
              </a:rPr>
              <a:t>2007</a:t>
            </a:r>
            <a:r>
              <a:rPr lang="en-US" altLang="zh-CN" sz="2500" dirty="0">
                <a:latin typeface="Times New Roman" panose="02020603050405020304" pitchFamily="18" charset="0"/>
                <a:cs typeface="Times New Roman" panose="02020603050405020304" pitchFamily="18" charset="0"/>
              </a:rPr>
              <a:t>). RBMs were an important element of the ensemble of methods that won the Netflix competition (</a:t>
            </a:r>
            <a:r>
              <a:rPr lang="en-US" altLang="zh-CN" sz="2500" dirty="0" err="1">
                <a:solidFill>
                  <a:srgbClr val="00FF00"/>
                </a:solidFill>
                <a:latin typeface="Times New Roman" panose="02020603050405020304" pitchFamily="18" charset="0"/>
                <a:cs typeface="Times New Roman" panose="02020603050405020304" pitchFamily="18" charset="0"/>
              </a:rPr>
              <a:t>Töscher</a:t>
            </a:r>
            <a:r>
              <a:rPr lang="en-US" altLang="zh-CN" sz="2500" dirty="0">
                <a:solidFill>
                  <a:srgbClr val="00FF00"/>
                </a:solidFill>
                <a:latin typeface="Times New Roman" panose="02020603050405020304" pitchFamily="18" charset="0"/>
                <a:cs typeface="Times New Roman" panose="02020603050405020304" pitchFamily="18" charset="0"/>
              </a:rPr>
              <a:t> </a:t>
            </a:r>
            <a:r>
              <a:rPr lang="en-US" altLang="zh-CN" sz="2500" i="1" dirty="0">
                <a:solidFill>
                  <a:srgbClr val="00FF00"/>
                </a:solidFill>
                <a:latin typeface="Times New Roman" panose="02020603050405020304" pitchFamily="18" charset="0"/>
                <a:cs typeface="Times New Roman" panose="02020603050405020304" pitchFamily="18" charset="0"/>
              </a:rPr>
              <a:t>et al.</a:t>
            </a:r>
            <a:r>
              <a:rPr lang="en-US" altLang="zh-CN" sz="2500" dirty="0">
                <a:latin typeface="Times New Roman" panose="02020603050405020304" pitchFamily="18" charset="0"/>
                <a:cs typeface="Times New Roman" panose="02020603050405020304" pitchFamily="18" charset="0"/>
              </a:rPr>
              <a:t>, </a:t>
            </a:r>
            <a:r>
              <a:rPr lang="en-US" altLang="zh-CN" sz="2500" dirty="0">
                <a:solidFill>
                  <a:srgbClr val="00FF00"/>
                </a:solidFill>
                <a:latin typeface="Times New Roman" panose="02020603050405020304" pitchFamily="18" charset="0"/>
                <a:cs typeface="Times New Roman" panose="02020603050405020304" pitchFamily="18" charset="0"/>
              </a:rPr>
              <a:t>2009</a:t>
            </a:r>
            <a:r>
              <a:rPr lang="en-US" altLang="zh-CN" sz="2500" dirty="0">
                <a:latin typeface="Times New Roman" panose="02020603050405020304" pitchFamily="18" charset="0"/>
                <a:cs typeface="Times New Roman" panose="02020603050405020304" pitchFamily="18" charset="0"/>
              </a:rPr>
              <a:t>; </a:t>
            </a:r>
            <a:r>
              <a:rPr lang="en-US" altLang="zh-CN" sz="2500" dirty="0" err="1">
                <a:solidFill>
                  <a:srgbClr val="00FF00"/>
                </a:solidFill>
                <a:latin typeface="Times New Roman" panose="02020603050405020304" pitchFamily="18" charset="0"/>
                <a:cs typeface="Times New Roman" panose="02020603050405020304" pitchFamily="18" charset="0"/>
              </a:rPr>
              <a:t>Koren</a:t>
            </a:r>
            <a:r>
              <a:rPr lang="en-US" altLang="zh-CN" sz="2500" dirty="0">
                <a:latin typeface="Times New Roman" panose="02020603050405020304" pitchFamily="18" charset="0"/>
                <a:cs typeface="Times New Roman" panose="02020603050405020304" pitchFamily="18" charset="0"/>
              </a:rPr>
              <a:t>, </a:t>
            </a:r>
            <a:r>
              <a:rPr lang="en-US" altLang="zh-CN" sz="2500" dirty="0">
                <a:solidFill>
                  <a:srgbClr val="00FF00"/>
                </a:solidFill>
                <a:latin typeface="Times New Roman" panose="02020603050405020304" pitchFamily="18" charset="0"/>
                <a:cs typeface="Times New Roman" panose="02020603050405020304" pitchFamily="18" charset="0"/>
              </a:rPr>
              <a:t>2009</a:t>
            </a:r>
            <a:r>
              <a:rPr lang="en-US" altLang="zh-CN" sz="2500" dirty="0">
                <a:latin typeface="Times New Roman" panose="02020603050405020304" pitchFamily="18" charset="0"/>
                <a:cs typeface="Times New Roman" panose="02020603050405020304" pitchFamily="18" charset="0"/>
              </a:rPr>
              <a:t>). More advanced variants on the idea of factorizing the ratings matrix have also been explored in the neural networks community (</a:t>
            </a:r>
            <a:r>
              <a:rPr lang="en-US" altLang="zh-CN" sz="2500" dirty="0" err="1">
                <a:solidFill>
                  <a:srgbClr val="00FF00"/>
                </a:solidFill>
                <a:latin typeface="Times New Roman" panose="02020603050405020304" pitchFamily="18" charset="0"/>
                <a:cs typeface="Times New Roman" panose="02020603050405020304" pitchFamily="18" charset="0"/>
              </a:rPr>
              <a:t>Salakhutdinov</a:t>
            </a:r>
            <a:r>
              <a:rPr lang="en-US" altLang="zh-CN" sz="2500" dirty="0">
                <a:solidFill>
                  <a:srgbClr val="00FF00"/>
                </a:solidFill>
                <a:latin typeface="Times New Roman" panose="02020603050405020304" pitchFamily="18" charset="0"/>
                <a:cs typeface="Times New Roman" panose="02020603050405020304" pitchFamily="18" charset="0"/>
              </a:rPr>
              <a:t> and </a:t>
            </a:r>
            <a:r>
              <a:rPr lang="en-US" altLang="zh-CN" sz="2500" dirty="0" err="1">
                <a:solidFill>
                  <a:srgbClr val="00FF00"/>
                </a:solidFill>
                <a:latin typeface="Times New Roman" panose="02020603050405020304" pitchFamily="18" charset="0"/>
                <a:cs typeface="Times New Roman" panose="02020603050405020304" pitchFamily="18" charset="0"/>
              </a:rPr>
              <a:t>Mnih</a:t>
            </a:r>
            <a:r>
              <a:rPr lang="en-US" altLang="zh-CN" sz="2500" dirty="0">
                <a:latin typeface="Times New Roman" panose="02020603050405020304" pitchFamily="18" charset="0"/>
                <a:cs typeface="Times New Roman" panose="02020603050405020304" pitchFamily="18" charset="0"/>
              </a:rPr>
              <a:t>, </a:t>
            </a:r>
            <a:r>
              <a:rPr lang="en-US" altLang="zh-CN" sz="2500" dirty="0">
                <a:solidFill>
                  <a:srgbClr val="00FF00"/>
                </a:solidFill>
                <a:latin typeface="Times New Roman" panose="02020603050405020304" pitchFamily="18" charset="0"/>
                <a:cs typeface="Times New Roman" panose="02020603050405020304" pitchFamily="18" charset="0"/>
              </a:rPr>
              <a:t>2008</a:t>
            </a:r>
            <a:r>
              <a:rPr lang="en-US" altLang="zh-CN" sz="2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48389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12.1.2 GPU Implementations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lnSpcReduction="20000"/>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Due to the difficulty of writing high performance GPU code, researchers should structure their workflow to avoid needing to write new GPU code in order to test new models or algorithms. Typically, one can do this by building a software library of high performance operations like convolution and matrix multiplication, then specifying models in terms of calls to this library of operations. For example, the machine learning library Pylearn2 (</a:t>
            </a:r>
            <a:r>
              <a:rPr lang="en-US" altLang="zh-CN" sz="2600" dirty="0">
                <a:solidFill>
                  <a:srgbClr val="00FF00"/>
                </a:solidFill>
                <a:latin typeface="Times New Roman" panose="02020603050405020304" pitchFamily="18" charset="0"/>
                <a:cs typeface="Times New Roman" panose="02020603050405020304" pitchFamily="18" charset="0"/>
              </a:rPr>
              <a:t>Goodfellow </a:t>
            </a:r>
            <a:r>
              <a:rPr lang="en-US" altLang="zh-CN" sz="2600" i="1" dirty="0">
                <a:solidFill>
                  <a:srgbClr val="00FF00"/>
                </a:solidFill>
                <a:latin typeface="Times New Roman" panose="02020603050405020304" pitchFamily="18" charset="0"/>
                <a:cs typeface="Times New Roman" panose="02020603050405020304" pitchFamily="18" charset="0"/>
              </a:rPr>
              <a:t>et al.</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2013c</a:t>
            </a:r>
            <a:r>
              <a:rPr sz="2600" dirty="0">
                <a:latin typeface="Times New Roman" panose="02020603050405020304" pitchFamily="18" charset="0"/>
                <a:cs typeface="Times New Roman" panose="02020603050405020304" pitchFamily="18" charset="0"/>
              </a:rPr>
              <a:t>) specifies all of its machine learning algorithms in terms of calls to Theano (</a:t>
            </a:r>
            <a:r>
              <a:rPr lang="en-US" altLang="zh-CN" sz="2600" dirty="0" err="1">
                <a:solidFill>
                  <a:srgbClr val="00FF00"/>
                </a:solidFill>
                <a:latin typeface="Times New Roman" panose="02020603050405020304" pitchFamily="18" charset="0"/>
                <a:cs typeface="Times New Roman" panose="02020603050405020304" pitchFamily="18" charset="0"/>
              </a:rPr>
              <a:t>Bergstra</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Bastien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sz="2600" dirty="0">
                <a:latin typeface="Times New Roman" panose="02020603050405020304" pitchFamily="18" charset="0"/>
                <a:cs typeface="Times New Roman" panose="02020603050405020304" pitchFamily="18" charset="0"/>
              </a:rPr>
              <a:t>) and </a:t>
            </a:r>
            <a:r>
              <a:rPr sz="2600" dirty="0" err="1">
                <a:latin typeface="Times New Roman" panose="02020603050405020304" pitchFamily="18" charset="0"/>
                <a:cs typeface="Times New Roman" panose="02020603050405020304" pitchFamily="18" charset="0"/>
              </a:rPr>
              <a:t>cuda</a:t>
            </a:r>
            <a:r>
              <a:rPr sz="2600" dirty="0">
                <a:latin typeface="Times New Roman" panose="02020603050405020304" pitchFamily="18" charset="0"/>
                <a:cs typeface="Times New Roman" panose="02020603050405020304" pitchFamily="18" charset="0"/>
              </a:rPr>
              <a:t>-convnet (</a:t>
            </a:r>
            <a:r>
              <a:rPr lang="en-US" altLang="zh-CN" sz="2600" dirty="0" err="1">
                <a:solidFill>
                  <a:srgbClr val="00FF00"/>
                </a:solidFill>
                <a:latin typeface="Times New Roman" panose="02020603050405020304" pitchFamily="18" charset="0"/>
                <a:cs typeface="Times New Roman" panose="02020603050405020304" pitchFamily="18" charset="0"/>
              </a:rPr>
              <a:t>Krizhevsky</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sz="2600" dirty="0">
                <a:latin typeface="Times New Roman" panose="02020603050405020304" pitchFamily="18" charset="0"/>
                <a:cs typeface="Times New Roman" panose="02020603050405020304" pitchFamily="18" charset="0"/>
              </a:rPr>
              <a:t>), which provide these high-performance operations. This factored approach can also ease support for multiple kinds of hardware. For example, the same Theano program can run on either CPU or GPU, without needing to change any of the calls to Theano itself. Other libraries like TensorFlow (</a:t>
            </a:r>
            <a:r>
              <a:rPr lang="en-US" altLang="zh-CN" sz="2600" dirty="0">
                <a:solidFill>
                  <a:srgbClr val="00FF00"/>
                </a:solidFill>
                <a:latin typeface="Times New Roman" panose="02020603050405020304" pitchFamily="18" charset="0"/>
                <a:cs typeface="Times New Roman" panose="02020603050405020304" pitchFamily="18" charset="0"/>
              </a:rPr>
              <a:t>Abadi </a:t>
            </a:r>
            <a:r>
              <a:rPr lang="en-US" altLang="zh-CN" sz="2600" i="1" dirty="0">
                <a:solidFill>
                  <a:srgbClr val="00FF00"/>
                </a:solidFill>
                <a:latin typeface="Times New Roman" panose="02020603050405020304" pitchFamily="18" charset="0"/>
                <a:cs typeface="Times New Roman" panose="02020603050405020304" pitchFamily="18" charset="0"/>
              </a:rPr>
              <a:t>et al.</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sz="2600" dirty="0">
                <a:latin typeface="Times New Roman" panose="02020603050405020304" pitchFamily="18" charset="0"/>
                <a:cs typeface="Times New Roman" panose="02020603050405020304" pitchFamily="18" charset="0"/>
              </a:rPr>
              <a:t>) and Torch (</a:t>
            </a:r>
            <a:r>
              <a:rPr lang="en-US" altLang="zh-CN" sz="2600" dirty="0" err="1">
                <a:solidFill>
                  <a:srgbClr val="00FF00"/>
                </a:solidFill>
                <a:latin typeface="Times New Roman" panose="02020603050405020304" pitchFamily="18" charset="0"/>
                <a:cs typeface="Times New Roman" panose="02020603050405020304" pitchFamily="18" charset="0"/>
              </a:rPr>
              <a:t>Collobert</a:t>
            </a:r>
            <a:r>
              <a:rPr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a:t>
            </a:r>
            <a:r>
              <a:rPr sz="2600" i="1" dirty="0">
                <a:solidFill>
                  <a:srgbClr val="00FF00"/>
                </a:solidFill>
                <a:latin typeface="Times New Roman" panose="02020603050405020304" pitchFamily="18" charset="0"/>
                <a:cs typeface="Times New Roman" panose="02020603050405020304" pitchFamily="18" charset="0"/>
              </a:rPr>
              <a:t> </a:t>
            </a:r>
            <a:r>
              <a:rPr lang="en-US" altLang="zh-CN" i="1" dirty="0">
                <a:solidFill>
                  <a:srgbClr val="00FF00"/>
                </a:solidFill>
                <a:sym typeface="+mn-ea"/>
              </a:rPr>
              <a:t>al.</a:t>
            </a:r>
            <a:r>
              <a:rPr dirty="0">
                <a:sym typeface="+mn-ea"/>
              </a:rPr>
              <a:t>, </a:t>
            </a:r>
            <a:r>
              <a:rPr lang="en-US" altLang="zh-CN" dirty="0">
                <a:solidFill>
                  <a:srgbClr val="00FF00"/>
                </a:solidFill>
                <a:sym typeface="+mn-ea"/>
              </a:rPr>
              <a:t>2011b</a:t>
            </a:r>
            <a:r>
              <a:rPr dirty="0">
                <a:sym typeface="+mn-ea"/>
              </a:rPr>
              <a:t>) provide similar features. </a:t>
            </a:r>
            <a:endParaRPr sz="2600" dirty="0">
              <a:solidFill>
                <a:srgbClr val="00FF00"/>
              </a:solidFill>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 Recommender Systems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However, there is a basic limitation of collaborative filtering systems: when a new item or a new user is introduced, its lack of rating history means that there is no way to evaluate its similarity with other items or users (respectively), or the degree of association between, say, that new user and existing items. This is called the problem of cold-start recommendations. A general way of solving the cold-start recommendation problem is to introduce extra information about the individual users and items. For example, this extra information could be user profile information or features of each item. Systems that use such information are called </a:t>
            </a:r>
            <a:r>
              <a:rPr lang="en-US" altLang="zh-CN" sz="2600" b="1" dirty="0">
                <a:latin typeface="Times New Roman" panose="02020603050405020304" pitchFamily="18" charset="0"/>
                <a:cs typeface="Times New Roman" panose="02020603050405020304" pitchFamily="18" charset="0"/>
              </a:rPr>
              <a:t>content-based recommender systems</a:t>
            </a:r>
            <a:r>
              <a:rPr lang="en-US" altLang="zh-CN" sz="2600" dirty="0">
                <a:latin typeface="Times New Roman" panose="02020603050405020304" pitchFamily="18" charset="0"/>
                <a:cs typeface="Times New Roman" panose="02020603050405020304" pitchFamily="18" charset="0"/>
              </a:rPr>
              <a:t>. The mapping from a rich set of user features or item features to an embedding can be learned through a deep learning architecture (</a:t>
            </a:r>
            <a:r>
              <a:rPr lang="en-US" altLang="zh-CN" sz="2600" dirty="0">
                <a:solidFill>
                  <a:srgbClr val="00FF00"/>
                </a:solidFill>
                <a:latin typeface="Times New Roman" panose="02020603050405020304" pitchFamily="18" charset="0"/>
                <a:cs typeface="Times New Roman" panose="02020603050405020304" pitchFamily="18" charset="0"/>
              </a:rPr>
              <a:t>Huang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Elkahky</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4129168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 Recommender Systems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Specialized deep learning architectures such as convolutional networks have also been applied to learn to extract features from rich content such as from musical audio tracks, for music recommendation (</a:t>
            </a:r>
            <a:r>
              <a:rPr lang="en-US" altLang="zh-CN" sz="2600" dirty="0">
                <a:solidFill>
                  <a:srgbClr val="00FF00"/>
                </a:solidFill>
                <a:latin typeface="Times New Roman" panose="02020603050405020304" pitchFamily="18" charset="0"/>
                <a:cs typeface="Times New Roman" panose="02020603050405020304" pitchFamily="18" charset="0"/>
              </a:rPr>
              <a:t>van den </a:t>
            </a:r>
            <a:r>
              <a:rPr lang="en-US" altLang="zh-CN" sz="2600" dirty="0" err="1">
                <a:solidFill>
                  <a:srgbClr val="00FF00"/>
                </a:solidFill>
                <a:latin typeface="Times New Roman" panose="02020603050405020304" pitchFamily="18" charset="0"/>
                <a:cs typeface="Times New Roman" panose="02020603050405020304" pitchFamily="18" charset="0"/>
              </a:rPr>
              <a:t>Oörd</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In that work, the convolutional net takes acoustic features as input and computes an embedding for the associated song. The dot product between this song embedding and the embedding for a user is then used to predict whether a user will listen to the song.</a:t>
            </a:r>
          </a:p>
        </p:txBody>
      </p:sp>
    </p:spTree>
    <p:extLst>
      <p:ext uri="{BB962C8B-B14F-4D97-AF65-F5344CB8AC3E}">
        <p14:creationId xmlns:p14="http://schemas.microsoft.com/office/powerpoint/2010/main" val="31572040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12.5.1.1 Exploration Versus Exploitation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When making recommendations to users, an issue arises that goes beyond ordinary supervised learning and into the realm of reinforcement learning. Many recommend- dation problems are most accurately described theoretically as </a:t>
            </a:r>
            <a:r>
              <a:rPr lang="en-US" altLang="zh-CN" sz="2600" b="1" dirty="0">
                <a:latin typeface="Times New Roman" panose="02020603050405020304" pitchFamily="18" charset="0"/>
                <a:cs typeface="Times New Roman" panose="02020603050405020304" pitchFamily="18" charset="0"/>
              </a:rPr>
              <a:t>contextual bandits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Langford and Zhang</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2008</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Lu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The issue is that when we use the recommendation system to collect data, we get a biased and incomplete view of the preferences of users: we only see the responses of users to the items they were recommended and not to the other items. In addition, in some cases we may not get any information on users for whom no recommendation has been made (for example, with ad auctions, it may be that the price proposed for an ad was below a minimum price threshold, or does not win the auction, so the ad is not shown at all). </a:t>
            </a:r>
          </a:p>
        </p:txBody>
      </p:sp>
    </p:spTree>
    <p:extLst>
      <p:ext uri="{BB962C8B-B14F-4D97-AF65-F5344CB8AC3E}">
        <p14:creationId xmlns:p14="http://schemas.microsoft.com/office/powerpoint/2010/main" val="26727088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12.5.1.1 Exploration Versus Exploitation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More importantly, we get no information about what outcome would have resulted from recommending any of the other items. This would be like training a classifier by picking one class </a:t>
                </a:r>
                <a14:m>
                  <m:oMath xmlns:m="http://schemas.openxmlformats.org/officeDocument/2006/math">
                    <m:acc>
                      <m:accPr>
                        <m:chr m:val="̂"/>
                        <m:ctrlPr>
                          <a:rPr lang="en-US" altLang="zh-CN" sz="2600" i="1">
                            <a:latin typeface="Cambria Math" panose="02040503050406030204" pitchFamily="18" charset="0"/>
                            <a:cs typeface="Times New Roman" panose="02020603050405020304" pitchFamily="18" charset="0"/>
                          </a:rPr>
                        </m:ctrlPr>
                      </m:accPr>
                      <m:e>
                        <m:r>
                          <a:rPr lang="en-US" altLang="zh-CN" sz="2600" i="1">
                            <a:latin typeface="Cambria Math" panose="02040503050406030204" pitchFamily="18" charset="0"/>
                            <a:cs typeface="Times New Roman" panose="02020603050405020304" pitchFamily="18" charset="0"/>
                          </a:rPr>
                          <m:t>𝑦</m:t>
                        </m:r>
                      </m:e>
                    </m:acc>
                  </m:oMath>
                </a14:m>
                <a:r>
                  <a:rPr lang="en-US" altLang="zh-CN" sz="2600" dirty="0">
                    <a:latin typeface="Times New Roman" panose="02020603050405020304" pitchFamily="18" charset="0"/>
                    <a:cs typeface="Times New Roman" panose="02020603050405020304" pitchFamily="18" charset="0"/>
                  </a:rPr>
                  <a:t> for each training example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(typically the class with the highest probability according to the model) and then only getting as feedback whether this was the correct class or not. Clearly, each example conveys less information than in the supervised case where the true label </a:t>
                </a:r>
                <a:r>
                  <a:rPr lang="en-US" altLang="zh-CN" sz="2600"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is directly accessible, so more examples are necessary. Worse, if we are not careful, we could end up with a system that continues picking the wrong decisions even as more and more data is collected, because the correct decision initially had a very low probability: until the learner picks that correct decision, it does not learn about the correct decision.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862884"/>
                <a:ext cx="11409609" cy="5861809"/>
              </a:xfrm>
              <a:blipFill>
                <a:blip r:embed="rId3"/>
                <a:stretch>
                  <a:fillRect l="-962" t="-104" r="-17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746737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12.5.1.1 Exploration Versus Exploitation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is similar to the situation in reinforcement learning where only the reward for the selected action is observed. In general, reinforcement learning can involve a sequence of many actions and many rewards. The bandits scenario is a special case of reinforcement learning, in which the learner takes only a single action and receives a single reward. The bandit problem is easier in the sense that the learner knows which reward is associated with which action. In the general reinforcement learning scenario, a high reward or a low reward might have been caused by a recent action or by an action in the distant past. The term </a:t>
            </a:r>
            <a:r>
              <a:rPr lang="en-US" altLang="zh-CN" sz="2600" b="1" dirty="0">
                <a:latin typeface="Times New Roman" panose="02020603050405020304" pitchFamily="18" charset="0"/>
                <a:cs typeface="Times New Roman" panose="02020603050405020304" pitchFamily="18" charset="0"/>
              </a:rPr>
              <a:t>contextual bandits </a:t>
            </a:r>
            <a:r>
              <a:rPr lang="en-US" altLang="zh-CN" sz="2600" dirty="0">
                <a:latin typeface="Times New Roman" panose="02020603050405020304" pitchFamily="18" charset="0"/>
                <a:cs typeface="Times New Roman" panose="02020603050405020304" pitchFamily="18" charset="0"/>
              </a:rPr>
              <a:t>refers to the case where the action is taken in the context of some input variable that can inform the decision.</a:t>
            </a:r>
          </a:p>
        </p:txBody>
      </p:sp>
    </p:spTree>
    <p:extLst>
      <p:ext uri="{BB962C8B-B14F-4D97-AF65-F5344CB8AC3E}">
        <p14:creationId xmlns:p14="http://schemas.microsoft.com/office/powerpoint/2010/main" val="150341275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12.5.1.1 Exploration Versus Exploitation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For example, we at least know the user identity, and we want to pick an item. The mapping from context to action is also called a </a:t>
            </a:r>
            <a:r>
              <a:rPr lang="en-US" altLang="zh-CN" sz="2600" b="1" dirty="0">
                <a:latin typeface="Times New Roman" panose="02020603050405020304" pitchFamily="18" charset="0"/>
                <a:cs typeface="Times New Roman" panose="02020603050405020304" pitchFamily="18" charset="0"/>
              </a:rPr>
              <a:t>policy</a:t>
            </a:r>
            <a:r>
              <a:rPr lang="en-US" altLang="zh-CN" sz="2600" dirty="0">
                <a:latin typeface="Times New Roman" panose="02020603050405020304" pitchFamily="18" charset="0"/>
                <a:cs typeface="Times New Roman" panose="02020603050405020304" pitchFamily="18" charset="0"/>
              </a:rPr>
              <a:t>. The feedback loop between the learner and the data distribution (which now depends on the actions of the learner) is a central research issue in the reinforcement learning and bandits literature.</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Reinforcement learning requires choosing a tradeoff between </a:t>
            </a:r>
            <a:r>
              <a:rPr lang="en-US" altLang="zh-CN" sz="2600" b="1" dirty="0">
                <a:latin typeface="Times New Roman" panose="02020603050405020304" pitchFamily="18" charset="0"/>
                <a:cs typeface="Times New Roman" panose="02020603050405020304" pitchFamily="18" charset="0"/>
              </a:rPr>
              <a:t>exploration</a:t>
            </a:r>
            <a:r>
              <a:rPr lang="en-US" altLang="zh-CN" sz="2600" dirty="0">
                <a:latin typeface="Times New Roman" panose="02020603050405020304" pitchFamily="18" charset="0"/>
                <a:cs typeface="Times New Roman" panose="02020603050405020304" pitchFamily="18" charset="0"/>
              </a:rPr>
              <a:t> and </a:t>
            </a:r>
            <a:r>
              <a:rPr lang="en-US" altLang="zh-CN" sz="2600" b="1" dirty="0">
                <a:latin typeface="Times New Roman" panose="02020603050405020304" pitchFamily="18" charset="0"/>
                <a:cs typeface="Times New Roman" panose="02020603050405020304" pitchFamily="18" charset="0"/>
              </a:rPr>
              <a:t>exploitation</a:t>
            </a:r>
            <a:r>
              <a:rPr lang="en-US" altLang="zh-CN" sz="2600" dirty="0">
                <a:latin typeface="Times New Roman" panose="02020603050405020304" pitchFamily="18" charset="0"/>
                <a:cs typeface="Times New Roman" panose="02020603050405020304" pitchFamily="18" charset="0"/>
              </a:rPr>
              <a:t>. Exploitation refers to taking actions that come from the current, best version of the learned policy—actions that we know will achieve a high reward. Exploration refers to taking actions specifically in order to obtain more training data. If we know that given context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action a gives us a reward of 1, we do not know whether that is the best possible reward.</a:t>
            </a:r>
          </a:p>
        </p:txBody>
      </p:sp>
    </p:spTree>
    <p:extLst>
      <p:ext uri="{BB962C8B-B14F-4D97-AF65-F5344CB8AC3E}">
        <p14:creationId xmlns:p14="http://schemas.microsoft.com/office/powerpoint/2010/main" val="30138219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12.5.1.1 Exploration Versus Exploitation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may want to exploit our current policy and continue taking action a in order to be relatively sure of obtaining a reward of 1. However, we may also want to explore by trying action </a:t>
            </a:r>
            <a:r>
              <a:rPr lang="en-US" altLang="zh-CN" sz="2600"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We do not know what will happen if we try action </a:t>
            </a:r>
            <a:r>
              <a:rPr lang="en-US" altLang="zh-CN" sz="2600"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 We hope to get a reward of , but we 2 run the risk of getting a reward of 0. Either way, we at least gain some knowledge.</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Exploration can be implemented in many ways, ranging from occasionally taking random actions intended to cover the entire space of possible actions, to model- based approaches that compute a choice of action based on its expected reward and the model’s amount of uncertainty about that reward.</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Many factors determine the extent to which we prefer exploration or exploitation. </a:t>
            </a:r>
          </a:p>
        </p:txBody>
      </p:sp>
    </p:spTree>
    <p:extLst>
      <p:ext uri="{BB962C8B-B14F-4D97-AF65-F5344CB8AC3E}">
        <p14:creationId xmlns:p14="http://schemas.microsoft.com/office/powerpoint/2010/main" val="137621984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12.5.1.1 Exploration Versus Exploitation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One of the most prominent factors is the time scale we are interested in. If the agent has only a short amount of time to accrue reward, then we prefer more exploitation. If the agent has a long time to accrue reward, then we begin with more exploration so that future actions can be planned more effectively with more knowledge. As time progresses and our learned policy improves, we move toward more exploitation.</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Supervised learning has no tradeoff between exploration and exploitation because the supervision signal always specifies which output is correct for each input. There is no need to try out different outputs to determine if one is better than the model’s current output—we always know that the label is the best output.</a:t>
            </a:r>
          </a:p>
        </p:txBody>
      </p:sp>
    </p:spTree>
    <p:extLst>
      <p:ext uri="{BB962C8B-B14F-4D97-AF65-F5344CB8AC3E}">
        <p14:creationId xmlns:p14="http://schemas.microsoft.com/office/powerpoint/2010/main" val="37446928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12.5.1.1 Exploration Versus Exploitation</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Another difficulty arising in the context of reinforcement learning, besides the exploration-exploitation trade-off, is the difficulty of evaluating and comparing different policies. Reinforcement learning involves interaction between the learner and the environment. This feedback loop means that it is not straightforward to evaluate the learner’s performance using a fixed set of test set input values. The policy itself determines which inputs will be seen. </a:t>
            </a:r>
            <a:r>
              <a:rPr lang="en-US" altLang="zh-CN" sz="2600" dirty="0" err="1">
                <a:solidFill>
                  <a:srgbClr val="00FF00"/>
                </a:solidFill>
                <a:latin typeface="Times New Roman" panose="02020603050405020304" pitchFamily="18" charset="0"/>
                <a:cs typeface="Times New Roman" panose="02020603050405020304" pitchFamily="18" charset="0"/>
              </a:rPr>
              <a:t>Dudik</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present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techniques for evaluating contextual bandits.</a:t>
            </a:r>
          </a:p>
        </p:txBody>
      </p:sp>
    </p:spTree>
    <p:extLst>
      <p:ext uri="{BB962C8B-B14F-4D97-AF65-F5344CB8AC3E}">
        <p14:creationId xmlns:p14="http://schemas.microsoft.com/office/powerpoint/2010/main" val="85077017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fontScale="90000"/>
          </a:bodyPr>
          <a:lstStyle/>
          <a:p>
            <a:r>
              <a:rPr lang="en-US" altLang="zh-CN" sz="3200" dirty="0">
                <a:latin typeface="Times New Roman" panose="02020603050405020304" pitchFamily="18" charset="0"/>
                <a:cs typeface="Times New Roman" panose="02020603050405020304" pitchFamily="18" charset="0"/>
              </a:rPr>
              <a:t>12.5.2 Knowledge Representation, Reasoning and Question Answering</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Deep learning approaches have been very successful in language modeling, machine translation and natural language processing due to the use of embeddings for symbols (</a:t>
            </a:r>
            <a:r>
              <a:rPr lang="en-US" altLang="zh-CN" sz="2600" dirty="0" err="1">
                <a:solidFill>
                  <a:srgbClr val="00FF00"/>
                </a:solidFill>
                <a:latin typeface="Times New Roman" panose="02020603050405020304" pitchFamily="18" charset="0"/>
                <a:cs typeface="Times New Roman" panose="02020603050405020304" pitchFamily="18" charset="0"/>
              </a:rPr>
              <a:t>Rumelhart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1986a</a:t>
            </a:r>
            <a:r>
              <a:rPr lang="en-US" altLang="zh-CN" sz="2600" dirty="0">
                <a:latin typeface="Times New Roman" panose="02020603050405020304" pitchFamily="18" charset="0"/>
                <a:cs typeface="Times New Roman" panose="02020603050405020304" pitchFamily="18" charset="0"/>
              </a:rPr>
              <a:t>) and words (</a:t>
            </a:r>
            <a:r>
              <a:rPr lang="en-US" altLang="zh-CN" sz="2600" dirty="0" err="1">
                <a:solidFill>
                  <a:srgbClr val="00FF00"/>
                </a:solidFill>
                <a:latin typeface="Times New Roman" panose="02020603050405020304" pitchFamily="18" charset="0"/>
                <a:cs typeface="Times New Roman" panose="02020603050405020304" pitchFamily="18" charset="0"/>
              </a:rPr>
              <a:t>Deerwester</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1990</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2001</a:t>
            </a:r>
            <a:r>
              <a:rPr lang="en-US" altLang="zh-CN" sz="2600" dirty="0">
                <a:latin typeface="Times New Roman" panose="02020603050405020304" pitchFamily="18" charset="0"/>
                <a:cs typeface="Times New Roman" panose="02020603050405020304" pitchFamily="18" charset="0"/>
              </a:rPr>
              <a:t>). These embeddings represent semantic knowledge about individual words and concepts. A research frontier is to develop embeddings for phrases and for relations between words and facts. Search engines already use machine learning for this purpose but much more remains to be done to improve these more advanced representations.</a:t>
            </a:r>
          </a:p>
        </p:txBody>
      </p:sp>
    </p:spTree>
    <p:extLst>
      <p:ext uri="{BB962C8B-B14F-4D97-AF65-F5344CB8AC3E}">
        <p14:creationId xmlns:p14="http://schemas.microsoft.com/office/powerpoint/2010/main" val="1440102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12.1.3 Large Scale Distributed Implementations</a:t>
            </a:r>
          </a:p>
        </p:txBody>
      </p:sp>
      <p:sp>
        <p:nvSpPr>
          <p:cNvPr id="3" name="内容占位符 2"/>
          <p:cNvSpPr>
            <a:spLocks noGrp="1"/>
          </p:cNvSpPr>
          <p:nvPr>
            <p:ph idx="1"/>
          </p:nvPr>
        </p:nvSpPr>
        <p:spPr/>
        <p:txBody>
          <a:bodyPr>
            <a:normAutofit fontScale="92500" lnSpcReduction="20000"/>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In many cases, the computational resources available on a single machine are insufficient. We therefore want to distribute the workload of training and inference across many machines.</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Distributing inference is simple, because each input example we want to process can be run by a separate machine. This is known as </a:t>
            </a:r>
            <a:r>
              <a:rPr sz="2600" i="1" dirty="0">
                <a:latin typeface="Times New Roman" panose="02020603050405020304" pitchFamily="18" charset="0"/>
                <a:cs typeface="Times New Roman" panose="02020603050405020304" pitchFamily="18" charset="0"/>
              </a:rPr>
              <a:t>data parallelism</a:t>
            </a:r>
            <a:r>
              <a:rPr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It is also possible to get </a:t>
            </a:r>
            <a:r>
              <a:rPr sz="2600" i="1" dirty="0">
                <a:latin typeface="Times New Roman" panose="02020603050405020304" pitchFamily="18" charset="0"/>
                <a:cs typeface="Times New Roman" panose="02020603050405020304" pitchFamily="18" charset="0"/>
              </a:rPr>
              <a:t>model parallelism</a:t>
            </a:r>
            <a:r>
              <a:rPr sz="2600" dirty="0">
                <a:latin typeface="Times New Roman" panose="02020603050405020304" pitchFamily="18" charset="0"/>
                <a:cs typeface="Times New Roman" panose="02020603050405020304" pitchFamily="18" charset="0"/>
              </a:rPr>
              <a:t>, where multiple machines work together on a single datapoint, with each machine running a different part of the model. This is feasible for both inference and training.</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Data parallelism during training is somewhat harder. We can increase the size of the minibatch used for a single SGD step, but usually we get less than linear returns in terms of optimization performance. It would be better to allow multiple machines to compute multiple gradient descent steps in parallel.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12.5.2.1 Knowledge, Relations and Question Answering</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One interesting research direction is determining how distributed representations can be trained to capture the </a:t>
                </a:r>
                <a:r>
                  <a:rPr lang="en-US" altLang="zh-CN" sz="2600" b="1" dirty="0">
                    <a:latin typeface="Times New Roman" panose="02020603050405020304" pitchFamily="18" charset="0"/>
                    <a:cs typeface="Times New Roman" panose="02020603050405020304" pitchFamily="18" charset="0"/>
                  </a:rPr>
                  <a:t>relations</a:t>
                </a:r>
                <a:r>
                  <a:rPr lang="en-US" altLang="zh-CN" sz="2600" dirty="0">
                    <a:latin typeface="Times New Roman" panose="02020603050405020304" pitchFamily="18" charset="0"/>
                    <a:cs typeface="Times New Roman" panose="02020603050405020304" pitchFamily="18" charset="0"/>
                  </a:rPr>
                  <a:t> between two entities. These relations allow us to formalize facts about objects and how objects interact with each other.</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In mathematics, a </a:t>
                </a:r>
                <a:r>
                  <a:rPr lang="en-US" altLang="zh-CN" sz="2600" b="1" dirty="0">
                    <a:latin typeface="Times New Roman" panose="02020603050405020304" pitchFamily="18" charset="0"/>
                    <a:cs typeface="Times New Roman" panose="02020603050405020304" pitchFamily="18" charset="0"/>
                  </a:rPr>
                  <a:t>binary relation </a:t>
                </a:r>
                <a:r>
                  <a:rPr lang="en-US" altLang="zh-CN" sz="2600" dirty="0">
                    <a:latin typeface="Times New Roman" panose="02020603050405020304" pitchFamily="18" charset="0"/>
                    <a:cs typeface="Times New Roman" panose="02020603050405020304" pitchFamily="18" charset="0"/>
                  </a:rPr>
                  <a:t>is a set of ordered pairs of objects. Pairs that are in the set are said to have the relation while those who are not in the set do not. For example, we can define the relation “is less than” on the set of entities {1, 2, 3} by defining the set of ordered pairs </a:t>
                </a:r>
                <a14:m>
                  <m:oMath xmlns:m="http://schemas.openxmlformats.org/officeDocument/2006/math">
                    <m:r>
                      <a:rPr lang="zh-CN" altLang="en-US" sz="2600" i="1" smtClean="0">
                        <a:latin typeface="Cambria Math" panose="02040503050406030204" pitchFamily="18" charset="0"/>
                        <a:cs typeface="Times New Roman" panose="02020603050405020304" pitchFamily="18" charset="0"/>
                      </a:rPr>
                      <m:t>𝕊</m:t>
                    </m:r>
                  </m:oMath>
                </a14:m>
                <a:r>
                  <a:rPr lang="en-US" altLang="zh-CN" sz="2600" dirty="0">
                    <a:latin typeface="Times New Roman" panose="02020603050405020304" pitchFamily="18" charset="0"/>
                    <a:cs typeface="Times New Roman" panose="02020603050405020304" pitchFamily="18" charset="0"/>
                  </a:rPr>
                  <a:t> = {(1, 2), (1, 3), (2, 3)} . Once this relation is defined, we can use it like a verb. Because (1, 2)</a:t>
                </a:r>
                <a14:m>
                  <m:oMath xmlns:m="http://schemas.openxmlformats.org/officeDocument/2006/math">
                    <m:r>
                      <a:rPr lang="zh-CN" altLang="en-US" sz="2600" i="1" smtClean="0">
                        <a:latin typeface="Cambria Math" panose="02040503050406030204" pitchFamily="18" charset="0"/>
                        <a:cs typeface="Times New Roman" panose="02020603050405020304" pitchFamily="18" charset="0"/>
                      </a:rPr>
                      <m:t>∈</m:t>
                    </m:r>
                    <m:r>
                      <a:rPr lang="zh-CN" altLang="en-US" sz="2600" i="1">
                        <a:latin typeface="Cambria Math" panose="02040503050406030204" pitchFamily="18" charset="0"/>
                        <a:cs typeface="Times New Roman" panose="02020603050405020304" pitchFamily="18" charset="0"/>
                      </a:rPr>
                      <m:t>𝕊</m:t>
                    </m:r>
                  </m:oMath>
                </a14:m>
                <a:r>
                  <a:rPr lang="en-US" altLang="zh-CN" sz="2600" dirty="0">
                    <a:latin typeface="Times New Roman" panose="02020603050405020304" pitchFamily="18" charset="0"/>
                    <a:cs typeface="Times New Roman" panose="02020603050405020304" pitchFamily="18" charset="0"/>
                  </a:rPr>
                  <a:t>, we say that 1 is less than 2. Because (2, 1)</a:t>
                </a:r>
                <a14:m>
                  <m:oMath xmlns:m="http://schemas.openxmlformats.org/officeDocument/2006/math">
                    <m:r>
                      <a:rPr lang="zh-CN" altLang="en-US" sz="2600" i="1" smtClean="0">
                        <a:latin typeface="Cambria Math" panose="02040503050406030204" pitchFamily="18" charset="0"/>
                        <a:cs typeface="Times New Roman" panose="02020603050405020304" pitchFamily="18" charset="0"/>
                      </a:rPr>
                      <m:t>∉</m:t>
                    </m:r>
                    <m:r>
                      <a:rPr lang="zh-CN" altLang="en-US" sz="2600" i="1">
                        <a:latin typeface="Cambria Math" panose="02040503050406030204" pitchFamily="18" charset="0"/>
                        <a:cs typeface="Times New Roman" panose="02020603050405020304" pitchFamily="18" charset="0"/>
                      </a:rPr>
                      <m:t>𝕊</m:t>
                    </m:r>
                  </m:oMath>
                </a14:m>
                <a:r>
                  <a:rPr lang="en-US" altLang="zh-CN" sz="2600" dirty="0">
                    <a:latin typeface="Times New Roman" panose="02020603050405020304" pitchFamily="18" charset="0"/>
                    <a:cs typeface="Times New Roman" panose="02020603050405020304" pitchFamily="18" charset="0"/>
                  </a:rPr>
                  <a:t>, we can not say that 2 is less than 1.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46492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12.5.2.1 Knowledge, Relations and Question Answering</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Of course, the entities that are related to one another need not be numbers. We could define a relation </a:t>
                </a:r>
                <a:r>
                  <a:rPr lang="en-US" altLang="zh-CN" sz="2600" b="1" dirty="0" err="1">
                    <a:latin typeface="Times New Roman" panose="02020603050405020304" pitchFamily="18" charset="0"/>
                    <a:cs typeface="Times New Roman" panose="02020603050405020304" pitchFamily="18" charset="0"/>
                  </a:rPr>
                  <a:t>is_a_type_of</a:t>
                </a:r>
                <a:r>
                  <a:rPr lang="en-US" altLang="zh-CN" sz="2600" b="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containing tuples like (</a:t>
                </a:r>
                <a:r>
                  <a:rPr lang="en-US" altLang="zh-CN" sz="2600" b="1" dirty="0">
                    <a:latin typeface="Times New Roman" panose="02020603050405020304" pitchFamily="18" charset="0"/>
                    <a:cs typeface="Times New Roman" panose="02020603050405020304" pitchFamily="18" charset="0"/>
                  </a:rPr>
                  <a:t>dog</a:t>
                </a:r>
                <a:r>
                  <a:rPr lang="en-US" altLang="zh-CN" sz="2600"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mammal</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In the context of AI, we think of a relation as a sentence in a syntactically simple and highly structured language. The relation plays the role of a verb, while two arguments to the relation play the role of its subject and object. These sentences take the form of a triplet of tokens</a:t>
                </a:r>
              </a:p>
              <a:p>
                <a:pPr marL="0" lvl="0" indent="0" algn="ctr">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(subject, verb, object)                       (12.21)</a:t>
                </a:r>
              </a:p>
              <a:p>
                <a:pPr marL="0" lvl="0" indent="0">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with values</a:t>
                </a:r>
              </a:p>
              <a:p>
                <a:pPr marL="0" lvl="0" indent="0" algn="ctr">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m:rPr>
                            <m:sty m:val="p"/>
                          </m:rPr>
                          <a:rPr lang="en-US" altLang="zh-CN" sz="2600" b="0" i="0" smtClean="0">
                            <a:latin typeface="Cambria Math" panose="02040503050406030204" pitchFamily="18" charset="0"/>
                            <a:cs typeface="Times New Roman" panose="02020603050405020304" pitchFamily="18" charset="0"/>
                          </a:rPr>
                          <m:t>entity</m:t>
                        </m:r>
                      </m:e>
                      <m:sub>
                        <m:r>
                          <m:rPr>
                            <m:sty m:val="p"/>
                          </m:rPr>
                          <a:rPr lang="en-US" altLang="zh-CN" sz="2600" b="0" i="0" smtClean="0">
                            <a:latin typeface="Cambria Math" panose="02040503050406030204" pitchFamily="18" charset="0"/>
                            <a:cs typeface="Times New Roman" panose="02020603050405020304" pitchFamily="18" charset="0"/>
                          </a:rPr>
                          <m:t>i</m:t>
                        </m:r>
                      </m:sub>
                    </m:sSub>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0" smtClean="0">
                            <a:latin typeface="Cambria Math" panose="02040503050406030204" pitchFamily="18" charset="0"/>
                            <a:cs typeface="Times New Roman" panose="02020603050405020304" pitchFamily="18" charset="0"/>
                          </a:rPr>
                          <m:t>,</m:t>
                        </m:r>
                        <m:r>
                          <m:rPr>
                            <m:sty m:val="p"/>
                          </m:rPr>
                          <a:rPr lang="en-US" altLang="zh-CN" sz="2600" b="0" i="0" smtClean="0">
                            <a:latin typeface="Cambria Math" panose="02040503050406030204" pitchFamily="18" charset="0"/>
                            <a:cs typeface="Times New Roman" panose="02020603050405020304" pitchFamily="18" charset="0"/>
                          </a:rPr>
                          <m:t>relation</m:t>
                        </m:r>
                      </m:e>
                      <m:sub>
                        <m:r>
                          <m:rPr>
                            <m:sty m:val="p"/>
                          </m:rPr>
                          <a:rPr lang="en-US" altLang="zh-CN" sz="2600" b="0" i="0" smtClean="0">
                            <a:latin typeface="Cambria Math" panose="02040503050406030204" pitchFamily="18" charset="0"/>
                            <a:cs typeface="Times New Roman" panose="02020603050405020304" pitchFamily="18" charset="0"/>
                          </a:rPr>
                          <m:t>j</m:t>
                        </m:r>
                      </m:sub>
                    </m:sSub>
                    <m:r>
                      <a:rPr lang="en-US" altLang="zh-CN" sz="2600" b="0" i="0" smtClean="0">
                        <a:latin typeface="Cambria Math" panose="02040503050406030204" pitchFamily="18" charset="0"/>
                        <a:cs typeface="Times New Roman" panose="02020603050405020304" pitchFamily="18" charset="0"/>
                      </a:rPr>
                      <m:t>, </m:t>
                    </m:r>
                    <m:sSub>
                      <m:sSubPr>
                        <m:ctrlPr>
                          <a:rPr lang="en-US" altLang="zh-CN" sz="2600" b="0" i="1" smtClean="0">
                            <a:latin typeface="Cambria Math" panose="02040503050406030204" pitchFamily="18" charset="0"/>
                            <a:cs typeface="Times New Roman" panose="02020603050405020304" pitchFamily="18" charset="0"/>
                          </a:rPr>
                        </m:ctrlPr>
                      </m:sSubPr>
                      <m:e>
                        <m:r>
                          <m:rPr>
                            <m:sty m:val="p"/>
                          </m:rPr>
                          <a:rPr lang="en-US" altLang="zh-CN" sz="2600" b="0" i="0" smtClean="0">
                            <a:latin typeface="Cambria Math" panose="02040503050406030204" pitchFamily="18" charset="0"/>
                            <a:cs typeface="Times New Roman" panose="02020603050405020304" pitchFamily="18" charset="0"/>
                          </a:rPr>
                          <m:t>entity</m:t>
                        </m:r>
                      </m:e>
                      <m:sub>
                        <m:r>
                          <m:rPr>
                            <m:sty m:val="p"/>
                          </m:rPr>
                          <a:rPr lang="en-US" altLang="zh-CN" sz="2600" b="0" i="0" smtClean="0">
                            <a:latin typeface="Cambria Math" panose="02040503050406030204" pitchFamily="18" charset="0"/>
                            <a:cs typeface="Times New Roman" panose="02020603050405020304" pitchFamily="18" charset="0"/>
                          </a:rPr>
                          <m:t>k</m:t>
                        </m:r>
                      </m:sub>
                    </m:sSub>
                  </m:oMath>
                </a14:m>
                <a:r>
                  <a:rPr lang="en-US" altLang="zh-CN" sz="2600" dirty="0">
                    <a:latin typeface="Times New Roman" panose="02020603050405020304" pitchFamily="18" charset="0"/>
                    <a:cs typeface="Times New Roman" panose="02020603050405020304" pitchFamily="18" charset="0"/>
                  </a:rPr>
                  <a:t>)              (12.22)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966011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12.5.2.1 Knowledge, Relations and Question Answering</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lvl="0" indent="0">
                  <a:lnSpc>
                    <a:spcPct val="125000"/>
                  </a:lnSpc>
                  <a:spcBef>
                    <a:spcPts val="0"/>
                  </a:spcBef>
                  <a:buClr>
                    <a:srgbClr val="FF0000"/>
                  </a:buClr>
                  <a:buNone/>
                </a:pPr>
                <a:r>
                  <a:rPr lang="zh-CN" altLang="en-US" sz="2500" dirty="0">
                    <a:latin typeface="Times New Roman" panose="02020603050405020304" pitchFamily="18" charset="0"/>
                    <a:cs typeface="Times New Roman" panose="02020603050405020304" pitchFamily="18" charset="0"/>
                  </a:rPr>
                  <a:t>　　</a:t>
                </a:r>
                <a:r>
                  <a:rPr lang="en-US" altLang="zh-CN" sz="2500" dirty="0">
                    <a:latin typeface="Times New Roman" panose="02020603050405020304" pitchFamily="18" charset="0"/>
                    <a:cs typeface="Times New Roman" panose="02020603050405020304" pitchFamily="18" charset="0"/>
                  </a:rPr>
                  <a:t>We can also define an </a:t>
                </a:r>
                <a:r>
                  <a:rPr lang="en-US" altLang="zh-CN" sz="2500" b="1" dirty="0">
                    <a:latin typeface="Times New Roman" panose="02020603050405020304" pitchFamily="18" charset="0"/>
                    <a:cs typeface="Times New Roman" panose="02020603050405020304" pitchFamily="18" charset="0"/>
                  </a:rPr>
                  <a:t>attribute</a:t>
                </a:r>
                <a:r>
                  <a:rPr lang="en-US" altLang="zh-CN" sz="2500" dirty="0">
                    <a:latin typeface="Times New Roman" panose="02020603050405020304" pitchFamily="18" charset="0"/>
                    <a:cs typeface="Times New Roman" panose="02020603050405020304" pitchFamily="18" charset="0"/>
                  </a:rPr>
                  <a:t>, a concept analogous to a relation, but taking only one argument:  </a:t>
                </a:r>
              </a:p>
              <a:p>
                <a:pPr marL="0" lvl="0" indent="0" algn="ctr">
                  <a:lnSpc>
                    <a:spcPct val="125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500" i="1">
                            <a:latin typeface="Cambria Math" panose="02040503050406030204" pitchFamily="18" charset="0"/>
                            <a:cs typeface="Times New Roman" panose="02020603050405020304" pitchFamily="18" charset="0"/>
                          </a:rPr>
                        </m:ctrlPr>
                      </m:sSubPr>
                      <m:e>
                        <m:r>
                          <m:rPr>
                            <m:sty m:val="p"/>
                          </m:rPr>
                          <a:rPr lang="en-US" altLang="zh-CN" sz="2500" b="0" i="0">
                            <a:latin typeface="Cambria Math" panose="02040503050406030204" pitchFamily="18" charset="0"/>
                            <a:cs typeface="Times New Roman" panose="02020603050405020304" pitchFamily="18" charset="0"/>
                          </a:rPr>
                          <m:t>entity</m:t>
                        </m:r>
                      </m:e>
                      <m:sub>
                        <m:r>
                          <m:rPr>
                            <m:sty m:val="p"/>
                          </m:rPr>
                          <a:rPr lang="en-US" altLang="zh-CN" sz="2500" b="0" i="0">
                            <a:latin typeface="Cambria Math" panose="02040503050406030204" pitchFamily="18" charset="0"/>
                            <a:cs typeface="Times New Roman" panose="02020603050405020304" pitchFamily="18" charset="0"/>
                          </a:rPr>
                          <m:t>i</m:t>
                        </m:r>
                      </m:sub>
                    </m:sSub>
                    <m:r>
                      <a:rPr lang="en-US" altLang="zh-CN" sz="2500" b="0" i="0">
                        <a:latin typeface="Cambria Math" panose="02040503050406030204" pitchFamily="18" charset="0"/>
                        <a:cs typeface="Times New Roman" panose="02020603050405020304" pitchFamily="18" charset="0"/>
                      </a:rPr>
                      <m:t>, </m:t>
                    </m:r>
                    <m:sSub>
                      <m:sSubPr>
                        <m:ctrlPr>
                          <a:rPr lang="en-US" altLang="zh-CN" sz="2500" i="1">
                            <a:latin typeface="Cambria Math" panose="02040503050406030204" pitchFamily="18" charset="0"/>
                            <a:cs typeface="Times New Roman" panose="02020603050405020304" pitchFamily="18" charset="0"/>
                          </a:rPr>
                        </m:ctrlPr>
                      </m:sSubPr>
                      <m:e>
                        <m:r>
                          <m:rPr>
                            <m:sty m:val="p"/>
                          </m:rPr>
                          <a:rPr lang="en-US" altLang="zh-CN" sz="2500" b="0" i="0">
                            <a:latin typeface="Cambria Math" panose="02040503050406030204" pitchFamily="18" charset="0"/>
                            <a:cs typeface="Times New Roman" panose="02020603050405020304" pitchFamily="18" charset="0"/>
                          </a:rPr>
                          <m:t>attribute</m:t>
                        </m:r>
                      </m:e>
                      <m:sub>
                        <m:r>
                          <m:rPr>
                            <m:sty m:val="p"/>
                          </m:rPr>
                          <a:rPr lang="en-US" altLang="zh-CN" sz="2500" b="0" i="0">
                            <a:latin typeface="Cambria Math" panose="02040503050406030204" pitchFamily="18" charset="0"/>
                            <a:cs typeface="Times New Roman" panose="02020603050405020304" pitchFamily="18" charset="0"/>
                          </a:rPr>
                          <m:t>j</m:t>
                        </m:r>
                      </m:sub>
                    </m:sSub>
                  </m:oMath>
                </a14:m>
                <a:r>
                  <a:rPr lang="en-US" altLang="zh-CN" sz="2500" dirty="0">
                    <a:latin typeface="Times New Roman" panose="02020603050405020304" pitchFamily="18" charset="0"/>
                    <a:cs typeface="Times New Roman" panose="02020603050405020304" pitchFamily="18" charset="0"/>
                  </a:rPr>
                  <a:t>)                          (12.23)</a:t>
                </a:r>
              </a:p>
              <a:p>
                <a:pPr marL="0" lvl="0" indent="0">
                  <a:lnSpc>
                    <a:spcPct val="125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For example, we could define the </a:t>
                </a:r>
                <a:r>
                  <a:rPr lang="en-US" altLang="zh-CN" sz="2500" b="1" dirty="0" err="1">
                    <a:latin typeface="Times New Roman" panose="02020603050405020304" pitchFamily="18" charset="0"/>
                    <a:cs typeface="Times New Roman" panose="02020603050405020304" pitchFamily="18" charset="0"/>
                  </a:rPr>
                  <a:t>has_fur</a:t>
                </a:r>
                <a:r>
                  <a:rPr lang="en-US" altLang="zh-CN" sz="2500" b="1" dirty="0">
                    <a:latin typeface="Times New Roman" panose="02020603050405020304" pitchFamily="18" charset="0"/>
                    <a:cs typeface="Times New Roman" panose="02020603050405020304" pitchFamily="18" charset="0"/>
                  </a:rPr>
                  <a:t> </a:t>
                </a:r>
                <a:r>
                  <a:rPr lang="en-US" altLang="zh-CN" sz="2500" dirty="0">
                    <a:latin typeface="Times New Roman" panose="02020603050405020304" pitchFamily="18" charset="0"/>
                    <a:cs typeface="Times New Roman" panose="02020603050405020304" pitchFamily="18" charset="0"/>
                  </a:rPr>
                  <a:t>attribute, and apply it to entities like </a:t>
                </a:r>
                <a:r>
                  <a:rPr lang="en-US" altLang="zh-CN" sz="2500" b="1" dirty="0">
                    <a:latin typeface="Times New Roman" panose="02020603050405020304" pitchFamily="18" charset="0"/>
                    <a:cs typeface="Times New Roman" panose="02020603050405020304" pitchFamily="18" charset="0"/>
                  </a:rPr>
                  <a:t>dog</a:t>
                </a:r>
                <a:r>
                  <a:rPr lang="en-US" altLang="zh-CN" sz="2500" dirty="0">
                    <a:latin typeface="Times New Roman" panose="02020603050405020304" pitchFamily="18" charset="0"/>
                    <a:cs typeface="Times New Roman" panose="02020603050405020304" pitchFamily="18" charset="0"/>
                  </a:rPr>
                  <a:t>.</a:t>
                </a:r>
              </a:p>
              <a:p>
                <a:pPr marL="0" lvl="0" indent="0">
                  <a:lnSpc>
                    <a:spcPct val="125000"/>
                  </a:lnSpc>
                  <a:spcBef>
                    <a:spcPts val="0"/>
                  </a:spcBef>
                  <a:buClr>
                    <a:srgbClr val="FF0000"/>
                  </a:buClr>
                  <a:buNone/>
                </a:pPr>
                <a:r>
                  <a:rPr lang="zh-CN" altLang="en-US" sz="2500" dirty="0">
                    <a:latin typeface="Times New Roman" panose="02020603050405020304" pitchFamily="18" charset="0"/>
                    <a:cs typeface="Times New Roman" panose="02020603050405020304" pitchFamily="18" charset="0"/>
                  </a:rPr>
                  <a:t>　　</a:t>
                </a:r>
                <a:r>
                  <a:rPr lang="en-US" altLang="zh-CN" sz="2500" dirty="0">
                    <a:latin typeface="Times New Roman" panose="02020603050405020304" pitchFamily="18" charset="0"/>
                    <a:cs typeface="Times New Roman" panose="02020603050405020304" pitchFamily="18" charset="0"/>
                  </a:rPr>
                  <a:t>Many applications require representing relations and reasoning about them. How should we best do this within the context of neural networks?</a:t>
                </a:r>
              </a:p>
              <a:p>
                <a:pPr marL="0" lvl="0" indent="0" algn="just">
                  <a:lnSpc>
                    <a:spcPct val="125000"/>
                  </a:lnSpc>
                  <a:spcBef>
                    <a:spcPts val="0"/>
                  </a:spcBef>
                  <a:buClr>
                    <a:srgbClr val="FF0000"/>
                  </a:buClr>
                  <a:buNone/>
                </a:pPr>
                <a:r>
                  <a:rPr lang="zh-CN" altLang="en-US" sz="2500" dirty="0">
                    <a:latin typeface="Times New Roman" panose="02020603050405020304" pitchFamily="18" charset="0"/>
                    <a:cs typeface="Times New Roman" panose="02020603050405020304" pitchFamily="18" charset="0"/>
                  </a:rPr>
                  <a:t>　　</a:t>
                </a:r>
                <a:r>
                  <a:rPr lang="en-US" altLang="zh-CN" sz="2500" dirty="0">
                    <a:latin typeface="Times New Roman" panose="02020603050405020304" pitchFamily="18" charset="0"/>
                    <a:cs typeface="Times New Roman" panose="02020603050405020304" pitchFamily="18" charset="0"/>
                  </a:rPr>
                  <a:t>Machine learning models of course require training data. We can infer relations between entities from training datasets consisting of unstructured natural language. There are also structured databases that identify relations explicitly. A common structure for these databases is the </a:t>
                </a:r>
                <a:r>
                  <a:rPr lang="en-US" altLang="zh-CN" sz="2500" b="1" dirty="0">
                    <a:latin typeface="Times New Roman" panose="02020603050405020304" pitchFamily="18" charset="0"/>
                    <a:cs typeface="Times New Roman" panose="02020603050405020304" pitchFamily="18" charset="0"/>
                  </a:rPr>
                  <a:t>relational database</a:t>
                </a:r>
                <a:r>
                  <a:rPr lang="en-US" altLang="zh-CN" sz="2500" dirty="0">
                    <a:latin typeface="Times New Roman" panose="02020603050405020304" pitchFamily="18" charset="0"/>
                    <a:cs typeface="Times New Roman" panose="02020603050405020304" pitchFamily="18" charset="0"/>
                  </a:rPr>
                  <a:t>, which stores this same kind of information, albeit not formatted as three token sentences.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09" r="-855" b="-6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45921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12.5.2.1 Knowledge, Relations and Question Answering</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When a database is intended to convey commonsense knowledge about everyday life or expert knowledge about an application area to an artificial intelligence system, we call the database a </a:t>
            </a:r>
            <a:r>
              <a:rPr lang="en-US" altLang="zh-CN" sz="2600" b="1" dirty="0">
                <a:latin typeface="Times New Roman" panose="02020603050405020304" pitchFamily="18" charset="0"/>
                <a:cs typeface="Times New Roman" panose="02020603050405020304" pitchFamily="18" charset="0"/>
              </a:rPr>
              <a:t>knowledge base</a:t>
            </a:r>
            <a:r>
              <a:rPr lang="en-US" altLang="zh-CN" sz="2600" dirty="0">
                <a:latin typeface="Times New Roman" panose="02020603050405020304" pitchFamily="18" charset="0"/>
                <a:cs typeface="Times New Roman" panose="02020603050405020304" pitchFamily="18" charset="0"/>
              </a:rPr>
              <a:t>. Knowledge bases range from general ones like </a:t>
            </a:r>
            <a:r>
              <a:rPr lang="en-US" altLang="zh-CN" sz="2600" b="1" dirty="0">
                <a:latin typeface="Times New Roman" panose="02020603050405020304" pitchFamily="18" charset="0"/>
                <a:cs typeface="Times New Roman" panose="02020603050405020304" pitchFamily="18" charset="0"/>
              </a:rPr>
              <a:t>Freebase</a:t>
            </a:r>
            <a:r>
              <a:rPr lang="en-US" altLang="zh-CN" sz="2600" dirty="0">
                <a:latin typeface="Times New Roman" panose="02020603050405020304" pitchFamily="18" charset="0"/>
                <a:cs typeface="Times New Roman" panose="02020603050405020304" pitchFamily="18" charset="0"/>
              </a:rPr>
              <a:t>, </a:t>
            </a:r>
            <a:r>
              <a:rPr lang="en-US" altLang="zh-CN" sz="2600" b="1" dirty="0" err="1">
                <a:latin typeface="Times New Roman" panose="02020603050405020304" pitchFamily="18" charset="0"/>
                <a:cs typeface="Times New Roman" panose="02020603050405020304" pitchFamily="18" charset="0"/>
              </a:rPr>
              <a:t>OpenCyc</a:t>
            </a:r>
            <a:r>
              <a:rPr lang="en-US" altLang="zh-CN" sz="2600"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 WordNet, </a:t>
            </a:r>
            <a:r>
              <a:rPr lang="en-US" altLang="zh-CN" sz="2600" dirty="0">
                <a:latin typeface="Times New Roman" panose="02020603050405020304" pitchFamily="18" charset="0"/>
                <a:cs typeface="Times New Roman" panose="02020603050405020304" pitchFamily="18" charset="0"/>
              </a:rPr>
              <a:t>or</a:t>
            </a:r>
            <a:r>
              <a:rPr lang="en-US" altLang="zh-CN" sz="2600" b="1" dirty="0">
                <a:latin typeface="Times New Roman" panose="02020603050405020304" pitchFamily="18" charset="0"/>
                <a:cs typeface="Times New Roman" panose="02020603050405020304" pitchFamily="18" charset="0"/>
              </a:rPr>
              <a:t> </a:t>
            </a:r>
            <a:r>
              <a:rPr lang="en-US" altLang="zh-CN" sz="2600" b="1" dirty="0" err="1">
                <a:latin typeface="Times New Roman" panose="02020603050405020304" pitchFamily="18" charset="0"/>
                <a:cs typeface="Times New Roman" panose="02020603050405020304" pitchFamily="18" charset="0"/>
              </a:rPr>
              <a:t>Wikibase</a:t>
            </a:r>
            <a:r>
              <a:rPr lang="en-US" altLang="zh-CN" sz="2600" b="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etc. to more specialized knowledge bases, like </a:t>
            </a:r>
            <a:r>
              <a:rPr lang="en-US" altLang="zh-CN" sz="2600" b="1" dirty="0" err="1">
                <a:latin typeface="Times New Roman" panose="02020603050405020304" pitchFamily="18" charset="0"/>
                <a:cs typeface="Times New Roman" panose="02020603050405020304" pitchFamily="18" charset="0"/>
              </a:rPr>
              <a:t>GeneOntology</a:t>
            </a:r>
            <a:r>
              <a:rPr lang="en-US" altLang="zh-CN" sz="2600" b="1"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Representations for entities and relations can be learned by considering each triplet in a knowledge base as a training example and maximizing a training objective that captures their joint distribution (</a:t>
            </a:r>
            <a:r>
              <a:rPr lang="en-US" altLang="zh-CN" sz="2600" dirty="0" err="1">
                <a:solidFill>
                  <a:srgbClr val="00FF00"/>
                </a:solidFill>
                <a:latin typeface="Times New Roman" panose="02020603050405020304" pitchFamily="18" charset="0"/>
                <a:cs typeface="Times New Roman" panose="02020603050405020304" pitchFamily="18" charset="0"/>
              </a:rPr>
              <a:t>Bordes</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In addition to training data, we also need to define a model family to train. A common approach is to extend neural language models to model entities and relations.</a:t>
            </a:r>
          </a:p>
        </p:txBody>
      </p:sp>
    </p:spTree>
    <p:extLst>
      <p:ext uri="{BB962C8B-B14F-4D97-AF65-F5344CB8AC3E}">
        <p14:creationId xmlns:p14="http://schemas.microsoft.com/office/powerpoint/2010/main" val="170579192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12.5.2.1 Knowledge, Relations and Question Answering</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Neural language models learn a vector that provides a distributed representation of each word. They also learn about interactions between words, such as which word is likely to come after a sequence of words, by learning functions of these vectors. We can extend this approach to entities and relations by learning an embedding vector for each relation. In fact, the parallel between modeling language and modeling knowledge encoded as relations is so close that researchers have trained representations of such entities by using both and knowledge bases natural language sentences (</a:t>
            </a:r>
            <a:r>
              <a:rPr lang="en-US" altLang="zh-CN" sz="2600" dirty="0" err="1">
                <a:solidFill>
                  <a:srgbClr val="00FF00"/>
                </a:solidFill>
                <a:latin typeface="Times New Roman" panose="02020603050405020304" pitchFamily="18" charset="0"/>
                <a:cs typeface="Times New Roman" panose="02020603050405020304" pitchFamily="18" charset="0"/>
              </a:rPr>
              <a:t>Bordes</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Wang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a:t>
            </a:r>
            <a:r>
              <a:rPr lang="en-US" altLang="zh-CN" sz="2600" dirty="0">
                <a:latin typeface="Times New Roman" panose="02020603050405020304" pitchFamily="18" charset="0"/>
                <a:cs typeface="Times New Roman" panose="02020603050405020304" pitchFamily="18" charset="0"/>
              </a:rPr>
              <a:t>) or combining data from multiple relational databases (</a:t>
            </a:r>
            <a:r>
              <a:rPr lang="en-US" altLang="zh-CN" sz="2600" dirty="0" err="1">
                <a:solidFill>
                  <a:srgbClr val="00FF00"/>
                </a:solidFill>
                <a:latin typeface="Times New Roman" panose="02020603050405020304" pitchFamily="18" charset="0"/>
                <a:cs typeface="Times New Roman" panose="02020603050405020304" pitchFamily="18" charset="0"/>
              </a:rPr>
              <a:t>Bordes</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2013b</a:t>
            </a:r>
            <a:r>
              <a:rPr lang="en-US" altLang="zh-CN" sz="2600" dirty="0">
                <a:latin typeface="Times New Roman" panose="02020603050405020304" pitchFamily="18" charset="0"/>
                <a:cs typeface="Times New Roman" panose="02020603050405020304" pitchFamily="18" charset="0"/>
              </a:rPr>
              <a:t>). Many possibilities exist for the particular parametrization associated with such a model. </a:t>
            </a:r>
          </a:p>
        </p:txBody>
      </p:sp>
    </p:spTree>
    <p:extLst>
      <p:ext uri="{BB962C8B-B14F-4D97-AF65-F5344CB8AC3E}">
        <p14:creationId xmlns:p14="http://schemas.microsoft.com/office/powerpoint/2010/main" val="412415257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12.5.2.1 Knowledge, Relations and Question Answering</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Early work on learning about relations between entities (</a:t>
            </a:r>
            <a:r>
              <a:rPr lang="en-US" altLang="zh-CN" sz="2600" dirty="0" err="1">
                <a:solidFill>
                  <a:srgbClr val="00FF00"/>
                </a:solidFill>
                <a:latin typeface="Times New Roman" panose="02020603050405020304" pitchFamily="18" charset="0"/>
                <a:cs typeface="Times New Roman" panose="02020603050405020304" pitchFamily="18" charset="0"/>
              </a:rPr>
              <a:t>Paccanaro</a:t>
            </a:r>
            <a:r>
              <a:rPr lang="en-US" altLang="zh-CN" sz="2600" dirty="0">
                <a:solidFill>
                  <a:srgbClr val="00FF00"/>
                </a:solidFill>
                <a:latin typeface="Times New Roman" panose="02020603050405020304" pitchFamily="18" charset="0"/>
                <a:cs typeface="Times New Roman" panose="02020603050405020304" pitchFamily="18" charset="0"/>
              </a:rPr>
              <a:t> and Hinton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2000</a:t>
            </a:r>
            <a:r>
              <a:rPr lang="en-US" altLang="zh-CN" sz="2600" dirty="0">
                <a:latin typeface="Times New Roman" panose="02020603050405020304" pitchFamily="18" charset="0"/>
                <a:cs typeface="Times New Roman" panose="02020603050405020304" pitchFamily="18" charset="0"/>
              </a:rPr>
              <a:t>) posited highly constrained parametric forms (“linear relational embeddings”), often using a different form of representation for the relation than for the entities.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For example, </a:t>
            </a:r>
            <a:r>
              <a:rPr lang="en-US" altLang="zh-CN" sz="2600" dirty="0" err="1">
                <a:solidFill>
                  <a:srgbClr val="00FF00"/>
                </a:solidFill>
                <a:latin typeface="Times New Roman" panose="02020603050405020304" pitchFamily="18" charset="0"/>
                <a:cs typeface="Times New Roman" panose="02020603050405020304" pitchFamily="18" charset="0"/>
              </a:rPr>
              <a:t>Paccanaro</a:t>
            </a:r>
            <a:r>
              <a:rPr lang="en-US" altLang="zh-CN" sz="2600" dirty="0">
                <a:solidFill>
                  <a:srgbClr val="00FF00"/>
                </a:solidFill>
                <a:latin typeface="Times New Roman" panose="02020603050405020304" pitchFamily="18" charset="0"/>
                <a:cs typeface="Times New Roman" panose="02020603050405020304" pitchFamily="18" charset="0"/>
              </a:rPr>
              <a:t> and Hinton</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2000</a:t>
            </a:r>
            <a:r>
              <a:rPr lang="en-US" altLang="zh-CN" sz="2600" dirty="0">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Bordes</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used vectors for entities and matrices for relations, with the idea that a relation acts like an operator on entities. Alternatively, relations can be considered as any other entity (</a:t>
            </a:r>
            <a:r>
              <a:rPr lang="en-US" altLang="zh-CN" sz="2600" dirty="0" err="1">
                <a:solidFill>
                  <a:srgbClr val="00FF00"/>
                </a:solidFill>
                <a:latin typeface="Times New Roman" panose="02020603050405020304" pitchFamily="18" charset="0"/>
                <a:cs typeface="Times New Roman" panose="02020603050405020304" pitchFamily="18" charset="0"/>
              </a:rPr>
              <a:t>Bordes</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allowing us to make statements about relations, but more flexibility is put in the machinery that combines them in order to model their joint distribution.</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 practical short-term application of such models is </a:t>
            </a:r>
            <a:r>
              <a:rPr lang="en-US" altLang="zh-CN" sz="2600" b="1" dirty="0">
                <a:latin typeface="Times New Roman" panose="02020603050405020304" pitchFamily="18" charset="0"/>
                <a:cs typeface="Times New Roman" panose="02020603050405020304" pitchFamily="18" charset="0"/>
              </a:rPr>
              <a:t>link prediction</a:t>
            </a:r>
            <a:r>
              <a:rPr lang="en-US" altLang="zh-CN" sz="2600" dirty="0">
                <a:latin typeface="Times New Roman" panose="02020603050405020304" pitchFamily="18" charset="0"/>
                <a:cs typeface="Times New Roman" panose="02020603050405020304" pitchFamily="18" charset="0"/>
              </a:rPr>
              <a:t>: predicting missing arcs in the knowledge graph. This is a form of generalization to new facts, based on old facts. </a:t>
            </a:r>
          </a:p>
        </p:txBody>
      </p:sp>
    </p:spTree>
    <p:extLst>
      <p:ext uri="{BB962C8B-B14F-4D97-AF65-F5344CB8AC3E}">
        <p14:creationId xmlns:p14="http://schemas.microsoft.com/office/powerpoint/2010/main" val="22794192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12.5.2.1 Knowledge, Relations and Question Answering</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Most of the knowledge bases that currently exist have been constructed through manual labor, which tends to leave many and probably the majority of true relations absent from the knowledge base. See </a:t>
            </a:r>
            <a:r>
              <a:rPr lang="en-US" altLang="zh-CN" sz="2600" dirty="0">
                <a:solidFill>
                  <a:srgbClr val="00FF00"/>
                </a:solidFill>
                <a:latin typeface="Times New Roman" panose="02020603050405020304" pitchFamily="18" charset="0"/>
                <a:cs typeface="Times New Roman" panose="02020603050405020304" pitchFamily="18" charset="0"/>
              </a:rPr>
              <a:t>Wang</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2014b</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Lin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 and </a:t>
            </a:r>
            <a:r>
              <a:rPr lang="en-US" altLang="zh-CN" sz="2600" dirty="0">
                <a:solidFill>
                  <a:srgbClr val="00FF00"/>
                </a:solidFill>
                <a:latin typeface="Times New Roman" panose="02020603050405020304" pitchFamily="18" charset="0"/>
                <a:cs typeface="Times New Roman" panose="02020603050405020304" pitchFamily="18" charset="0"/>
              </a:rPr>
              <a:t>Garcia-Duran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 for examples of such an application.</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Evaluating the performance of a model on a link prediction task is difficult because we have only a dataset of positive examples (facts that are known to be true). If the model proposes a fact that is not in the dataset, we are unsure whether the model has made a mistake or discovered a new, previously unknown fact. The metrics are thus somewhat imprecise and are based on testing how the model ranks a held-out of set of known true positive facts compared to other facts that are less likely to be true.</a:t>
            </a:r>
          </a:p>
        </p:txBody>
      </p:sp>
    </p:spTree>
    <p:extLst>
      <p:ext uri="{BB962C8B-B14F-4D97-AF65-F5344CB8AC3E}">
        <p14:creationId xmlns:p14="http://schemas.microsoft.com/office/powerpoint/2010/main" val="270372807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12.5.2.1 Knowledge, Relations and Question Answering</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A common way to construct interesting examples that are probably negative (facts that are probably false) is to begin with a true fact and create corrupted versions of that fact, for example by replacing one entity in the relation with a different entity selected at random. The popular precision at 10% metric counts how many times the model ranks a “correct” fact among the top 10% of all corrupted versions of that fact.</a:t>
            </a:r>
          </a:p>
          <a:p>
            <a:pPr marL="0" lvl="0" indent="0" algn="just">
              <a:lnSpc>
                <a:spcPct val="125000"/>
              </a:lnSpc>
              <a:spcBef>
                <a:spcPts val="0"/>
              </a:spcBef>
              <a:buClr>
                <a:srgbClr val="FF0000"/>
              </a:buClr>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Another application of knowledge bases and distributed representations for them is </a:t>
            </a:r>
            <a:r>
              <a:rPr lang="en-US" altLang="zh-CN" b="1" dirty="0">
                <a:latin typeface="Times New Roman" panose="02020603050405020304" pitchFamily="18" charset="0"/>
                <a:cs typeface="Times New Roman" panose="02020603050405020304" pitchFamily="18" charset="0"/>
              </a:rPr>
              <a:t>word-sense disambiguation </a:t>
            </a:r>
            <a:r>
              <a:rPr lang="en-US" altLang="zh-CN" dirty="0">
                <a:latin typeface="Times New Roman" panose="02020603050405020304" pitchFamily="18" charset="0"/>
                <a:cs typeface="Times New Roman" panose="02020603050405020304" pitchFamily="18" charset="0"/>
              </a:rPr>
              <a:t>(</a:t>
            </a:r>
            <a:r>
              <a:rPr lang="en-US" altLang="zh-CN" dirty="0" err="1">
                <a:solidFill>
                  <a:srgbClr val="00FF00"/>
                </a:solidFill>
                <a:latin typeface="Times New Roman" panose="02020603050405020304" pitchFamily="18" charset="0"/>
                <a:cs typeface="Times New Roman" panose="02020603050405020304" pitchFamily="18" charset="0"/>
              </a:rPr>
              <a:t>Navigli</a:t>
            </a:r>
            <a:r>
              <a:rPr lang="en-US" altLang="zh-CN" dirty="0">
                <a:solidFill>
                  <a:srgbClr val="00FF00"/>
                </a:solidFill>
                <a:latin typeface="Times New Roman" panose="02020603050405020304" pitchFamily="18" charset="0"/>
                <a:cs typeface="Times New Roman" panose="02020603050405020304" pitchFamily="18" charset="0"/>
              </a:rPr>
              <a:t> and Velardi</a:t>
            </a:r>
            <a:r>
              <a:rPr lang="en-US" altLang="zh-CN" dirty="0">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2005</a:t>
            </a:r>
            <a:r>
              <a:rPr lang="en-US" altLang="zh-CN" dirty="0">
                <a:latin typeface="Times New Roman" panose="02020603050405020304" pitchFamily="18" charset="0"/>
                <a:cs typeface="Times New Roman" panose="02020603050405020304" pitchFamily="18" charset="0"/>
              </a:rPr>
              <a:t>; </a:t>
            </a:r>
            <a:r>
              <a:rPr lang="en-US" altLang="zh-CN" dirty="0" err="1">
                <a:solidFill>
                  <a:srgbClr val="00FF00"/>
                </a:solidFill>
                <a:latin typeface="Times New Roman" panose="02020603050405020304" pitchFamily="18" charset="0"/>
                <a:cs typeface="Times New Roman" panose="02020603050405020304" pitchFamily="18" charset="0"/>
              </a:rPr>
              <a:t>Bordes</a:t>
            </a:r>
            <a:r>
              <a:rPr lang="en-US" altLang="zh-CN" dirty="0">
                <a:solidFill>
                  <a:srgbClr val="00FF00"/>
                </a:solidFill>
                <a:latin typeface="Times New Roman" panose="02020603050405020304" pitchFamily="18" charset="0"/>
                <a:cs typeface="Times New Roman" panose="02020603050405020304" pitchFamily="18" charset="0"/>
              </a:rPr>
              <a:t> </a:t>
            </a:r>
            <a:r>
              <a:rPr lang="en-US" altLang="zh-CN" i="1" dirty="0">
                <a:solidFill>
                  <a:srgbClr val="00FF00"/>
                </a:solidFill>
                <a:latin typeface="Times New Roman" panose="02020603050405020304" pitchFamily="18" charset="0"/>
                <a:cs typeface="Times New Roman" panose="02020603050405020304" pitchFamily="18" charset="0"/>
              </a:rPr>
              <a:t>et al.</a:t>
            </a:r>
            <a:r>
              <a:rPr lang="en-US" altLang="zh-CN" dirty="0">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2012</a:t>
            </a:r>
            <a:r>
              <a:rPr lang="en-US" altLang="zh-CN" dirty="0">
                <a:latin typeface="Times New Roman" panose="02020603050405020304" pitchFamily="18" charset="0"/>
                <a:cs typeface="Times New Roman" panose="02020603050405020304" pitchFamily="18" charset="0"/>
              </a:rPr>
              <a:t>), which is the task of deciding which of the senses of a word is the appropriate one, in some context.</a:t>
            </a:r>
          </a:p>
        </p:txBody>
      </p:sp>
    </p:spTree>
    <p:extLst>
      <p:ext uri="{BB962C8B-B14F-4D97-AF65-F5344CB8AC3E}">
        <p14:creationId xmlns:p14="http://schemas.microsoft.com/office/powerpoint/2010/main" val="421039394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12.5.2.1 Knowledge, Relations and Question Answering</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sz="2500" dirty="0"/>
              <a:t>        Eventually, knowledge of relations combined with a reasoning process and understanding of natural language could allow us to build a general question answering system. </a:t>
            </a:r>
            <a:r>
              <a:rPr lang="en-US" altLang="zh-CN" sz="2500" dirty="0">
                <a:latin typeface="Times New Roman" panose="02020603050405020304" pitchFamily="18" charset="0"/>
                <a:cs typeface="Times New Roman" panose="02020603050405020304" pitchFamily="18" charset="0"/>
              </a:rPr>
              <a:t>A general question answering system must be able to process input information and remember important facts, organized in a way that enables it to retrieve and reason about them later. This remains a difficult open problem which can only be solved in restricted “toy” environments. Currently, the best approach to remembering and retrieving specific declarative facts is to use an explicit memory mechanism, as described in Sec. . Memory networks were 10.12 first proposed to solve a toy question answering task (</a:t>
            </a:r>
            <a:r>
              <a:rPr lang="en-US" altLang="zh-CN" sz="2500" dirty="0">
                <a:solidFill>
                  <a:srgbClr val="00FF00"/>
                </a:solidFill>
                <a:latin typeface="Times New Roman" panose="02020603050405020304" pitchFamily="18" charset="0"/>
                <a:cs typeface="Times New Roman" panose="02020603050405020304" pitchFamily="18" charset="0"/>
              </a:rPr>
              <a:t>Weston </a:t>
            </a:r>
            <a:r>
              <a:rPr lang="en-US" altLang="zh-CN" sz="2500" i="1" dirty="0">
                <a:solidFill>
                  <a:srgbClr val="00FF00"/>
                </a:solidFill>
                <a:latin typeface="Times New Roman" panose="02020603050405020304" pitchFamily="18" charset="0"/>
                <a:cs typeface="Times New Roman" panose="02020603050405020304" pitchFamily="18" charset="0"/>
              </a:rPr>
              <a:t>et al.</a:t>
            </a:r>
            <a:r>
              <a:rPr lang="en-US" altLang="zh-CN" sz="2500" dirty="0">
                <a:latin typeface="Times New Roman" panose="02020603050405020304" pitchFamily="18" charset="0"/>
                <a:cs typeface="Times New Roman" panose="02020603050405020304" pitchFamily="18" charset="0"/>
              </a:rPr>
              <a:t>, </a:t>
            </a:r>
            <a:r>
              <a:rPr lang="en-US" altLang="zh-CN" sz="2500" dirty="0">
                <a:solidFill>
                  <a:srgbClr val="00FF00"/>
                </a:solidFill>
                <a:latin typeface="Times New Roman" panose="02020603050405020304" pitchFamily="18" charset="0"/>
                <a:cs typeface="Times New Roman" panose="02020603050405020304" pitchFamily="18" charset="0"/>
              </a:rPr>
              <a:t>2014</a:t>
            </a:r>
            <a:r>
              <a:rPr lang="en-US" altLang="zh-CN" sz="2500" dirty="0">
                <a:latin typeface="Times New Roman" panose="02020603050405020304" pitchFamily="18" charset="0"/>
                <a:cs typeface="Times New Roman" panose="02020603050405020304" pitchFamily="18" charset="0"/>
              </a:rPr>
              <a:t>). </a:t>
            </a:r>
            <a:r>
              <a:rPr lang="en-US" altLang="zh-CN" sz="2500" dirty="0">
                <a:solidFill>
                  <a:srgbClr val="00FF00"/>
                </a:solidFill>
                <a:latin typeface="Times New Roman" panose="02020603050405020304" pitchFamily="18" charset="0"/>
                <a:cs typeface="Times New Roman" panose="02020603050405020304" pitchFamily="18" charset="0"/>
              </a:rPr>
              <a:t>Kumar </a:t>
            </a:r>
            <a:r>
              <a:rPr lang="en-US" altLang="zh-CN" sz="2500" i="1" dirty="0">
                <a:solidFill>
                  <a:srgbClr val="00FF00"/>
                </a:solidFill>
                <a:latin typeface="Times New Roman" panose="02020603050405020304" pitchFamily="18" charset="0"/>
                <a:cs typeface="Times New Roman" panose="02020603050405020304" pitchFamily="18" charset="0"/>
              </a:rPr>
              <a:t>et al</a:t>
            </a:r>
            <a:r>
              <a:rPr lang="en-US" altLang="zh-CN" sz="2500" dirty="0">
                <a:solidFill>
                  <a:srgbClr val="00FF00"/>
                </a:solidFill>
                <a:latin typeface="Times New Roman" panose="02020603050405020304" pitchFamily="18" charset="0"/>
                <a:cs typeface="Times New Roman" panose="02020603050405020304" pitchFamily="18" charset="0"/>
              </a:rPr>
              <a:t>. </a:t>
            </a:r>
            <a:r>
              <a:rPr lang="en-US" altLang="zh-CN" sz="2500" dirty="0">
                <a:latin typeface="Times New Roman" panose="02020603050405020304" pitchFamily="18" charset="0"/>
                <a:cs typeface="Times New Roman" panose="02020603050405020304" pitchFamily="18" charset="0"/>
              </a:rPr>
              <a:t>(</a:t>
            </a:r>
            <a:r>
              <a:rPr lang="en-US" altLang="zh-CN" sz="2500" dirty="0">
                <a:solidFill>
                  <a:srgbClr val="00FF00"/>
                </a:solidFill>
                <a:latin typeface="Times New Roman" panose="02020603050405020304" pitchFamily="18" charset="0"/>
                <a:cs typeface="Times New Roman" panose="02020603050405020304" pitchFamily="18" charset="0"/>
              </a:rPr>
              <a:t>2015</a:t>
            </a:r>
            <a:r>
              <a:rPr lang="en-US" altLang="zh-CN" sz="2500" dirty="0">
                <a:latin typeface="Times New Roman" panose="02020603050405020304" pitchFamily="18" charset="0"/>
                <a:cs typeface="Times New Roman" panose="02020603050405020304" pitchFamily="18" charset="0"/>
              </a:rPr>
              <a:t>) have proposed an extension that uses GRU recurrent nets to read the input into the memory and to produce the answer given the contents of the memory.</a:t>
            </a:r>
          </a:p>
        </p:txBody>
      </p:sp>
    </p:spTree>
    <p:extLst>
      <p:ext uri="{BB962C8B-B14F-4D97-AF65-F5344CB8AC3E}">
        <p14:creationId xmlns:p14="http://schemas.microsoft.com/office/powerpoint/2010/main" val="113372828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12.5.2.1 Knowledge, Relations and Question Answering</a:t>
            </a: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        Deep learning has been applied to many other applications besides the ones described here, and will surely be applied to even more after this writing. It </a:t>
            </a:r>
            <a:r>
              <a:rPr lang="en-US" altLang="zh-CN" sz="2600" dirty="0">
                <a:latin typeface="Times New Roman" panose="02020603050405020304" pitchFamily="18" charset="0"/>
                <a:cs typeface="Times New Roman" panose="02020603050405020304" pitchFamily="18" charset="0"/>
              </a:rPr>
              <a:t>would be impossible to describe anything remotely resembling a comprehensive coverage of such a topic. This survey provides a representative sample of what is possible as of this writing.</a:t>
            </a:r>
          </a:p>
        </p:txBody>
      </p:sp>
    </p:spTree>
    <p:extLst>
      <p:ext uri="{BB962C8B-B14F-4D97-AF65-F5344CB8AC3E}">
        <p14:creationId xmlns:p14="http://schemas.microsoft.com/office/powerpoint/2010/main" val="277156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12.1.3 Large Scale Distributed Implementations</a:t>
            </a: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Unfortunately, the standard definition of gradient descent is as a completely sequential algorithm: the gradient at step t is a function of the parameters produced by step t − 1.    </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This can be solved using </a:t>
            </a:r>
            <a:r>
              <a:rPr sz="2600" i="1" dirty="0">
                <a:latin typeface="Times New Roman" panose="02020603050405020304" pitchFamily="18" charset="0"/>
                <a:cs typeface="Times New Roman" panose="02020603050405020304" pitchFamily="18" charset="0"/>
              </a:rPr>
              <a:t>asynchronous stochastic gradient descent</a:t>
            </a:r>
            <a:r>
              <a:rPr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2001</a:t>
            </a:r>
            <a:r>
              <a:rPr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Recht</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2011</a:t>
            </a:r>
            <a:r>
              <a:rPr sz="2600" dirty="0">
                <a:latin typeface="Times New Roman" panose="02020603050405020304" pitchFamily="18" charset="0"/>
                <a:cs typeface="Times New Roman" panose="02020603050405020304" pitchFamily="18" charset="0"/>
              </a:rPr>
              <a:t>). In this approach, several processor cores share the memory representing the parameters. Each core reads parameters without a lock, then computes a gradient, then increments the parameters without a lock. This reduces the average amount of improvement that each gradient descent step yields, because some of the cores overwrite each other’s progress, but the increased rate of production of steps causes the learning process to be faster overall. </a:t>
            </a:r>
            <a:r>
              <a:rPr lang="en-US" altLang="zh-CN" sz="2600" dirty="0">
                <a:solidFill>
                  <a:srgbClr val="00FF00"/>
                </a:solidFill>
                <a:latin typeface="Times New Roman" panose="02020603050405020304" pitchFamily="18" charset="0"/>
                <a:cs typeface="Times New Roman" panose="02020603050405020304" pitchFamily="18" charset="0"/>
              </a:rPr>
              <a:t>Dean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2012</a:t>
            </a:r>
            <a:r>
              <a:rPr sz="2600" dirty="0">
                <a:latin typeface="Times New Roman" panose="02020603050405020304" pitchFamily="18" charset="0"/>
                <a:cs typeface="Times New Roman" panose="02020603050405020304" pitchFamily="18" charset="0"/>
              </a:rPr>
              <a:t>) pioneered the multi-machine implementation of this lock-free approach to gradient descent, where the parameters are managed by a </a:t>
            </a:r>
            <a:r>
              <a:rPr sz="2600" i="1" dirty="0">
                <a:latin typeface="Times New Roman" panose="02020603050405020304" pitchFamily="18" charset="0"/>
                <a:cs typeface="Times New Roman" panose="02020603050405020304" pitchFamily="18" charset="0"/>
              </a:rPr>
              <a:t>parameter server </a:t>
            </a:r>
            <a:r>
              <a:rPr sz="2600" dirty="0">
                <a:latin typeface="Times New Roman" panose="02020603050405020304" pitchFamily="18" charset="0"/>
                <a:cs typeface="Times New Roman" panose="02020603050405020304" pitchFamily="18" charset="0"/>
              </a:rPr>
              <a:t>rather</a:t>
            </a:r>
            <a:r>
              <a:rPr sz="2600" i="1" dirty="0">
                <a:latin typeface="Times New Roman" panose="02020603050405020304" pitchFamily="18" charset="0"/>
                <a:cs typeface="Times New Roman" panose="02020603050405020304" pitchFamily="18" charset="0"/>
              </a:rPr>
              <a:t> </a:t>
            </a:r>
            <a:r>
              <a:rPr dirty="0">
                <a:sym typeface="+mn-ea"/>
              </a:rPr>
              <a:t>than stored in shared memory. </a:t>
            </a:r>
            <a:endParaRPr sz="2600" i="1"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A4B58-74E7-4608-BF9D-E5ABD92EECEF}"/>
              </a:ext>
            </a:extLst>
          </p:cNvPr>
          <p:cNvSpPr>
            <a:spLocks noGrp="1"/>
          </p:cNvSpPr>
          <p:nvPr>
            <p:ph type="title"/>
          </p:nvPr>
        </p:nvSpPr>
        <p:spPr/>
        <p:txBody>
          <a:bodyPr/>
          <a:lstStyle/>
          <a:p>
            <a:r>
              <a:rPr lang="en-US" altLang="zh-CN" dirty="0"/>
              <a:t>12.5.2.1 Knowledge, Relations and Question Answering</a:t>
            </a:r>
            <a:endParaRPr lang="zh-CN" altLang="en-US" dirty="0"/>
          </a:p>
        </p:txBody>
      </p:sp>
      <p:sp>
        <p:nvSpPr>
          <p:cNvPr id="3" name="内容占位符 2">
            <a:extLst>
              <a:ext uri="{FF2B5EF4-FFF2-40B4-BE49-F238E27FC236}">
                <a16:creationId xmlns:a16="http://schemas.microsoft.com/office/drawing/2014/main" id="{55D69B1B-6D39-485B-B6F5-896D67AD65C5}"/>
              </a:ext>
            </a:extLst>
          </p:cNvPr>
          <p:cNvSpPr>
            <a:spLocks noGrp="1"/>
          </p:cNvSpPr>
          <p:nvPr>
            <p:ph idx="1"/>
          </p:nvPr>
        </p:nvSpPr>
        <p:spPr/>
        <p:txBody>
          <a:bodyPr/>
          <a:lstStyle/>
          <a:p>
            <a:pPr lvl="0">
              <a:spcBef>
                <a:spcPts val="0"/>
              </a:spcBef>
              <a:buClr>
                <a:srgbClr val="FF0000"/>
              </a:buClr>
            </a:pPr>
            <a:r>
              <a:rPr lang="zh-CN" altLang="en-US" dirty="0"/>
              <a:t>　　</a:t>
            </a:r>
            <a:r>
              <a:rPr lang="en-US" altLang="zh-CN" dirty="0"/>
              <a:t>This concludes Part </a:t>
            </a:r>
            <a:r>
              <a:rPr lang="en-US" altLang="zh-CN" dirty="0">
                <a:solidFill>
                  <a:srgbClr val="FF0000"/>
                </a:solidFill>
              </a:rPr>
              <a:t>II</a:t>
            </a:r>
            <a:r>
              <a:rPr lang="en-US" altLang="zh-CN" dirty="0"/>
              <a:t>, which has described modern practices involving deep networks, comprising all of the most successful methods. Generally speaking, these methods involve using the gradient of a cost function to find the parameters of a model that approximates some desired function. With enough training data, this approach is extremely powerful. We now turn to Part </a:t>
            </a:r>
            <a:r>
              <a:rPr lang="en-US" altLang="zh-CN" dirty="0">
                <a:solidFill>
                  <a:srgbClr val="FF0000"/>
                </a:solidFill>
              </a:rPr>
              <a:t>III</a:t>
            </a:r>
            <a:r>
              <a:rPr lang="en-US" altLang="zh-CN" dirty="0"/>
              <a:t>, in which we step into the territory of research—methods that are designed to work with less training data or to perform a greater variety of tasks, where the challenges are more difficult and not as close to being solved as the situations we have described so far.</a:t>
            </a:r>
          </a:p>
        </p:txBody>
      </p:sp>
      <p:pic>
        <p:nvPicPr>
          <p:cNvPr id="4" name="图片 3" descr="u=1907756794,293736522&amp;fm=21&amp;gp=0.jpg">
            <a:extLst>
              <a:ext uri="{FF2B5EF4-FFF2-40B4-BE49-F238E27FC236}">
                <a16:creationId xmlns:a16="http://schemas.microsoft.com/office/drawing/2014/main" id="{F118395C-5F1A-4280-A29D-49936B20DE26}"/>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4453143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12.1.3 Large Scale Distributed Implementations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sz="2600">
                <a:latin typeface="Times New Roman" panose="02020603050405020304" pitchFamily="18" charset="0"/>
                <a:cs typeface="Times New Roman" panose="02020603050405020304" pitchFamily="18" charset="0"/>
              </a:rPr>
              <a:t>Distributed asynchronous gradient descent remains the primary strategy for training large deep networks and is used by most major deep learning groups in industry (</a:t>
            </a:r>
            <a:r>
              <a:rPr lang="en-US" altLang="zh-CN" sz="2600" dirty="0" err="1">
                <a:solidFill>
                  <a:srgbClr val="00FF00"/>
                </a:solidFill>
                <a:latin typeface="Times New Roman" panose="02020603050405020304" pitchFamily="18" charset="0"/>
                <a:cs typeface="Times New Roman" panose="02020603050405020304" pitchFamily="18" charset="0"/>
              </a:rPr>
              <a:t>Chilimbi</a:t>
            </a:r>
            <a:r>
              <a:rPr lang="en-US" altLang="zh-CN" sz="2600" i="1" dirty="0" err="1">
                <a:solidFill>
                  <a:srgbClr val="00FF00"/>
                </a:solidFill>
                <a:latin typeface="Times New Roman" panose="02020603050405020304" pitchFamily="18" charset="0"/>
                <a:cs typeface="Times New Roman" panose="02020603050405020304" pitchFamily="18" charset="0"/>
              </a:rPr>
              <a:t> et al.</a:t>
            </a:r>
            <a:r>
              <a:rPr sz="260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2014</a:t>
            </a:r>
            <a:r>
              <a:rPr sz="260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Wu </a:t>
            </a:r>
            <a:r>
              <a:rPr lang="en-US" altLang="zh-CN" sz="2600" i="1" dirty="0" err="1">
                <a:solidFill>
                  <a:srgbClr val="00FF00"/>
                </a:solidFill>
                <a:latin typeface="Times New Roman" panose="02020603050405020304" pitchFamily="18" charset="0"/>
                <a:cs typeface="Times New Roman" panose="02020603050405020304" pitchFamily="18" charset="0"/>
              </a:rPr>
              <a:t>et al.</a:t>
            </a:r>
            <a:r>
              <a:rPr sz="260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2015</a:t>
            </a:r>
            <a:r>
              <a:rPr sz="2600">
                <a:latin typeface="Times New Roman" panose="02020603050405020304" pitchFamily="18" charset="0"/>
                <a:cs typeface="Times New Roman" panose="02020603050405020304" pitchFamily="18" charset="0"/>
              </a:rPr>
              <a:t>). Academic deep learning researchers typically cannot afford the same scale of distributed learning systems but some research has focused on how to build distributed networks with relatively low-cost hardware available in the university setting (</a:t>
            </a:r>
            <a:r>
              <a:rPr lang="en-US" altLang="zh-CN" sz="2600" dirty="0" err="1">
                <a:solidFill>
                  <a:srgbClr val="00FF00"/>
                </a:solidFill>
                <a:latin typeface="Times New Roman" panose="02020603050405020304" pitchFamily="18" charset="0"/>
                <a:cs typeface="Times New Roman" panose="02020603050405020304" pitchFamily="18" charset="0"/>
              </a:rPr>
              <a:t>Coates </a:t>
            </a:r>
            <a:r>
              <a:rPr lang="en-US" altLang="zh-CN" sz="2600" i="1" dirty="0" err="1">
                <a:solidFill>
                  <a:srgbClr val="00FF00"/>
                </a:solidFill>
                <a:latin typeface="Times New Roman" panose="02020603050405020304" pitchFamily="18" charset="0"/>
                <a:cs typeface="Times New Roman" panose="02020603050405020304" pitchFamily="18" charset="0"/>
              </a:rPr>
              <a:t>et al.</a:t>
            </a:r>
            <a:r>
              <a:rPr sz="260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2013</a:t>
            </a:r>
            <a:r>
              <a:rPr sz="260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12.1.4 Model Compression</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In many commercial applications, it is much more important that the time and memory cost of running inference in a machine learning model be low than that the time and memory cost of training be low. For applications that do not require personalization, it is possible to train a model once, then deploy it to be used by billions of users. In many cases, the end user is more resource-constrained than the developer. For example, one might train a speech recognition network with a powerful computer cluster, then deploy it on mobile phones.</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A key strategy for reducing the cost of inference is </a:t>
            </a:r>
            <a:r>
              <a:rPr sz="2600" i="1" dirty="0">
                <a:latin typeface="Times New Roman" panose="02020603050405020304" pitchFamily="18" charset="0"/>
                <a:cs typeface="Times New Roman" panose="02020603050405020304" pitchFamily="18" charset="0"/>
              </a:rPr>
              <a:t>model compression</a:t>
            </a:r>
            <a:r>
              <a:rPr sz="2600" dirty="0">
                <a:latin typeface="Times New Roman" panose="02020603050405020304" pitchFamily="18" charset="0"/>
                <a:cs typeface="Times New Roman" panose="02020603050405020304" pitchFamily="18" charset="0"/>
              </a:rPr>
              <a:t> (</a:t>
            </a:r>
            <a:r>
              <a:rPr lang="en-US" altLang="zh-CN" sz="2600" dirty="0" err="1">
                <a:solidFill>
                  <a:srgbClr val="00FF00"/>
                </a:solidFill>
                <a:latin typeface="Times New Roman" panose="02020603050405020304" pitchFamily="18" charset="0"/>
                <a:cs typeface="Times New Roman" panose="02020603050405020304" pitchFamily="18" charset="0"/>
              </a:rPr>
              <a:t>Bucilua</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chemeClr val="tx1"/>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2006</a:t>
            </a:r>
            <a:r>
              <a:rPr sz="2600" dirty="0">
                <a:latin typeface="Times New Roman" panose="02020603050405020304" pitchFamily="18" charset="0"/>
                <a:cs typeface="Times New Roman" panose="02020603050405020304" pitchFamily="18" charset="0"/>
              </a:rPr>
              <a:t>). The basic idea of model compression is to replace the original, expensive model with a smaller model that requires less memory and runtime to store and evaluate.</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12.1.4 Model Compression</a:t>
            </a:r>
          </a:p>
        </p:txBody>
      </p:sp>
      <p:sp>
        <p:nvSpPr>
          <p:cNvPr id="3" name="内容占位符 2"/>
          <p:cNvSpPr>
            <a:spLocks noGrp="1"/>
          </p:cNvSpPr>
          <p:nvPr>
            <p:ph idx="1"/>
          </p:nvPr>
        </p:nvSpPr>
        <p:spPr/>
        <p:txBody>
          <a:bodyPr>
            <a:normAutofit lnSpcReduction="10000"/>
          </a:bodyPr>
          <a:lstStyle/>
          <a:p>
            <a:pPr lvl="0">
              <a:spcBef>
                <a:spcPts val="0"/>
              </a:spcBef>
              <a:buClr>
                <a:srgbClr val="FF0000"/>
              </a:buClr>
            </a:pPr>
            <a:r>
              <a:rPr lang="en-US" altLang="zh-CN" dirty="0"/>
              <a:t>        Model compression is applicable when the size of the original model is </a:t>
            </a:r>
            <a:r>
              <a:rPr lang="en-US" altLang="zh-CN" dirty="0">
                <a:sym typeface="+mn-ea"/>
              </a:rPr>
              <a:t>driven primarily by a need to prevent overfitting. </a:t>
            </a:r>
            <a:r>
              <a:rPr sz="2600" dirty="0">
                <a:latin typeface="Times New Roman" panose="02020603050405020304" pitchFamily="18" charset="0"/>
                <a:cs typeface="Times New Roman" panose="02020603050405020304" pitchFamily="18" charset="0"/>
              </a:rPr>
              <a:t>In most cases, the model with the lowest generalization error is an ensemble of several independently trained models. Evaluating all n ensemble members is expensive. Sometimes, even a single model generalizes better if it is large (for example, if it is regularized with dropout).</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These large models learn some function </a:t>
            </a:r>
            <a:r>
              <a:rPr sz="2600" i="1" dirty="0">
                <a:latin typeface="Times New Roman" panose="02020603050405020304" pitchFamily="18" charset="0"/>
                <a:cs typeface="Times New Roman" panose="02020603050405020304" pitchFamily="18" charset="0"/>
              </a:rPr>
              <a:t>f</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but do so using many more parameters than are necessary for the task. Their size is necessary only due to the limited number of training examples. As soon as we have fit this function </a:t>
            </a:r>
            <a:r>
              <a:rPr sz="2600" i="1" dirty="0">
                <a:latin typeface="Times New Roman" panose="02020603050405020304" pitchFamily="18" charset="0"/>
                <a:cs typeface="Times New Roman" panose="02020603050405020304" pitchFamily="18" charset="0"/>
              </a:rPr>
              <a:t>f</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we can generate a training set containing infinitely many examples, simply by applying f to randomly sampled points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We then train the new, smaller, model to match </a:t>
            </a:r>
            <a:r>
              <a:rPr sz="2600" i="1" dirty="0">
                <a:latin typeface="Times New Roman" panose="02020603050405020304" pitchFamily="18" charset="0"/>
                <a:cs typeface="Times New Roman" panose="02020603050405020304" pitchFamily="18" charset="0"/>
              </a:rPr>
              <a:t>f</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on these points.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12 Applications</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 12.1 Large Scale Deep Learning</a:t>
            </a:r>
          </a:p>
          <a:p>
            <a:pPr marL="0" lvl="0" indent="0" algn="just">
              <a:lnSpc>
                <a:spcPct val="125000"/>
              </a:lnSpc>
              <a:spcBef>
                <a:spcPts val="0"/>
              </a:spcBef>
              <a:buClr>
                <a:srgbClr val="FF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 12.2 Computer Vision</a:t>
            </a:r>
          </a:p>
          <a:p>
            <a:pPr marL="0" lvl="0" indent="0" algn="just">
              <a:lnSpc>
                <a:spcPct val="125000"/>
              </a:lnSpc>
              <a:spcBef>
                <a:spcPts val="0"/>
              </a:spcBef>
              <a:buClr>
                <a:srgbClr val="FF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 12.3 Speech Recognition</a:t>
            </a:r>
          </a:p>
          <a:p>
            <a:pPr marL="0" lvl="0" indent="0" algn="just">
              <a:lnSpc>
                <a:spcPct val="125000"/>
              </a:lnSpc>
              <a:spcBef>
                <a:spcPts val="0"/>
              </a:spcBef>
              <a:buClr>
                <a:srgbClr val="FF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 12.4 Natural Language Processing</a:t>
            </a:r>
          </a:p>
          <a:p>
            <a:pPr marL="0" lvl="0" indent="0" algn="just">
              <a:lnSpc>
                <a:spcPct val="125000"/>
              </a:lnSpc>
              <a:spcBef>
                <a:spcPts val="0"/>
              </a:spcBef>
              <a:buClr>
                <a:srgbClr val="FF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 12.5 Other Applications</a:t>
            </a:r>
            <a:endParaRPr lang="zh-CN" altLang="en-US" sz="28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12.1.4 Model Compression</a:t>
            </a: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In order to most efficiently use the capacity of the new, small model, it is best to sample the new </a:t>
            </a:r>
            <a:r>
              <a:rPr lang="en-US" altLang="zh-CN" b="1" i="1" dirty="0"/>
              <a:t>x</a:t>
            </a:r>
            <a:r>
              <a:rPr lang="en-US" altLang="zh-CN" dirty="0"/>
              <a:t> points from a distribution resembling the actual test inputs that will be supplied to the model later. </a:t>
            </a:r>
            <a:r>
              <a:rPr dirty="0">
                <a:sym typeface="+mn-ea"/>
              </a:rPr>
              <a:t>This can be done by </a:t>
            </a:r>
            <a:r>
              <a:rPr sz="2600" dirty="0">
                <a:latin typeface="Times New Roman" panose="02020603050405020304" pitchFamily="18" charset="0"/>
                <a:cs typeface="Times New Roman" panose="02020603050405020304" pitchFamily="18" charset="0"/>
              </a:rPr>
              <a:t>corrupting training examples or by drawing points from a generative model trained on the original training set.</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Alternatively, one can train the smaller model only on the original training points, but train it to copy other features of the model, such as its posterior distribution over the incorrect classes (</a:t>
            </a:r>
            <a:r>
              <a:rPr lang="en-US" altLang="zh-CN" sz="2600" dirty="0">
                <a:solidFill>
                  <a:srgbClr val="00FF00"/>
                </a:solidFill>
                <a:latin typeface="Times New Roman" panose="02020603050405020304" pitchFamily="18" charset="0"/>
                <a:cs typeface="Times New Roman" panose="02020603050405020304" pitchFamily="18" charset="0"/>
              </a:rPr>
              <a:t>Hinton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2015</a:t>
            </a:r>
            <a:r>
              <a:rPr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12.1.5 Dynamic Structure</a:t>
            </a: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One strategy for accelerating data processing systems in general is to build systems that have </a:t>
            </a:r>
            <a:r>
              <a:rPr sz="2600" i="1" dirty="0">
                <a:latin typeface="Times New Roman" panose="02020603050405020304" pitchFamily="18" charset="0"/>
                <a:cs typeface="Times New Roman" panose="02020603050405020304" pitchFamily="18" charset="0"/>
              </a:rPr>
              <a:t>dynamic structure </a:t>
            </a:r>
            <a:r>
              <a:rPr sz="2600" dirty="0">
                <a:latin typeface="Times New Roman" panose="02020603050405020304" pitchFamily="18" charset="0"/>
                <a:cs typeface="Times New Roman" panose="02020603050405020304" pitchFamily="18" charset="0"/>
              </a:rPr>
              <a:t>in the graph describing the computation needed to process an input. Data processing systems can dynamically determine which subset of many neural networks should be run on a given input. Individual neural networks can also exhibit dynamic structure internally by determining which subset of features (hidden units) to compute given information from the input. This form of dynamic structure inside neural networks is sometimes called </a:t>
            </a:r>
            <a:r>
              <a:rPr sz="2600" i="1" dirty="0">
                <a:latin typeface="Times New Roman" panose="02020603050405020304" pitchFamily="18" charset="0"/>
                <a:cs typeface="Times New Roman" panose="02020603050405020304" pitchFamily="18" charset="0"/>
              </a:rPr>
              <a:t>conditional computation </a:t>
            </a:r>
            <a:r>
              <a:rPr sz="2600" dirty="0">
                <a:latin typeface="Times New Roman" panose="02020603050405020304" pitchFamily="18" charset="0"/>
                <a:cs typeface="Times New Roman" panose="02020603050405020304" pitchFamily="18" charset="0"/>
              </a:rPr>
              <a:t>(</a:t>
            </a:r>
            <a:r>
              <a:rPr sz="2600" dirty="0" err="1">
                <a:solidFill>
                  <a:srgbClr val="00FF00"/>
                </a:solidFill>
                <a:latin typeface="Times New Roman" panose="02020603050405020304" pitchFamily="18" charset="0"/>
                <a:cs typeface="Times New Roman" panose="02020603050405020304" pitchFamily="18" charset="0"/>
              </a:rPr>
              <a:t>Bengio</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2013</a:t>
            </a:r>
            <a:r>
              <a:rPr sz="2600" dirty="0">
                <a:latin typeface="Times New Roman" panose="02020603050405020304" pitchFamily="18" charset="0"/>
                <a:cs typeface="Times New Roman" panose="02020603050405020304" pitchFamily="18" charset="0"/>
              </a:rPr>
              <a:t>; </a:t>
            </a:r>
            <a:r>
              <a:rPr sz="2600" dirty="0" err="1">
                <a:solidFill>
                  <a:srgbClr val="00FF00"/>
                </a:solidFill>
                <a:latin typeface="Times New Roman" panose="02020603050405020304" pitchFamily="18" charset="0"/>
                <a:cs typeface="Times New Roman" panose="02020603050405020304" pitchFamily="18" charset="0"/>
              </a:rPr>
              <a:t>Bengio</a:t>
            </a:r>
            <a:r>
              <a:rPr sz="2600" dirty="0">
                <a:solidFill>
                  <a:srgbClr val="00FF00"/>
                </a:solidFill>
                <a:latin typeface="Times New Roman" panose="02020603050405020304" pitchFamily="18" charset="0"/>
                <a:cs typeface="Times New Roman" panose="02020603050405020304" pitchFamily="18" charset="0"/>
              </a:rPr>
              <a:t> </a:t>
            </a:r>
            <a:r>
              <a:rPr sz="2600" i="1" dirty="0">
                <a:solidFill>
                  <a:srgbClr val="00FF00"/>
                </a:solidFill>
                <a:latin typeface="Times New Roman" panose="02020603050405020304" pitchFamily="18" charset="0"/>
                <a:cs typeface="Times New Roman" panose="02020603050405020304" pitchFamily="18" charset="0"/>
              </a:rPr>
              <a:t>et al.</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2013b</a:t>
            </a:r>
            <a:r>
              <a:rPr sz="2600" dirty="0">
                <a:latin typeface="Times New Roman" panose="02020603050405020304" pitchFamily="18" charset="0"/>
                <a:cs typeface="Times New Roman" panose="02020603050405020304" pitchFamily="18" charset="0"/>
              </a:rPr>
              <a:t>). Since many components of the architecture may be relevant only for a small amount of possible inputs, the system</a:t>
            </a:r>
            <a:r>
              <a:rPr lang="en-US" alt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can run faster by computing these features only when they are needed.</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Dynamic structure of computations is a basic computer science principle applied generally throughout the software engineering discipline.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12.1.5 Dynamic Structure</a:t>
            </a: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dirty="0">
                <a:sym typeface="+mn-ea"/>
              </a:rPr>
              <a:t>The simplest </a:t>
            </a:r>
            <a:r>
              <a:rPr sz="2600" dirty="0">
                <a:latin typeface="Times New Roman" panose="02020603050405020304" pitchFamily="18" charset="0"/>
                <a:cs typeface="Times New Roman" panose="02020603050405020304" pitchFamily="18" charset="0"/>
              </a:rPr>
              <a:t>versions of dynamic structure applied to neural networks are based on determining which subset of some group of neural networks (or other machine learning models) should be applied to a particular input.</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A venerable strategy for accelerating inference in a classifier is to use a </a:t>
            </a:r>
            <a:r>
              <a:rPr sz="2600" i="1" dirty="0">
                <a:latin typeface="Times New Roman" panose="02020603050405020304" pitchFamily="18" charset="0"/>
                <a:cs typeface="Times New Roman" panose="02020603050405020304" pitchFamily="18" charset="0"/>
              </a:rPr>
              <a:t>cascade</a:t>
            </a:r>
            <a:r>
              <a:rPr sz="2600" dirty="0">
                <a:latin typeface="Times New Roman" panose="02020603050405020304" pitchFamily="18" charset="0"/>
                <a:cs typeface="Times New Roman" panose="02020603050405020304" pitchFamily="18" charset="0"/>
              </a:rPr>
              <a:t> of classifiers. The cascade strategy may be applied when the goal is to detect the presence of a rare object (or event). To know for sure that the object is present, we must use a sophisticated classifier with high capacity, that is expensive to run. However, because the object is rare, we can usually use much less computation to reject inputs as not containing the object. In these situations, we can train a sequence of classifiers. The first classifiers in the sequence have low capacity, and are trained to have high recall. In other words, they are trained to make sure we do not wrongly reject an input when the object is present.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12.1.5 Dynamic Structure</a:t>
            </a: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dirty="0">
                <a:sym typeface="+mn-ea"/>
              </a:rPr>
              <a:t>The final classifier  is trained to </a:t>
            </a:r>
            <a:r>
              <a:rPr sz="2600" dirty="0">
                <a:latin typeface="Times New Roman" panose="02020603050405020304" pitchFamily="18" charset="0"/>
                <a:cs typeface="Times New Roman" panose="02020603050405020304" pitchFamily="18" charset="0"/>
              </a:rPr>
              <a:t>have high precision. At test time, we run inference by running the classifiers in a sequence, abandoning any example as soon as any one element in the cascade rejects it. Overall, this allows us to verify the presence of objects with high confidence, using a high capacity model, but does not force us to pay the cost of full inference for every example. There are two different ways that the cascade can achieve high capacity. One way is to make the later members of the cascade individually have high capacity. In this case, the system as a whole obviously has high capacity, because some of its individual members do. It is also possible to make a cascade in which every individual model has low capacity but the system as a whole has high capacity due to the combination of many small models. </a:t>
            </a:r>
            <a:r>
              <a:rPr lang="en-US" altLang="zh-CN" sz="2600" dirty="0">
                <a:solidFill>
                  <a:srgbClr val="00FF00"/>
                </a:solidFill>
                <a:latin typeface="Times New Roman" panose="02020603050405020304" pitchFamily="18" charset="0"/>
                <a:cs typeface="Times New Roman" panose="02020603050405020304" pitchFamily="18" charset="0"/>
              </a:rPr>
              <a:t>Viola and Jones </a:t>
            </a:r>
            <a:r>
              <a:rPr sz="2600" dirty="0">
                <a:latin typeface="Times New Roman" panose="02020603050405020304" pitchFamily="18" charset="0"/>
                <a:cs typeface="Times New Roman" panose="02020603050405020304" pitchFamily="18" charset="0"/>
                <a:sym typeface="+mn-ea"/>
              </a:rPr>
              <a:t>(</a:t>
            </a:r>
            <a:r>
              <a:rPr lang="en-US" altLang="zh-CN" sz="2600" dirty="0">
                <a:solidFill>
                  <a:srgbClr val="00FF00"/>
                </a:solidFill>
                <a:latin typeface="Times New Roman" panose="02020603050405020304" pitchFamily="18" charset="0"/>
                <a:cs typeface="Times New Roman" panose="02020603050405020304" pitchFamily="18" charset="0"/>
                <a:sym typeface="+mn-ea"/>
              </a:rPr>
              <a:t>2001</a:t>
            </a:r>
            <a:r>
              <a:rPr sz="2600" dirty="0">
                <a:latin typeface="Times New Roman" panose="02020603050405020304" pitchFamily="18" charset="0"/>
                <a:cs typeface="Times New Roman" panose="02020603050405020304" pitchFamily="18" charset="0"/>
                <a:sym typeface="+mn-ea"/>
              </a:rPr>
              <a:t>) used a cascade of boosted decision trees to implement a fast and robust face detector suitable for use in handheld digital cameras. </a:t>
            </a: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12.1.5 Dynamic Structure</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dirty="0">
                <a:sym typeface="+mn-ea"/>
              </a:rPr>
              <a:t>Their classifier localizes a face </a:t>
            </a:r>
            <a:r>
              <a:rPr sz="2600" dirty="0">
                <a:latin typeface="Times New Roman" panose="02020603050405020304" pitchFamily="18" charset="0"/>
                <a:cs typeface="Times New Roman" panose="02020603050405020304" pitchFamily="18" charset="0"/>
              </a:rPr>
              <a:t>using essentially a sliding window approach in which many windows are examined and rejected if they do not contain faces. Another version of cascades uses the earlier models to implement a sort of hard attention mechanism: the early members of the cascade localize an object and later members of the cascade perform further processing given the location of the object. For example, Google transcribes address numbers from Street View imagery using a two-step cascade that first locates the address number with one machine learning model and then transcribes it with another (</a:t>
            </a:r>
            <a:r>
              <a:rPr lang="en-US" altLang="zh-CN" sz="2600" dirty="0">
                <a:solidFill>
                  <a:srgbClr val="00FF00"/>
                </a:solidFill>
                <a:latin typeface="Times New Roman" panose="02020603050405020304" pitchFamily="18" charset="0"/>
                <a:cs typeface="Times New Roman" panose="02020603050405020304" pitchFamily="18" charset="0"/>
              </a:rPr>
              <a:t>Goodfellow </a:t>
            </a:r>
            <a:r>
              <a:rPr lang="en-US" altLang="zh-CN" sz="2600" i="1" dirty="0">
                <a:solidFill>
                  <a:srgbClr val="00FF00"/>
                </a:solidFill>
                <a:latin typeface="Times New Roman" panose="02020603050405020304" pitchFamily="18" charset="0"/>
                <a:cs typeface="Times New Roman" panose="02020603050405020304" pitchFamily="18" charset="0"/>
              </a:rPr>
              <a:t>et al.</a:t>
            </a:r>
            <a:r>
              <a:rPr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2014d</a:t>
            </a:r>
            <a:r>
              <a:rPr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Decision trees themselves are an example of dynamic structure, because each node in the tree determines which of its subtrees should be evaluated for </a:t>
            </a:r>
            <a:r>
              <a:rPr sz="2600" dirty="0">
                <a:latin typeface="Times New Roman" panose="02020603050405020304" pitchFamily="18" charset="0"/>
                <a:cs typeface="Times New Roman" panose="02020603050405020304" pitchFamily="18" charset="0"/>
                <a:sym typeface="+mn-ea"/>
              </a:rPr>
              <a:t>each input. </a:t>
            </a:r>
            <a:endParaRPr lang="en-US" sz="26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12.1.5 Dynamic Structure</a:t>
            </a:r>
          </a:p>
        </p:txBody>
      </p:sp>
      <p:sp>
        <p:nvSpPr>
          <p:cNvPr id="3" name="内容占位符 2"/>
          <p:cNvSpPr>
            <a:spLocks noGrp="1"/>
          </p:cNvSpPr>
          <p:nvPr>
            <p:ph idx="1"/>
          </p:nvPr>
        </p:nvSpPr>
        <p:spPr/>
        <p:txBody>
          <a:bodyPr>
            <a:normAutofit/>
          </a:bodyPr>
          <a:lstStyle/>
          <a:p>
            <a:pPr>
              <a:spcBef>
                <a:spcPts val="0"/>
              </a:spcBef>
              <a:buClr>
                <a:srgbClr val="FF0000"/>
              </a:buClr>
            </a:pPr>
            <a:r>
              <a:rPr sz="2600" dirty="0">
                <a:latin typeface="Times New Roman" panose="02020603050405020304" pitchFamily="18" charset="0"/>
                <a:cs typeface="Times New Roman" panose="02020603050405020304" pitchFamily="18" charset="0"/>
                <a:sym typeface="+mn-ea"/>
              </a:rPr>
              <a:t>A simple way to accomplish the union of deep learning and dynamic structure is to train a decision tree in which each node uses a neural network to make </a:t>
            </a:r>
            <a:r>
              <a:rPr lang="en-US" sz="2600" dirty="0" err="1">
                <a:latin typeface="Times New Roman" panose="02020603050405020304" pitchFamily="18" charset="0"/>
                <a:cs typeface="Times New Roman" panose="02020603050405020304" pitchFamily="18" charset="0"/>
                <a:sym typeface="+mn-ea"/>
              </a:rPr>
              <a:t>the</a:t>
            </a:r>
            <a:r>
              <a:rPr lang="en-US" altLang="zh-CN" dirty="0" err="1"/>
              <a:t>splitting</a:t>
            </a:r>
            <a:r>
              <a:rPr lang="en-US" altLang="zh-CN" dirty="0"/>
              <a:t> decision (</a:t>
            </a:r>
            <a:r>
              <a:rPr lang="en-US" altLang="zh-CN" dirty="0">
                <a:solidFill>
                  <a:srgbClr val="00FF00"/>
                </a:solidFill>
              </a:rPr>
              <a:t>Guo and Gelfand</a:t>
            </a:r>
            <a:r>
              <a:rPr lang="en-US" altLang="zh-CN" dirty="0"/>
              <a:t>, </a:t>
            </a:r>
            <a:r>
              <a:rPr lang="en-US" altLang="zh-CN" dirty="0">
                <a:solidFill>
                  <a:srgbClr val="00FF00"/>
                </a:solidFill>
              </a:rPr>
              <a:t>1992</a:t>
            </a:r>
            <a:r>
              <a:rPr lang="en-US" altLang="zh-CN" dirty="0"/>
              <a:t>), though this has typically not been done with the primary goal of accelerating inference computations. </a:t>
            </a:r>
          </a:p>
          <a:p>
            <a:pPr lvl="0">
              <a:spcBef>
                <a:spcPts val="0"/>
              </a:spcBef>
              <a:buClr>
                <a:srgbClr val="FF0000"/>
              </a:buClr>
            </a:pPr>
            <a:r>
              <a:rPr lang="en-US" altLang="zh-CN" dirty="0"/>
              <a:t>        In the same spirit, one can use a neural network, called the </a:t>
            </a:r>
            <a:r>
              <a:rPr lang="en-US" altLang="zh-CN" i="1" dirty="0" err="1"/>
              <a:t>gater</a:t>
            </a:r>
            <a:r>
              <a:rPr lang="en-US" altLang="zh-CN" dirty="0"/>
              <a:t> to select which one out of several</a:t>
            </a:r>
            <a:r>
              <a:rPr lang="en-US" altLang="zh-CN" i="1" dirty="0"/>
              <a:t> expert networks</a:t>
            </a:r>
            <a:r>
              <a:rPr lang="en-US" altLang="zh-CN" dirty="0"/>
              <a:t> will be used to compute the output, given the current input. The first version of this idea is called the </a:t>
            </a:r>
            <a:r>
              <a:rPr lang="en-US" altLang="zh-CN" i="1" dirty="0"/>
              <a:t>mixture of experts</a:t>
            </a:r>
            <a:r>
              <a:rPr lang="en-US" altLang="zh-CN" dirty="0"/>
              <a:t> (</a:t>
            </a:r>
            <a:r>
              <a:rPr lang="en-US" altLang="zh-CN" dirty="0" err="1">
                <a:solidFill>
                  <a:srgbClr val="00FF00"/>
                </a:solidFill>
              </a:rPr>
              <a:t>Nowlan</a:t>
            </a:r>
            <a:r>
              <a:rPr lang="en-US" altLang="zh-CN" dirty="0"/>
              <a:t>, </a:t>
            </a:r>
            <a:r>
              <a:rPr lang="en-US" altLang="zh-CN" dirty="0">
                <a:solidFill>
                  <a:srgbClr val="00FF00"/>
                </a:solidFill>
              </a:rPr>
              <a:t>1990</a:t>
            </a:r>
            <a:r>
              <a:rPr lang="en-US" altLang="zh-CN" dirty="0"/>
              <a:t>; </a:t>
            </a:r>
            <a:r>
              <a:rPr lang="en-US" altLang="zh-CN" dirty="0">
                <a:solidFill>
                  <a:srgbClr val="00FF00"/>
                </a:solidFill>
              </a:rPr>
              <a:t>Jacobs</a:t>
            </a:r>
            <a:r>
              <a:rPr lang="en-US" altLang="zh-CN" dirty="0">
                <a:solidFill>
                  <a:srgbClr val="00B050"/>
                </a:solidFill>
              </a:rPr>
              <a:t> </a:t>
            </a:r>
            <a:r>
              <a:rPr lang="en-US" altLang="zh-CN" i="1" dirty="0">
                <a:solidFill>
                  <a:srgbClr val="00FF00"/>
                </a:solidFill>
              </a:rPr>
              <a:t>et al.</a:t>
            </a:r>
            <a:r>
              <a:rPr lang="en-US" altLang="zh-CN" dirty="0"/>
              <a:t>, </a:t>
            </a:r>
            <a:r>
              <a:rPr lang="en-US" altLang="zh-CN" dirty="0">
                <a:solidFill>
                  <a:srgbClr val="00FF00"/>
                </a:solidFill>
              </a:rPr>
              <a:t>1991</a:t>
            </a:r>
            <a:r>
              <a:rPr lang="en-US" altLang="zh-CN" dirty="0"/>
              <a:t>), in which the </a:t>
            </a:r>
            <a:r>
              <a:rPr lang="en-US" altLang="zh-CN" dirty="0" err="1"/>
              <a:t>gater</a:t>
            </a:r>
            <a:r>
              <a:rPr lang="en-US" altLang="zh-CN" dirty="0"/>
              <a:t> outputs a set of probabilities or weights (obtained via a </a:t>
            </a:r>
            <a:r>
              <a:rPr lang="en-US" altLang="zh-CN" dirty="0" err="1"/>
              <a:t>softmax</a:t>
            </a:r>
            <a:r>
              <a:rPr lang="en-US" altLang="zh-CN" dirty="0"/>
              <a:t> nonlinearity), one per expert, and the final output is obtained by the weighted combination of the output of the experts. </a:t>
            </a:r>
            <a:endParaRPr lang="en-US" sz="2600" dirty="0">
              <a:latin typeface="Times New Roman" panose="02020603050405020304" pitchFamily="18" charset="0"/>
              <a:cs typeface="Times New Roman" panose="02020603050405020304" pitchFamily="18" charset="0"/>
              <a:sym typeface="+mn-ea"/>
            </a:endParaRP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extLst>
      <p:ext uri="{BB962C8B-B14F-4D97-AF65-F5344CB8AC3E}">
        <p14:creationId xmlns:p14="http://schemas.microsoft.com/office/powerpoint/2010/main" val="3696500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12.1.5 Dynamic Structure</a:t>
            </a: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In that case, the use of the </a:t>
            </a:r>
            <a:r>
              <a:rPr lang="en-US" altLang="zh-CN" dirty="0" err="1"/>
              <a:t>gater</a:t>
            </a:r>
            <a:r>
              <a:rPr lang="en-US" altLang="zh-CN" dirty="0"/>
              <a:t> does not offer a reduction in computational cost, but if a single expert is chosen by the </a:t>
            </a:r>
            <a:r>
              <a:rPr lang="en-US" altLang="zh-CN" dirty="0" err="1"/>
              <a:t>gater</a:t>
            </a:r>
            <a:r>
              <a:rPr lang="en-US" altLang="zh-CN" dirty="0"/>
              <a:t> for each example, we obtain the </a:t>
            </a:r>
            <a:r>
              <a:rPr lang="en-US" altLang="zh-CN" i="1" dirty="0"/>
              <a:t>hard mixture of experts </a:t>
            </a:r>
            <a:r>
              <a:rPr lang="en-US" altLang="zh-CN" dirty="0">
                <a:sym typeface="+mn-ea"/>
              </a:rPr>
              <a:t>(</a:t>
            </a:r>
            <a:r>
              <a:rPr lang="en-US" altLang="zh-CN" dirty="0" err="1">
                <a:solidFill>
                  <a:srgbClr val="00FF00"/>
                </a:solidFill>
                <a:sym typeface="+mn-ea"/>
              </a:rPr>
              <a:t>Collobert</a:t>
            </a:r>
            <a:r>
              <a:rPr lang="en-US" altLang="zh-CN" dirty="0">
                <a:solidFill>
                  <a:srgbClr val="00B050"/>
                </a:solidFill>
                <a:sym typeface="+mn-ea"/>
              </a:rPr>
              <a:t> </a:t>
            </a:r>
            <a:r>
              <a:rPr lang="en-US" altLang="zh-CN" i="1" dirty="0">
                <a:solidFill>
                  <a:srgbClr val="00FF00"/>
                </a:solidFill>
                <a:sym typeface="+mn-ea"/>
              </a:rPr>
              <a:t>et al.</a:t>
            </a:r>
            <a:r>
              <a:rPr lang="en-US" altLang="zh-CN" dirty="0">
                <a:sym typeface="+mn-ea"/>
              </a:rPr>
              <a:t>, </a:t>
            </a:r>
            <a:r>
              <a:rPr lang="en-US" altLang="zh-CN" dirty="0">
                <a:solidFill>
                  <a:srgbClr val="00FF00"/>
                </a:solidFill>
                <a:sym typeface="+mn-ea"/>
              </a:rPr>
              <a:t>2001</a:t>
            </a:r>
            <a:r>
              <a:rPr lang="en-US" altLang="zh-CN" dirty="0">
                <a:sym typeface="+mn-ea"/>
              </a:rPr>
              <a:t>, </a:t>
            </a:r>
            <a:r>
              <a:rPr lang="en-US" altLang="zh-CN" dirty="0">
                <a:solidFill>
                  <a:srgbClr val="00FF00"/>
                </a:solidFill>
                <a:sym typeface="+mn-ea"/>
              </a:rPr>
              <a:t>2002</a:t>
            </a:r>
            <a:r>
              <a:rPr lang="en-US" altLang="zh-CN" dirty="0">
                <a:sym typeface="+mn-ea"/>
              </a:rPr>
              <a:t>), which can considerably accelerate training and inference time. This strategy works well when the number of gating </a:t>
            </a:r>
            <a:r>
              <a:rPr lang="en-US" altLang="zh-CN" dirty="0"/>
              <a:t>decisions is small because it is not combinatorial. But when we want to select different subsets of units or parameters, it is not possible to use a “soft switch” because it requires enumerating (and computing outputs for) all the </a:t>
            </a:r>
            <a:r>
              <a:rPr lang="en-US" altLang="zh-CN" dirty="0" err="1"/>
              <a:t>gater</a:t>
            </a:r>
            <a:r>
              <a:rPr lang="en-US" altLang="zh-CN" dirty="0"/>
              <a:t> configurations. To deal with this problem, several approaches have been explored to train combinatorial </a:t>
            </a:r>
            <a:r>
              <a:rPr lang="en-US" altLang="zh-CN" dirty="0" err="1"/>
              <a:t>gaters</a:t>
            </a:r>
            <a:r>
              <a:rPr lang="en-US" altLang="zh-CN" dirty="0"/>
              <a:t>. </a:t>
            </a:r>
            <a:endParaRPr lang="en-US" altLang="zh-CN" i="1" dirty="0"/>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extLst>
      <p:ext uri="{BB962C8B-B14F-4D97-AF65-F5344CB8AC3E}">
        <p14:creationId xmlns:p14="http://schemas.microsoft.com/office/powerpoint/2010/main" val="742766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12.1.5 Dynamic Structure</a:t>
            </a: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err="1">
                <a:solidFill>
                  <a:srgbClr val="00FF00"/>
                </a:solidFill>
              </a:rPr>
              <a:t>Bengio</a:t>
            </a:r>
            <a:r>
              <a:rPr lang="en-US" altLang="zh-CN" dirty="0">
                <a:solidFill>
                  <a:srgbClr val="00B050"/>
                </a:solidFill>
              </a:rPr>
              <a:t> </a:t>
            </a:r>
            <a:r>
              <a:rPr lang="en-US" altLang="zh-CN" i="1" dirty="0">
                <a:solidFill>
                  <a:srgbClr val="00FF00"/>
                </a:solidFill>
              </a:rPr>
              <a:t>et al. </a:t>
            </a:r>
            <a:r>
              <a:rPr lang="en-US" altLang="zh-CN" dirty="0"/>
              <a:t>(</a:t>
            </a:r>
            <a:r>
              <a:rPr lang="en-US" altLang="zh-CN" dirty="0">
                <a:solidFill>
                  <a:srgbClr val="00FF00"/>
                </a:solidFill>
              </a:rPr>
              <a:t>2013b</a:t>
            </a:r>
            <a:r>
              <a:rPr lang="en-US" altLang="zh-CN" dirty="0"/>
              <a:t>) experiment with several estimators of the gradient on the gating probabilities, while </a:t>
            </a:r>
            <a:r>
              <a:rPr lang="en-US" altLang="zh-CN" dirty="0">
                <a:solidFill>
                  <a:srgbClr val="00FF00"/>
                </a:solidFill>
              </a:rPr>
              <a:t>Bacon</a:t>
            </a:r>
            <a:r>
              <a:rPr lang="en-US" altLang="zh-CN" dirty="0">
                <a:solidFill>
                  <a:srgbClr val="00B050"/>
                </a:solidFill>
              </a:rPr>
              <a:t> </a:t>
            </a:r>
            <a:r>
              <a:rPr lang="en-US" altLang="zh-CN" i="1" dirty="0">
                <a:solidFill>
                  <a:srgbClr val="00FF00"/>
                </a:solidFill>
              </a:rPr>
              <a:t>et al. </a:t>
            </a:r>
            <a:r>
              <a:rPr lang="en-US" altLang="zh-CN" dirty="0"/>
              <a:t>(</a:t>
            </a:r>
            <a:r>
              <a:rPr lang="en-US" altLang="zh-CN" dirty="0">
                <a:solidFill>
                  <a:srgbClr val="00FF00"/>
                </a:solidFill>
              </a:rPr>
              <a:t>2015</a:t>
            </a:r>
            <a:r>
              <a:rPr lang="en-US" altLang="zh-CN" dirty="0"/>
              <a:t>) and </a:t>
            </a:r>
            <a:r>
              <a:rPr lang="en-US" altLang="zh-CN" dirty="0" err="1">
                <a:solidFill>
                  <a:srgbClr val="00FF00"/>
                </a:solidFill>
              </a:rPr>
              <a:t>Bengio</a:t>
            </a:r>
            <a:r>
              <a:rPr lang="en-US" altLang="zh-CN" dirty="0">
                <a:solidFill>
                  <a:srgbClr val="00FF00"/>
                </a:solidFill>
              </a:rPr>
              <a:t> </a:t>
            </a:r>
            <a:r>
              <a:rPr lang="en-US" altLang="zh-CN" i="1" dirty="0">
                <a:solidFill>
                  <a:srgbClr val="00FF00"/>
                </a:solidFill>
              </a:rPr>
              <a:t>et al. </a:t>
            </a:r>
            <a:r>
              <a:rPr lang="en-US" altLang="zh-CN" dirty="0"/>
              <a:t>(</a:t>
            </a:r>
            <a:r>
              <a:rPr lang="en-US" altLang="zh-CN" dirty="0">
                <a:solidFill>
                  <a:srgbClr val="00FF00"/>
                </a:solidFill>
              </a:rPr>
              <a:t>2015a</a:t>
            </a:r>
            <a:r>
              <a:rPr lang="en-US" altLang="zh-CN" dirty="0"/>
              <a:t>) use reinforcement learning techniques (policy gradient) to learn a form of conditional dropout on blocks of hidden units and get an actual reduction in computational cost without impacting negatively on the quality of the approximation.</a:t>
            </a:r>
          </a:p>
          <a:p>
            <a:pPr lvl="0">
              <a:spcBef>
                <a:spcPts val="0"/>
              </a:spcBef>
              <a:buClr>
                <a:srgbClr val="FF0000"/>
              </a:buClr>
            </a:pPr>
            <a:r>
              <a:rPr lang="en-US" altLang="zh-CN" dirty="0"/>
              <a:t>        Another kind of dynamic structure is a switch, where a hidden unit can </a:t>
            </a:r>
            <a:r>
              <a:rPr lang="en-US" altLang="zh-CN" dirty="0">
                <a:sym typeface="+mn-ea"/>
              </a:rPr>
              <a:t>receive input from different units depending on the context. This dynamic routing approach can be interpreted as an attention mechanism (</a:t>
            </a:r>
            <a:r>
              <a:rPr lang="en-US" altLang="zh-CN" dirty="0" err="1">
                <a:solidFill>
                  <a:srgbClr val="00FF00"/>
                </a:solidFill>
                <a:sym typeface="+mn-ea"/>
              </a:rPr>
              <a:t>Olshausen</a:t>
            </a:r>
            <a:r>
              <a:rPr lang="en-US" altLang="zh-CN" dirty="0">
                <a:solidFill>
                  <a:srgbClr val="00B050"/>
                </a:solidFill>
                <a:sym typeface="+mn-ea"/>
              </a:rPr>
              <a:t> </a:t>
            </a:r>
            <a:r>
              <a:rPr lang="en-US" altLang="zh-CN" i="1" dirty="0">
                <a:solidFill>
                  <a:srgbClr val="00FF00"/>
                </a:solidFill>
                <a:sym typeface="+mn-ea"/>
              </a:rPr>
              <a:t>et al.</a:t>
            </a:r>
            <a:r>
              <a:rPr lang="en-US" altLang="zh-CN" dirty="0">
                <a:sym typeface="+mn-ea"/>
              </a:rPr>
              <a:t>, </a:t>
            </a:r>
            <a:r>
              <a:rPr lang="en-US" altLang="zh-CN" dirty="0">
                <a:solidFill>
                  <a:srgbClr val="00FF00"/>
                </a:solidFill>
                <a:sym typeface="+mn-ea"/>
              </a:rPr>
              <a:t>1993</a:t>
            </a:r>
            <a:r>
              <a:rPr lang="en-US" altLang="zh-CN" dirty="0">
                <a:sym typeface="+mn-ea"/>
              </a:rPr>
              <a:t>).So far,</a:t>
            </a:r>
            <a:r>
              <a:rPr lang="en-US" altLang="zh-CN" dirty="0"/>
              <a:t> the use of a hard switch has not proven effective on large-scale applications.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extLst>
      <p:ext uri="{BB962C8B-B14F-4D97-AF65-F5344CB8AC3E}">
        <p14:creationId xmlns:p14="http://schemas.microsoft.com/office/powerpoint/2010/main" val="743228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12.1.5 Dynamic Structure</a:t>
            </a: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Contemporary approaches instead use a weighted average over many possible inputs, and thus do not achieve all of the possible computational benefits of dynamic structure. Contemporary attention mechanisms are described in Sec. </a:t>
            </a:r>
            <a:r>
              <a:rPr lang="en-US" altLang="zh-CN" dirty="0">
                <a:solidFill>
                  <a:srgbClr val="FF0000"/>
                </a:solidFill>
              </a:rPr>
              <a:t>12.4.5.1</a:t>
            </a:r>
            <a:r>
              <a:rPr lang="en-US" altLang="zh-CN" dirty="0">
                <a:sym typeface="+mn-ea"/>
              </a:rPr>
              <a:t>.</a:t>
            </a:r>
            <a:r>
              <a:rPr lang="en-US" altLang="zh-CN" dirty="0"/>
              <a:t> </a:t>
            </a:r>
          </a:p>
          <a:p>
            <a:pPr lvl="0">
              <a:spcBef>
                <a:spcPts val="0"/>
              </a:spcBef>
              <a:buClr>
                <a:srgbClr val="FF0000"/>
              </a:buClr>
            </a:pPr>
            <a:r>
              <a:rPr lang="en-US" altLang="zh-CN" dirty="0"/>
              <a:t>        One major obstacle to using dynamically structured systems is the decreased degree of parallelism that results from the system following different code branches for different inputs. This means that few operations in the network can be described as matrix multiplication or batch convolution on a minibatch of examples. We can write more specialized sub-routines that convolve each example with different kernels or multiply each row of a design matrix by a different set of columns </a:t>
            </a:r>
            <a:r>
              <a:rPr lang="en-US" altLang="zh-CN" dirty="0">
                <a:sym typeface="+mn-ea"/>
              </a:rPr>
              <a:t>of weights.</a:t>
            </a:r>
            <a:endParaRPr lang="en-US" altLang="zh-CN" dirty="0"/>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extLst>
      <p:ext uri="{BB962C8B-B14F-4D97-AF65-F5344CB8AC3E}">
        <p14:creationId xmlns:p14="http://schemas.microsoft.com/office/powerpoint/2010/main" val="1550775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12.1.5 Dynamic Structure</a:t>
            </a: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sym typeface="+mn-ea"/>
              </a:rPr>
              <a:t>Unfortunately, these more specialized subroutines are difficult to implement efficiently. CPU implementations will be slow due to the lack of </a:t>
            </a:r>
            <a:r>
              <a:rPr lang="en-US" altLang="zh-CN" dirty="0"/>
              <a:t>cache coherence and GPU implementations will be slow due to the lack of coalesced  memory transactions and the need to serialize warps when members of a warp take different branches. In some cases, these issues can be mitigated by partitioning the examples into groups that all take the same branch, and processing these groups of examples simultaneously. This can be an acceptable strategy for minimizing the time required to process a fixed amount of examples in an offline setting. In a real-time setting where examples must be processed continuously, partitioning the workload can result in load-balancing issues.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extLst>
      <p:ext uri="{BB962C8B-B14F-4D97-AF65-F5344CB8AC3E}">
        <p14:creationId xmlns:p14="http://schemas.microsoft.com/office/powerpoint/2010/main" val="423116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 Applications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43189"/>
            <a:ext cx="11409609" cy="5133774"/>
          </a:xfrm>
        </p:spPr>
        <p:txBody>
          <a:bodyPr>
            <a:normAutofit/>
          </a:bodyPr>
          <a:lstStyle/>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In this chapter, we describe how to use deep learning to solve applications in computer vision, speech recognition, natural language processing, and other application areas of commercial interest. We begin by discussing the large scale neural network implementations required for most serious AI applications. Next, we review several specific application areas that deep learning has been used to solve. While one goal of deep learning is to design algorithms that are capable of solving a broad variety of tasks, so far some degree of specialization is needed. For example, vision tasks require processing a large number of input features (pixels) per example. Language tasks require modeling a large number of possible values (words in the vocabulary) per input feature.</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12.1.5 Dynamic Structure</a:t>
            </a: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For example, if we assign one machine to process the first step in a cascade and another machine to process the last step in a cascade, then the first will tend to be overloaded and the last will tend to be </a:t>
            </a:r>
            <a:r>
              <a:rPr lang="en-US" altLang="zh-CN" dirty="0">
                <a:sym typeface="+mn-ea"/>
              </a:rPr>
              <a:t>underloaded. Similar issues arise if each machine is assigned to implement different nodes of a neural decision tree.</a:t>
            </a:r>
            <a:endParaRPr lang="en-US" altLang="zh-CN" dirty="0"/>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extLst>
      <p:ext uri="{BB962C8B-B14F-4D97-AF65-F5344CB8AC3E}">
        <p14:creationId xmlns:p14="http://schemas.microsoft.com/office/powerpoint/2010/main" val="1191835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12.1.6 Specialized Hardware Implementations of Deep Networks</a:t>
            </a:r>
            <a:endParaRPr lang="en-US" altLang="zh-CN" sz="3600" dirty="0">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p:txBody>
          <a:bodyPr>
            <a:normAutofit fontScale="92500"/>
          </a:bodyPr>
          <a:lstStyle/>
          <a:p>
            <a:pPr lvl="0">
              <a:spcBef>
                <a:spcPts val="0"/>
              </a:spcBef>
              <a:buClr>
                <a:srgbClr val="FF0000"/>
              </a:buClr>
            </a:pPr>
            <a:r>
              <a:rPr lang="en-US" altLang="zh-CN" dirty="0"/>
              <a:t>Since the early days of neural networks research, hardware designers have worked on specialized hardware implementations that could speed up training and/or inference of neural network algorithms. See early and more recent reviews of specialized hardware for deep networks (</a:t>
            </a:r>
            <a:r>
              <a:rPr lang="en-US" altLang="zh-CN" dirty="0">
                <a:solidFill>
                  <a:srgbClr val="00FF00"/>
                </a:solidFill>
              </a:rPr>
              <a:t>Lindsey and Lindblad</a:t>
            </a:r>
            <a:r>
              <a:rPr lang="en-US" altLang="zh-CN" dirty="0"/>
              <a:t>, </a:t>
            </a:r>
            <a:r>
              <a:rPr lang="en-US" altLang="zh-CN" dirty="0">
                <a:solidFill>
                  <a:srgbClr val="00FF00"/>
                </a:solidFill>
              </a:rPr>
              <a:t>1994</a:t>
            </a:r>
            <a:r>
              <a:rPr lang="en-US" altLang="zh-CN" dirty="0"/>
              <a:t>; </a:t>
            </a:r>
            <a:r>
              <a:rPr lang="en-US" altLang="zh-CN" dirty="0" err="1">
                <a:solidFill>
                  <a:srgbClr val="00FF00"/>
                </a:solidFill>
              </a:rPr>
              <a:t>Beiu</a:t>
            </a:r>
            <a:r>
              <a:rPr lang="en-US" altLang="zh-CN" dirty="0">
                <a:solidFill>
                  <a:srgbClr val="00B050"/>
                </a:solidFill>
              </a:rPr>
              <a:t> </a:t>
            </a:r>
            <a:r>
              <a:rPr lang="en-US" altLang="zh-CN" i="1" dirty="0">
                <a:solidFill>
                  <a:srgbClr val="00FF00"/>
                </a:solidFill>
              </a:rPr>
              <a:t>et al.</a:t>
            </a:r>
            <a:r>
              <a:rPr lang="en-US" altLang="zh-CN" dirty="0"/>
              <a:t>, </a:t>
            </a:r>
            <a:r>
              <a:rPr lang="en-US" altLang="zh-CN" dirty="0">
                <a:solidFill>
                  <a:srgbClr val="00FF00"/>
                </a:solidFill>
              </a:rPr>
              <a:t>2003</a:t>
            </a:r>
            <a:r>
              <a:rPr lang="en-US" altLang="zh-CN" dirty="0"/>
              <a:t>; </a:t>
            </a:r>
            <a:r>
              <a:rPr lang="en-US" altLang="zh-CN" dirty="0" err="1">
                <a:solidFill>
                  <a:srgbClr val="00FF00"/>
                </a:solidFill>
              </a:rPr>
              <a:t>Misra</a:t>
            </a:r>
            <a:r>
              <a:rPr lang="en-US" altLang="zh-CN" dirty="0">
                <a:solidFill>
                  <a:srgbClr val="00FF00"/>
                </a:solidFill>
              </a:rPr>
              <a:t> and </a:t>
            </a:r>
            <a:r>
              <a:rPr lang="en-US" altLang="zh-CN" dirty="0" err="1">
                <a:solidFill>
                  <a:srgbClr val="00FF00"/>
                </a:solidFill>
              </a:rPr>
              <a:t>Saha</a:t>
            </a:r>
            <a:r>
              <a:rPr lang="en-US" altLang="zh-CN" dirty="0"/>
              <a:t>, </a:t>
            </a:r>
            <a:r>
              <a:rPr lang="en-US" altLang="zh-CN" dirty="0">
                <a:solidFill>
                  <a:srgbClr val="00FF00"/>
                </a:solidFill>
              </a:rPr>
              <a:t>2010</a:t>
            </a:r>
            <a:r>
              <a:rPr lang="en-US" altLang="zh-CN" dirty="0"/>
              <a:t>).</a:t>
            </a:r>
          </a:p>
          <a:p>
            <a:pPr lvl="0">
              <a:spcBef>
                <a:spcPts val="0"/>
              </a:spcBef>
              <a:buClr>
                <a:srgbClr val="FF0000"/>
              </a:buClr>
            </a:pPr>
            <a:r>
              <a:rPr lang="en-US" altLang="zh-CN" dirty="0"/>
              <a:t>        Different forms of specialized hardware (</a:t>
            </a:r>
            <a:r>
              <a:rPr lang="en-US" altLang="zh-CN" dirty="0">
                <a:solidFill>
                  <a:srgbClr val="00FF00"/>
                </a:solidFill>
              </a:rPr>
              <a:t>Graf and </a:t>
            </a:r>
            <a:r>
              <a:rPr lang="en-US" altLang="zh-CN" dirty="0" err="1">
                <a:solidFill>
                  <a:srgbClr val="00FF00"/>
                </a:solidFill>
              </a:rPr>
              <a:t>Jackel</a:t>
            </a:r>
            <a:r>
              <a:rPr lang="en-US" altLang="zh-CN" dirty="0"/>
              <a:t>, </a:t>
            </a:r>
            <a:r>
              <a:rPr lang="en-US" altLang="zh-CN" dirty="0">
                <a:solidFill>
                  <a:srgbClr val="00FF00"/>
                </a:solidFill>
              </a:rPr>
              <a:t>1989</a:t>
            </a:r>
            <a:r>
              <a:rPr lang="en-US" altLang="zh-CN" dirty="0"/>
              <a:t>;</a:t>
            </a:r>
            <a:r>
              <a:rPr lang="en-US" altLang="zh-CN" dirty="0">
                <a:solidFill>
                  <a:srgbClr val="00B050"/>
                </a:solidFill>
              </a:rPr>
              <a:t> </a:t>
            </a:r>
            <a:r>
              <a:rPr lang="en-US" altLang="zh-CN" dirty="0">
                <a:solidFill>
                  <a:srgbClr val="00FF00"/>
                </a:solidFill>
              </a:rPr>
              <a:t>Mead and Ismail</a:t>
            </a:r>
            <a:r>
              <a:rPr lang="en-US" altLang="zh-CN" dirty="0"/>
              <a:t>, </a:t>
            </a:r>
            <a:r>
              <a:rPr lang="en-US" altLang="zh-CN" dirty="0">
                <a:solidFill>
                  <a:srgbClr val="00FF00"/>
                </a:solidFill>
              </a:rPr>
              <a:t>2012</a:t>
            </a:r>
            <a:r>
              <a:rPr lang="en-US" altLang="zh-CN" dirty="0"/>
              <a:t>; </a:t>
            </a:r>
            <a:r>
              <a:rPr lang="en-US" altLang="zh-CN" dirty="0">
                <a:solidFill>
                  <a:srgbClr val="00FF00"/>
                </a:solidFill>
              </a:rPr>
              <a:t>Kim </a:t>
            </a:r>
            <a:r>
              <a:rPr lang="en-US" altLang="zh-CN" i="1" dirty="0">
                <a:solidFill>
                  <a:srgbClr val="00FF00"/>
                </a:solidFill>
              </a:rPr>
              <a:t>et al.</a:t>
            </a:r>
            <a:r>
              <a:rPr lang="en-US" altLang="zh-CN" dirty="0"/>
              <a:t>, </a:t>
            </a:r>
            <a:r>
              <a:rPr lang="en-US" altLang="zh-CN" dirty="0">
                <a:solidFill>
                  <a:srgbClr val="00FF00"/>
                </a:solidFill>
              </a:rPr>
              <a:t>2009</a:t>
            </a:r>
            <a:r>
              <a:rPr lang="en-US" altLang="zh-CN" dirty="0"/>
              <a:t>; </a:t>
            </a:r>
            <a:r>
              <a:rPr lang="en-US" altLang="zh-CN" dirty="0">
                <a:solidFill>
                  <a:srgbClr val="00FF00"/>
                </a:solidFill>
              </a:rPr>
              <a:t>Pham</a:t>
            </a:r>
            <a:r>
              <a:rPr lang="en-US" altLang="zh-CN" dirty="0">
                <a:solidFill>
                  <a:srgbClr val="00B050"/>
                </a:solidFill>
              </a:rPr>
              <a:t> </a:t>
            </a:r>
            <a:r>
              <a:rPr lang="en-US" altLang="zh-CN" i="1" dirty="0">
                <a:solidFill>
                  <a:srgbClr val="00FF00"/>
                </a:solidFill>
              </a:rPr>
              <a:t>et al.</a:t>
            </a:r>
            <a:r>
              <a:rPr lang="en-US" altLang="zh-CN" dirty="0"/>
              <a:t>, </a:t>
            </a:r>
            <a:r>
              <a:rPr lang="en-US" altLang="zh-CN" dirty="0">
                <a:solidFill>
                  <a:srgbClr val="00FF00"/>
                </a:solidFill>
              </a:rPr>
              <a:t>2012</a:t>
            </a:r>
            <a:r>
              <a:rPr lang="en-US" altLang="zh-CN" dirty="0"/>
              <a:t>; </a:t>
            </a:r>
            <a:r>
              <a:rPr lang="en-US" altLang="zh-CN" dirty="0">
                <a:solidFill>
                  <a:srgbClr val="00FF00"/>
                </a:solidFill>
              </a:rPr>
              <a:t>Chen </a:t>
            </a:r>
            <a:r>
              <a:rPr lang="en-US" altLang="zh-CN" i="1" dirty="0">
                <a:solidFill>
                  <a:srgbClr val="00FF00"/>
                </a:solidFill>
              </a:rPr>
              <a:t>et al.</a:t>
            </a:r>
            <a:r>
              <a:rPr lang="en-US" altLang="zh-CN" dirty="0"/>
              <a:t>, </a:t>
            </a:r>
            <a:r>
              <a:rPr lang="en-US" altLang="zh-CN" dirty="0">
                <a:solidFill>
                  <a:srgbClr val="00FF00"/>
                </a:solidFill>
              </a:rPr>
              <a:t>2014a</a:t>
            </a:r>
            <a:r>
              <a:rPr lang="en-US" altLang="zh-CN" dirty="0"/>
              <a:t>,</a:t>
            </a:r>
            <a:r>
              <a:rPr lang="en-US" altLang="zh-CN" dirty="0">
                <a:solidFill>
                  <a:srgbClr val="00FF00"/>
                </a:solidFill>
              </a:rPr>
              <a:t>b</a:t>
            </a:r>
            <a:r>
              <a:rPr lang="en-US" altLang="zh-CN" dirty="0"/>
              <a:t>) have been developed over the last decades, either with ASICs (application-specific integrated circuit), either with digital (based on binary representations of numbers), analog (</a:t>
            </a:r>
            <a:r>
              <a:rPr lang="en-US" altLang="zh-CN" dirty="0">
                <a:solidFill>
                  <a:srgbClr val="00FF00"/>
                </a:solidFill>
              </a:rPr>
              <a:t>Graf and </a:t>
            </a:r>
            <a:r>
              <a:rPr lang="en-US" altLang="zh-CN" dirty="0" err="1">
                <a:solidFill>
                  <a:srgbClr val="00FF00"/>
                </a:solidFill>
              </a:rPr>
              <a:t>Jackel</a:t>
            </a:r>
            <a:r>
              <a:rPr lang="en-US" altLang="zh-CN" dirty="0"/>
              <a:t>, </a:t>
            </a:r>
            <a:r>
              <a:rPr lang="en-US" altLang="zh-CN" dirty="0">
                <a:solidFill>
                  <a:srgbClr val="00FF00"/>
                </a:solidFill>
              </a:rPr>
              <a:t>1989</a:t>
            </a:r>
            <a:r>
              <a:rPr lang="en-US" altLang="zh-CN" dirty="0"/>
              <a:t>; </a:t>
            </a:r>
            <a:r>
              <a:rPr lang="en-US" altLang="zh-CN" dirty="0">
                <a:solidFill>
                  <a:srgbClr val="00FF00"/>
                </a:solidFill>
              </a:rPr>
              <a:t>Mead and Ismail</a:t>
            </a:r>
            <a:r>
              <a:rPr lang="en-US" altLang="zh-CN" dirty="0"/>
              <a:t>, </a:t>
            </a:r>
            <a:r>
              <a:rPr lang="en-US" altLang="zh-CN" dirty="0">
                <a:solidFill>
                  <a:srgbClr val="00FF00"/>
                </a:solidFill>
              </a:rPr>
              <a:t>2012</a:t>
            </a:r>
            <a:r>
              <a:rPr lang="en-US" altLang="zh-CN" dirty="0"/>
              <a:t>) (based on physical implementations of continuous values as voltages or currents) or hybrid implementations (combining digital and analog components).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extLst>
      <p:ext uri="{BB962C8B-B14F-4D97-AF65-F5344CB8AC3E}">
        <p14:creationId xmlns:p14="http://schemas.microsoft.com/office/powerpoint/2010/main" val="1631154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
        <p:nvSpPr>
          <p:cNvPr id="2" name="标题 1"/>
          <p:cNvSpPr>
            <a:spLocks noGrp="1"/>
          </p:cNvSpPr>
          <p:nvPr>
            <p:ph type="title"/>
          </p:nvPr>
        </p:nvSpPr>
        <p:spPr/>
        <p:txBody>
          <a:bodyPr>
            <a:normAutofit fontScale="90000"/>
          </a:bodyPr>
          <a:lstStyle/>
          <a:p>
            <a:r>
              <a:rPr lang="en-US" altLang="zh-CN" dirty="0">
                <a:sym typeface="+mn-ea"/>
              </a:rPr>
              <a:t>12.1.6 Specialized Hardware Implementations of Deep Networks</a:t>
            </a:r>
            <a:endParaRPr lang="en-US" altLang="zh-CN" sz="3600" dirty="0">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p:txBody>
          <a:bodyPr>
            <a:normAutofit lnSpcReduction="10000"/>
          </a:bodyPr>
          <a:lstStyle/>
          <a:p>
            <a:pPr lvl="0">
              <a:spcBef>
                <a:spcPts val="0"/>
              </a:spcBef>
              <a:buClr>
                <a:srgbClr val="FF0000"/>
              </a:buClr>
            </a:pPr>
            <a:r>
              <a:rPr lang="en-US" altLang="zh-CN" dirty="0"/>
              <a:t>In recent years more flexible FPGA (field programmable gated array) implementations (where the particulars of the circuit can be written on the chip after it has been built) have been developed.</a:t>
            </a:r>
          </a:p>
          <a:p>
            <a:pPr lvl="0">
              <a:spcBef>
                <a:spcPts val="0"/>
              </a:spcBef>
              <a:buClr>
                <a:srgbClr val="FF0000"/>
              </a:buClr>
            </a:pPr>
            <a:r>
              <a:rPr lang="en-US" altLang="zh-CN" dirty="0"/>
              <a:t>        Though software implementations on general-purpose processing units (CPUs and GPUs) typically use 32 or 64 bits of precision to represent floating point numbers, it has long been known that it was possible to use less precision, at least at inference time (</a:t>
            </a:r>
            <a:r>
              <a:rPr lang="en-US" altLang="zh-CN" dirty="0">
                <a:solidFill>
                  <a:srgbClr val="00FF00"/>
                </a:solidFill>
              </a:rPr>
              <a:t>Holt and Baker</a:t>
            </a:r>
            <a:r>
              <a:rPr lang="en-US" altLang="zh-CN" dirty="0"/>
              <a:t>, </a:t>
            </a:r>
            <a:r>
              <a:rPr lang="en-US" altLang="zh-CN" dirty="0">
                <a:solidFill>
                  <a:srgbClr val="00FF00"/>
                </a:solidFill>
              </a:rPr>
              <a:t>1991</a:t>
            </a:r>
            <a:r>
              <a:rPr lang="en-US" altLang="zh-CN" dirty="0"/>
              <a:t>; </a:t>
            </a:r>
            <a:r>
              <a:rPr lang="en-US" altLang="zh-CN" dirty="0">
                <a:solidFill>
                  <a:srgbClr val="00FF00"/>
                </a:solidFill>
              </a:rPr>
              <a:t>Holi and Hwang</a:t>
            </a:r>
            <a:r>
              <a:rPr lang="en-US" altLang="zh-CN" dirty="0"/>
              <a:t>, </a:t>
            </a:r>
            <a:r>
              <a:rPr lang="en-US" altLang="zh-CN" dirty="0">
                <a:solidFill>
                  <a:srgbClr val="00FF00"/>
                </a:solidFill>
              </a:rPr>
              <a:t>1993</a:t>
            </a:r>
            <a:r>
              <a:rPr lang="en-US" altLang="zh-CN" dirty="0"/>
              <a:t>; </a:t>
            </a:r>
            <a:r>
              <a:rPr lang="en-US" altLang="zh-CN" dirty="0">
                <a:solidFill>
                  <a:srgbClr val="00FF00"/>
                </a:solidFill>
              </a:rPr>
              <a:t>Presley and Haggard</a:t>
            </a:r>
            <a:r>
              <a:rPr lang="en-US" altLang="zh-CN" dirty="0"/>
              <a:t>, </a:t>
            </a:r>
            <a:r>
              <a:rPr lang="en-US" altLang="zh-CN" dirty="0">
                <a:solidFill>
                  <a:srgbClr val="00FF00"/>
                </a:solidFill>
              </a:rPr>
              <a:t>1994</a:t>
            </a:r>
            <a:r>
              <a:rPr lang="en-US" altLang="zh-CN" dirty="0"/>
              <a:t>; </a:t>
            </a:r>
            <a:r>
              <a:rPr lang="en-US" altLang="zh-CN" dirty="0">
                <a:solidFill>
                  <a:srgbClr val="00FF00"/>
                </a:solidFill>
              </a:rPr>
              <a:t>Simard and Graf</a:t>
            </a:r>
            <a:r>
              <a:rPr lang="en-US" altLang="zh-CN" dirty="0"/>
              <a:t>, </a:t>
            </a:r>
            <a:r>
              <a:rPr lang="en-US" altLang="zh-CN" dirty="0">
                <a:solidFill>
                  <a:srgbClr val="00FF00"/>
                </a:solidFill>
              </a:rPr>
              <a:t>1994</a:t>
            </a:r>
            <a:r>
              <a:rPr lang="en-US" altLang="zh-CN" dirty="0"/>
              <a:t>; </a:t>
            </a:r>
            <a:r>
              <a:rPr lang="en-US" altLang="zh-CN" dirty="0" err="1">
                <a:solidFill>
                  <a:srgbClr val="00FF00"/>
                </a:solidFill>
              </a:rPr>
              <a:t>Wawrzynek</a:t>
            </a:r>
            <a:r>
              <a:rPr lang="en-US" altLang="zh-CN" dirty="0">
                <a:solidFill>
                  <a:srgbClr val="00B050"/>
                </a:solidFill>
              </a:rPr>
              <a:t> </a:t>
            </a:r>
            <a:r>
              <a:rPr lang="en-US" altLang="zh-CN" i="1" dirty="0">
                <a:solidFill>
                  <a:srgbClr val="00FF00"/>
                </a:solidFill>
              </a:rPr>
              <a:t>et al.</a:t>
            </a:r>
            <a:r>
              <a:rPr lang="en-US" altLang="zh-CN" dirty="0"/>
              <a:t>, </a:t>
            </a:r>
            <a:r>
              <a:rPr lang="en-US" altLang="zh-CN" dirty="0">
                <a:solidFill>
                  <a:srgbClr val="00FF00"/>
                </a:solidFill>
              </a:rPr>
              <a:t>1996</a:t>
            </a:r>
            <a:r>
              <a:rPr lang="en-US" altLang="zh-CN" dirty="0"/>
              <a:t>; </a:t>
            </a:r>
            <a:r>
              <a:rPr lang="en-US" altLang="zh-CN" dirty="0" err="1">
                <a:solidFill>
                  <a:srgbClr val="00FF00"/>
                </a:solidFill>
              </a:rPr>
              <a:t>Savich</a:t>
            </a:r>
            <a:r>
              <a:rPr lang="en-US" altLang="zh-CN" dirty="0">
                <a:solidFill>
                  <a:srgbClr val="00B050"/>
                </a:solidFill>
              </a:rPr>
              <a:t> </a:t>
            </a:r>
            <a:r>
              <a:rPr lang="en-US" altLang="zh-CN" i="1" dirty="0">
                <a:solidFill>
                  <a:srgbClr val="00FF00"/>
                </a:solidFill>
              </a:rPr>
              <a:t>et al.</a:t>
            </a:r>
            <a:r>
              <a:rPr lang="en-US" altLang="zh-CN" dirty="0"/>
              <a:t>, </a:t>
            </a:r>
            <a:r>
              <a:rPr lang="en-US" altLang="zh-CN" dirty="0">
                <a:solidFill>
                  <a:srgbClr val="00FF00"/>
                </a:solidFill>
              </a:rPr>
              <a:t>2007</a:t>
            </a:r>
            <a:r>
              <a:rPr lang="en-US" altLang="zh-CN" dirty="0"/>
              <a:t>). This has become a more pressing issue in recent years as deep learning has gained in popularity in industrial products, and as the great impact of faster hardware was demonstrated with GPUs. </a:t>
            </a:r>
          </a:p>
        </p:txBody>
      </p:sp>
    </p:spTree>
    <p:extLst>
      <p:ext uri="{BB962C8B-B14F-4D97-AF65-F5344CB8AC3E}">
        <p14:creationId xmlns:p14="http://schemas.microsoft.com/office/powerpoint/2010/main" val="4027446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12.1.6 Specialized Hardware Implementations of Deep Networks</a:t>
            </a:r>
            <a:endParaRPr lang="en-US" altLang="zh-CN" sz="3600" dirty="0">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p:txBody>
          <a:bodyPr>
            <a:normAutofit/>
          </a:bodyPr>
          <a:lstStyle/>
          <a:p>
            <a:pPr>
              <a:spcBef>
                <a:spcPts val="0"/>
              </a:spcBef>
              <a:buClr>
                <a:srgbClr val="FF0000"/>
              </a:buClr>
            </a:pPr>
            <a:r>
              <a:rPr lang="en-US" altLang="zh-CN" dirty="0"/>
              <a:t>Another factor that motivates current research on specialized hardware for deep networks is that the rate of progress of a single CPU or GPU core has slowed down, and most recent improvements in computing speed have come from parallelization across cores (either in CPUs or  GPUs). This is very different from the situation of the 1990s (the previous neural network era) where the hardware implementations of neural networks (which might take two years from inception to availability of a chip) could not keep up with the rapid progress and low prices of general-purpose CPUs.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extLst>
      <p:ext uri="{BB962C8B-B14F-4D97-AF65-F5344CB8AC3E}">
        <p14:creationId xmlns:p14="http://schemas.microsoft.com/office/powerpoint/2010/main" val="3873421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12.1.6 Specialized Hardware Implementations of Deep Networks</a:t>
            </a:r>
            <a:endParaRPr lang="en-US" altLang="zh-CN" sz="3600" dirty="0">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p:txBody>
          <a:bodyPr>
            <a:normAutofit lnSpcReduction="10000"/>
          </a:bodyPr>
          <a:lstStyle/>
          <a:p>
            <a:pPr lvl="0">
              <a:spcBef>
                <a:spcPts val="0"/>
              </a:spcBef>
              <a:buClr>
                <a:srgbClr val="FF0000"/>
              </a:buClr>
            </a:pPr>
            <a:r>
              <a:rPr lang="en-US" altLang="zh-CN" dirty="0"/>
              <a:t>Building specialized hardware is thus a way to push the envelope further, at a time when new hardware designs are being developed for low-power devices such as phones, aiming for general-public applications of deep learning (e.g., with speech, computer vision or natural language).</a:t>
            </a:r>
          </a:p>
          <a:p>
            <a:pPr lvl="0">
              <a:spcBef>
                <a:spcPts val="0"/>
              </a:spcBef>
              <a:buClr>
                <a:srgbClr val="FF0000"/>
              </a:buClr>
            </a:pPr>
            <a:r>
              <a:rPr lang="en-US" altLang="zh-CN" dirty="0"/>
              <a:t>        Recent work on low-precision implementations of backprop-based neural nets (</a:t>
            </a:r>
            <a:r>
              <a:rPr lang="en-US" altLang="zh-CN" dirty="0" err="1">
                <a:solidFill>
                  <a:srgbClr val="00FF00"/>
                </a:solidFill>
              </a:rPr>
              <a:t>Vanhoucke</a:t>
            </a:r>
            <a:r>
              <a:rPr lang="en-US" altLang="zh-CN" dirty="0">
                <a:solidFill>
                  <a:srgbClr val="00FF00"/>
                </a:solidFill>
              </a:rPr>
              <a:t> </a:t>
            </a:r>
            <a:r>
              <a:rPr lang="en-US" altLang="zh-CN" i="1" dirty="0">
                <a:solidFill>
                  <a:srgbClr val="00FF00"/>
                </a:solidFill>
              </a:rPr>
              <a:t>et al.</a:t>
            </a:r>
            <a:r>
              <a:rPr lang="en-US" altLang="zh-CN" dirty="0"/>
              <a:t>, </a:t>
            </a:r>
            <a:r>
              <a:rPr lang="en-US" altLang="zh-CN" dirty="0">
                <a:solidFill>
                  <a:srgbClr val="00FF00"/>
                </a:solidFill>
              </a:rPr>
              <a:t>2011</a:t>
            </a:r>
            <a:r>
              <a:rPr lang="en-US" altLang="zh-CN" dirty="0"/>
              <a:t>; </a:t>
            </a:r>
            <a:r>
              <a:rPr lang="en-US" altLang="zh-CN" dirty="0" err="1">
                <a:solidFill>
                  <a:srgbClr val="00FF00"/>
                </a:solidFill>
              </a:rPr>
              <a:t>Courbariaux</a:t>
            </a:r>
            <a:r>
              <a:rPr lang="en-US" altLang="zh-CN" dirty="0">
                <a:solidFill>
                  <a:srgbClr val="00B050"/>
                </a:solidFill>
              </a:rPr>
              <a:t> </a:t>
            </a:r>
            <a:r>
              <a:rPr lang="en-US" altLang="zh-CN" i="1" dirty="0">
                <a:solidFill>
                  <a:srgbClr val="00FF00"/>
                </a:solidFill>
              </a:rPr>
              <a:t>et al.</a:t>
            </a:r>
            <a:r>
              <a:rPr lang="en-US" altLang="zh-CN" dirty="0"/>
              <a:t>,</a:t>
            </a:r>
            <a:r>
              <a:rPr lang="en-US" altLang="zh-CN" dirty="0">
                <a:solidFill>
                  <a:srgbClr val="00B050"/>
                </a:solidFill>
              </a:rPr>
              <a:t> </a:t>
            </a:r>
            <a:r>
              <a:rPr lang="en-US" altLang="zh-CN" dirty="0">
                <a:solidFill>
                  <a:srgbClr val="00FF00"/>
                </a:solidFill>
              </a:rPr>
              <a:t>2015</a:t>
            </a:r>
            <a:r>
              <a:rPr lang="en-US" altLang="zh-CN" dirty="0"/>
              <a:t>; </a:t>
            </a:r>
            <a:r>
              <a:rPr lang="en-US" altLang="zh-CN" dirty="0">
                <a:solidFill>
                  <a:srgbClr val="00FF00"/>
                </a:solidFill>
              </a:rPr>
              <a:t>Gupta</a:t>
            </a:r>
            <a:r>
              <a:rPr lang="en-US" altLang="zh-CN" i="1" dirty="0">
                <a:solidFill>
                  <a:srgbClr val="00FF00"/>
                </a:solidFill>
              </a:rPr>
              <a:t> et al.</a:t>
            </a:r>
            <a:r>
              <a:rPr lang="en-US" altLang="zh-CN" dirty="0"/>
              <a:t>, </a:t>
            </a:r>
            <a:r>
              <a:rPr lang="en-US" altLang="zh-CN" dirty="0">
                <a:solidFill>
                  <a:srgbClr val="00FF00"/>
                </a:solidFill>
              </a:rPr>
              <a:t>2015</a:t>
            </a:r>
            <a:r>
              <a:rPr lang="en-US" altLang="zh-CN" dirty="0"/>
              <a:t>) suggests that between 8 and 16 bits of precision can suffice for using or training deep neural networks with back-propagation. What is clear is that more precision is required during training than at inference time, and that some forms of dynamic fixed point representation of numbers can be used to reduce how many bits are required per number.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extLst>
      <p:ext uri="{BB962C8B-B14F-4D97-AF65-F5344CB8AC3E}">
        <p14:creationId xmlns:p14="http://schemas.microsoft.com/office/powerpoint/2010/main" val="1059054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12.1.6 Specialized Hardware Implementations of Deep Networks</a:t>
            </a:r>
            <a:endParaRPr lang="en-US" altLang="zh-CN" sz="3600" dirty="0">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t>Traditional fixed point numbers are restricted to a fixed range (which corresponds to a given exponent in a floating point representation). Dynamic fixed point representations share that range among a set of numbers (such as all the weights in one layer). Using fixed point rather than floating point representations and using less bits per number reduces the hardware surface area, power requirements and computing time needed for performing multiplications, and multiplications are the most demanding of the operations needed to use or train a modern deep network with backprop.</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extLst>
      <p:ext uri="{BB962C8B-B14F-4D97-AF65-F5344CB8AC3E}">
        <p14:creationId xmlns:p14="http://schemas.microsoft.com/office/powerpoint/2010/main" val="1537510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Wanying Chen</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pPr algn="ctr">
              <a:lnSpc>
                <a:spcPct val="150000"/>
              </a:lnSpc>
            </a:pPr>
            <a:r>
              <a:rPr lang="en-US" altLang="zh-CN" sz="3600" dirty="0">
                <a:ea typeface="+mn-ea"/>
                <a:cs typeface="Arial" panose="02080604020202020204" pitchFamily="34" charset="0"/>
                <a:sym typeface="+mn-ea"/>
              </a:rPr>
              <a:t>12.2 Computer Vision</a:t>
            </a:r>
            <a:endParaRPr lang="zh-CN" altLang="en-US" sz="3600" dirty="0"/>
          </a:p>
        </p:txBody>
      </p:sp>
      <p:sp>
        <p:nvSpPr>
          <p:cNvPr id="8" name="文本框 7"/>
          <p:cNvSpPr txBox="1"/>
          <p:nvPr/>
        </p:nvSpPr>
        <p:spPr>
          <a:xfrm>
            <a:off x="1526891" y="544852"/>
            <a:ext cx="9138218" cy="1445260"/>
          </a:xfrm>
          <a:prstGeom prst="rect">
            <a:avLst/>
          </a:prstGeom>
          <a:noFill/>
        </p:spPr>
        <p:txBody>
          <a:bodyPr wrap="square" rtlCol="0">
            <a:spAutoFit/>
          </a:bodyPr>
          <a:lstStyle/>
          <a:p>
            <a:pPr algn="ctr"/>
            <a:r>
              <a:rPr lang="en-US" altLang="zh-CN" sz="4400" b="1" dirty="0">
                <a:latin typeface="Times New Roman" panose="02020603050405020304" pitchFamily="18" charset="0"/>
                <a:sym typeface="+mn-ea"/>
              </a:rPr>
              <a:t>Chapter 12 Applications</a:t>
            </a:r>
            <a:endParaRPr lang="zh-CN" altLang="en-US" sz="4400" b="1" dirty="0">
              <a:latin typeface="Times New Roman" panose="02020603050405020304" pitchFamily="18" charset="0"/>
              <a:ea typeface="+mn-ea"/>
            </a:endParaRPr>
          </a:p>
          <a:p>
            <a:pPr algn="ctr"/>
            <a:r>
              <a:rPr lang="en-US" altLang="zh-CN" sz="4400" b="1" dirty="0">
                <a:latin typeface="Times New Roman" panose="02020603050405020304" pitchFamily="18" charset="0"/>
                <a:cs typeface="Times New Roman" panose="02020603050405020304" pitchFamily="18" charset="0"/>
              </a:rPr>
              <a:t> </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00"/>
                </a:solidFill>
                <a:sym typeface="+mn-ea"/>
              </a:rPr>
              <a:t>12.2 Computer Vision</a:t>
            </a:r>
            <a:endParaRPr lang="en-US" altLang="zh-CN" sz="3600" dirty="0">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p:txBody>
          <a:bodyPr>
            <a:normAutofit/>
          </a:bodyPr>
          <a:lstStyle/>
          <a:p>
            <a:pPr lvl="0" eaLnBrk="0" fontAlgn="base" hangingPunct="0">
              <a:spcBef>
                <a:spcPts val="0"/>
              </a:spcBef>
              <a:spcAft>
                <a:spcPct val="0"/>
              </a:spcAft>
              <a:buClr>
                <a:srgbClr val="FF0000"/>
              </a:buClr>
            </a:pPr>
            <a:r>
              <a:rPr lang="en-US" altLang="zh-CN" dirty="0">
                <a:solidFill>
                  <a:srgbClr val="000000"/>
                </a:solidFill>
                <a:sym typeface="+mn-ea"/>
              </a:rPr>
              <a:t>Computer vision has traditionally been one of the most active research areas for deep learning applications, because vision is a task that is effortless for humans and many animals but challenging for computers (</a:t>
            </a:r>
            <a:r>
              <a:rPr lang="en-US" altLang="zh-CN" dirty="0">
                <a:solidFill>
                  <a:srgbClr val="00FF00"/>
                </a:solidFill>
                <a:sym typeface="+mn-ea"/>
              </a:rPr>
              <a:t>Ballard </a:t>
            </a:r>
            <a:r>
              <a:rPr lang="en-US" altLang="zh-CN" i="1" dirty="0">
                <a:solidFill>
                  <a:srgbClr val="00FF00"/>
                </a:solidFill>
                <a:sym typeface="+mn-ea"/>
              </a:rPr>
              <a:t>et al.</a:t>
            </a:r>
            <a:r>
              <a:rPr lang="en-US" altLang="zh-CN" dirty="0">
                <a:sym typeface="+mn-ea"/>
              </a:rPr>
              <a:t>,</a:t>
            </a:r>
            <a:r>
              <a:rPr lang="en-US" altLang="zh-CN" dirty="0">
                <a:solidFill>
                  <a:srgbClr val="00FF00"/>
                </a:solidFill>
                <a:sym typeface="+mn-ea"/>
              </a:rPr>
              <a:t> 1983</a:t>
            </a:r>
            <a:r>
              <a:rPr lang="en-US" altLang="zh-CN" dirty="0">
                <a:solidFill>
                  <a:srgbClr val="000000"/>
                </a:solidFill>
                <a:sym typeface="+mn-ea"/>
              </a:rPr>
              <a:t>). Many of the most popular standard benchmark tasks for deep learning algorithms are forms of object recognition or optical character recognition.</a:t>
            </a:r>
            <a:endParaRPr lang="en-US" altLang="zh-CN" noProof="1">
              <a:solidFill>
                <a:srgbClr val="000000"/>
              </a:solidFill>
            </a:endParaRPr>
          </a:p>
          <a:p>
            <a:pPr lvl="0" eaLnBrk="0" fontAlgn="base" hangingPunct="0">
              <a:spcBef>
                <a:spcPts val="0"/>
              </a:spcBef>
              <a:spcAft>
                <a:spcPct val="0"/>
              </a:spcAft>
              <a:buClr>
                <a:srgbClr val="FF0000"/>
              </a:buClr>
            </a:pPr>
            <a:r>
              <a:rPr lang="en-US" altLang="zh-CN" dirty="0">
                <a:solidFill>
                  <a:srgbClr val="000000"/>
                </a:solidFill>
                <a:sym typeface="+mn-ea"/>
              </a:rPr>
              <a:t>        Computer vision is a very broad field encompassing a wide variety of ways of processing images, and an amazing diversity of applications. Applications of computer vision range from reproducing human visual abilities, such as recognizing faces, to creating entirely new categories of visual abilities. </a:t>
            </a:r>
            <a:endParaRPr lang="zh-CN" altLang="en-US" dirty="0"/>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extLst>
      <p:ext uri="{BB962C8B-B14F-4D97-AF65-F5344CB8AC3E}">
        <p14:creationId xmlns:p14="http://schemas.microsoft.com/office/powerpoint/2010/main" val="2105430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00"/>
                </a:solidFill>
                <a:sym typeface="+mn-ea"/>
              </a:rPr>
              <a:t>12.2 Computer Vision</a:t>
            </a:r>
            <a:endParaRPr lang="en-US" altLang="zh-CN" sz="3600" dirty="0">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p:txBody>
          <a:bodyPr>
            <a:normAutofit/>
          </a:bodyPr>
          <a:lstStyle/>
          <a:p>
            <a:pPr>
              <a:spcBef>
                <a:spcPts val="0"/>
              </a:spcBef>
              <a:buClr>
                <a:srgbClr val="FF0000"/>
              </a:buClr>
            </a:pPr>
            <a:r>
              <a:rPr lang="en-US" altLang="zh-CN" dirty="0">
                <a:solidFill>
                  <a:srgbClr val="000000"/>
                </a:solidFill>
                <a:sym typeface="+mn-ea"/>
              </a:rPr>
              <a:t>As an example of the latter category, one recent computer vision application is to recognize sound waves from the vibrations they induce in objects visible in a video (</a:t>
            </a:r>
            <a:r>
              <a:rPr lang="en-US" altLang="zh-CN" dirty="0">
                <a:solidFill>
                  <a:srgbClr val="00FF00"/>
                </a:solidFill>
                <a:sym typeface="+mn-ea"/>
              </a:rPr>
              <a:t>Davis </a:t>
            </a:r>
            <a:r>
              <a:rPr lang="en-US" altLang="zh-CN" i="1" dirty="0">
                <a:solidFill>
                  <a:srgbClr val="00FF00"/>
                </a:solidFill>
                <a:sym typeface="+mn-ea"/>
              </a:rPr>
              <a:t>et al.</a:t>
            </a:r>
            <a:r>
              <a:rPr lang="en-US" altLang="zh-CN" dirty="0">
                <a:sym typeface="+mn-ea"/>
              </a:rPr>
              <a:t>, </a:t>
            </a:r>
            <a:r>
              <a:rPr lang="en-US" altLang="zh-CN" dirty="0">
                <a:solidFill>
                  <a:srgbClr val="00FF00"/>
                </a:solidFill>
                <a:sym typeface="+mn-ea"/>
              </a:rPr>
              <a:t>2014</a:t>
            </a:r>
            <a:r>
              <a:rPr lang="en-US" altLang="zh-CN" dirty="0">
                <a:solidFill>
                  <a:srgbClr val="000000"/>
                </a:solidFill>
                <a:sym typeface="+mn-ea"/>
              </a:rPr>
              <a:t>).Most deep learning research on computer vision has not focused on such exotic applications that expand the realm of what is possible with imagery but rather a small core of AI goals aimed at replicating human abilities. Most deep learning </a:t>
            </a:r>
            <a:r>
              <a:rPr lang="en-US" altLang="zh-CN" dirty="0">
                <a:sym typeface="+mn-ea"/>
              </a:rPr>
              <a:t>for computer vision is used for object recognition or detection of some form, whether this means reporting which object is present in an image, annotating an image with bounding boxes around each object, transcribing a sequence of symbols from an image, or  labeling each pixel in an image with the identity of the object it belongs to. </a:t>
            </a:r>
            <a:endParaRPr lang="en-US" altLang="zh-CN" dirty="0"/>
          </a:p>
          <a:p>
            <a:pPr lvl="0">
              <a:spcBef>
                <a:spcPts val="0"/>
              </a:spcBef>
              <a:buClr>
                <a:srgbClr val="FF0000"/>
              </a:buClr>
            </a:pPr>
            <a:endParaRPr lang="en-US" altLang="zh-CN" dirty="0"/>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extLst>
      <p:ext uri="{BB962C8B-B14F-4D97-AF65-F5344CB8AC3E}">
        <p14:creationId xmlns:p14="http://schemas.microsoft.com/office/powerpoint/2010/main" val="1975686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00"/>
                </a:solidFill>
                <a:sym typeface="+mn-ea"/>
              </a:rPr>
              <a:t>12.2 Computer Vision</a:t>
            </a:r>
            <a:endParaRPr lang="en-US" altLang="zh-CN" sz="3600" dirty="0">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p:txBody>
          <a:bodyPr>
            <a:normAutofit/>
          </a:bodyPr>
          <a:lstStyle/>
          <a:p>
            <a:pPr>
              <a:spcBef>
                <a:spcPct val="0"/>
              </a:spcBef>
              <a:buClr>
                <a:srgbClr val="FF0000"/>
              </a:buClr>
            </a:pPr>
            <a:r>
              <a:rPr lang="en-US" altLang="zh-CN" dirty="0">
                <a:sym typeface="+mn-ea"/>
              </a:rPr>
              <a:t>Because generative modeling has been a guiding principle of deep learning research, there is also a large body of work on image synthesis using deep models. While image synthesis </a:t>
            </a:r>
            <a:r>
              <a:rPr lang="en-US" altLang="zh-CN" i="1" dirty="0">
                <a:sym typeface="+mn-ea"/>
              </a:rPr>
              <a:t>ex nihilo </a:t>
            </a:r>
            <a:r>
              <a:rPr lang="en-US" altLang="zh-CN" dirty="0">
                <a:sym typeface="+mn-ea"/>
              </a:rPr>
              <a:t>is usually not considered a computer vision endeavor, models capable of image synthesis are usually useful for image restoration, a computer vision task involving repairing defects in images or removing objects from images.</a:t>
            </a:r>
            <a:endParaRPr lang="en-US" altLang="zh-CN" dirty="0"/>
          </a:p>
          <a:p>
            <a:pPr lvl="0">
              <a:spcBef>
                <a:spcPts val="0"/>
              </a:spcBef>
              <a:buClr>
                <a:srgbClr val="FF0000"/>
              </a:buClr>
            </a:pPr>
            <a:endParaRPr lang="en-US" altLang="zh-CN" dirty="0"/>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extLst>
      <p:ext uri="{BB962C8B-B14F-4D97-AF65-F5344CB8AC3E}">
        <p14:creationId xmlns:p14="http://schemas.microsoft.com/office/powerpoint/2010/main" val="397656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Ke Li</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12.1 Large Scale Deep Learning</a:t>
            </a:r>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 Chapter 12 </a:t>
            </a:r>
            <a:r>
              <a:rPr lang="en-US" altLang="zh-CN" sz="4400" b="1" dirty="0">
                <a:latin typeface="Times New Roman" panose="02020603050405020304" pitchFamily="18" charset="0"/>
                <a:cs typeface="Times New Roman" panose="02020603050405020304" pitchFamily="18" charset="0"/>
                <a:sym typeface="+mn-ea"/>
              </a:rPr>
              <a:t>Applications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 Preprocessing</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solidFill>
                  <a:srgbClr val="000000"/>
                </a:solidFill>
                <a:latin typeface="Times New Roman" panose="02020603050405020304" pitchFamily="18" charset="0"/>
                <a:cs typeface="Times New Roman" panose="02020603050405020304" pitchFamily="18" charset="0"/>
                <a:sym typeface="+mn-ea"/>
              </a:rPr>
              <a:t>Many application areas require sophisticated preprocessing because the original input comes in a form that is difficult for many deep learning architectures to represent. Computer vision usually requires relatively little of this kind of prepro-cessing. The images should be standardized so that their pixels all lie in the same, reasonable range, like [0,1] or [-1,1]. Mixing images that lie in [0,1] with images that lie in [0, 255] will usually result in failure. Formatting images to have the same scale is the only kind of preprocessing that is strictly necessary.Many compute vision architectures require images of a standard size, so images must be cropped or scaled to fit that size. </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 Preprocessing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lvl="0" eaLnBrk="0" fontAlgn="base" hangingPunct="0">
              <a:lnSpc>
                <a:spcPct val="135000"/>
              </a:lnSpc>
              <a:spcBef>
                <a:spcPts val="0"/>
              </a:spcBef>
              <a:spcAft>
                <a:spcPct val="0"/>
              </a:spcAft>
              <a:buClr>
                <a:srgbClr val="FF0000"/>
              </a:buClr>
            </a:pPr>
            <a:r>
              <a:rPr lang="en-US" altLang="zh-CN" dirty="0">
                <a:solidFill>
                  <a:srgbClr val="000000"/>
                </a:solidFill>
                <a:sym typeface="+mn-ea"/>
              </a:rPr>
              <a:t>However, even this rescaling is not always strictly necessary. Some convolutional models accept variably-sized </a:t>
            </a:r>
            <a:r>
              <a:rPr lang="en-US" altLang="zh-CN" sz="2600" dirty="0">
                <a:solidFill>
                  <a:srgbClr val="000000"/>
                </a:solidFill>
                <a:latin typeface="Times New Roman" panose="02020603050405020304" pitchFamily="18" charset="0"/>
                <a:cs typeface="Times New Roman" panose="02020603050405020304" pitchFamily="18" charset="0"/>
                <a:sym typeface="+mn-ea"/>
              </a:rPr>
              <a:t>inputs and dynamically adjust the size of their pooling regions to keep the output size constant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Waibel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1989</a:t>
            </a:r>
            <a:r>
              <a:rPr lang="en-US" altLang="zh-CN" sz="2600" dirty="0">
                <a:solidFill>
                  <a:srgbClr val="000000"/>
                </a:solidFill>
                <a:latin typeface="Times New Roman" panose="02020603050405020304" pitchFamily="18" charset="0"/>
                <a:cs typeface="Times New Roman" panose="02020603050405020304" pitchFamily="18" charset="0"/>
                <a:sym typeface="+mn-ea"/>
              </a:rPr>
              <a:t>). Other convolutional models have variable-sized output that automatically scales in size with the input, such as models that denoise or label each pixel in an image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Hadsell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2007</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rtl="0" latinLnBrk="0">
              <a:lnSpc>
                <a:spcPct val="135000"/>
              </a:lnSpc>
              <a:spcBef>
                <a:spcPts val="0"/>
              </a:spcBef>
              <a:spcAft>
                <a:spcPct val="0"/>
              </a:spcAft>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Other kinds of preprocessing are applied to both the train and the test set with the goal of putting each example into a more canonical form in order to reduce the amount of variation that the model needs to account for. Reducing the amount of variation in the data can both reduce generalization error and reduce the size of  the model needed to fit the training set.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 Preprocessing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eaLnBrk="0" fontAlgn="base" hangingPunct="0">
              <a:spcBef>
                <a:spcPts val="0"/>
              </a:spcBef>
              <a:spcAft>
                <a:spcPct val="0"/>
              </a:spcAft>
              <a:buClr>
                <a:srgbClr val="FF0000"/>
              </a:buClr>
            </a:pPr>
            <a:r>
              <a:rPr lang="en-US" altLang="zh-CN" dirty="0"/>
              <a:t>Simpler tasks may </a:t>
            </a:r>
            <a:r>
              <a:rPr lang="en-US" altLang="zh-CN" dirty="0">
                <a:latin typeface="Times New Roman" panose="02020603050405020304" pitchFamily="18" charset="0"/>
                <a:cs typeface="Times New Roman" panose="02020603050405020304" pitchFamily="18" charset="0"/>
                <a:sym typeface="+mn-ea"/>
              </a:rPr>
              <a:t>be solved by smaller models, and simpler solutions are more likely to generalize well. Preprocessing of this kind is usually designed to remove some kind of variability in the input data that is easy for a human designer to describe and that the human designer is confident has no relevance to the task. When training with large datasets and large models, this kind of preprocessing is often unnecessary, and it is best to just let the model learn which kinds of variability it should become invariant to. For example, the AlexNet system for classifying ImageNet only has one preprocessing step: subtracting the mean across training examples of each pixel (</a:t>
            </a:r>
            <a:r>
              <a:rPr lang="en-US" altLang="zh-CN" dirty="0">
                <a:solidFill>
                  <a:srgbClr val="00FF00"/>
                </a:solidFill>
                <a:uFillTx/>
                <a:latin typeface="Times New Roman" panose="02020603050405020304" pitchFamily="18" charset="0"/>
                <a:cs typeface="Times New Roman" panose="02020603050405020304" pitchFamily="18" charset="0"/>
                <a:sym typeface="+mn-ea"/>
              </a:rPr>
              <a:t>Krizhevsky </a:t>
            </a:r>
            <a:r>
              <a:rPr lang="en-US" altLang="zh-CN"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dirty="0">
                <a:solidFill>
                  <a:srgbClr val="00FF00"/>
                </a:solidFill>
                <a:uFillTx/>
                <a:latin typeface="Times New Roman" panose="02020603050405020304" pitchFamily="18" charset="0"/>
                <a:cs typeface="Times New Roman" panose="02020603050405020304" pitchFamily="18" charset="0"/>
                <a:sym typeface="+mn-ea"/>
              </a:rPr>
              <a:t>.</a:t>
            </a:r>
            <a:r>
              <a:rPr lang="en-US" altLang="zh-CN" dirty="0">
                <a:uFillTx/>
                <a:latin typeface="Times New Roman" panose="02020603050405020304" pitchFamily="18" charset="0"/>
                <a:cs typeface="Times New Roman" panose="02020603050405020304" pitchFamily="18" charset="0"/>
                <a:sym typeface="+mn-ea"/>
              </a:rPr>
              <a:t>,</a:t>
            </a:r>
            <a:r>
              <a:rPr lang="en-US" altLang="zh-CN" dirty="0">
                <a:solidFill>
                  <a:srgbClr val="00FF00"/>
                </a:solidFill>
                <a:uFillTx/>
                <a:latin typeface="Times New Roman" panose="02020603050405020304" pitchFamily="18" charset="0"/>
                <a:cs typeface="Times New Roman" panose="02020603050405020304" pitchFamily="18" charset="0"/>
                <a:sym typeface="+mn-ea"/>
              </a:rPr>
              <a:t> 2012</a:t>
            </a:r>
            <a:r>
              <a:rPr lang="en-US" altLang="zh-CN" dirty="0">
                <a:latin typeface="Times New Roman" panose="02020603050405020304" pitchFamily="18" charset="0"/>
                <a:cs typeface="Times New Roman" panose="02020603050405020304" pitchFamily="18" charset="0"/>
                <a:sym typeface="+mn-ea"/>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12.2.1.1 Contrast Normalization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eaLnBrk="0" fontAlgn="base" hangingPunct="0">
              <a:spcBef>
                <a:spcPts val="0"/>
              </a:spcBef>
              <a:spcAft>
                <a:spcPct val="0"/>
              </a:spcAft>
              <a:buClr>
                <a:srgbClr val="FF0000"/>
              </a:buClr>
            </a:pPr>
            <a:r>
              <a:rPr lang="en-US" altLang="zh-CN" sz="2600" dirty="0">
                <a:solidFill>
                  <a:srgbClr val="000000"/>
                </a:solidFill>
                <a:latin typeface="Times New Roman" panose="02020603050405020304" pitchFamily="18" charset="0"/>
                <a:cs typeface="Times New Roman" panose="02020603050405020304" pitchFamily="18" charset="0"/>
                <a:sym typeface="+mn-ea"/>
              </a:rPr>
              <a:t>One of the most obvious sources of variation that can be safely removed for many tasks is the amount of contrast in the image. Contrast simply refers to themagnitude of the difference between the bright and the dark pixels in an image. There are many ways of quantifying the contrast of an image. In the context of deep learning, contrast usually refers to the standard deviation of the pixels in an image or region of an image. Suppose we have an image represented by a tensor </a:t>
            </a:r>
            <a:r>
              <a:rPr lang="en-US" altLang="zh-CN" sz="2600" b="1" dirty="0">
                <a:solidFill>
                  <a:srgbClr val="000000"/>
                </a:solidFill>
                <a:latin typeface="Arial" panose="020B0604020202020204" pitchFamily="34" charset="0"/>
                <a:cs typeface="Arial" panose="020B0604020202020204" pitchFamily="34" charset="0"/>
                <a:sym typeface="+mn-ea"/>
              </a:rPr>
              <a:t>X</a:t>
            </a:r>
            <a:r>
              <a:rPr lang="en-US" altLang="zh-CN" sz="2600" dirty="0">
                <a:solidFill>
                  <a:srgbClr val="000000"/>
                </a:solidFill>
                <a:latin typeface="Times New Roman" panose="02020603050405020304" pitchFamily="18" charset="0"/>
                <a:cs typeface="Times New Roman" panose="02020603050405020304" pitchFamily="18" charset="0"/>
                <a:sym typeface="+mn-ea"/>
              </a:rPr>
              <a:t> ∈ R</a:t>
            </a:r>
            <a:r>
              <a:rPr lang="en-US" altLang="zh-CN" sz="2600" baseline="30000" dirty="0">
                <a:solidFill>
                  <a:srgbClr val="000000"/>
                </a:solidFill>
                <a:uFillTx/>
                <a:latin typeface="Times New Roman" panose="02020603050405020304" pitchFamily="18" charset="0"/>
                <a:cs typeface="Times New Roman" panose="02020603050405020304" pitchFamily="18" charset="0"/>
                <a:sym typeface="+mn-ea"/>
              </a:rPr>
              <a:t>r×c×3</a:t>
            </a:r>
            <a:r>
              <a:rPr lang="en-US" altLang="zh-CN" sz="2600" dirty="0">
                <a:solidFill>
                  <a:srgbClr val="000000"/>
                </a:solidFill>
                <a:latin typeface="Times New Roman" panose="02020603050405020304" pitchFamily="18" charset="0"/>
                <a:cs typeface="Times New Roman" panose="02020603050405020304" pitchFamily="18" charset="0"/>
                <a:sym typeface="+mn-ea"/>
              </a:rPr>
              <a:t>, with </a:t>
            </a:r>
            <a:r>
              <a:rPr lang="en-US" altLang="zh-CN" sz="2600" i="1" dirty="0">
                <a:solidFill>
                  <a:srgbClr val="000000"/>
                </a:solidFill>
                <a:latin typeface="Arial" panose="020B0604020202020204" pitchFamily="34" charset="0"/>
                <a:cs typeface="Arial" panose="020B0604020202020204" pitchFamily="34" charset="0"/>
                <a:sym typeface="+mn-ea"/>
              </a:rPr>
              <a:t>X</a:t>
            </a:r>
            <a:r>
              <a:rPr lang="en-US" altLang="zh-CN" sz="2600" i="1" baseline="-25000" dirty="0">
                <a:solidFill>
                  <a:srgbClr val="000000"/>
                </a:solidFill>
                <a:uFillTx/>
                <a:latin typeface="Times New Roman" panose="02020603050405020304" pitchFamily="18" charset="0"/>
                <a:cs typeface="Times New Roman" panose="02020603050405020304" pitchFamily="18" charset="0"/>
                <a:sym typeface="+mn-ea"/>
              </a:rPr>
              <a:t>i</a:t>
            </a:r>
            <a:r>
              <a:rPr lang="en-US" altLang="zh-CN" sz="2600" baseline="-25000" dirty="0">
                <a:solidFill>
                  <a:srgbClr val="000000"/>
                </a:solidFill>
                <a:uFillTx/>
                <a:latin typeface="Times New Roman" panose="02020603050405020304" pitchFamily="18" charset="0"/>
                <a:cs typeface="Times New Roman" panose="02020603050405020304" pitchFamily="18" charset="0"/>
                <a:sym typeface="+mn-ea"/>
              </a:rPr>
              <a:t>,</a:t>
            </a:r>
            <a:r>
              <a:rPr lang="en-US" altLang="zh-CN" sz="2600" i="1" baseline="-25000" dirty="0">
                <a:solidFill>
                  <a:srgbClr val="000000"/>
                </a:solidFill>
                <a:uFillTx/>
                <a:latin typeface="Times New Roman" panose="02020603050405020304" pitchFamily="18" charset="0"/>
                <a:cs typeface="Times New Roman" panose="02020603050405020304" pitchFamily="18" charset="0"/>
                <a:sym typeface="+mn-ea"/>
              </a:rPr>
              <a:t>j</a:t>
            </a:r>
            <a:r>
              <a:rPr lang="en-US" altLang="zh-CN" sz="2600" baseline="-25000" dirty="0">
                <a:solidFill>
                  <a:srgbClr val="000000"/>
                </a:solidFill>
                <a:uFillTx/>
                <a:latin typeface="Times New Roman" panose="02020603050405020304" pitchFamily="18" charset="0"/>
                <a:cs typeface="Times New Roman" panose="02020603050405020304" pitchFamily="18" charset="0"/>
                <a:sym typeface="+mn-ea"/>
              </a:rPr>
              <a:t>,1</a:t>
            </a:r>
            <a:r>
              <a:rPr lang="en-US" altLang="zh-CN" sz="2600" dirty="0">
                <a:solidFill>
                  <a:srgbClr val="000000"/>
                </a:solidFill>
                <a:latin typeface="Times New Roman" panose="02020603050405020304" pitchFamily="18" charset="0"/>
                <a:cs typeface="Times New Roman" panose="02020603050405020304" pitchFamily="18" charset="0"/>
                <a:sym typeface="+mn-ea"/>
              </a:rPr>
              <a:t> being the red intensity at row </a:t>
            </a:r>
            <a:r>
              <a:rPr lang="en-US" altLang="zh-CN" sz="2600" i="1" dirty="0">
                <a:solidFill>
                  <a:srgbClr val="000000"/>
                </a:solidFill>
                <a:latin typeface="Times New Roman" panose="02020603050405020304" pitchFamily="18" charset="0"/>
                <a:cs typeface="Times New Roman" panose="02020603050405020304" pitchFamily="18" charset="0"/>
                <a:sym typeface="+mn-ea"/>
              </a:rPr>
              <a:t>i</a:t>
            </a:r>
            <a:r>
              <a:rPr lang="en-US" altLang="zh-CN" sz="2600" dirty="0">
                <a:solidFill>
                  <a:srgbClr val="000000"/>
                </a:solidFill>
                <a:latin typeface="Times New Roman" panose="02020603050405020304" pitchFamily="18" charset="0"/>
                <a:cs typeface="Times New Roman" panose="02020603050405020304" pitchFamily="18" charset="0"/>
                <a:sym typeface="+mn-ea"/>
              </a:rPr>
              <a:t> and column </a:t>
            </a:r>
            <a:r>
              <a:rPr lang="en-US" altLang="zh-CN" sz="2600" i="1" dirty="0">
                <a:solidFill>
                  <a:srgbClr val="000000"/>
                </a:solidFill>
                <a:latin typeface="Times New Roman" panose="02020603050405020304" pitchFamily="18" charset="0"/>
                <a:cs typeface="Times New Roman" panose="02020603050405020304" pitchFamily="18" charset="0"/>
                <a:sym typeface="+mn-ea"/>
              </a:rPr>
              <a:t>j</a:t>
            </a:r>
            <a:r>
              <a:rPr lang="en-US" altLang="zh-CN"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i="1" dirty="0">
                <a:solidFill>
                  <a:srgbClr val="000000"/>
                </a:solidFill>
                <a:latin typeface="Arial" panose="020B0604020202020204" pitchFamily="34" charset="0"/>
                <a:cs typeface="Arial" panose="020B0604020202020204" pitchFamily="34" charset="0"/>
                <a:sym typeface="+mn-ea"/>
              </a:rPr>
              <a:t>X</a:t>
            </a:r>
            <a:r>
              <a:rPr lang="en-US" altLang="zh-CN" sz="2600" i="1" baseline="-25000" dirty="0">
                <a:solidFill>
                  <a:srgbClr val="000000"/>
                </a:solidFill>
                <a:uFillTx/>
                <a:latin typeface="Times New Roman" panose="02020603050405020304" pitchFamily="18" charset="0"/>
                <a:cs typeface="Times New Roman" panose="02020603050405020304" pitchFamily="18" charset="0"/>
                <a:sym typeface="+mn-ea"/>
              </a:rPr>
              <a:t>i</a:t>
            </a:r>
            <a:r>
              <a:rPr lang="en-US" altLang="zh-CN" sz="2600" baseline="-25000" dirty="0">
                <a:solidFill>
                  <a:srgbClr val="000000"/>
                </a:solidFill>
                <a:uFillTx/>
                <a:latin typeface="Times New Roman" panose="02020603050405020304" pitchFamily="18" charset="0"/>
                <a:cs typeface="Times New Roman" panose="02020603050405020304" pitchFamily="18" charset="0"/>
                <a:sym typeface="+mn-ea"/>
              </a:rPr>
              <a:t>,</a:t>
            </a:r>
            <a:r>
              <a:rPr lang="en-US" altLang="zh-CN" sz="2600" i="1" baseline="-25000" dirty="0">
                <a:solidFill>
                  <a:srgbClr val="000000"/>
                </a:solidFill>
                <a:uFillTx/>
                <a:latin typeface="Times New Roman" panose="02020603050405020304" pitchFamily="18" charset="0"/>
                <a:cs typeface="Times New Roman" panose="02020603050405020304" pitchFamily="18" charset="0"/>
                <a:sym typeface="+mn-ea"/>
              </a:rPr>
              <a:t>j</a:t>
            </a:r>
            <a:r>
              <a:rPr lang="en-US" altLang="zh-CN" sz="2600" baseline="-25000" dirty="0">
                <a:solidFill>
                  <a:srgbClr val="000000"/>
                </a:solidFill>
                <a:uFillTx/>
                <a:latin typeface="Times New Roman" panose="02020603050405020304" pitchFamily="18" charset="0"/>
                <a:cs typeface="Times New Roman" panose="02020603050405020304" pitchFamily="18" charset="0"/>
                <a:sym typeface="+mn-ea"/>
              </a:rPr>
              <a:t>,2</a:t>
            </a:r>
            <a:r>
              <a:rPr lang="en-US" altLang="zh-CN" sz="2600" dirty="0">
                <a:solidFill>
                  <a:srgbClr val="000000"/>
                </a:solidFill>
                <a:latin typeface="Times New Roman" panose="02020603050405020304" pitchFamily="18" charset="0"/>
                <a:cs typeface="Times New Roman" panose="02020603050405020304" pitchFamily="18" charset="0"/>
                <a:sym typeface="+mn-ea"/>
              </a:rPr>
              <a:t> giving the green</a:t>
            </a:r>
            <a:r>
              <a:rPr lang="en-US" altLang="zh-CN" dirty="0">
                <a:solidFill>
                  <a:srgbClr val="000000"/>
                </a:solidFill>
                <a:sym typeface="+mn-ea"/>
              </a:rPr>
              <a:t> intensity and </a:t>
            </a:r>
            <a:r>
              <a:rPr lang="en-US" altLang="zh-CN" i="1" dirty="0">
                <a:solidFill>
                  <a:srgbClr val="000000"/>
                </a:solidFill>
                <a:latin typeface="Arial" panose="020B0604020202020204" pitchFamily="34" charset="0"/>
                <a:cs typeface="Arial" panose="020B0604020202020204" pitchFamily="34" charset="0"/>
                <a:sym typeface="+mn-ea"/>
              </a:rPr>
              <a:t>X</a:t>
            </a:r>
            <a:r>
              <a:rPr lang="en-US" altLang="zh-CN" i="1" baseline="-25000" dirty="0">
                <a:solidFill>
                  <a:srgbClr val="000000"/>
                </a:solidFill>
                <a:sym typeface="+mn-ea"/>
              </a:rPr>
              <a:t>i</a:t>
            </a:r>
            <a:r>
              <a:rPr lang="en-US" altLang="zh-CN" baseline="-25000" dirty="0">
                <a:solidFill>
                  <a:srgbClr val="000000"/>
                </a:solidFill>
                <a:sym typeface="+mn-ea"/>
              </a:rPr>
              <a:t>,</a:t>
            </a:r>
            <a:r>
              <a:rPr lang="en-US" altLang="zh-CN" i="1" baseline="-25000" dirty="0">
                <a:solidFill>
                  <a:srgbClr val="000000"/>
                </a:solidFill>
                <a:sym typeface="+mn-ea"/>
              </a:rPr>
              <a:t>j</a:t>
            </a:r>
            <a:r>
              <a:rPr lang="en-US" altLang="zh-CN" baseline="-25000" dirty="0">
                <a:solidFill>
                  <a:srgbClr val="000000"/>
                </a:solidFill>
                <a:sym typeface="+mn-ea"/>
              </a:rPr>
              <a:t>,3</a:t>
            </a:r>
            <a:r>
              <a:rPr lang="en-US" altLang="zh-CN" dirty="0">
                <a:solidFill>
                  <a:srgbClr val="000000"/>
                </a:solidFill>
                <a:sym typeface="+mn-ea"/>
              </a:rPr>
              <a:t> giving the blue intensity. </a:t>
            </a: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12.2.1.1 Contrast Normalization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r>
                  <a:rPr lang="en-US" altLang="zh-CN" sz="2600" dirty="0">
                    <a:solidFill>
                      <a:srgbClr val="000000"/>
                    </a:solidFill>
                    <a:latin typeface="Times New Roman" panose="02020603050405020304" pitchFamily="18" charset="0"/>
                    <a:cs typeface="Times New Roman" panose="02020603050405020304" pitchFamily="18" charset="0"/>
                    <a:sym typeface="+mn-ea"/>
                  </a:rPr>
                  <a:t>Then the contrast of the entire image is given by:</a:t>
                </a: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r>
                  <a:rPr lang="en-US" altLang="zh-CN" sz="2600" dirty="0">
                    <a:solidFill>
                      <a:srgbClr val="000000"/>
                    </a:solidFill>
                    <a:latin typeface="Times New Roman" panose="02020603050405020304" pitchFamily="18" charset="0"/>
                    <a:cs typeface="Times New Roman" panose="02020603050405020304" pitchFamily="18" charset="0"/>
                    <a:sym typeface="+mn-ea"/>
                  </a:rPr>
                  <a:t>where </a:t>
                </a:r>
                <a14:m>
                  <m:oMath xmlns:m="http://schemas.openxmlformats.org/officeDocument/2006/math">
                    <m:acc>
                      <m:accPr>
                        <m:chr m:val="̅"/>
                        <m:ctrlPr>
                          <a:rPr lang="en-US" altLang="zh-CN" sz="2600" i="1" dirty="0">
                            <a:solidFill>
                              <a:srgbClr val="000000"/>
                            </a:solidFill>
                            <a:latin typeface="Cambria Math" panose="02040503050406030204" pitchFamily="18" charset="0"/>
                            <a:cs typeface="DejaVu Math TeX Gyre" panose="02000503000000000000" charset="0"/>
                            <a:sym typeface="+mn-ea"/>
                          </a:rPr>
                        </m:ctrlPr>
                      </m:accPr>
                      <m:e>
                        <m:r>
                          <a:rPr lang="en-US" altLang="zh-CN" sz="2600" b="1" i="1" dirty="0">
                            <a:solidFill>
                              <a:srgbClr val="000000"/>
                            </a:solidFill>
                            <a:latin typeface="Cambria Math" panose="02040503050406030204" pitchFamily="18" charset="0"/>
                            <a:cs typeface="DejaVu Math TeX Gyre" panose="02000503000000000000" charset="0"/>
                            <a:sym typeface="+mn-ea"/>
                          </a:rPr>
                          <m:t>𝑿</m:t>
                        </m:r>
                      </m:e>
                    </m:acc>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is the mean intensity of the entire image:</a:t>
                </a: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lvl="0" eaLnBrk="0" fontAlgn="base" hangingPunct="0">
                  <a:spcBef>
                    <a:spcPts val="0"/>
                  </a:spcBef>
                  <a:spcAft>
                    <a:spcPct val="0"/>
                  </a:spcAft>
                  <a:buClr>
                    <a:srgbClr val="FF0000"/>
                  </a:buClr>
                </a:pPr>
                <a:r>
                  <a:rPr lang="zh-CN" altLang="en-US" sz="2600" i="1" dirty="0">
                    <a:solidFill>
                      <a:srgbClr val="000000"/>
                    </a:solidFill>
                    <a:latin typeface="Times New Roman" panose="02020603050405020304" pitchFamily="18" charset="0"/>
                    <a:cs typeface="Times New Roman" panose="02020603050405020304" pitchFamily="18" charset="0"/>
                    <a:sym typeface="+mn-ea"/>
                  </a:rPr>
                  <a:t>　　</a:t>
                </a:r>
                <a:r>
                  <a:rPr lang="en-US" altLang="zh-CN" sz="2600" i="1" dirty="0">
                    <a:solidFill>
                      <a:srgbClr val="000000"/>
                    </a:solidFill>
                    <a:latin typeface="Times New Roman" panose="02020603050405020304" pitchFamily="18" charset="0"/>
                    <a:cs typeface="Times New Roman" panose="02020603050405020304" pitchFamily="18" charset="0"/>
                    <a:sym typeface="+mn-ea"/>
                  </a:rPr>
                  <a:t>Global contrast normalization</a:t>
                </a:r>
                <a:r>
                  <a:rPr lang="en-US" altLang="zh-CN" sz="2600" dirty="0">
                    <a:solidFill>
                      <a:srgbClr val="000000"/>
                    </a:solidFill>
                    <a:latin typeface="Times New Roman" panose="02020603050405020304" pitchFamily="18" charset="0"/>
                    <a:cs typeface="Times New Roman" panose="02020603050405020304" pitchFamily="18" charset="0"/>
                    <a:sym typeface="+mn-ea"/>
                  </a:rPr>
                  <a:t> (GCN) aims to prevent images from havingvarying amounts of contrast by subtracting the mean from each image, then rescaling it so that the standard deviation across </a:t>
                </a:r>
                <a:r>
                  <a:rPr lang="en-US" altLang="zh-CN" dirty="0">
                    <a:solidFill>
                      <a:srgbClr val="000000"/>
                    </a:solidFill>
                    <a:sym typeface="+mn-ea"/>
                  </a:rPr>
                  <a:t>its pixels is equal to some</a:t>
                </a:r>
                <a:r>
                  <a:rPr lang="zh-CN" altLang="en-US" dirty="0">
                    <a:solidFill>
                      <a:srgbClr val="000000"/>
                    </a:solidFill>
                    <a:sym typeface="+mn-ea"/>
                  </a:rPr>
                  <a:t> </a:t>
                </a:r>
                <a:r>
                  <a:rPr lang="en-US" altLang="zh-CN" dirty="0">
                    <a:solidFill>
                      <a:srgbClr val="000000"/>
                    </a:solidFill>
                    <a:sym typeface="+mn-ea"/>
                  </a:rPr>
                  <a:t>constant </a:t>
                </a:r>
                <a:r>
                  <a:rPr lang="en-US" altLang="zh-CN" i="1" dirty="0">
                    <a:solidFill>
                      <a:srgbClr val="000000"/>
                    </a:solidFill>
                    <a:sym typeface="+mn-ea"/>
                  </a:rPr>
                  <a:t>s</a:t>
                </a:r>
                <a:r>
                  <a:rPr lang="en-US" altLang="zh-CN" dirty="0">
                    <a:solidFill>
                      <a:srgbClr val="000000"/>
                    </a:solidFill>
                    <a:sym typeface="+mn-ea"/>
                  </a:rPr>
                  <a:t>. </a:t>
                </a: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t="-594" r="-962" b="-1900"/>
                </a:stretch>
              </a:blipFill>
            </p:spPr>
            <p:txBody>
              <a:bodyPr/>
              <a:lstStyle/>
              <a:p>
                <a:r>
                  <a:rPr lang="zh-CN" altLang="en-US">
                    <a:noFill/>
                  </a:rPr>
                  <a:t> </a:t>
                </a:r>
              </a:p>
            </p:txBody>
          </p:sp>
        </mc:Fallback>
      </mc:AlternateContent>
      <p:pic>
        <p:nvPicPr>
          <p:cNvPr id="17411" name="图片 1" descr="深度截图_选择区域_20200511155635"/>
          <p:cNvPicPr>
            <a:picLocks noChangeAspect="1"/>
          </p:cNvPicPr>
          <p:nvPr/>
        </p:nvPicPr>
        <p:blipFill>
          <a:blip r:embed="rId4"/>
          <a:stretch>
            <a:fillRect/>
          </a:stretch>
        </p:blipFill>
        <p:spPr>
          <a:xfrm>
            <a:off x="2625945" y="1693696"/>
            <a:ext cx="7162800" cy="775335"/>
          </a:xfrm>
          <a:prstGeom prst="rect">
            <a:avLst/>
          </a:prstGeom>
          <a:noFill/>
          <a:ln w="9525">
            <a:noFill/>
          </a:ln>
        </p:spPr>
      </p:pic>
      <p:pic>
        <p:nvPicPr>
          <p:cNvPr id="17412" name="图片 6" descr="深度截图_选择区域_20200511160435"/>
          <p:cNvPicPr>
            <a:picLocks noChangeAspect="1"/>
          </p:cNvPicPr>
          <p:nvPr/>
        </p:nvPicPr>
        <p:blipFill>
          <a:blip r:embed="rId5"/>
          <a:stretch>
            <a:fillRect/>
          </a:stretch>
        </p:blipFill>
        <p:spPr>
          <a:xfrm>
            <a:off x="3616545" y="3015843"/>
            <a:ext cx="6172200" cy="98107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12.2.1.1 Contrast Normalization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fontAlgn="auto">
              <a:spcBef>
                <a:spcPts val="0"/>
              </a:spcBef>
              <a:buClr>
                <a:srgbClr val="FF0000"/>
              </a:buClr>
              <a:buNone/>
            </a:pPr>
            <a:r>
              <a:rPr lang="en-US" altLang="zh-CN" sz="2600" dirty="0">
                <a:solidFill>
                  <a:srgbClr val="000000"/>
                </a:solidFill>
                <a:latin typeface="Times New Roman" panose="02020603050405020304" pitchFamily="18" charset="0"/>
                <a:cs typeface="Times New Roman" panose="02020603050405020304" pitchFamily="18" charset="0"/>
                <a:sym typeface="+mn-ea"/>
              </a:rPr>
              <a:t>This approach is complicated by the fact that no scaling factor canchange the contrast of a zero-contrast image (one whose pixels all have equal intensity). Images with very low but non-zero contrast often have little informationcontent. Dividing by the true standard deviation usually accomplishes nothing more than amplifying sensor noise or compression artifacts in such cases. Thismotivates introducing a small, positive regularization parameter λ to bias theestimate of the standard deviation. Alternately, one can constrain the denominator to be at least s. </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lvl="0" indent="0" algn="just">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12.2.1.1 Contrast Normalization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spcBef>
                <a:spcPts val="0"/>
              </a:spcBef>
              <a:buClr>
                <a:srgbClr val="FF0000"/>
              </a:buClr>
            </a:pPr>
            <a:r>
              <a:rPr lang="en-US" altLang="zh-CN" dirty="0">
                <a:solidFill>
                  <a:srgbClr val="000000"/>
                </a:solidFill>
                <a:sym typeface="+mn-ea"/>
              </a:rPr>
              <a:t>Given an input image ,GCN produce an </a:t>
            </a:r>
            <a:r>
              <a:rPr lang="en-US" altLang="zh-CN" sz="2600" dirty="0">
                <a:solidFill>
                  <a:srgbClr val="000000"/>
                </a:solidFill>
                <a:latin typeface="Times New Roman" panose="02020603050405020304" pitchFamily="18" charset="0"/>
                <a:cs typeface="Times New Roman" panose="02020603050405020304" pitchFamily="18" charset="0"/>
                <a:sym typeface="+mn-ea"/>
              </a:rPr>
              <a:t>output image </a:t>
            </a:r>
            <a:r>
              <a:rPr lang="en-US" altLang="zh-CN" sz="2600" b="1" dirty="0">
                <a:solidFill>
                  <a:srgbClr val="000000"/>
                </a:solidFill>
                <a:latin typeface="Times New Roman" panose="02020603050405020304" pitchFamily="18" charset="0"/>
                <a:cs typeface="Times New Roman" panose="02020603050405020304" pitchFamily="18" charset="0"/>
                <a:sym typeface="+mn-ea"/>
              </a:rPr>
              <a:t>X</a:t>
            </a:r>
            <a:r>
              <a:rPr lang="en-US" altLang="zh-CN" sz="2600" dirty="0">
                <a:solidFill>
                  <a:srgbClr val="000000"/>
                </a:solidFill>
                <a:latin typeface="Times New Roman" panose="02020603050405020304" pitchFamily="18" charset="0"/>
                <a:cs typeface="Times New Roman" panose="02020603050405020304" pitchFamily="18" charset="0"/>
                <a:sym typeface="+mn-ea"/>
              </a:rPr>
              <a:t>',defined such that:</a:t>
            </a:r>
          </a:p>
          <a:p>
            <a:pPr marL="0" indent="0" algn="just">
              <a:lnSpc>
                <a:spcPct val="125000"/>
              </a:lnSpc>
              <a:spcBef>
                <a:spcPts val="0"/>
              </a:spcBef>
              <a:buClr>
                <a:srgbClr val="FF0000"/>
              </a:buClr>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marL="0" indent="0" algn="just">
              <a:lnSpc>
                <a:spcPct val="125000"/>
              </a:lnSpc>
              <a:spcBef>
                <a:spcPts val="0"/>
              </a:spcBef>
              <a:buClr>
                <a:srgbClr val="FF0000"/>
              </a:buClr>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marL="0" indent="0" algn="just">
              <a:lnSpc>
                <a:spcPct val="125000"/>
              </a:lnSpc>
              <a:spcBef>
                <a:spcPts val="0"/>
              </a:spcBef>
              <a:buClr>
                <a:srgbClr val="FF0000"/>
              </a:buClr>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r>
              <a:rPr lang="en-US" altLang="zh-CN" sz="2600" dirty="0">
                <a:solidFill>
                  <a:srgbClr val="000000"/>
                </a:solidFill>
                <a:latin typeface="Times New Roman" panose="02020603050405020304" pitchFamily="18" charset="0"/>
                <a:cs typeface="Times New Roman" panose="02020603050405020304" pitchFamily="18" charset="0"/>
                <a:sym typeface="+mn-ea"/>
              </a:rPr>
              <a:t>Datasets consisting of large images cropped to interesting objects are unlikely to contain any images with nearly constant intensity. In these cases, it is safe to practically ignore the small denominator problem by setting λ = 0 and avoid division by 0 in extremely rare cases by setting s to an extremely low value like10</a:t>
            </a:r>
            <a:r>
              <a:rPr lang="en-US" altLang="zh-CN" sz="2600" baseline="30000" dirty="0">
                <a:solidFill>
                  <a:srgbClr val="000000"/>
                </a:solidFill>
                <a:uFillTx/>
                <a:latin typeface="Times New Roman" panose="02020603050405020304" pitchFamily="18" charset="0"/>
                <a:cs typeface="Times New Roman" panose="02020603050405020304" pitchFamily="18" charset="0"/>
                <a:sym typeface="+mn-ea"/>
              </a:rPr>
              <a:t>−8</a:t>
            </a:r>
            <a:r>
              <a:rPr lang="en-US" altLang="zh-CN" sz="2600" dirty="0">
                <a:solidFill>
                  <a:srgbClr val="000000"/>
                </a:solidFill>
                <a:latin typeface="Times New Roman" panose="02020603050405020304" pitchFamily="18" charset="0"/>
                <a:cs typeface="Times New Roman" panose="02020603050405020304" pitchFamily="18" charset="0"/>
                <a:sym typeface="+mn-ea"/>
              </a:rPr>
              <a:t>. This is the approach used by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Goodfellow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i="1"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2013a</a:t>
            </a:r>
            <a:r>
              <a:rPr lang="en-US" altLang="zh-CN" sz="2600" dirty="0">
                <a:solidFill>
                  <a:srgbClr val="000000"/>
                </a:solidFill>
                <a:latin typeface="Times New Roman" panose="02020603050405020304" pitchFamily="18" charset="0"/>
                <a:cs typeface="Times New Roman" panose="02020603050405020304" pitchFamily="18" charset="0"/>
                <a:sym typeface="+mn-ea"/>
              </a:rPr>
              <a:t>) on the CIFAR-10 dataset. </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indent="0" algn="just">
              <a:lnSpc>
                <a:spcPct val="125000"/>
              </a:lnSpc>
              <a:spcBef>
                <a:spcPts val="0"/>
              </a:spcBef>
              <a:buClr>
                <a:srgbClr val="FF0000"/>
              </a:buClr>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19459" name="图片 1" descr="深度截图_选择区域_20200511160959"/>
          <p:cNvPicPr>
            <a:picLocks noChangeAspect="1"/>
          </p:cNvPicPr>
          <p:nvPr/>
        </p:nvPicPr>
        <p:blipFill>
          <a:blip r:embed="rId3"/>
          <a:stretch>
            <a:fillRect/>
          </a:stretch>
        </p:blipFill>
        <p:spPr>
          <a:xfrm>
            <a:off x="691198" y="1565910"/>
            <a:ext cx="9046691" cy="1507782"/>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12.2.1.1 Contrast Normalization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r>
              <a:rPr lang="en-US" altLang="zh-CN" sz="2600" dirty="0">
                <a:solidFill>
                  <a:srgbClr val="000000"/>
                </a:solidFill>
                <a:latin typeface="Times New Roman" panose="02020603050405020304" pitchFamily="18" charset="0"/>
                <a:cs typeface="Times New Roman" panose="02020603050405020304" pitchFamily="18" charset="0"/>
                <a:sym typeface="+mn-ea"/>
              </a:rPr>
              <a:t>        Small images cropped randomly are more likely to have nearly constantintensity, making aggressive regularization more useful.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Coates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2011</a:t>
            </a:r>
            <a:r>
              <a:rPr lang="en-US" altLang="zh-CN" sz="2600" dirty="0">
                <a:solidFill>
                  <a:srgbClr val="000000"/>
                </a:solidFill>
                <a:latin typeface="Times New Roman" panose="02020603050405020304" pitchFamily="18" charset="0"/>
                <a:cs typeface="Times New Roman" panose="02020603050405020304" pitchFamily="18" charset="0"/>
                <a:sym typeface="+mn-ea"/>
              </a:rPr>
              <a:t>) used s = 0 and λ = 10 on small, randomly selected patches drawn from CIFAR-10.The scale parameter s can usually be set to 1, as done by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Coates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2011</a:t>
            </a:r>
            <a:r>
              <a:rPr lang="en-US" altLang="zh-CN" sz="2600" dirty="0">
                <a:solidFill>
                  <a:srgbClr val="000000"/>
                </a:solidFill>
                <a:latin typeface="Times New Roman" panose="02020603050405020304" pitchFamily="18" charset="0"/>
                <a:cs typeface="Times New Roman" panose="02020603050405020304" pitchFamily="18" charset="0"/>
                <a:sym typeface="+mn-ea"/>
              </a:rPr>
              <a:t>),or chosen to make each individual pixel have standard deviation across examples close to 1, as done by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Goodfellow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2013a</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The standard deviation in Eq. </a:t>
            </a:r>
            <a:r>
              <a:rPr lang="en-US" altLang="zh-CN" sz="2600" dirty="0">
                <a:solidFill>
                  <a:srgbClr val="FF0000"/>
                </a:solidFill>
                <a:uFillTx/>
                <a:latin typeface="Times New Roman" panose="02020603050405020304" pitchFamily="18" charset="0"/>
                <a:cs typeface="Times New Roman" panose="02020603050405020304" pitchFamily="18" charset="0"/>
                <a:sym typeface="+mn-ea"/>
              </a:rPr>
              <a:t>12.3</a:t>
            </a:r>
            <a:r>
              <a:rPr lang="en-US" altLang="zh-CN" sz="2600" dirty="0">
                <a:solidFill>
                  <a:srgbClr val="000000"/>
                </a:solidFill>
                <a:latin typeface="Times New Roman" panose="02020603050405020304" pitchFamily="18" charset="0"/>
                <a:cs typeface="Times New Roman" panose="02020603050405020304" pitchFamily="18" charset="0"/>
                <a:sym typeface="+mn-ea"/>
              </a:rPr>
              <a:t> is just a rescaling of the L</a:t>
            </a:r>
            <a:r>
              <a:rPr lang="en-US" altLang="zh-CN" sz="2600" baseline="30000" dirty="0">
                <a:solidFill>
                  <a:srgbClr val="000000"/>
                </a:solidFill>
                <a:uFillTx/>
                <a:latin typeface="Times New Roman" panose="02020603050405020304" pitchFamily="18" charset="0"/>
                <a:cs typeface="Times New Roman" panose="02020603050405020304" pitchFamily="18" charset="0"/>
                <a:sym typeface="+mn-ea"/>
              </a:rPr>
              <a:t>2</a:t>
            </a:r>
            <a:r>
              <a:rPr lang="en-US" altLang="zh-CN" sz="2600" dirty="0">
                <a:solidFill>
                  <a:srgbClr val="000000"/>
                </a:solidFill>
                <a:latin typeface="Times New Roman" panose="02020603050405020304" pitchFamily="18" charset="0"/>
                <a:cs typeface="Times New Roman" panose="02020603050405020304" pitchFamily="18" charset="0"/>
                <a:sym typeface="+mn-ea"/>
              </a:rPr>
              <a:t> norm of theimage (assuming the mean of the image has already been removed). </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12.2.1.1 Contrast Normalization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eaLnBrk="0" fontAlgn="base" hangingPunct="0">
              <a:spcBef>
                <a:spcPts val="0"/>
              </a:spcBef>
              <a:spcAft>
                <a:spcPct val="0"/>
              </a:spcAft>
              <a:buClr>
                <a:srgbClr val="FF0000"/>
              </a:buClr>
            </a:pPr>
            <a:r>
              <a:rPr lang="en-US" altLang="zh-CN" dirty="0">
                <a:solidFill>
                  <a:srgbClr val="000000"/>
                </a:solidFill>
                <a:sym typeface="+mn-ea"/>
              </a:rPr>
              <a:t>It is preferable  to define GCN in terms of standard deviation </a:t>
            </a:r>
            <a:r>
              <a:rPr lang="en-US" altLang="zh-CN" sz="2600" dirty="0">
                <a:solidFill>
                  <a:srgbClr val="000000"/>
                </a:solidFill>
                <a:latin typeface="Times New Roman" panose="02020603050405020304" pitchFamily="18" charset="0"/>
                <a:cs typeface="Times New Roman" panose="02020603050405020304" pitchFamily="18" charset="0"/>
                <a:sym typeface="+mn-ea"/>
              </a:rPr>
              <a:t>rather than L</a:t>
            </a:r>
            <a:r>
              <a:rPr lang="en-US" altLang="zh-CN" sz="2600" baseline="30000" dirty="0">
                <a:solidFill>
                  <a:srgbClr val="000000"/>
                </a:solidFill>
                <a:uFillTx/>
                <a:latin typeface="Times New Roman" panose="02020603050405020304" pitchFamily="18" charset="0"/>
                <a:cs typeface="Times New Roman" panose="02020603050405020304" pitchFamily="18" charset="0"/>
                <a:sym typeface="+mn-ea"/>
              </a:rPr>
              <a:t>2</a:t>
            </a:r>
            <a:r>
              <a:rPr lang="en-US" altLang="zh-CN" sz="2600" dirty="0">
                <a:solidFill>
                  <a:srgbClr val="000000"/>
                </a:solidFill>
                <a:latin typeface="Times New Roman" panose="02020603050405020304" pitchFamily="18" charset="0"/>
                <a:cs typeface="Times New Roman" panose="02020603050405020304" pitchFamily="18" charset="0"/>
                <a:sym typeface="+mn-ea"/>
              </a:rPr>
              <a:t> norm because the standard deviation includes division by the number of pixels, so GCN based onstandard deviation allows the same s to be used regardless of image size. However,the observation that the </a:t>
            </a:r>
            <a:r>
              <a:rPr lang="en-US" altLang="zh-CN" sz="2600" i="1" dirty="0">
                <a:solidFill>
                  <a:srgbClr val="000000"/>
                </a:solidFill>
                <a:latin typeface="Times New Roman" panose="02020603050405020304" pitchFamily="18" charset="0"/>
                <a:cs typeface="Times New Roman" panose="02020603050405020304" pitchFamily="18" charset="0"/>
                <a:sym typeface="+mn-ea"/>
              </a:rPr>
              <a:t>L</a:t>
            </a:r>
            <a:r>
              <a:rPr lang="en-US" altLang="zh-CN" sz="2600" i="1" baseline="30000" dirty="0">
                <a:solidFill>
                  <a:srgbClr val="000000"/>
                </a:solidFill>
                <a:uFillTx/>
                <a:latin typeface="Times New Roman" panose="02020603050405020304" pitchFamily="18" charset="0"/>
                <a:cs typeface="Times New Roman" panose="02020603050405020304" pitchFamily="18" charset="0"/>
                <a:sym typeface="+mn-ea"/>
              </a:rPr>
              <a:t>2</a:t>
            </a:r>
            <a:r>
              <a:rPr lang="en-US" altLang="zh-CN" sz="2600" i="1"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norm is proportional to the standard deviation canhelp build a useful intuition. One can understand GCN as mapping examples to a spherical shell. See Fig. </a:t>
            </a:r>
            <a:r>
              <a:rPr lang="en-US" altLang="zh-CN" sz="2600" dirty="0">
                <a:solidFill>
                  <a:srgbClr val="FF0000"/>
                </a:solidFill>
                <a:uFillTx/>
                <a:latin typeface="Times New Roman" panose="02020603050405020304" pitchFamily="18" charset="0"/>
                <a:cs typeface="Times New Roman" panose="02020603050405020304" pitchFamily="18" charset="0"/>
                <a:sym typeface="+mn-ea"/>
              </a:rPr>
              <a:t>12.1</a:t>
            </a:r>
            <a:r>
              <a:rPr lang="en-US" altLang="zh-CN" sz="2600" dirty="0">
                <a:solidFill>
                  <a:srgbClr val="000000"/>
                </a:solidFill>
                <a:latin typeface="Times New Roman" panose="02020603050405020304" pitchFamily="18" charset="0"/>
                <a:cs typeface="Times New Roman" panose="02020603050405020304" pitchFamily="18" charset="0"/>
                <a:sym typeface="+mn-ea"/>
              </a:rPr>
              <a:t> for an illustration. This can be a useful propertybecause neural networks are often better at responding to directions in space ratherthan exact locations. Responding to multiple distances in the same directionrequires hidden units with collinear weight vectors but different biases. </a:t>
            </a:r>
            <a:endParaRPr kumimoji="0" lang="en-US" altLang="zh-CN" sz="2600" b="0" i="0" u="none" strike="noStrike" kern="1200" cap="none" spc="0" normalizeH="0" baseline="-25000" noProof="1">
              <a:solidFill>
                <a:srgbClr val="000000"/>
              </a:solidFill>
              <a:uFillTx/>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12.2.1.1 Contrast Normalization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eaLnBrk="0" fontAlgn="base" hangingPunct="0">
              <a:lnSpc>
                <a:spcPct val="115000"/>
              </a:lnSpc>
              <a:spcBef>
                <a:spcPts val="0"/>
              </a:spcBef>
              <a:spcAft>
                <a:spcPct val="0"/>
              </a:spcAft>
              <a:buClr>
                <a:srgbClr val="FF0000"/>
              </a:buClr>
            </a:pPr>
            <a:r>
              <a:rPr lang="en-US" altLang="zh-CN" dirty="0">
                <a:solidFill>
                  <a:srgbClr val="000000"/>
                </a:solidFill>
                <a:sym typeface="+mn-ea"/>
              </a:rPr>
              <a:t>Such coordination </a:t>
            </a:r>
            <a:r>
              <a:rPr lang="en-US" altLang="zh-CN" sz="2600" dirty="0">
                <a:solidFill>
                  <a:srgbClr val="000000"/>
                </a:solidFill>
                <a:latin typeface="Times New Roman" panose="02020603050405020304" pitchFamily="18" charset="0"/>
                <a:cs typeface="Times New Roman" panose="02020603050405020304" pitchFamily="18" charset="0"/>
                <a:sym typeface="+mn-ea"/>
              </a:rPr>
              <a:t>can be difficult for the learning algorithm to discover. Additionally,many shallow graphical models have problems with representing multiple separatedmodes along the same line. GCN avoids these problems by reducing each example to a direction rather than a direction and a distance.</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15000"/>
              </a:lnSpc>
              <a:spcBef>
                <a:spcPts val="0"/>
              </a:spcBef>
              <a:spcAft>
                <a:spcPct val="0"/>
              </a:spcAft>
              <a:buClr>
                <a:srgbClr val="FF0000"/>
              </a:buClr>
              <a:buSzTx/>
              <a:buFont typeface="Times New Roman" panose="02020603050405020304" pitchFamily="18" charset="0"/>
              <a:buNone/>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Counterintuitively, there is a preprocessing operation known as sphering and it is not the same operation as GCN. Sphering does not refer to making the data lie on a spherical shell, but rather to rescaling the principal components to have equal variance, so that the multivariate normal distribution used by PCA has spherical contours. Sphering is more commonly known as whitening.</a:t>
            </a: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25000" noProof="1">
              <a:solidFill>
                <a:srgbClr val="000000"/>
              </a:solidFill>
              <a:uFillTx/>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 Large Scale Deep Learning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Deep learning is based on the philosophy of connectionism: while an individual biological neuron or an individual feature in a machine learning model is not intelligent, a large population of these neurons or features acting together can exhibit intelligent behavior. It truly is important to emphasize the fact that the number of neurons must be </a:t>
            </a:r>
            <a:r>
              <a:rPr sz="2600" i="1" dirty="0">
                <a:latin typeface="Times New Roman" panose="02020603050405020304" pitchFamily="18" charset="0"/>
                <a:cs typeface="Times New Roman" panose="02020603050405020304" pitchFamily="18" charset="0"/>
              </a:rPr>
              <a:t>large</a:t>
            </a:r>
            <a:r>
              <a:rPr sz="2600" dirty="0">
                <a:latin typeface="Times New Roman" panose="02020603050405020304" pitchFamily="18" charset="0"/>
                <a:cs typeface="Times New Roman" panose="02020603050405020304" pitchFamily="18" charset="0"/>
              </a:rPr>
              <a:t>. One of the key factors responsible for the improvement in neural network’s accuracy and the improvement of the complexity of tasks they can solve between the 1980s and today is the dramatic increase in the size of the networks we use. As we saw in Sec. </a:t>
            </a:r>
            <a:r>
              <a:rPr sz="2600" dirty="0">
                <a:solidFill>
                  <a:srgbClr val="FF0000"/>
                </a:solidFill>
                <a:latin typeface="Times New Roman" panose="02020603050405020304" pitchFamily="18" charset="0"/>
                <a:cs typeface="Times New Roman" panose="02020603050405020304" pitchFamily="18" charset="0"/>
              </a:rPr>
              <a:t>1.2.3</a:t>
            </a:r>
            <a:r>
              <a:rPr sz="2600" dirty="0">
                <a:latin typeface="Times New Roman" panose="02020603050405020304" pitchFamily="18" charset="0"/>
                <a:cs typeface="Times New Roman" panose="02020603050405020304" pitchFamily="18" charset="0"/>
              </a:rPr>
              <a:t>, network sizes have grown exponentially for the past three decades, yet artificial neural networks are only as large as the nervous systems of insects.</a:t>
            </a:r>
          </a:p>
          <a:p>
            <a:pPr marL="0" lvl="0" indent="0" algn="just">
              <a:lnSpc>
                <a:spcPct val="125000"/>
              </a:lnSpc>
              <a:spcBef>
                <a:spcPts val="0"/>
              </a:spcBef>
              <a:buClr>
                <a:srgbClr val="FF0000"/>
              </a:buClr>
              <a:buNone/>
            </a:pPr>
            <a:r>
              <a:rPr lang="en-US" altLang="zh-CN" dirty="0">
                <a:sym typeface="+mn-ea"/>
              </a:rPr>
              <a:t>        </a:t>
            </a:r>
            <a:r>
              <a:rPr sz="2600" dirty="0">
                <a:latin typeface="Times New Roman" panose="02020603050405020304" pitchFamily="18" charset="0"/>
                <a:cs typeface="Times New Roman" panose="02020603050405020304" pitchFamily="18" charset="0"/>
              </a:rPr>
              <a:t>Because the size of neural networks is of paramount importance, deep learning</a:t>
            </a:r>
            <a:r>
              <a:rPr lang="en-US" alt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requires high performance hardware and software infrastructure.</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12.2.1.1 Contrast Normalization</a:t>
            </a:r>
            <a:endParaRPr lang="zh-CN" altLang="en-US" sz="3600" dirty="0">
              <a:latin typeface="Times New Roman" panose="02020603050405020304" pitchFamily="18" charset="0"/>
              <a:cs typeface="Times New Roman" panose="02020603050405020304" pitchFamily="18" charset="0"/>
            </a:endParaRPr>
          </a:p>
        </p:txBody>
      </p:sp>
      <p:pic>
        <p:nvPicPr>
          <p:cNvPr id="10" name="图片 1" descr="深度截图_选择区域_20200511162102"/>
          <p:cNvPicPr>
            <a:picLocks noGrp="1" noChangeAspect="1"/>
          </p:cNvPicPr>
          <p:nvPr>
            <p:ph idx="1"/>
          </p:nvPr>
        </p:nvPicPr>
        <p:blipFill rotWithShape="1">
          <a:blip r:embed="rId2"/>
          <a:srcRect l="8681" r="-3070"/>
          <a:stretch/>
        </p:blipFill>
        <p:spPr>
          <a:xfrm>
            <a:off x="0" y="1763994"/>
            <a:ext cx="6517323" cy="2904762"/>
          </a:xfrm>
          <a:prstGeom prst="rect">
            <a:avLst/>
          </a:prstGeom>
          <a:noFill/>
          <a:ln w="9525">
            <a:noFill/>
          </a:ln>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6" name="文本框 5"/>
          <p:cNvSpPr txBox="1"/>
          <p:nvPr/>
        </p:nvSpPr>
        <p:spPr>
          <a:xfrm>
            <a:off x="5645239" y="1292418"/>
            <a:ext cx="5904610" cy="5053965"/>
          </a:xfrm>
          <a:prstGeom prst="rect">
            <a:avLst/>
          </a:prstGeom>
          <a:noFill/>
        </p:spPr>
        <p:txBody>
          <a:bodyPr wrap="square" rtlCol="0">
            <a:spAutoFit/>
          </a:bodyPr>
          <a:lstStyle/>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r>
              <a:rPr lang="en-US" altLang="zh-CN" sz="2000" dirty="0">
                <a:solidFill>
                  <a:srgbClr val="000000"/>
                </a:solidFill>
                <a:latin typeface="Times New Roman" panose="02020603050405020304" pitchFamily="18" charset="0"/>
                <a:cs typeface="Times New Roman" panose="02020603050405020304" pitchFamily="18" charset="0"/>
                <a:sym typeface="+mn-ea"/>
              </a:rPr>
              <a:t>Figure 12.1: GCN maps examples onto a sphere. (Left) Raw input data may have anynorm. (Center) GCN with with λ = 0 maps all non-zero examples perfectly onto a sphere.Here we use s = 1 and s = 10−8 . Because we use GCN based on normalizing the standard deviation rather than the L</a:t>
            </a:r>
            <a:r>
              <a:rPr lang="en-US" altLang="zh-CN" sz="2000" baseline="30000" dirty="0">
                <a:solidFill>
                  <a:srgbClr val="000000"/>
                </a:solidFill>
                <a:uFillTx/>
                <a:latin typeface="Times New Roman" panose="02020603050405020304" pitchFamily="18" charset="0"/>
                <a:cs typeface="Times New Roman" panose="02020603050405020304" pitchFamily="18" charset="0"/>
                <a:sym typeface="+mn-ea"/>
              </a:rPr>
              <a:t>2</a:t>
            </a:r>
            <a:r>
              <a:rPr lang="en-US" altLang="zh-CN" sz="2000" dirty="0">
                <a:solidFill>
                  <a:srgbClr val="000000"/>
                </a:solidFill>
                <a:latin typeface="Times New Roman" panose="02020603050405020304" pitchFamily="18" charset="0"/>
                <a:cs typeface="Times New Roman" panose="02020603050405020304" pitchFamily="18" charset="0"/>
                <a:sym typeface="+mn-ea"/>
              </a:rPr>
              <a:t> norm, the resulting sphere is not the unit sphere. (Right) Regularized GCN, with λ &gt; 0, draws examples toward the sphere but does not completelydiscard the variation in their norm. We leave s and s the same as before.</a:t>
            </a:r>
            <a:endParaRPr kumimoji="0" lang="en-US" altLang="zh-CN"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12.2.1.1 Contrast Normalization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r>
              <a:rPr lang="en-US" altLang="zh-CN" sz="2600" dirty="0">
                <a:solidFill>
                  <a:srgbClr val="000000"/>
                </a:solidFill>
                <a:latin typeface="Times New Roman" panose="02020603050405020304" pitchFamily="18" charset="0"/>
                <a:cs typeface="Times New Roman" panose="02020603050405020304" pitchFamily="18" charset="0"/>
                <a:sym typeface="+mn-ea"/>
              </a:rPr>
              <a:t>       Global contrast normalization will often fail to highlight image features wewould like to stand out, such as edges and corners. If we have a scene with a standard dark area and a large bright area (such as a city square with half the image inthe shadow of a building) then global contrast normalization will ensure there is a large difference between the brightness of the dark area and the brightness of thelight area. It will not, however, ensure that edges within the dark region stand out.</a:t>
            </a:r>
          </a:p>
          <a:p>
            <a:pPr eaLnBrk="0" fontAlgn="base" hangingPunct="0">
              <a:spcBef>
                <a:spcPts val="0"/>
              </a:spcBef>
              <a:spcAft>
                <a:spcPct val="0"/>
              </a:spcAft>
              <a:buClr>
                <a:srgbClr val="FF0000"/>
              </a:buClr>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This motivates </a:t>
            </a:r>
            <a:r>
              <a:rPr lang="en-US" altLang="zh-CN" sz="2600" i="1" dirty="0">
                <a:solidFill>
                  <a:srgbClr val="000000"/>
                </a:solidFill>
                <a:latin typeface="Times New Roman" panose="02020603050405020304" pitchFamily="18" charset="0"/>
                <a:cs typeface="Times New Roman" panose="02020603050405020304" pitchFamily="18" charset="0"/>
                <a:sym typeface="+mn-ea"/>
              </a:rPr>
              <a:t>local contrast normalization</a:t>
            </a:r>
            <a:r>
              <a:rPr lang="en-US" altLang="zh-CN" sz="2600" dirty="0">
                <a:solidFill>
                  <a:srgbClr val="000000"/>
                </a:solidFill>
                <a:latin typeface="Times New Roman" panose="02020603050405020304" pitchFamily="18" charset="0"/>
                <a:cs typeface="Times New Roman" panose="02020603050405020304" pitchFamily="18" charset="0"/>
                <a:sym typeface="+mn-ea"/>
              </a:rPr>
              <a:t>. Local contrast normalization ensures that the contrast is  normalized across each</a:t>
            </a:r>
            <a:r>
              <a:rPr lang="zh-CN" altLang="en-US" dirty="0">
                <a:solidFill>
                  <a:srgbClr val="000000"/>
                </a:solidFill>
                <a:sym typeface="+mn-ea"/>
              </a:rPr>
              <a:t> </a:t>
            </a:r>
            <a:r>
              <a:rPr lang="en-US" altLang="zh-CN" dirty="0">
                <a:solidFill>
                  <a:srgbClr val="000000"/>
                </a:solidFill>
                <a:sym typeface="+mn-ea"/>
              </a:rPr>
              <a:t>comparison of global and local contrast normalization.</a:t>
            </a: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1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25000" noProof="1">
              <a:solidFill>
                <a:srgbClr val="000000"/>
              </a:solidFill>
              <a:uFillTx/>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12.2.1.1 Contrast Normalization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Various definitions of local contrast normalization are possible. In all cases, one modifies each pixel by subtracting a mean of nearby pixels and dividing bya standard deviation of nearby pixels. In some cases, this is literally the meanand standard deviation of all pixels in a rectangular window centered on thepixel to be modified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Pinto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2008</a:t>
            </a:r>
            <a:r>
              <a:rPr lang="en-US" altLang="zh-CN" sz="2600" dirty="0">
                <a:solidFill>
                  <a:srgbClr val="000000"/>
                </a:solidFill>
                <a:latin typeface="Times New Roman" panose="02020603050405020304" pitchFamily="18" charset="0"/>
                <a:cs typeface="Times New Roman" panose="02020603050405020304" pitchFamily="18" charset="0"/>
                <a:sym typeface="+mn-ea"/>
              </a:rPr>
              <a:t>). In other cases, this is a weighted mean and weighted standard deviation using Gaussian weights centered on the pixel to be modified. In the case of color images, some strategies comparison process different color channels separately while others combine information from different channels tonormalize each pixel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Sermanet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2012</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12.2.1.1 Contrast Normalization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6" name="文本框 5"/>
          <p:cNvSpPr txBox="1"/>
          <p:nvPr/>
        </p:nvSpPr>
        <p:spPr>
          <a:xfrm>
            <a:off x="5645239" y="1292418"/>
            <a:ext cx="5904610" cy="4638065"/>
          </a:xfrm>
          <a:prstGeom prst="rect">
            <a:avLst/>
          </a:prstGeom>
          <a:noFill/>
        </p:spPr>
        <p:txBody>
          <a:bodyPr wrap="square" rtlCol="0">
            <a:spAutoFit/>
          </a:bodyPr>
          <a:lstStyle/>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r>
              <a:rPr lang="en-US" altLang="zh-CN" sz="2000" dirty="0">
                <a:solidFill>
                  <a:srgbClr val="000000"/>
                </a:solidFill>
                <a:latin typeface="Times New Roman" panose="02020603050405020304" pitchFamily="18" charset="0"/>
                <a:cs typeface="Times New Roman" panose="02020603050405020304" pitchFamily="18" charset="0"/>
                <a:sym typeface="+mn-ea"/>
              </a:rPr>
              <a:t>Figure 12.2: A comparison of global and local contrast normalization. Visually, the effects of global contrast normalization are subtle. It places all images on roughly the same scale, which reduces the burden on the learning algorithm to handle multiple scales. Local contrast normalization modifies the image much more, discarding all regions of constant intensity. This allows the model to focus on just the edges. Regions of fine texture,such as the houses in the second row, may lose some detail due to the bandwidth of the normalization kernel being too high.</a:t>
            </a:r>
            <a:endParaRPr kumimoji="0" lang="en-US" altLang="zh-CN"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zh-CN" altLang="en-US" dirty="0">
              <a:latin typeface="Times New Roman" panose="02020603050405020304" pitchFamily="18" charset="0"/>
              <a:cs typeface="Times New Roman" panose="02020603050405020304" pitchFamily="18" charset="0"/>
            </a:endParaRPr>
          </a:p>
        </p:txBody>
      </p:sp>
      <p:pic>
        <p:nvPicPr>
          <p:cNvPr id="7" name="图片 1" descr="深度截图_选择区域_20200511163115"/>
          <p:cNvPicPr>
            <a:picLocks noGrp="1" noChangeAspect="1"/>
          </p:cNvPicPr>
          <p:nvPr>
            <p:ph idx="1"/>
          </p:nvPr>
        </p:nvPicPr>
        <p:blipFill rotWithShape="1">
          <a:blip r:embed="rId3"/>
          <a:srcRect l="7049" r="2979"/>
          <a:stretch/>
        </p:blipFill>
        <p:spPr>
          <a:xfrm>
            <a:off x="172091" y="1908312"/>
            <a:ext cx="5473148" cy="3237667"/>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12.2.1.1 Contrast Normalization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Local contrast normalization can usually be implemented efficiently by using separable convolution (see Sec. </a:t>
            </a:r>
            <a:r>
              <a:rPr lang="en-US" altLang="zh-CN" sz="2600" dirty="0">
                <a:solidFill>
                  <a:srgbClr val="FF0000"/>
                </a:solidFill>
                <a:uFillTx/>
                <a:latin typeface="Times New Roman" panose="02020603050405020304" pitchFamily="18" charset="0"/>
                <a:cs typeface="Times New Roman" panose="02020603050405020304" pitchFamily="18" charset="0"/>
                <a:sym typeface="+mn-ea"/>
              </a:rPr>
              <a:t>9.8</a:t>
            </a:r>
            <a:r>
              <a:rPr lang="en-US" altLang="zh-CN" sz="2600" dirty="0">
                <a:solidFill>
                  <a:srgbClr val="000000"/>
                </a:solidFill>
                <a:latin typeface="Times New Roman" panose="02020603050405020304" pitchFamily="18" charset="0"/>
                <a:cs typeface="Times New Roman" panose="02020603050405020304" pitchFamily="18" charset="0"/>
                <a:sym typeface="+mn-ea"/>
              </a:rPr>
              <a:t>) to compute feature maps of local means and local standard deviations, then using element-wise subtraction and element-wise division on different feature maps.</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Local contrast normalization is a differentiable operation and can also be used as a nonlinearity applied to the hidden layers of a network, as well as a preprocessing operation applied to the input.</a:t>
            </a:r>
          </a:p>
          <a:p>
            <a:pPr lvl="0" eaLnBrk="0" fontAlgn="base" hangingPunct="0">
              <a:spcBef>
                <a:spcPts val="0"/>
              </a:spcBef>
              <a:spcAft>
                <a:spcPct val="0"/>
              </a:spcAft>
              <a:buClr>
                <a:srgbClr val="FF0000"/>
              </a:buClr>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As with global contrast normalization, we typically need to regularize local contrast normalization to avoid division by zero. In fact, because local contrast  normalization typically acts on smaller </a:t>
            </a:r>
            <a:r>
              <a:rPr lang="en-US" altLang="zh-CN" dirty="0">
                <a:solidFill>
                  <a:srgbClr val="000000"/>
                </a:solidFill>
                <a:sym typeface="+mn-ea"/>
              </a:rPr>
              <a:t>it is even more important to regularize. </a:t>
            </a: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12.2.1.1 Contrast Normalization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marR="0" lvl="0" indent="0" algn="just" defTabSz="914400" rtl="0" eaLnBrk="0" fontAlgn="base" hangingPunct="0">
              <a:lnSpc>
                <a:spcPct val="135000"/>
              </a:lnSpc>
              <a:spcBef>
                <a:spcPts val="0"/>
              </a:spcBef>
              <a:spcAft>
                <a:spcPct val="0"/>
              </a:spcAft>
              <a:buClr>
                <a:srgbClr val="FF0000"/>
              </a:buClr>
              <a:buSzTx/>
              <a:buFont typeface="Times New Roman" panose="02020603050405020304" pitchFamily="18" charset="0"/>
              <a:buNone/>
            </a:pPr>
            <a:r>
              <a:rPr lang="en-US" altLang="zh-CN" sz="2600" dirty="0">
                <a:solidFill>
                  <a:srgbClr val="000000"/>
                </a:solidFill>
                <a:latin typeface="Times New Roman" panose="02020603050405020304" pitchFamily="18" charset="0"/>
                <a:cs typeface="Times New Roman" panose="02020603050405020304" pitchFamily="18" charset="0"/>
                <a:sym typeface="+mn-ea"/>
              </a:rPr>
              <a:t>Smaller windows are more likely to contain values that are all nearly the same as each other, and thus more likely to have zero standard deviation.</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00"/>
                </a:solidFill>
                <a:latin typeface="Times New Roman" panose="02020603050405020304" pitchFamily="18" charset="0"/>
                <a:cs typeface="Times New Roman" panose="02020603050405020304" pitchFamily="18" charset="0"/>
                <a:sym typeface="+mn-ea"/>
              </a:rPr>
              <a:t>12.2.1.2 Dataset Augmentation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eaLnBrk="0" fontAlgn="base" hangingPunct="0">
              <a:spcBef>
                <a:spcPts val="0"/>
              </a:spcBef>
              <a:spcAft>
                <a:spcPct val="0"/>
              </a:spcAft>
              <a:buClr>
                <a:srgbClr val="FF0000"/>
              </a:buClr>
            </a:pPr>
            <a:r>
              <a:rPr lang="en-US" altLang="zh-CN" sz="2600" dirty="0">
                <a:solidFill>
                  <a:srgbClr val="000000"/>
                </a:solidFill>
                <a:latin typeface="Times New Roman" panose="02020603050405020304" pitchFamily="18" charset="0"/>
                <a:cs typeface="Times New Roman" panose="02020603050405020304" pitchFamily="18" charset="0"/>
                <a:sym typeface="+mn-ea"/>
              </a:rPr>
              <a:t>As described in Sec.</a:t>
            </a:r>
            <a:r>
              <a:rPr lang="en-US" altLang="zh-CN" sz="2600" dirty="0">
                <a:solidFill>
                  <a:srgbClr val="FF0000"/>
                </a:solidFill>
                <a:uFillTx/>
                <a:latin typeface="Times New Roman" panose="02020603050405020304" pitchFamily="18" charset="0"/>
                <a:cs typeface="Times New Roman" panose="02020603050405020304" pitchFamily="18" charset="0"/>
                <a:sym typeface="+mn-ea"/>
              </a:rPr>
              <a:t> 7.4</a:t>
            </a:r>
            <a:r>
              <a:rPr lang="en-US" altLang="zh-CN" sz="2600" dirty="0">
                <a:solidFill>
                  <a:srgbClr val="000000"/>
                </a:solidFill>
                <a:latin typeface="Times New Roman" panose="02020603050405020304" pitchFamily="18" charset="0"/>
                <a:cs typeface="Times New Roman" panose="02020603050405020304" pitchFamily="18" charset="0"/>
                <a:sym typeface="+mn-ea"/>
              </a:rPr>
              <a:t>, it is easy to improve the generalization of a classifier by increasing the size of the training set by adding extra copies of the training examples that have been modified with transformations that do not change theclass. Object recognition is a classification task that is especially amenable to this form of dataset augmentation because the class is invariant to so many transformations and the input can be easily transformed with many geometric operations. As described before, classifiers can benefit from random translations, rotations, and in some cases, flips of the input to augment  the dataset. In specialized  computer </a:t>
            </a:r>
            <a:r>
              <a:rPr lang="en-US" altLang="zh-CN" dirty="0">
                <a:solidFill>
                  <a:srgbClr val="000000"/>
                </a:solidFill>
                <a:sym typeface="+mn-ea"/>
              </a:rPr>
              <a:t>vision applications, more advanced transformations are commonly used for dataset augmentation. These schemes include random perturbation of the colors in an image (</a:t>
            </a:r>
            <a:r>
              <a:rPr lang="en-US" altLang="zh-CN" dirty="0" err="1">
                <a:solidFill>
                  <a:srgbClr val="00FF00"/>
                </a:solidFill>
                <a:sym typeface="+mn-ea"/>
              </a:rPr>
              <a:t>Krizhevsky</a:t>
            </a:r>
            <a:r>
              <a:rPr lang="en-US" altLang="zh-CN" dirty="0">
                <a:solidFill>
                  <a:srgbClr val="00FF00"/>
                </a:solidFill>
                <a:sym typeface="+mn-ea"/>
              </a:rPr>
              <a:t> </a:t>
            </a:r>
            <a:r>
              <a:rPr lang="en-US" altLang="zh-CN" i="1" dirty="0">
                <a:solidFill>
                  <a:srgbClr val="00FF00"/>
                </a:solidFill>
                <a:sym typeface="+mn-ea"/>
              </a:rPr>
              <a:t>et al</a:t>
            </a:r>
            <a:r>
              <a:rPr lang="en-US" altLang="zh-CN" dirty="0">
                <a:solidFill>
                  <a:srgbClr val="00FF00"/>
                </a:solidFill>
                <a:sym typeface="+mn-ea"/>
              </a:rPr>
              <a:t>.</a:t>
            </a:r>
            <a:r>
              <a:rPr lang="en-US" altLang="zh-CN" dirty="0">
                <a:sym typeface="+mn-ea"/>
              </a:rPr>
              <a:t>,</a:t>
            </a:r>
            <a:r>
              <a:rPr lang="en-US" altLang="zh-CN" dirty="0">
                <a:solidFill>
                  <a:srgbClr val="00FF00"/>
                </a:solidFill>
                <a:sym typeface="+mn-ea"/>
              </a:rPr>
              <a:t> 2012</a:t>
            </a:r>
            <a:r>
              <a:rPr lang="en-US" altLang="zh-CN" dirty="0">
                <a:solidFill>
                  <a:srgbClr val="000000"/>
                </a:solidFill>
                <a:sym typeface="+mn-ea"/>
              </a:rPr>
              <a:t>) and nonlinear geometric distortions of the input (</a:t>
            </a:r>
            <a:r>
              <a:rPr lang="en-US" altLang="zh-CN" dirty="0" err="1">
                <a:solidFill>
                  <a:srgbClr val="00FF00"/>
                </a:solidFill>
                <a:sym typeface="+mn-ea"/>
              </a:rPr>
              <a:t>LeCun</a:t>
            </a:r>
            <a:r>
              <a:rPr lang="en-US" altLang="zh-CN" dirty="0">
                <a:solidFill>
                  <a:srgbClr val="00FF00"/>
                </a:solidFill>
                <a:sym typeface="+mn-ea"/>
              </a:rPr>
              <a:t> </a:t>
            </a:r>
            <a:r>
              <a:rPr lang="en-US" altLang="zh-CN" i="1" dirty="0">
                <a:solidFill>
                  <a:srgbClr val="00FF00"/>
                </a:solidFill>
                <a:sym typeface="+mn-ea"/>
              </a:rPr>
              <a:t>et al</a:t>
            </a:r>
            <a:r>
              <a:rPr lang="en-US" altLang="zh-CN" dirty="0">
                <a:solidFill>
                  <a:srgbClr val="00FF00"/>
                </a:solidFill>
                <a:sym typeface="+mn-ea"/>
              </a:rPr>
              <a:t>.</a:t>
            </a:r>
            <a:r>
              <a:rPr lang="en-US" altLang="zh-CN" dirty="0">
                <a:sym typeface="+mn-ea"/>
              </a:rPr>
              <a:t>, </a:t>
            </a:r>
            <a:r>
              <a:rPr lang="en-US" altLang="zh-CN" dirty="0">
                <a:solidFill>
                  <a:srgbClr val="00FF00"/>
                </a:solidFill>
                <a:sym typeface="+mn-ea"/>
              </a:rPr>
              <a:t>1998b</a:t>
            </a:r>
            <a:r>
              <a:rPr lang="en-US" altLang="zh-CN" dirty="0">
                <a:solidFill>
                  <a:srgbClr val="000000"/>
                </a:solidFill>
                <a:sym typeface="+mn-ea"/>
              </a:rPr>
              <a:t>).</a:t>
            </a:r>
            <a:endParaRPr lang="en-US" altLang="zh-CN" dirty="0"/>
          </a:p>
          <a:p>
            <a:pPr lvl="0" eaLnBrk="0" fontAlgn="base" hangingPunct="0">
              <a:spcBef>
                <a:spcPts val="0"/>
              </a:spcBef>
              <a:spcAft>
                <a:spcPct val="0"/>
              </a:spcAft>
              <a:buClr>
                <a:srgbClr val="FF0000"/>
              </a:buClr>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Wanying Chen</a:t>
            </a:r>
          </a:p>
          <a:p>
            <a:r>
              <a:rPr lang="en-US" altLang="zh-CN" sz="2400" dirty="0"/>
              <a:t>Organizers: Guoqiang Zhong</a:t>
            </a:r>
            <a:r>
              <a:rPr lang="en-US" altLang="zh-CN" sz="2400"/>
              <a:t>, Zhaoyang 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pPr algn="ctr">
              <a:lnSpc>
                <a:spcPct val="150000"/>
              </a:lnSpc>
            </a:pPr>
            <a:r>
              <a:rPr lang="en-US" altLang="zh-CN" sz="3600" dirty="0">
                <a:ea typeface="+mn-ea"/>
                <a:cs typeface="Arial" panose="02080604020202020204" pitchFamily="34" charset="0"/>
                <a:sym typeface="+mn-ea"/>
              </a:rPr>
              <a:t>12.3 Speech Recognition</a:t>
            </a:r>
            <a:endParaRPr lang="zh-CN" altLang="en-US" sz="3600" dirty="0"/>
          </a:p>
        </p:txBody>
      </p:sp>
      <p:sp>
        <p:nvSpPr>
          <p:cNvPr id="8" name="文本框 7"/>
          <p:cNvSpPr txBox="1"/>
          <p:nvPr/>
        </p:nvSpPr>
        <p:spPr>
          <a:xfrm>
            <a:off x="1526891" y="544852"/>
            <a:ext cx="9138218" cy="1445260"/>
          </a:xfrm>
          <a:prstGeom prst="rect">
            <a:avLst/>
          </a:prstGeom>
          <a:noFill/>
        </p:spPr>
        <p:txBody>
          <a:bodyPr wrap="square" rtlCol="0">
            <a:spAutoFit/>
          </a:bodyPr>
          <a:lstStyle/>
          <a:p>
            <a:pPr algn="ctr"/>
            <a:r>
              <a:rPr lang="en-US" altLang="zh-CN" sz="4400" b="1" dirty="0">
                <a:latin typeface="Times New Roman" panose="02020603050405020304" pitchFamily="18" charset="0"/>
                <a:sym typeface="+mn-ea"/>
              </a:rPr>
              <a:t>Chapter 12 Applications</a:t>
            </a:r>
            <a:endParaRPr lang="zh-CN" altLang="en-US" sz="4400" b="1" dirty="0">
              <a:latin typeface="Times New Roman" panose="02020603050405020304" pitchFamily="18" charset="0"/>
              <a:ea typeface="+mn-ea"/>
            </a:endParaRPr>
          </a:p>
          <a:p>
            <a:pPr algn="ctr"/>
            <a:r>
              <a:rPr lang="en-US" altLang="zh-CN" sz="4400" b="1" dirty="0">
                <a:latin typeface="Times New Roman" panose="02020603050405020304" pitchFamily="18" charset="0"/>
                <a:cs typeface="Times New Roman" panose="02020603050405020304" pitchFamily="18" charset="0"/>
              </a:rPr>
              <a:t> </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12.3 Speech Recognition</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r>
              <a:rPr lang="en-US" altLang="zh-CN" sz="2600" dirty="0">
                <a:solidFill>
                  <a:srgbClr val="000000"/>
                </a:solidFill>
                <a:latin typeface="Times New Roman" panose="02020603050405020304" pitchFamily="18" charset="0"/>
                <a:cs typeface="Times New Roman" panose="02020603050405020304" pitchFamily="18" charset="0"/>
                <a:sym typeface="+mn-ea"/>
              </a:rPr>
              <a:t>The task of speech recognition is to map an acoustic signal containing a spoken natural language utterance into the corresponding sequence of words intended by the speaker. Let X = (x</a:t>
            </a:r>
            <a:r>
              <a:rPr lang="en-US" altLang="zh-CN" sz="2600" baseline="30000" dirty="0">
                <a:solidFill>
                  <a:srgbClr val="000000"/>
                </a:solidFill>
                <a:uFillTx/>
                <a:latin typeface="Times New Roman" panose="02020603050405020304" pitchFamily="18" charset="0"/>
                <a:cs typeface="Times New Roman" panose="02020603050405020304" pitchFamily="18" charset="0"/>
                <a:sym typeface="+mn-ea"/>
              </a:rPr>
              <a:t>(1) </a:t>
            </a:r>
            <a:r>
              <a:rPr lang="en-US" altLang="zh-CN" sz="2600" dirty="0">
                <a:solidFill>
                  <a:srgbClr val="000000"/>
                </a:solidFill>
                <a:latin typeface="Times New Roman" panose="02020603050405020304" pitchFamily="18" charset="0"/>
                <a:cs typeface="Times New Roman" panose="02020603050405020304" pitchFamily="18" charset="0"/>
                <a:sym typeface="+mn-ea"/>
              </a:rPr>
              <a:t>, x</a:t>
            </a:r>
            <a:r>
              <a:rPr lang="en-US" altLang="zh-CN" sz="2600" baseline="30000" dirty="0">
                <a:solidFill>
                  <a:srgbClr val="000000"/>
                </a:solidFill>
                <a:uFillTx/>
                <a:latin typeface="Times New Roman" panose="02020603050405020304" pitchFamily="18" charset="0"/>
                <a:cs typeface="Times New Roman" panose="02020603050405020304" pitchFamily="18" charset="0"/>
                <a:sym typeface="+mn-ea"/>
              </a:rPr>
              <a:t>(2)</a:t>
            </a:r>
            <a:r>
              <a:rPr lang="en-US" altLang="zh-CN" sz="2600" dirty="0">
                <a:solidFill>
                  <a:srgbClr val="000000"/>
                </a:solidFill>
                <a:latin typeface="Times New Roman" panose="02020603050405020304" pitchFamily="18" charset="0"/>
                <a:cs typeface="Times New Roman" panose="02020603050405020304" pitchFamily="18" charset="0"/>
                <a:sym typeface="+mn-ea"/>
              </a:rPr>
              <a:t> , . . . , x</a:t>
            </a:r>
            <a:r>
              <a:rPr lang="en-US" altLang="zh-CN" sz="2600" baseline="30000" dirty="0">
                <a:solidFill>
                  <a:srgbClr val="000000"/>
                </a:solidFill>
                <a:uFillTx/>
                <a:latin typeface="Times New Roman" panose="02020603050405020304" pitchFamily="18" charset="0"/>
                <a:cs typeface="Times New Roman" panose="02020603050405020304" pitchFamily="18" charset="0"/>
                <a:sym typeface="+mn-ea"/>
              </a:rPr>
              <a:t>(T)</a:t>
            </a:r>
            <a:r>
              <a:rPr lang="en-US" altLang="zh-CN" sz="2600" dirty="0">
                <a:solidFill>
                  <a:srgbClr val="000000"/>
                </a:solidFill>
                <a:latin typeface="Times New Roman" panose="02020603050405020304" pitchFamily="18" charset="0"/>
                <a:cs typeface="Times New Roman" panose="02020603050405020304" pitchFamily="18" charset="0"/>
                <a:sym typeface="+mn-ea"/>
              </a:rPr>
              <a:t>) denote the sequence of acoustic input vectors (traditionally produced by splitting the audio into 20ms frames). Most speech recognition systems preprocess the input using specialized hand-designed features, but some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Jaitly and Hinton</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2011</a:t>
            </a:r>
            <a:r>
              <a:rPr lang="en-US" altLang="zh-CN" sz="2600" dirty="0">
                <a:solidFill>
                  <a:srgbClr val="000000"/>
                </a:solidFill>
                <a:latin typeface="Times New Roman" panose="02020603050405020304" pitchFamily="18" charset="0"/>
                <a:cs typeface="Times New Roman" panose="02020603050405020304" pitchFamily="18" charset="0"/>
                <a:sym typeface="+mn-ea"/>
              </a:rPr>
              <a:t>) deep learning systems learn featuresfrom raw input. Let </a:t>
            </a:r>
            <a:r>
              <a:rPr lang="en-US" altLang="zh-CN" sz="2600" b="1" dirty="0">
                <a:solidFill>
                  <a:srgbClr val="000000"/>
                </a:solidFill>
                <a:latin typeface="Times New Roman" panose="02020603050405020304" pitchFamily="18" charset="0"/>
                <a:cs typeface="Times New Roman" panose="02020603050405020304" pitchFamily="18" charset="0"/>
                <a:sym typeface="+mn-ea"/>
              </a:rPr>
              <a:t>y </a:t>
            </a:r>
            <a:r>
              <a:rPr lang="en-US" altLang="zh-CN" sz="2600" dirty="0">
                <a:solidFill>
                  <a:srgbClr val="000000"/>
                </a:solidFill>
                <a:latin typeface="Times New Roman" panose="02020603050405020304" pitchFamily="18" charset="0"/>
                <a:cs typeface="Times New Roman" panose="02020603050405020304" pitchFamily="18" charset="0"/>
                <a:sym typeface="+mn-ea"/>
              </a:rPr>
              <a:t>= (y</a:t>
            </a:r>
            <a:r>
              <a:rPr lang="en-US" altLang="zh-CN" sz="2600" baseline="-25000" dirty="0">
                <a:solidFill>
                  <a:srgbClr val="000000"/>
                </a:solidFill>
                <a:uFillTx/>
                <a:latin typeface="Times New Roman" panose="02020603050405020304" pitchFamily="18" charset="0"/>
                <a:cs typeface="Times New Roman" panose="02020603050405020304" pitchFamily="18" charset="0"/>
                <a:sym typeface="+mn-ea"/>
              </a:rPr>
              <a:t>1</a:t>
            </a:r>
            <a:r>
              <a:rPr lang="en-US" altLang="zh-CN" sz="2600" dirty="0">
                <a:solidFill>
                  <a:srgbClr val="000000"/>
                </a:solidFill>
                <a:latin typeface="Times New Roman" panose="02020603050405020304" pitchFamily="18" charset="0"/>
                <a:cs typeface="Times New Roman" panose="02020603050405020304" pitchFamily="18" charset="0"/>
                <a:sym typeface="+mn-ea"/>
              </a:rPr>
              <a:t>, y</a:t>
            </a:r>
            <a:r>
              <a:rPr lang="en-US" altLang="zh-CN" sz="2600" baseline="-25000" dirty="0">
                <a:solidFill>
                  <a:srgbClr val="000000"/>
                </a:solidFill>
                <a:uFillTx/>
                <a:latin typeface="Times New Roman" panose="02020603050405020304" pitchFamily="18" charset="0"/>
                <a:cs typeface="Times New Roman" panose="02020603050405020304" pitchFamily="18" charset="0"/>
                <a:sym typeface="+mn-ea"/>
              </a:rPr>
              <a:t>2</a:t>
            </a:r>
            <a:r>
              <a:rPr lang="en-US" altLang="zh-CN" sz="2600" dirty="0">
                <a:solidFill>
                  <a:srgbClr val="000000"/>
                </a:solidFill>
                <a:latin typeface="Times New Roman" panose="02020603050405020304" pitchFamily="18" charset="0"/>
                <a:cs typeface="Times New Roman" panose="02020603050405020304" pitchFamily="18" charset="0"/>
                <a:sym typeface="+mn-ea"/>
              </a:rPr>
              <a:t>, . . . , y</a:t>
            </a:r>
            <a:r>
              <a:rPr lang="en-US" altLang="zh-CN" sz="2600" baseline="-25000" dirty="0">
                <a:solidFill>
                  <a:srgbClr val="000000"/>
                </a:solidFill>
                <a:uFillTx/>
                <a:latin typeface="Times New Roman" panose="02020603050405020304" pitchFamily="18" charset="0"/>
                <a:cs typeface="Times New Roman" panose="02020603050405020304" pitchFamily="18" charset="0"/>
                <a:sym typeface="+mn-ea"/>
              </a:rPr>
              <a:t>N </a:t>
            </a:r>
            <a:r>
              <a:rPr lang="en-US" altLang="zh-CN" sz="2600" dirty="0">
                <a:solidFill>
                  <a:srgbClr val="000000"/>
                </a:solidFill>
                <a:latin typeface="Times New Roman" panose="02020603050405020304" pitchFamily="18" charset="0"/>
                <a:cs typeface="Times New Roman" panose="02020603050405020304" pitchFamily="18" charset="0"/>
                <a:sym typeface="+mn-ea"/>
              </a:rPr>
              <a:t>) denote the target output sequence(usually a sequence of words or characters). </a:t>
            </a:r>
            <a:endParaRPr lang="en-US" altLang="zh-CN" sz="2600" i="1"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eaLnBrk="0" fontAlgn="base" hangingPunct="0">
              <a:spcBef>
                <a:spcPts val="0"/>
              </a:spcBef>
              <a:spcAft>
                <a:spcPct val="0"/>
              </a:spcAft>
              <a:buClr>
                <a:srgbClr val="FF0000"/>
              </a:buClr>
            </a:pPr>
            <a:r>
              <a:rPr lang="en-US" altLang="zh-CN" dirty="0">
                <a:solidFill>
                  <a:srgbClr val="000000"/>
                </a:solidFill>
                <a:sym typeface="+mn-ea"/>
              </a:rPr>
              <a:t>The </a:t>
            </a:r>
            <a:r>
              <a:rPr lang="en-US" altLang="zh-CN" i="1" dirty="0">
                <a:solidFill>
                  <a:srgbClr val="000000"/>
                </a:solidFill>
                <a:sym typeface="+mn-ea"/>
              </a:rPr>
              <a:t>automatic speech recognition</a:t>
            </a:r>
            <a:r>
              <a:rPr lang="en-US" altLang="zh-CN" sz="2600" dirty="0">
                <a:solidFill>
                  <a:srgbClr val="000000"/>
                </a:solidFill>
                <a:latin typeface="Times New Roman" panose="02020603050405020304" pitchFamily="18" charset="0"/>
                <a:cs typeface="Times New Roman" panose="02020603050405020304" pitchFamily="18" charset="0"/>
                <a:sym typeface="+mn-ea"/>
              </a:rPr>
              <a:t>(ASR) taskconsists of creating a function f*</a:t>
            </a:r>
            <a:r>
              <a:rPr lang="en-US" altLang="zh-CN" sz="2600" baseline="-25000" dirty="0">
                <a:solidFill>
                  <a:srgbClr val="000000"/>
                </a:solidFill>
                <a:uFillTx/>
                <a:latin typeface="Times New Roman" panose="02020603050405020304" pitchFamily="18" charset="0"/>
                <a:cs typeface="Times New Roman" panose="02020603050405020304" pitchFamily="18" charset="0"/>
                <a:sym typeface="+mn-ea"/>
              </a:rPr>
              <a:t>ASR</a:t>
            </a:r>
            <a:r>
              <a:rPr lang="en-US" altLang="zh-CN" sz="2600" dirty="0">
                <a:solidFill>
                  <a:srgbClr val="000000"/>
                </a:solidFill>
                <a:latin typeface="Times New Roman" panose="02020603050405020304" pitchFamily="18" charset="0"/>
                <a:cs typeface="Times New Roman" panose="02020603050405020304" pitchFamily="18" charset="0"/>
                <a:sym typeface="+mn-ea"/>
              </a:rPr>
              <a:t> that computes the most probable linguistic sequence </a:t>
            </a:r>
            <a:r>
              <a:rPr lang="en-US" altLang="zh-CN" sz="2600" b="1" dirty="0">
                <a:solidFill>
                  <a:srgbClr val="000000"/>
                </a:solidFill>
                <a:latin typeface="Times New Roman" panose="02020603050405020304" pitchFamily="18" charset="0"/>
                <a:cs typeface="Times New Roman" panose="02020603050405020304" pitchFamily="18" charset="0"/>
                <a:sym typeface="+mn-ea"/>
              </a:rPr>
              <a:t>y</a:t>
            </a:r>
            <a:r>
              <a:rPr lang="en-US" altLang="zh-CN" sz="2600" dirty="0">
                <a:solidFill>
                  <a:srgbClr val="000000"/>
                </a:solidFill>
                <a:latin typeface="Times New Roman" panose="02020603050405020304" pitchFamily="18" charset="0"/>
                <a:cs typeface="Times New Roman" panose="02020603050405020304" pitchFamily="18" charset="0"/>
                <a:sym typeface="+mn-ea"/>
              </a:rPr>
              <a:t> given the acoustic sequence </a:t>
            </a:r>
            <a:r>
              <a:rPr lang="en-US" altLang="zh-CN" sz="2600" b="1" dirty="0">
                <a:solidFill>
                  <a:srgbClr val="000000"/>
                </a:solidFill>
                <a:latin typeface="Times New Roman" panose="02020603050405020304" pitchFamily="18" charset="0"/>
                <a:cs typeface="Times New Roman" panose="02020603050405020304" pitchFamily="18" charset="0"/>
                <a:sym typeface="+mn-ea"/>
              </a:rPr>
              <a:t>X</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lvl="0" eaLnBrk="0" fontAlgn="base" hangingPunct="0">
              <a:spcBef>
                <a:spcPts val="0"/>
              </a:spcBef>
              <a:spcAft>
                <a:spcPct val="0"/>
              </a:spcAft>
              <a:buClr>
                <a:srgbClr val="FF0000"/>
              </a:buClr>
            </a:pPr>
            <a:r>
              <a:rPr lang="en-US" altLang="zh-CN" sz="2600" dirty="0">
                <a:solidFill>
                  <a:srgbClr val="000000"/>
                </a:solidFill>
                <a:latin typeface="Times New Roman" panose="02020603050405020304" pitchFamily="18" charset="0"/>
                <a:cs typeface="Times New Roman" panose="02020603050405020304" pitchFamily="18" charset="0"/>
                <a:sym typeface="+mn-ea"/>
              </a:rPr>
              <a:t>where </a:t>
            </a:r>
            <a:r>
              <a:rPr lang="en-US" altLang="zh-CN" sz="2600" i="1" dirty="0">
                <a:solidFill>
                  <a:srgbClr val="000000"/>
                </a:solidFill>
                <a:latin typeface="Times New Roman" panose="02020603050405020304" pitchFamily="18" charset="0"/>
                <a:cs typeface="Times New Roman" panose="02020603050405020304" pitchFamily="18" charset="0"/>
                <a:sym typeface="+mn-ea"/>
              </a:rPr>
              <a:t>P</a:t>
            </a:r>
            <a:r>
              <a:rPr lang="en-US" altLang="zh-CN" sz="2600" dirty="0">
                <a:solidFill>
                  <a:srgbClr val="000000"/>
                </a:solidFill>
                <a:latin typeface="Times New Roman" panose="02020603050405020304" pitchFamily="18" charset="0"/>
                <a:cs typeface="Times New Roman" panose="02020603050405020304" pitchFamily="18" charset="0"/>
                <a:sym typeface="+mn-ea"/>
              </a:rPr>
              <a:t>* is the true conditional distribution relating the inputs </a:t>
            </a:r>
            <a:r>
              <a:rPr lang="en-US" altLang="zh-CN" sz="2600" b="1" i="1" dirty="0">
                <a:solidFill>
                  <a:srgbClr val="000000"/>
                </a:solidFill>
                <a:latin typeface="Times New Roman" panose="02020603050405020304" pitchFamily="18" charset="0"/>
                <a:cs typeface="Times New Roman" panose="02020603050405020304" pitchFamily="18" charset="0"/>
                <a:sym typeface="+mn-ea"/>
              </a:rPr>
              <a:t>X</a:t>
            </a:r>
            <a:r>
              <a:rPr lang="en-US" altLang="zh-CN" sz="2600" b="1"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to the targets </a:t>
            </a:r>
            <a:r>
              <a:rPr lang="en-US" altLang="zh-CN" sz="2600" b="1" i="1" dirty="0">
                <a:solidFill>
                  <a:srgbClr val="000000"/>
                </a:solidFill>
                <a:latin typeface="Times New Roman" panose="02020603050405020304" pitchFamily="18" charset="0"/>
                <a:cs typeface="Times New Roman" panose="02020603050405020304" pitchFamily="18" charset="0"/>
                <a:sym typeface="+mn-ea"/>
              </a:rPr>
              <a:t>y</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p>
          <a:p>
            <a:pPr lvl="0" eaLnBrk="0" fontAlgn="base" hangingPunct="0">
              <a:spcBef>
                <a:spcPts val="0"/>
              </a:spcBef>
              <a:spcAft>
                <a:spcPct val="0"/>
              </a:spcAft>
              <a:buClr>
                <a:srgbClr val="FF0000"/>
              </a:buClr>
            </a:pPr>
            <a:r>
              <a:rPr lang="en-US" altLang="zh-CN" dirty="0">
                <a:solidFill>
                  <a:srgbClr val="000000"/>
                </a:solidFill>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Since the 1980s and until about 2009–2012, state-of-the art speech recognitionsystems primarily combined hidden Markov models (HMMs) and Gaussian mixturemodels (GMMs). GMMs modeled the association between acoustic features and phonemes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Bahl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1987</a:t>
            </a:r>
            <a:r>
              <a:rPr lang="en-US" altLang="zh-CN" sz="2600" dirty="0">
                <a:solidFill>
                  <a:srgbClr val="000000"/>
                </a:solidFill>
                <a:latin typeface="Times New Roman" panose="02020603050405020304" pitchFamily="18" charset="0"/>
                <a:cs typeface="Times New Roman" panose="02020603050405020304" pitchFamily="18" charset="0"/>
                <a:sym typeface="+mn-ea"/>
              </a:rPr>
              <a:t>),while </a:t>
            </a:r>
            <a:r>
              <a:rPr lang="en-US" altLang="zh-CN" dirty="0">
                <a:solidFill>
                  <a:srgbClr val="000000"/>
                </a:solidFill>
                <a:sym typeface="+mn-ea"/>
              </a:rPr>
              <a:t>HMMs modeled the sequence of phonemes. </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p:pic>
        <p:nvPicPr>
          <p:cNvPr id="43011" name="图片 1" descr="深度截图_选择区域_20200511164335"/>
          <p:cNvPicPr>
            <a:picLocks noChangeAspect="1"/>
          </p:cNvPicPr>
          <p:nvPr/>
        </p:nvPicPr>
        <p:blipFill>
          <a:blip r:embed="rId2"/>
          <a:stretch>
            <a:fillRect/>
          </a:stretch>
        </p:blipFill>
        <p:spPr>
          <a:xfrm>
            <a:off x="1083297" y="2166359"/>
            <a:ext cx="9135359" cy="838200"/>
          </a:xfrm>
          <a:prstGeom prst="rect">
            <a:avLst/>
          </a:prstGeom>
          <a:noFill/>
          <a:ln w="9525">
            <a:noFill/>
          </a:ln>
        </p:spPr>
      </p:pic>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12.3 Speech Recognition</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42181" y="5614096"/>
            <a:ext cx="1485468" cy="11191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12.1.1 Fast CPU Implementations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sz="2600">
                <a:latin typeface="Times New Roman" panose="02020603050405020304" pitchFamily="18" charset="0"/>
                <a:cs typeface="Times New Roman" panose="02020603050405020304" pitchFamily="18" charset="0"/>
              </a:rPr>
              <a:t>Traditionally, neural networks were trained using the CPU of a single machine. Today, this approach is generally considered insufficient. We now mostly use GPU computing or the CPUs of many machines networked together. Before moving to these expensive setups, researchers worked hard to demonstrate that CPUs could not manage the high computational workload required by neural networks.</a:t>
            </a:r>
          </a:p>
          <a:p>
            <a:pPr marL="0" lvl="0" indent="0" algn="just">
              <a:lnSpc>
                <a:spcPct val="125000"/>
              </a:lnSpc>
              <a:spcBef>
                <a:spcPts val="0"/>
              </a:spcBef>
              <a:buClr>
                <a:srgbClr val="FF0000"/>
              </a:buClr>
              <a:buNone/>
            </a:pPr>
            <a:r>
              <a:rPr lang="en-US" altLang="zh-CN" dirty="0">
                <a:sym typeface="+mn-ea"/>
              </a:rPr>
              <a:t>        </a:t>
            </a:r>
            <a:r>
              <a:rPr sz="2600">
                <a:latin typeface="Times New Roman" panose="02020603050405020304" pitchFamily="18" charset="0"/>
                <a:cs typeface="Times New Roman" panose="02020603050405020304" pitchFamily="18" charset="0"/>
              </a:rPr>
              <a:t>A description of how to implement efficient numerical CPU code is beyond the scope of this book, but we emphasize here that careful implementation for specific CPU families can yield large improvements. For example, in 2011, the best CPUs available could run neural network workloads faster when using fixed-point arithmetic rather than floating-point arithmetic.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12.3 Speech Recognition</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eaLnBrk="0" fontAlgn="base" hangingPunct="0">
              <a:spcBef>
                <a:spcPts val="0"/>
              </a:spcBef>
              <a:spcAft>
                <a:spcPct val="0"/>
              </a:spcAft>
              <a:buClr>
                <a:srgbClr val="FF0000"/>
              </a:buClr>
            </a:pPr>
            <a:r>
              <a:rPr lang="en-US" altLang="zh-CN" sz="2600" dirty="0">
                <a:solidFill>
                  <a:srgbClr val="000000"/>
                </a:solidFill>
                <a:latin typeface="Times New Roman" panose="02020603050405020304" pitchFamily="18" charset="0"/>
                <a:cs typeface="Times New Roman" panose="02020603050405020304" pitchFamily="18" charset="0"/>
                <a:sym typeface="+mn-ea"/>
              </a:rPr>
              <a:t>The GMM-HMM model family treats acoustic waveforms as being generated by the following process: first an HMM generates a sequence of phonemes and discrete sub-phonemic states (such as the beginning, middle, and end of each phoneme), then a GMM transforms each discrete symbol into a brief segment of audio waveform. Although GMM-HMM systems dominated ASR until recently,speech recognition was actually one of the first areas where neural networks were applied, and numerous ASR systems from the late 1980s and early 1990s used neural nets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Bourlard and Wellekens</a:t>
            </a:r>
            <a:r>
              <a:rPr lang="en-US" altLang="zh-CN" sz="2600" dirty="0">
                <a:uFillTx/>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1989</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Waibel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1989</a:t>
            </a:r>
            <a:r>
              <a:rPr lang="en-US" altLang="zh-CN" dirty="0">
                <a:sym typeface="+mn-ea"/>
              </a:rPr>
              <a:t>; </a:t>
            </a:r>
            <a:r>
              <a:rPr lang="en-US" altLang="zh-CN" dirty="0">
                <a:solidFill>
                  <a:srgbClr val="00FF00"/>
                </a:solidFill>
                <a:sym typeface="+mn-ea"/>
              </a:rPr>
              <a:t>Robinson and </a:t>
            </a:r>
            <a:r>
              <a:rPr lang="en-US" altLang="zh-CN" dirty="0" err="1">
                <a:solidFill>
                  <a:srgbClr val="00FF00"/>
                </a:solidFill>
                <a:sym typeface="+mn-ea"/>
              </a:rPr>
              <a:t>Fallside</a:t>
            </a:r>
            <a:r>
              <a:rPr lang="en-US" altLang="zh-CN" dirty="0">
                <a:sym typeface="+mn-ea"/>
              </a:rPr>
              <a:t>, </a:t>
            </a:r>
            <a:r>
              <a:rPr lang="en-US" altLang="zh-CN" dirty="0">
                <a:solidFill>
                  <a:srgbClr val="00FF00"/>
                </a:solidFill>
                <a:sym typeface="+mn-ea"/>
              </a:rPr>
              <a:t>1991</a:t>
            </a:r>
            <a:r>
              <a:rPr lang="en-US" altLang="zh-CN" dirty="0">
                <a:sym typeface="+mn-ea"/>
              </a:rPr>
              <a:t>;</a:t>
            </a:r>
            <a:r>
              <a:rPr lang="en-US" altLang="zh-CN" dirty="0">
                <a:solidFill>
                  <a:srgbClr val="00FF00"/>
                </a:solidFill>
                <a:sym typeface="+mn-ea"/>
              </a:rPr>
              <a:t> </a:t>
            </a:r>
            <a:r>
              <a:rPr lang="en-US" altLang="zh-CN" dirty="0" err="1">
                <a:solidFill>
                  <a:srgbClr val="00FF00"/>
                </a:solidFill>
                <a:sym typeface="+mn-ea"/>
              </a:rPr>
              <a:t>Bengio</a:t>
            </a:r>
            <a:r>
              <a:rPr lang="en-US" altLang="zh-CN" dirty="0">
                <a:solidFill>
                  <a:srgbClr val="00FF00"/>
                </a:solidFill>
                <a:sym typeface="+mn-ea"/>
              </a:rPr>
              <a:t> </a:t>
            </a:r>
            <a:r>
              <a:rPr lang="en-US" altLang="zh-CN" i="1" dirty="0">
                <a:solidFill>
                  <a:srgbClr val="00FF00"/>
                </a:solidFill>
                <a:sym typeface="+mn-ea"/>
              </a:rPr>
              <a:t>et al</a:t>
            </a:r>
            <a:r>
              <a:rPr lang="en-US" altLang="zh-CN" dirty="0">
                <a:solidFill>
                  <a:srgbClr val="00FF00"/>
                </a:solidFill>
                <a:sym typeface="+mn-ea"/>
              </a:rPr>
              <a:t>.</a:t>
            </a:r>
            <a:r>
              <a:rPr lang="en-US" altLang="zh-CN" dirty="0">
                <a:sym typeface="+mn-ea"/>
              </a:rPr>
              <a:t>, </a:t>
            </a:r>
            <a:r>
              <a:rPr lang="en-US" altLang="zh-CN" dirty="0">
                <a:solidFill>
                  <a:srgbClr val="00FF00"/>
                </a:solidFill>
                <a:sym typeface="+mn-ea"/>
              </a:rPr>
              <a:t>1991</a:t>
            </a:r>
            <a:r>
              <a:rPr lang="en-US" altLang="zh-CN" dirty="0">
                <a:sym typeface="+mn-ea"/>
              </a:rPr>
              <a:t>,</a:t>
            </a:r>
            <a:r>
              <a:rPr lang="en-US" altLang="zh-CN" dirty="0">
                <a:solidFill>
                  <a:srgbClr val="00FF00"/>
                </a:solidFill>
                <a:sym typeface="+mn-ea"/>
              </a:rPr>
              <a:t> 1992</a:t>
            </a:r>
            <a:r>
              <a:rPr lang="en-US" altLang="zh-CN" dirty="0">
                <a:sym typeface="+mn-ea"/>
              </a:rPr>
              <a:t>; </a:t>
            </a:r>
            <a:r>
              <a:rPr lang="en-US" altLang="zh-CN" dirty="0" err="1">
                <a:solidFill>
                  <a:srgbClr val="00FF00"/>
                </a:solidFill>
                <a:sym typeface="+mn-ea"/>
              </a:rPr>
              <a:t>Konig</a:t>
            </a:r>
            <a:r>
              <a:rPr lang="en-US" altLang="zh-CN" dirty="0">
                <a:solidFill>
                  <a:srgbClr val="00FF00"/>
                </a:solidFill>
                <a:sym typeface="+mn-ea"/>
              </a:rPr>
              <a:t> </a:t>
            </a:r>
            <a:r>
              <a:rPr lang="en-US" altLang="zh-CN" i="1" dirty="0">
                <a:solidFill>
                  <a:srgbClr val="00FF00"/>
                </a:solidFill>
                <a:sym typeface="+mn-ea"/>
              </a:rPr>
              <a:t>et al</a:t>
            </a:r>
            <a:r>
              <a:rPr lang="en-US" altLang="zh-CN" dirty="0">
                <a:solidFill>
                  <a:srgbClr val="00FF00"/>
                </a:solidFill>
                <a:sym typeface="+mn-ea"/>
              </a:rPr>
              <a:t>.</a:t>
            </a:r>
            <a:r>
              <a:rPr lang="en-US" altLang="zh-CN" dirty="0">
                <a:sym typeface="+mn-ea"/>
              </a:rPr>
              <a:t>, </a:t>
            </a:r>
            <a:r>
              <a:rPr lang="en-US" altLang="zh-CN" dirty="0">
                <a:solidFill>
                  <a:srgbClr val="00FF00"/>
                </a:solidFill>
                <a:sym typeface="+mn-ea"/>
              </a:rPr>
              <a:t>1996</a:t>
            </a:r>
            <a:r>
              <a:rPr lang="en-US" altLang="zh-CN" dirty="0">
                <a:solidFill>
                  <a:srgbClr val="000000"/>
                </a:solidFill>
                <a:sym typeface="+mn-ea"/>
              </a:rPr>
              <a:t>).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12.3 Speech Recognition</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r>
              <a:rPr lang="en-US" altLang="zh-CN" sz="2600" dirty="0">
                <a:solidFill>
                  <a:srgbClr val="000000"/>
                </a:solidFill>
                <a:latin typeface="Times New Roman" panose="02020603050405020304" pitchFamily="18" charset="0"/>
                <a:cs typeface="Times New Roman" panose="02020603050405020304" pitchFamily="18" charset="0"/>
                <a:sym typeface="+mn-ea"/>
              </a:rPr>
              <a:t>At the time, theperformance of ASR based on neural nets approximately matched the performanceof GMM-HMM systems. For example,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Robinson and Fallside </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1991</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92D05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achieved 26% phoneme error rate on the TIMIT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Garofolo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1993</a:t>
            </a:r>
            <a:r>
              <a:rPr lang="en-US" altLang="zh-CN" sz="2600" dirty="0">
                <a:solidFill>
                  <a:srgbClr val="000000"/>
                </a:solidFill>
                <a:latin typeface="Times New Roman" panose="02020603050405020304" pitchFamily="18" charset="0"/>
                <a:cs typeface="Times New Roman" panose="02020603050405020304" pitchFamily="18" charset="0"/>
                <a:sym typeface="+mn-ea"/>
              </a:rPr>
              <a:t>) corpus (with 39  phonemes to discriminate between), which was better than or comparable toHMM-based systems. Since then, TIMIT has been a benchmark for phoneme recognition, playing a role similar to the role MNIST plays for object recognition.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12.3 Speech Recognition</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lvl="0" eaLnBrk="0" fontAlgn="base" hangingPunct="0">
              <a:spcBef>
                <a:spcPts val="0"/>
              </a:spcBef>
              <a:spcAft>
                <a:spcPct val="0"/>
              </a:spcAft>
              <a:buClr>
                <a:srgbClr val="FF0000"/>
              </a:buClr>
            </a:pPr>
            <a:r>
              <a:rPr lang="en-US" altLang="zh-CN" dirty="0">
                <a:solidFill>
                  <a:srgbClr val="000000"/>
                </a:solidFill>
                <a:sym typeface="+mn-ea"/>
              </a:rPr>
              <a:t>However, because of the complex engineering involved in software systems for speech recognition </a:t>
            </a:r>
            <a:r>
              <a:rPr lang="en-US" altLang="zh-CN" sz="2600" dirty="0">
                <a:solidFill>
                  <a:srgbClr val="000000"/>
                </a:solidFill>
                <a:latin typeface="Times New Roman" panose="02020603050405020304" pitchFamily="18" charset="0"/>
                <a:cs typeface="Times New Roman" panose="02020603050405020304" pitchFamily="18" charset="0"/>
                <a:sym typeface="+mn-ea"/>
              </a:rPr>
              <a:t>and the effort that had been invested in building these systems on the basis of GMM-HMMs, the industry did not see a compelling argument for switching to neural networks. As a consequence, until the late 2000s, both academic and industrial research in using neural nets for speech recognition mostly focused on using neural nets to learn extra features for GMM-HMM systems.</a:t>
            </a:r>
          </a:p>
          <a:p>
            <a:pPr lvl="0" eaLnBrk="0" fontAlgn="base" hangingPunct="0">
              <a:spcBef>
                <a:spcPts val="0"/>
              </a:spcBef>
              <a:spcAft>
                <a:spcPct val="0"/>
              </a:spcAft>
              <a:buClr>
                <a:srgbClr val="FF0000"/>
              </a:buClr>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Later, with </a:t>
            </a:r>
            <a:r>
              <a:rPr lang="en-US" altLang="zh-CN" sz="2600" b="1" dirty="0">
                <a:solidFill>
                  <a:srgbClr val="000000"/>
                </a:solidFill>
                <a:latin typeface="Times New Roman" panose="02020603050405020304" pitchFamily="18" charset="0"/>
                <a:cs typeface="Times New Roman" panose="02020603050405020304" pitchFamily="18" charset="0"/>
                <a:sym typeface="+mn-ea"/>
              </a:rPr>
              <a:t>much larger and deeper models</a:t>
            </a:r>
            <a:r>
              <a:rPr lang="en-US" altLang="zh-CN" sz="2600" dirty="0">
                <a:solidFill>
                  <a:srgbClr val="000000"/>
                </a:solidFill>
                <a:latin typeface="Times New Roman" panose="02020603050405020304" pitchFamily="18" charset="0"/>
                <a:cs typeface="Times New Roman" panose="02020603050405020304" pitchFamily="18" charset="0"/>
                <a:sym typeface="+mn-ea"/>
              </a:rPr>
              <a:t> and much larger datasets,recognition accuracy was dramatically improved by using neural networks toreplace GMMs for the task of associating acoustic features to phonemes (or </a:t>
            </a:r>
            <a:r>
              <a:rPr lang="en-US" altLang="zh-CN" dirty="0" err="1"/>
              <a:t>subphonemic</a:t>
            </a:r>
            <a:r>
              <a:rPr lang="en-US" altLang="zh-CN" dirty="0"/>
              <a:t> states</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r>
              <a:rPr lang="en-US" altLang="zh-CN" dirty="0">
                <a:solidFill>
                  <a:srgbClr val="000000"/>
                </a:solidFill>
                <a:sym typeface="+mn-ea"/>
              </a:rPr>
              <a:t>, Starting in 2009, speech researchers applied a form of deep learning based on unsupervised learning to speech recognition.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12.3 Speech Recognition</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eaLnBrk="0" fontAlgn="base" hangingPunct="0">
              <a:spcBef>
                <a:spcPts val="0"/>
              </a:spcBef>
              <a:spcAft>
                <a:spcPct val="0"/>
              </a:spcAft>
              <a:buClr>
                <a:srgbClr val="FF0000"/>
              </a:buClr>
            </a:pPr>
            <a:r>
              <a:rPr lang="en-US" altLang="zh-CN" sz="2600" dirty="0">
                <a:solidFill>
                  <a:srgbClr val="000000"/>
                </a:solidFill>
                <a:latin typeface="Times New Roman" panose="02020603050405020304" pitchFamily="18" charset="0"/>
                <a:cs typeface="Times New Roman" panose="02020603050405020304" pitchFamily="18" charset="0"/>
                <a:sym typeface="+mn-ea"/>
              </a:rPr>
              <a:t>This approach to deep learning was based on training undirected probabilistic models called restricted Boltzmann machines (RBMs) to model the input data. RBMs will bedescribed in Part </a:t>
            </a:r>
            <a:r>
              <a:rPr lang="en-US" altLang="zh-CN" sz="2600" dirty="0">
                <a:solidFill>
                  <a:srgbClr val="FF0000"/>
                </a:solidFill>
                <a:uFillTx/>
                <a:latin typeface="Times New Roman" panose="02020603050405020304" pitchFamily="18" charset="0"/>
                <a:cs typeface="Times New Roman" panose="02020603050405020304" pitchFamily="18" charset="0"/>
                <a:sym typeface="+mn-ea"/>
              </a:rPr>
              <a:t>III</a:t>
            </a:r>
            <a:r>
              <a:rPr lang="en-US" altLang="zh-CN" sz="2600" dirty="0">
                <a:solidFill>
                  <a:srgbClr val="000000"/>
                </a:solidFill>
                <a:latin typeface="Times New Roman" panose="02020603050405020304" pitchFamily="18" charset="0"/>
                <a:cs typeface="Times New Roman" panose="02020603050405020304" pitchFamily="18" charset="0"/>
                <a:sym typeface="+mn-ea"/>
              </a:rPr>
              <a:t>. To solve speech recognition tasks, unsupervised pretraining was used to build deep feedforward networks whose layers were each initialized by training an RBM. These networks take spectral acoustic representations in a fixed-size input window (around a center frame) and predict the conditional probabilities of </a:t>
            </a:r>
            <a:r>
              <a:rPr lang="en-US" altLang="zh-CN" dirty="0">
                <a:solidFill>
                  <a:srgbClr val="000000"/>
                </a:solidFill>
                <a:sym typeface="+mn-ea"/>
              </a:rPr>
              <a:t>HMM states for that center frame. </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12.3 Speech Recognition</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eaLnBrk="0" fontAlgn="base" hangingPunct="0">
              <a:spcBef>
                <a:spcPts val="0"/>
              </a:spcBef>
              <a:spcAft>
                <a:spcPct val="0"/>
              </a:spcAft>
              <a:buClr>
                <a:srgbClr val="FF0000"/>
              </a:buClr>
            </a:pPr>
            <a:r>
              <a:rPr lang="en-US" altLang="zh-CN" sz="2600" dirty="0">
                <a:solidFill>
                  <a:srgbClr val="000000"/>
                </a:solidFill>
                <a:latin typeface="Times New Roman" panose="02020603050405020304" pitchFamily="18" charset="0"/>
                <a:cs typeface="Times New Roman" panose="02020603050405020304" pitchFamily="18" charset="0"/>
                <a:sym typeface="+mn-ea"/>
              </a:rPr>
              <a:t>Training such deep networks helped to significantly improve the recognition rate on TIMIT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Mohamed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2009</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2012a</a:t>
            </a:r>
            <a:r>
              <a:rPr lang="en-US" altLang="zh-CN" sz="2600" dirty="0">
                <a:solidFill>
                  <a:srgbClr val="000000"/>
                </a:solidFill>
                <a:latin typeface="Times New Roman" panose="02020603050405020304" pitchFamily="18" charset="0"/>
                <a:cs typeface="Times New Roman" panose="02020603050405020304" pitchFamily="18" charset="0"/>
                <a:sym typeface="+mn-ea"/>
              </a:rPr>
              <a:t>), bringing down the phoneme error rate from about 26% to 20.7%. See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Mohamed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2012b</a:t>
            </a:r>
            <a:r>
              <a:rPr lang="en-US" altLang="zh-CN" sz="2600" dirty="0">
                <a:solidFill>
                  <a:srgbClr val="000000"/>
                </a:solidFill>
                <a:latin typeface="Times New Roman" panose="02020603050405020304" pitchFamily="18" charset="0"/>
                <a:cs typeface="Times New Roman" panose="02020603050405020304" pitchFamily="18" charset="0"/>
                <a:sym typeface="+mn-ea"/>
              </a:rPr>
              <a:t>) for an analysis of reasons for the success of these models. Extensions to the basic phone recognition pipeline included the addition of speaker-adaptive features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Mohamed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2011</a:t>
            </a:r>
            <a:r>
              <a:rPr lang="en-US" altLang="zh-CN" sz="2600" dirty="0">
                <a:solidFill>
                  <a:srgbClr val="000000"/>
                </a:solidFill>
                <a:latin typeface="Times New Roman" panose="02020603050405020304" pitchFamily="18" charset="0"/>
                <a:cs typeface="Times New Roman" panose="02020603050405020304" pitchFamily="18" charset="0"/>
                <a:sym typeface="+mn-ea"/>
              </a:rPr>
              <a:t>) that further reduced the error rate. This was quickly followed up by work to expand the architecture from phoneme recognition (which is what TIMIT is focused on) to large-vocabulary speech recognition</a:t>
            </a:r>
            <a:r>
              <a:rPr lang="en-US" altLang="zh-CN" dirty="0">
                <a:solidFill>
                  <a:srgbClr val="000000"/>
                </a:solidFill>
                <a:sym typeface="+mn-ea"/>
              </a:rPr>
              <a:t>(</a:t>
            </a:r>
            <a:r>
              <a:rPr lang="en-US" altLang="zh-CN" dirty="0">
                <a:solidFill>
                  <a:srgbClr val="00FF00"/>
                </a:solidFill>
                <a:sym typeface="+mn-ea"/>
              </a:rPr>
              <a:t>Dahl </a:t>
            </a:r>
            <a:r>
              <a:rPr lang="en-US" altLang="zh-CN" i="1" dirty="0">
                <a:solidFill>
                  <a:srgbClr val="00FF00"/>
                </a:solidFill>
                <a:sym typeface="+mn-ea"/>
              </a:rPr>
              <a:t>et al</a:t>
            </a:r>
            <a:r>
              <a:rPr lang="en-US" altLang="zh-CN" dirty="0">
                <a:solidFill>
                  <a:srgbClr val="00FF00"/>
                </a:solidFill>
                <a:sym typeface="+mn-ea"/>
              </a:rPr>
              <a:t>.</a:t>
            </a:r>
            <a:r>
              <a:rPr lang="en-US" altLang="zh-CN" dirty="0">
                <a:sym typeface="+mn-ea"/>
              </a:rPr>
              <a:t>,</a:t>
            </a:r>
            <a:r>
              <a:rPr lang="en-US" altLang="zh-CN" dirty="0">
                <a:solidFill>
                  <a:srgbClr val="00FF00"/>
                </a:solidFill>
                <a:sym typeface="+mn-ea"/>
              </a:rPr>
              <a:t> 2012</a:t>
            </a:r>
            <a:r>
              <a:rPr lang="en-US" altLang="zh-CN" dirty="0">
                <a:solidFill>
                  <a:srgbClr val="000000"/>
                </a:solidFill>
                <a:sym typeface="+mn-ea"/>
              </a:rPr>
              <a:t>), which involves not just recognizing phonemes but also recognizing sequences of words from a large vocabulary. </a:t>
            </a:r>
            <a:endParaRPr kumimoji="0" lang="en-US" altLang="zh-CN" sz="2600" b="0" i="0" baseline="-25000" noProof="1">
              <a:solidFill>
                <a:srgbClr val="92D050"/>
              </a:solidFill>
              <a:uFillTx/>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12.3 Speech Recognition</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eaLnBrk="0" fontAlgn="base" hangingPunct="0">
              <a:spcBef>
                <a:spcPts val="0"/>
              </a:spcBef>
              <a:spcAft>
                <a:spcPct val="0"/>
              </a:spcAft>
              <a:buClr>
                <a:srgbClr val="FF0000"/>
              </a:buClr>
            </a:pPr>
            <a:r>
              <a:rPr lang="en-US" altLang="zh-CN" sz="2600" dirty="0">
                <a:solidFill>
                  <a:srgbClr val="000000"/>
                </a:solidFill>
                <a:latin typeface="Times New Roman" panose="02020603050405020304" pitchFamily="18" charset="0"/>
                <a:cs typeface="Times New Roman" panose="02020603050405020304" pitchFamily="18" charset="0"/>
                <a:sym typeface="+mn-ea"/>
              </a:rPr>
              <a:t>Deep networks for speech recognition eventually shifted from being based on pretraining and Boltzmann machines to being based on techniques such as rectified linear units and dropout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Zeiler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2013</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Dahl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2013</a:t>
            </a:r>
            <a:r>
              <a:rPr lang="en-US" altLang="zh-CN" sz="2600" dirty="0">
                <a:solidFill>
                  <a:srgbClr val="000000"/>
                </a:solidFill>
                <a:latin typeface="Times New Roman" panose="02020603050405020304" pitchFamily="18" charset="0"/>
                <a:cs typeface="Times New Roman" panose="02020603050405020304" pitchFamily="18" charset="0"/>
                <a:sym typeface="+mn-ea"/>
              </a:rPr>
              <a:t>). By that time,several of the major speech groups in industry had started exploring deep learning in collaboration withacademic researchers.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Hinton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2012a</a:t>
            </a:r>
            <a:r>
              <a:rPr lang="en-US" altLang="zh-CN" sz="2600" dirty="0">
                <a:solidFill>
                  <a:srgbClr val="000000"/>
                </a:solidFill>
                <a:latin typeface="Times New Roman" panose="02020603050405020304" pitchFamily="18" charset="0"/>
                <a:cs typeface="Times New Roman" panose="02020603050405020304" pitchFamily="18" charset="0"/>
                <a:sym typeface="+mn-ea"/>
              </a:rPr>
              <a:t>) describe the breakthroughs achievedby these collaborators, which are now deployed in </a:t>
            </a:r>
            <a:r>
              <a:rPr lang="en-US" altLang="zh-CN" dirty="0">
                <a:solidFill>
                  <a:srgbClr val="000000"/>
                </a:solidFill>
                <a:sym typeface="+mn-ea"/>
              </a:rPr>
              <a:t>such as mobile phones.</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12.3 Speech Recognition</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Later, as these groups explored larger and larger labeled datasets and incorporated some of the methods for initializing, training, and setting up the architecture of deep nets, they realized that the unsupervised pretraining phase was either unnecessary or did not bring any significant improvement.</a:t>
            </a:r>
          </a:p>
          <a:p>
            <a:pPr lvl="0" eaLnBrk="0" fontAlgn="base" hangingPunct="0">
              <a:spcBef>
                <a:spcPts val="0"/>
              </a:spcBef>
              <a:spcAft>
                <a:spcPct val="0"/>
              </a:spcAft>
              <a:buClr>
                <a:srgbClr val="FF0000"/>
              </a:buClr>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These breakthroughs in recognition performance for word error rate in speechrecognition were recognition were unprecedented (around 30% improvement) and and were following a long period of about ten years during which error rates did not improve </a:t>
            </a:r>
            <a:r>
              <a:rPr lang="en-US" altLang="zh-CN" dirty="0">
                <a:solidFill>
                  <a:srgbClr val="000000"/>
                </a:solidFill>
                <a:sym typeface="+mn-ea"/>
              </a:rPr>
              <a:t>much with the traditional GMM-HMM technology, in spite of the continuously growing size of training sets (see Fig. </a:t>
            </a:r>
            <a:r>
              <a:rPr lang="en-US" altLang="zh-CN" dirty="0">
                <a:solidFill>
                  <a:srgbClr val="FF0000"/>
                </a:solidFill>
                <a:sym typeface="+mn-ea"/>
              </a:rPr>
              <a:t>2.4</a:t>
            </a:r>
            <a:r>
              <a:rPr lang="en-US" altLang="zh-CN" dirty="0">
                <a:solidFill>
                  <a:srgbClr val="000000"/>
                </a:solidFill>
                <a:sym typeface="+mn-ea"/>
              </a:rPr>
              <a:t> of </a:t>
            </a:r>
            <a:r>
              <a:rPr lang="en-US" altLang="zh-CN" dirty="0">
                <a:solidFill>
                  <a:srgbClr val="00FF00"/>
                </a:solidFill>
                <a:sym typeface="+mn-ea"/>
              </a:rPr>
              <a:t>Deng and Yu </a:t>
            </a:r>
            <a:r>
              <a:rPr lang="en-US" altLang="zh-CN" dirty="0">
                <a:solidFill>
                  <a:srgbClr val="000000"/>
                </a:solidFill>
                <a:sym typeface="+mn-ea"/>
              </a:rPr>
              <a:t>(</a:t>
            </a:r>
            <a:r>
              <a:rPr lang="en-US" altLang="zh-CN" dirty="0">
                <a:solidFill>
                  <a:srgbClr val="00FF00"/>
                </a:solidFill>
                <a:sym typeface="+mn-ea"/>
              </a:rPr>
              <a:t>2014</a:t>
            </a:r>
            <a:r>
              <a:rPr lang="en-US" altLang="zh-CN" dirty="0">
                <a:solidFill>
                  <a:srgbClr val="000000"/>
                </a:solidFill>
                <a:sym typeface="+mn-ea"/>
              </a:rPr>
              <a:t>)).</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12.3 Speech Recognition</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r>
              <a:rPr lang="en-US" altLang="zh-CN" sz="2600" dirty="0">
                <a:solidFill>
                  <a:srgbClr val="000000"/>
                </a:solidFill>
                <a:latin typeface="Times New Roman" panose="02020603050405020304" pitchFamily="18" charset="0"/>
                <a:cs typeface="Times New Roman" panose="02020603050405020304" pitchFamily="18" charset="0"/>
                <a:sym typeface="+mn-ea"/>
              </a:rPr>
              <a:t>This created a rapid shift in the speech recognition community towards deep learning. In a matter of roughly two years, most of the industrial products for speech recognition incorporated deep neural networks and this success spurred a new wave of research into deep learningalgorithms and architectures for ASR, which is still ongoing today.  </a:t>
            </a:r>
          </a:p>
          <a:p>
            <a:pPr eaLnBrk="0" fontAlgn="base" hangingPunct="0">
              <a:spcBef>
                <a:spcPts val="0"/>
              </a:spcBef>
              <a:spcAft>
                <a:spcPct val="0"/>
              </a:spcAft>
              <a:buClr>
                <a:srgbClr val="FF0000"/>
              </a:buClr>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One of these innovations was the use of convolutional networks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Sainath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2013</a:t>
            </a:r>
            <a:r>
              <a:rPr lang="en-US" altLang="zh-CN" sz="2600" dirty="0">
                <a:solidFill>
                  <a:srgbClr val="000000"/>
                </a:solidFill>
                <a:latin typeface="Times New Roman" panose="02020603050405020304" pitchFamily="18" charset="0"/>
                <a:cs typeface="Times New Roman" panose="02020603050405020304" pitchFamily="18" charset="0"/>
                <a:sym typeface="+mn-ea"/>
              </a:rPr>
              <a:t>) that replicate weights across time and </a:t>
            </a:r>
            <a:r>
              <a:rPr lang="en-US" altLang="zh-CN" dirty="0">
                <a:solidFill>
                  <a:srgbClr val="000000"/>
                </a:solidFill>
                <a:sym typeface="+mn-ea"/>
              </a:rPr>
              <a:t>frequency, improving over the earlier time-delay neural networks that replicated weights only across time. The new two-dimensional convolutional models regard the input spectrogram not as one long vector but as an image, with one axis corresponding to time and the other to frequency of spectral components.</a:t>
            </a: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12.3 Speech Recognition</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eaLnBrk="0" fontAlgn="base" hangingPunct="0">
              <a:spcBef>
                <a:spcPts val="0"/>
              </a:spcBef>
              <a:spcAft>
                <a:spcPct val="0"/>
              </a:spcAft>
              <a:buClr>
                <a:srgbClr val="FF0000"/>
              </a:buClr>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Another important push, still ongoing, has been towards end-to-end deep learning  speech recognition systems that completely remove the HMM. The first major breakthrough in this direction came from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Graves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2013</a:t>
            </a:r>
            <a:r>
              <a:rPr lang="en-US" altLang="zh-CN" sz="2600" dirty="0">
                <a:solidFill>
                  <a:srgbClr val="000000"/>
                </a:solidFill>
                <a:latin typeface="Times New Roman" panose="02020603050405020304" pitchFamily="18" charset="0"/>
                <a:cs typeface="Times New Roman" panose="02020603050405020304" pitchFamily="18" charset="0"/>
                <a:sym typeface="+mn-ea"/>
              </a:rPr>
              <a:t>) who trained a deep LSTM RNN(see Sec. </a:t>
            </a:r>
            <a:r>
              <a:rPr lang="en-US" altLang="zh-CN" sz="2600" dirty="0">
                <a:solidFill>
                  <a:srgbClr val="FF0000"/>
                </a:solidFill>
                <a:uFillTx/>
                <a:latin typeface="Times New Roman" panose="02020603050405020304" pitchFamily="18" charset="0"/>
                <a:cs typeface="Times New Roman" panose="02020603050405020304" pitchFamily="18" charset="0"/>
                <a:sym typeface="+mn-ea"/>
              </a:rPr>
              <a:t>10.10</a:t>
            </a:r>
            <a:r>
              <a:rPr lang="en-US" altLang="zh-CN" sz="2600" dirty="0">
                <a:solidFill>
                  <a:srgbClr val="000000"/>
                </a:solidFill>
                <a:latin typeface="Times New Roman" panose="02020603050405020304" pitchFamily="18" charset="0"/>
                <a:cs typeface="Times New Roman" panose="02020603050405020304" pitchFamily="18" charset="0"/>
                <a:sym typeface="+mn-ea"/>
              </a:rPr>
              <a:t>),using MAP inference over the </a:t>
            </a:r>
            <a:r>
              <a:rPr lang="en-US" altLang="zh-CN" dirty="0">
                <a:solidFill>
                  <a:srgbClr val="000000"/>
                </a:solidFill>
                <a:sym typeface="+mn-ea"/>
              </a:rPr>
              <a:t>frame-to-phoneme, as in</a:t>
            </a:r>
            <a:r>
              <a:rPr lang="en-US" altLang="zh-CN" dirty="0">
                <a:solidFill>
                  <a:srgbClr val="92D050"/>
                </a:solidFill>
                <a:sym typeface="+mn-ea"/>
              </a:rPr>
              <a:t> </a:t>
            </a:r>
            <a:r>
              <a:rPr lang="en-US" altLang="zh-CN" dirty="0" err="1">
                <a:solidFill>
                  <a:srgbClr val="00FF00"/>
                </a:solidFill>
                <a:sym typeface="+mn-ea"/>
              </a:rPr>
              <a:t>LeCun</a:t>
            </a:r>
            <a:r>
              <a:rPr lang="en-US" altLang="zh-CN" dirty="0">
                <a:solidFill>
                  <a:srgbClr val="00FF00"/>
                </a:solidFill>
                <a:sym typeface="+mn-ea"/>
              </a:rPr>
              <a:t> </a:t>
            </a:r>
            <a:r>
              <a:rPr lang="en-US" altLang="zh-CN" i="1" dirty="0">
                <a:solidFill>
                  <a:srgbClr val="00FF00"/>
                </a:solidFill>
                <a:sym typeface="+mn-ea"/>
              </a:rPr>
              <a:t>et al.</a:t>
            </a:r>
            <a:r>
              <a:rPr lang="en-US" altLang="zh-CN" dirty="0">
                <a:solidFill>
                  <a:srgbClr val="000000"/>
                </a:solidFill>
                <a:sym typeface="+mn-ea"/>
              </a:rPr>
              <a:t> (</a:t>
            </a:r>
            <a:r>
              <a:rPr lang="en-US" altLang="zh-CN" dirty="0">
                <a:solidFill>
                  <a:srgbClr val="00FF00"/>
                </a:solidFill>
                <a:sym typeface="+mn-ea"/>
              </a:rPr>
              <a:t>1998b</a:t>
            </a:r>
            <a:r>
              <a:rPr lang="en-US" altLang="zh-CN" dirty="0">
                <a:solidFill>
                  <a:srgbClr val="000000"/>
                </a:solidFill>
                <a:sym typeface="+mn-ea"/>
              </a:rPr>
              <a:t>) and in the CTC framework (</a:t>
            </a:r>
            <a:r>
              <a:rPr lang="en-US" altLang="zh-CN" dirty="0">
                <a:solidFill>
                  <a:srgbClr val="00FF00"/>
                </a:solidFill>
                <a:sym typeface="+mn-ea"/>
              </a:rPr>
              <a:t>Graves </a:t>
            </a:r>
            <a:r>
              <a:rPr lang="en-US" altLang="zh-CN" i="1" dirty="0">
                <a:solidFill>
                  <a:srgbClr val="00FF00"/>
                </a:solidFill>
                <a:sym typeface="+mn-ea"/>
              </a:rPr>
              <a:t>et al.</a:t>
            </a:r>
            <a:r>
              <a:rPr lang="en-US" altLang="zh-CN" dirty="0">
                <a:sym typeface="+mn-ea"/>
              </a:rPr>
              <a:t>,</a:t>
            </a:r>
            <a:r>
              <a:rPr lang="en-US" altLang="zh-CN" dirty="0">
                <a:solidFill>
                  <a:srgbClr val="00FF00"/>
                </a:solidFill>
                <a:sym typeface="+mn-ea"/>
              </a:rPr>
              <a:t> 2006</a:t>
            </a:r>
            <a:r>
              <a:rPr lang="en-US" altLang="zh-CN" dirty="0">
                <a:sym typeface="+mn-ea"/>
              </a:rPr>
              <a:t>;</a:t>
            </a:r>
            <a:r>
              <a:rPr lang="en-US" altLang="zh-CN" dirty="0">
                <a:solidFill>
                  <a:srgbClr val="92D050"/>
                </a:solidFill>
                <a:sym typeface="+mn-ea"/>
              </a:rPr>
              <a:t> </a:t>
            </a:r>
            <a:r>
              <a:rPr lang="en-US" altLang="zh-CN" dirty="0">
                <a:solidFill>
                  <a:srgbClr val="00FF00"/>
                </a:solidFill>
                <a:sym typeface="+mn-ea"/>
              </a:rPr>
              <a:t>Graves</a:t>
            </a:r>
            <a:r>
              <a:rPr lang="en-US" altLang="zh-CN" dirty="0">
                <a:solidFill>
                  <a:srgbClr val="92D050"/>
                </a:solidFill>
                <a:sym typeface="+mn-ea"/>
              </a:rPr>
              <a:t>, </a:t>
            </a:r>
            <a:r>
              <a:rPr lang="en-US" altLang="zh-CN" dirty="0">
                <a:solidFill>
                  <a:srgbClr val="00FF00"/>
                </a:solidFill>
                <a:sym typeface="+mn-ea"/>
              </a:rPr>
              <a:t>2012</a:t>
            </a:r>
            <a:r>
              <a:rPr lang="en-US" altLang="zh-CN" dirty="0">
                <a:solidFill>
                  <a:srgbClr val="000000"/>
                </a:solidFill>
                <a:sym typeface="+mn-ea"/>
              </a:rPr>
              <a:t>). A deep RNN (</a:t>
            </a:r>
            <a:r>
              <a:rPr lang="en-US" altLang="zh-CN" dirty="0">
                <a:solidFill>
                  <a:srgbClr val="00FF00"/>
                </a:solidFill>
                <a:sym typeface="+mn-ea"/>
              </a:rPr>
              <a:t>Graves </a:t>
            </a:r>
            <a:r>
              <a:rPr lang="en-US" altLang="zh-CN" i="1" dirty="0">
                <a:solidFill>
                  <a:srgbClr val="00FF00"/>
                </a:solidFill>
                <a:sym typeface="+mn-ea"/>
              </a:rPr>
              <a:t>et al.</a:t>
            </a:r>
            <a:r>
              <a:rPr lang="en-US" altLang="zh-CN" dirty="0">
                <a:sym typeface="+mn-ea"/>
              </a:rPr>
              <a:t>,</a:t>
            </a:r>
            <a:r>
              <a:rPr lang="en-US" altLang="zh-CN" dirty="0">
                <a:solidFill>
                  <a:srgbClr val="00FF00"/>
                </a:solidFill>
                <a:sym typeface="+mn-ea"/>
              </a:rPr>
              <a:t> 2013</a:t>
            </a:r>
            <a:r>
              <a:rPr lang="en-US" altLang="zh-CN" dirty="0">
                <a:solidFill>
                  <a:srgbClr val="000000"/>
                </a:solidFill>
                <a:sym typeface="+mn-ea"/>
              </a:rPr>
              <a:t>) has state variables from several layers at each time step, giving the unfolded graph two kinds of depth: ordinary depth due to a stack of layers, and depth due to time unfolding. This work brought the phoneme error rate  on TIMIT to a record low of 17.7%. See </a:t>
            </a:r>
            <a:r>
              <a:rPr lang="en-US" altLang="zh-CN" dirty="0" err="1">
                <a:solidFill>
                  <a:srgbClr val="00FF00"/>
                </a:solidFill>
                <a:sym typeface="+mn-ea"/>
              </a:rPr>
              <a:t>Pascanu</a:t>
            </a:r>
            <a:r>
              <a:rPr lang="en-US" altLang="zh-CN" dirty="0">
                <a:solidFill>
                  <a:srgbClr val="00FF00"/>
                </a:solidFill>
                <a:sym typeface="+mn-ea"/>
              </a:rPr>
              <a:t> </a:t>
            </a:r>
            <a:r>
              <a:rPr lang="en-US" altLang="zh-CN" i="1" dirty="0">
                <a:solidFill>
                  <a:srgbClr val="00FF00"/>
                </a:solidFill>
                <a:sym typeface="+mn-ea"/>
              </a:rPr>
              <a:t>et al.</a:t>
            </a:r>
            <a:r>
              <a:rPr lang="en-US" altLang="zh-CN" dirty="0">
                <a:solidFill>
                  <a:srgbClr val="00FF00"/>
                </a:solidFill>
                <a:sym typeface="+mn-ea"/>
              </a:rPr>
              <a:t> </a:t>
            </a:r>
            <a:r>
              <a:rPr lang="en-US" altLang="zh-CN" dirty="0">
                <a:solidFill>
                  <a:srgbClr val="000000"/>
                </a:solidFill>
                <a:sym typeface="+mn-ea"/>
              </a:rPr>
              <a:t>(</a:t>
            </a:r>
            <a:r>
              <a:rPr lang="en-US" altLang="zh-CN" dirty="0">
                <a:solidFill>
                  <a:srgbClr val="00FF00"/>
                </a:solidFill>
                <a:sym typeface="+mn-ea"/>
              </a:rPr>
              <a:t>2014a</a:t>
            </a:r>
            <a:r>
              <a:rPr lang="en-US" altLang="zh-CN" dirty="0">
                <a:solidFill>
                  <a:srgbClr val="000000"/>
                </a:solidFill>
                <a:sym typeface="+mn-ea"/>
              </a:rPr>
              <a:t>) and</a:t>
            </a:r>
            <a:r>
              <a:rPr lang="en-US" altLang="zh-CN" dirty="0">
                <a:solidFill>
                  <a:srgbClr val="92D050"/>
                </a:solidFill>
                <a:sym typeface="+mn-ea"/>
              </a:rPr>
              <a:t> </a:t>
            </a:r>
            <a:r>
              <a:rPr lang="en-US" altLang="zh-CN" dirty="0">
                <a:solidFill>
                  <a:srgbClr val="00FF00"/>
                </a:solidFill>
                <a:sym typeface="+mn-ea"/>
              </a:rPr>
              <a:t>Chung</a:t>
            </a:r>
            <a:r>
              <a:rPr lang="en-US" altLang="zh-CN" dirty="0">
                <a:solidFill>
                  <a:srgbClr val="92D050"/>
                </a:solidFill>
                <a:sym typeface="+mn-ea"/>
              </a:rPr>
              <a:t> </a:t>
            </a:r>
            <a:r>
              <a:rPr lang="en-US" altLang="zh-CN" i="1" dirty="0">
                <a:solidFill>
                  <a:srgbClr val="00FF00"/>
                </a:solidFill>
                <a:sym typeface="+mn-ea"/>
              </a:rPr>
              <a:t>et al.</a:t>
            </a:r>
            <a:r>
              <a:rPr lang="en-US" altLang="zh-CN" dirty="0">
                <a:solidFill>
                  <a:srgbClr val="00FF00"/>
                </a:solidFill>
                <a:sym typeface="+mn-ea"/>
              </a:rPr>
              <a:t> </a:t>
            </a:r>
            <a:r>
              <a:rPr lang="en-US" altLang="zh-CN" dirty="0">
                <a:solidFill>
                  <a:srgbClr val="000000"/>
                </a:solidFill>
                <a:sym typeface="+mn-ea"/>
              </a:rPr>
              <a:t>(</a:t>
            </a:r>
            <a:r>
              <a:rPr lang="en-US" altLang="zh-CN" dirty="0">
                <a:solidFill>
                  <a:srgbClr val="00FF00"/>
                </a:solidFill>
                <a:sym typeface="+mn-ea"/>
              </a:rPr>
              <a:t>2014</a:t>
            </a:r>
            <a:r>
              <a:rPr lang="en-US" altLang="zh-CN" dirty="0">
                <a:solidFill>
                  <a:srgbClr val="000000"/>
                </a:solidFill>
                <a:sym typeface="+mn-ea"/>
              </a:rPr>
              <a:t>) for other variants of deep RNNs, applied in other settings.</a:t>
            </a:r>
            <a:endParaRPr lang="en-US" altLang="zh-CN" noProof="1">
              <a:solidFill>
                <a:srgbClr val="000000"/>
              </a:solidFill>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r>
              <a:rPr lang="en-US" altLang="zh-CN" sz="2600" dirty="0">
                <a:solidFill>
                  <a:srgbClr val="000000"/>
                </a:solidFill>
                <a:latin typeface="Times New Roman" panose="02020603050405020304" pitchFamily="18" charset="0"/>
                <a:cs typeface="Times New Roman" panose="02020603050405020304" pitchFamily="18" charset="0"/>
                <a:sym typeface="+mn-ea"/>
              </a:rPr>
              <a:t>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12.3 Speech Recognition</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Another contemporary step toward end-to-end deep learning ASR is to let the system learn how to “align” the acoustic-level information with the phonetic-level information (</a:t>
            </a:r>
            <a:r>
              <a:rPr lang="en-US" altLang="zh-CN" sz="2600" dirty="0" err="1">
                <a:solidFill>
                  <a:srgbClr val="00FF00"/>
                </a:solidFill>
                <a:uFillTx/>
                <a:latin typeface="Times New Roman" panose="02020603050405020304" pitchFamily="18" charset="0"/>
                <a:cs typeface="Times New Roman" panose="02020603050405020304" pitchFamily="18" charset="0"/>
                <a:sym typeface="+mn-ea"/>
              </a:rPr>
              <a:t>Chorowski</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2014</a:t>
            </a:r>
            <a:r>
              <a:rPr lang="en-US" altLang="zh-CN" sz="2600" dirty="0">
                <a:uFillTx/>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Lu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2015</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25000" noProof="1">
              <a:solidFill>
                <a:srgbClr val="000000"/>
              </a:solidFill>
              <a:uFillTx/>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12.1.1 Fast CPU Implementations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dirty="0">
                <a:sym typeface="+mn-ea"/>
              </a:rPr>
              <a:t>By creating a carefully tuned fixed-point implementation, </a:t>
            </a:r>
            <a:r>
              <a:rPr lang="en-US" altLang="zh-CN" dirty="0" err="1">
                <a:solidFill>
                  <a:srgbClr val="00FF00"/>
                </a:solidFill>
                <a:sym typeface="+mn-ea"/>
              </a:rPr>
              <a:t>Vanhoucke</a:t>
            </a:r>
            <a:r>
              <a:rPr lang="en-US" altLang="zh-CN" dirty="0">
                <a:solidFill>
                  <a:srgbClr val="00FF00"/>
                </a:solidFill>
                <a:sym typeface="+mn-ea"/>
              </a:rPr>
              <a:t> </a:t>
            </a:r>
            <a:r>
              <a:rPr lang="en-US" altLang="zh-CN" i="1" dirty="0">
                <a:solidFill>
                  <a:srgbClr val="00FF00"/>
                </a:solidFill>
                <a:sym typeface="+mn-ea"/>
              </a:rPr>
              <a:t>et al.</a:t>
            </a:r>
            <a:r>
              <a:rPr dirty="0">
                <a:sym typeface="+mn-ea"/>
              </a:rPr>
              <a:t> (</a:t>
            </a:r>
            <a:r>
              <a:rPr lang="en-US" altLang="zh-CN" dirty="0">
                <a:solidFill>
                  <a:srgbClr val="00FF00"/>
                </a:solidFill>
                <a:sym typeface="+mn-ea"/>
              </a:rPr>
              <a:t>2011</a:t>
            </a:r>
            <a:r>
              <a:rPr dirty="0">
                <a:sym typeface="+mn-ea"/>
              </a:rPr>
              <a:t>) obtained a 3× speedup over a strong floating-point system. Each new model of CPU has different performance </a:t>
            </a:r>
            <a:r>
              <a:rPr sz="2600" dirty="0">
                <a:latin typeface="Times New Roman" panose="02020603050405020304" pitchFamily="18" charset="0"/>
                <a:cs typeface="Times New Roman" panose="02020603050405020304" pitchFamily="18" charset="0"/>
              </a:rPr>
              <a:t>characteristics, so sometimes floating-point implementations can be faster too. The important principle is that careful specialization of numerical computation routines can yield a large payoff. Other strategies, besides choosing whether to use fixed or floating point, include optimizing data structures to avoid cache misses and using vector instructions. Many machine learning researchers neglect these implementation details, but when the performance of an implementation restricts the size of the model, the accuracy of the model suffers.</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Wanying</a:t>
            </a:r>
            <a:r>
              <a:rPr lang="en-US" altLang="zh-CN" sz="2400" dirty="0"/>
              <a:t> Chen, </a:t>
            </a:r>
            <a:r>
              <a:rPr lang="en-US" altLang="zh-CN" sz="2400" dirty="0" err="1"/>
              <a:t>Liande</a:t>
            </a:r>
            <a:r>
              <a:rPr lang="en-US" altLang="zh-CN" sz="2400" dirty="0"/>
              <a:t> Bi</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pPr algn="ctr">
              <a:lnSpc>
                <a:spcPct val="150000"/>
              </a:lnSpc>
            </a:pPr>
            <a:r>
              <a:rPr lang="en-US" altLang="zh-CN" sz="3600" dirty="0">
                <a:ea typeface="+mn-ea"/>
                <a:cs typeface="Arial" panose="02080604020202020204" pitchFamily="34" charset="0"/>
                <a:sym typeface="+mn-ea"/>
              </a:rPr>
              <a:t>12.4 Natural Language Processing</a:t>
            </a:r>
            <a:endParaRPr lang="zh-CN" altLang="en-US" sz="3600" dirty="0"/>
          </a:p>
        </p:txBody>
      </p:sp>
      <p:sp>
        <p:nvSpPr>
          <p:cNvPr id="8" name="文本框 7"/>
          <p:cNvSpPr txBox="1"/>
          <p:nvPr/>
        </p:nvSpPr>
        <p:spPr>
          <a:xfrm>
            <a:off x="1526891" y="544852"/>
            <a:ext cx="9138218" cy="1445260"/>
          </a:xfrm>
          <a:prstGeom prst="rect">
            <a:avLst/>
          </a:prstGeom>
          <a:noFill/>
        </p:spPr>
        <p:txBody>
          <a:bodyPr wrap="square" rtlCol="0">
            <a:spAutoFit/>
          </a:bodyPr>
          <a:lstStyle/>
          <a:p>
            <a:pPr algn="ctr"/>
            <a:r>
              <a:rPr lang="en-US" altLang="zh-CN" sz="4400" b="1" dirty="0">
                <a:latin typeface="Times New Roman" panose="02020603050405020304" pitchFamily="18" charset="0"/>
                <a:sym typeface="+mn-ea"/>
              </a:rPr>
              <a:t>Chapter 12 Applications</a:t>
            </a:r>
            <a:endParaRPr lang="zh-CN" altLang="en-US" sz="4400" b="1" dirty="0">
              <a:latin typeface="Times New Roman" panose="02020603050405020304" pitchFamily="18" charset="0"/>
              <a:ea typeface="+mn-ea"/>
            </a:endParaRPr>
          </a:p>
          <a:p>
            <a:pPr algn="ctr"/>
            <a:r>
              <a:rPr lang="en-US" altLang="zh-CN" sz="4400" b="1" dirty="0">
                <a:latin typeface="Times New Roman" panose="02020603050405020304" pitchFamily="18" charset="0"/>
                <a:cs typeface="Times New Roman" panose="02020603050405020304" pitchFamily="18" charset="0"/>
              </a:rPr>
              <a:t> </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12.4 Natural  Language Processing</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lvl="0" eaLnBrk="0" fontAlgn="base" hangingPunct="0">
              <a:lnSpc>
                <a:spcPct val="145000"/>
              </a:lnSpc>
              <a:spcBef>
                <a:spcPts val="0"/>
              </a:spcBef>
              <a:spcAft>
                <a:spcPct val="0"/>
              </a:spcAft>
              <a:buClr>
                <a:srgbClr val="FF0000"/>
              </a:buClr>
            </a:pPr>
            <a:r>
              <a:rPr lang="en-US" altLang="zh-CN" sz="2600" i="1" dirty="0">
                <a:solidFill>
                  <a:srgbClr val="000000"/>
                </a:solidFill>
                <a:latin typeface="Times New Roman" panose="02020603050405020304" pitchFamily="18" charset="0"/>
                <a:cs typeface="Times New Roman" panose="02020603050405020304" pitchFamily="18" charset="0"/>
                <a:sym typeface="+mn-ea"/>
              </a:rPr>
              <a:t>Natural language processing </a:t>
            </a:r>
            <a:r>
              <a:rPr lang="en-US" altLang="zh-CN" sz="2600" dirty="0">
                <a:solidFill>
                  <a:srgbClr val="000000"/>
                </a:solidFill>
                <a:latin typeface="Times New Roman" panose="02020603050405020304" pitchFamily="18" charset="0"/>
                <a:cs typeface="Times New Roman" panose="02020603050405020304" pitchFamily="18" charset="0"/>
                <a:sym typeface="+mn-ea"/>
              </a:rPr>
              <a:t>(NLP) is the use of human languages, such as English or French, by a computer. Computer programs typically read and emit specialized languages designed to allow efficient and unambiguous parsing by simple programs. More naturally occurring languages are often ambiguous and defy formal description. Natural language processing includes applications such as machine translation,in which the learner must read a sentence in one human language and emit anequivalent sentence in another human language. Many NLP applications are based on language models that define a probability </a:t>
            </a:r>
            <a:r>
              <a:rPr lang="en-US" altLang="zh-CN" dirty="0">
                <a:solidFill>
                  <a:srgbClr val="000000"/>
                </a:solidFill>
                <a:sym typeface="+mn-ea"/>
              </a:rPr>
              <a:t>distribution over sequences of words, characters or bytes in a natural language.</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12.4 Natural  Language Processing</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marR="0" lvl="0" indent="0" algn="just" defTabSz="914400" rtl="0" eaLnBrk="0" fontAlgn="base" hangingPunct="0">
              <a:lnSpc>
                <a:spcPct val="145000"/>
              </a:lnSpc>
              <a:spcBef>
                <a:spcPts val="0"/>
              </a:spcBef>
              <a:spcAft>
                <a:spcPct val="0"/>
              </a:spcAft>
              <a:buClr>
                <a:srgbClr val="FF0000"/>
              </a:buClr>
              <a:buSzTx/>
              <a:buFont typeface="Times New Roman" panose="02020603050405020304" pitchFamily="18" charset="0"/>
              <a:buNone/>
            </a:pPr>
            <a:r>
              <a:rPr lang="en-US" altLang="zh-CN" sz="2600" dirty="0">
                <a:solidFill>
                  <a:srgbClr val="000000"/>
                </a:solidFill>
                <a:latin typeface="Times New Roman" panose="02020603050405020304" pitchFamily="18" charset="0"/>
                <a:cs typeface="Times New Roman" panose="02020603050405020304" pitchFamily="18" charset="0"/>
                <a:sym typeface="+mn-ea"/>
              </a:rPr>
              <a:t>As with the other applications discussed in this chapter, very generic neural network techniques can be successfully applied to natural language processing.However, to achieve excellent performance and to scale well to large applications,some domain-specific strategies become important. To build an efficient model of natural language, we must usually use techniques that are specialized for processing sequential data. In many cases, we choose to regard natural language as a sequence of words, rather than a sequence of individual characters or bytes.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solidFill>
                  <a:srgbClr val="000000"/>
                </a:solidFill>
                <a:latin typeface="Times New Roman" panose="02020603050405020304" pitchFamily="18" charset="0"/>
                <a:cs typeface="Times New Roman" panose="02020603050405020304" pitchFamily="18" charset="0"/>
                <a:sym typeface="+mn-ea"/>
              </a:rPr>
              <a:t>12.4 Natural  Language Processing</a:t>
            </a: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eaLnBrk="0" fontAlgn="base" hangingPunct="0">
              <a:spcBef>
                <a:spcPts val="0"/>
              </a:spcBef>
              <a:spcAft>
                <a:spcPct val="0"/>
              </a:spcAft>
              <a:buClr>
                <a:srgbClr val="FF0000"/>
              </a:buClr>
            </a:pPr>
            <a:r>
              <a:rPr lang="en-US" altLang="zh-CN" dirty="0">
                <a:solidFill>
                  <a:srgbClr val="000000"/>
                </a:solidFill>
                <a:sym typeface="+mn-ea"/>
              </a:rPr>
              <a:t>Because the total number of possible </a:t>
            </a:r>
            <a:r>
              <a:rPr lang="en-US" altLang="zh-CN" sz="2600" dirty="0">
                <a:solidFill>
                  <a:srgbClr val="000000"/>
                </a:solidFill>
                <a:latin typeface="Times New Roman" panose="02020603050405020304" pitchFamily="18" charset="0"/>
                <a:cs typeface="Times New Roman" panose="02020603050405020304" pitchFamily="18" charset="0"/>
                <a:sym typeface="+mn-ea"/>
              </a:rPr>
              <a:t>words is so large, word-based language models must operate on an extremely high-dimensional and sparse discrete space. Several strategies have been developed to make models of such a space efficient, both in a computational and in a statistical sense.</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latin typeface="Times New Roman" panose="02020603050405020304" pitchFamily="18" charset="0"/>
                <a:sym typeface="Arial" panose="02080604020202020204" pitchFamily="34" charset="0"/>
              </a:rPr>
              <a:t>12.4.1 n-grams</a:t>
            </a:r>
            <a:br>
              <a:rPr lang="en-US" altLang="zh-CN" sz="4000" dirty="0"/>
            </a:b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marR="0" lvl="0" indent="0" algn="just" defTabSz="914400" rtl="0" eaLnBrk="0" fontAlgn="base" hangingPunct="0">
              <a:lnSpc>
                <a:spcPct val="145000"/>
              </a:lnSpc>
              <a:spcBef>
                <a:spcPts val="0"/>
              </a:spcBef>
              <a:spcAft>
                <a:spcPct val="0"/>
              </a:spcAft>
              <a:buClr>
                <a:srgbClr val="FF0000"/>
              </a:buClr>
              <a:buSzTx/>
              <a:buFont typeface="Times New Roman" panose="02020603050405020304" pitchFamily="18" charset="0"/>
              <a:buNone/>
            </a:pPr>
            <a:r>
              <a:rPr lang="en-US" altLang="zh-CN" sz="2600" i="1" dirty="0">
                <a:solidFill>
                  <a:srgbClr val="000000"/>
                </a:solidFill>
                <a:latin typeface="Times New Roman" panose="02020603050405020304" pitchFamily="18" charset="0"/>
                <a:cs typeface="Times New Roman" panose="02020603050405020304" pitchFamily="18" charset="0"/>
                <a:sym typeface="+mn-ea"/>
              </a:rPr>
              <a:t>A language model </a:t>
            </a:r>
            <a:r>
              <a:rPr lang="en-US" altLang="zh-CN" sz="2600" dirty="0">
                <a:solidFill>
                  <a:srgbClr val="000000"/>
                </a:solidFill>
                <a:latin typeface="Times New Roman" panose="02020603050405020304" pitchFamily="18" charset="0"/>
                <a:cs typeface="Times New Roman" panose="02020603050405020304" pitchFamily="18" charset="0"/>
                <a:sym typeface="+mn-ea"/>
              </a:rPr>
              <a:t>defines a probability distribution over sequences of tokens in a natural language. Depending on how the model is designed, a token may be a word, a character, or even a byte. Tokens are always discrete entities. The earliest successful language models were based on models of fixed-length sequences of tokens called </a:t>
            </a:r>
            <a:r>
              <a:rPr lang="en-US" altLang="zh-CN" sz="2600" i="1" dirty="0">
                <a:solidFill>
                  <a:srgbClr val="000000"/>
                </a:solidFill>
                <a:latin typeface="Times New Roman" panose="02020603050405020304" pitchFamily="18" charset="0"/>
                <a:cs typeface="Times New Roman" panose="02020603050405020304" pitchFamily="18" charset="0"/>
                <a:sym typeface="+mn-ea"/>
              </a:rPr>
              <a:t>n</a:t>
            </a:r>
            <a:r>
              <a:rPr lang="en-US" altLang="zh-CN" sz="2600" dirty="0">
                <a:solidFill>
                  <a:srgbClr val="000000"/>
                </a:solidFill>
                <a:latin typeface="Times New Roman" panose="02020603050405020304" pitchFamily="18" charset="0"/>
                <a:cs typeface="Times New Roman" panose="02020603050405020304" pitchFamily="18" charset="0"/>
                <a:sym typeface="+mn-ea"/>
              </a:rPr>
              <a:t>-grams. An </a:t>
            </a:r>
            <a:r>
              <a:rPr lang="en-US" altLang="zh-CN" sz="2600" i="1" dirty="0">
                <a:solidFill>
                  <a:srgbClr val="000000"/>
                </a:solidFill>
                <a:latin typeface="Times New Roman" panose="02020603050405020304" pitchFamily="18" charset="0"/>
                <a:cs typeface="Times New Roman" panose="02020603050405020304" pitchFamily="18" charset="0"/>
                <a:sym typeface="+mn-ea"/>
              </a:rPr>
              <a:t>n</a:t>
            </a:r>
            <a:r>
              <a:rPr lang="en-US" altLang="zh-CN" sz="2600" dirty="0">
                <a:solidFill>
                  <a:srgbClr val="000000"/>
                </a:solidFill>
                <a:latin typeface="Times New Roman" panose="02020603050405020304" pitchFamily="18" charset="0"/>
                <a:cs typeface="Times New Roman" panose="02020603050405020304" pitchFamily="18" charset="0"/>
                <a:sym typeface="+mn-ea"/>
              </a:rPr>
              <a:t>-gram is a sequence of </a:t>
            </a:r>
            <a:r>
              <a:rPr lang="en-US" altLang="zh-CN" sz="2600" i="1" dirty="0">
                <a:solidFill>
                  <a:srgbClr val="000000"/>
                </a:solidFill>
                <a:latin typeface="Times New Roman" panose="02020603050405020304" pitchFamily="18" charset="0"/>
                <a:cs typeface="Times New Roman" panose="02020603050405020304" pitchFamily="18" charset="0"/>
                <a:sym typeface="+mn-ea"/>
              </a:rPr>
              <a:t>n</a:t>
            </a:r>
            <a:r>
              <a:rPr lang="en-US" altLang="zh-CN" sz="2600" dirty="0">
                <a:solidFill>
                  <a:srgbClr val="000000"/>
                </a:solidFill>
                <a:latin typeface="Times New Roman" panose="02020603050405020304" pitchFamily="18" charset="0"/>
                <a:cs typeface="Times New Roman" panose="02020603050405020304" pitchFamily="18" charset="0"/>
                <a:sym typeface="+mn-ea"/>
              </a:rPr>
              <a:t> tokens.</a:t>
            </a:r>
          </a:p>
          <a:p>
            <a:pPr marL="0" marR="0" lvl="0" indent="0" algn="just" defTabSz="914400" rtl="0" eaLnBrk="0" fontAlgn="base" hangingPunct="0">
              <a:lnSpc>
                <a:spcPct val="145000"/>
              </a:lnSpc>
              <a:spcBef>
                <a:spcPts val="0"/>
              </a:spcBef>
              <a:spcAft>
                <a:spcPct val="0"/>
              </a:spcAft>
              <a:buClr>
                <a:srgbClr val="FF0000"/>
              </a:buClr>
              <a:buSzTx/>
              <a:buFont typeface="Times New Roman" panose="02020603050405020304" pitchFamily="18" charset="0"/>
              <a:buNone/>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Models based on </a:t>
            </a:r>
            <a:r>
              <a:rPr lang="en-US" altLang="zh-CN" sz="2600" i="1" dirty="0">
                <a:solidFill>
                  <a:srgbClr val="000000"/>
                </a:solidFill>
                <a:latin typeface="Times New Roman" panose="02020603050405020304" pitchFamily="18" charset="0"/>
                <a:cs typeface="Times New Roman" panose="02020603050405020304" pitchFamily="18" charset="0"/>
                <a:sym typeface="+mn-ea"/>
              </a:rPr>
              <a:t>n</a:t>
            </a:r>
            <a:r>
              <a:rPr lang="en-US" altLang="zh-CN" sz="2600" dirty="0">
                <a:solidFill>
                  <a:srgbClr val="000000"/>
                </a:solidFill>
                <a:latin typeface="Times New Roman" panose="02020603050405020304" pitchFamily="18" charset="0"/>
                <a:cs typeface="Times New Roman" panose="02020603050405020304" pitchFamily="18" charset="0"/>
                <a:sym typeface="+mn-ea"/>
              </a:rPr>
              <a:t>-grams define the conditional probability of the </a:t>
            </a:r>
            <a:r>
              <a:rPr lang="en-US" altLang="zh-CN" sz="2600" i="1" dirty="0">
                <a:solidFill>
                  <a:srgbClr val="000000"/>
                </a:solidFill>
                <a:latin typeface="Times New Roman" panose="02020603050405020304" pitchFamily="18" charset="0"/>
                <a:cs typeface="Times New Roman" panose="02020603050405020304" pitchFamily="18" charset="0"/>
                <a:sym typeface="+mn-ea"/>
              </a:rPr>
              <a:t>n</a:t>
            </a:r>
            <a:r>
              <a:rPr lang="en-US" altLang="zh-CN" sz="2600" dirty="0">
                <a:solidFill>
                  <a:srgbClr val="000000"/>
                </a:solidFill>
                <a:latin typeface="Times New Roman" panose="02020603050405020304" pitchFamily="18" charset="0"/>
                <a:cs typeface="Times New Roman" panose="02020603050405020304" pitchFamily="18" charset="0"/>
                <a:sym typeface="+mn-ea"/>
              </a:rPr>
              <a:t>-th tokengiven the preceding </a:t>
            </a:r>
            <a:r>
              <a:rPr lang="en-US" altLang="zh-CN" sz="2600" i="1" dirty="0">
                <a:solidFill>
                  <a:srgbClr val="000000"/>
                </a:solidFill>
                <a:latin typeface="Times New Roman" panose="02020603050405020304" pitchFamily="18" charset="0"/>
                <a:cs typeface="Times New Roman" panose="02020603050405020304" pitchFamily="18" charset="0"/>
                <a:sym typeface="+mn-ea"/>
              </a:rPr>
              <a:t>n</a:t>
            </a:r>
            <a:r>
              <a:rPr lang="en-US" altLang="zh-CN" sz="2600" dirty="0">
                <a:solidFill>
                  <a:srgbClr val="000000"/>
                </a:solidFill>
                <a:latin typeface="Times New Roman" panose="02020603050405020304" pitchFamily="18" charset="0"/>
                <a:cs typeface="Times New Roman" panose="02020603050405020304" pitchFamily="18" charset="0"/>
                <a:sym typeface="+mn-ea"/>
              </a:rPr>
              <a:t> − 1 tokens. The model uses products of these conditional distributions to define the probability distribution over longer sequences:</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8851" name="图片 1" descr="深度截图_选择区域_20200511204216"/>
          <p:cNvPicPr>
            <a:picLocks noChangeAspect="1"/>
          </p:cNvPicPr>
          <p:nvPr/>
        </p:nvPicPr>
        <p:blipFill>
          <a:blip r:embed="rId3"/>
          <a:stretch>
            <a:fillRect/>
          </a:stretch>
        </p:blipFill>
        <p:spPr>
          <a:xfrm>
            <a:off x="2440788" y="5718969"/>
            <a:ext cx="7870791" cy="915987"/>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latin typeface="Times New Roman" panose="02020603050405020304" pitchFamily="18" charset="0"/>
                <a:sym typeface="Arial" panose="02080604020202020204" pitchFamily="34" charset="0"/>
              </a:rPr>
              <a:t>12.4.1 n-grams</a:t>
            </a:r>
            <a:br>
              <a:rPr lang="en-US" altLang="zh-CN" sz="4000" dirty="0"/>
            </a:b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eaLnBrk="0" fontAlgn="base" hangingPunct="0">
                  <a:lnSpc>
                    <a:spcPct val="145000"/>
                  </a:lnSpc>
                  <a:spcBef>
                    <a:spcPts val="0"/>
                  </a:spcBef>
                  <a:spcAft>
                    <a:spcPct val="0"/>
                  </a:spcAft>
                  <a:buClr>
                    <a:srgbClr val="FF0000"/>
                  </a:buClr>
                </a:pPr>
                <a:r>
                  <a:rPr lang="en-US" altLang="zh-CN" sz="2600" dirty="0">
                    <a:solidFill>
                      <a:srgbClr val="000000"/>
                    </a:solidFill>
                    <a:latin typeface="Times New Roman" panose="02020603050405020304" pitchFamily="18" charset="0"/>
                    <a:cs typeface="Times New Roman" panose="02020603050405020304" pitchFamily="18" charset="0"/>
                    <a:sym typeface="+mn-ea"/>
                  </a:rPr>
                  <a:t>This decomposition is justified by the chain rule of probability. The probability distribution over the initial sequence </a:t>
                </a:r>
                <a:r>
                  <a:rPr lang="en-US" altLang="zh-CN" dirty="0">
                    <a:solidFill>
                      <a:srgbClr val="000000"/>
                    </a:solidFill>
                    <a:sym typeface="+mn-ea"/>
                  </a:rPr>
                  <a:t>P</a:t>
                </a:r>
                <a14:m>
                  <m:oMath xmlns:m="http://schemas.openxmlformats.org/officeDocument/2006/math">
                    <m:d>
                      <m:dPr>
                        <m:ctrlPr>
                          <a:rPr lang="en-US" altLang="zh-CN" i="1">
                            <a:solidFill>
                              <a:srgbClr val="000000"/>
                            </a:solidFill>
                            <a:latin typeface="Cambria Math" panose="02040503050406030204" pitchFamily="18" charset="0"/>
                            <a:sym typeface="+mn-ea"/>
                          </a:rPr>
                        </m:ctrlPr>
                      </m:dPr>
                      <m:e>
                        <m:sSub>
                          <m:sSubPr>
                            <m:ctrlPr>
                              <a:rPr lang="en-US" altLang="zh-CN" i="1">
                                <a:solidFill>
                                  <a:srgbClr val="000000"/>
                                </a:solidFill>
                                <a:latin typeface="Cambria Math" panose="02040503050406030204" pitchFamily="18" charset="0"/>
                                <a:sym typeface="+mn-ea"/>
                              </a:rPr>
                            </m:ctrlPr>
                          </m:sSubPr>
                          <m:e>
                            <m:r>
                              <a:rPr lang="en-US" altLang="zh-CN" i="1">
                                <a:solidFill>
                                  <a:srgbClr val="000000"/>
                                </a:solidFill>
                                <a:latin typeface="Cambria Math" panose="02040503050406030204" pitchFamily="18" charset="0"/>
                                <a:sym typeface="+mn-ea"/>
                              </a:rPr>
                              <m:t>𝑥</m:t>
                            </m:r>
                          </m:e>
                          <m:sub>
                            <m:r>
                              <a:rPr lang="en-US" altLang="zh-CN" i="1">
                                <a:solidFill>
                                  <a:srgbClr val="000000"/>
                                </a:solidFill>
                                <a:latin typeface="Cambria Math" panose="02040503050406030204" pitchFamily="18" charset="0"/>
                                <a:sym typeface="+mn-ea"/>
                              </a:rPr>
                              <m:t>1</m:t>
                            </m:r>
                          </m:sub>
                        </m:sSub>
                        <m:r>
                          <a:rPr lang="en-US" altLang="zh-CN" i="1">
                            <a:solidFill>
                              <a:srgbClr val="000000"/>
                            </a:solidFill>
                            <a:latin typeface="Cambria Math" panose="02040503050406030204" pitchFamily="18" charset="0"/>
                            <a:sym typeface="+mn-ea"/>
                          </a:rPr>
                          <m:t>,…,</m:t>
                        </m:r>
                        <m:sSub>
                          <m:sSubPr>
                            <m:ctrlPr>
                              <a:rPr lang="en-US" altLang="zh-CN" i="1">
                                <a:solidFill>
                                  <a:srgbClr val="000000"/>
                                </a:solidFill>
                                <a:latin typeface="Cambria Math" panose="02040503050406030204" pitchFamily="18" charset="0"/>
                                <a:sym typeface="+mn-ea"/>
                              </a:rPr>
                            </m:ctrlPr>
                          </m:sSubPr>
                          <m:e>
                            <m:r>
                              <a:rPr lang="en-US" altLang="zh-CN" i="1">
                                <a:solidFill>
                                  <a:srgbClr val="000000"/>
                                </a:solidFill>
                                <a:latin typeface="Cambria Math" panose="02040503050406030204" pitchFamily="18" charset="0"/>
                                <a:sym typeface="+mn-ea"/>
                              </a:rPr>
                              <m:t>𝑥</m:t>
                            </m:r>
                          </m:e>
                          <m:sub>
                            <m:r>
                              <a:rPr lang="en-US" altLang="zh-CN" i="1">
                                <a:solidFill>
                                  <a:srgbClr val="000000"/>
                                </a:solidFill>
                                <a:latin typeface="Cambria Math" panose="02040503050406030204" pitchFamily="18" charset="0"/>
                                <a:sym typeface="+mn-ea"/>
                              </a:rPr>
                              <m:t>𝑛</m:t>
                            </m:r>
                            <m:r>
                              <a:rPr lang="en-US" altLang="zh-CN" i="1">
                                <a:solidFill>
                                  <a:srgbClr val="000000"/>
                                </a:solidFill>
                                <a:latin typeface="Cambria Math" panose="02040503050406030204" pitchFamily="18" charset="0"/>
                                <a:sym typeface="+mn-ea"/>
                              </a:rPr>
                              <m:t>−</m:t>
                            </m:r>
                            <m:r>
                              <a:rPr lang="en-US" altLang="zh-CN" i="1">
                                <a:solidFill>
                                  <a:srgbClr val="000000"/>
                                </a:solidFill>
                                <a:latin typeface="Cambria Math" panose="02040503050406030204" pitchFamily="18" charset="0"/>
                                <a:sym typeface="+mn-ea"/>
                              </a:rPr>
                              <m:t>1</m:t>
                            </m:r>
                          </m:sub>
                        </m:sSub>
                      </m:e>
                    </m:d>
                  </m:oMath>
                </a14:m>
                <a:r>
                  <a:rPr lang="en-US" altLang="zh-CN" dirty="0">
                    <a:solidFill>
                      <a:srgbClr val="000000"/>
                    </a:solidFill>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may be modeled by a different model with a smaller value of </a:t>
                </a:r>
                <a:r>
                  <a:rPr lang="en-US" altLang="zh-CN" sz="2600" i="1" dirty="0">
                    <a:solidFill>
                      <a:srgbClr val="000000"/>
                    </a:solidFill>
                    <a:latin typeface="Times New Roman" panose="02020603050405020304" pitchFamily="18" charset="0"/>
                    <a:cs typeface="Times New Roman" panose="02020603050405020304" pitchFamily="18" charset="0"/>
                    <a:sym typeface="+mn-ea"/>
                  </a:rPr>
                  <a:t>n</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45000"/>
                  </a:lnSpc>
                  <a:spcBef>
                    <a:spcPts val="0"/>
                  </a:spcBef>
                  <a:spcAft>
                    <a:spcPct val="0"/>
                  </a:spcAft>
                  <a:buClr>
                    <a:srgbClr val="FF0000"/>
                  </a:buClr>
                  <a:buSzTx/>
                  <a:buFont typeface="Times New Roman" panose="02020603050405020304" pitchFamily="18" charset="0"/>
                  <a:buNone/>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Training </a:t>
                </a:r>
                <a:r>
                  <a:rPr lang="en-US" altLang="zh-CN" sz="2600" i="1" dirty="0">
                    <a:solidFill>
                      <a:srgbClr val="000000"/>
                    </a:solidFill>
                    <a:latin typeface="Times New Roman" panose="02020603050405020304" pitchFamily="18" charset="0"/>
                    <a:cs typeface="Times New Roman" panose="02020603050405020304" pitchFamily="18" charset="0"/>
                    <a:sym typeface="+mn-ea"/>
                  </a:rPr>
                  <a:t>n</a:t>
                </a:r>
                <a:r>
                  <a:rPr lang="en-US" altLang="zh-CN" sz="2600" dirty="0">
                    <a:solidFill>
                      <a:srgbClr val="000000"/>
                    </a:solidFill>
                    <a:latin typeface="Times New Roman" panose="02020603050405020304" pitchFamily="18" charset="0"/>
                    <a:cs typeface="Times New Roman" panose="02020603050405020304" pitchFamily="18" charset="0"/>
                    <a:sym typeface="+mn-ea"/>
                  </a:rPr>
                  <a:t>-gram models is straightforward because the maximum likelihood estimate can be computed simply by counting how many times each possible n gram occurs in the training set. Models based on </a:t>
                </a:r>
                <a:r>
                  <a:rPr lang="en-US" altLang="zh-CN" sz="2600" i="1" dirty="0">
                    <a:solidFill>
                      <a:srgbClr val="000000"/>
                    </a:solidFill>
                    <a:latin typeface="Times New Roman" panose="02020603050405020304" pitchFamily="18" charset="0"/>
                    <a:cs typeface="Times New Roman" panose="02020603050405020304" pitchFamily="18" charset="0"/>
                    <a:sym typeface="+mn-ea"/>
                  </a:rPr>
                  <a:t>n</a:t>
                </a:r>
                <a:r>
                  <a:rPr lang="en-US" altLang="zh-CN" sz="2600" dirty="0">
                    <a:solidFill>
                      <a:srgbClr val="000000"/>
                    </a:solidFill>
                    <a:latin typeface="Times New Roman" panose="02020603050405020304" pitchFamily="18" charset="0"/>
                    <a:cs typeface="Times New Roman" panose="02020603050405020304" pitchFamily="18" charset="0"/>
                    <a:sym typeface="+mn-ea"/>
                  </a:rPr>
                  <a:t>-grams have been the core building block of statistical language modeling for many decades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Jelinek andMercer</a:t>
                </a:r>
                <a:r>
                  <a:rPr lang="en-US" altLang="zh-CN" sz="2600" dirty="0">
                    <a:uFillTx/>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1980</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Katz</a:t>
                </a:r>
                <a:r>
                  <a:rPr lang="en-US" altLang="zh-CN" sz="2600" dirty="0">
                    <a:uFillTx/>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1987</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Chen and Goodman</a:t>
                </a:r>
                <a:r>
                  <a:rPr lang="en-US" altLang="zh-CN" sz="2600" dirty="0">
                    <a:uFillTx/>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1999</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latin typeface="Times New Roman" panose="02020603050405020304" pitchFamily="18" charset="0"/>
                <a:sym typeface="Arial" panose="02080604020202020204" pitchFamily="34" charset="0"/>
              </a:rPr>
              <a:t>12.4.1 n-grams</a:t>
            </a:r>
            <a:br>
              <a:rPr lang="en-US" altLang="zh-CN" sz="4000" dirty="0"/>
            </a:b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eaLnBrk="0" fontAlgn="base" hangingPunct="0">
              <a:lnSpc>
                <a:spcPct val="145000"/>
              </a:lnSpc>
              <a:spcBef>
                <a:spcPts val="0"/>
              </a:spcBef>
              <a:spcAft>
                <a:spcPct val="0"/>
              </a:spcAft>
              <a:buClr>
                <a:srgbClr val="FF0000"/>
              </a:buClr>
            </a:pPr>
            <a:r>
              <a:rPr lang="zh-CN" altLang="en-US" sz="2500" dirty="0">
                <a:solidFill>
                  <a:srgbClr val="000000"/>
                </a:solidFill>
                <a:sym typeface="+mn-ea"/>
              </a:rPr>
              <a:t>　　</a:t>
            </a:r>
            <a:r>
              <a:rPr lang="en-US" altLang="zh-CN" sz="2500" dirty="0">
                <a:solidFill>
                  <a:srgbClr val="000000"/>
                </a:solidFill>
                <a:sym typeface="+mn-ea"/>
              </a:rPr>
              <a:t>For small values of n , models have particular names: </a:t>
            </a:r>
            <a:r>
              <a:rPr lang="en-US" altLang="zh-CN" sz="2500" i="1" dirty="0">
                <a:solidFill>
                  <a:srgbClr val="000000"/>
                </a:solidFill>
                <a:sym typeface="+mn-ea"/>
              </a:rPr>
              <a:t>unigram</a:t>
            </a:r>
            <a:r>
              <a:rPr lang="en-US" altLang="zh-CN" sz="2500" dirty="0">
                <a:solidFill>
                  <a:srgbClr val="000000"/>
                </a:solidFill>
                <a:sym typeface="+mn-ea"/>
              </a:rPr>
              <a:t> for </a:t>
            </a:r>
            <a:r>
              <a:rPr lang="en-US" altLang="zh-CN" sz="2500" i="1" dirty="0">
                <a:solidFill>
                  <a:srgbClr val="000000"/>
                </a:solidFill>
                <a:sym typeface="+mn-ea"/>
              </a:rPr>
              <a:t>n</a:t>
            </a:r>
            <a:r>
              <a:rPr lang="en-US" altLang="zh-CN" sz="2500" dirty="0">
                <a:solidFill>
                  <a:srgbClr val="000000"/>
                </a:solidFill>
                <a:sym typeface="+mn-ea"/>
              </a:rPr>
              <a:t>=1, bigram for </a:t>
            </a:r>
            <a:r>
              <a:rPr lang="en-US" altLang="zh-CN" sz="2500" i="1" dirty="0">
                <a:solidFill>
                  <a:srgbClr val="000000"/>
                </a:solidFill>
                <a:sym typeface="+mn-ea"/>
              </a:rPr>
              <a:t>n</a:t>
            </a:r>
            <a:r>
              <a:rPr lang="en-US" altLang="zh-CN" sz="2500" dirty="0">
                <a:solidFill>
                  <a:srgbClr val="000000"/>
                </a:solidFill>
                <a:sym typeface="+mn-ea"/>
              </a:rPr>
              <a:t>=2, and trigram for </a:t>
            </a:r>
            <a:r>
              <a:rPr lang="en-US" altLang="zh-CN" sz="2500" i="1" dirty="0">
                <a:solidFill>
                  <a:srgbClr val="000000"/>
                </a:solidFill>
                <a:sym typeface="+mn-ea"/>
              </a:rPr>
              <a:t>n</a:t>
            </a:r>
            <a:r>
              <a:rPr lang="en-US" altLang="zh-CN" sz="2500" dirty="0">
                <a:solidFill>
                  <a:srgbClr val="000000"/>
                </a:solidFill>
                <a:sym typeface="+mn-ea"/>
              </a:rPr>
              <a:t>=3. These names derive from the Latin prefixes for the corresponding numbers and the Greek suffix “-gram” denoting something that is written.</a:t>
            </a:r>
          </a:p>
          <a:p>
            <a:pPr lvl="0" eaLnBrk="0" fontAlgn="base" hangingPunct="0">
              <a:lnSpc>
                <a:spcPct val="145000"/>
              </a:lnSpc>
              <a:spcBef>
                <a:spcPts val="0"/>
              </a:spcBef>
              <a:spcAft>
                <a:spcPct val="0"/>
              </a:spcAft>
              <a:buClr>
                <a:srgbClr val="FF0000"/>
              </a:buClr>
            </a:pPr>
            <a:r>
              <a:rPr lang="zh-CN" altLang="en-US" sz="2500" noProof="1">
                <a:solidFill>
                  <a:srgbClr val="000000"/>
                </a:solidFill>
                <a:sym typeface="+mn-ea"/>
              </a:rPr>
              <a:t>　　</a:t>
            </a:r>
            <a:r>
              <a:rPr lang="en-US" altLang="zh-CN" sz="2500" dirty="0">
                <a:solidFill>
                  <a:srgbClr val="000000"/>
                </a:solidFill>
                <a:sym typeface="+mn-ea"/>
              </a:rPr>
              <a:t>Usually we train both an n-gram model and an </a:t>
            </a:r>
            <a:r>
              <a:rPr lang="en-US" altLang="zh-CN" sz="2500" i="1" dirty="0">
                <a:solidFill>
                  <a:srgbClr val="000000"/>
                </a:solidFill>
                <a:sym typeface="+mn-ea"/>
              </a:rPr>
              <a:t>n </a:t>
            </a:r>
            <a:r>
              <a:rPr lang="en-US" altLang="zh-CN" sz="2500" dirty="0">
                <a:solidFill>
                  <a:srgbClr val="000000"/>
                </a:solidFill>
                <a:sym typeface="+mn-ea"/>
              </a:rPr>
              <a:t>− 1 .This makes it easy to compute</a:t>
            </a:r>
          </a:p>
          <a:p>
            <a:pPr lvl="0" eaLnBrk="0" fontAlgn="base" hangingPunct="0">
              <a:lnSpc>
                <a:spcPct val="145000"/>
              </a:lnSpc>
              <a:spcBef>
                <a:spcPts val="0"/>
              </a:spcBef>
              <a:spcAft>
                <a:spcPct val="0"/>
              </a:spcAft>
              <a:buClr>
                <a:srgbClr val="FF0000"/>
              </a:buClr>
            </a:pPr>
            <a:endParaRPr lang="en-US" altLang="zh-CN" sz="2500" dirty="0">
              <a:solidFill>
                <a:srgbClr val="000000"/>
              </a:solidFill>
              <a:sym typeface="+mn-ea"/>
            </a:endParaRPr>
          </a:p>
          <a:p>
            <a:pPr lvl="0" eaLnBrk="0" fontAlgn="base" hangingPunct="0">
              <a:lnSpc>
                <a:spcPct val="145000"/>
              </a:lnSpc>
              <a:spcBef>
                <a:spcPts val="0"/>
              </a:spcBef>
              <a:spcAft>
                <a:spcPct val="0"/>
              </a:spcAft>
              <a:buClr>
                <a:srgbClr val="FF0000"/>
              </a:buClr>
            </a:pPr>
            <a:r>
              <a:rPr lang="en-US" altLang="zh-CN" sz="2500" dirty="0">
                <a:solidFill>
                  <a:srgbClr val="000000"/>
                </a:solidFill>
                <a:sym typeface="+mn-ea"/>
              </a:rPr>
              <a:t>simply by looking up two stored probabilities. For this to exactly reproduce inference in </a:t>
            </a:r>
            <a:r>
              <a:rPr lang="en-US" altLang="zh-CN" sz="2500" i="1" dirty="0" err="1">
                <a:solidFill>
                  <a:srgbClr val="000000"/>
                </a:solidFill>
                <a:sym typeface="+mn-ea"/>
              </a:rPr>
              <a:t>P</a:t>
            </a:r>
            <a:r>
              <a:rPr lang="en-US" altLang="zh-CN" sz="2500" baseline="-25000" dirty="0" err="1">
                <a:solidFill>
                  <a:srgbClr val="000000"/>
                </a:solidFill>
                <a:sym typeface="+mn-ea"/>
              </a:rPr>
              <a:t>n</a:t>
            </a:r>
            <a:r>
              <a:rPr lang="en-US" altLang="zh-CN" sz="2500" dirty="0">
                <a:solidFill>
                  <a:srgbClr val="000000"/>
                </a:solidFill>
                <a:sym typeface="+mn-ea"/>
              </a:rPr>
              <a:t>, we must omit the final character from each sequence when we train </a:t>
            </a:r>
            <a:r>
              <a:rPr lang="en-US" altLang="zh-CN" sz="2500" i="1" dirty="0">
                <a:solidFill>
                  <a:srgbClr val="000000"/>
                </a:solidFill>
                <a:sym typeface="+mn-ea"/>
              </a:rPr>
              <a:t>P</a:t>
            </a:r>
            <a:r>
              <a:rPr lang="en-US" altLang="zh-CN" sz="2500" baseline="-25000" dirty="0">
                <a:solidFill>
                  <a:srgbClr val="000000"/>
                </a:solidFill>
                <a:sym typeface="+mn-ea"/>
              </a:rPr>
              <a:t>n−1</a:t>
            </a:r>
            <a:r>
              <a:rPr lang="en-US" altLang="zh-CN" sz="2500" dirty="0">
                <a:solidFill>
                  <a:srgbClr val="000000"/>
                </a:solidFill>
                <a:sym typeface="+mn-ea"/>
              </a:rPr>
              <a:t>.</a:t>
            </a:r>
            <a:endParaRPr kumimoji="0" lang="en-US" altLang="zh-CN" sz="25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descr="深度截图_选择区域_20200511205000">
            <a:extLst>
              <a:ext uri="{FF2B5EF4-FFF2-40B4-BE49-F238E27FC236}">
                <a16:creationId xmlns:a16="http://schemas.microsoft.com/office/drawing/2014/main" id="{ECA00CFF-9EC7-45BD-AE22-5FEA801BDF24}"/>
              </a:ext>
            </a:extLst>
          </p:cNvPr>
          <p:cNvPicPr>
            <a:picLocks noChangeAspect="1"/>
          </p:cNvPicPr>
          <p:nvPr/>
        </p:nvPicPr>
        <p:blipFill>
          <a:blip r:embed="rId3"/>
          <a:stretch>
            <a:fillRect/>
          </a:stretch>
        </p:blipFill>
        <p:spPr>
          <a:xfrm>
            <a:off x="2947912" y="3959790"/>
            <a:ext cx="8354826" cy="937260"/>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latin typeface="Times New Roman" panose="02020603050405020304" pitchFamily="18" charset="0"/>
                <a:sym typeface="Arial" panose="02080604020202020204" pitchFamily="34" charset="0"/>
              </a:rPr>
              <a:t>12.4.1 n-grams</a:t>
            </a:r>
            <a:br>
              <a:rPr lang="en-US" altLang="zh-CN" sz="4000" dirty="0"/>
            </a:b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marR="0" lvl="0" indent="0" algn="just" defTabSz="914400" rtl="0" eaLnBrk="0" fontAlgn="base" hangingPunct="0">
                  <a:lnSpc>
                    <a:spcPct val="145000"/>
                  </a:lnSpc>
                  <a:spcBef>
                    <a:spcPts val="0"/>
                  </a:spcBef>
                  <a:spcAft>
                    <a:spcPct val="0"/>
                  </a:spcAft>
                  <a:buClr>
                    <a:srgbClr val="FF0000"/>
                  </a:buClr>
                  <a:buSzTx/>
                  <a:buFont typeface="Times New Roman" panose="02020603050405020304" pitchFamily="18" charset="0"/>
                  <a:buNone/>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As an example, we demonstrate how a trigram model computes the probability of the sentence “</a:t>
                </a:r>
                <a:r>
                  <a:rPr lang="en-US" altLang="zh-CN" sz="2600" dirty="0">
                    <a:solidFill>
                      <a:srgbClr val="000000"/>
                    </a:solidFill>
                    <a:uFillTx/>
                    <a:latin typeface="Times New Roman" panose="02020603050405020304" pitchFamily="18" charset="0"/>
                    <a:cs typeface="Times New Roman" panose="02020603050405020304" pitchFamily="18" charset="0"/>
                    <a:sym typeface="+mn-ea"/>
                  </a:rPr>
                  <a:t>THE DOG RAN AWAY</a:t>
                </a:r>
                <a:r>
                  <a:rPr lang="en-US" altLang="zh-CN" sz="2600" b="1" dirty="0">
                    <a:solidFill>
                      <a:srgbClr val="000000"/>
                    </a:solidFill>
                    <a:uFillTx/>
                    <a:latin typeface="Times New Roman" panose="02020603050405020304" pitchFamily="18" charset="0"/>
                    <a:cs typeface="Times New Roman" panose="02020603050405020304" pitchFamily="18" charset="0"/>
                    <a:sym typeface="+mn-ea"/>
                  </a:rPr>
                  <a:t>.</a:t>
                </a:r>
                <a:r>
                  <a:rPr lang="en-US" altLang="zh-CN" sz="2600" dirty="0">
                    <a:solidFill>
                      <a:srgbClr val="000000"/>
                    </a:solidFill>
                    <a:latin typeface="Times New Roman" panose="02020603050405020304" pitchFamily="18" charset="0"/>
                    <a:cs typeface="Times New Roman" panose="02020603050405020304" pitchFamily="18" charset="0"/>
                    <a:sym typeface="+mn-ea"/>
                  </a:rPr>
                  <a:t>” The first words of the sentence cannot be handled by the default formula based on conditional This probability because there is nocontext at the beginning of the sentence. Instead, we must use the marginal probability over words at the start of the sentence. We thus evaluate </a:t>
                </a:r>
                <a14:m>
                  <m:oMath xmlns:m="http://schemas.openxmlformats.org/officeDocument/2006/math">
                    <m:sSub>
                      <m:sSubPr>
                        <m:ctrlPr>
                          <a:rPr lang="en-US" altLang="zh-CN" sz="2600" i="1" smtClean="0">
                            <a:solidFill>
                              <a:srgbClr val="000000"/>
                            </a:solidFill>
                            <a:latin typeface="Cambria Math" panose="02040503050406030204" pitchFamily="18" charset="0"/>
                            <a:cs typeface="Times New Roman" panose="02020603050405020304" pitchFamily="18" charset="0"/>
                            <a:sym typeface="+mn-ea"/>
                          </a:rPr>
                        </m:ctrlPr>
                      </m:sSubPr>
                      <m:e>
                        <m:r>
                          <a:rPr lang="en-US" altLang="zh-CN" sz="2600" b="0" i="1" smtClean="0">
                            <a:solidFill>
                              <a:srgbClr val="000000"/>
                            </a:solidFill>
                            <a:latin typeface="Cambria Math" panose="02040503050406030204" pitchFamily="18" charset="0"/>
                            <a:cs typeface="Times New Roman" panose="02020603050405020304" pitchFamily="18" charset="0"/>
                            <a:sym typeface="+mn-ea"/>
                          </a:rPr>
                          <m:t>𝑃</m:t>
                        </m:r>
                      </m:e>
                      <m:sub>
                        <m:r>
                          <a:rPr lang="en-US" altLang="zh-CN" sz="2600" b="0" i="1" smtClean="0">
                            <a:solidFill>
                              <a:srgbClr val="000000"/>
                            </a:solidFill>
                            <a:latin typeface="Cambria Math" panose="02040503050406030204" pitchFamily="18" charset="0"/>
                            <a:cs typeface="Times New Roman" panose="02020603050405020304" pitchFamily="18" charset="0"/>
                            <a:sym typeface="+mn-ea"/>
                          </a:rPr>
                          <m:t>3</m:t>
                        </m:r>
                      </m:sub>
                    </m:sSub>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(THE DOG RAN).Finally, the last word may be predicted using the typical case, of using the conditional distribution</a:t>
                </a:r>
                <a:r>
                  <a:rPr lang="en-US" altLang="zh-CN" sz="2600" i="1" dirty="0">
                    <a:solidFill>
                      <a:srgbClr val="000000"/>
                    </a:solidFill>
                    <a:latin typeface="Times New Roman" panose="02020603050405020304" pitchFamily="18" charset="0"/>
                    <a:cs typeface="Times New Roman" panose="02020603050405020304" pitchFamily="18" charset="0"/>
                    <a:sym typeface="+mn-ea"/>
                  </a:rPr>
                  <a:t> P</a:t>
                </a:r>
                <a:r>
                  <a:rPr lang="en-US" altLang="zh-CN" sz="2600" dirty="0">
                    <a:solidFill>
                      <a:srgbClr val="000000"/>
                    </a:solidFill>
                    <a:latin typeface="Times New Roman" panose="02020603050405020304" pitchFamily="18" charset="0"/>
                    <a:cs typeface="Times New Roman" panose="02020603050405020304" pitchFamily="18" charset="0"/>
                    <a:sym typeface="+mn-ea"/>
                  </a:rPr>
                  <a:t>(AWAY | DOG RAN). Putting this together with Eq. </a:t>
                </a:r>
                <a:r>
                  <a:rPr lang="en-US" altLang="zh-CN" sz="2600" dirty="0">
                    <a:solidFill>
                      <a:srgbClr val="FF0000"/>
                    </a:solidFill>
                    <a:latin typeface="Times New Roman" panose="02020603050405020304" pitchFamily="18" charset="0"/>
                    <a:cs typeface="Times New Roman" panose="02020603050405020304" pitchFamily="18" charset="0"/>
                    <a:sym typeface="+mn-ea"/>
                  </a:rPr>
                  <a:t>12.6</a:t>
                </a:r>
                <a:r>
                  <a:rPr lang="en-US" altLang="zh-CN" sz="2600" dirty="0">
                    <a:solidFill>
                      <a:srgbClr val="000000"/>
                    </a:solidFill>
                    <a:latin typeface="Times New Roman" panose="02020603050405020304" pitchFamily="18" charset="0"/>
                    <a:cs typeface="Times New Roman" panose="02020603050405020304" pitchFamily="18" charset="0"/>
                    <a:sym typeface="+mn-ea"/>
                  </a:rPr>
                  <a:t>, we obtain:</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84995" name="图片 1" descr="深度截图_选择区域_20200511205514"/>
          <p:cNvPicPr>
            <a:picLocks noChangeAspect="1"/>
          </p:cNvPicPr>
          <p:nvPr/>
        </p:nvPicPr>
        <p:blipFill>
          <a:blip r:embed="rId4"/>
          <a:stretch>
            <a:fillRect/>
          </a:stretch>
        </p:blipFill>
        <p:spPr>
          <a:xfrm>
            <a:off x="1844917" y="5474020"/>
            <a:ext cx="8640335" cy="910738"/>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lvl="0" eaLnBrk="0" fontAlgn="base" hangingPunct="0">
                  <a:lnSpc>
                    <a:spcPct val="145000"/>
                  </a:lnSpc>
                  <a:spcBef>
                    <a:spcPts val="0"/>
                  </a:spcBef>
                  <a:spcAft>
                    <a:spcPct val="0"/>
                  </a:spcAft>
                  <a:buClr>
                    <a:srgbClr val="FF0000"/>
                  </a:buClr>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A fundamental limitation of maximum likelihood for n-gram models is that </a:t>
                </a:r>
                <a14:m>
                  <m:oMath xmlns:m="http://schemas.openxmlformats.org/officeDocument/2006/math">
                    <m:sSub>
                      <m:sSubPr>
                        <m:ctrlPr>
                          <a:rPr lang="en-US" altLang="zh-CN" sz="2600" i="1" smtClean="0">
                            <a:solidFill>
                              <a:srgbClr val="000000"/>
                            </a:solidFill>
                            <a:latin typeface="Cambria Math" panose="02040503050406030204" pitchFamily="18" charset="0"/>
                            <a:cs typeface="Times New Roman" panose="02020603050405020304" pitchFamily="18" charset="0"/>
                            <a:sym typeface="+mn-ea"/>
                          </a:rPr>
                        </m:ctrlPr>
                      </m:sSubPr>
                      <m:e>
                        <m:r>
                          <a:rPr lang="en-US" altLang="zh-CN" sz="2600" b="0" i="1" smtClean="0">
                            <a:solidFill>
                              <a:srgbClr val="000000"/>
                            </a:solidFill>
                            <a:latin typeface="Cambria Math" panose="02040503050406030204" pitchFamily="18" charset="0"/>
                            <a:cs typeface="Times New Roman" panose="02020603050405020304" pitchFamily="18" charset="0"/>
                            <a:sym typeface="+mn-ea"/>
                          </a:rPr>
                          <m:t>𝑃</m:t>
                        </m:r>
                      </m:e>
                      <m:sub>
                        <m:r>
                          <a:rPr lang="en-US" altLang="zh-CN" sz="2600" b="0" i="1" smtClean="0">
                            <a:solidFill>
                              <a:srgbClr val="000000"/>
                            </a:solidFill>
                            <a:latin typeface="Cambria Math" panose="02040503050406030204" pitchFamily="18" charset="0"/>
                            <a:cs typeface="Times New Roman" panose="02020603050405020304" pitchFamily="18" charset="0"/>
                            <a:sym typeface="+mn-ea"/>
                          </a:rPr>
                          <m:t>𝑛</m:t>
                        </m:r>
                      </m:sub>
                    </m:sSub>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as estimated from training set counts is very likely to be zero in many cases, even though the tuple </a:t>
                </a:r>
                <a14:m>
                  <m:oMath xmlns:m="http://schemas.openxmlformats.org/officeDocument/2006/math">
                    <m:d>
                      <m:dPr>
                        <m:ctrlPr>
                          <a:rPr lang="en-US" altLang="zh-CN" sz="2600" i="1" smtClean="0">
                            <a:solidFill>
                              <a:srgbClr val="000000"/>
                            </a:solidFill>
                            <a:latin typeface="Cambria Math" panose="02040503050406030204" pitchFamily="18" charset="0"/>
                            <a:sym typeface="+mn-ea"/>
                          </a:rPr>
                        </m:ctrlPr>
                      </m:dPr>
                      <m:e>
                        <m:sSub>
                          <m:sSubPr>
                            <m:ctrlPr>
                              <a:rPr lang="en-US" altLang="zh-CN" sz="2600" i="1" smtClean="0">
                                <a:solidFill>
                                  <a:srgbClr val="000000"/>
                                </a:solidFill>
                                <a:latin typeface="Cambria Math" panose="02040503050406030204" pitchFamily="18" charset="0"/>
                                <a:sym typeface="+mn-ea"/>
                              </a:rPr>
                            </m:ctrlPr>
                          </m:sSubPr>
                          <m:e>
                            <m:r>
                              <a:rPr lang="en-US" altLang="zh-CN" sz="2600" i="1" smtClean="0">
                                <a:solidFill>
                                  <a:srgbClr val="000000"/>
                                </a:solidFill>
                                <a:latin typeface="Cambria Math" panose="02040503050406030204" pitchFamily="18" charset="0"/>
                                <a:sym typeface="+mn-ea"/>
                              </a:rPr>
                              <m:t>𝑥</m:t>
                            </m:r>
                          </m:e>
                          <m:sub>
                            <m:r>
                              <a:rPr lang="en-US" altLang="zh-CN" sz="2600" i="1" smtClean="0">
                                <a:solidFill>
                                  <a:srgbClr val="000000"/>
                                </a:solidFill>
                                <a:latin typeface="Cambria Math" panose="02040503050406030204" pitchFamily="18" charset="0"/>
                                <a:sym typeface="+mn-ea"/>
                              </a:rPr>
                              <m:t>𝑡</m:t>
                            </m:r>
                            <m:r>
                              <a:rPr lang="en-US" altLang="zh-CN" sz="2600" i="1" smtClean="0">
                                <a:solidFill>
                                  <a:srgbClr val="000000"/>
                                </a:solidFill>
                                <a:latin typeface="Cambria Math" panose="02040503050406030204" pitchFamily="18" charset="0"/>
                                <a:sym typeface="+mn-ea"/>
                              </a:rPr>
                              <m:t>−</m:t>
                            </m:r>
                            <m:r>
                              <a:rPr lang="en-US" altLang="zh-CN" sz="2600" i="1" smtClean="0">
                                <a:solidFill>
                                  <a:srgbClr val="000000"/>
                                </a:solidFill>
                                <a:latin typeface="Cambria Math" panose="02040503050406030204" pitchFamily="18" charset="0"/>
                                <a:sym typeface="+mn-ea"/>
                              </a:rPr>
                              <m:t>𝑛</m:t>
                            </m:r>
                            <m:r>
                              <a:rPr lang="en-US" altLang="zh-CN" sz="2600" i="1" smtClean="0">
                                <a:solidFill>
                                  <a:srgbClr val="000000"/>
                                </a:solidFill>
                                <a:latin typeface="Cambria Math" panose="02040503050406030204" pitchFamily="18" charset="0"/>
                                <a:sym typeface="+mn-ea"/>
                              </a:rPr>
                              <m:t>+</m:t>
                            </m:r>
                            <m:r>
                              <a:rPr lang="en-US" altLang="zh-CN" sz="2600" i="1" smtClean="0">
                                <a:solidFill>
                                  <a:srgbClr val="000000"/>
                                </a:solidFill>
                                <a:latin typeface="Cambria Math" panose="02040503050406030204" pitchFamily="18" charset="0"/>
                                <a:sym typeface="+mn-ea"/>
                              </a:rPr>
                              <m:t>1</m:t>
                            </m:r>
                          </m:sub>
                        </m:sSub>
                        <m:r>
                          <a:rPr lang="en-US" altLang="zh-CN" sz="2600" b="0" i="1" smtClean="0">
                            <a:solidFill>
                              <a:srgbClr val="000000"/>
                            </a:solidFill>
                            <a:latin typeface="Cambria Math" panose="02040503050406030204" pitchFamily="18" charset="0"/>
                            <a:sym typeface="+mn-ea"/>
                          </a:rPr>
                          <m:t>,…,</m:t>
                        </m:r>
                        <m:sSub>
                          <m:sSubPr>
                            <m:ctrlPr>
                              <a:rPr lang="en-US" altLang="zh-CN" sz="2600" i="1" smtClean="0">
                                <a:solidFill>
                                  <a:srgbClr val="000000"/>
                                </a:solidFill>
                                <a:latin typeface="Cambria Math" panose="02040503050406030204" pitchFamily="18" charset="0"/>
                                <a:sym typeface="+mn-ea"/>
                              </a:rPr>
                            </m:ctrlPr>
                          </m:sSubPr>
                          <m:e>
                            <m:r>
                              <a:rPr lang="en-US" altLang="zh-CN" sz="2600" i="1" smtClean="0">
                                <a:solidFill>
                                  <a:srgbClr val="000000"/>
                                </a:solidFill>
                                <a:latin typeface="Cambria Math" panose="02040503050406030204" pitchFamily="18" charset="0"/>
                                <a:sym typeface="+mn-ea"/>
                              </a:rPr>
                              <m:t>𝑥</m:t>
                            </m:r>
                          </m:e>
                          <m:sub>
                            <m:r>
                              <a:rPr lang="en-US" altLang="zh-CN" sz="2600" i="1" smtClean="0">
                                <a:solidFill>
                                  <a:srgbClr val="000000"/>
                                </a:solidFill>
                                <a:latin typeface="Cambria Math" panose="02040503050406030204" pitchFamily="18" charset="0"/>
                                <a:sym typeface="+mn-ea"/>
                              </a:rPr>
                              <m:t>𝑡</m:t>
                            </m:r>
                          </m:sub>
                        </m:sSub>
                      </m:e>
                    </m:d>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may appear in the test set. This can cause two different kinds of catastrophic outcomes. When </a:t>
                </a:r>
                <a14:m>
                  <m:oMath xmlns:m="http://schemas.openxmlformats.org/officeDocument/2006/math">
                    <m:sSub>
                      <m:sSubPr>
                        <m:ctrlPr>
                          <a:rPr lang="en-US" altLang="zh-CN" i="1">
                            <a:solidFill>
                              <a:srgbClr val="000000"/>
                            </a:solidFill>
                            <a:latin typeface="Cambria Math" panose="02040503050406030204" pitchFamily="18" charset="0"/>
                            <a:sym typeface="+mn-ea"/>
                          </a:rPr>
                        </m:ctrlPr>
                      </m:sSubPr>
                      <m:e>
                        <m:r>
                          <a:rPr lang="en-US" altLang="zh-CN" i="1">
                            <a:solidFill>
                              <a:srgbClr val="000000"/>
                            </a:solidFill>
                            <a:latin typeface="Cambria Math" panose="02040503050406030204" pitchFamily="18" charset="0"/>
                            <a:sym typeface="+mn-ea"/>
                          </a:rPr>
                          <m:t>𝑃</m:t>
                        </m:r>
                      </m:e>
                      <m:sub>
                        <m:r>
                          <a:rPr lang="en-US" altLang="zh-CN" i="1">
                            <a:solidFill>
                              <a:srgbClr val="000000"/>
                            </a:solidFill>
                            <a:latin typeface="Cambria Math" panose="02040503050406030204" pitchFamily="18" charset="0"/>
                            <a:sym typeface="+mn-ea"/>
                          </a:rPr>
                          <m:t>𝑛</m:t>
                        </m:r>
                        <m:r>
                          <a:rPr lang="en-US" altLang="zh-CN" b="0" i="1" smtClean="0">
                            <a:solidFill>
                              <a:srgbClr val="000000"/>
                            </a:solidFill>
                            <a:latin typeface="Cambria Math" panose="02040503050406030204" pitchFamily="18" charset="0"/>
                            <a:sym typeface="+mn-ea"/>
                          </a:rPr>
                          <m:t>−</m:t>
                        </m:r>
                        <m:r>
                          <a:rPr lang="en-US" altLang="zh-CN" b="0" i="1" smtClean="0">
                            <a:solidFill>
                              <a:srgbClr val="000000"/>
                            </a:solidFill>
                            <a:latin typeface="Cambria Math" panose="02040503050406030204" pitchFamily="18" charset="0"/>
                            <a:sym typeface="+mn-ea"/>
                          </a:rPr>
                          <m:t>1</m:t>
                        </m:r>
                      </m:sub>
                    </m:sSub>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is zero, the ratio is undefined,so the model does not even produce a sensible output. When </a:t>
                </a:r>
                <a14:m>
                  <m:oMath xmlns:m="http://schemas.openxmlformats.org/officeDocument/2006/math">
                    <m:sSub>
                      <m:sSubPr>
                        <m:ctrlPr>
                          <a:rPr lang="en-US" altLang="zh-CN" i="1">
                            <a:solidFill>
                              <a:srgbClr val="000000"/>
                            </a:solidFill>
                            <a:latin typeface="Cambria Math" panose="02040503050406030204" pitchFamily="18" charset="0"/>
                            <a:sym typeface="+mn-ea"/>
                          </a:rPr>
                        </m:ctrlPr>
                      </m:sSubPr>
                      <m:e>
                        <m:r>
                          <a:rPr lang="en-US" altLang="zh-CN" i="1">
                            <a:solidFill>
                              <a:srgbClr val="000000"/>
                            </a:solidFill>
                            <a:latin typeface="Cambria Math" panose="02040503050406030204" pitchFamily="18" charset="0"/>
                            <a:sym typeface="+mn-ea"/>
                          </a:rPr>
                          <m:t>𝑃</m:t>
                        </m:r>
                      </m:e>
                      <m:sub>
                        <m:r>
                          <a:rPr lang="en-US" altLang="zh-CN" i="1">
                            <a:solidFill>
                              <a:srgbClr val="000000"/>
                            </a:solidFill>
                            <a:latin typeface="Cambria Math" panose="02040503050406030204" pitchFamily="18" charset="0"/>
                            <a:sym typeface="+mn-ea"/>
                          </a:rPr>
                          <m:t>𝑛</m:t>
                        </m:r>
                        <m:r>
                          <a:rPr lang="en-US" altLang="zh-CN" i="1">
                            <a:solidFill>
                              <a:srgbClr val="000000"/>
                            </a:solidFill>
                            <a:latin typeface="Cambria Math" panose="02040503050406030204" pitchFamily="18" charset="0"/>
                            <a:sym typeface="+mn-ea"/>
                          </a:rPr>
                          <m:t>−</m:t>
                        </m:r>
                        <m:r>
                          <a:rPr lang="en-US" altLang="zh-CN" i="1">
                            <a:solidFill>
                              <a:srgbClr val="000000"/>
                            </a:solidFill>
                            <a:latin typeface="Cambria Math" panose="02040503050406030204" pitchFamily="18" charset="0"/>
                            <a:sym typeface="+mn-ea"/>
                          </a:rPr>
                          <m:t>1</m:t>
                        </m:r>
                      </m:sub>
                    </m:sSub>
                    <m:r>
                      <a:rPr lang="en-US" altLang="zh-CN" i="1">
                        <a:solidFill>
                          <a:srgbClr val="000000"/>
                        </a:solidFill>
                        <a:latin typeface="Cambria Math" panose="02040503050406030204" pitchFamily="18" charset="0"/>
                        <a:sym typeface="+mn-ea"/>
                      </a:rPr>
                      <m:t> </m:t>
                    </m:r>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is non-zero but Pn is zero, the test log-likelihood is −∞. To avoid such catastrophic outcomes, most </a:t>
                </a:r>
                <a:r>
                  <a:rPr lang="en-US" altLang="zh-CN" sz="2600" i="1" dirty="0">
                    <a:solidFill>
                      <a:srgbClr val="000000"/>
                    </a:solidFill>
                    <a:latin typeface="Times New Roman" panose="02020603050405020304" pitchFamily="18" charset="0"/>
                    <a:cs typeface="Times New Roman" panose="02020603050405020304" pitchFamily="18" charset="0"/>
                    <a:sym typeface="+mn-ea"/>
                  </a:rPr>
                  <a:t>n</a:t>
                </a:r>
                <a:r>
                  <a:rPr lang="en-US" altLang="zh-CN" sz="2600" dirty="0">
                    <a:solidFill>
                      <a:srgbClr val="000000"/>
                    </a:solidFill>
                    <a:latin typeface="Times New Roman" panose="02020603050405020304" pitchFamily="18" charset="0"/>
                    <a:cs typeface="Times New Roman" panose="02020603050405020304" pitchFamily="18" charset="0"/>
                    <a:sym typeface="+mn-ea"/>
                  </a:rPr>
                  <a:t>-gram models employ some form of </a:t>
                </a:r>
                <a:r>
                  <a:rPr lang="en-US" altLang="zh-CN" sz="2600" i="1" dirty="0">
                    <a:solidFill>
                      <a:srgbClr val="000000"/>
                    </a:solidFill>
                    <a:latin typeface="Times New Roman" panose="02020603050405020304" pitchFamily="18" charset="0"/>
                    <a:cs typeface="Times New Roman" panose="02020603050405020304" pitchFamily="18" charset="0"/>
                    <a:sym typeface="+mn-ea"/>
                  </a:rPr>
                  <a:t>smoothing</a:t>
                </a:r>
                <a:r>
                  <a:rPr lang="en-US" altLang="zh-CN" sz="2600" dirty="0">
                    <a:solidFill>
                      <a:srgbClr val="000000"/>
                    </a:solidFill>
                    <a:latin typeface="Times New Roman" panose="02020603050405020304" pitchFamily="18" charset="0"/>
                    <a:cs typeface="Times New Roman" panose="02020603050405020304" pitchFamily="18" charset="0"/>
                    <a:sym typeface="+mn-ea"/>
                  </a:rPr>
                  <a:t>. Smoothing techniques shift probability mass from the observed tuples to unobserved ones that are  similar.</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latin typeface="Times New Roman" panose="02020603050405020304" pitchFamily="18" charset="0"/>
                <a:sym typeface="Arial" panose="02080604020202020204" pitchFamily="34" charset="0"/>
              </a:rPr>
              <a:t>12.4.1 n-grams</a:t>
            </a:r>
            <a:br>
              <a:rPr lang="en-US" altLang="zh-CN" sz="4000" dirty="0"/>
            </a:b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pic>
        <p:nvPicPr>
          <p:cNvPr id="5" name="图片 4" descr="u=1907756794,293736522&amp;fm=21&amp;gp=0.jpg">
            <a:extLst>
              <a:ext uri="{FF2B5EF4-FFF2-40B4-BE49-F238E27FC236}">
                <a16:creationId xmlns:a16="http://schemas.microsoft.com/office/drawing/2014/main" id="{3C1F6A4B-9A42-4109-BF8C-A79EAEFDB365}"/>
              </a:ext>
            </a:extLst>
          </p:cNvPr>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latin typeface="Times New Roman" panose="02020603050405020304" pitchFamily="18" charset="0"/>
                <a:sym typeface="Arial" panose="02080604020202020204" pitchFamily="34" charset="0"/>
              </a:rPr>
              <a:t>12.4.1 n-grams</a:t>
            </a:r>
            <a:br>
              <a:rPr lang="en-US" altLang="zh-CN" sz="4000" dirty="0"/>
            </a:b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eaLnBrk="0" fontAlgn="base" hangingPunct="0">
                  <a:lnSpc>
                    <a:spcPct val="145000"/>
                  </a:lnSpc>
                  <a:spcBef>
                    <a:spcPts val="0"/>
                  </a:spcBef>
                  <a:spcAft>
                    <a:spcPct val="0"/>
                  </a:spcAft>
                  <a:buClr>
                    <a:srgbClr val="FF0000"/>
                  </a:buClr>
                </a:pPr>
                <a:r>
                  <a:rPr lang="en-US" altLang="zh-CN" dirty="0">
                    <a:solidFill>
                      <a:srgbClr val="000000"/>
                    </a:solidFill>
                    <a:sym typeface="+mn-ea"/>
                  </a:rPr>
                  <a:t>See</a:t>
                </a:r>
                <a:r>
                  <a:rPr lang="en-US" altLang="zh-CN" dirty="0">
                    <a:solidFill>
                      <a:srgbClr val="92D050"/>
                    </a:solidFill>
                    <a:sym typeface="+mn-ea"/>
                  </a:rPr>
                  <a:t> </a:t>
                </a:r>
                <a:r>
                  <a:rPr lang="en-US" altLang="zh-CN" dirty="0">
                    <a:solidFill>
                      <a:srgbClr val="00FF00"/>
                    </a:solidFill>
                    <a:sym typeface="+mn-ea"/>
                  </a:rPr>
                  <a:t>Chen</a:t>
                </a:r>
                <a:r>
                  <a:rPr lang="zh-CN" altLang="en-US" dirty="0">
                    <a:solidFill>
                      <a:srgbClr val="00FF00"/>
                    </a:solidFill>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and goodman</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1999</a:t>
                </a:r>
                <a:r>
                  <a:rPr lang="en-US" altLang="zh-CN" sz="2600" dirty="0">
                    <a:solidFill>
                      <a:srgbClr val="000000"/>
                    </a:solidFill>
                    <a:latin typeface="Times New Roman" panose="02020603050405020304" pitchFamily="18" charset="0"/>
                    <a:cs typeface="Times New Roman" panose="02020603050405020304" pitchFamily="18" charset="0"/>
                    <a:sym typeface="+mn-ea"/>
                  </a:rPr>
                  <a:t>) for a review and empirical comparisons. One basic technique consists of adding non-zero probability mass to all of the possible next symbol values. This method can be justified as Bayesian inference with a uniformor Dirichlet prior over the count parameters. Another very popular idea is to form a mixture model containing higher-order and lower-order n-gram models, with thehigher-order models providing more capacity and the lower-order models being more likely to avoid counts of zero. Back-off methods look-up the lower-order n-grams if the frequency of the context </a:t>
                </a:r>
                <a14:m>
                  <m:oMath xmlns:m="http://schemas.openxmlformats.org/officeDocument/2006/math">
                    <m:sSub>
                      <m:sSubPr>
                        <m:ctrlPr>
                          <a:rPr lang="en-US" altLang="zh-CN" i="1">
                            <a:solidFill>
                              <a:srgbClr val="000000"/>
                            </a:solidFill>
                            <a:latin typeface="Cambria Math" panose="02040503050406030204" pitchFamily="18" charset="0"/>
                            <a:sym typeface="+mn-ea"/>
                          </a:rPr>
                        </m:ctrlPr>
                      </m:sSubPr>
                      <m:e>
                        <m:r>
                          <a:rPr lang="en-US" altLang="zh-CN" i="1">
                            <a:solidFill>
                              <a:srgbClr val="000000"/>
                            </a:solidFill>
                            <a:latin typeface="Cambria Math" panose="02040503050406030204" pitchFamily="18" charset="0"/>
                            <a:sym typeface="+mn-ea"/>
                          </a:rPr>
                          <m:t>𝑥</m:t>
                        </m:r>
                      </m:e>
                      <m:sub>
                        <m:r>
                          <a:rPr lang="en-US" altLang="zh-CN" i="1">
                            <a:solidFill>
                              <a:srgbClr val="000000"/>
                            </a:solidFill>
                            <a:latin typeface="Cambria Math" panose="02040503050406030204" pitchFamily="18" charset="0"/>
                            <a:sym typeface="+mn-ea"/>
                          </a:rPr>
                          <m:t>𝑡</m:t>
                        </m:r>
                        <m:r>
                          <a:rPr lang="en-US" altLang="zh-CN" i="1">
                            <a:solidFill>
                              <a:srgbClr val="000000"/>
                            </a:solidFill>
                            <a:latin typeface="Cambria Math" panose="02040503050406030204" pitchFamily="18" charset="0"/>
                            <a:sym typeface="+mn-ea"/>
                          </a:rPr>
                          <m:t>−</m:t>
                        </m:r>
                        <m:r>
                          <a:rPr lang="en-US" altLang="zh-CN" i="1">
                            <a:solidFill>
                              <a:srgbClr val="000000"/>
                            </a:solidFill>
                            <a:latin typeface="Cambria Math" panose="02040503050406030204" pitchFamily="18" charset="0"/>
                            <a:sym typeface="+mn-ea"/>
                          </a:rPr>
                          <m:t>1</m:t>
                        </m:r>
                      </m:sub>
                    </m:sSub>
                    <m:r>
                      <a:rPr lang="en-US" altLang="zh-CN" i="1">
                        <a:solidFill>
                          <a:srgbClr val="000000"/>
                        </a:solidFill>
                        <a:latin typeface="Cambria Math" panose="02040503050406030204" pitchFamily="18" charset="0"/>
                        <a:sym typeface="+mn-ea"/>
                      </a:rPr>
                      <m:t>,…,</m:t>
                    </m:r>
                    <m:sSub>
                      <m:sSubPr>
                        <m:ctrlPr>
                          <a:rPr lang="en-US" altLang="zh-CN" i="1">
                            <a:solidFill>
                              <a:srgbClr val="000000"/>
                            </a:solidFill>
                            <a:latin typeface="Cambria Math" panose="02040503050406030204" pitchFamily="18" charset="0"/>
                            <a:sym typeface="+mn-ea"/>
                          </a:rPr>
                        </m:ctrlPr>
                      </m:sSubPr>
                      <m:e>
                        <m:r>
                          <a:rPr lang="en-US" altLang="zh-CN" i="1">
                            <a:solidFill>
                              <a:srgbClr val="000000"/>
                            </a:solidFill>
                            <a:latin typeface="Cambria Math" panose="02040503050406030204" pitchFamily="18" charset="0"/>
                            <a:sym typeface="+mn-ea"/>
                          </a:rPr>
                          <m:t>𝑥</m:t>
                        </m:r>
                      </m:e>
                      <m:sub>
                        <m:r>
                          <a:rPr lang="en-US" altLang="zh-CN" i="1">
                            <a:solidFill>
                              <a:srgbClr val="000000"/>
                            </a:solidFill>
                            <a:latin typeface="Cambria Math" panose="02040503050406030204" pitchFamily="18" charset="0"/>
                            <a:sym typeface="+mn-ea"/>
                          </a:rPr>
                          <m:t>𝑡</m:t>
                        </m:r>
                        <m:r>
                          <a:rPr lang="en-US" altLang="zh-CN" b="0" i="1" smtClean="0">
                            <a:solidFill>
                              <a:srgbClr val="000000"/>
                            </a:solidFill>
                            <a:latin typeface="Cambria Math" panose="02040503050406030204" pitchFamily="18" charset="0"/>
                            <a:sym typeface="+mn-ea"/>
                          </a:rPr>
                          <m:t>−</m:t>
                        </m:r>
                        <m:r>
                          <a:rPr lang="en-US" altLang="zh-CN" b="0" i="1" smtClean="0">
                            <a:solidFill>
                              <a:srgbClr val="000000"/>
                            </a:solidFill>
                            <a:latin typeface="Cambria Math" panose="02040503050406030204" pitchFamily="18" charset="0"/>
                            <a:sym typeface="+mn-ea"/>
                          </a:rPr>
                          <m:t>𝑛</m:t>
                        </m:r>
                        <m:r>
                          <a:rPr lang="en-US" altLang="zh-CN" b="0" i="1" smtClean="0">
                            <a:solidFill>
                              <a:srgbClr val="000000"/>
                            </a:solidFill>
                            <a:latin typeface="Cambria Math" panose="02040503050406030204" pitchFamily="18" charset="0"/>
                            <a:sym typeface="+mn-ea"/>
                          </a:rPr>
                          <m:t>+</m:t>
                        </m:r>
                        <m:r>
                          <a:rPr lang="en-US" altLang="zh-CN" b="0" i="1" smtClean="0">
                            <a:solidFill>
                              <a:srgbClr val="000000"/>
                            </a:solidFill>
                            <a:latin typeface="Cambria Math" panose="02040503050406030204" pitchFamily="18" charset="0"/>
                            <a:sym typeface="+mn-ea"/>
                          </a:rPr>
                          <m:t>1</m:t>
                        </m:r>
                      </m:sub>
                    </m:sSub>
                    <m:r>
                      <a:rPr lang="en-US" altLang="zh-CN" i="1">
                        <a:solidFill>
                          <a:srgbClr val="000000"/>
                        </a:solidFill>
                        <a:latin typeface="Cambria Math" panose="02040503050406030204" pitchFamily="18" charset="0"/>
                        <a:sym typeface="+mn-ea"/>
                      </a:rPr>
                      <m:t> </m:t>
                    </m:r>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is too small to use the higher-order model. </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25000" noProof="1">
                  <a:solidFill>
                    <a:srgbClr val="000000"/>
                  </a:solidFill>
                  <a:uFillTx/>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12.1.2 GPU Implementations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8"/>
            <a:ext cx="11409609" cy="5570971"/>
          </a:xfrm>
        </p:spPr>
        <p:txBody>
          <a:bodyPr>
            <a:normAutofit fontScale="92500" lnSpcReduction="10000"/>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Most modern neural network implementations are based on graphics processing units. Graphics processing units (GPUs) are specialized hardware components that were originally developed for graphics applications. The consumer market for video gaming systems spurred development of graphics processing hardware. The performance characteristics needed for good video gaming systems turn out to be beneficial for neural networks as well.</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        Video game rendering requires performing many operations in parallel quickly. Models of characters and environments are specified in terms of lists of 3-D coordinates of vertices. Graphics cards must perform matrix multiplication and division on many vertices in parallel to convert these 3-D coordinates into 2-D on-screen coordinates. The graphics card must then perform many computations at each pixel in parallel to determine the color of each pixel.</a:t>
            </a:r>
            <a:endParaRPr 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latin typeface="Times New Roman" panose="02020603050405020304" pitchFamily="18" charset="0"/>
                <a:sym typeface="Arial" panose="02080604020202020204" pitchFamily="34" charset="0"/>
              </a:rPr>
              <a:t>12.4.1 n-grams</a:t>
            </a:r>
            <a:br>
              <a:rPr lang="en-US" altLang="zh-CN" sz="4000" dirty="0"/>
            </a:b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eaLnBrk="0" fontAlgn="base" hangingPunct="0">
                  <a:lnSpc>
                    <a:spcPct val="145000"/>
                  </a:lnSpc>
                  <a:spcBef>
                    <a:spcPts val="0"/>
                  </a:spcBef>
                  <a:spcAft>
                    <a:spcPct val="0"/>
                  </a:spcAft>
                  <a:buClr>
                    <a:srgbClr val="FF0000"/>
                  </a:buClr>
                </a:pPr>
                <a:r>
                  <a:rPr lang="en-US" altLang="zh-CN" sz="2600" dirty="0">
                    <a:solidFill>
                      <a:srgbClr val="000000"/>
                    </a:solidFill>
                    <a:latin typeface="Times New Roman" panose="02020603050405020304" pitchFamily="18" charset="0"/>
                    <a:cs typeface="Times New Roman" panose="02020603050405020304" pitchFamily="18" charset="0"/>
                    <a:sym typeface="+mn-ea"/>
                  </a:rPr>
                  <a:t>More formally, they estimate the distribution over </a:t>
                </a:r>
                <a14:m>
                  <m:oMath xmlns:m="http://schemas.openxmlformats.org/officeDocument/2006/math">
                    <m:sSub>
                      <m:sSubPr>
                        <m:ctrlPr>
                          <a:rPr lang="en-US" altLang="zh-CN" i="1">
                            <a:solidFill>
                              <a:srgbClr val="000000"/>
                            </a:solidFill>
                            <a:latin typeface="Cambria Math" panose="02040503050406030204" pitchFamily="18" charset="0"/>
                            <a:sym typeface="+mn-ea"/>
                          </a:rPr>
                        </m:ctrlPr>
                      </m:sSubPr>
                      <m:e>
                        <m:r>
                          <a:rPr lang="en-US" altLang="zh-CN" i="1">
                            <a:solidFill>
                              <a:srgbClr val="000000"/>
                            </a:solidFill>
                            <a:latin typeface="Cambria Math" panose="02040503050406030204" pitchFamily="18" charset="0"/>
                            <a:sym typeface="+mn-ea"/>
                          </a:rPr>
                          <m:t>𝑥</m:t>
                        </m:r>
                      </m:e>
                      <m:sub>
                        <m:r>
                          <a:rPr lang="en-US" altLang="zh-CN" i="1">
                            <a:solidFill>
                              <a:srgbClr val="000000"/>
                            </a:solidFill>
                            <a:latin typeface="Cambria Math" panose="02040503050406030204" pitchFamily="18" charset="0"/>
                            <a:sym typeface="+mn-ea"/>
                          </a:rPr>
                          <m:t>𝑡</m:t>
                        </m:r>
                      </m:sub>
                    </m:sSub>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by using contexts </a:t>
                </a:r>
                <a14:m>
                  <m:oMath xmlns:m="http://schemas.openxmlformats.org/officeDocument/2006/math">
                    <m:sSub>
                      <m:sSubPr>
                        <m:ctrlPr>
                          <a:rPr lang="en-US" altLang="zh-CN" i="1">
                            <a:solidFill>
                              <a:srgbClr val="000000"/>
                            </a:solidFill>
                            <a:latin typeface="Cambria Math" panose="02040503050406030204" pitchFamily="18" charset="0"/>
                            <a:sym typeface="+mn-ea"/>
                          </a:rPr>
                        </m:ctrlPr>
                      </m:sSubPr>
                      <m:e>
                        <m:r>
                          <a:rPr lang="en-US" altLang="zh-CN" i="1">
                            <a:solidFill>
                              <a:srgbClr val="000000"/>
                            </a:solidFill>
                            <a:latin typeface="Cambria Math" panose="02040503050406030204" pitchFamily="18" charset="0"/>
                            <a:sym typeface="+mn-ea"/>
                          </a:rPr>
                          <m:t>𝑥</m:t>
                        </m:r>
                      </m:e>
                      <m:sub>
                        <m:r>
                          <a:rPr lang="en-US" altLang="zh-CN" i="1">
                            <a:solidFill>
                              <a:srgbClr val="000000"/>
                            </a:solidFill>
                            <a:latin typeface="Cambria Math" panose="02040503050406030204" pitchFamily="18" charset="0"/>
                            <a:sym typeface="+mn-ea"/>
                          </a:rPr>
                          <m:t>𝑡</m:t>
                        </m:r>
                        <m:r>
                          <a:rPr lang="en-US" altLang="zh-CN" i="1">
                            <a:solidFill>
                              <a:srgbClr val="000000"/>
                            </a:solidFill>
                            <a:latin typeface="Cambria Math" panose="02040503050406030204" pitchFamily="18" charset="0"/>
                            <a:sym typeface="+mn-ea"/>
                          </a:rPr>
                          <m:t>−</m:t>
                        </m:r>
                        <m:r>
                          <a:rPr lang="en-US" altLang="zh-CN" b="0" i="1" smtClean="0">
                            <a:solidFill>
                              <a:srgbClr val="000000"/>
                            </a:solidFill>
                            <a:latin typeface="Cambria Math" panose="02040503050406030204" pitchFamily="18" charset="0"/>
                            <a:sym typeface="+mn-ea"/>
                          </a:rPr>
                          <m:t>𝑛</m:t>
                        </m:r>
                        <m:r>
                          <a:rPr lang="en-US" altLang="zh-CN" b="0" i="1" smtClean="0">
                            <a:solidFill>
                              <a:srgbClr val="000000"/>
                            </a:solidFill>
                            <a:latin typeface="Cambria Math" panose="02040503050406030204" pitchFamily="18" charset="0"/>
                            <a:sym typeface="+mn-ea"/>
                          </a:rPr>
                          <m:t>−</m:t>
                        </m:r>
                        <m:r>
                          <a:rPr lang="en-US" altLang="zh-CN" b="0" i="1" smtClean="0">
                            <a:solidFill>
                              <a:srgbClr val="000000"/>
                            </a:solidFill>
                            <a:latin typeface="Cambria Math" panose="02040503050406030204" pitchFamily="18" charset="0"/>
                            <a:sym typeface="+mn-ea"/>
                          </a:rPr>
                          <m:t>𝑘</m:t>
                        </m:r>
                      </m:sub>
                    </m:sSub>
                    <m:r>
                      <a:rPr lang="en-US" altLang="zh-CN" i="1">
                        <a:solidFill>
                          <a:srgbClr val="000000"/>
                        </a:solidFill>
                        <a:latin typeface="Cambria Math" panose="02040503050406030204" pitchFamily="18" charset="0"/>
                        <a:sym typeface="+mn-ea"/>
                      </a:rPr>
                      <m:t>,…,</m:t>
                    </m:r>
                    <m:sSub>
                      <m:sSubPr>
                        <m:ctrlPr>
                          <a:rPr lang="en-US" altLang="zh-CN" i="1">
                            <a:solidFill>
                              <a:srgbClr val="000000"/>
                            </a:solidFill>
                            <a:latin typeface="Cambria Math" panose="02040503050406030204" pitchFamily="18" charset="0"/>
                            <a:sym typeface="+mn-ea"/>
                          </a:rPr>
                        </m:ctrlPr>
                      </m:sSubPr>
                      <m:e>
                        <m:r>
                          <a:rPr lang="en-US" altLang="zh-CN" i="1">
                            <a:solidFill>
                              <a:srgbClr val="000000"/>
                            </a:solidFill>
                            <a:latin typeface="Cambria Math" panose="02040503050406030204" pitchFamily="18" charset="0"/>
                            <a:sym typeface="+mn-ea"/>
                          </a:rPr>
                          <m:t>𝑥</m:t>
                        </m:r>
                      </m:e>
                      <m:sub>
                        <m:r>
                          <a:rPr lang="en-US" altLang="zh-CN" i="1">
                            <a:solidFill>
                              <a:srgbClr val="000000"/>
                            </a:solidFill>
                            <a:latin typeface="Cambria Math" panose="02040503050406030204" pitchFamily="18" charset="0"/>
                            <a:sym typeface="+mn-ea"/>
                          </a:rPr>
                          <m:t>𝑡</m:t>
                        </m:r>
                        <m:r>
                          <a:rPr lang="en-US" altLang="zh-CN" i="1">
                            <a:solidFill>
                              <a:srgbClr val="000000"/>
                            </a:solidFill>
                            <a:latin typeface="Cambria Math" panose="02040503050406030204" pitchFamily="18" charset="0"/>
                            <a:sym typeface="+mn-ea"/>
                          </a:rPr>
                          <m:t>−</m:t>
                        </m:r>
                        <m:r>
                          <a:rPr lang="en-US" altLang="zh-CN" i="1">
                            <a:solidFill>
                              <a:srgbClr val="000000"/>
                            </a:solidFill>
                            <a:latin typeface="Cambria Math" panose="02040503050406030204" pitchFamily="18" charset="0"/>
                            <a:sym typeface="+mn-ea"/>
                          </a:rPr>
                          <m:t>1</m:t>
                        </m:r>
                      </m:sub>
                    </m:sSub>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for increasing k, until a sufficiently reliable estimate is found.</a:t>
                </a:r>
              </a:p>
              <a:p>
                <a:pPr marL="0" marR="0" lvl="0" indent="0" algn="just" defTabSz="914400" rtl="0" eaLnBrk="0" fontAlgn="base" hangingPunct="0">
                  <a:lnSpc>
                    <a:spcPct val="145000"/>
                  </a:lnSpc>
                  <a:spcBef>
                    <a:spcPts val="0"/>
                  </a:spcBef>
                  <a:spcAft>
                    <a:spcPct val="0"/>
                  </a:spcAft>
                  <a:buClr>
                    <a:srgbClr val="FF0000"/>
                  </a:buClr>
                  <a:buSzTx/>
                  <a:buFont typeface="Times New Roman" panose="02020603050405020304" pitchFamily="18" charset="0"/>
                  <a:buNone/>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Classical n-gram models are particularly vulnerable to the curse of dimensionality. There are |V|</a:t>
                </a:r>
                <a:r>
                  <a:rPr lang="en-US" altLang="zh-CN" sz="2600" baseline="30000" dirty="0">
                    <a:solidFill>
                      <a:srgbClr val="000000"/>
                    </a:solidFill>
                    <a:uFillTx/>
                    <a:latin typeface="Times New Roman" panose="02020603050405020304" pitchFamily="18" charset="0"/>
                    <a:cs typeface="Times New Roman" panose="02020603050405020304" pitchFamily="18" charset="0"/>
                    <a:sym typeface="+mn-ea"/>
                  </a:rPr>
                  <a:t>n</a:t>
                </a:r>
                <a:r>
                  <a:rPr lang="en-US" altLang="zh-CN" sz="2600" dirty="0">
                    <a:solidFill>
                      <a:srgbClr val="000000"/>
                    </a:solidFill>
                    <a:latin typeface="Times New Roman" panose="02020603050405020304" pitchFamily="18" charset="0"/>
                    <a:cs typeface="Times New Roman" panose="02020603050405020304" pitchFamily="18" charset="0"/>
                    <a:sym typeface="+mn-ea"/>
                  </a:rPr>
                  <a:t> possible n-grams and |V| is often very large. Even with amassive training set and modest n, most n-grams will not occur in the training set.One way to view a classical n-gram model is that it is performing nearest-neighbor lookup. In other words, it can be viewed as a local non-parametric predictor,similar to k-nearest neighbors.</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latin typeface="Times New Roman" panose="02020603050405020304" pitchFamily="18" charset="0"/>
                <a:sym typeface="Arial" panose="02080604020202020204" pitchFamily="34" charset="0"/>
              </a:rPr>
              <a:t>12.4.1 n-grams</a:t>
            </a:r>
            <a:br>
              <a:rPr lang="en-US" altLang="zh-CN" sz="4000" dirty="0"/>
            </a:b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eaLnBrk="0" fontAlgn="base" hangingPunct="0">
              <a:lnSpc>
                <a:spcPct val="145000"/>
              </a:lnSpc>
              <a:spcBef>
                <a:spcPts val="0"/>
              </a:spcBef>
              <a:spcAft>
                <a:spcPct val="0"/>
              </a:spcAft>
              <a:buClr>
                <a:srgbClr val="FF0000"/>
              </a:buClr>
            </a:pPr>
            <a:r>
              <a:rPr lang="en-US" altLang="zh-CN" dirty="0">
                <a:solidFill>
                  <a:srgbClr val="000000"/>
                </a:solidFill>
                <a:sym typeface="+mn-ea"/>
              </a:rPr>
              <a:t>The statistical  problems facing </a:t>
            </a:r>
            <a:r>
              <a:rPr lang="en-US" altLang="zh-CN" sz="2600" dirty="0">
                <a:solidFill>
                  <a:srgbClr val="000000"/>
                </a:solidFill>
                <a:latin typeface="Times New Roman" panose="02020603050405020304" pitchFamily="18" charset="0"/>
                <a:cs typeface="Times New Roman" panose="02020603050405020304" pitchFamily="18" charset="0"/>
                <a:sym typeface="+mn-ea"/>
              </a:rPr>
              <a:t>these extremely local predictors are described in Sec. </a:t>
            </a:r>
            <a:r>
              <a:rPr lang="en-US" altLang="zh-CN" sz="2600" dirty="0">
                <a:solidFill>
                  <a:srgbClr val="FF0000"/>
                </a:solidFill>
                <a:latin typeface="Times New Roman" panose="02020603050405020304" pitchFamily="18" charset="0"/>
                <a:cs typeface="Times New Roman" panose="02020603050405020304" pitchFamily="18" charset="0"/>
                <a:sym typeface="+mn-ea"/>
              </a:rPr>
              <a:t>5.11.2</a:t>
            </a:r>
            <a:r>
              <a:rPr lang="en-US" altLang="zh-CN" sz="2600" dirty="0">
                <a:solidFill>
                  <a:srgbClr val="000000"/>
                </a:solidFill>
                <a:latin typeface="Times New Roman" panose="02020603050405020304" pitchFamily="18" charset="0"/>
                <a:cs typeface="Times New Roman" panose="02020603050405020304" pitchFamily="18" charset="0"/>
                <a:sym typeface="+mn-ea"/>
              </a:rPr>
              <a:t>. The problem for a language model is even more severe than usual, because any two different words have the same distance from each other in one-hot vector space. It is thus difficult to leverage much.information from any “neighbors”—only training examples that repeat literally the same context are useful for local generalization. To overcome these problems a language model must be able to share knowledge between one word and other semantically similar words.</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latin typeface="Times New Roman" panose="02020603050405020304" pitchFamily="18" charset="0"/>
                <a:sym typeface="Arial" panose="02080604020202020204" pitchFamily="34" charset="0"/>
              </a:rPr>
              <a:t>12.4.1 n-grams</a:t>
            </a:r>
            <a:br>
              <a:rPr lang="en-US" altLang="zh-CN" sz="4000" dirty="0"/>
            </a:b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eaLnBrk="0" fontAlgn="base" hangingPunct="0">
              <a:lnSpc>
                <a:spcPct val="115000"/>
              </a:lnSpc>
              <a:spcBef>
                <a:spcPts val="0"/>
              </a:spcBef>
              <a:spcAft>
                <a:spcPct val="0"/>
              </a:spcAft>
              <a:buClr>
                <a:srgbClr val="FF0000"/>
              </a:buClr>
            </a:pPr>
            <a:r>
              <a:rPr lang="zh-CN" altLang="en-US" sz="2500" dirty="0">
                <a:solidFill>
                  <a:srgbClr val="000000"/>
                </a:solidFill>
                <a:sym typeface="+mn-ea"/>
              </a:rPr>
              <a:t>　　</a:t>
            </a:r>
            <a:r>
              <a:rPr lang="en-US" altLang="zh-CN" sz="2500" dirty="0">
                <a:solidFill>
                  <a:srgbClr val="000000"/>
                </a:solidFill>
                <a:sym typeface="+mn-ea"/>
              </a:rPr>
              <a:t>To improve the statistical efficiency of n-gram models, </a:t>
            </a:r>
            <a:r>
              <a:rPr lang="en-US" altLang="zh-CN" sz="2500" i="1" dirty="0">
                <a:solidFill>
                  <a:srgbClr val="000000"/>
                </a:solidFill>
                <a:sym typeface="+mn-ea"/>
              </a:rPr>
              <a:t>class-model language models </a:t>
            </a:r>
            <a:r>
              <a:rPr lang="en-US" altLang="zh-CN" sz="2500" dirty="0">
                <a:solidFill>
                  <a:srgbClr val="000000"/>
                </a:solidFill>
                <a:sym typeface="+mn-ea"/>
              </a:rPr>
              <a:t>(</a:t>
            </a:r>
            <a:r>
              <a:rPr lang="en-US" altLang="zh-CN" sz="2500" dirty="0">
                <a:solidFill>
                  <a:srgbClr val="00FF00"/>
                </a:solidFill>
                <a:sym typeface="+mn-ea"/>
              </a:rPr>
              <a:t>Brown </a:t>
            </a:r>
            <a:r>
              <a:rPr lang="en-US" altLang="zh-CN" sz="2500" i="1" dirty="0">
                <a:solidFill>
                  <a:srgbClr val="00FF00"/>
                </a:solidFill>
                <a:sym typeface="+mn-ea"/>
              </a:rPr>
              <a:t>et al</a:t>
            </a:r>
            <a:r>
              <a:rPr lang="en-US" altLang="zh-CN" sz="2500" dirty="0">
                <a:solidFill>
                  <a:srgbClr val="00FF00"/>
                </a:solidFill>
                <a:sym typeface="+mn-ea"/>
              </a:rPr>
              <a:t>.</a:t>
            </a:r>
            <a:r>
              <a:rPr lang="en-US" altLang="zh-CN" sz="2500" dirty="0">
                <a:sym typeface="+mn-ea"/>
              </a:rPr>
              <a:t>,</a:t>
            </a:r>
            <a:r>
              <a:rPr lang="en-US" altLang="zh-CN" sz="2500" dirty="0">
                <a:solidFill>
                  <a:srgbClr val="00FF00"/>
                </a:solidFill>
                <a:sym typeface="+mn-ea"/>
              </a:rPr>
              <a:t> 1992</a:t>
            </a:r>
            <a:r>
              <a:rPr lang="en-US" altLang="zh-CN" sz="2500" dirty="0">
                <a:sym typeface="+mn-ea"/>
              </a:rPr>
              <a:t>;</a:t>
            </a:r>
            <a:r>
              <a:rPr lang="en-US" altLang="zh-CN" sz="2500" dirty="0">
                <a:solidFill>
                  <a:srgbClr val="00FF00"/>
                </a:solidFill>
                <a:sym typeface="+mn-ea"/>
              </a:rPr>
              <a:t> Ney and </a:t>
            </a:r>
            <a:r>
              <a:rPr lang="en-US" altLang="zh-CN" sz="2500" dirty="0" err="1">
                <a:solidFill>
                  <a:srgbClr val="00FF00"/>
                </a:solidFill>
                <a:sym typeface="+mn-ea"/>
              </a:rPr>
              <a:t>Kneser</a:t>
            </a:r>
            <a:r>
              <a:rPr lang="en-US" altLang="zh-CN" sz="2500" dirty="0">
                <a:sym typeface="+mn-ea"/>
              </a:rPr>
              <a:t>,</a:t>
            </a:r>
            <a:r>
              <a:rPr lang="en-US" altLang="zh-CN" sz="2500" dirty="0">
                <a:solidFill>
                  <a:srgbClr val="00FF00"/>
                </a:solidFill>
                <a:sym typeface="+mn-ea"/>
              </a:rPr>
              <a:t> 1993</a:t>
            </a:r>
            <a:r>
              <a:rPr lang="en-US" altLang="zh-CN" sz="2500" dirty="0">
                <a:sym typeface="+mn-ea"/>
              </a:rPr>
              <a:t>;</a:t>
            </a:r>
            <a:r>
              <a:rPr lang="en-US" altLang="zh-CN" sz="2500" dirty="0">
                <a:solidFill>
                  <a:srgbClr val="00FF00"/>
                </a:solidFill>
                <a:sym typeface="+mn-ea"/>
              </a:rPr>
              <a:t> </a:t>
            </a:r>
            <a:r>
              <a:rPr lang="en-US" altLang="zh-CN" sz="2500" dirty="0" err="1">
                <a:solidFill>
                  <a:srgbClr val="00FF00"/>
                </a:solidFill>
                <a:sym typeface="+mn-ea"/>
              </a:rPr>
              <a:t>Niesler</a:t>
            </a:r>
            <a:r>
              <a:rPr lang="en-US" altLang="zh-CN" sz="2500" dirty="0">
                <a:solidFill>
                  <a:srgbClr val="00FF00"/>
                </a:solidFill>
                <a:sym typeface="+mn-ea"/>
              </a:rPr>
              <a:t> </a:t>
            </a:r>
            <a:r>
              <a:rPr lang="en-US" altLang="zh-CN" sz="2500" i="1" dirty="0">
                <a:solidFill>
                  <a:srgbClr val="00FF00"/>
                </a:solidFill>
                <a:sym typeface="+mn-ea"/>
              </a:rPr>
              <a:t>et al</a:t>
            </a:r>
            <a:r>
              <a:rPr lang="en-US" altLang="zh-CN" sz="2500" dirty="0">
                <a:solidFill>
                  <a:srgbClr val="00FF00"/>
                </a:solidFill>
                <a:sym typeface="+mn-ea"/>
              </a:rPr>
              <a:t>.</a:t>
            </a:r>
            <a:r>
              <a:rPr lang="en-US" altLang="zh-CN" sz="2500" dirty="0">
                <a:sym typeface="+mn-ea"/>
              </a:rPr>
              <a:t>,</a:t>
            </a:r>
            <a:r>
              <a:rPr lang="en-US" altLang="zh-CN" sz="2500" dirty="0">
                <a:solidFill>
                  <a:srgbClr val="00FF00"/>
                </a:solidFill>
                <a:sym typeface="+mn-ea"/>
              </a:rPr>
              <a:t> 1998</a:t>
            </a:r>
            <a:r>
              <a:rPr lang="en-US" altLang="zh-CN" sz="2500" dirty="0">
                <a:solidFill>
                  <a:srgbClr val="000000"/>
                </a:solidFill>
                <a:sym typeface="+mn-ea"/>
              </a:rPr>
              <a:t>) introduce the notion of word categories and then share statistical strength between words that are in the same category. </a:t>
            </a:r>
            <a:r>
              <a:rPr lang="en-US" altLang="zh-CN" sz="2500" dirty="0">
                <a:solidFill>
                  <a:srgbClr val="000000"/>
                </a:solidFill>
                <a:latin typeface="Times New Roman" panose="02020603050405020304" pitchFamily="18" charset="0"/>
                <a:cs typeface="Times New Roman" panose="02020603050405020304" pitchFamily="18" charset="0"/>
                <a:sym typeface="+mn-ea"/>
              </a:rPr>
              <a:t>The idea is to use a clustering algorithm to partition the set of words into clusters or classes, based on their co-occurrence frequencies </a:t>
            </a:r>
            <a:r>
              <a:rPr lang="en-US" altLang="zh-CN" sz="2500" dirty="0">
                <a:latin typeface="Times New Roman" panose="02020603050405020304" pitchFamily="18" charset="0"/>
                <a:sym typeface="Arial" panose="02080604020202020204" pitchFamily="34" charset="0"/>
              </a:rPr>
              <a:t>with other words. The model can then use word class IDs rather than individual word IDs to represent the context on the right side of the conditioning bar. Composite models combining word-based and class-based models via mixing or back-off are also possible. Although word classes provide a way to generalize between sequences in which some word is replaced by another of the same class, much information is lost in this representation.</a:t>
            </a:r>
            <a:endParaRPr lang="en-US" altLang="zh-CN" sz="2500" dirty="0">
              <a:latin typeface="Times New Roman" panose="02020603050405020304" pitchFamily="18" charset="0"/>
              <a:cs typeface="Times New Roman" panose="02020603050405020304" pitchFamily="18" charset="0"/>
              <a:sym typeface="Arial" panose="02080604020202020204" pitchFamily="34"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latin typeface="Times New Roman" panose="02020603050405020304" pitchFamily="18" charset="0"/>
                <a:sym typeface="Arial" panose="02080604020202020204" pitchFamily="34" charset="0"/>
              </a:rPr>
              <a:t>12.4.2 Neural Language Models</a:t>
            </a:r>
            <a:br>
              <a:rPr lang="en-US" altLang="zh-CN" sz="4000" dirty="0"/>
            </a:br>
            <a:br>
              <a:rPr lang="en-US" altLang="zh-CN" sz="4000" dirty="0"/>
            </a:b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marR="0" lvl="0" indent="0" algn="just" defTabSz="914400" rtl="0" eaLnBrk="0" fontAlgn="base" hangingPunct="0">
              <a:lnSpc>
                <a:spcPct val="145000"/>
              </a:lnSpc>
              <a:spcBef>
                <a:spcPts val="0"/>
              </a:spcBef>
              <a:spcAft>
                <a:spcPct val="0"/>
              </a:spcAft>
              <a:buClr>
                <a:srgbClr val="FF0000"/>
              </a:buClr>
              <a:buSzTx/>
              <a:buFont typeface="Times New Roman" panose="02020603050405020304" pitchFamily="18" charset="0"/>
              <a:buNone/>
            </a:pPr>
            <a:r>
              <a:rPr lang="en-US" altLang="zh-CN" sz="2600" i="1" dirty="0">
                <a:solidFill>
                  <a:srgbClr val="000000"/>
                </a:solidFill>
                <a:latin typeface="Times New Roman" panose="02020603050405020304" pitchFamily="18" charset="0"/>
                <a:cs typeface="Times New Roman" panose="02020603050405020304" pitchFamily="18" charset="0"/>
                <a:sym typeface="+mn-ea"/>
              </a:rPr>
              <a:t>Neural language models </a:t>
            </a:r>
            <a:r>
              <a:rPr lang="en-US" altLang="zh-CN" sz="2600" dirty="0">
                <a:solidFill>
                  <a:srgbClr val="000000"/>
                </a:solidFill>
                <a:latin typeface="Times New Roman" panose="02020603050405020304" pitchFamily="18" charset="0"/>
                <a:cs typeface="Times New Roman" panose="02020603050405020304" pitchFamily="18" charset="0"/>
                <a:sym typeface="+mn-ea"/>
              </a:rPr>
              <a:t>or NLMs are a class of language model designed to overcome the curse of dimensionality problem for modeling natural language sequences byusing a distributed representation of words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Bengio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2001</a:t>
            </a:r>
            <a:r>
              <a:rPr lang="en-US" altLang="zh-CN" sz="2600" dirty="0">
                <a:solidFill>
                  <a:srgbClr val="000000"/>
                </a:solidFill>
                <a:latin typeface="Times New Roman" panose="02020603050405020304" pitchFamily="18" charset="0"/>
                <a:cs typeface="Times New Roman" panose="02020603050405020304" pitchFamily="18" charset="0"/>
                <a:sym typeface="+mn-ea"/>
              </a:rPr>
              <a:t>). Unlike classbased n-gram models, neural language models are able to recognize that two words.are similar without losing the ability to encode each word as distinct from the other. Neural language models share statistical strength between one word (and its context) and other similar words and contexts. The distributed representation the model </a:t>
            </a:r>
            <a:r>
              <a:rPr lang="en-US" altLang="zh-CN" sz="2600" dirty="0">
                <a:latin typeface="Times New Roman" panose="02020603050405020304" pitchFamily="18" charset="0"/>
                <a:sym typeface="Arial" panose="02080604020202020204" pitchFamily="34" charset="0"/>
              </a:rPr>
              <a:t>to treat words that have features in common similarly. </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latin typeface="Times New Roman" panose="02020603050405020304" pitchFamily="18" charset="0"/>
                <a:sym typeface="Arial" panose="02080604020202020204" pitchFamily="34" charset="0"/>
              </a:rPr>
              <a:t>12.4.2 Neural Language Models</a:t>
            </a:r>
            <a:br>
              <a:rPr lang="en-US" altLang="zh-CN" sz="4000" dirty="0"/>
            </a:br>
            <a:br>
              <a:rPr lang="en-US" altLang="zh-CN" sz="4000" dirty="0"/>
            </a:b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a:lnSpc>
                <a:spcPct val="145000"/>
              </a:lnSpc>
              <a:spcBef>
                <a:spcPct val="0"/>
              </a:spcBef>
              <a:buClr>
                <a:srgbClr val="FF0000"/>
              </a:buClr>
            </a:pPr>
            <a:r>
              <a:rPr lang="en-US" altLang="zh-CN" sz="2600" dirty="0">
                <a:latin typeface="Times New Roman" panose="02020603050405020304" pitchFamily="18" charset="0"/>
                <a:sym typeface="Arial" panose="02080604020202020204" pitchFamily="34" charset="0"/>
              </a:rPr>
              <a:t>For example, if the word dog and the word cat map to representations that share many attributes, then sentences that contain the word cat can inform the predictions that will be made by the model for sentences that contain the word dog, and vice-versa. Because there are many such attributes, there are many ways in which generalization can happen, transferring information from each training sentence to an exponentially largenumber of semantically related sentences. The curse of dimensionality requires the model to generalize to a number of sentences that is exponential in the sentence length. The model counters </a:t>
            </a:r>
            <a:r>
              <a:rPr lang="en-US" altLang="zh-CN" dirty="0">
                <a:sym typeface="Arial" panose="02080604020202020204" pitchFamily="34" charset="0"/>
              </a:rPr>
              <a:t>this curse by relating each training sentence to an exponential number of similar sentences.</a:t>
            </a:r>
          </a:p>
          <a:p>
            <a:pPr marL="0" indent="0" algn="just">
              <a:lnSpc>
                <a:spcPct val="145000"/>
              </a:lnSpc>
              <a:spcBef>
                <a:spcPct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latin typeface="Times New Roman" panose="02020603050405020304" pitchFamily="18" charset="0"/>
                <a:sym typeface="Arial" panose="02080604020202020204" pitchFamily="34" charset="0"/>
              </a:rPr>
              <a:t>12.4.2 Neural Language Models</a:t>
            </a:r>
            <a:br>
              <a:rPr lang="en-US" altLang="zh-CN" sz="4000" dirty="0"/>
            </a:br>
            <a:br>
              <a:rPr lang="en-US" altLang="zh-CN" sz="4000" dirty="0"/>
            </a:b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pPr>
                  <a:lnSpc>
                    <a:spcPct val="145000"/>
                  </a:lnSpc>
                  <a:spcBef>
                    <a:spcPct val="0"/>
                  </a:spcBef>
                  <a:buClr>
                    <a:srgbClr val="FF0000"/>
                  </a:buClr>
                </a:pPr>
                <a:r>
                  <a:rPr lang="zh-CN" altLang="en-US" sz="2600" dirty="0">
                    <a:latin typeface="Times New Roman" panose="02020603050405020304" pitchFamily="18" charset="0"/>
                    <a:sym typeface="Arial" panose="02080604020202020204" pitchFamily="34" charset="0"/>
                  </a:rPr>
                  <a:t>　　</a:t>
                </a:r>
                <a:r>
                  <a:rPr lang="en-US" altLang="zh-CN" sz="2600" dirty="0">
                    <a:latin typeface="Times New Roman" panose="02020603050405020304" pitchFamily="18" charset="0"/>
                    <a:sym typeface="Arial" panose="02080604020202020204" pitchFamily="34" charset="0"/>
                  </a:rPr>
                  <a:t>We sometimes call these word representations </a:t>
                </a:r>
                <a:r>
                  <a:rPr lang="en-US" altLang="zh-CN" sz="2600" b="1" dirty="0">
                    <a:latin typeface="Times New Roman" panose="02020603050405020304" pitchFamily="18" charset="0"/>
                    <a:sym typeface="Arial" panose="02080604020202020204" pitchFamily="34" charset="0"/>
                  </a:rPr>
                  <a:t>word embeddings</a:t>
                </a:r>
                <a:r>
                  <a:rPr lang="en-US" altLang="zh-CN" sz="2600" dirty="0">
                    <a:latin typeface="Times New Roman" panose="02020603050405020304" pitchFamily="18" charset="0"/>
                    <a:sym typeface="Arial" panose="02080604020202020204" pitchFamily="34" charset="0"/>
                  </a:rPr>
                  <a:t>. In this interpretation, we view the raw symbols as points in a space of dimension equal to the vocabulary size. The word representations embed those points in a feature space of lower dimension. In the original space, every word is represented by a a one-hot </a:t>
                </a:r>
                <a:r>
                  <a:rPr lang="en-US" altLang="zh-CN" sz="2600" dirty="0">
                    <a:latin typeface="Times New Roman" panose="02020603050405020304" pitchFamily="18" charset="0"/>
                    <a:cs typeface="Times New Roman" panose="02020603050405020304" pitchFamily="18" charset="0"/>
                  </a:rPr>
                  <a:t>vector, so every pair of words is at Euclidean distance </a:t>
                </a:r>
                <a14:m>
                  <m:oMath xmlns:m="http://schemas.openxmlformats.org/officeDocument/2006/math">
                    <m:rad>
                      <m:radPr>
                        <m:degHide m:val="on"/>
                        <m:ctrlPr>
                          <a:rPr lang="en-US" altLang="zh-CN" sz="2600" i="1" dirty="0">
                            <a:latin typeface="Cambria Math" panose="02040503050406030204" pitchFamily="18" charset="0"/>
                            <a:cs typeface="DejaVu Math TeX Gyre" panose="02000503000000000000" charset="0"/>
                          </a:rPr>
                        </m:ctrlPr>
                      </m:radPr>
                      <m:deg/>
                      <m:e>
                        <m:r>
                          <a:rPr lang="en-US" altLang="zh-CN" sz="2600" i="1" dirty="0">
                            <a:latin typeface="Cambria Math" panose="02040503050406030204" pitchFamily="18" charset="0"/>
                            <a:cs typeface="DejaVu Math TeX Gyre" panose="02000503000000000000" charset="0"/>
                          </a:rPr>
                          <m:t>2</m:t>
                        </m:r>
                      </m:e>
                    </m:rad>
                  </m:oMath>
                </a14:m>
                <a:r>
                  <a:rPr lang="en-US" altLang="zh-CN" sz="2600" dirty="0">
                    <a:latin typeface="Times New Roman" panose="02020603050405020304" pitchFamily="18" charset="0"/>
                    <a:cs typeface="Times New Roman" panose="02020603050405020304" pitchFamily="18" charset="0"/>
                  </a:rPr>
                  <a:t> from each other. In the embedding space,words that frequently appear in similar contexts (or any pair of words sharing some</a:t>
                </a:r>
                <a:r>
                  <a:rPr lang="en-US" altLang="zh-CN" sz="2800" dirty="0">
                    <a:sym typeface="Arial" panose="02080604020202020204" pitchFamily="34" charset="0"/>
                  </a:rPr>
                  <a:t> “features” learned by the model) are close to each other. This often results in words with similar meanings being neighbors. Fig. </a:t>
                </a:r>
                <a:r>
                  <a:rPr lang="en-US" altLang="zh-CN" sz="2800" dirty="0">
                    <a:solidFill>
                      <a:srgbClr val="FF0000"/>
                    </a:solidFill>
                    <a:sym typeface="Arial" panose="02080604020202020204" pitchFamily="34" charset="0"/>
                  </a:rPr>
                  <a:t>12.3</a:t>
                </a:r>
                <a:r>
                  <a:rPr lang="en-US" altLang="zh-CN" sz="2800" dirty="0">
                    <a:sym typeface="Arial" panose="02080604020202020204" pitchFamily="34" charset="0"/>
                  </a:rPr>
                  <a:t> zooms in on specific areas of a learned word embedding space to show how semantically similar words map to representations that are close to each other.</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12.4.2 Neural Language Models</a:t>
            </a:r>
            <a:endParaRPr lang="zh-CN" altLang="en-US" sz="3600" dirty="0">
              <a:latin typeface="Times New Roman" panose="02020603050405020304" pitchFamily="18" charset="0"/>
              <a:cs typeface="Times New Roman" panose="02020603050405020304" pitchFamily="18" charset="0"/>
            </a:endParaRPr>
          </a:p>
        </p:txBody>
      </p:sp>
      <p:pic>
        <p:nvPicPr>
          <p:cNvPr id="9" name="图片 1" descr="深度截图_选择区域_20200512094926"/>
          <p:cNvPicPr>
            <a:picLocks noGrp="1" noChangeAspect="1"/>
          </p:cNvPicPr>
          <p:nvPr>
            <p:ph idx="1"/>
          </p:nvPr>
        </p:nvPicPr>
        <p:blipFill rotWithShape="1">
          <a:blip r:embed="rId2"/>
          <a:stretch/>
        </p:blipFill>
        <p:spPr>
          <a:xfrm>
            <a:off x="0" y="1919476"/>
            <a:ext cx="5952381" cy="3019048"/>
          </a:xfrm>
          <a:prstGeom prst="rect">
            <a:avLst/>
          </a:prstGeom>
          <a:noFill/>
          <a:ln w="9525">
            <a:noFill/>
          </a:ln>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6" name="文本框 5"/>
          <p:cNvSpPr txBox="1"/>
          <p:nvPr/>
        </p:nvSpPr>
        <p:spPr>
          <a:xfrm>
            <a:off x="5892437" y="1307725"/>
            <a:ext cx="5904610" cy="3903441"/>
          </a:xfrm>
          <a:prstGeom prst="rect">
            <a:avLst/>
          </a:prstGeom>
          <a:noFill/>
        </p:spPr>
        <p:txBody>
          <a:bodyPr wrap="square" rtlCol="0">
            <a:spAutoFit/>
          </a:bodyPr>
          <a:lstStyle/>
          <a:p>
            <a:pPr marL="0" indent="0" algn="just">
              <a:lnSpc>
                <a:spcPct val="125000"/>
              </a:lnSpc>
              <a:spcBef>
                <a:spcPct val="0"/>
              </a:spcBef>
              <a:buClr>
                <a:srgbClr val="FF0000"/>
              </a:buClr>
            </a:pPr>
            <a:r>
              <a:rPr lang="en-US" altLang="zh-CN" sz="2000" dirty="0">
                <a:solidFill>
                  <a:srgbClr val="000000"/>
                </a:solidFill>
                <a:latin typeface="Times New Roman" panose="02020603050405020304" pitchFamily="18" charset="0"/>
                <a:cs typeface="Times New Roman" panose="02020603050405020304" pitchFamily="18" charset="0"/>
                <a:sym typeface="+mn-ea"/>
              </a:rPr>
              <a:t>Figure 12.3: Two-dimensional visualizations of word embeddings obtained from a neural machine translation model (</a:t>
            </a:r>
            <a:r>
              <a:rPr lang="en-US" altLang="zh-CN" sz="2000" dirty="0">
                <a:solidFill>
                  <a:srgbClr val="00FF00"/>
                </a:solidFill>
                <a:uFillTx/>
                <a:latin typeface="Times New Roman" panose="02020603050405020304" pitchFamily="18" charset="0"/>
                <a:cs typeface="Times New Roman" panose="02020603050405020304" pitchFamily="18" charset="0"/>
                <a:sym typeface="+mn-ea"/>
              </a:rPr>
              <a:t>Bahdanau </a:t>
            </a:r>
            <a:r>
              <a:rPr lang="en-US" altLang="zh-CN" sz="20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0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000" dirty="0">
                <a:uFillTx/>
                <a:latin typeface="Times New Roman" panose="02020603050405020304" pitchFamily="18" charset="0"/>
                <a:cs typeface="Times New Roman" panose="02020603050405020304" pitchFamily="18" charset="0"/>
                <a:sym typeface="+mn-ea"/>
              </a:rPr>
              <a:t>,</a:t>
            </a:r>
            <a:r>
              <a:rPr lang="en-US" altLang="zh-CN" sz="2000" dirty="0">
                <a:solidFill>
                  <a:srgbClr val="00FF00"/>
                </a:solidFill>
                <a:uFillTx/>
                <a:latin typeface="Times New Roman" panose="02020603050405020304" pitchFamily="18" charset="0"/>
                <a:cs typeface="Times New Roman" panose="02020603050405020304" pitchFamily="18" charset="0"/>
                <a:sym typeface="+mn-ea"/>
              </a:rPr>
              <a:t> 2015</a:t>
            </a:r>
            <a:r>
              <a:rPr lang="en-US" altLang="zh-CN" sz="2000" dirty="0">
                <a:solidFill>
                  <a:srgbClr val="000000"/>
                </a:solidFill>
                <a:latin typeface="Times New Roman" panose="02020603050405020304" pitchFamily="18" charset="0"/>
                <a:cs typeface="Times New Roman" panose="02020603050405020304" pitchFamily="18" charset="0"/>
                <a:sym typeface="+mn-ea"/>
              </a:rPr>
              <a:t>), zooming in on specific areas where semantically related words have embedding vectors that are close to each other. Countries appear on the left and numbers on the </a:t>
            </a:r>
            <a:r>
              <a:rPr lang="en-US" altLang="zh-CN" sz="2000" dirty="0">
                <a:latin typeface="Times New Roman" panose="02020603050405020304" pitchFamily="18" charset="0"/>
                <a:sym typeface="Arial" panose="02080604020202020204" pitchFamily="34" charset="0"/>
              </a:rPr>
              <a:t>right. Keep in mind that these embeddings are 2-D for the purpose of visualization. In real applications, embeddings typically have higher dimensionality and can simultaneously capture many kinds of similarity between words.</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latin typeface="Times New Roman" panose="02020603050405020304" pitchFamily="18" charset="0"/>
                <a:sym typeface="Arial" panose="02080604020202020204" pitchFamily="34" charset="0"/>
              </a:rPr>
              <a:t>12.4.2 Neural Language Models</a:t>
            </a:r>
            <a:br>
              <a:rPr lang="en-US" altLang="zh-CN" sz="4000" dirty="0"/>
            </a:br>
            <a:br>
              <a:rPr lang="en-US" altLang="zh-CN" sz="4000" dirty="0"/>
            </a:b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a:lnSpc>
                <a:spcPct val="145000"/>
              </a:lnSpc>
              <a:spcBef>
                <a:spcPct val="0"/>
              </a:spcBef>
              <a:buClr>
                <a:srgbClr val="FF0000"/>
              </a:buClr>
            </a:pPr>
            <a:r>
              <a:rPr lang="zh-CN" altLang="en-US" dirty="0">
                <a:latin typeface="Times New Roman" panose="02020603050405020304" pitchFamily="18" charset="0"/>
                <a:sym typeface="Arial" panose="02080604020202020204" pitchFamily="34" charset="0"/>
              </a:rPr>
              <a:t>　　</a:t>
            </a:r>
            <a:r>
              <a:rPr lang="en-US" altLang="zh-CN" dirty="0">
                <a:latin typeface="Times New Roman" panose="02020603050405020304" pitchFamily="18" charset="0"/>
                <a:sym typeface="Arial" panose="02080604020202020204" pitchFamily="34" charset="0"/>
              </a:rPr>
              <a:t>Neural networks in other domains also define embeddings. For example, a hidden layer of a convolutional network provides an “image embedding.” Usually NLP practitioners are much more interested in this idea of embeddings because natural </a:t>
            </a:r>
            <a:r>
              <a:rPr lang="en-US" altLang="zh-CN" dirty="0">
                <a:sym typeface="Arial" panose="02080604020202020204" pitchFamily="34" charset="0"/>
              </a:rPr>
              <a:t>language frequently appear in similar contexts (or any pair of words sharing some “features” learned by the model) are close to each other. language does not originally lie in a real-valued vector space. The hidden layer has provided a more qualitatively dramatic change in the way the data is represented.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br>
              <a:rPr lang="en-US" altLang="zh-CN" sz="3600" dirty="0">
                <a:solidFill>
                  <a:srgbClr val="000000"/>
                </a:solidFill>
                <a:latin typeface="Times New Roman" panose="02020603050405020304" pitchFamily="18" charset="0"/>
                <a:cs typeface="Times New Roman" panose="02020603050405020304" pitchFamily="18" charset="0"/>
                <a:sym typeface="+mn-ea"/>
              </a:rPr>
            </a:br>
            <a:r>
              <a:rPr lang="en-US" altLang="zh-CN" sz="4000" dirty="0">
                <a:latin typeface="Times New Roman" panose="02020603050405020304" pitchFamily="18" charset="0"/>
                <a:sym typeface="Arial" panose="02080604020202020204" pitchFamily="34" charset="0"/>
              </a:rPr>
              <a:t>12.4.2 Neural Language Models</a:t>
            </a:r>
            <a:br>
              <a:rPr lang="en-US" altLang="zh-CN" sz="4000" dirty="0"/>
            </a:br>
            <a:br>
              <a:rPr lang="en-US" altLang="zh-CN" sz="4000" dirty="0"/>
            </a:br>
            <a:br>
              <a:rPr lang="zh-CN" altLang="en-US" sz="3600" dirty="0">
                <a:latin typeface="Times New Roman" panose="02020603050405020304" pitchFamily="18" charset="0"/>
                <a:cs typeface="Times New Roman" panose="02020603050405020304" pitchFamily="18" charset="0"/>
                <a:sym typeface="+mn-ea"/>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lnSpc>
                <a:spcPct val="145000"/>
              </a:lnSpc>
              <a:spcBef>
                <a:spcPct val="0"/>
              </a:spcBef>
              <a:buClr>
                <a:srgbClr val="FF0000"/>
              </a:buClr>
            </a:pPr>
            <a:r>
              <a:rPr lang="zh-CN" altLang="en-US" sz="2800" dirty="0">
                <a:sym typeface="Arial" panose="02080604020202020204" pitchFamily="34" charset="0"/>
              </a:rPr>
              <a:t>　　</a:t>
            </a:r>
            <a:r>
              <a:rPr lang="en-US" altLang="zh-CN" sz="2800" dirty="0">
                <a:sym typeface="Arial" panose="02080604020202020204" pitchFamily="34" charset="0"/>
              </a:rPr>
              <a:t>The basic idea of using distributed representations to improve models for natural language processing is not restricted to neural networks.  It may also be used with graphical models that have distributed representations in the form of </a:t>
            </a:r>
            <a:r>
              <a:rPr lang="en-US" altLang="zh-CN" sz="2800" dirty="0">
                <a:solidFill>
                  <a:srgbClr val="000000"/>
                </a:solidFill>
                <a:sym typeface="+mn-ea"/>
              </a:rPr>
              <a:t>multiple latent variables (</a:t>
            </a:r>
            <a:r>
              <a:rPr lang="en-US" altLang="zh-CN" sz="2800" dirty="0" err="1">
                <a:solidFill>
                  <a:srgbClr val="00FF00"/>
                </a:solidFill>
                <a:sym typeface="+mn-ea"/>
              </a:rPr>
              <a:t>Mnih</a:t>
            </a:r>
            <a:r>
              <a:rPr lang="en-US" altLang="zh-CN" sz="2800" dirty="0">
                <a:solidFill>
                  <a:srgbClr val="00FF00"/>
                </a:solidFill>
                <a:sym typeface="+mn-ea"/>
              </a:rPr>
              <a:t> and Hinton</a:t>
            </a:r>
            <a:r>
              <a:rPr lang="en-US" altLang="zh-CN" sz="2800" dirty="0">
                <a:sym typeface="+mn-ea"/>
              </a:rPr>
              <a:t>,</a:t>
            </a:r>
            <a:r>
              <a:rPr lang="en-US" altLang="zh-CN" sz="2800" dirty="0">
                <a:solidFill>
                  <a:srgbClr val="00FF00"/>
                </a:solidFill>
                <a:sym typeface="+mn-ea"/>
              </a:rPr>
              <a:t> 2007</a:t>
            </a:r>
            <a:r>
              <a:rPr lang="en-US" altLang="zh-CN" sz="2800" dirty="0">
                <a:solidFill>
                  <a:srgbClr val="000000"/>
                </a:solidFill>
                <a:sym typeface="+mn-ea"/>
              </a:rPr>
              <a:t>).</a:t>
            </a:r>
            <a:endParaRPr lang="en-US" altLang="zh-CN" sz="2600" dirty="0">
              <a:latin typeface="Times New Roman" panose="02020603050405020304" pitchFamily="18" charset="0"/>
              <a:sym typeface="Arial" panose="02080604020202020204" pitchFamily="34"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 High-Dimensional outputs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spcBef>
                    <a:spcPct val="0"/>
                  </a:spcBef>
                  <a:buClr>
                    <a:srgbClr val="FF0000"/>
                  </a:buClr>
                </a:pPr>
                <a:r>
                  <a:rPr lang="en-US" altLang="zh-CN" sz="2600" dirty="0">
                    <a:latin typeface="Times New Roman" panose="02020603050405020304" pitchFamily="18" charset="0"/>
                    <a:sym typeface="Arial" panose="02080604020202020204" pitchFamily="34" charset="0"/>
                  </a:rPr>
                  <a:t>In many natural language applications, we often want our models to produce words (rather than characters) as the fundamental unit of the output. For large vocabularies, it can be very computationally expensive to represent an output distribution over the choice of a word, because the vocabulary size is large. In many </a:t>
                </a:r>
                <a:r>
                  <a:rPr lang="en-US" altLang="zh-CN" sz="2600" dirty="0" err="1">
                    <a:latin typeface="Times New Roman" panose="02020603050405020304" pitchFamily="18" charset="0"/>
                    <a:sym typeface="Arial" panose="02080604020202020204" pitchFamily="34" charset="0"/>
                  </a:rPr>
                  <a:t>applications,</a:t>
                </a:r>
                <a:r>
                  <a:rPr lang="en-US" altLang="zh-CN" sz="2600" dirty="0">
                    <a:latin typeface="Times New Roman" panose="02020603050405020304" pitchFamily="18" charset="0"/>
                    <a:sym typeface="Arial" panose="02080604020202020204" pitchFamily="34" charset="0"/>
                  </a:rPr>
                  <a:t> </a:t>
                </a:r>
                <a14:m>
                  <m:oMath xmlns:m="http://schemas.openxmlformats.org/officeDocument/2006/math">
                    <m:r>
                      <a:rPr lang="en-US" altLang="zh-CN" b="0" i="0" dirty="0" smtClean="0">
                        <a:latin typeface="Cambria Math" panose="02040503050406030204" pitchFamily="18" charset="0"/>
                        <a:sym typeface="Arial" panose="02080604020202020204" pitchFamily="34" charset="0"/>
                      </a:rPr>
                      <m:t> </m:t>
                    </m:r>
                    <m:r>
                      <a:rPr lang="zh-CN" altLang="en-US" i="1" dirty="0">
                        <a:latin typeface="Cambria Math" panose="02040503050406030204" pitchFamily="18" charset="0"/>
                        <a:sym typeface="Arial" panose="02080604020202020204" pitchFamily="34" charset="0"/>
                      </a:rPr>
                      <m:t>𝕍</m:t>
                    </m:r>
                  </m:oMath>
                </a14:m>
                <a:r>
                  <a:rPr lang="en-US" altLang="zh-CN" sz="2600" dirty="0">
                    <a:latin typeface="Times New Roman" panose="02020603050405020304" pitchFamily="18" charset="0"/>
                    <a:sym typeface="Arial" panose="02080604020202020204" pitchFamily="34" charset="0"/>
                  </a:rPr>
                  <a:t> contains hundreds of thousands of words. The naive approach to representing such a distribution is to apply an affine transformation from a hidden representation to the output space, then apply the softmax function. Suppose we have a vocabulary </a:t>
                </a:r>
                <a14:m>
                  <m:oMath xmlns:m="http://schemas.openxmlformats.org/officeDocument/2006/math">
                    <m:r>
                      <a:rPr lang="zh-CN" altLang="en-US" i="1" dirty="0">
                        <a:latin typeface="Cambria Math" panose="02040503050406030204" pitchFamily="18" charset="0"/>
                        <a:sym typeface="Arial" panose="02080604020202020204" pitchFamily="34" charset="0"/>
                      </a:rPr>
                      <m:t>𝕍</m:t>
                    </m:r>
                    <m:r>
                      <a:rPr lang="en-US" altLang="zh-CN" b="0" i="1" dirty="0" smtClean="0">
                        <a:latin typeface="Cambria Math" panose="02040503050406030204" pitchFamily="18" charset="0"/>
                        <a:sym typeface="Arial" panose="02080604020202020204" pitchFamily="34" charset="0"/>
                      </a:rPr>
                      <m:t> </m:t>
                    </m:r>
                  </m:oMath>
                </a14:m>
                <a:r>
                  <a:rPr lang="en-US" altLang="zh-CN" sz="2600" dirty="0">
                    <a:latin typeface="Times New Roman" panose="02020603050405020304" pitchFamily="18" charset="0"/>
                    <a:sym typeface="Arial" panose="02080604020202020204" pitchFamily="34" charset="0"/>
                  </a:rPr>
                  <a:t>with size |</a:t>
                </a:r>
                <a14:m>
                  <m:oMath xmlns:m="http://schemas.openxmlformats.org/officeDocument/2006/math">
                    <m:r>
                      <a:rPr lang="zh-CN" altLang="en-US" sz="2600" i="1" dirty="0" smtClean="0">
                        <a:latin typeface="Cambria Math" panose="02040503050406030204" pitchFamily="18" charset="0"/>
                        <a:sym typeface="Arial" panose="02080604020202020204" pitchFamily="34" charset="0"/>
                      </a:rPr>
                      <m:t>𝕍</m:t>
                    </m:r>
                  </m:oMath>
                </a14:m>
                <a:r>
                  <a:rPr lang="en-US" altLang="zh-CN" sz="2600" dirty="0">
                    <a:latin typeface="Times New Roman" panose="02020603050405020304" pitchFamily="18" charset="0"/>
                    <a:sym typeface="Arial" panose="02080604020202020204" pitchFamily="34" charset="0"/>
                  </a:rPr>
                  <a:t>|. The weight </a:t>
                </a:r>
                <a:r>
                  <a:rPr lang="en-US" altLang="zh-CN" dirty="0">
                    <a:sym typeface="Arial" panose="02080604020202020204" pitchFamily="34" charset="0"/>
                  </a:rPr>
                  <a:t>matrix matrix describing the linear component of this affine transformation is very large, because its output dimension is |</a:t>
                </a:r>
                <a14:m>
                  <m:oMath xmlns:m="http://schemas.openxmlformats.org/officeDocument/2006/math">
                    <m:r>
                      <a:rPr lang="zh-CN" altLang="en-US" i="1" dirty="0">
                        <a:latin typeface="Cambria Math" panose="02040503050406030204" pitchFamily="18" charset="0"/>
                        <a:sym typeface="Arial" panose="02080604020202020204" pitchFamily="34" charset="0"/>
                      </a:rPr>
                      <m:t>𝕍</m:t>
                    </m:r>
                  </m:oMath>
                </a14:m>
                <a:r>
                  <a:rPr lang="en-US" altLang="zh-CN" dirty="0">
                    <a:sym typeface="Arial" panose="02080604020202020204" pitchFamily="34" charset="0"/>
                  </a:rPr>
                  <a:t>|. </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12.1.2 GPU Implementations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8"/>
            <a:ext cx="11409609" cy="5555731"/>
          </a:xfrm>
        </p:spPr>
        <p:txBody>
          <a:bodyPr>
            <a:normAutofit fontScale="92500" lnSpcReduction="10000"/>
          </a:bodyPr>
          <a:lstStyle/>
          <a:p>
            <a:pPr marL="0" lvl="0" indent="0" algn="just">
              <a:lnSpc>
                <a:spcPct val="125000"/>
              </a:lnSpc>
              <a:spcBef>
                <a:spcPts val="0"/>
              </a:spcBef>
              <a:buClr>
                <a:srgbClr val="FF0000"/>
              </a:buClr>
              <a:buNone/>
            </a:pPr>
            <a:r>
              <a:rPr dirty="0">
                <a:sym typeface="+mn-ea"/>
              </a:rPr>
              <a:t> </a:t>
            </a:r>
            <a:r>
              <a:rPr lang="en-US" altLang="zh-CN" dirty="0">
                <a:sym typeface="+mn-ea"/>
              </a:rPr>
              <a:t>       </a:t>
            </a:r>
            <a:r>
              <a:rPr dirty="0">
                <a:sym typeface="+mn-ea"/>
              </a:rPr>
              <a:t>In both cases, the </a:t>
            </a:r>
            <a:r>
              <a:rPr sz="2600" dirty="0">
                <a:latin typeface="Times New Roman" panose="02020603050405020304" pitchFamily="18" charset="0"/>
                <a:cs typeface="Times New Roman" panose="02020603050405020304" pitchFamily="18" charset="0"/>
              </a:rPr>
              <a:t>computations are fairly simple and do not involve much branching compared to the computational workload that a CPU usually encounters. For example, each vertex in the same rigid object will be multiplied by the same matrix; there is no need to evaluate an if statement per-vertex to determine which matrix to multiply by. The computations are also entirely independent of each other, and thus may be parallelized easily. The computations also involve processing massive buffers of memory, containing bitmaps describing the texture (color pattern) of each object to be rendered. Together, this results in graphics cards having been designed to have a high degree of parallelism and high memory bandwidth, at the cost of having a lower clock speed and less branching capability relative to traditional CPUs.</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N</a:t>
            </a:r>
            <a:r>
              <a:rPr sz="2600" dirty="0">
                <a:latin typeface="Times New Roman" panose="02020603050405020304" pitchFamily="18" charset="0"/>
                <a:cs typeface="Times New Roman" panose="02020603050405020304" pitchFamily="18" charset="0"/>
              </a:rPr>
              <a:t>eural network algorithms require the same performance characteristics as the real-time graphics algorithms described above.  </a:t>
            </a:r>
          </a:p>
        </p:txBody>
      </p:sp>
      <p:pic>
        <p:nvPicPr>
          <p:cNvPr id="4" name="图片 3" descr="u=1907756794,293736522&amp;fm=21&amp;gp=0.jpg"/>
          <p:cNvPicPr>
            <a:picLocks noChangeAspect="1"/>
          </p:cNvPicPr>
          <p:nvPr/>
        </p:nvPicPr>
        <p:blipFill>
          <a:blip r:embed="rId2"/>
          <a:stretch>
            <a:fillRect/>
          </a:stretch>
        </p:blipFill>
        <p:spPr>
          <a:xfrm>
            <a:off x="10639425" y="5668645"/>
            <a:ext cx="1456690" cy="109347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 High-Dimensional outputs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spcBef>
                    <a:spcPct val="0"/>
                  </a:spcBef>
                  <a:buClr>
                    <a:srgbClr val="FF0000"/>
                  </a:buClr>
                </a:pPr>
                <a:r>
                  <a:rPr lang="en-US" altLang="zh-CN" sz="2600" dirty="0">
                    <a:latin typeface="Times New Roman" panose="02020603050405020304" pitchFamily="18" charset="0"/>
                    <a:sym typeface="Arial" panose="02080604020202020204" pitchFamily="34" charset="0"/>
                  </a:rPr>
                  <a:t>This imposes a high memory cost to represent the matrix, and a high computational cost to multiply by it. Because the softmax is normalized across all |</a:t>
                </a:r>
                <a14:m>
                  <m:oMath xmlns:m="http://schemas.openxmlformats.org/officeDocument/2006/math">
                    <m:r>
                      <a:rPr lang="zh-CN" altLang="en-US" i="1" dirty="0">
                        <a:latin typeface="Cambria Math" panose="02040503050406030204" pitchFamily="18" charset="0"/>
                        <a:sym typeface="Arial" panose="02080604020202020204" pitchFamily="34" charset="0"/>
                      </a:rPr>
                      <m:t>𝕍</m:t>
                    </m:r>
                  </m:oMath>
                </a14:m>
                <a:r>
                  <a:rPr lang="en-US" altLang="zh-CN" sz="2600" dirty="0">
                    <a:latin typeface="Times New Roman" panose="02020603050405020304" pitchFamily="18" charset="0"/>
                    <a:sym typeface="Arial" panose="02080604020202020204" pitchFamily="34" charset="0"/>
                  </a:rPr>
                  <a:t>| outputs, it is necessary to perform the full matrix multiplication at training time as well as test time—we cannot calculate only the dot product with the weight vector for the correct output. The high computational costs of the output layer thus arise both at training time (to compute the likelihood and its gradient) </a:t>
                </a:r>
                <a:r>
                  <a:rPr lang="en-US" altLang="zh-CN" dirty="0">
                    <a:solidFill>
                      <a:srgbClr val="000000"/>
                    </a:solidFill>
                    <a:sym typeface="+mn-ea"/>
                  </a:rPr>
                  <a:t>and at test time (to compute probabilities for all or selected words). For specialized loss functions, the gradient can be computed efficiently (</a:t>
                </a:r>
                <a:r>
                  <a:rPr lang="en-US" altLang="zh-CN" dirty="0">
                    <a:solidFill>
                      <a:srgbClr val="00FF00"/>
                    </a:solidFill>
                    <a:sym typeface="+mn-ea"/>
                  </a:rPr>
                  <a:t>Vincent </a:t>
                </a:r>
                <a:r>
                  <a:rPr lang="en-US" altLang="zh-CN" i="1" dirty="0">
                    <a:solidFill>
                      <a:srgbClr val="00FF00"/>
                    </a:solidFill>
                    <a:sym typeface="+mn-ea"/>
                  </a:rPr>
                  <a:t>et al</a:t>
                </a:r>
                <a:r>
                  <a:rPr lang="en-US" altLang="zh-CN" dirty="0">
                    <a:solidFill>
                      <a:srgbClr val="00FF00"/>
                    </a:solidFill>
                    <a:sym typeface="+mn-ea"/>
                  </a:rPr>
                  <a:t>.</a:t>
                </a:r>
                <a:r>
                  <a:rPr lang="en-US" altLang="zh-CN" dirty="0">
                    <a:sym typeface="+mn-ea"/>
                  </a:rPr>
                  <a:t>, </a:t>
                </a:r>
                <a:r>
                  <a:rPr lang="en-US" altLang="zh-CN" dirty="0">
                    <a:solidFill>
                      <a:srgbClr val="00FF00"/>
                    </a:solidFill>
                    <a:sym typeface="+mn-ea"/>
                  </a:rPr>
                  <a:t>2015</a:t>
                </a:r>
                <a:r>
                  <a:rPr lang="en-US" altLang="zh-CN" dirty="0">
                    <a:solidFill>
                      <a:srgbClr val="000000"/>
                    </a:solidFill>
                    <a:sym typeface="+mn-ea"/>
                  </a:rPr>
                  <a:t>), but the standard cross-entropy loss applied to a traditional </a:t>
                </a:r>
                <a:r>
                  <a:rPr lang="en-US" altLang="zh-CN" dirty="0" err="1">
                    <a:solidFill>
                      <a:srgbClr val="000000"/>
                    </a:solidFill>
                    <a:sym typeface="+mn-ea"/>
                  </a:rPr>
                  <a:t>softmax</a:t>
                </a:r>
                <a:r>
                  <a:rPr lang="en-US" altLang="zh-CN" dirty="0">
                    <a:solidFill>
                      <a:srgbClr val="000000"/>
                    </a:solidFill>
                    <a:sym typeface="+mn-ea"/>
                  </a:rPr>
                  <a:t> output layer poses many difficulties.</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 High-Dimensional outputs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solidFill>
                      <a:srgbClr val="000000"/>
                    </a:solidFill>
                    <a:sym typeface="+mn-ea"/>
                  </a:rPr>
                  <a:t>Suppose that </a:t>
                </a:r>
                <a:r>
                  <a:rPr lang="en-US" altLang="zh-CN" b="1" i="1" dirty="0">
                    <a:solidFill>
                      <a:srgbClr val="000000"/>
                    </a:solidFill>
                    <a:sym typeface="+mn-ea"/>
                  </a:rPr>
                  <a:t>h</a:t>
                </a:r>
                <a:r>
                  <a:rPr lang="en-US" altLang="zh-CN" dirty="0">
                    <a:solidFill>
                      <a:srgbClr val="000000"/>
                    </a:solidFill>
                    <a:sym typeface="+mn-ea"/>
                  </a:rPr>
                  <a:t> is the top hidden layer used to predict the output probabilities </a:t>
                </a:r>
                <a14:m>
                  <m:oMath xmlns:m="http://schemas.openxmlformats.org/officeDocument/2006/math">
                    <m:acc>
                      <m:accPr>
                        <m:chr m:val="̂"/>
                        <m:ctrlPr>
                          <a:rPr lang="en-US" altLang="zh-CN" b="1" i="1" dirty="0" smtClean="0">
                            <a:solidFill>
                              <a:srgbClr val="000000"/>
                            </a:solidFill>
                            <a:latin typeface="Cambria Math" panose="02040503050406030204" pitchFamily="18" charset="0"/>
                            <a:sym typeface="+mn-ea"/>
                          </a:rPr>
                        </m:ctrlPr>
                      </m:accPr>
                      <m:e>
                        <m:r>
                          <a:rPr lang="en-US" altLang="zh-CN" b="1" i="1" dirty="0" smtClean="0">
                            <a:solidFill>
                              <a:srgbClr val="000000"/>
                            </a:solidFill>
                            <a:latin typeface="Cambria Math" panose="02040503050406030204" pitchFamily="18" charset="0"/>
                            <a:sym typeface="+mn-ea"/>
                          </a:rPr>
                          <m:t>𝒚</m:t>
                        </m:r>
                      </m:e>
                    </m:acc>
                  </m:oMath>
                </a14:m>
                <a:r>
                  <a:rPr lang="en-US" altLang="zh-CN" dirty="0">
                    <a:solidFill>
                      <a:srgbClr val="000000"/>
                    </a:solidFill>
                    <a:sym typeface="+mn-ea"/>
                  </a:rPr>
                  <a:t>. If we parametrize the transformation from </a:t>
                </a:r>
                <a:r>
                  <a:rPr lang="en-US" altLang="zh-CN" b="1" i="1" dirty="0">
                    <a:solidFill>
                      <a:srgbClr val="000000"/>
                    </a:solidFill>
                    <a:sym typeface="+mn-ea"/>
                  </a:rPr>
                  <a:t>h</a:t>
                </a:r>
                <a:r>
                  <a:rPr lang="en-US" altLang="zh-CN" dirty="0">
                    <a:solidFill>
                      <a:srgbClr val="000000"/>
                    </a:solidFill>
                    <a:sym typeface="+mn-ea"/>
                  </a:rPr>
                  <a:t> to </a:t>
                </a:r>
                <a14:m>
                  <m:oMath xmlns:m="http://schemas.openxmlformats.org/officeDocument/2006/math">
                    <m:acc>
                      <m:accPr>
                        <m:chr m:val="̂"/>
                        <m:ctrlPr>
                          <a:rPr lang="en-US" altLang="zh-CN" b="1" i="1" dirty="0">
                            <a:solidFill>
                              <a:srgbClr val="000000"/>
                            </a:solidFill>
                            <a:latin typeface="Cambria Math" panose="02040503050406030204" pitchFamily="18" charset="0"/>
                            <a:sym typeface="+mn-ea"/>
                          </a:rPr>
                        </m:ctrlPr>
                      </m:accPr>
                      <m:e>
                        <m:r>
                          <a:rPr lang="en-US" altLang="zh-CN" b="1" i="0" dirty="0">
                            <a:solidFill>
                              <a:srgbClr val="000000"/>
                            </a:solidFill>
                            <a:latin typeface="Cambria Math" panose="02040503050406030204" pitchFamily="18" charset="0"/>
                            <a:sym typeface="+mn-ea"/>
                          </a:rPr>
                          <m:t>𝐲</m:t>
                        </m:r>
                      </m:e>
                    </m:acc>
                  </m:oMath>
                </a14:m>
                <a:r>
                  <a:rPr lang="en-US" altLang="zh-CN" b="1" dirty="0">
                    <a:solidFill>
                      <a:srgbClr val="000000"/>
                    </a:solidFill>
                    <a:sym typeface="+mn-ea"/>
                  </a:rPr>
                  <a:t> </a:t>
                </a:r>
                <a:r>
                  <a:rPr lang="en-US" altLang="zh-CN" dirty="0">
                    <a:solidFill>
                      <a:srgbClr val="000000"/>
                    </a:solidFill>
                    <a:sym typeface="+mn-ea"/>
                  </a:rPr>
                  <a:t>with learned weights </a:t>
                </a:r>
                <a:r>
                  <a:rPr lang="en-US" altLang="zh-CN" b="1" i="1" dirty="0">
                    <a:solidFill>
                      <a:srgbClr val="000000"/>
                    </a:solidFill>
                    <a:sym typeface="+mn-ea"/>
                  </a:rPr>
                  <a:t>W</a:t>
                </a:r>
                <a:r>
                  <a:rPr lang="en-US" altLang="zh-CN" dirty="0"/>
                  <a:t> and learned biases </a:t>
                </a:r>
                <a:r>
                  <a:rPr lang="en-US" altLang="zh-CN" b="1" i="1" dirty="0"/>
                  <a:t>b</a:t>
                </a:r>
                <a:r>
                  <a:rPr lang="en-US" altLang="zh-CN" dirty="0"/>
                  <a:t>, then the aﬃne-</a:t>
                </a:r>
                <a:r>
                  <a:rPr lang="en-US" altLang="zh-CN" dirty="0" err="1"/>
                  <a:t>softmax</a:t>
                </a:r>
                <a:r>
                  <a:rPr lang="en-US" altLang="zh-CN" dirty="0"/>
                  <a:t> output layer performs the following computations:</a:t>
                </a:r>
              </a:p>
              <a:p>
                <a:pPr lvl="0" eaLnBrk="0" fontAlgn="base" hangingPunct="0">
                  <a:spcBef>
                    <a:spcPts val="0"/>
                  </a:spcBef>
                  <a:spcAft>
                    <a:spcPct val="0"/>
                  </a:spcAft>
                  <a:buClr>
                    <a:srgbClr val="FF0000"/>
                  </a:buClr>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solidFill>
                    <a:srgbClr val="000000"/>
                  </a:solidFill>
                  <a:latin typeface="Times New Roman" panose="02020603050405020304" pitchFamily="18" charset="0"/>
                  <a:cs typeface="Times New Roman" panose="02020603050405020304" pitchFamily="18" charset="0"/>
                  <a:sym typeface="+mn-ea"/>
                </a:endParaRPr>
              </a:p>
              <a:p>
                <a:pPr lvl="0" eaLnBrk="0" fontAlgn="base" hangingPunct="0">
                  <a:spcBef>
                    <a:spcPts val="0"/>
                  </a:spcBef>
                  <a:spcAft>
                    <a:spcPct val="0"/>
                  </a:spcAft>
                  <a:buClr>
                    <a:srgbClr val="FF0000"/>
                  </a:buClr>
                </a:pPr>
                <a:r>
                  <a:rPr lang="en-US" altLang="zh-CN" sz="2600" dirty="0">
                    <a:solidFill>
                      <a:srgbClr val="000000"/>
                    </a:solidFill>
                    <a:latin typeface="Times New Roman" panose="02020603050405020304" pitchFamily="18" charset="0"/>
                    <a:cs typeface="Times New Roman" panose="02020603050405020304" pitchFamily="18" charset="0"/>
                    <a:sym typeface="+mn-ea"/>
                  </a:rPr>
                  <a:t>If </a:t>
                </a:r>
                <a:r>
                  <a:rPr lang="en-US" altLang="zh-CN" sz="2600" b="1" dirty="0">
                    <a:solidFill>
                      <a:srgbClr val="000000"/>
                    </a:solidFill>
                    <a:latin typeface="Times New Roman" panose="02020603050405020304" pitchFamily="18" charset="0"/>
                    <a:cs typeface="Times New Roman" panose="02020603050405020304" pitchFamily="18" charset="0"/>
                    <a:sym typeface="+mn-ea"/>
                  </a:rPr>
                  <a:t>h </a:t>
                </a:r>
                <a:r>
                  <a:rPr lang="en-US" altLang="zh-CN" sz="2600" dirty="0">
                    <a:solidFill>
                      <a:srgbClr val="000000"/>
                    </a:solidFill>
                    <a:latin typeface="Times New Roman" panose="02020603050405020304" pitchFamily="18" charset="0"/>
                    <a:cs typeface="Times New Roman" panose="02020603050405020304" pitchFamily="18" charset="0"/>
                    <a:sym typeface="+mn-ea"/>
                  </a:rPr>
                  <a:t>contains </a:t>
                </a:r>
                <a14:m>
                  <m:oMath xmlns:m="http://schemas.openxmlformats.org/officeDocument/2006/math">
                    <m:sSub>
                      <m:sSubPr>
                        <m:ctrlPr>
                          <a:rPr lang="en-US" altLang="zh-CN" i="1" dirty="0">
                            <a:solidFill>
                              <a:srgbClr val="000000"/>
                            </a:solidFill>
                            <a:latin typeface="Cambria Math" panose="02040503050406030204" pitchFamily="18" charset="0"/>
                            <a:sym typeface="+mn-ea"/>
                          </a:rPr>
                        </m:ctrlPr>
                      </m:sSubPr>
                      <m:e>
                        <m:r>
                          <a:rPr lang="en-US" altLang="zh-CN" i="1" dirty="0">
                            <a:solidFill>
                              <a:srgbClr val="000000"/>
                            </a:solidFill>
                            <a:latin typeface="Cambria Math" panose="02040503050406030204" pitchFamily="18" charset="0"/>
                            <a:sym typeface="+mn-ea"/>
                          </a:rPr>
                          <m:t>𝑛</m:t>
                        </m:r>
                      </m:e>
                      <m:sub>
                        <m:r>
                          <a:rPr lang="en-US" altLang="zh-CN" i="1" dirty="0">
                            <a:solidFill>
                              <a:srgbClr val="000000"/>
                            </a:solidFill>
                            <a:latin typeface="Cambria Math" panose="02040503050406030204" pitchFamily="18" charset="0"/>
                            <a:sym typeface="+mn-ea"/>
                          </a:rPr>
                          <m:t>h</m:t>
                        </m:r>
                      </m:sub>
                    </m:sSub>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elements then the above operation is O(|</a:t>
                </a:r>
                <a14:m>
                  <m:oMath xmlns:m="http://schemas.openxmlformats.org/officeDocument/2006/math">
                    <m:r>
                      <a:rPr lang="zh-CN" altLang="en-US" i="1" dirty="0">
                        <a:latin typeface="Cambria Math" panose="02040503050406030204" pitchFamily="18" charset="0"/>
                        <a:sym typeface="Arial" panose="02080604020202020204" pitchFamily="34" charset="0"/>
                      </a:rPr>
                      <m:t>𝕍</m:t>
                    </m:r>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|nh). With </a:t>
                </a:r>
                <a14:m>
                  <m:oMath xmlns:m="http://schemas.openxmlformats.org/officeDocument/2006/math">
                    <m:sSub>
                      <m:sSubPr>
                        <m:ctrlPr>
                          <a:rPr lang="en-US" altLang="zh-CN" i="1" dirty="0">
                            <a:solidFill>
                              <a:srgbClr val="000000"/>
                            </a:solidFill>
                            <a:latin typeface="Cambria Math" panose="02040503050406030204" pitchFamily="18" charset="0"/>
                            <a:sym typeface="+mn-ea"/>
                          </a:rPr>
                        </m:ctrlPr>
                      </m:sSubPr>
                      <m:e>
                        <m:r>
                          <a:rPr lang="en-US" altLang="zh-CN" i="1" dirty="0">
                            <a:solidFill>
                              <a:srgbClr val="000000"/>
                            </a:solidFill>
                            <a:latin typeface="Cambria Math" panose="02040503050406030204" pitchFamily="18" charset="0"/>
                            <a:sym typeface="+mn-ea"/>
                          </a:rPr>
                          <m:t>𝑛</m:t>
                        </m:r>
                      </m:e>
                      <m:sub>
                        <m:r>
                          <a:rPr lang="en-US" altLang="zh-CN" i="1" dirty="0">
                            <a:solidFill>
                              <a:srgbClr val="000000"/>
                            </a:solidFill>
                            <a:latin typeface="Cambria Math" panose="02040503050406030204" pitchFamily="18" charset="0"/>
                            <a:sym typeface="+mn-ea"/>
                          </a:rPr>
                          <m:t>h</m:t>
                        </m:r>
                      </m:sub>
                    </m:sSub>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in the thousands and |</a:t>
                </a:r>
                <a14:m>
                  <m:oMath xmlns:m="http://schemas.openxmlformats.org/officeDocument/2006/math">
                    <m:r>
                      <a:rPr lang="zh-CN" altLang="en-US" i="1" dirty="0">
                        <a:latin typeface="Cambria Math" panose="02040503050406030204" pitchFamily="18" charset="0"/>
                        <a:sym typeface="Arial" panose="02080604020202020204" pitchFamily="34" charset="0"/>
                      </a:rPr>
                      <m:t>𝕍</m:t>
                    </m:r>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in the hundreds of thousands, this operation dominates the computation of most neural language models.</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117763" name="图片 1" descr="深度截图_选择区域_20200512095751"/>
          <p:cNvPicPr>
            <a:picLocks noChangeAspect="1"/>
          </p:cNvPicPr>
          <p:nvPr/>
        </p:nvPicPr>
        <p:blipFill>
          <a:blip r:embed="rId4"/>
          <a:stretch>
            <a:fillRect/>
          </a:stretch>
        </p:blipFill>
        <p:spPr>
          <a:xfrm>
            <a:off x="1580518" y="2775305"/>
            <a:ext cx="8609674" cy="1608158"/>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12.4.3.1 Use of Short List</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eaLnBrk="0" fontAlgn="base" hangingPunct="0">
                  <a:spcBef>
                    <a:spcPts val="0"/>
                  </a:spcBef>
                  <a:spcAft>
                    <a:spcPct val="0"/>
                  </a:spcAft>
                  <a:buClr>
                    <a:srgbClr val="FF0000"/>
                  </a:buClr>
                </a:pPr>
                <a:r>
                  <a:rPr lang="en-US" altLang="zh-CN" sz="2600" dirty="0">
                    <a:solidFill>
                      <a:srgbClr val="000000"/>
                    </a:solidFill>
                    <a:latin typeface="Times New Roman" panose="02020603050405020304" pitchFamily="18" charset="0"/>
                    <a:cs typeface="Times New Roman" panose="02020603050405020304" pitchFamily="18" charset="0"/>
                    <a:sym typeface="+mn-ea"/>
                  </a:rPr>
                  <a:t>The first neural language models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Bengio </a:t>
                </a:r>
                <a:r>
                  <a:rPr lang="en-US" altLang="zh-CN" sz="2600" i="1" dirty="0">
                    <a:solidFill>
                      <a:srgbClr val="00FF00"/>
                    </a:solidFill>
                    <a:uFillTx/>
                    <a:latin typeface="Times New Roman" panose="02020603050405020304" pitchFamily="18" charset="0"/>
                    <a:cs typeface="Times New Roman" panose="02020603050405020304" pitchFamily="18" charset="0"/>
                    <a:sym typeface="+mn-ea"/>
                  </a:rPr>
                  <a:t>et al</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2001</a:t>
                </a:r>
                <a:r>
                  <a:rPr lang="en-US" altLang="zh-CN" sz="2600" dirty="0">
                    <a:uFillTx/>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 2003</a:t>
                </a:r>
                <a:r>
                  <a:rPr lang="en-US" altLang="zh-CN" sz="2600" dirty="0">
                    <a:solidFill>
                      <a:srgbClr val="000000"/>
                    </a:solidFill>
                    <a:latin typeface="Times New Roman" panose="02020603050405020304" pitchFamily="18" charset="0"/>
                    <a:cs typeface="Times New Roman" panose="02020603050405020304" pitchFamily="18" charset="0"/>
                    <a:sym typeface="+mn-ea"/>
                  </a:rPr>
                  <a:t>) dealt with the high cost of using a softmax over a large number of output words by limiting the vocabulary size to 10,000 or 20,000 words.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Schwenk and Gauvain</a:t>
                </a:r>
                <a:r>
                  <a:rPr lang="en-US" altLang="zh-CN" sz="2600" dirty="0">
                    <a:solidFill>
                      <a:srgbClr val="00FF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2002</a:t>
                </a:r>
                <a:r>
                  <a:rPr lang="en-US" altLang="zh-CN" sz="2600" dirty="0">
                    <a:solidFill>
                      <a:srgbClr val="000000"/>
                    </a:solidFill>
                    <a:latin typeface="Times New Roman" panose="02020603050405020304" pitchFamily="18" charset="0"/>
                    <a:cs typeface="Times New Roman" panose="02020603050405020304" pitchFamily="18" charset="0"/>
                    <a:sym typeface="+mn-ea"/>
                  </a:rPr>
                  <a:t>) and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Schwenk</a:t>
                </a:r>
                <a:r>
                  <a:rPr lang="en-US" altLang="zh-CN"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2007</a:t>
                </a:r>
                <a:r>
                  <a:rPr lang="en-US" altLang="zh-CN" sz="2600" dirty="0">
                    <a:solidFill>
                      <a:srgbClr val="000000"/>
                    </a:solidFill>
                    <a:latin typeface="Times New Roman" panose="02020603050405020304" pitchFamily="18" charset="0"/>
                    <a:cs typeface="Times New Roman" panose="02020603050405020304" pitchFamily="18" charset="0"/>
                    <a:sym typeface="+mn-ea"/>
                  </a:rPr>
                  <a:t>) built upon this approach by splitting the vocabulary </a:t>
                </a:r>
                <a14:m>
                  <m:oMath xmlns:m="http://schemas.openxmlformats.org/officeDocument/2006/math">
                    <m:r>
                      <a:rPr lang="zh-CN" altLang="en-US" sz="2600" i="1" dirty="0" smtClean="0">
                        <a:solidFill>
                          <a:srgbClr val="000000"/>
                        </a:solidFill>
                        <a:latin typeface="Cambria Math" panose="02040503050406030204" pitchFamily="18" charset="0"/>
                        <a:sym typeface="+mn-ea"/>
                      </a:rPr>
                      <m:t>𝕍</m:t>
                    </m:r>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into a </a:t>
                </a:r>
                <a:r>
                  <a:rPr lang="en-US" altLang="zh-CN" sz="2600" b="1" dirty="0">
                    <a:solidFill>
                      <a:srgbClr val="000000"/>
                    </a:solidFill>
                    <a:latin typeface="Times New Roman" panose="02020603050405020304" pitchFamily="18" charset="0"/>
                    <a:cs typeface="Times New Roman" panose="02020603050405020304" pitchFamily="18" charset="0"/>
                    <a:sym typeface="+mn-ea"/>
                  </a:rPr>
                  <a:t>shortlist</a:t>
                </a:r>
                <a14:m>
                  <m:oMath xmlns:m="http://schemas.openxmlformats.org/officeDocument/2006/math">
                    <m:r>
                      <a:rPr lang="en-US" altLang="zh-CN" b="0" i="0" dirty="0" smtClean="0">
                        <a:solidFill>
                          <a:srgbClr val="000000"/>
                        </a:solidFill>
                        <a:latin typeface="Cambria Math" panose="02040503050406030204" pitchFamily="18" charset="0"/>
                        <a:ea typeface="Cambria Math" panose="02040503050406030204" pitchFamily="18" charset="0"/>
                        <a:sym typeface="+mn-ea"/>
                      </a:rPr>
                      <m:t> </m:t>
                    </m:r>
                    <m:r>
                      <a:rPr lang="zh-CN" altLang="en-US" i="1" dirty="0">
                        <a:solidFill>
                          <a:srgbClr val="000000"/>
                        </a:solidFill>
                        <a:latin typeface="Cambria Math" panose="02040503050406030204" pitchFamily="18" charset="0"/>
                        <a:ea typeface="Cambria Math" panose="02040503050406030204" pitchFamily="18" charset="0"/>
                        <a:sym typeface="+mn-ea"/>
                      </a:rPr>
                      <m:t>𝕃</m:t>
                    </m:r>
                    <m:r>
                      <a:rPr lang="en-US" altLang="zh-CN" b="0" i="1" dirty="0" smtClean="0">
                        <a:solidFill>
                          <a:srgbClr val="000000"/>
                        </a:solidFill>
                        <a:latin typeface="Cambria Math" panose="02040503050406030204" pitchFamily="18" charset="0"/>
                        <a:ea typeface="Cambria Math" panose="02040503050406030204" pitchFamily="18" charset="0"/>
                        <a:sym typeface="+mn-ea"/>
                      </a:rPr>
                      <m:t> </m:t>
                    </m:r>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of most frequent words (handled by the neural net) and a tail </a:t>
                </a:r>
                <a14:m>
                  <m:oMath xmlns:m="http://schemas.openxmlformats.org/officeDocument/2006/math">
                    <m:r>
                      <a:rPr lang="zh-CN" altLang="en-US" sz="2600" i="1" dirty="0" smtClean="0">
                        <a:solidFill>
                          <a:srgbClr val="000000"/>
                        </a:solidFill>
                        <a:latin typeface="Cambria Math" panose="02040503050406030204" pitchFamily="18" charset="0"/>
                        <a:sym typeface="+mn-ea"/>
                      </a:rPr>
                      <m:t>𝕋</m:t>
                    </m:r>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a:t>
                </a:r>
                <a14:m>
                  <m:oMath xmlns:m="http://schemas.openxmlformats.org/officeDocument/2006/math">
                    <m:r>
                      <a:rPr lang="zh-CN" altLang="en-US" i="1" dirty="0">
                        <a:solidFill>
                          <a:srgbClr val="000000"/>
                        </a:solidFill>
                        <a:latin typeface="Cambria Math" panose="02040503050406030204" pitchFamily="18" charset="0"/>
                        <a:sym typeface="+mn-ea"/>
                      </a:rPr>
                      <m:t>𝕍</m:t>
                    </m:r>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a:t>
                </a:r>
                <a14:m>
                  <m:oMath xmlns:m="http://schemas.openxmlformats.org/officeDocument/2006/math">
                    <m:r>
                      <a:rPr lang="zh-CN" altLang="en-US" sz="2600" i="1" dirty="0" smtClean="0">
                        <a:solidFill>
                          <a:srgbClr val="000000"/>
                        </a:solidFill>
                        <a:latin typeface="Cambria Math" panose="02040503050406030204" pitchFamily="18" charset="0"/>
                        <a:ea typeface="Cambria Math" panose="02040503050406030204" pitchFamily="18" charset="0"/>
                        <a:sym typeface="+mn-ea"/>
                      </a:rPr>
                      <m:t>𝕃</m:t>
                    </m:r>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of more rare words (handled by an n-gram model). To be able to combine the two predictions, the neural net also has to predict the probability that a word appearing after context </a:t>
                </a:r>
                <a:r>
                  <a:rPr lang="en-US" altLang="zh-CN" sz="2600" i="1" dirty="0">
                    <a:latin typeface="Times New Roman" panose="02020603050405020304" pitchFamily="18" charset="0"/>
                    <a:sym typeface="Arial" panose="02080604020202020204" pitchFamily="34" charset="0"/>
                  </a:rPr>
                  <a:t>C</a:t>
                </a:r>
                <a:r>
                  <a:rPr lang="en-US" altLang="zh-CN" sz="2600" dirty="0">
                    <a:latin typeface="Times New Roman" panose="02020603050405020304" pitchFamily="18" charset="0"/>
                    <a:sym typeface="Arial" panose="02080604020202020204" pitchFamily="34" charset="0"/>
                  </a:rPr>
                  <a:t> belongs to the tail list. This may be achieved by adding an extra </a:t>
                </a:r>
                <a:r>
                  <a:rPr lang="en-US" altLang="zh-CN" dirty="0">
                    <a:sym typeface="Arial" panose="02080604020202020204" pitchFamily="34" charset="0"/>
                  </a:rPr>
                  <a:t>sigmoid output unit to provide an estimate of </a:t>
                </a:r>
                <a:r>
                  <a:rPr lang="en-US" altLang="zh-CN" i="1" dirty="0">
                    <a:sym typeface="Arial" panose="02080604020202020204" pitchFamily="34" charset="0"/>
                  </a:rPr>
                  <a:t>P</a:t>
                </a:r>
                <a:r>
                  <a:rPr lang="en-US" altLang="zh-CN" dirty="0">
                    <a:sym typeface="Arial" panose="02080604020202020204" pitchFamily="34" charset="0"/>
                  </a:rPr>
                  <a:t> (</a:t>
                </a:r>
                <a:r>
                  <a:rPr lang="en-US" altLang="zh-CN" i="1" dirty="0" err="1">
                    <a:sym typeface="Arial" panose="02080604020202020204" pitchFamily="34" charset="0"/>
                  </a:rPr>
                  <a:t>i</a:t>
                </a:r>
                <a:r>
                  <a:rPr lang="en-US" altLang="zh-CN" dirty="0">
                    <a:sym typeface="Arial" panose="02080604020202020204" pitchFamily="34" charset="0"/>
                  </a:rPr>
                  <a:t> </a:t>
                </a:r>
                <a14:m>
                  <m:oMath xmlns:m="http://schemas.openxmlformats.org/officeDocument/2006/math">
                    <m:r>
                      <a:rPr lang="en-US" altLang="zh-CN" i="1" dirty="0" smtClean="0">
                        <a:latin typeface="Cambria Math" panose="02040503050406030204" pitchFamily="18" charset="0"/>
                        <a:ea typeface="Cambria Math" panose="02040503050406030204" pitchFamily="18" charset="0"/>
                        <a:sym typeface="Arial" panose="02080604020202020204" pitchFamily="34" charset="0"/>
                      </a:rPr>
                      <m:t>∈</m:t>
                    </m:r>
                    <m:r>
                      <a:rPr lang="zh-CN" altLang="en-US" i="1" dirty="0">
                        <a:solidFill>
                          <a:srgbClr val="000000"/>
                        </a:solidFill>
                        <a:latin typeface="Cambria Math" panose="02040503050406030204" pitchFamily="18" charset="0"/>
                        <a:sym typeface="+mn-ea"/>
                      </a:rPr>
                      <m:t>𝕋</m:t>
                    </m:r>
                  </m:oMath>
                </a14:m>
                <a:r>
                  <a:rPr lang="en-US" altLang="zh-CN" dirty="0">
                    <a:sym typeface="Arial" panose="02080604020202020204" pitchFamily="34" charset="0"/>
                  </a:rPr>
                  <a:t>| </a:t>
                </a:r>
                <a:r>
                  <a:rPr lang="en-US" altLang="zh-CN" i="1" dirty="0">
                    <a:sym typeface="Arial" panose="02080604020202020204" pitchFamily="34" charset="0"/>
                  </a:rPr>
                  <a:t>C</a:t>
                </a:r>
                <a:r>
                  <a:rPr lang="en-US" altLang="zh-CN" dirty="0">
                    <a:sym typeface="Arial" panose="02080604020202020204" pitchFamily="34" charset="0"/>
                  </a:rPr>
                  <a:t>). </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marL="0" marR="0" lvl="0" indent="0" algn="just" defTabSz="914400" rtl="0" eaLnBrk="0" fontAlgn="base" latinLnBrk="0" hangingPunct="0">
                  <a:lnSpc>
                    <a:spcPct val="125000"/>
                  </a:lnSpc>
                  <a:spcBef>
                    <a:spcPts val="0"/>
                  </a:spcBef>
                  <a:spcAft>
                    <a:spcPct val="0"/>
                  </a:spcAft>
                  <a:buClr>
                    <a:srgbClr val="FF0000"/>
                  </a:buClr>
                  <a:buSzTx/>
                  <a:buFont typeface="Times New Roman" panose="02020603050405020304" pitchFamily="18" charset="0"/>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12.4.3.1 Use of Short List</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spcBef>
                    <a:spcPct val="0"/>
                  </a:spcBef>
                  <a:buClr>
                    <a:srgbClr val="FF0000"/>
                  </a:buClr>
                </a:pPr>
                <a:r>
                  <a:rPr lang="en-US" altLang="zh-CN" sz="2600" dirty="0">
                    <a:latin typeface="Times New Roman" panose="02020603050405020304" pitchFamily="18" charset="0"/>
                    <a:sym typeface="Arial" panose="02080604020202020204" pitchFamily="34" charset="0"/>
                  </a:rPr>
                  <a:t>The extra output can then be used to achieve an estimate of the probability distrib.ution over all words in</a:t>
                </a:r>
                <a14:m>
                  <m:oMath xmlns:m="http://schemas.openxmlformats.org/officeDocument/2006/math">
                    <m:r>
                      <a:rPr lang="en-US" altLang="zh-CN" b="0" i="0" dirty="0" smtClean="0">
                        <a:solidFill>
                          <a:srgbClr val="000000"/>
                        </a:solidFill>
                        <a:latin typeface="Cambria Math" panose="02040503050406030204" pitchFamily="18" charset="0"/>
                        <a:sym typeface="+mn-ea"/>
                      </a:rPr>
                      <m:t> </m:t>
                    </m:r>
                    <m:r>
                      <a:rPr lang="zh-CN" altLang="en-US" i="1" dirty="0">
                        <a:solidFill>
                          <a:srgbClr val="000000"/>
                        </a:solidFill>
                        <a:latin typeface="Cambria Math" panose="02040503050406030204" pitchFamily="18" charset="0"/>
                        <a:sym typeface="+mn-ea"/>
                      </a:rPr>
                      <m:t>𝕍</m:t>
                    </m:r>
                  </m:oMath>
                </a14:m>
                <a:r>
                  <a:rPr lang="en-US" altLang="zh-CN" sz="2600" dirty="0">
                    <a:latin typeface="Times New Roman" panose="02020603050405020304" pitchFamily="18" charset="0"/>
                    <a:sym typeface="Arial" panose="02080604020202020204" pitchFamily="34" charset="0"/>
                  </a:rPr>
                  <a:t> as follows:</a:t>
                </a:r>
              </a:p>
              <a:p>
                <a:pPr marL="0" indent="0" algn="just">
                  <a:lnSpc>
                    <a:spcPct val="125000"/>
                  </a:lnSpc>
                  <a:spcBef>
                    <a:spcPct val="0"/>
                  </a:spcBef>
                  <a:buClr>
                    <a:srgbClr val="FF0000"/>
                  </a:buClr>
                  <a:buNone/>
                </a:pPr>
                <a:endParaRPr lang="en-US" altLang="zh-CN" sz="2600" dirty="0">
                  <a:latin typeface="Times New Roman" panose="02020603050405020304" pitchFamily="18" charset="0"/>
                  <a:sym typeface="Arial" panose="02080604020202020204" pitchFamily="34" charset="0"/>
                </a:endParaRPr>
              </a:p>
              <a:p>
                <a:pPr marL="0" indent="0" algn="just">
                  <a:lnSpc>
                    <a:spcPct val="125000"/>
                  </a:lnSpc>
                  <a:spcBef>
                    <a:spcPct val="0"/>
                  </a:spcBef>
                  <a:buClr>
                    <a:srgbClr val="FF0000"/>
                  </a:buClr>
                  <a:buNone/>
                </a:pPr>
                <a:endParaRPr lang="en-US" altLang="zh-CN" sz="2600" dirty="0">
                  <a:latin typeface="Times New Roman" panose="02020603050405020304" pitchFamily="18" charset="0"/>
                  <a:sym typeface="Arial" panose="02080604020202020204" pitchFamily="34" charset="0"/>
                </a:endParaRPr>
              </a:p>
              <a:p>
                <a:pPr marL="0" indent="0" algn="just">
                  <a:lnSpc>
                    <a:spcPct val="125000"/>
                  </a:lnSpc>
                  <a:spcBef>
                    <a:spcPct val="0"/>
                  </a:spcBef>
                  <a:buClr>
                    <a:srgbClr val="FF0000"/>
                  </a:buClr>
                  <a:buNone/>
                </a:pPr>
                <a:endParaRPr lang="en-US" altLang="zh-CN" sz="2600" dirty="0">
                  <a:latin typeface="Times New Roman" panose="02020603050405020304" pitchFamily="18" charset="0"/>
                  <a:sym typeface="Arial" panose="02080604020202020204" pitchFamily="34" charset="0"/>
                </a:endParaRPr>
              </a:p>
              <a:p>
                <a:pPr>
                  <a:spcBef>
                    <a:spcPct val="0"/>
                  </a:spcBef>
                  <a:buClr>
                    <a:srgbClr val="FF0000"/>
                  </a:buClr>
                </a:pPr>
                <a:r>
                  <a:rPr lang="en-US" altLang="zh-CN" sz="2600" dirty="0">
                    <a:latin typeface="Times New Roman" panose="02020603050405020304" pitchFamily="18" charset="0"/>
                    <a:sym typeface="Arial" panose="02080604020202020204" pitchFamily="34" charset="0"/>
                  </a:rPr>
                  <a:t>where </a:t>
                </a:r>
                <a:r>
                  <a:rPr lang="en-US" altLang="zh-CN" sz="2600" i="1" dirty="0">
                    <a:latin typeface="Times New Roman" panose="02020603050405020304" pitchFamily="18" charset="0"/>
                    <a:sym typeface="Arial" panose="02080604020202020204" pitchFamily="34" charset="0"/>
                  </a:rPr>
                  <a:t>P</a:t>
                </a:r>
                <a:r>
                  <a:rPr lang="en-US" altLang="zh-CN" sz="2600" dirty="0">
                    <a:latin typeface="Times New Roman" panose="02020603050405020304" pitchFamily="18" charset="0"/>
                    <a:sym typeface="Arial" panose="02080604020202020204" pitchFamily="34" charset="0"/>
                  </a:rPr>
                  <a:t>(</a:t>
                </a:r>
                <a:r>
                  <a:rPr lang="en-US" altLang="zh-CN" sz="2600" i="1" dirty="0">
                    <a:latin typeface="Times New Roman" panose="02020603050405020304" pitchFamily="18" charset="0"/>
                    <a:sym typeface="Arial" panose="02080604020202020204" pitchFamily="34" charset="0"/>
                  </a:rPr>
                  <a:t>y = i | C,i </a:t>
                </a:r>
                <a:r>
                  <a:rPr lang="en-US" altLang="zh-CN" sz="2600" dirty="0">
                    <a:latin typeface="Times New Roman" panose="02020603050405020304" pitchFamily="18" charset="0"/>
                    <a:sym typeface="Arial" panose="02080604020202020204" pitchFamily="34" charset="0"/>
                  </a:rPr>
                  <a:t>∈</a:t>
                </a:r>
                <a14:m>
                  <m:oMath xmlns:m="http://schemas.openxmlformats.org/officeDocument/2006/math">
                    <m:r>
                      <a:rPr lang="zh-CN" altLang="en-US" i="1" dirty="0">
                        <a:solidFill>
                          <a:srgbClr val="000000"/>
                        </a:solidFill>
                        <a:latin typeface="Cambria Math" panose="02040503050406030204" pitchFamily="18" charset="0"/>
                        <a:ea typeface="Cambria Math" panose="02040503050406030204" pitchFamily="18" charset="0"/>
                        <a:sym typeface="+mn-ea"/>
                      </a:rPr>
                      <m:t>𝕃</m:t>
                    </m:r>
                  </m:oMath>
                </a14:m>
                <a:r>
                  <a:rPr lang="en-US" altLang="zh-CN" sz="2600" dirty="0">
                    <a:latin typeface="Times New Roman" panose="02020603050405020304" pitchFamily="18" charset="0"/>
                    <a:sym typeface="Arial" panose="02080604020202020204" pitchFamily="34" charset="0"/>
                  </a:rPr>
                  <a:t>) is provided by the neural language model </a:t>
                </a:r>
                <a:r>
                  <a:rPr lang="en-US" altLang="zh-CN" sz="2600" i="1" dirty="0">
                    <a:latin typeface="Times New Roman" panose="02020603050405020304" pitchFamily="18" charset="0"/>
                    <a:sym typeface="Arial" panose="02080604020202020204" pitchFamily="34" charset="0"/>
                  </a:rPr>
                  <a:t>and P</a:t>
                </a:r>
                <a:r>
                  <a:rPr lang="en-US" altLang="zh-CN" sz="2600" i="1" u="sng" dirty="0">
                    <a:latin typeface="Times New Roman" panose="02020603050405020304" pitchFamily="18" charset="0"/>
                    <a:sym typeface="Arial" panose="02080604020202020204" pitchFamily="34" charset="0"/>
                  </a:rPr>
                  <a:t>(</a:t>
                </a:r>
                <a:r>
                  <a:rPr lang="en-US" altLang="zh-CN" sz="2600" i="1" dirty="0">
                    <a:latin typeface="Times New Roman" panose="02020603050405020304" pitchFamily="18" charset="0"/>
                    <a:sym typeface="Arial" panose="02080604020202020204" pitchFamily="34" charset="0"/>
                  </a:rPr>
                  <a:t>y = i | C,i </a:t>
                </a:r>
                <a:r>
                  <a:rPr lang="en-US" altLang="zh-CN" sz="2600" dirty="0">
                    <a:latin typeface="Times New Roman" panose="02020603050405020304" pitchFamily="18" charset="0"/>
                    <a:sym typeface="Arial" panose="02080604020202020204" pitchFamily="34" charset="0"/>
                  </a:rPr>
                  <a:t>∈</a:t>
                </a:r>
                <a14:m>
                  <m:oMath xmlns:m="http://schemas.openxmlformats.org/officeDocument/2006/math">
                    <m:r>
                      <a:rPr lang="zh-CN" altLang="en-US" i="1" dirty="0">
                        <a:solidFill>
                          <a:srgbClr val="000000"/>
                        </a:solidFill>
                        <a:latin typeface="Cambria Math" panose="02040503050406030204" pitchFamily="18" charset="0"/>
                        <a:sym typeface="+mn-ea"/>
                      </a:rPr>
                      <m:t>𝕋</m:t>
                    </m:r>
                  </m:oMath>
                </a14:m>
                <a:r>
                  <a:rPr lang="en-US" altLang="zh-CN" sz="2600" dirty="0">
                    <a:latin typeface="Times New Roman" panose="02020603050405020304" pitchFamily="18" charset="0"/>
                    <a:sym typeface="Arial" panose="02080604020202020204" pitchFamily="34" charset="0"/>
                  </a:rPr>
                  <a:t>) is provided by the n-gram model. With slight modification, this approach can also work using an extra output value in the neural language model’s softmax layer, rather than a separate sigmoid unit.</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121859" name="图片 1" descr="深度截图_选择区域_20200512100102"/>
          <p:cNvPicPr>
            <a:picLocks noChangeAspect="1"/>
          </p:cNvPicPr>
          <p:nvPr/>
        </p:nvPicPr>
        <p:blipFill>
          <a:blip r:embed="rId4"/>
          <a:stretch>
            <a:fillRect/>
          </a:stretch>
        </p:blipFill>
        <p:spPr>
          <a:xfrm>
            <a:off x="1610567" y="2308419"/>
            <a:ext cx="9753672" cy="1085230"/>
          </a:xfrm>
          <a:prstGeom prst="rect">
            <a:avLst/>
          </a:prstGeom>
          <a:noFill/>
          <a:ln w="9525">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12.4.3.1 Use of Short List</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fontAlgn="auto">
              <a:lnSpc>
                <a:spcPct val="125000"/>
              </a:lnSpc>
              <a:spcBef>
                <a:spcPct val="0"/>
              </a:spcBef>
              <a:buClr>
                <a:srgbClr val="FF0000"/>
              </a:buClr>
              <a:buNone/>
            </a:pPr>
            <a:r>
              <a:rPr lang="en-US" altLang="zh-CN" sz="2600" dirty="0">
                <a:latin typeface="Times New Roman" panose="02020603050405020304" pitchFamily="18" charset="0"/>
                <a:sym typeface="Arial" panose="02080604020202020204" pitchFamily="34" charset="0"/>
              </a:rPr>
              <a:t>        An obvious disadvantage of the short list approach is that the potential generalization advantage of the neural language models is limited to the most frequent words, where, arguably, it is the least useful. This disadvantage has stimulated the exploration of alternative methods to deal with high-dimensional outputs, described below.</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12.4.3.2 Hierarchical Softmax</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eaLnBrk="0" fontAlgn="base" hangingPunct="0">
                  <a:spcBef>
                    <a:spcPts val="0"/>
                  </a:spcBef>
                  <a:spcAft>
                    <a:spcPct val="0"/>
                  </a:spcAft>
                  <a:buClr>
                    <a:srgbClr val="FF0000"/>
                  </a:buClr>
                </a:pPr>
                <a:r>
                  <a:rPr lang="en-US" altLang="zh-CN" sz="2600" dirty="0">
                    <a:solidFill>
                      <a:srgbClr val="000000"/>
                    </a:solidFill>
                    <a:latin typeface="Times New Roman" panose="02020603050405020304" pitchFamily="18" charset="0"/>
                    <a:cs typeface="Times New Roman" panose="02020603050405020304" pitchFamily="18" charset="0"/>
                    <a:sym typeface="+mn-ea"/>
                  </a:rPr>
                  <a:t>A classical approach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Goodman</a:t>
                </a:r>
                <a:r>
                  <a:rPr lang="en-US" altLang="zh-CN" sz="2600" dirty="0">
                    <a:uFillTx/>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2001</a:t>
                </a:r>
                <a:r>
                  <a:rPr lang="en-US" altLang="zh-CN" sz="2600" dirty="0">
                    <a:solidFill>
                      <a:srgbClr val="000000"/>
                    </a:solidFill>
                    <a:latin typeface="Times New Roman" panose="02020603050405020304" pitchFamily="18" charset="0"/>
                    <a:cs typeface="Times New Roman" panose="02020603050405020304" pitchFamily="18" charset="0"/>
                    <a:sym typeface="+mn-ea"/>
                  </a:rPr>
                  <a:t>) to reducing the computational burden of high-dimensional output layers over large vocabulary sets</a:t>
                </a:r>
                <a14:m>
                  <m:oMath xmlns:m="http://schemas.openxmlformats.org/officeDocument/2006/math">
                    <m:r>
                      <a:rPr lang="zh-CN" altLang="en-US" i="1" dirty="0">
                        <a:solidFill>
                          <a:srgbClr val="000000"/>
                        </a:solidFill>
                        <a:latin typeface="Cambria Math" panose="02040503050406030204" pitchFamily="18" charset="0"/>
                        <a:sym typeface="+mn-ea"/>
                      </a:rPr>
                      <m:t>𝕍</m:t>
                    </m:r>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is to decompose probabilities hierarchically. Instead of necessitating a number of computations proportional to |</a:t>
                </a:r>
                <a14:m>
                  <m:oMath xmlns:m="http://schemas.openxmlformats.org/officeDocument/2006/math">
                    <m:r>
                      <a:rPr lang="zh-CN" altLang="en-US" i="1" dirty="0">
                        <a:solidFill>
                          <a:srgbClr val="000000"/>
                        </a:solidFill>
                        <a:latin typeface="Cambria Math" panose="02040503050406030204" pitchFamily="18" charset="0"/>
                        <a:sym typeface="+mn-ea"/>
                      </a:rPr>
                      <m:t>𝕍</m:t>
                    </m:r>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(and also proportional to the number of hidden units, </a:t>
                </a:r>
                <a14:m>
                  <m:oMath xmlns:m="http://schemas.openxmlformats.org/officeDocument/2006/math">
                    <m:sSub>
                      <m:sSubPr>
                        <m:ctrlPr>
                          <a:rPr lang="en-US" altLang="zh-CN" sz="2600" i="1" dirty="0" smtClean="0">
                            <a:solidFill>
                              <a:srgbClr val="000000"/>
                            </a:solidFill>
                            <a:latin typeface="Cambria Math" panose="02040503050406030204" pitchFamily="18" charset="0"/>
                            <a:cs typeface="Times New Roman" panose="02020603050405020304" pitchFamily="18" charset="0"/>
                            <a:sym typeface="+mn-ea"/>
                          </a:rPr>
                        </m:ctrlPr>
                      </m:sSubPr>
                      <m:e>
                        <m:r>
                          <a:rPr lang="en-US" altLang="zh-CN" sz="2600" b="0" i="1" dirty="0" smtClean="0">
                            <a:solidFill>
                              <a:srgbClr val="000000"/>
                            </a:solidFill>
                            <a:latin typeface="Cambria Math" panose="02040503050406030204" pitchFamily="18" charset="0"/>
                            <a:cs typeface="Times New Roman" panose="02020603050405020304" pitchFamily="18" charset="0"/>
                            <a:sym typeface="+mn-ea"/>
                          </a:rPr>
                          <m:t>𝑛</m:t>
                        </m:r>
                      </m:e>
                      <m:sub>
                        <m:r>
                          <a:rPr lang="en-US" altLang="zh-CN" sz="2600" b="0" i="1" dirty="0" smtClean="0">
                            <a:solidFill>
                              <a:srgbClr val="000000"/>
                            </a:solidFill>
                            <a:latin typeface="Cambria Math" panose="02040503050406030204" pitchFamily="18" charset="0"/>
                            <a:cs typeface="Times New Roman" panose="02020603050405020304" pitchFamily="18" charset="0"/>
                            <a:sym typeface="+mn-ea"/>
                          </a:rPr>
                          <m:t>h</m:t>
                        </m:r>
                      </m:sub>
                    </m:sSub>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),the |</a:t>
                </a:r>
                <a14:m>
                  <m:oMath xmlns:m="http://schemas.openxmlformats.org/officeDocument/2006/math">
                    <m:r>
                      <a:rPr lang="zh-CN" altLang="en-US" i="1" dirty="0">
                        <a:solidFill>
                          <a:srgbClr val="000000"/>
                        </a:solidFill>
                        <a:latin typeface="Cambria Math" panose="02040503050406030204" pitchFamily="18" charset="0"/>
                        <a:sym typeface="+mn-ea"/>
                      </a:rPr>
                      <m:t>𝕍</m:t>
                    </m:r>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factor can be reduced to as low as log |</a:t>
                </a:r>
                <a14:m>
                  <m:oMath xmlns:m="http://schemas.openxmlformats.org/officeDocument/2006/math">
                    <m:r>
                      <a:rPr lang="zh-CN" altLang="en-US" i="1" dirty="0">
                        <a:solidFill>
                          <a:srgbClr val="000000"/>
                        </a:solidFill>
                        <a:latin typeface="Cambria Math" panose="02040503050406030204" pitchFamily="18" charset="0"/>
                        <a:sym typeface="+mn-ea"/>
                      </a:rPr>
                      <m:t>𝕍</m:t>
                    </m:r>
                  </m:oMath>
                </a14:m>
                <a:r>
                  <a:rPr lang="en-US" altLang="zh-CN"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Bengio</a:t>
                </a:r>
                <a:r>
                  <a:rPr lang="en-US" altLang="zh-CN"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2002</a:t>
                </a:r>
                <a:r>
                  <a:rPr lang="en-US" altLang="zh-CN" sz="2600" dirty="0">
                    <a:solidFill>
                      <a:srgbClr val="000000"/>
                    </a:solidFill>
                    <a:latin typeface="Times New Roman" panose="02020603050405020304" pitchFamily="18" charset="0"/>
                    <a:cs typeface="Times New Roman" panose="02020603050405020304" pitchFamily="18" charset="0"/>
                    <a:sym typeface="+mn-ea"/>
                  </a:rPr>
                  <a:t>) and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Morin and Bengio</a:t>
                </a:r>
                <a:r>
                  <a:rPr lang="en-US" altLang="zh-CN" sz="2600" dirty="0">
                    <a:solidFill>
                      <a:srgbClr val="00FF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2005</a:t>
                </a:r>
                <a:r>
                  <a:rPr lang="en-US" altLang="zh-CN" sz="2600" dirty="0">
                    <a:solidFill>
                      <a:srgbClr val="000000"/>
                    </a:solidFill>
                    <a:latin typeface="Times New Roman" panose="02020603050405020304" pitchFamily="18" charset="0"/>
                    <a:cs typeface="Times New Roman" panose="02020603050405020304" pitchFamily="18" charset="0"/>
                    <a:sym typeface="+mn-ea"/>
                  </a:rPr>
                  <a:t>) introduced this factorized approach to the context of neural language models.</a:t>
                </a:r>
                <a:endParaRPr kumimoji="0" lang="en-US" altLang="zh-CN" sz="2600" b="0" i="0" u="none" strike="noStrike" kern="1200" cap="none" spc="0" normalizeH="0" baseline="0" noProof="1">
                  <a:solidFill>
                    <a:srgbClr val="000000"/>
                  </a:solidFill>
                  <a:latin typeface="Times New Roman" panose="02020603050405020304" pitchFamily="18" charset="0"/>
                  <a:ea typeface="+mn-ea"/>
                  <a:cs typeface="Times New Roman" panose="02020603050405020304" pitchFamily="18" charset="0"/>
                  <a:sym typeface="+mn-ea"/>
                </a:endParaRPr>
              </a:p>
              <a:p>
                <a:pPr lvl="0" eaLnBrk="0" fontAlgn="base" hangingPunct="0">
                  <a:spcBef>
                    <a:spcPts val="0"/>
                  </a:spcBef>
                  <a:spcAft>
                    <a:spcPct val="0"/>
                  </a:spcAft>
                  <a:buClr>
                    <a:srgbClr val="FF0000"/>
                  </a:buClr>
                </a:pPr>
                <a:r>
                  <a:rPr lang="zh-CN" altLang="en-US"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0000"/>
                    </a:solidFill>
                    <a:latin typeface="Times New Roman" panose="02020603050405020304" pitchFamily="18" charset="0"/>
                    <a:cs typeface="Times New Roman" panose="02020603050405020304" pitchFamily="18" charset="0"/>
                    <a:sym typeface="+mn-ea"/>
                  </a:rPr>
                  <a:t>One can think of this hierarchy as building categories of words, then categories of categories of words, then categories of </a:t>
                </a:r>
                <a:r>
                  <a:rPr lang="en-US" altLang="zh-CN" dirty="0">
                    <a:solidFill>
                      <a:srgbClr val="000000"/>
                    </a:solidFill>
                    <a:sym typeface="+mn-ea"/>
                  </a:rPr>
                  <a:t>categories of categories of words, etc. These nested categories form a tree, with words at the leaves. In a balanced tree, the tree has depth O(log |</a:t>
                </a:r>
                <a14:m>
                  <m:oMath xmlns:m="http://schemas.openxmlformats.org/officeDocument/2006/math">
                    <m:r>
                      <a:rPr lang="zh-CN" altLang="en-US" i="1" dirty="0">
                        <a:solidFill>
                          <a:srgbClr val="000000"/>
                        </a:solidFill>
                        <a:latin typeface="Cambria Math" panose="02040503050406030204" pitchFamily="18" charset="0"/>
                        <a:sym typeface="+mn-ea"/>
                      </a:rPr>
                      <m:t>𝕍</m:t>
                    </m:r>
                  </m:oMath>
                </a14:m>
                <a:r>
                  <a:rPr lang="en-US" altLang="zh-CN" dirty="0">
                    <a:solidFill>
                      <a:srgbClr val="000000"/>
                    </a:solidFill>
                    <a:sym typeface="+mn-ea"/>
                  </a:rPr>
                  <a:t>|). </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12.4.3.2 Hierarchical Softmax</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fontAlgn="auto">
              <a:lnSpc>
                <a:spcPct val="135000"/>
              </a:lnSpc>
              <a:spcBef>
                <a:spcPct val="0"/>
              </a:spcBef>
              <a:buClr>
                <a:srgbClr val="FF0000"/>
              </a:buClr>
              <a:buNone/>
            </a:pPr>
            <a:r>
              <a:rPr lang="en-US" altLang="zh-CN" sz="2600" dirty="0">
                <a:solidFill>
                  <a:srgbClr val="000000"/>
                </a:solidFill>
                <a:latin typeface="Times New Roman" panose="02020603050405020304" pitchFamily="18" charset="0"/>
                <a:cs typeface="Times New Roman" panose="02020603050405020304" pitchFamily="18" charset="0"/>
                <a:sym typeface="+mn-ea"/>
              </a:rPr>
              <a:t>The probability of a choosing a word is given by the product of the probabilities of choosing the branch leading to that word at every node on a path from the root of the tree to the leaf containing the word. Fig. </a:t>
            </a:r>
            <a:r>
              <a:rPr lang="en-US" altLang="zh-CN" sz="2600" dirty="0">
                <a:solidFill>
                  <a:srgbClr val="FF0000"/>
                </a:solidFill>
                <a:latin typeface="Times New Roman" panose="02020603050405020304" pitchFamily="18" charset="0"/>
                <a:cs typeface="Times New Roman" panose="02020603050405020304" pitchFamily="18" charset="0"/>
                <a:sym typeface="+mn-ea"/>
              </a:rPr>
              <a:t>12.4</a:t>
            </a:r>
            <a:r>
              <a:rPr lang="en-US" altLang="zh-CN" sz="2600" dirty="0">
                <a:solidFill>
                  <a:srgbClr val="000000"/>
                </a:solidFill>
                <a:latin typeface="Times New Roman" panose="02020603050405020304" pitchFamily="18" charset="0"/>
                <a:cs typeface="Times New Roman" panose="02020603050405020304" pitchFamily="18" charset="0"/>
                <a:sym typeface="+mn-ea"/>
              </a:rPr>
              <a:t> illustrates a simple example.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Mnih and Hinton</a:t>
            </a:r>
            <a:r>
              <a:rPr lang="en-US" altLang="zh-CN" sz="2600" dirty="0">
                <a:solidFill>
                  <a:srgbClr val="000000"/>
                </a:solidFill>
                <a:latin typeface="Times New Roman" panose="02020603050405020304" pitchFamily="18" charset="0"/>
                <a:cs typeface="Times New Roman" panose="02020603050405020304" pitchFamily="18" charset="0"/>
                <a:sym typeface="+mn-ea"/>
              </a:rPr>
              <a:t> (</a:t>
            </a:r>
            <a:r>
              <a:rPr lang="en-US" altLang="zh-CN" sz="2600" dirty="0">
                <a:solidFill>
                  <a:srgbClr val="00FF00"/>
                </a:solidFill>
                <a:uFillTx/>
                <a:latin typeface="Times New Roman" panose="02020603050405020304" pitchFamily="18" charset="0"/>
                <a:cs typeface="Times New Roman" panose="02020603050405020304" pitchFamily="18" charset="0"/>
                <a:sym typeface="+mn-ea"/>
              </a:rPr>
              <a:t>2009</a:t>
            </a:r>
            <a:r>
              <a:rPr lang="en-US" altLang="zh-CN" sz="2600" dirty="0">
                <a:solidFill>
                  <a:srgbClr val="000000"/>
                </a:solidFill>
                <a:latin typeface="Times New Roman" panose="02020603050405020304" pitchFamily="18" charset="0"/>
                <a:cs typeface="Times New Roman" panose="02020603050405020304" pitchFamily="18" charset="0"/>
                <a:sym typeface="+mn-ea"/>
              </a:rPr>
              <a:t>) also describe how to use multiple paths to identify a single word in order to better over </a:t>
            </a:r>
            <a:r>
              <a:rPr lang="en-US" altLang="zh-CN" sz="2600" dirty="0">
                <a:latin typeface="Times New Roman" panose="02020603050405020304" pitchFamily="18" charset="0"/>
                <a:sym typeface="Arial" panose="02080604020202020204" pitchFamily="34" charset="0"/>
              </a:rPr>
              <a:t>model words that have multiple meanings. Computing the probability of a word then involves summation over all of the paths that lead to that word.</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12.4.3.2 Hierarchical Softmax</a:t>
            </a:r>
            <a:endParaRPr lang="zh-CN" altLang="en-US" sz="3600" dirty="0">
              <a:latin typeface="Times New Roman" panose="02020603050405020304" pitchFamily="18" charset="0"/>
              <a:cs typeface="Times New Roman" panose="02020603050405020304" pitchFamily="18" charset="0"/>
            </a:endParaRPr>
          </a:p>
        </p:txBody>
      </p:sp>
      <p:pic>
        <p:nvPicPr>
          <p:cNvPr id="136195" name="图片 4" descr="深度截图_选择区域_20200512101157"/>
          <p:cNvPicPr>
            <a:picLocks noGrp="1" noChangeAspect="1"/>
          </p:cNvPicPr>
          <p:nvPr>
            <p:ph idx="1"/>
          </p:nvPr>
        </p:nvPicPr>
        <p:blipFill rotWithShape="1">
          <a:blip r:embed="rId2"/>
          <a:srcRect l="9706" r="3266"/>
          <a:stretch/>
        </p:blipFill>
        <p:spPr>
          <a:xfrm>
            <a:off x="277123" y="1475024"/>
            <a:ext cx="4383381" cy="3907951"/>
          </a:xfrm>
          <a:prstGeom prst="rect">
            <a:avLst/>
          </a:prstGeom>
          <a:noFill/>
          <a:ln w="9525">
            <a:noFill/>
          </a:ln>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3666D380-67EE-4276-935D-947C628FC274}"/>
                  </a:ext>
                </a:extLst>
              </p:cNvPr>
              <p:cNvSpPr txBox="1">
                <a:spLocks/>
              </p:cNvSpPr>
              <p:nvPr/>
            </p:nvSpPr>
            <p:spPr>
              <a:xfrm>
                <a:off x="4660504" y="1043189"/>
                <a:ext cx="7136544" cy="5133774"/>
              </a:xfrm>
              <a:prstGeom prst="rect">
                <a:avLst/>
              </a:prstGeom>
            </p:spPr>
            <p:txBody>
              <a:bodyPr vert="horz" lIns="91440" tIns="45720" rIns="91440" bIns="45720" rtlCol="0">
                <a:noAutofit/>
              </a:bodyPr>
              <a:lst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Clr>
                    <a:srgbClr val="FF0000"/>
                  </a:buClr>
                </a:pPr>
                <a:r>
                  <a:rPr lang="en-US" altLang="zh-CN" sz="2000" dirty="0">
                    <a:sym typeface="Arial" panose="02080604020202020204" pitchFamily="34" charset="0"/>
                  </a:rPr>
                  <a:t>Figure 12.4: Illustration of a simple hierarchy of word categories, with 8 words </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zh-CN" altLang="en-US" sz="2000" i="1" dirty="0">
                            <a:latin typeface="Cambria Math" panose="02040503050406030204" pitchFamily="18" charset="0"/>
                            <a:sym typeface="Arial" panose="02080604020202020204" pitchFamily="34" charset="0"/>
                          </a:rPr>
                          <m:t>𝜔</m:t>
                        </m:r>
                      </m:e>
                      <m:sub>
                        <m:r>
                          <a:rPr lang="en-US" altLang="zh-CN" sz="2000" i="1" dirty="0">
                            <a:latin typeface="Cambria Math" panose="02040503050406030204" pitchFamily="18" charset="0"/>
                            <a:sym typeface="Arial" panose="02080604020202020204" pitchFamily="34" charset="0"/>
                          </a:rPr>
                          <m:t>0</m:t>
                        </m:r>
                      </m:sub>
                    </m:sSub>
                  </m:oMath>
                </a14:m>
                <a:r>
                  <a:rPr lang="en-US" altLang="zh-CN" sz="2000" dirty="0">
                    <a:sym typeface="Arial" panose="02080604020202020204" pitchFamily="34" charset="0"/>
                  </a:rPr>
                  <a:t>, . . . , </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zh-CN" altLang="en-US" sz="2000" i="1" dirty="0">
                            <a:latin typeface="Cambria Math" panose="02040503050406030204" pitchFamily="18" charset="0"/>
                            <a:sym typeface="Arial" panose="02080604020202020204" pitchFamily="34" charset="0"/>
                          </a:rPr>
                          <m:t>𝜔</m:t>
                        </m:r>
                      </m:e>
                      <m:sub>
                        <m:r>
                          <a:rPr lang="en-US" altLang="zh-CN" sz="2000" i="1" dirty="0">
                            <a:latin typeface="Cambria Math" panose="02040503050406030204" pitchFamily="18" charset="0"/>
                            <a:sym typeface="Arial" panose="02080604020202020204" pitchFamily="34" charset="0"/>
                          </a:rPr>
                          <m:t>7</m:t>
                        </m:r>
                      </m:sub>
                    </m:sSub>
                  </m:oMath>
                </a14:m>
                <a:r>
                  <a:rPr lang="en-US" altLang="zh-CN" sz="2000" dirty="0">
                    <a:sym typeface="Arial" panose="02080604020202020204" pitchFamily="34" charset="0"/>
                  </a:rPr>
                  <a:t> organized into a three level hierarchy. The leaves of the tree represent actual specific words. Internal nodes represent groups of words. Any node can be indexed by the sequence of binary decisions (0=left, 1=right) to reach the node from the root. Super-class (0) contains the classes (0,0) and (0,1), which respectively contain the sets of words {</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zh-CN" altLang="en-US" sz="2000" i="1" dirty="0">
                            <a:latin typeface="Cambria Math" panose="02040503050406030204" pitchFamily="18" charset="0"/>
                            <a:sym typeface="Arial" panose="02080604020202020204" pitchFamily="34" charset="0"/>
                          </a:rPr>
                          <m:t>𝜔</m:t>
                        </m:r>
                      </m:e>
                      <m:sub>
                        <m:r>
                          <a:rPr lang="en-US" altLang="zh-CN" sz="2000" i="1" dirty="0">
                            <a:latin typeface="Cambria Math" panose="02040503050406030204" pitchFamily="18" charset="0"/>
                            <a:sym typeface="Arial" panose="02080604020202020204" pitchFamily="34" charset="0"/>
                          </a:rPr>
                          <m:t>0</m:t>
                        </m:r>
                      </m:sub>
                    </m:sSub>
                  </m:oMath>
                </a14:m>
                <a:r>
                  <a:rPr lang="en-US" altLang="zh-CN" sz="2000" dirty="0">
                    <a:sym typeface="Arial" panose="02080604020202020204" pitchFamily="34" charset="0"/>
                  </a:rPr>
                  <a:t>, </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zh-CN" altLang="en-US" sz="2000" i="1" dirty="0">
                            <a:latin typeface="Cambria Math" panose="02040503050406030204" pitchFamily="18" charset="0"/>
                            <a:sym typeface="Arial" panose="02080604020202020204" pitchFamily="34" charset="0"/>
                          </a:rPr>
                          <m:t>𝜔</m:t>
                        </m:r>
                      </m:e>
                      <m:sub>
                        <m:r>
                          <a:rPr lang="en-US" altLang="zh-CN" sz="2000" i="1" dirty="0">
                            <a:latin typeface="Cambria Math" panose="02040503050406030204" pitchFamily="18" charset="0"/>
                            <a:sym typeface="Arial" panose="02080604020202020204" pitchFamily="34" charset="0"/>
                          </a:rPr>
                          <m:t>1</m:t>
                        </m:r>
                      </m:sub>
                    </m:sSub>
                  </m:oMath>
                </a14:m>
                <a:r>
                  <a:rPr lang="en-US" altLang="zh-CN" sz="2000" dirty="0">
                    <a:sym typeface="Arial" panose="02080604020202020204" pitchFamily="34" charset="0"/>
                  </a:rPr>
                  <a:t> } and {</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zh-CN" altLang="en-US" sz="2000" i="1" dirty="0">
                            <a:latin typeface="Cambria Math" panose="02040503050406030204" pitchFamily="18" charset="0"/>
                            <a:sym typeface="Arial" panose="02080604020202020204" pitchFamily="34" charset="0"/>
                          </a:rPr>
                          <m:t>𝜔</m:t>
                        </m:r>
                      </m:e>
                      <m:sub>
                        <m:r>
                          <a:rPr lang="en-US" altLang="zh-CN" sz="2000" i="1" dirty="0">
                            <a:latin typeface="Cambria Math" panose="02040503050406030204" pitchFamily="18" charset="0"/>
                            <a:sym typeface="Arial" panose="02080604020202020204" pitchFamily="34" charset="0"/>
                          </a:rPr>
                          <m:t>2</m:t>
                        </m:r>
                      </m:sub>
                    </m:sSub>
                  </m:oMath>
                </a14:m>
                <a:r>
                  <a:rPr lang="en-US" altLang="zh-CN" sz="2000" dirty="0">
                    <a:sym typeface="Arial" panose="02080604020202020204" pitchFamily="34" charset="0"/>
                  </a:rPr>
                  <a:t>, </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zh-CN" altLang="en-US" sz="2000" i="1" dirty="0">
                            <a:latin typeface="Cambria Math" panose="02040503050406030204" pitchFamily="18" charset="0"/>
                            <a:sym typeface="Arial" panose="02080604020202020204" pitchFamily="34" charset="0"/>
                          </a:rPr>
                          <m:t>𝜔</m:t>
                        </m:r>
                      </m:e>
                      <m:sub>
                        <m:r>
                          <a:rPr lang="en-US" altLang="zh-CN" sz="2000" i="1" dirty="0">
                            <a:latin typeface="Cambria Math" panose="02040503050406030204" pitchFamily="18" charset="0"/>
                            <a:sym typeface="Arial" panose="02080604020202020204" pitchFamily="34" charset="0"/>
                          </a:rPr>
                          <m:t>3</m:t>
                        </m:r>
                      </m:sub>
                    </m:sSub>
                  </m:oMath>
                </a14:m>
                <a:r>
                  <a:rPr lang="en-US" altLang="zh-CN" sz="2000" dirty="0">
                    <a:sym typeface="Arial" panose="02080604020202020204" pitchFamily="34" charset="0"/>
                  </a:rPr>
                  <a:t>}, and similarly super-class (1) contains the classes (1 ,0) and (1, 1), which respectively contain the words (</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zh-CN" altLang="en-US" sz="2000" i="1" dirty="0">
                            <a:latin typeface="Cambria Math" panose="02040503050406030204" pitchFamily="18" charset="0"/>
                            <a:sym typeface="Arial" panose="02080604020202020204" pitchFamily="34" charset="0"/>
                          </a:rPr>
                          <m:t>𝜔</m:t>
                        </m:r>
                      </m:e>
                      <m:sub>
                        <m:r>
                          <a:rPr lang="en-US" altLang="zh-CN" sz="2000" i="1" dirty="0">
                            <a:latin typeface="Cambria Math" panose="02040503050406030204" pitchFamily="18" charset="0"/>
                            <a:sym typeface="Arial" panose="02080604020202020204" pitchFamily="34" charset="0"/>
                          </a:rPr>
                          <m:t>4</m:t>
                        </m:r>
                      </m:sub>
                    </m:sSub>
                  </m:oMath>
                </a14:m>
                <a:r>
                  <a:rPr lang="en-US" altLang="zh-CN" sz="2000" dirty="0">
                    <a:sym typeface="Arial" panose="02080604020202020204" pitchFamily="34" charset="0"/>
                  </a:rPr>
                  <a:t>, </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zh-CN" altLang="en-US" sz="2000" i="1" dirty="0">
                            <a:latin typeface="Cambria Math" panose="02040503050406030204" pitchFamily="18" charset="0"/>
                            <a:sym typeface="Arial" panose="02080604020202020204" pitchFamily="34" charset="0"/>
                          </a:rPr>
                          <m:t>𝜔</m:t>
                        </m:r>
                      </m:e>
                      <m:sub>
                        <m:r>
                          <a:rPr lang="en-US" altLang="zh-CN" sz="2000" i="1" dirty="0">
                            <a:latin typeface="Cambria Math" panose="02040503050406030204" pitchFamily="18" charset="0"/>
                            <a:sym typeface="Arial" panose="02080604020202020204" pitchFamily="34" charset="0"/>
                          </a:rPr>
                          <m:t>5</m:t>
                        </m:r>
                      </m:sub>
                    </m:sSub>
                  </m:oMath>
                </a14:m>
                <a:r>
                  <a:rPr lang="en-US" altLang="zh-CN" sz="2000" dirty="0">
                    <a:sym typeface="Arial" panose="02080604020202020204" pitchFamily="34" charset="0"/>
                  </a:rPr>
                  <a:t>) and (</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zh-CN" altLang="en-US" sz="2000" i="1" dirty="0">
                            <a:latin typeface="Cambria Math" panose="02040503050406030204" pitchFamily="18" charset="0"/>
                            <a:sym typeface="Arial" panose="02080604020202020204" pitchFamily="34" charset="0"/>
                          </a:rPr>
                          <m:t>𝜔</m:t>
                        </m:r>
                      </m:e>
                      <m:sub>
                        <m:r>
                          <a:rPr lang="en-US" altLang="zh-CN" sz="2000" i="1" dirty="0">
                            <a:latin typeface="Cambria Math" panose="02040503050406030204" pitchFamily="18" charset="0"/>
                            <a:sym typeface="Arial" panose="02080604020202020204" pitchFamily="34" charset="0"/>
                          </a:rPr>
                          <m:t>6</m:t>
                        </m:r>
                      </m:sub>
                    </m:sSub>
                  </m:oMath>
                </a14:m>
                <a:r>
                  <a:rPr lang="en-US" altLang="zh-CN" sz="2000" dirty="0">
                    <a:sym typeface="Arial" panose="02080604020202020204" pitchFamily="34" charset="0"/>
                  </a:rPr>
                  <a:t> , </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zh-CN" altLang="en-US" sz="2000" i="1" dirty="0">
                            <a:latin typeface="Cambria Math" panose="02040503050406030204" pitchFamily="18" charset="0"/>
                            <a:sym typeface="Arial" panose="02080604020202020204" pitchFamily="34" charset="0"/>
                          </a:rPr>
                          <m:t>𝜔</m:t>
                        </m:r>
                      </m:e>
                      <m:sub>
                        <m:r>
                          <a:rPr lang="en-US" altLang="zh-CN" sz="2000" i="1" dirty="0">
                            <a:latin typeface="Cambria Math" panose="02040503050406030204" pitchFamily="18" charset="0"/>
                            <a:sym typeface="Arial" panose="02080604020202020204" pitchFamily="34" charset="0"/>
                          </a:rPr>
                          <m:t>7</m:t>
                        </m:r>
                      </m:sub>
                    </m:sSub>
                  </m:oMath>
                </a14:m>
                <a:r>
                  <a:rPr lang="en-US" altLang="zh-CN" sz="2000" dirty="0">
                    <a:sym typeface="Arial" panose="02080604020202020204" pitchFamily="34" charset="0"/>
                  </a:rPr>
                  <a:t>). If the tree is sufficiently balanced, the maximum depth (number of binary decisions) is on the order of the logarithm of the number of words |</a:t>
                </a:r>
                <a14:m>
                  <m:oMath xmlns:m="http://schemas.openxmlformats.org/officeDocument/2006/math">
                    <m:r>
                      <a:rPr lang="zh-CN" altLang="en-US" sz="2000" i="1" dirty="0">
                        <a:latin typeface="Cambria Math" panose="02040503050406030204" pitchFamily="18" charset="0"/>
                        <a:sym typeface="Arial" panose="02080604020202020204" pitchFamily="34" charset="0"/>
                      </a:rPr>
                      <m:t>𝕍</m:t>
                    </m:r>
                  </m:oMath>
                </a14:m>
                <a:r>
                  <a:rPr lang="en-US" altLang="zh-CN" sz="2000" dirty="0">
                    <a:sym typeface="Arial" panose="02080604020202020204" pitchFamily="34" charset="0"/>
                  </a:rPr>
                  <a:t>|: the choice of one out of |</a:t>
                </a:r>
                <a14:m>
                  <m:oMath xmlns:m="http://schemas.openxmlformats.org/officeDocument/2006/math">
                    <m:r>
                      <a:rPr lang="zh-CN" altLang="en-US" sz="2000" i="1" dirty="0">
                        <a:latin typeface="Cambria Math" panose="02040503050406030204" pitchFamily="18" charset="0"/>
                        <a:sym typeface="Arial" panose="02080604020202020204" pitchFamily="34" charset="0"/>
                      </a:rPr>
                      <m:t>𝕍</m:t>
                    </m:r>
                  </m:oMath>
                </a14:m>
                <a:r>
                  <a:rPr lang="en-US" altLang="zh-CN" sz="2000" dirty="0">
                    <a:sym typeface="Arial" panose="02080604020202020204" pitchFamily="34" charset="0"/>
                  </a:rPr>
                  <a:t>| words can be obtained by doing O(log |</a:t>
                </a:r>
                <a14:m>
                  <m:oMath xmlns:m="http://schemas.openxmlformats.org/officeDocument/2006/math">
                    <m:r>
                      <a:rPr lang="zh-CN" altLang="en-US" sz="2000" i="1" dirty="0">
                        <a:latin typeface="Cambria Math" panose="02040503050406030204" pitchFamily="18" charset="0"/>
                        <a:sym typeface="Arial" panose="02080604020202020204" pitchFamily="34" charset="0"/>
                      </a:rPr>
                      <m:t>𝕍</m:t>
                    </m:r>
                  </m:oMath>
                </a14:m>
                <a:r>
                  <a:rPr lang="en-US" altLang="zh-CN" sz="2000" dirty="0">
                    <a:sym typeface="Arial" panose="02080604020202020204" pitchFamily="34" charset="0"/>
                  </a:rPr>
                  <a:t>|) operations (one for each of the nodes on the path from the root). </a:t>
                </a:r>
                <a:endParaRPr lang="zh-CN" altLang="en-US" sz="2000" dirty="0"/>
              </a:p>
            </p:txBody>
          </p:sp>
        </mc:Choice>
        <mc:Fallback xmlns="">
          <p:sp>
            <p:nvSpPr>
              <p:cNvPr id="5" name="内容占位符 2">
                <a:extLst>
                  <a:ext uri="{FF2B5EF4-FFF2-40B4-BE49-F238E27FC236}">
                    <a16:creationId xmlns:a16="http://schemas.microsoft.com/office/drawing/2014/main" id="{3666D380-67EE-4276-935D-947C628FC274}"/>
                  </a:ext>
                </a:extLst>
              </p:cNvPr>
              <p:cNvSpPr txBox="1">
                <a:spLocks noRot="1" noChangeAspect="1" noMove="1" noResize="1" noEditPoints="1" noAdjustHandles="1" noChangeArrowheads="1" noChangeShapeType="1" noTextEdit="1"/>
              </p:cNvSpPr>
              <p:nvPr/>
            </p:nvSpPr>
            <p:spPr>
              <a:xfrm>
                <a:off x="4660504" y="1043189"/>
                <a:ext cx="7136544" cy="5133774"/>
              </a:xfrm>
              <a:prstGeom prst="rect">
                <a:avLst/>
              </a:prstGeom>
              <a:blipFill>
                <a:blip r:embed="rId4"/>
                <a:stretch>
                  <a:fillRect l="-940" r="-940" b="-7126"/>
                </a:stretch>
              </a:blipFill>
            </p:spPr>
            <p:txBody>
              <a:bodyPr/>
              <a:lstStyle/>
              <a:p>
                <a:r>
                  <a:rPr lang="zh-CN" altLang="en-US">
                    <a:noFill/>
                  </a:rPr>
                  <a:t> </a:t>
                </a:r>
              </a:p>
            </p:txBody>
          </p:sp>
        </mc:Fallback>
      </mc:AlternateContent>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12.4.3.2 Hierarchical Softmax</a:t>
            </a:r>
            <a:endParaRPr lang="zh-CN" altLang="en-US" sz="3600" dirty="0">
              <a:latin typeface="Times New Roman" panose="02020603050405020304" pitchFamily="18" charset="0"/>
              <a:cs typeface="Times New Roman" panose="02020603050405020304" pitchFamily="18" charset="0"/>
            </a:endParaRPr>
          </a:p>
        </p:txBody>
      </p:sp>
      <p:pic>
        <p:nvPicPr>
          <p:cNvPr id="136195" name="图片 4" descr="深度截图_选择区域_20200512101157"/>
          <p:cNvPicPr>
            <a:picLocks noGrp="1" noChangeAspect="1"/>
          </p:cNvPicPr>
          <p:nvPr>
            <p:ph idx="1"/>
          </p:nvPr>
        </p:nvPicPr>
        <p:blipFill rotWithShape="1">
          <a:blip r:embed="rId2"/>
          <a:srcRect l="9706" r="3266"/>
          <a:stretch/>
        </p:blipFill>
        <p:spPr>
          <a:xfrm>
            <a:off x="277123" y="1475024"/>
            <a:ext cx="4383381" cy="3907951"/>
          </a:xfrm>
          <a:prstGeom prst="rect">
            <a:avLst/>
          </a:prstGeom>
          <a:noFill/>
          <a:ln w="9525">
            <a:noFill/>
          </a:ln>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3666D380-67EE-4276-935D-947C628FC274}"/>
                  </a:ext>
                </a:extLst>
              </p:cNvPr>
              <p:cNvSpPr txBox="1">
                <a:spLocks/>
              </p:cNvSpPr>
              <p:nvPr/>
            </p:nvSpPr>
            <p:spPr>
              <a:xfrm>
                <a:off x="4660504" y="1043189"/>
                <a:ext cx="7136544" cy="5133774"/>
              </a:xfrm>
              <a:prstGeom prst="rect">
                <a:avLst/>
              </a:prstGeom>
            </p:spPr>
            <p:txBody>
              <a:bodyPr vert="horz" lIns="91440" tIns="45720" rIns="91440" bIns="45720" rtlCol="0">
                <a:noAutofit/>
              </a:bodyPr>
              <a:lst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Clr>
                    <a:srgbClr val="FF0000"/>
                  </a:buClr>
                </a:pPr>
                <a:r>
                  <a:rPr lang="en-US" altLang="zh-CN" sz="2000" dirty="0">
                    <a:sym typeface="Arial" panose="02080604020202020204" pitchFamily="34" charset="0"/>
                  </a:rPr>
                  <a:t>Figure 12.4: In this example, computing the probability of a word y can be done by multiplying three probabilities, associated with the binary decisions to move left or right at each node on the path from the root to a node y. Let </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en-US" altLang="zh-CN" sz="2000" i="1" dirty="0">
                            <a:latin typeface="Cambria Math" panose="02040503050406030204" pitchFamily="18" charset="0"/>
                            <a:sym typeface="Arial" panose="02080604020202020204" pitchFamily="34" charset="0"/>
                          </a:rPr>
                          <m:t>𝑏</m:t>
                        </m:r>
                      </m:e>
                      <m:sub>
                        <m:r>
                          <a:rPr lang="en-US" altLang="zh-CN" sz="2000" i="1" dirty="0">
                            <a:latin typeface="Cambria Math" panose="02040503050406030204" pitchFamily="18" charset="0"/>
                            <a:sym typeface="Arial" panose="02080604020202020204" pitchFamily="34" charset="0"/>
                          </a:rPr>
                          <m:t>𝑖</m:t>
                        </m:r>
                      </m:sub>
                    </m:sSub>
                  </m:oMath>
                </a14:m>
                <a:r>
                  <a:rPr lang="en-US" altLang="zh-CN" sz="2000" dirty="0">
                    <a:sym typeface="Arial" panose="02080604020202020204" pitchFamily="34" charset="0"/>
                  </a:rPr>
                  <a:t>(y) be the </a:t>
                </a:r>
                <a:r>
                  <a:rPr lang="en-US" altLang="zh-CN" sz="2000" dirty="0" err="1">
                    <a:sym typeface="Arial" panose="02080604020202020204" pitchFamily="34" charset="0"/>
                  </a:rPr>
                  <a:t>i-th</a:t>
                </a:r>
                <a:r>
                  <a:rPr lang="en-US" altLang="zh-CN" sz="2000" dirty="0">
                    <a:sym typeface="Arial" panose="02080604020202020204" pitchFamily="34" charset="0"/>
                  </a:rPr>
                  <a:t> binary decision when traversing the tree towards the value y. The probability of sampling an output y decomposes into a product of conditional probabilities, using the chain rule for conditional probabilities, with each node indexed by the prefix of these bits. For example, node (1, 0) corresponds to probabilities, with each node indexed by the prefix of these bits. For example, node (1, 0) corresponds to the prefix (</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en-US" altLang="zh-CN" sz="2000" i="1" dirty="0">
                            <a:latin typeface="Cambria Math" panose="02040503050406030204" pitchFamily="18" charset="0"/>
                            <a:sym typeface="Arial" panose="02080604020202020204" pitchFamily="34" charset="0"/>
                          </a:rPr>
                          <m:t>𝑏</m:t>
                        </m:r>
                      </m:e>
                      <m:sub>
                        <m:r>
                          <a:rPr lang="en-US" altLang="zh-CN" sz="2000" i="1" dirty="0">
                            <a:latin typeface="Cambria Math" panose="02040503050406030204" pitchFamily="18" charset="0"/>
                            <a:sym typeface="Arial" panose="02080604020202020204" pitchFamily="34" charset="0"/>
                          </a:rPr>
                          <m:t>0</m:t>
                        </m:r>
                      </m:sub>
                    </m:sSub>
                  </m:oMath>
                </a14:m>
                <a:r>
                  <a:rPr lang="en-US" altLang="zh-CN" sz="2000" dirty="0">
                    <a:sym typeface="Arial" panose="02080604020202020204" pitchFamily="34" charset="0"/>
                  </a:rPr>
                  <a:t>(</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zh-CN" altLang="en-US" sz="2000" i="1" dirty="0">
                            <a:latin typeface="Cambria Math" panose="02040503050406030204" pitchFamily="18" charset="0"/>
                            <a:sym typeface="Arial" panose="02080604020202020204" pitchFamily="34" charset="0"/>
                          </a:rPr>
                          <m:t>𝜔</m:t>
                        </m:r>
                      </m:e>
                      <m:sub>
                        <m:r>
                          <a:rPr lang="en-US" altLang="zh-CN" sz="2000" i="1" dirty="0">
                            <a:latin typeface="Cambria Math" panose="02040503050406030204" pitchFamily="18" charset="0"/>
                            <a:sym typeface="Arial" panose="02080604020202020204" pitchFamily="34" charset="0"/>
                          </a:rPr>
                          <m:t>4</m:t>
                        </m:r>
                      </m:sub>
                    </m:sSub>
                  </m:oMath>
                </a14:m>
                <a:r>
                  <a:rPr lang="en-US" altLang="zh-CN" sz="2000" dirty="0">
                    <a:sym typeface="Arial" panose="02080604020202020204" pitchFamily="34" charset="0"/>
                  </a:rPr>
                  <a:t>) = 1, </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en-US" altLang="zh-CN" sz="2000" i="1" dirty="0">
                            <a:latin typeface="Cambria Math" panose="02040503050406030204" pitchFamily="18" charset="0"/>
                            <a:sym typeface="Arial" panose="02080604020202020204" pitchFamily="34" charset="0"/>
                          </a:rPr>
                          <m:t>𝑏</m:t>
                        </m:r>
                      </m:e>
                      <m:sub>
                        <m:r>
                          <a:rPr lang="en-US" altLang="zh-CN" sz="2000" i="1" dirty="0">
                            <a:latin typeface="Cambria Math" panose="02040503050406030204" pitchFamily="18" charset="0"/>
                            <a:sym typeface="Arial" panose="02080604020202020204" pitchFamily="34" charset="0"/>
                          </a:rPr>
                          <m:t>1</m:t>
                        </m:r>
                      </m:sub>
                    </m:sSub>
                  </m:oMath>
                </a14:m>
                <a:r>
                  <a:rPr lang="en-US" altLang="zh-CN" sz="2000" dirty="0">
                    <a:sym typeface="Arial" panose="02080604020202020204" pitchFamily="34" charset="0"/>
                  </a:rPr>
                  <a:t>(</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zh-CN" altLang="en-US" sz="2000" i="1" dirty="0">
                            <a:latin typeface="Cambria Math" panose="02040503050406030204" pitchFamily="18" charset="0"/>
                            <a:sym typeface="Arial" panose="02080604020202020204" pitchFamily="34" charset="0"/>
                          </a:rPr>
                          <m:t>𝜔</m:t>
                        </m:r>
                      </m:e>
                      <m:sub>
                        <m:r>
                          <a:rPr lang="en-US" altLang="zh-CN" sz="2000" i="1" dirty="0">
                            <a:latin typeface="Cambria Math" panose="02040503050406030204" pitchFamily="18" charset="0"/>
                            <a:sym typeface="Arial" panose="02080604020202020204" pitchFamily="34" charset="0"/>
                          </a:rPr>
                          <m:t>4</m:t>
                        </m:r>
                      </m:sub>
                    </m:sSub>
                  </m:oMath>
                </a14:m>
                <a:r>
                  <a:rPr lang="en-US" altLang="zh-CN" sz="2000" dirty="0">
                    <a:sym typeface="Arial" panose="02080604020202020204" pitchFamily="34" charset="0"/>
                  </a:rPr>
                  <a:t> ) = 0), and the probability of </a:t>
                </a:r>
                <a14:m>
                  <m:oMath xmlns:m="http://schemas.openxmlformats.org/officeDocument/2006/math">
                    <m:sSub>
                      <m:sSubPr>
                        <m:ctrlPr>
                          <a:rPr lang="en-US" altLang="zh-CN" sz="2000" i="1" dirty="0">
                            <a:latin typeface="Cambria Math" panose="02040503050406030204" pitchFamily="18" charset="0"/>
                            <a:sym typeface="Arial" panose="02080604020202020204" pitchFamily="34" charset="0"/>
                          </a:rPr>
                        </m:ctrlPr>
                      </m:sSubPr>
                      <m:e>
                        <m:r>
                          <a:rPr lang="zh-CN" altLang="en-US" sz="2000" i="1" dirty="0">
                            <a:latin typeface="Cambria Math" panose="02040503050406030204" pitchFamily="18" charset="0"/>
                            <a:sym typeface="Arial" panose="02080604020202020204" pitchFamily="34" charset="0"/>
                          </a:rPr>
                          <m:t>𝜔</m:t>
                        </m:r>
                      </m:e>
                      <m:sub>
                        <m:r>
                          <a:rPr lang="en-US" altLang="zh-CN" sz="2000" i="1" dirty="0">
                            <a:latin typeface="Cambria Math" panose="02040503050406030204" pitchFamily="18" charset="0"/>
                            <a:sym typeface="Arial" panose="02080604020202020204" pitchFamily="34" charset="0"/>
                          </a:rPr>
                          <m:t>4</m:t>
                        </m:r>
                      </m:sub>
                    </m:sSub>
                  </m:oMath>
                </a14:m>
                <a:r>
                  <a:rPr lang="en-US" altLang="zh-CN" sz="2000" dirty="0">
                    <a:sym typeface="Arial" panose="02080604020202020204" pitchFamily="34" charset="0"/>
                  </a:rPr>
                  <a:t> can be decomposed as follows:</a:t>
                </a:r>
              </a:p>
              <a:p>
                <a:endParaRPr lang="zh-CN" altLang="en-US" sz="2000" dirty="0"/>
              </a:p>
              <a:p>
                <a:endParaRPr lang="zh-CN" altLang="en-US" sz="2000" dirty="0"/>
              </a:p>
            </p:txBody>
          </p:sp>
        </mc:Choice>
        <mc:Fallback xmlns="">
          <p:sp>
            <p:nvSpPr>
              <p:cNvPr id="5" name="内容占位符 2">
                <a:extLst>
                  <a:ext uri="{FF2B5EF4-FFF2-40B4-BE49-F238E27FC236}">
                    <a16:creationId xmlns:a16="http://schemas.microsoft.com/office/drawing/2014/main" id="{3666D380-67EE-4276-935D-947C628FC274}"/>
                  </a:ext>
                </a:extLst>
              </p:cNvPr>
              <p:cNvSpPr txBox="1">
                <a:spLocks noRot="1" noChangeAspect="1" noMove="1" noResize="1" noEditPoints="1" noAdjustHandles="1" noChangeArrowheads="1" noChangeShapeType="1" noTextEdit="1"/>
              </p:cNvSpPr>
              <p:nvPr/>
            </p:nvSpPr>
            <p:spPr>
              <a:xfrm>
                <a:off x="4660504" y="1043189"/>
                <a:ext cx="7136544" cy="5133774"/>
              </a:xfrm>
              <a:prstGeom prst="rect">
                <a:avLst/>
              </a:prstGeom>
              <a:blipFill>
                <a:blip r:embed="rId4"/>
                <a:stretch>
                  <a:fillRect l="-940" r="-940"/>
                </a:stretch>
              </a:blipFill>
            </p:spPr>
            <p:txBody>
              <a:bodyPr/>
              <a:lstStyle/>
              <a:p>
                <a:r>
                  <a:rPr lang="zh-CN" altLang="en-US">
                    <a:noFill/>
                  </a:rPr>
                  <a:t> </a:t>
                </a:r>
              </a:p>
            </p:txBody>
          </p:sp>
        </mc:Fallback>
      </mc:AlternateContent>
      <p:pic>
        <p:nvPicPr>
          <p:cNvPr id="6" name="图片 1" descr="深度截图_选择区域_20200512101620">
            <a:extLst>
              <a:ext uri="{FF2B5EF4-FFF2-40B4-BE49-F238E27FC236}">
                <a16:creationId xmlns:a16="http://schemas.microsoft.com/office/drawing/2014/main" id="{B28C8CCC-BE38-426D-893D-DE3695D60BDD}"/>
              </a:ext>
            </a:extLst>
          </p:cNvPr>
          <p:cNvPicPr>
            <a:picLocks noChangeAspect="1"/>
          </p:cNvPicPr>
          <p:nvPr/>
        </p:nvPicPr>
        <p:blipFill rotWithShape="1">
          <a:blip r:embed="rId5"/>
          <a:srcRect t="15273" b="1"/>
          <a:stretch/>
        </p:blipFill>
        <p:spPr>
          <a:xfrm>
            <a:off x="4593479" y="5789371"/>
            <a:ext cx="6670208" cy="686707"/>
          </a:xfrm>
          <a:prstGeom prst="rect">
            <a:avLst/>
          </a:prstGeom>
          <a:noFill/>
          <a:ln w="9525">
            <a:noFill/>
          </a:ln>
        </p:spPr>
      </p:pic>
    </p:spTree>
    <p:extLst>
      <p:ext uri="{BB962C8B-B14F-4D97-AF65-F5344CB8AC3E}">
        <p14:creationId xmlns:p14="http://schemas.microsoft.com/office/powerpoint/2010/main" val="33812018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sym typeface="Arial" panose="02080604020202020204" pitchFamily="34" charset="0"/>
              </a:rPr>
              <a:t>12.4.3.2 Hierarchical Softmax</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a:lnSpc>
                    <a:spcPct val="135000"/>
                  </a:lnSpc>
                  <a:spcBef>
                    <a:spcPct val="0"/>
                  </a:spcBef>
                  <a:buClr>
                    <a:srgbClr val="FF0000"/>
                  </a:buClr>
                </a:pPr>
                <a:r>
                  <a:rPr lang="zh-CN" altLang="en-US" sz="2600" dirty="0">
                    <a:latin typeface="Times New Roman" panose="02020603050405020304" pitchFamily="18" charset="0"/>
                    <a:sym typeface="Arial" panose="02080604020202020204" pitchFamily="34" charset="0"/>
                  </a:rPr>
                  <a:t>　　</a:t>
                </a:r>
                <a:r>
                  <a:rPr lang="en-US" altLang="zh-CN" sz="2600" dirty="0">
                    <a:latin typeface="Times New Roman" panose="02020603050405020304" pitchFamily="18" charset="0"/>
                    <a:sym typeface="Arial" panose="02080604020202020204" pitchFamily="34" charset="0"/>
                  </a:rPr>
                  <a:t>To predict the conditional probabilities required at each node of the tree, we typically use a logistic regression model at each node of the tree, and provide the same context </a:t>
                </a:r>
                <a:r>
                  <a:rPr lang="en-US" altLang="zh-CN" sz="2600" i="1" dirty="0">
                    <a:latin typeface="Times New Roman" panose="02020603050405020304" pitchFamily="18" charset="0"/>
                    <a:sym typeface="Arial" panose="02080604020202020204" pitchFamily="34" charset="0"/>
                  </a:rPr>
                  <a:t>C</a:t>
                </a:r>
                <a:r>
                  <a:rPr lang="en-US" altLang="zh-CN" sz="2600" dirty="0">
                    <a:latin typeface="Times New Roman" panose="02020603050405020304" pitchFamily="18" charset="0"/>
                    <a:sym typeface="Arial" panose="02080604020202020204" pitchFamily="34" charset="0"/>
                  </a:rPr>
                  <a:t> as input to all of these models. Because the correct output is encoded in the training set, we can use supervised learning to train the logistic regression models. This is typically done using a standard cross-entropy loss,corresponding to </a:t>
                </a:r>
                <a:r>
                  <a:rPr lang="en-US" altLang="zh-CN" dirty="0"/>
                  <a:t>maximizing the log-likelihood of the correct sequence of decisions. </a:t>
                </a:r>
              </a:p>
              <a:p>
                <a:pPr>
                  <a:lnSpc>
                    <a:spcPct val="135000"/>
                  </a:lnSpc>
                  <a:spcBef>
                    <a:spcPct val="0"/>
                  </a:spcBef>
                  <a:buClr>
                    <a:srgbClr val="FF0000"/>
                  </a:buClr>
                </a:pPr>
                <a:r>
                  <a:rPr lang="zh-CN" altLang="en-US" sz="2600" dirty="0">
                    <a:latin typeface="Times New Roman" panose="02020603050405020304" pitchFamily="18" charset="0"/>
                    <a:sym typeface="Arial" panose="02080604020202020204" pitchFamily="34" charset="0"/>
                  </a:rPr>
                  <a:t>　　</a:t>
                </a:r>
                <a:r>
                  <a:rPr lang="en-US" altLang="zh-CN" dirty="0">
                    <a:sym typeface="Arial" panose="02080604020202020204" pitchFamily="34" charset="0"/>
                  </a:rPr>
                  <a:t>Because the output log-likelihood can be computed eﬃciently (as low as log |</a:t>
                </a:r>
                <a14:m>
                  <m:oMath xmlns:m="http://schemas.openxmlformats.org/officeDocument/2006/math">
                    <m:r>
                      <a:rPr lang="zh-CN" altLang="en-US" i="1" dirty="0">
                        <a:solidFill>
                          <a:srgbClr val="000000"/>
                        </a:solidFill>
                        <a:latin typeface="Cambria Math" panose="02040503050406030204" pitchFamily="18" charset="0"/>
                        <a:sym typeface="+mn-ea"/>
                      </a:rPr>
                      <m:t>𝕍</m:t>
                    </m:r>
                  </m:oMath>
                </a14:m>
                <a:r>
                  <a:rPr lang="en-US" altLang="zh-CN" dirty="0">
                    <a:sym typeface="Arial" panose="02080604020202020204" pitchFamily="34" charset="0"/>
                  </a:rPr>
                  <a:t>| rather than |</a:t>
                </a:r>
                <a14:m>
                  <m:oMath xmlns:m="http://schemas.openxmlformats.org/officeDocument/2006/math">
                    <m:r>
                      <a:rPr lang="zh-CN" altLang="en-US" i="1" dirty="0">
                        <a:solidFill>
                          <a:srgbClr val="000000"/>
                        </a:solidFill>
                        <a:latin typeface="Cambria Math" panose="02040503050406030204" pitchFamily="18" charset="0"/>
                        <a:sym typeface="+mn-ea"/>
                      </a:rPr>
                      <m:t>𝕍</m:t>
                    </m:r>
                  </m:oMath>
                </a14:m>
                <a:r>
                  <a:rPr lang="en-US" altLang="zh-CN" dirty="0">
                    <a:sym typeface="Arial" panose="02080604020202020204" pitchFamily="34" charset="0"/>
                  </a:rPr>
                  <a:t>|), its gradients may also be computed eﬃciently. This includes not only the gradient with respect to the output parameters but also the gradients with respect to the hidden layer activations.</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4555</TotalTime>
  <Words>20606</Words>
  <Application>Microsoft Office PowerPoint</Application>
  <PresentationFormat>宽屏</PresentationFormat>
  <Paragraphs>518</Paragraphs>
  <Slides>162</Slides>
  <Notes>29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162</vt:i4>
      </vt:variant>
    </vt:vector>
  </HeadingPairs>
  <TitlesOfParts>
    <vt:vector size="168" baseType="lpstr">
      <vt:lpstr>等线</vt:lpstr>
      <vt:lpstr>Arial</vt:lpstr>
      <vt:lpstr>Cambria Math</vt:lpstr>
      <vt:lpstr>Times New Roman</vt:lpstr>
      <vt:lpstr>Wingdings</vt:lpstr>
      <vt:lpstr>Office 主题​​</vt:lpstr>
      <vt:lpstr>PowerPoint 演示文稿</vt:lpstr>
      <vt:lpstr>Chapter 12 Applications</vt:lpstr>
      <vt:lpstr>12 Applications </vt:lpstr>
      <vt:lpstr>PowerPoint 演示文稿</vt:lpstr>
      <vt:lpstr>12.1 Large Scale Deep Learning  </vt:lpstr>
      <vt:lpstr>12.1.1 Fast CPU Implementations </vt:lpstr>
      <vt:lpstr>12.1.1 Fast CPU Implementations </vt:lpstr>
      <vt:lpstr>12.1.2 GPU Implementations </vt:lpstr>
      <vt:lpstr>12.1.2 GPU Implementations </vt:lpstr>
      <vt:lpstr>12.1.2 GPU Implementations </vt:lpstr>
      <vt:lpstr>12.1.2 GPU Implementations </vt:lpstr>
      <vt:lpstr>12.1.2 GPU Implementations </vt:lpstr>
      <vt:lpstr>12.1.2 GPU Implementations </vt:lpstr>
      <vt:lpstr>12.1.2 GPU Implementations </vt:lpstr>
      <vt:lpstr>12.1.3 Large Scale Distributed Implementations</vt:lpstr>
      <vt:lpstr>12.1.3 Large Scale Distributed Implementations</vt:lpstr>
      <vt:lpstr>12.1.3 Large Scale Distributed Implementations</vt:lpstr>
      <vt:lpstr>12.1.4 Model Compression</vt:lpstr>
      <vt:lpstr>12.1.4 Model Compression</vt:lpstr>
      <vt:lpstr>12.1.4 Model Compression</vt:lpstr>
      <vt:lpstr>12.1.5 Dynamic Structure</vt:lpstr>
      <vt:lpstr>12.1.5 Dynamic Structure</vt:lpstr>
      <vt:lpstr>12.1.5 Dynamic Structure</vt:lpstr>
      <vt:lpstr>12.1.5 Dynamic Structure</vt:lpstr>
      <vt:lpstr>12.1.5 Dynamic Structure</vt:lpstr>
      <vt:lpstr>12.1.5 Dynamic Structure</vt:lpstr>
      <vt:lpstr>12.1.5 Dynamic Structure</vt:lpstr>
      <vt:lpstr>12.1.5 Dynamic Structure</vt:lpstr>
      <vt:lpstr>12.1.5 Dynamic Structure</vt:lpstr>
      <vt:lpstr>12.1.5 Dynamic Structure</vt:lpstr>
      <vt:lpstr>12.1.6 Specialized Hardware Implementations of Deep Networks</vt:lpstr>
      <vt:lpstr>12.1.6 Specialized Hardware Implementations of Deep Networks</vt:lpstr>
      <vt:lpstr>12.1.6 Specialized Hardware Implementations of Deep Networks</vt:lpstr>
      <vt:lpstr>12.1.6 Specialized Hardware Implementations of Deep Networks</vt:lpstr>
      <vt:lpstr>12.1.6 Specialized Hardware Implementations of Deep Networks</vt:lpstr>
      <vt:lpstr>PowerPoint 演示文稿</vt:lpstr>
      <vt:lpstr>12.2 Computer Vision</vt:lpstr>
      <vt:lpstr>12.2 Computer Vision</vt:lpstr>
      <vt:lpstr>12.2 Computer Vision</vt:lpstr>
      <vt:lpstr>12.2.1 Preprocessing</vt:lpstr>
      <vt:lpstr>12.2.1 Preprocessing</vt:lpstr>
      <vt:lpstr>12.2.1 Preprocessing</vt:lpstr>
      <vt:lpstr>12.2.1.1 Contrast Normalization</vt:lpstr>
      <vt:lpstr>12.2.1.1 Contrast Normalization</vt:lpstr>
      <vt:lpstr>12.2.1.1 Contrast Normalization</vt:lpstr>
      <vt:lpstr>12.2.1.1 Contrast Normalization</vt:lpstr>
      <vt:lpstr>12.2.1.1 Contrast Normalization</vt:lpstr>
      <vt:lpstr>12.2.1.1 Contrast Normalization</vt:lpstr>
      <vt:lpstr>12.2.1.1 Contrast Normalization</vt:lpstr>
      <vt:lpstr>12.2.1.1 Contrast Normalization</vt:lpstr>
      <vt:lpstr>12.2.1.1 Contrast Normalization</vt:lpstr>
      <vt:lpstr>12.2.1.1 Contrast Normalization</vt:lpstr>
      <vt:lpstr>12.2.1.1 Contrast Normalization</vt:lpstr>
      <vt:lpstr>12.2.1.1 Contrast Normalization</vt:lpstr>
      <vt:lpstr>12.2.1.1 Contrast Normalization</vt:lpstr>
      <vt:lpstr>12.2.1.2 Dataset Augmentation</vt:lpstr>
      <vt:lpstr>PowerPoint 演示文稿</vt:lpstr>
      <vt:lpstr> 12.3 Speech Recognition </vt:lpstr>
      <vt:lpstr> 12.3 Speech Recognition </vt:lpstr>
      <vt:lpstr> 12.3 Speech Recognition </vt:lpstr>
      <vt:lpstr> 12.3 Speech Recognition </vt:lpstr>
      <vt:lpstr> 12.3 Speech Recognition </vt:lpstr>
      <vt:lpstr> 12.3 Speech Recognition </vt:lpstr>
      <vt:lpstr> 12.3 Speech Recognition </vt:lpstr>
      <vt:lpstr> 12.3 Speech Recognition </vt:lpstr>
      <vt:lpstr> 12.3 Speech Recognition </vt:lpstr>
      <vt:lpstr> 12.3 Speech Recognition </vt:lpstr>
      <vt:lpstr> 12.3 Speech Recognition </vt:lpstr>
      <vt:lpstr> 12.3 Speech Recognition </vt:lpstr>
      <vt:lpstr>PowerPoint 演示文稿</vt:lpstr>
      <vt:lpstr> 12.4 Natural  Language Processing </vt:lpstr>
      <vt:lpstr> 12.4 Natural  Language Processing </vt:lpstr>
      <vt:lpstr> 12.4 Natural  Language Processing </vt:lpstr>
      <vt:lpstr>  12.4.1 n-grams  </vt:lpstr>
      <vt:lpstr>  12.4.1 n-grams  </vt:lpstr>
      <vt:lpstr>  12.4.1 n-grams  </vt:lpstr>
      <vt:lpstr>  12.4.1 n-grams  </vt:lpstr>
      <vt:lpstr>  12.4.1 n-grams  </vt:lpstr>
      <vt:lpstr>  12.4.1 n-grams  </vt:lpstr>
      <vt:lpstr>  12.4.1 n-grams  </vt:lpstr>
      <vt:lpstr>  12.4.1 n-grams  </vt:lpstr>
      <vt:lpstr>  12.4.1 n-grams  </vt:lpstr>
      <vt:lpstr>   12.4.2 Neural Language Models   </vt:lpstr>
      <vt:lpstr>   12.4.2 Neural Language Models   </vt:lpstr>
      <vt:lpstr>   12.4.2 Neural Language Models   </vt:lpstr>
      <vt:lpstr>12.4.2 Neural Language Models</vt:lpstr>
      <vt:lpstr>   12.4.2 Neural Language Models   </vt:lpstr>
      <vt:lpstr>   12.4.2 Neural Language Models   </vt:lpstr>
      <vt:lpstr>12.4.3 High-Dimensional outputs</vt:lpstr>
      <vt:lpstr>12.4.3 High-Dimensional outputs</vt:lpstr>
      <vt:lpstr>12.4.3 High-Dimensional outputs</vt:lpstr>
      <vt:lpstr>12.4.3.1 Use of Short List</vt:lpstr>
      <vt:lpstr>12.4.3.1 Use of Short List</vt:lpstr>
      <vt:lpstr>12.4.3.1 Use of Short List</vt:lpstr>
      <vt:lpstr>12.4.3.2 Hierarchical Softmax</vt:lpstr>
      <vt:lpstr>12.4.3.2 Hierarchical Softmax</vt:lpstr>
      <vt:lpstr>12.4.3.2 Hierarchical Softmax</vt:lpstr>
      <vt:lpstr>12.4.3.2 Hierarchical Softmax</vt:lpstr>
      <vt:lpstr>12.4.3.2 Hierarchical Softmax</vt:lpstr>
      <vt:lpstr>12.4.3.2 Hierarchical Softmax</vt:lpstr>
      <vt:lpstr>12.4.3.2 Hierarchical Softmax</vt:lpstr>
      <vt:lpstr>12.4.3.2 Hierarchical Softmax</vt:lpstr>
      <vt:lpstr>12.4.3.2 Hierarchical Softmax</vt:lpstr>
      <vt:lpstr>12.4.3.3 Importance Sampling</vt:lpstr>
      <vt:lpstr>12.4.3.3 Importance Sampling</vt:lpstr>
      <vt:lpstr>12.4.3.3 Importance Sampling</vt:lpstr>
      <vt:lpstr>12.4.3.3 Importance Sampling</vt:lpstr>
      <vt:lpstr>12.4.3.3 Importance Sampling</vt:lpstr>
      <vt:lpstr>12.4.3.3 Importance Sampling</vt:lpstr>
      <vt:lpstr>12.4.3.3 Importance Sampling</vt:lpstr>
      <vt:lpstr>12.4.3.4 Noise-Contrastive Estimation and Ranking Loss</vt:lpstr>
      <vt:lpstr>12.4.3.4 Noise-Contrastive Estimation and Ranking Loss</vt:lpstr>
      <vt:lpstr>12.4.4 Combining Neural Language Models with n-grams</vt:lpstr>
      <vt:lpstr>12.4.4 Combining Neural Language Models with n-grams</vt:lpstr>
      <vt:lpstr>12.4.4 Combining Neural Language Models with n-grams</vt:lpstr>
      <vt:lpstr>12.4.5 Neural Machine Translation</vt:lpstr>
      <vt:lpstr>12.4.5 Neural Machine Translation</vt:lpstr>
      <vt:lpstr>12.4.5 Neural Machine Translation</vt:lpstr>
      <vt:lpstr>12.4.5 Neural Machine Translation</vt:lpstr>
      <vt:lpstr>12.4.5 Neural Machine Translation</vt:lpstr>
      <vt:lpstr>12.4.5 Neural Machine Translation</vt:lpstr>
      <vt:lpstr>12.4.5 Neural Machine Translation</vt:lpstr>
      <vt:lpstr>12.4.5.1 Using an Attention Mechanism and Aligning Pieces of Data</vt:lpstr>
      <vt:lpstr>12.4.5.1 Using an Attention Mechanism and Aligning Pieces of Data</vt:lpstr>
      <vt:lpstr>12.4.5.1 Using an Attention Mechanism and Aligning Pieces of Data</vt:lpstr>
      <vt:lpstr>12.4.5.1 Using an Attention Mechanism and Aligning Pieces of Data</vt:lpstr>
      <vt:lpstr>12.4.6 Historical Perspective</vt:lpstr>
      <vt:lpstr>12.4.6 Historical Perspective</vt:lpstr>
      <vt:lpstr>12.4.6 Historical Perspective</vt:lpstr>
      <vt:lpstr>12.4.6 Historical Perspective</vt:lpstr>
      <vt:lpstr>PowerPoint 演示文稿</vt:lpstr>
      <vt:lpstr>12.5 Other Applications</vt:lpstr>
      <vt:lpstr>12.5.1 Recommender Systems</vt:lpstr>
      <vt:lpstr>12.5.1 Recommender Systems</vt:lpstr>
      <vt:lpstr>12.5.1 Recommender Systems</vt:lpstr>
      <vt:lpstr>12.5.1 Recommender Systems</vt:lpstr>
      <vt:lpstr>12.5.1 Recommender Systems</vt:lpstr>
      <vt:lpstr>12.5.1 Recommender Systems</vt:lpstr>
      <vt:lpstr>12.5.1 Recommender Systems</vt:lpstr>
      <vt:lpstr>12.5.1 Recommender Systems</vt:lpstr>
      <vt:lpstr>12.5.1 Recommender Systems</vt:lpstr>
      <vt:lpstr>12.5.1.1 Exploration Versus Exploitation</vt:lpstr>
      <vt:lpstr>12.5.1.1 Exploration Versus Exploitation</vt:lpstr>
      <vt:lpstr>12.5.1.1 Exploration Versus Exploitation</vt:lpstr>
      <vt:lpstr>12.5.1.1 Exploration Versus Exploitation</vt:lpstr>
      <vt:lpstr>12.5.1.1 Exploration Versus Exploitation</vt:lpstr>
      <vt:lpstr>12.5.1.1 Exploration Versus Exploitation</vt:lpstr>
      <vt:lpstr>12.5.1.1 Exploration Versus Exploitation</vt:lpstr>
      <vt:lpstr>12.5.2 Knowledge Representation, Reasoning and Question Answering</vt:lpstr>
      <vt:lpstr>12.5.2.1 Knowledge, Relations and Question Answering</vt:lpstr>
      <vt:lpstr>12.5.2.1 Knowledge, Relations and Question Answering</vt:lpstr>
      <vt:lpstr>12.5.2.1 Knowledge, Relations and Question Answering</vt:lpstr>
      <vt:lpstr>12.5.2.1 Knowledge, Relations and Question Answering</vt:lpstr>
      <vt:lpstr>12.5.2.1 Knowledge, Relations and Question Answering</vt:lpstr>
      <vt:lpstr>12.5.2.1 Knowledge, Relations and Question Answering</vt:lpstr>
      <vt:lpstr>12.5.2.1 Knowledge, Relations and Question Answering</vt:lpstr>
      <vt:lpstr>12.5.2.1 Knowledge, Relations and Question Answering</vt:lpstr>
      <vt:lpstr>12.5.2.1 Knowledge, Relations and Question Answering</vt:lpstr>
      <vt:lpstr>12.5.2.1 Knowledge, Relations and Question Answering</vt:lpstr>
      <vt:lpstr>12.5.2.1 Knowledge, Relations and Question Answering</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2020-06-03T13:10:03Z</dcterms:modified>
</cp:coreProperties>
</file>