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9"/>
  </p:notesMasterIdLst>
  <p:sldIdLst>
    <p:sldId id="1381" r:id="rId2"/>
    <p:sldId id="1380" r:id="rId3"/>
    <p:sldId id="1382" r:id="rId4"/>
    <p:sldId id="1383" r:id="rId5"/>
    <p:sldId id="1384" r:id="rId6"/>
    <p:sldId id="1385" r:id="rId7"/>
    <p:sldId id="1386" r:id="rId8"/>
    <p:sldId id="1387" r:id="rId9"/>
    <p:sldId id="1388" r:id="rId10"/>
    <p:sldId id="1389" r:id="rId11"/>
    <p:sldId id="1390" r:id="rId12"/>
    <p:sldId id="1391" r:id="rId13"/>
    <p:sldId id="1392" r:id="rId14"/>
    <p:sldId id="1393" r:id="rId15"/>
    <p:sldId id="1394" r:id="rId16"/>
    <p:sldId id="1395" r:id="rId17"/>
    <p:sldId id="1396" r:id="rId18"/>
    <p:sldId id="1397" r:id="rId19"/>
    <p:sldId id="1398" r:id="rId20"/>
    <p:sldId id="1399" r:id="rId21"/>
    <p:sldId id="1400" r:id="rId22"/>
    <p:sldId id="1401" r:id="rId23"/>
    <p:sldId id="1402" r:id="rId24"/>
    <p:sldId id="1403" r:id="rId25"/>
    <p:sldId id="1404" r:id="rId26"/>
    <p:sldId id="1405" r:id="rId27"/>
    <p:sldId id="2973" r:id="rId28"/>
    <p:sldId id="1406" r:id="rId29"/>
    <p:sldId id="1407" r:id="rId30"/>
    <p:sldId id="1408" r:id="rId31"/>
    <p:sldId id="1409" r:id="rId32"/>
    <p:sldId id="1410" r:id="rId33"/>
    <p:sldId id="1411" r:id="rId34"/>
    <p:sldId id="1412" r:id="rId35"/>
    <p:sldId id="1413" r:id="rId36"/>
    <p:sldId id="1414" r:id="rId37"/>
    <p:sldId id="1415" r:id="rId38"/>
    <p:sldId id="1416" r:id="rId39"/>
    <p:sldId id="1417" r:id="rId40"/>
    <p:sldId id="1418" r:id="rId41"/>
    <p:sldId id="1419" r:id="rId42"/>
    <p:sldId id="1420" r:id="rId43"/>
    <p:sldId id="1421" r:id="rId44"/>
    <p:sldId id="5982" r:id="rId45"/>
    <p:sldId id="1422" r:id="rId46"/>
    <p:sldId id="2974" r:id="rId47"/>
    <p:sldId id="1423" r:id="rId48"/>
    <p:sldId id="1424" r:id="rId49"/>
    <p:sldId id="1425" r:id="rId50"/>
    <p:sldId id="1426" r:id="rId51"/>
    <p:sldId id="1427" r:id="rId52"/>
    <p:sldId id="1428" r:id="rId53"/>
    <p:sldId id="1429" r:id="rId54"/>
    <p:sldId id="1430" r:id="rId55"/>
    <p:sldId id="1431" r:id="rId56"/>
    <p:sldId id="1432" r:id="rId57"/>
    <p:sldId id="1433" r:id="rId58"/>
    <p:sldId id="1434" r:id="rId59"/>
    <p:sldId id="1435" r:id="rId60"/>
    <p:sldId id="1436" r:id="rId61"/>
    <p:sldId id="1437" r:id="rId62"/>
    <p:sldId id="1438" r:id="rId63"/>
    <p:sldId id="1439" r:id="rId64"/>
    <p:sldId id="1440" r:id="rId65"/>
    <p:sldId id="1441" r:id="rId66"/>
    <p:sldId id="1442" r:id="rId67"/>
    <p:sldId id="1443" r:id="rId68"/>
    <p:sldId id="1444" r:id="rId69"/>
    <p:sldId id="1445" r:id="rId70"/>
    <p:sldId id="1446" r:id="rId71"/>
    <p:sldId id="1447" r:id="rId72"/>
    <p:sldId id="1448" r:id="rId73"/>
    <p:sldId id="1449" r:id="rId74"/>
    <p:sldId id="1450" r:id="rId75"/>
    <p:sldId id="1451" r:id="rId76"/>
    <p:sldId id="1452" r:id="rId77"/>
    <p:sldId id="1453" r:id="rId78"/>
    <p:sldId id="1454" r:id="rId79"/>
    <p:sldId id="1455" r:id="rId80"/>
    <p:sldId id="1456" r:id="rId81"/>
    <p:sldId id="1457" r:id="rId82"/>
    <p:sldId id="2975" r:id="rId83"/>
    <p:sldId id="1458" r:id="rId84"/>
    <p:sldId id="1459" r:id="rId85"/>
    <p:sldId id="1460" r:id="rId86"/>
    <p:sldId id="1461" r:id="rId87"/>
    <p:sldId id="338" r:id="rId88"/>
    <p:sldId id="1462" r:id="rId89"/>
    <p:sldId id="1463" r:id="rId90"/>
    <p:sldId id="1464" r:id="rId91"/>
    <p:sldId id="1465" r:id="rId92"/>
    <p:sldId id="1466" r:id="rId93"/>
    <p:sldId id="1467" r:id="rId94"/>
    <p:sldId id="1468" r:id="rId95"/>
    <p:sldId id="1469" r:id="rId96"/>
    <p:sldId id="1470" r:id="rId97"/>
    <p:sldId id="1471" r:id="rId98"/>
    <p:sldId id="1472" r:id="rId99"/>
    <p:sldId id="5521" r:id="rId100"/>
    <p:sldId id="1473" r:id="rId101"/>
    <p:sldId id="1474" r:id="rId102"/>
    <p:sldId id="1475" r:id="rId103"/>
    <p:sldId id="5583" r:id="rId104"/>
    <p:sldId id="5523" r:id="rId105"/>
    <p:sldId id="5524" r:id="rId106"/>
    <p:sldId id="5983" r:id="rId107"/>
    <p:sldId id="5526" r:id="rId108"/>
    <p:sldId id="5527" r:id="rId109"/>
    <p:sldId id="5528" r:id="rId110"/>
    <p:sldId id="5529" r:id="rId111"/>
    <p:sldId id="5530" r:id="rId112"/>
    <p:sldId id="5531" r:id="rId113"/>
    <p:sldId id="5532" r:id="rId114"/>
    <p:sldId id="5533" r:id="rId115"/>
    <p:sldId id="5584" r:id="rId116"/>
    <p:sldId id="5534" r:id="rId117"/>
    <p:sldId id="5535" r:id="rId118"/>
    <p:sldId id="5536" r:id="rId119"/>
    <p:sldId id="5537" r:id="rId120"/>
    <p:sldId id="5538" r:id="rId121"/>
    <p:sldId id="5585" r:id="rId122"/>
    <p:sldId id="5539" r:id="rId123"/>
    <p:sldId id="5540" r:id="rId124"/>
    <p:sldId id="5541" r:id="rId125"/>
    <p:sldId id="5542" r:id="rId126"/>
    <p:sldId id="5543" r:id="rId127"/>
    <p:sldId id="5544" r:id="rId128"/>
    <p:sldId id="5545" r:id="rId129"/>
    <p:sldId id="5546" r:id="rId130"/>
    <p:sldId id="5586" r:id="rId131"/>
    <p:sldId id="5547" r:id="rId132"/>
    <p:sldId id="5548" r:id="rId133"/>
    <p:sldId id="5549" r:id="rId134"/>
    <p:sldId id="5550" r:id="rId135"/>
    <p:sldId id="5551" r:id="rId136"/>
    <p:sldId id="2748" r:id="rId137"/>
    <p:sldId id="2749" r:id="rId1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84548" autoAdjust="0"/>
  </p:normalViewPr>
  <p:slideViewPr>
    <p:cSldViewPr snapToGrid="0">
      <p:cViewPr varScale="1">
        <p:scale>
          <a:sx n="86" d="100"/>
          <a:sy n="86" d="100"/>
        </p:scale>
        <p:origin x="533" y="62"/>
      </p:cViewPr>
      <p:guideLst/>
    </p:cSldViewPr>
  </p:slideViewPr>
  <p:notesTextViewPr>
    <p:cViewPr>
      <p:scale>
        <a:sx n="1" d="1"/>
        <a:sy n="1" d="1"/>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BB1436-BB5F-46B6-99CB-37A835413A5C}" type="datetimeFigureOut">
              <a:rPr lang="zh-CN" altLang="en-US" smtClean="0"/>
              <a:t>2020/6/3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B8C8C5-B9E1-401C-9CC7-4EBAB5781627}" type="slidenum">
              <a:rPr lang="zh-CN" altLang="en-US" smtClean="0"/>
              <a:t>‹#›</a:t>
            </a:fld>
            <a:endParaRPr lang="zh-CN" altLang="en-US"/>
          </a:p>
        </p:txBody>
      </p:sp>
    </p:spTree>
    <p:extLst>
      <p:ext uri="{BB962C8B-B14F-4D97-AF65-F5344CB8AC3E}">
        <p14:creationId xmlns:p14="http://schemas.microsoft.com/office/powerpoint/2010/main" val="1171149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07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b="1"/>
          </a:p>
        </p:txBody>
      </p:sp>
      <p:sp>
        <p:nvSpPr>
          <p:cNvPr id="307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85E1B21-DED6-4F38-BAF2-41B93D35D23C}" type="slidenum">
              <a:rPr lang="zh-CN" altLang="en-US"/>
              <a:t>128</a:t>
            </a:fld>
            <a:endParaRPr lang="zh-CN" altLang="en-US"/>
          </a:p>
        </p:txBody>
      </p:sp>
    </p:spTree>
    <p:extLst>
      <p:ext uri="{BB962C8B-B14F-4D97-AF65-F5344CB8AC3E}">
        <p14:creationId xmlns:p14="http://schemas.microsoft.com/office/powerpoint/2010/main" val="1045373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27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b="1"/>
          </a:p>
        </p:txBody>
      </p:sp>
      <p:sp>
        <p:nvSpPr>
          <p:cNvPr id="327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6F28F7F-3B1C-4596-813C-E10F497E1A84}" type="slidenum">
              <a:rPr lang="zh-CN" altLang="en-US"/>
              <a:t>129</a:t>
            </a:fld>
            <a:endParaRPr lang="zh-CN" altLang="en-US"/>
          </a:p>
        </p:txBody>
      </p:sp>
    </p:spTree>
    <p:extLst>
      <p:ext uri="{BB962C8B-B14F-4D97-AF65-F5344CB8AC3E}">
        <p14:creationId xmlns:p14="http://schemas.microsoft.com/office/powerpoint/2010/main" val="1447811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48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b="0" dirty="0"/>
          </a:p>
        </p:txBody>
      </p:sp>
      <p:sp>
        <p:nvSpPr>
          <p:cNvPr id="348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B9D7190-971E-437F-A328-18E1702F04D3}" type="slidenum">
              <a:rPr lang="zh-CN" altLang="en-US"/>
              <a:t>131</a:t>
            </a:fld>
            <a:endParaRPr lang="zh-CN" altLang="en-US"/>
          </a:p>
        </p:txBody>
      </p:sp>
    </p:spTree>
    <p:extLst>
      <p:ext uri="{BB962C8B-B14F-4D97-AF65-F5344CB8AC3E}">
        <p14:creationId xmlns:p14="http://schemas.microsoft.com/office/powerpoint/2010/main" val="2622640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b="0" dirty="0"/>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DDAD0C1-9D40-4C58-B610-F0BDCA7A07CB}" type="slidenum">
              <a:rPr lang="zh-CN" altLang="en-US"/>
              <a:t>132</a:t>
            </a:fld>
            <a:endParaRPr lang="zh-CN" altLang="en-US"/>
          </a:p>
        </p:txBody>
      </p:sp>
    </p:spTree>
    <p:extLst>
      <p:ext uri="{BB962C8B-B14F-4D97-AF65-F5344CB8AC3E}">
        <p14:creationId xmlns:p14="http://schemas.microsoft.com/office/powerpoint/2010/main" val="3295690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b="0" dirty="0"/>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C9744BF-6BA1-4D4D-95C1-D8736835412C}" type="slidenum">
              <a:rPr lang="zh-CN" altLang="en-US"/>
              <a:t>133</a:t>
            </a:fld>
            <a:endParaRPr lang="zh-CN" altLang="en-US"/>
          </a:p>
        </p:txBody>
      </p:sp>
    </p:spTree>
    <p:extLst>
      <p:ext uri="{BB962C8B-B14F-4D97-AF65-F5344CB8AC3E}">
        <p14:creationId xmlns:p14="http://schemas.microsoft.com/office/powerpoint/2010/main" val="4078621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b="0" dirty="0"/>
          </a:p>
        </p:txBody>
      </p:sp>
      <p:sp>
        <p:nvSpPr>
          <p:cNvPr id="409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D318FA5-061D-4114-AA64-BBF10E45E690}" type="slidenum">
              <a:rPr lang="zh-CN" altLang="en-US"/>
              <a:t>134</a:t>
            </a:fld>
            <a:endParaRPr lang="zh-CN" altLang="en-US"/>
          </a:p>
        </p:txBody>
      </p:sp>
    </p:spTree>
    <p:extLst>
      <p:ext uri="{BB962C8B-B14F-4D97-AF65-F5344CB8AC3E}">
        <p14:creationId xmlns:p14="http://schemas.microsoft.com/office/powerpoint/2010/main" val="2209559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30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b="0" dirty="0"/>
          </a:p>
        </p:txBody>
      </p:sp>
      <p:sp>
        <p:nvSpPr>
          <p:cNvPr id="430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B87D560-11AC-4DBE-AFDE-2163DB9A832D}" type="slidenum">
              <a:rPr lang="zh-CN" altLang="en-US"/>
              <a:t>135</a:t>
            </a:fld>
            <a:endParaRPr lang="zh-CN" altLang="en-US"/>
          </a:p>
        </p:txBody>
      </p:sp>
    </p:spTree>
    <p:extLst>
      <p:ext uri="{BB962C8B-B14F-4D97-AF65-F5344CB8AC3E}">
        <p14:creationId xmlns:p14="http://schemas.microsoft.com/office/powerpoint/2010/main" val="3703580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750D8C-0EC0-4034-85CC-4B36D94BA52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p>
        </p:txBody>
      </p:sp>
      <p:sp>
        <p:nvSpPr>
          <p:cNvPr id="3" name="副标题 2">
            <a:extLst>
              <a:ext uri="{FF2B5EF4-FFF2-40B4-BE49-F238E27FC236}">
                <a16:creationId xmlns:a16="http://schemas.microsoft.com/office/drawing/2014/main" id="{4B949902-DDE1-4970-B6BF-028692F5B042}"/>
              </a:ext>
            </a:extLst>
          </p:cNvPr>
          <p:cNvSpPr>
            <a:spLocks noGrp="1"/>
          </p:cNvSpPr>
          <p:nvPr>
            <p:ph type="subTitle" idx="1"/>
          </p:nvPr>
        </p:nvSpPr>
        <p:spPr>
          <a:xfrm>
            <a:off x="1524000" y="3602038"/>
            <a:ext cx="9144000" cy="1655762"/>
          </a:xfrm>
        </p:spPr>
        <p:txBody>
          <a:bodyPr/>
          <a:lstStyle>
            <a:lvl1pPr marL="0" indent="0" algn="ctr">
              <a:lnSpc>
                <a:spcPct val="100000"/>
              </a:lnSpc>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a:extLst>
              <a:ext uri="{FF2B5EF4-FFF2-40B4-BE49-F238E27FC236}">
                <a16:creationId xmlns:a16="http://schemas.microsoft.com/office/drawing/2014/main" id="{15698869-2590-4871-ADC1-559BEB700DE3}"/>
              </a:ext>
            </a:extLst>
          </p:cNvPr>
          <p:cNvSpPr>
            <a:spLocks noGrp="1"/>
          </p:cNvSpPr>
          <p:nvPr>
            <p:ph type="dt" sz="half" idx="10"/>
          </p:nvPr>
        </p:nvSpPr>
        <p:spPr/>
        <p:txBody>
          <a:bodyPr/>
          <a:lstStyle/>
          <a:p>
            <a:fld id="{7295EFB1-CD1D-4553-A9BB-4DB0F9C0974D}" type="datetimeFigureOut">
              <a:rPr lang="zh-CN" altLang="en-US" smtClean="0"/>
              <a:t>2020/6/3</a:t>
            </a:fld>
            <a:endParaRPr lang="zh-CN" altLang="en-US"/>
          </a:p>
        </p:txBody>
      </p:sp>
      <p:sp>
        <p:nvSpPr>
          <p:cNvPr id="5" name="页脚占位符 4">
            <a:extLst>
              <a:ext uri="{FF2B5EF4-FFF2-40B4-BE49-F238E27FC236}">
                <a16:creationId xmlns:a16="http://schemas.microsoft.com/office/drawing/2014/main" id="{94F0CA2D-5D9E-41C4-9E2A-542DFE508A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508BF96-C35F-4235-A041-D197BA8BA5A9}"/>
              </a:ext>
            </a:extLst>
          </p:cNvPr>
          <p:cNvSpPr>
            <a:spLocks noGrp="1"/>
          </p:cNvSpPr>
          <p:nvPr>
            <p:ph type="sldNum" sz="quarter" idx="12"/>
          </p:nvPr>
        </p:nvSpPr>
        <p:spPr/>
        <p:txBody>
          <a:bodyPr/>
          <a:lstStyle/>
          <a:p>
            <a:fld id="{721A85A1-FA43-4339-B9E8-15134D265CD8}" type="slidenum">
              <a:rPr lang="zh-CN" altLang="en-US" smtClean="0"/>
              <a:t>‹#›</a:t>
            </a:fld>
            <a:endParaRPr lang="zh-CN" altLang="en-US"/>
          </a:p>
        </p:txBody>
      </p:sp>
    </p:spTree>
    <p:extLst>
      <p:ext uri="{BB962C8B-B14F-4D97-AF65-F5344CB8AC3E}">
        <p14:creationId xmlns:p14="http://schemas.microsoft.com/office/powerpoint/2010/main" val="1656098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8182D4-C083-4EBD-845A-BF6AE142124B}"/>
              </a:ext>
            </a:extLst>
          </p:cNvPr>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D702A8E5-6B3D-4D04-8F8E-02B9586DD30E}"/>
              </a:ext>
            </a:extLst>
          </p:cNvPr>
          <p:cNvSpPr>
            <a:spLocks noGrp="1"/>
          </p:cNvSpPr>
          <p:nvPr>
            <p:ph idx="1"/>
          </p:nvPr>
        </p:nvSpPr>
        <p:spPr/>
        <p:txBody>
          <a:bodyPr/>
          <a:lstStyle>
            <a:lvl1pPr>
              <a:lnSpc>
                <a:spcPct val="125000"/>
              </a:lnSpc>
              <a:defRPr>
                <a:latin typeface="Times New Roman" panose="02020603050405020304" pitchFamily="18" charset="0"/>
                <a:cs typeface="Times New Roman" panose="02020603050405020304" pitchFamily="18" charset="0"/>
              </a:defRPr>
            </a:lvl1pPr>
          </a:lstStyle>
          <a:p>
            <a:pPr lvl="0"/>
            <a:endParaRPr lang="zh-CN" altLang="en-US" dirty="0"/>
          </a:p>
        </p:txBody>
      </p:sp>
      <p:sp>
        <p:nvSpPr>
          <p:cNvPr id="4" name="日期占位符 3">
            <a:extLst>
              <a:ext uri="{FF2B5EF4-FFF2-40B4-BE49-F238E27FC236}">
                <a16:creationId xmlns:a16="http://schemas.microsoft.com/office/drawing/2014/main" id="{6AF7F2D7-8BAA-45D6-9F34-D7E3D2F84CDA}"/>
              </a:ext>
            </a:extLst>
          </p:cNvPr>
          <p:cNvSpPr>
            <a:spLocks noGrp="1"/>
          </p:cNvSpPr>
          <p:nvPr>
            <p:ph type="dt" sz="half" idx="10"/>
          </p:nvPr>
        </p:nvSpPr>
        <p:spPr/>
        <p:txBody>
          <a:bodyPr/>
          <a:lstStyle/>
          <a:p>
            <a:fld id="{7295EFB1-CD1D-4553-A9BB-4DB0F9C0974D}" type="datetimeFigureOut">
              <a:rPr lang="zh-CN" altLang="en-US" smtClean="0"/>
              <a:t>2020/6/3</a:t>
            </a:fld>
            <a:endParaRPr lang="zh-CN" altLang="en-US"/>
          </a:p>
        </p:txBody>
      </p:sp>
      <p:sp>
        <p:nvSpPr>
          <p:cNvPr id="5" name="页脚占位符 4">
            <a:extLst>
              <a:ext uri="{FF2B5EF4-FFF2-40B4-BE49-F238E27FC236}">
                <a16:creationId xmlns:a16="http://schemas.microsoft.com/office/drawing/2014/main" id="{D3FF8D31-01C4-489C-8FA8-0C1CF2E20D7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E53119D-C534-4413-ADFF-8DED219CC24F}"/>
              </a:ext>
            </a:extLst>
          </p:cNvPr>
          <p:cNvSpPr>
            <a:spLocks noGrp="1"/>
          </p:cNvSpPr>
          <p:nvPr>
            <p:ph type="sldNum" sz="quarter" idx="12"/>
          </p:nvPr>
        </p:nvSpPr>
        <p:spPr/>
        <p:txBody>
          <a:bodyPr/>
          <a:lstStyle/>
          <a:p>
            <a:fld id="{721A85A1-FA43-4339-B9E8-15134D265CD8}" type="slidenum">
              <a:rPr lang="zh-CN" altLang="en-US" smtClean="0"/>
              <a:t>‹#›</a:t>
            </a:fld>
            <a:endParaRPr lang="zh-CN" altLang="en-US"/>
          </a:p>
        </p:txBody>
      </p:sp>
    </p:spTree>
    <p:extLst>
      <p:ext uri="{BB962C8B-B14F-4D97-AF65-F5344CB8AC3E}">
        <p14:creationId xmlns:p14="http://schemas.microsoft.com/office/powerpoint/2010/main" val="3102436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格式化">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00822745-0637-4EC6-A484-1C8B80B1AD60}"/>
              </a:ext>
            </a:extLst>
          </p:cNvPr>
          <p:cNvSpPr>
            <a:spLocks noGrp="1"/>
          </p:cNvSpPr>
          <p:nvPr>
            <p:ph type="title"/>
          </p:nvPr>
        </p:nvSpPr>
        <p:spPr>
          <a:xfrm>
            <a:off x="387439" y="133306"/>
            <a:ext cx="11409608" cy="729579"/>
          </a:xfrm>
        </p:spPr>
        <p:txBody>
          <a:bodyPr>
            <a:normAutofit/>
          </a:bodyPr>
          <a:lstStyle/>
          <a:p>
            <a:endParaRPr lang="zh-CN" altLang="en-US" sz="3600" dirty="0">
              <a:latin typeface="Times New Roman" panose="02020603050405020304" pitchFamily="18" charset="0"/>
              <a:cs typeface="Times New Roman" panose="02020603050405020304" pitchFamily="18" charset="0"/>
            </a:endParaRPr>
          </a:p>
        </p:txBody>
      </p:sp>
      <p:sp>
        <p:nvSpPr>
          <p:cNvPr id="9" name="内容占位符 2">
            <a:extLst>
              <a:ext uri="{FF2B5EF4-FFF2-40B4-BE49-F238E27FC236}">
                <a16:creationId xmlns:a16="http://schemas.microsoft.com/office/drawing/2014/main" id="{F4249665-7D8D-43F6-AFC8-D65880823695}"/>
              </a:ext>
            </a:extLst>
          </p:cNvPr>
          <p:cNvSpPr>
            <a:spLocks noGrp="1"/>
          </p:cNvSpPr>
          <p:nvPr>
            <p:ph idx="1"/>
          </p:nvPr>
        </p:nvSpPr>
        <p:spPr>
          <a:xfrm>
            <a:off x="387439" y="1043189"/>
            <a:ext cx="11409609" cy="5133774"/>
          </a:xfrm>
        </p:spPr>
        <p:txBody>
          <a:bodyPr>
            <a:normAutofit/>
          </a:bodyPr>
          <a:lstStyle>
            <a:lvl1pPr>
              <a:defRPr>
                <a:latin typeface="Times New Roman" panose="02020603050405020304" pitchFamily="18" charset="0"/>
                <a:cs typeface="Times New Roman" panose="02020603050405020304" pitchFamily="18" charset="0"/>
              </a:defRPr>
            </a:lvl1pPr>
          </a:lstStyle>
          <a:p>
            <a:pPr marL="0" lvl="0" indent="0" algn="just">
              <a:lnSpc>
                <a:spcPct val="125000"/>
              </a:lnSpc>
              <a:spcBef>
                <a:spcPts val="0"/>
              </a:spcBef>
              <a:buClr>
                <a:srgbClr val="FF0000"/>
              </a:buClr>
              <a:buNone/>
            </a:pPr>
            <a:endParaRPr lang="zh-CN" alt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1794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7" name="副标题 2">
            <a:extLst>
              <a:ext uri="{FF2B5EF4-FFF2-40B4-BE49-F238E27FC236}">
                <a16:creationId xmlns:a16="http://schemas.microsoft.com/office/drawing/2014/main" id="{EEF8E388-F90F-46A0-97E2-B70C5095A83A}"/>
              </a:ext>
            </a:extLst>
          </p:cNvPr>
          <p:cNvSpPr>
            <a:spLocks noGrp="1"/>
          </p:cNvSpPr>
          <p:nvPr>
            <p:ph type="subTitle" idx="1"/>
          </p:nvPr>
        </p:nvSpPr>
        <p:spPr>
          <a:xfrm>
            <a:off x="2046303" y="3696236"/>
            <a:ext cx="8460589" cy="2434107"/>
          </a:xfrm>
        </p:spPr>
        <p:txBody>
          <a:bodyPr>
            <a:noAutofit/>
          </a:bodyPr>
          <a:lstStyle>
            <a:lvl1pPr marL="0" indent="0" algn="ctr">
              <a:lnSpc>
                <a:spcPct val="100000"/>
              </a:lnSpc>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altLang="zh-CN" sz="2400" dirty="0"/>
          </a:p>
        </p:txBody>
      </p:sp>
      <p:sp>
        <p:nvSpPr>
          <p:cNvPr id="8" name="标题 6">
            <a:extLst>
              <a:ext uri="{FF2B5EF4-FFF2-40B4-BE49-F238E27FC236}">
                <a16:creationId xmlns:a16="http://schemas.microsoft.com/office/drawing/2014/main" id="{E2C845D4-A989-4F57-846D-589982E631A8}"/>
              </a:ext>
            </a:extLst>
          </p:cNvPr>
          <p:cNvSpPr txBox="1">
            <a:spLocks/>
          </p:cNvSpPr>
          <p:nvPr userDrawn="1"/>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endParaRPr lang="zh-CN" altLang="en-US" sz="3600" dirty="0"/>
          </a:p>
        </p:txBody>
      </p:sp>
      <p:sp>
        <p:nvSpPr>
          <p:cNvPr id="9" name="文本框 8">
            <a:extLst>
              <a:ext uri="{FF2B5EF4-FFF2-40B4-BE49-F238E27FC236}">
                <a16:creationId xmlns:a16="http://schemas.microsoft.com/office/drawing/2014/main" id="{B57FE6EE-744A-4F02-9C33-1F7481461C60}"/>
              </a:ext>
            </a:extLst>
          </p:cNvPr>
          <p:cNvSpPr txBox="1"/>
          <p:nvPr userDrawn="1"/>
        </p:nvSpPr>
        <p:spPr>
          <a:xfrm>
            <a:off x="3510850" y="6329059"/>
            <a:ext cx="5531493"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extLst>
      <p:ext uri="{BB962C8B-B14F-4D97-AF65-F5344CB8AC3E}">
        <p14:creationId xmlns:p14="http://schemas.microsoft.com/office/powerpoint/2010/main" val="1396920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ontents">
    <p:spTree>
      <p:nvGrpSpPr>
        <p:cNvPr id="1" name=""/>
        <p:cNvGrpSpPr/>
        <p:nvPr/>
      </p:nvGrpSpPr>
      <p:grpSpPr>
        <a:xfrm>
          <a:off x="0" y="0"/>
          <a:ext cx="0" cy="0"/>
          <a:chOff x="0" y="0"/>
          <a:chExt cx="0" cy="0"/>
        </a:xfrm>
      </p:grpSpPr>
      <p:sp>
        <p:nvSpPr>
          <p:cNvPr id="8" name="内容占位符 2">
            <a:extLst>
              <a:ext uri="{FF2B5EF4-FFF2-40B4-BE49-F238E27FC236}">
                <a16:creationId xmlns:a16="http://schemas.microsoft.com/office/drawing/2014/main" id="{8D1F881B-338B-4EBA-A683-867625D924F1}"/>
              </a:ext>
            </a:extLst>
          </p:cNvPr>
          <p:cNvSpPr>
            <a:spLocks noGrp="1"/>
          </p:cNvSpPr>
          <p:nvPr>
            <p:ph idx="1" hasCustomPrompt="1"/>
          </p:nvPr>
        </p:nvSpPr>
        <p:spPr>
          <a:xfrm>
            <a:off x="387439" y="1043189"/>
            <a:ext cx="11409609" cy="5133774"/>
          </a:xfrm>
        </p:spPr>
        <p:txBody>
          <a:bodyPr/>
          <a:lstStyle>
            <a:lvl1pPr>
              <a:buNone/>
              <a:defRPr/>
            </a:lvl1pPr>
            <a:lvl5pPr>
              <a:buNone/>
              <a:defRPr/>
            </a:lvl5pPr>
          </a:lstStyle>
          <a:p>
            <a:pPr marL="0" lvl="0" indent="0" algn="just">
              <a:lnSpc>
                <a:spcPct val="125000"/>
              </a:lnSpc>
              <a:spcBef>
                <a:spcPts val="0"/>
              </a:spcBef>
              <a:buClr>
                <a:srgbClr val="FF0000"/>
              </a:buClr>
              <a:buFont typeface="Wingdings" panose="05000000000000000000" pitchFamily="2" charset="2"/>
              <a:buChar char="p"/>
            </a:pPr>
            <a:r>
              <a:rPr lang="en-US" altLang="zh-CN" dirty="0"/>
              <a:t> </a:t>
            </a:r>
            <a:r>
              <a:rPr lang="en-US" altLang="zh-CN" dirty="0">
                <a:latin typeface="Times New Roman" panose="02020603050405020304" pitchFamily="18" charset="0"/>
                <a:cs typeface="Times New Roman" panose="02020603050405020304" pitchFamily="18" charset="0"/>
              </a:rPr>
              <a:t>First order</a:t>
            </a:r>
            <a:endParaRPr lang="zh-CN" altLang="en-US" dirty="0">
              <a:latin typeface="Times New Roman" panose="02020603050405020304" pitchFamily="18" charset="0"/>
              <a:cs typeface="Times New Roman" panose="02020603050405020304" pitchFamily="18" charset="0"/>
            </a:endParaRPr>
          </a:p>
          <a:p>
            <a:pPr marL="457200" lvl="2" indent="0" algn="just">
              <a:lnSpc>
                <a:spcPct val="125000"/>
              </a:lnSpc>
              <a:spcBef>
                <a:spcPts val="0"/>
              </a:spcBef>
              <a:buClr>
                <a:schemeClr val="accent6">
                  <a:lumMod val="75000"/>
                </a:schemeClr>
              </a:buClr>
              <a:buFont typeface="Wingdings" panose="05000000000000000000" pitchFamily="2" charset="2"/>
              <a:buChar char="Ø"/>
            </a:pPr>
            <a:r>
              <a:rPr lang="en-US" altLang="zh-CN" sz="22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Second order</a:t>
            </a:r>
            <a:endParaRPr lang="zh-CN" altLang="en-US" sz="22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Font typeface="Wingdings" panose="05000000000000000000" pitchFamily="2" charset="2"/>
              <a:buChar char="p"/>
            </a:pPr>
            <a:r>
              <a:rPr lang="en-US" altLang="zh-CN" dirty="0"/>
              <a:t> </a:t>
            </a:r>
            <a:r>
              <a:rPr lang="en-US" altLang="zh-CN" dirty="0">
                <a:latin typeface="Times New Roman" panose="02020603050405020304" pitchFamily="18" charset="0"/>
                <a:cs typeface="Times New Roman" panose="02020603050405020304" pitchFamily="18" charset="0"/>
              </a:rPr>
              <a:t>First order</a:t>
            </a:r>
            <a:endParaRPr lang="zh-CN" altLang="en-US" dirty="0">
              <a:latin typeface="Times New Roman" panose="02020603050405020304" pitchFamily="18" charset="0"/>
              <a:cs typeface="Times New Roman" panose="02020603050405020304" pitchFamily="18" charset="0"/>
            </a:endParaRPr>
          </a:p>
          <a:p>
            <a:pPr marL="457200" lvl="2" indent="0" algn="just">
              <a:lnSpc>
                <a:spcPct val="125000"/>
              </a:lnSpc>
              <a:spcBef>
                <a:spcPts val="0"/>
              </a:spcBef>
              <a:buClr>
                <a:schemeClr val="accent6">
                  <a:lumMod val="75000"/>
                </a:schemeClr>
              </a:buClr>
              <a:buFont typeface="Wingdings" panose="05000000000000000000" pitchFamily="2" charset="2"/>
              <a:buChar char="Ø"/>
            </a:pPr>
            <a:r>
              <a:rPr lang="en-US" altLang="zh-CN" sz="22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Second order</a:t>
            </a:r>
            <a:endParaRPr lang="zh-CN" altLang="en-US" sz="2600" dirty="0">
              <a:latin typeface="Times New Roman" panose="02020603050405020304" pitchFamily="18" charset="0"/>
              <a:cs typeface="Times New Roman" panose="02020603050405020304" pitchFamily="18" charset="0"/>
            </a:endParaRPr>
          </a:p>
          <a:p>
            <a:pPr marL="914400" lvl="4" indent="0" algn="just">
              <a:lnSpc>
                <a:spcPct val="125000"/>
              </a:lnSpc>
              <a:spcBef>
                <a:spcPts val="0"/>
              </a:spcBef>
              <a:buClr>
                <a:srgbClr val="0070C0"/>
              </a:buClr>
              <a:buFont typeface="Wingdings" panose="05000000000000000000" pitchFamily="2" charset="2"/>
              <a:buChar char="ü"/>
            </a:pPr>
            <a:r>
              <a:rPr lang="en-US" altLang="zh-CN" sz="22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Third</a:t>
            </a:r>
            <a:r>
              <a:rPr lang="en-US" altLang="zh-CN" sz="2200" dirty="0">
                <a:latin typeface="Times New Roman" panose="02020603050405020304" pitchFamily="18" charset="0"/>
                <a:cs typeface="Times New Roman" panose="02020603050405020304" pitchFamily="18" charset="0"/>
              </a:rPr>
              <a:t> order</a:t>
            </a:r>
            <a:endParaRPr lang="zh-CN" altLang="en-US" sz="22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Font typeface="Wingdings" panose="05000000000000000000" pitchFamily="2" charset="2"/>
              <a:buChar char="p"/>
            </a:pPr>
            <a:r>
              <a:rPr lang="en-US" altLang="zh-CN" dirty="0"/>
              <a:t> </a:t>
            </a:r>
            <a:r>
              <a:rPr lang="en-US" altLang="zh-CN" dirty="0">
                <a:latin typeface="Times New Roman" panose="02020603050405020304" pitchFamily="18" charset="0"/>
                <a:cs typeface="Times New Roman" panose="02020603050405020304" pitchFamily="18" charset="0"/>
              </a:rPr>
              <a:t>First order</a:t>
            </a:r>
            <a:endParaRPr lang="en-US" altLang="zh-CN" sz="22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Font typeface="Wingdings" panose="05000000000000000000" pitchFamily="2" charset="2"/>
              <a:buChar char="p"/>
            </a:pPr>
            <a:endParaRPr lang="zh-CN" altLang="en-US" sz="2200" dirty="0">
              <a:latin typeface="Times New Roman" panose="02020603050405020304" pitchFamily="18" charset="0"/>
              <a:cs typeface="Times New Roman" panose="02020603050405020304" pitchFamily="18" charset="0"/>
            </a:endParaRPr>
          </a:p>
        </p:txBody>
      </p:sp>
      <p:pic>
        <p:nvPicPr>
          <p:cNvPr id="9" name="图片 8" descr="u=1907756794,293736522&amp;fm=21&amp;gp=0.jpg">
            <a:extLst>
              <a:ext uri="{FF2B5EF4-FFF2-40B4-BE49-F238E27FC236}">
                <a16:creationId xmlns:a16="http://schemas.microsoft.com/office/drawing/2014/main" id="{425B482D-841F-4AF6-9C8E-C6170A5244E9}"/>
              </a:ext>
            </a:extLst>
          </p:cNvPr>
          <p:cNvPicPr>
            <a:picLocks noChangeAspect="1"/>
          </p:cNvPicPr>
          <p:nvPr userDrawn="1"/>
        </p:nvPicPr>
        <p:blipFill>
          <a:blip r:embed="rId2"/>
          <a:stretch>
            <a:fillRect/>
          </a:stretch>
        </p:blipFill>
        <p:spPr>
          <a:xfrm>
            <a:off x="10611066" y="5656006"/>
            <a:ext cx="1485468" cy="1119188"/>
          </a:xfrm>
          <a:prstGeom prst="rect">
            <a:avLst/>
          </a:prstGeom>
        </p:spPr>
      </p:pic>
      <p:sp>
        <p:nvSpPr>
          <p:cNvPr id="10" name="标题 1">
            <a:extLst>
              <a:ext uri="{FF2B5EF4-FFF2-40B4-BE49-F238E27FC236}">
                <a16:creationId xmlns:a16="http://schemas.microsoft.com/office/drawing/2014/main" id="{845AB285-2300-4DA8-AAF7-C6DF32A3B269}"/>
              </a:ext>
            </a:extLst>
          </p:cNvPr>
          <p:cNvSpPr>
            <a:spLocks noGrp="1"/>
          </p:cNvSpPr>
          <p:nvPr>
            <p:ph type="title" hasCustomPrompt="1"/>
          </p:nvPr>
        </p:nvSpPr>
        <p:spPr>
          <a:xfrm>
            <a:off x="387439" y="133306"/>
            <a:ext cx="11409608" cy="729579"/>
          </a:xfrm>
        </p:spPr>
        <p:txBody>
          <a:bodyPr>
            <a:normAutofit/>
          </a:bodyPr>
          <a:lstStyle>
            <a:lvl1pPr>
              <a:defRPr/>
            </a:lvl1pPr>
          </a:lstStyle>
          <a:p>
            <a:pPr algn="ctr"/>
            <a:r>
              <a:rPr lang="en-US" altLang="zh-CN" sz="3600" b="1" dirty="0">
                <a:latin typeface="Times New Roman" panose="02020603050405020304" pitchFamily="18" charset="0"/>
                <a:cs typeface="Times New Roman" panose="02020603050405020304" pitchFamily="18" charset="0"/>
              </a:rPr>
              <a:t>Chapter 1 Introduction</a:t>
            </a:r>
            <a:endParaRPr lang="zh-CN"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9958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6174744-A259-4607-B159-6E0D19E050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FB77FD44-C6F3-4BD3-8A73-BF9BE0D000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endParaRPr lang="zh-CN" altLang="en-US" dirty="0"/>
          </a:p>
        </p:txBody>
      </p:sp>
      <p:sp>
        <p:nvSpPr>
          <p:cNvPr id="4" name="日期占位符 3">
            <a:extLst>
              <a:ext uri="{FF2B5EF4-FFF2-40B4-BE49-F238E27FC236}">
                <a16:creationId xmlns:a16="http://schemas.microsoft.com/office/drawing/2014/main" id="{2EE63A59-BF19-42F2-940A-0585948462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95EFB1-CD1D-4553-A9BB-4DB0F9C0974D}" type="datetimeFigureOut">
              <a:rPr lang="zh-CN" altLang="en-US" smtClean="0"/>
              <a:t>2020/6/3</a:t>
            </a:fld>
            <a:endParaRPr lang="zh-CN" altLang="en-US"/>
          </a:p>
        </p:txBody>
      </p:sp>
      <p:sp>
        <p:nvSpPr>
          <p:cNvPr id="5" name="页脚占位符 4">
            <a:extLst>
              <a:ext uri="{FF2B5EF4-FFF2-40B4-BE49-F238E27FC236}">
                <a16:creationId xmlns:a16="http://schemas.microsoft.com/office/drawing/2014/main" id="{967F2B13-0C6F-49BA-B52B-B4B844C842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C89E761-EBA5-4F1D-81D4-6DB66A9A2D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1A85A1-FA43-4339-B9E8-15134D265CD8}" type="slidenum">
              <a:rPr lang="zh-CN" altLang="en-US" smtClean="0"/>
              <a:t>‹#›</a:t>
            </a:fld>
            <a:endParaRPr lang="zh-CN" altLang="en-US"/>
          </a:p>
        </p:txBody>
      </p:sp>
    </p:spTree>
    <p:extLst>
      <p:ext uri="{BB962C8B-B14F-4D97-AF65-F5344CB8AC3E}">
        <p14:creationId xmlns:p14="http://schemas.microsoft.com/office/powerpoint/2010/main" val="33904943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7" r:id="rId4"/>
    <p:sldLayoutId id="2147483658" r:id="rId5"/>
  </p:sldLayoutIdLst>
  <p:txStyles>
    <p:titleStyle>
      <a:lvl1pPr algn="l" defTabSz="914400" rtl="0" eaLnBrk="1" latinLnBrk="0" hangingPunct="1">
        <a:lnSpc>
          <a:spcPct val="90000"/>
        </a:lnSpc>
        <a:spcBef>
          <a:spcPct val="0"/>
        </a:spcBef>
        <a:buNone/>
        <a:defRPr sz="36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0" indent="0" algn="just" defTabSz="914400" rtl="0" eaLnBrk="1" latinLnBrk="0" hangingPunct="1">
        <a:lnSpc>
          <a:spcPct val="125000"/>
        </a:lnSpc>
        <a:spcBef>
          <a:spcPts val="1000"/>
        </a:spcBef>
        <a:buFont typeface="Arial" panose="020B0604020202020204" pitchFamily="34" charset="0"/>
        <a:buNone/>
        <a:defRPr sz="2600" kern="1200" baseline="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62.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9.xml.rels><?xml version="1.0" encoding="UTF-8" standalone="yes"?>
<Relationships xmlns="http://schemas.openxmlformats.org/package/2006/relationships"><Relationship Id="rId2" Type="http://schemas.openxmlformats.org/officeDocument/2006/relationships/image" Target="../media/image797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63.png"/><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798.png"/><Relationship Id="rId1" Type="http://schemas.openxmlformats.org/officeDocument/2006/relationships/slideLayout" Target="../slideLayouts/slideLayout5.xml"/></Relationships>
</file>

<file path=ppt/slides/_rels/slide1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800.png"/><Relationship Id="rId1" Type="http://schemas.openxmlformats.org/officeDocument/2006/relationships/slideLayout" Target="../slideLayouts/slideLayout5.xml"/><Relationship Id="rId5" Type="http://schemas.openxmlformats.org/officeDocument/2006/relationships/image" Target="../media/image35.png"/><Relationship Id="rId4" Type="http://schemas.openxmlformats.org/officeDocument/2006/relationships/image" Target="../media/image34.png"/></Relationships>
</file>

<file path=ppt/slides/_rels/slide122.xml.rels><?xml version="1.0" encoding="UTF-8" standalone="yes"?>
<Relationships xmlns="http://schemas.openxmlformats.org/package/2006/relationships"><Relationship Id="rId2" Type="http://schemas.openxmlformats.org/officeDocument/2006/relationships/image" Target="../media/image804.png"/><Relationship Id="rId1" Type="http://schemas.openxmlformats.org/officeDocument/2006/relationships/slideLayout" Target="../slideLayouts/slideLayout5.xml"/></Relationships>
</file>

<file path=ppt/slides/_rels/slide123.xml.rels><?xml version="1.0" encoding="UTF-8" standalone="yes"?>
<Relationships xmlns="http://schemas.openxmlformats.org/package/2006/relationships"><Relationship Id="rId2" Type="http://schemas.openxmlformats.org/officeDocument/2006/relationships/image" Target="../media/image805.png"/><Relationship Id="rId1" Type="http://schemas.openxmlformats.org/officeDocument/2006/relationships/slideLayout" Target="../slideLayouts/slideLayout5.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5.xml.rels><?xml version="1.0" encoding="UTF-8" standalone="yes"?>
<Relationships xmlns="http://schemas.openxmlformats.org/package/2006/relationships"><Relationship Id="rId2" Type="http://schemas.openxmlformats.org/officeDocument/2006/relationships/image" Target="../media/image806.png"/><Relationship Id="rId1" Type="http://schemas.openxmlformats.org/officeDocument/2006/relationships/slideLayout" Target="../slideLayouts/slideLayout5.xml"/></Relationships>
</file>

<file path=ppt/slides/_rels/slide1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807.png"/><Relationship Id="rId1" Type="http://schemas.openxmlformats.org/officeDocument/2006/relationships/slideLayout" Target="../slideLayouts/slideLayout5.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64.png"/><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hyperlink" Target="mailto:gqzhong@ouc.edu.cn"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6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66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76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7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image" Target="../media/image77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7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7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80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57.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7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NUL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7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0.xml.rels><?xml version="1.0" encoding="UTF-8" standalone="yes"?>
<Relationships xmlns="http://schemas.openxmlformats.org/package/2006/relationships"><Relationship Id="rId3" Type="http://schemas.openxmlformats.org/officeDocument/2006/relationships/image" Target="../media/image794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796.png"/></Relationships>
</file>

<file path=ppt/slides/_rels/slide8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6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nSpc>
                <a:spcPct val="100000"/>
              </a:lnSpc>
            </a:pPr>
            <a:r>
              <a:rPr lang="en-US" altLang="zh-CN" sz="2400" dirty="0"/>
              <a:t>Acknowledge to: </a:t>
            </a:r>
            <a:r>
              <a:rPr lang="en-US" altLang="zh-CN" sz="2400" dirty="0" err="1"/>
              <a:t>Jingfei</a:t>
            </a:r>
            <a:r>
              <a:rPr lang="en-US" altLang="zh-CN" sz="2400" dirty="0"/>
              <a:t> Sun</a:t>
            </a:r>
          </a:p>
          <a:p>
            <a:pPr>
              <a:lnSpc>
                <a:spcPct val="100000"/>
              </a:lnSpc>
            </a:pPr>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pPr>
              <a:lnSpc>
                <a:spcPct val="100000"/>
              </a:lnSpc>
            </a:pPr>
            <a:r>
              <a:rPr lang="en-US" altLang="zh-CN" sz="2400" dirty="0"/>
              <a:t>Machine Learning Research Group</a:t>
            </a:r>
          </a:p>
          <a:p>
            <a:pPr>
              <a:lnSpc>
                <a:spcPct val="100000"/>
              </a:lnSpc>
            </a:pPr>
            <a:r>
              <a:rPr lang="en-US" altLang="zh-CN" sz="2400" dirty="0"/>
              <a:t>Ocean University of China</a:t>
            </a:r>
          </a:p>
          <a:p>
            <a:pPr>
              <a:lnSpc>
                <a:spcPct val="100000"/>
              </a:lnSpc>
            </a:pPr>
            <a:r>
              <a:rPr lang="en-US" altLang="zh-CN" sz="2400" dirty="0"/>
              <a:t>Qingdao, China</a:t>
            </a:r>
          </a:p>
        </p:txBody>
      </p:sp>
      <p:sp>
        <p:nvSpPr>
          <p:cNvPr id="8" name="文本框 7"/>
          <p:cNvSpPr txBox="1"/>
          <p:nvPr/>
        </p:nvSpPr>
        <p:spPr>
          <a:xfrm>
            <a:off x="1526891" y="544852"/>
            <a:ext cx="9138218" cy="769441"/>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9 Convolutional Networks</a:t>
            </a:r>
            <a:endParaRPr lang="zh-CN" altLang="en-US" sz="4400" b="1" dirty="0">
              <a:latin typeface="Times New Roman" panose="02020603050405020304" pitchFamily="18" charset="0"/>
              <a:cs typeface="Times New Roman" panose="02020603050405020304" pitchFamily="18" charset="0"/>
            </a:endParaRPr>
          </a:p>
        </p:txBody>
      </p:sp>
      <p:sp>
        <p:nvSpPr>
          <p:cNvPr id="6" name="标题 6">
            <a:extLst>
              <a:ext uri="{FF2B5EF4-FFF2-40B4-BE49-F238E27FC236}">
                <a16:creationId xmlns:a16="http://schemas.microsoft.com/office/drawing/2014/main" id="{A3E5D412-0A83-4DC5-9F14-63A7B3B110A5}"/>
              </a:ext>
            </a:extLst>
          </p:cNvPr>
          <p:cNvSpPr txBox="1">
            <a:spLocks/>
          </p:cNvSpPr>
          <p:nvPr/>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9 Convolutional Networks</a:t>
            </a:r>
            <a:endParaRPr lang="zh-CN" altLang="en-US" sz="3600" dirty="0"/>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extLst>
      <p:ext uri="{BB962C8B-B14F-4D97-AF65-F5344CB8AC3E}">
        <p14:creationId xmlns:p14="http://schemas.microsoft.com/office/powerpoint/2010/main" val="19257630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9.1 The Convolution Operation</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87439" y="1043189"/>
                <a:ext cx="11409609" cy="5133774"/>
              </a:xfrm>
            </p:spPr>
            <p:txBody>
              <a:bodyPr>
                <a:normAutofit/>
              </a:bodyPr>
              <a:lstStyle/>
              <a:p>
                <a:pPr lvl="0">
                  <a:spcBef>
                    <a:spcPts val="0"/>
                  </a:spcBef>
                  <a:buClr>
                    <a:srgbClr val="FF0000"/>
                  </a:buClr>
                </a:pPr>
                <a:r>
                  <a:rPr lang="en-US" altLang="zh-CN" sz="2600" dirty="0">
                    <a:latin typeface="Times New Roman" panose="02020603050405020304" pitchFamily="18" charset="0"/>
                    <a:cs typeface="Times New Roman" panose="02020603050405020304" pitchFamily="18" charset="0"/>
                  </a:rPr>
                  <a:t>        In our example, the idea of a laser sensor that can provide measurements at every instant in time is not realistic. Usually, when we work with data on a computer, time will be discretized, and our sensor will provide data at regular intervals. In our example, it might be more realistic to assume that our laser provides a measurement once per second. The time index </a:t>
                </a:r>
                <a14:m>
                  <m:oMath xmlns:m="http://schemas.openxmlformats.org/officeDocument/2006/math">
                    <m:r>
                      <a:rPr lang="en-US" altLang="zh-CN" sz="2600" b="0" i="1" smtClean="0">
                        <a:latin typeface="Cambria Math" panose="02040503050406030204" pitchFamily="18" charset="0"/>
                        <a:cs typeface="Times New Roman" panose="02020603050405020304" pitchFamily="18" charset="0"/>
                      </a:rPr>
                      <m:t>𝑡</m:t>
                    </m:r>
                  </m:oMath>
                </a14:m>
                <a:r>
                  <a:rPr lang="en-US" altLang="zh-CN" sz="2600" dirty="0">
                    <a:latin typeface="Times New Roman" panose="02020603050405020304" pitchFamily="18" charset="0"/>
                    <a:cs typeface="Times New Roman" panose="02020603050405020304" pitchFamily="18" charset="0"/>
                  </a:rPr>
                  <a:t> can then take on only integer values. If we now assume that </a:t>
                </a:r>
                <a14:m>
                  <m:oMath xmlns:m="http://schemas.openxmlformats.org/officeDocument/2006/math">
                    <m:r>
                      <a:rPr lang="en-US" altLang="zh-CN" sz="2600" b="0" i="1" smtClean="0">
                        <a:latin typeface="Cambria Math" panose="02040503050406030204" pitchFamily="18" charset="0"/>
                        <a:cs typeface="Times New Roman" panose="02020603050405020304" pitchFamily="18" charset="0"/>
                      </a:rPr>
                      <m:t>𝑥</m:t>
                    </m:r>
                  </m:oMath>
                </a14:m>
                <a:r>
                  <a:rPr lang="en-US" altLang="zh-CN" sz="2600" dirty="0">
                    <a:latin typeface="Times New Roman" panose="02020603050405020304" pitchFamily="18" charset="0"/>
                    <a:cs typeface="Times New Roman" panose="02020603050405020304" pitchFamily="18" charset="0"/>
                  </a:rPr>
                  <a:t> and </a:t>
                </a:r>
                <a14:m>
                  <m:oMath xmlns:m="http://schemas.openxmlformats.org/officeDocument/2006/math">
                    <m:r>
                      <a:rPr lang="en-US" altLang="zh-CN" sz="2600" i="1" dirty="0" smtClean="0">
                        <a:latin typeface="Cambria Math" panose="02040503050406030204" pitchFamily="18" charset="0"/>
                      </a:rPr>
                      <m:t>𝜔</m:t>
                    </m:r>
                  </m:oMath>
                </a14:m>
                <a:r>
                  <a:rPr lang="en-US" altLang="zh-CN" sz="2600" dirty="0">
                    <a:latin typeface="Times New Roman" panose="02020603050405020304" pitchFamily="18" charset="0"/>
                    <a:cs typeface="Times New Roman" panose="02020603050405020304" pitchFamily="18" charset="0"/>
                  </a:rPr>
                  <a:t> are deﬁned only on integer </a:t>
                </a:r>
                <a14:m>
                  <m:oMath xmlns:m="http://schemas.openxmlformats.org/officeDocument/2006/math">
                    <m:r>
                      <a:rPr lang="en-US" altLang="zh-CN" sz="2600" i="1">
                        <a:latin typeface="Cambria Math" panose="02040503050406030204" pitchFamily="18" charset="0"/>
                        <a:cs typeface="Times New Roman" panose="02020603050405020304" pitchFamily="18" charset="0"/>
                      </a:rPr>
                      <m:t>𝑡</m:t>
                    </m:r>
                  </m:oMath>
                </a14:m>
                <a:r>
                  <a:rPr lang="en-US" altLang="zh-CN" sz="2600" dirty="0">
                    <a:latin typeface="Times New Roman" panose="02020603050405020304" pitchFamily="18" charset="0"/>
                    <a:cs typeface="Times New Roman" panose="02020603050405020304" pitchFamily="18" charset="0"/>
                  </a:rPr>
                  <a:t>, we can deﬁne the discrete convolution:</a:t>
                </a:r>
              </a:p>
              <a:p>
                <a:pPr marL="0" indent="0" algn="just">
                  <a:lnSpc>
                    <a:spcPct val="125000"/>
                  </a:lnSpc>
                  <a:spcBef>
                    <a:spcPts val="0"/>
                  </a:spcBef>
                  <a:buClr>
                    <a:srgbClr val="FF0000"/>
                  </a:buClr>
                  <a:buNone/>
                </a:pPr>
                <a14:m>
                  <m:oMathPara xmlns:m="http://schemas.openxmlformats.org/officeDocument/2006/math">
                    <m:oMathParaPr>
                      <m:jc m:val="right"/>
                    </m:oMathParaPr>
                    <m:oMath xmlns:m="http://schemas.openxmlformats.org/officeDocument/2006/math">
                      <m:r>
                        <a:rPr lang="en-US" altLang="zh-CN" sz="2600" i="1">
                          <a:latin typeface="Cambria Math" panose="02040503050406030204" pitchFamily="18" charset="0"/>
                          <a:cs typeface="Times New Roman" panose="02020603050405020304" pitchFamily="18" charset="0"/>
                        </a:rPr>
                        <m:t>𝑠</m:t>
                      </m:r>
                      <m:d>
                        <m:dPr>
                          <m:ctrlPr>
                            <a:rPr lang="en-US" altLang="zh-CN" sz="2600" i="1">
                              <a:latin typeface="Cambria Math" panose="02040503050406030204" pitchFamily="18" charset="0"/>
                              <a:cs typeface="Times New Roman" panose="02020603050405020304" pitchFamily="18" charset="0"/>
                            </a:rPr>
                          </m:ctrlPr>
                        </m:dPr>
                        <m:e>
                          <m:r>
                            <a:rPr lang="en-US" altLang="zh-CN" sz="2600" i="1">
                              <a:latin typeface="Cambria Math" panose="02040503050406030204" pitchFamily="18" charset="0"/>
                              <a:cs typeface="Times New Roman" panose="02020603050405020304" pitchFamily="18" charset="0"/>
                            </a:rPr>
                            <m:t>𝑡</m:t>
                          </m:r>
                        </m:e>
                      </m:d>
                      <m:r>
                        <a:rPr lang="en-US" altLang="zh-CN" sz="2600" i="1">
                          <a:latin typeface="Cambria Math" panose="02040503050406030204" pitchFamily="18" charset="0"/>
                          <a:cs typeface="Times New Roman" panose="02020603050405020304" pitchFamily="18" charset="0"/>
                        </a:rPr>
                        <m:t>=</m:t>
                      </m:r>
                      <m:d>
                        <m:dPr>
                          <m:ctrlPr>
                            <a:rPr lang="en-US" altLang="zh-CN" sz="2600" i="1">
                              <a:latin typeface="Cambria Math" panose="02040503050406030204" pitchFamily="18" charset="0"/>
                              <a:cs typeface="Times New Roman" panose="02020603050405020304" pitchFamily="18" charset="0"/>
                            </a:rPr>
                          </m:ctrlPr>
                        </m:dPr>
                        <m:e>
                          <m:r>
                            <a:rPr lang="en-US" altLang="zh-CN" sz="2600" i="1">
                              <a:latin typeface="Cambria Math" panose="02040503050406030204" pitchFamily="18" charset="0"/>
                              <a:cs typeface="Times New Roman" panose="02020603050405020304" pitchFamily="18" charset="0"/>
                            </a:rPr>
                            <m:t>𝑥</m:t>
                          </m:r>
                          <m:r>
                            <a:rPr lang="en-US" altLang="zh-CN" sz="2600" i="1">
                              <a:latin typeface="Cambria Math" panose="02040503050406030204" pitchFamily="18" charset="0"/>
                              <a:cs typeface="Times New Roman" panose="02020603050405020304" pitchFamily="18" charset="0"/>
                            </a:rPr>
                            <m:t>∗</m:t>
                          </m:r>
                          <m:r>
                            <a:rPr lang="en-US" altLang="zh-CN" sz="2600" i="1">
                              <a:latin typeface="Cambria Math" panose="02040503050406030204" pitchFamily="18" charset="0"/>
                              <a:cs typeface="Times New Roman" panose="02020603050405020304" pitchFamily="18" charset="0"/>
                            </a:rPr>
                            <m:t>𝑤</m:t>
                          </m:r>
                        </m:e>
                      </m:d>
                      <m:d>
                        <m:dPr>
                          <m:ctrlPr>
                            <a:rPr lang="en-US" altLang="zh-CN" sz="2600" i="1">
                              <a:latin typeface="Cambria Math" panose="02040503050406030204" pitchFamily="18" charset="0"/>
                              <a:cs typeface="Times New Roman" panose="02020603050405020304" pitchFamily="18" charset="0"/>
                            </a:rPr>
                          </m:ctrlPr>
                        </m:dPr>
                        <m:e>
                          <m:r>
                            <a:rPr lang="en-US" altLang="zh-CN" sz="2600" i="1">
                              <a:latin typeface="Cambria Math" panose="02040503050406030204" pitchFamily="18" charset="0"/>
                              <a:cs typeface="Times New Roman" panose="02020603050405020304" pitchFamily="18" charset="0"/>
                            </a:rPr>
                            <m:t>𝑡</m:t>
                          </m:r>
                        </m:e>
                      </m:d>
                      <m:r>
                        <a:rPr lang="en-US" altLang="zh-CN" sz="2600" b="0" i="1" smtClean="0">
                          <a:latin typeface="Cambria Math" panose="02040503050406030204" pitchFamily="18" charset="0"/>
                          <a:cs typeface="Times New Roman" panose="02020603050405020304" pitchFamily="18" charset="0"/>
                        </a:rPr>
                        <m:t>=</m:t>
                      </m:r>
                      <m:nary>
                        <m:naryPr>
                          <m:chr m:val="∑"/>
                          <m:ctrlPr>
                            <a:rPr lang="en-US" altLang="zh-CN" sz="2600" b="0" i="1" smtClean="0">
                              <a:latin typeface="Cambria Math" panose="02040503050406030204" pitchFamily="18" charset="0"/>
                              <a:cs typeface="Times New Roman" panose="02020603050405020304" pitchFamily="18" charset="0"/>
                            </a:rPr>
                          </m:ctrlPr>
                        </m:naryPr>
                        <m:sub>
                          <m:r>
                            <m:rPr>
                              <m:brk m:alnAt="23"/>
                            </m:rPr>
                            <a:rPr lang="en-US" altLang="zh-CN" sz="2600" b="0" i="1" smtClean="0">
                              <a:latin typeface="Cambria Math" panose="02040503050406030204" pitchFamily="18" charset="0"/>
                              <a:cs typeface="Times New Roman" panose="02020603050405020304" pitchFamily="18" charset="0"/>
                            </a:rPr>
                            <m:t>𝑎</m:t>
                          </m:r>
                          <m:r>
                            <a:rPr lang="en-US" altLang="zh-CN" sz="2600" b="0" i="1" smtClean="0">
                              <a:latin typeface="Cambria Math" panose="02040503050406030204" pitchFamily="18" charset="0"/>
                              <a:cs typeface="Times New Roman" panose="02020603050405020304" pitchFamily="18" charset="0"/>
                            </a:rPr>
                            <m:t>=−</m:t>
                          </m:r>
                          <m:r>
                            <a:rPr lang="en-US" altLang="zh-CN" sz="2600" b="0" i="1" smtClean="0">
                              <a:latin typeface="Cambria Math" panose="02040503050406030204" pitchFamily="18" charset="0"/>
                              <a:cs typeface="Times New Roman" panose="02020603050405020304" pitchFamily="18" charset="0"/>
                            </a:rPr>
                            <m:t>∞</m:t>
                          </m:r>
                        </m:sub>
                        <m:sup>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m:t>
                          </m:r>
                        </m:sup>
                        <m:e>
                          <m:r>
                            <a:rPr lang="en-US" altLang="zh-CN" sz="2600" b="0" i="1" smtClean="0">
                              <a:latin typeface="Cambria Math" panose="02040503050406030204" pitchFamily="18" charset="0"/>
                              <a:cs typeface="Times New Roman" panose="02020603050405020304" pitchFamily="18" charset="0"/>
                            </a:rPr>
                            <m:t>𝑥</m:t>
                          </m:r>
                          <m:d>
                            <m:dPr>
                              <m:ctrlPr>
                                <a:rPr lang="en-US" altLang="zh-CN" sz="2600" b="0" i="1" smtClean="0">
                                  <a:latin typeface="Cambria Math" panose="02040503050406030204" pitchFamily="18" charset="0"/>
                                  <a:cs typeface="Times New Roman" panose="02020603050405020304" pitchFamily="18" charset="0"/>
                                </a:rPr>
                              </m:ctrlPr>
                            </m:dPr>
                            <m:e>
                              <m:r>
                                <a:rPr lang="en-US" altLang="zh-CN" sz="2600" b="0" i="1" smtClean="0">
                                  <a:latin typeface="Cambria Math" panose="02040503050406030204" pitchFamily="18" charset="0"/>
                                  <a:cs typeface="Times New Roman" panose="02020603050405020304" pitchFamily="18" charset="0"/>
                                </a:rPr>
                                <m:t>𝑎</m:t>
                              </m:r>
                            </m:e>
                          </m:d>
                          <m:r>
                            <a:rPr lang="en-US" altLang="zh-CN" sz="2600" b="0" i="1" smtClean="0">
                              <a:latin typeface="Cambria Math" panose="02040503050406030204" pitchFamily="18" charset="0"/>
                              <a:cs typeface="Times New Roman" panose="02020603050405020304" pitchFamily="18" charset="0"/>
                            </a:rPr>
                            <m:t>𝑤</m:t>
                          </m:r>
                          <m:d>
                            <m:dPr>
                              <m:ctrlPr>
                                <a:rPr lang="en-US" altLang="zh-CN" sz="2600" b="0" i="1" smtClean="0">
                                  <a:latin typeface="Cambria Math" panose="02040503050406030204" pitchFamily="18" charset="0"/>
                                  <a:cs typeface="Times New Roman" panose="02020603050405020304" pitchFamily="18" charset="0"/>
                                </a:rPr>
                              </m:ctrlPr>
                            </m:dPr>
                            <m:e>
                              <m:r>
                                <a:rPr lang="en-US" altLang="zh-CN" sz="2600" b="0" i="1" smtClean="0">
                                  <a:latin typeface="Cambria Math" panose="02040503050406030204" pitchFamily="18" charset="0"/>
                                  <a:cs typeface="Times New Roman" panose="02020603050405020304" pitchFamily="18" charset="0"/>
                                </a:rPr>
                                <m:t>𝑡</m:t>
                              </m:r>
                              <m:r>
                                <a:rPr lang="en-US" altLang="zh-CN" sz="2600" b="0" i="1" smtClean="0">
                                  <a:latin typeface="Cambria Math" panose="02040503050406030204" pitchFamily="18" charset="0"/>
                                  <a:cs typeface="Times New Roman" panose="02020603050405020304" pitchFamily="18" charset="0"/>
                                </a:rPr>
                                <m:t>−</m:t>
                              </m:r>
                              <m:r>
                                <a:rPr lang="en-US" altLang="zh-CN" sz="2600" b="0" i="1" smtClean="0">
                                  <a:latin typeface="Cambria Math" panose="02040503050406030204" pitchFamily="18" charset="0"/>
                                  <a:cs typeface="Times New Roman" panose="02020603050405020304" pitchFamily="18" charset="0"/>
                                </a:rPr>
                                <m:t>𝑎</m:t>
                              </m:r>
                            </m:e>
                          </m:d>
                        </m:e>
                      </m:nary>
                      <m:r>
                        <a:rPr lang="en-US" altLang="zh-CN" sz="2600" i="1">
                          <a:latin typeface="Cambria Math" panose="02040503050406030204" pitchFamily="18" charset="0"/>
                          <a:cs typeface="Times New Roman" panose="02020603050405020304" pitchFamily="18" charset="0"/>
                        </a:rPr>
                        <m:t>                                   </m:t>
                      </m:r>
                      <m:d>
                        <m:dPr>
                          <m:ctrlPr>
                            <a:rPr lang="en-US" altLang="zh-CN" sz="2600" i="1">
                              <a:latin typeface="Cambria Math" panose="02040503050406030204" pitchFamily="18" charset="0"/>
                              <a:cs typeface="Times New Roman" panose="02020603050405020304" pitchFamily="18" charset="0"/>
                            </a:rPr>
                          </m:ctrlPr>
                        </m:dPr>
                        <m:e>
                          <m:r>
                            <a:rPr lang="en-US" altLang="zh-CN" sz="2600" i="1">
                              <a:latin typeface="Cambria Math" panose="02040503050406030204" pitchFamily="18" charset="0"/>
                              <a:cs typeface="Times New Roman" panose="02020603050405020304" pitchFamily="18" charset="0"/>
                            </a:rPr>
                            <m:t>9</m:t>
                          </m:r>
                          <m:r>
                            <a:rPr lang="en-US" altLang="zh-CN" sz="2600" i="1">
                              <a:latin typeface="Cambria Math" panose="02040503050406030204" pitchFamily="18" charset="0"/>
                              <a:cs typeface="Times New Roman" panose="02020603050405020304" pitchFamily="18" charset="0"/>
                            </a:rPr>
                            <m:t>.</m:t>
                          </m:r>
                          <m:r>
                            <a:rPr lang="en-US" altLang="zh-CN" sz="2600" b="0" i="1" smtClean="0">
                              <a:latin typeface="Cambria Math" panose="02040503050406030204" pitchFamily="18" charset="0"/>
                              <a:cs typeface="Times New Roman" panose="02020603050405020304" pitchFamily="18" charset="0"/>
                            </a:rPr>
                            <m:t>3</m:t>
                          </m:r>
                        </m:e>
                      </m:d>
                    </m:oMath>
                  </m:oMathPara>
                </a14:m>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zh-CN" altLang="en-US" sz="26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87439" y="1043189"/>
                <a:ext cx="11409609" cy="5133774"/>
              </a:xfrm>
              <a:blipFill>
                <a:blip r:embed="rId2"/>
                <a:stretch>
                  <a:fillRect l="-962" r="-1710"/>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233827045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9.9 Random or Unsupervised Features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Chapter </a:t>
            </a:r>
            <a:r>
              <a:rPr lang="en-US" altLang="zh-CN" sz="2600" dirty="0">
                <a:solidFill>
                  <a:srgbClr val="FF0000"/>
                </a:solidFill>
                <a:latin typeface="Times New Roman" panose="02020603050405020304" pitchFamily="18" charset="0"/>
                <a:cs typeface="Times New Roman" panose="02020603050405020304" pitchFamily="18" charset="0"/>
              </a:rPr>
              <a:t>8</a:t>
            </a:r>
            <a:r>
              <a:rPr lang="en-US" altLang="zh-CN" sz="2600" dirty="0">
                <a:latin typeface="Times New Roman" panose="02020603050405020304" pitchFamily="18" charset="0"/>
                <a:cs typeface="Times New Roman" panose="02020603050405020304" pitchFamily="18" charset="0"/>
              </a:rPr>
              <a:t> has described how to perform supervised greedy layer-wise pretraining, and Part </a:t>
            </a:r>
            <a:r>
              <a:rPr lang="en-US" altLang="zh-CN" sz="2600" dirty="0">
                <a:solidFill>
                  <a:srgbClr val="FF0000"/>
                </a:solidFill>
                <a:latin typeface="Times New Roman" panose="02020603050405020304" pitchFamily="18" charset="0"/>
                <a:cs typeface="Times New Roman" panose="02020603050405020304" pitchFamily="18" charset="0"/>
              </a:rPr>
              <a:t>III</a:t>
            </a:r>
            <a:r>
              <a:rPr lang="en-US" altLang="zh-CN" sz="2600" dirty="0">
                <a:latin typeface="Times New Roman" panose="02020603050405020304" pitchFamily="18" charset="0"/>
                <a:cs typeface="Times New Roman" panose="02020603050405020304" pitchFamily="18" charset="0"/>
              </a:rPr>
              <a:t> extends this to greedy layer-wise pretraining using an unsupervised criterion at each layer. The canonical example of greedy layer-wise pretraining of a convolutional model is the convolutional deep belief network (</a:t>
            </a:r>
            <a:r>
              <a:rPr lang="en-US" altLang="zh-CN" sz="2600" dirty="0">
                <a:solidFill>
                  <a:srgbClr val="00FF00"/>
                </a:solidFill>
                <a:latin typeface="Times New Roman" panose="02020603050405020304" pitchFamily="18" charset="0"/>
                <a:cs typeface="Times New Roman" panose="02020603050405020304" pitchFamily="18" charset="0"/>
              </a:rPr>
              <a:t>Lee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2009</a:t>
            </a:r>
            <a:r>
              <a:rPr lang="en-US" altLang="zh-CN" sz="2600" dirty="0">
                <a:latin typeface="Times New Roman" panose="02020603050405020304" pitchFamily="18" charset="0"/>
                <a:cs typeface="Times New Roman" panose="02020603050405020304" pitchFamily="18" charset="0"/>
              </a:rPr>
              <a:t>). Convolutional networks oﬀer us the opportunity to take the pretraining strategy one step further than is possible with multilayer </a:t>
            </a:r>
            <a:r>
              <a:rPr lang="en-US" altLang="zh-CN" sz="2600" dirty="0" err="1">
                <a:latin typeface="Times New Roman" panose="02020603050405020304" pitchFamily="18" charset="0"/>
                <a:cs typeface="Times New Roman" panose="02020603050405020304" pitchFamily="18" charset="0"/>
              </a:rPr>
              <a:t>perceptrons</a:t>
            </a:r>
            <a:r>
              <a:rPr lang="en-US" altLang="zh-CN" sz="2600" dirty="0">
                <a:latin typeface="Times New Roman" panose="02020603050405020304" pitchFamily="18" charset="0"/>
                <a:cs typeface="Times New Roman" panose="02020603050405020304" pitchFamily="18" charset="0"/>
              </a:rPr>
              <a:t>. Instead of training an entire convolutional layer at a time, we can train a model of a small patch, as </a:t>
            </a:r>
            <a:r>
              <a:rPr lang="en-US" altLang="zh-CN" sz="2600" dirty="0">
                <a:solidFill>
                  <a:srgbClr val="00FF00"/>
                </a:solidFill>
                <a:latin typeface="Times New Roman" panose="02020603050405020304" pitchFamily="18" charset="0"/>
                <a:cs typeface="Times New Roman" panose="02020603050405020304" pitchFamily="18" charset="0"/>
              </a:rPr>
              <a:t>Coates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i="1" dirty="0">
                <a:solidFill>
                  <a:srgbClr val="00B050"/>
                </a:solidFill>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2011</a:t>
            </a:r>
            <a:r>
              <a:rPr lang="en-US" altLang="zh-CN" sz="2600" dirty="0">
                <a:latin typeface="Times New Roman" panose="02020603050405020304" pitchFamily="18" charset="0"/>
                <a:cs typeface="Times New Roman" panose="02020603050405020304" pitchFamily="18" charset="0"/>
              </a:rPr>
              <a:t>) do with </a:t>
            </a:r>
            <a:r>
              <a:rPr lang="en-US" altLang="zh-CN" sz="2600" i="1" dirty="0">
                <a:latin typeface="Times New Roman" panose="02020603050405020304" pitchFamily="18" charset="0"/>
                <a:cs typeface="Times New Roman" panose="02020603050405020304" pitchFamily="18" charset="0"/>
              </a:rPr>
              <a:t>k</a:t>
            </a:r>
            <a:r>
              <a:rPr lang="en-US" altLang="zh-CN" sz="2600" dirty="0">
                <a:latin typeface="Times New Roman" panose="02020603050405020304" pitchFamily="18" charset="0"/>
                <a:cs typeface="Times New Roman" panose="02020603050405020304" pitchFamily="18" charset="0"/>
              </a:rPr>
              <a:t>-means.</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9.9 Random or Unsupervised Features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We can then use the parameters from this patch-based model to deﬁne the kernels of a convolutional layer. This means that it is possible to use unsupervised learning to train a convolutional network </a:t>
            </a:r>
            <a:r>
              <a:rPr lang="en-US" altLang="zh-CN" sz="2600" b="1" dirty="0">
                <a:latin typeface="Times New Roman" panose="02020603050405020304" pitchFamily="18" charset="0"/>
                <a:cs typeface="Times New Roman" panose="02020603050405020304" pitchFamily="18" charset="0"/>
              </a:rPr>
              <a:t>without ever using convolution during the training process</a:t>
            </a:r>
            <a:r>
              <a:rPr lang="en-US" altLang="zh-CN" sz="2600" dirty="0">
                <a:latin typeface="Times New Roman" panose="02020603050405020304" pitchFamily="18" charset="0"/>
                <a:cs typeface="Times New Roman" panose="02020603050405020304" pitchFamily="18" charset="0"/>
              </a:rPr>
              <a:t>. Using this approach, we can train very large models and incur a high computational cost only at inference time (</a:t>
            </a:r>
            <a:r>
              <a:rPr lang="en-US" altLang="zh-CN" sz="2600" dirty="0" err="1">
                <a:solidFill>
                  <a:srgbClr val="00FF00"/>
                </a:solidFill>
                <a:latin typeface="Times New Roman" panose="02020603050405020304" pitchFamily="18" charset="0"/>
                <a:cs typeface="Times New Roman" panose="02020603050405020304" pitchFamily="18" charset="0"/>
              </a:rPr>
              <a:t>Ranzato</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2007</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Jarrett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2009</a:t>
            </a:r>
            <a:r>
              <a:rPr lang="en-US" altLang="zh-CN" sz="2600" dirty="0">
                <a:latin typeface="Times New Roman" panose="02020603050405020304" pitchFamily="18" charset="0"/>
                <a:cs typeface="Times New Roman" panose="02020603050405020304" pitchFamily="18" charset="0"/>
              </a:rPr>
              <a:t>;  </a:t>
            </a:r>
            <a:r>
              <a:rPr lang="en-US" altLang="zh-CN" sz="2600" dirty="0" err="1">
                <a:solidFill>
                  <a:srgbClr val="00FF00"/>
                </a:solidFill>
                <a:latin typeface="Times New Roman" panose="02020603050405020304" pitchFamily="18" charset="0"/>
                <a:cs typeface="Times New Roman" panose="02020603050405020304" pitchFamily="18" charset="0"/>
              </a:rPr>
              <a:t>Kavukcuoglu</a:t>
            </a:r>
            <a:r>
              <a:rPr lang="en-US" altLang="zh-CN" sz="2600" i="1" dirty="0">
                <a:solidFill>
                  <a:srgbClr val="00FF00"/>
                </a:solidFill>
                <a:latin typeface="Times New Roman" panose="02020603050405020304" pitchFamily="18" charset="0"/>
                <a:cs typeface="Times New Roman" panose="02020603050405020304" pitchFamily="18" charset="0"/>
              </a:rPr>
              <a:t> et al.</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2010</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 Coates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2013</a:t>
            </a:r>
            <a:r>
              <a:rPr lang="en-US" altLang="zh-CN" sz="2600" dirty="0">
                <a:latin typeface="Times New Roman" panose="02020603050405020304" pitchFamily="18" charset="0"/>
                <a:cs typeface="Times New Roman" panose="02020603050405020304" pitchFamily="18" charset="0"/>
              </a:rPr>
              <a:t>). This approach was popular from roughly 2007–2013, when labeled datasets were small and computational power was more limited. Today, most convolutional networks are trained in a purely supervised fashion, using full forward and back-propagation through the entire network on each training iteration.</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9.9 Random or Unsupervised Features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As with other approaches to unsupervised pretraining, it remains diﬃcult to tease apart the cause of some of the beneﬁts seen with this approach. Unsupervised pretraining may oﬀer some regularization relative to supervised training, or it may simply allow us to train much larger architectures due to the reduced computational cost of the learning rule.</a:t>
            </a:r>
            <a:r>
              <a:rPr lang="en-US" altLang="zh-CN" dirty="0">
                <a:sym typeface="+mn-ea"/>
              </a:rPr>
              <a:t>from neuroscience</a:t>
            </a:r>
            <a:endParaRPr lang="en-US" altLang="zh-CN" sz="2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nSpc>
                <a:spcPct val="100000"/>
              </a:lnSpc>
            </a:pPr>
            <a:r>
              <a:rPr lang="en-US" altLang="zh-CN" sz="2400" dirty="0"/>
              <a:t>Acknowledge to: </a:t>
            </a:r>
            <a:r>
              <a:rPr lang="en-US" altLang="zh-CN" sz="2400" dirty="0" err="1"/>
              <a:t>Xiaohan</a:t>
            </a:r>
            <a:r>
              <a:rPr lang="en-US" altLang="zh-CN" sz="2400" dirty="0"/>
              <a:t> Wu</a:t>
            </a:r>
          </a:p>
          <a:p>
            <a:pPr>
              <a:lnSpc>
                <a:spcPct val="100000"/>
              </a:lnSpc>
            </a:pPr>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pPr>
              <a:lnSpc>
                <a:spcPct val="100000"/>
              </a:lnSpc>
            </a:pPr>
            <a:r>
              <a:rPr lang="en-US" altLang="zh-CN" sz="2400" dirty="0"/>
              <a:t>Machine Learning Research Group</a:t>
            </a:r>
          </a:p>
          <a:p>
            <a:pPr>
              <a:lnSpc>
                <a:spcPct val="100000"/>
              </a:lnSpc>
            </a:pPr>
            <a:r>
              <a:rPr lang="en-US" altLang="zh-CN" sz="2400" dirty="0"/>
              <a:t>Ocean University of China</a:t>
            </a:r>
          </a:p>
          <a:p>
            <a:pPr>
              <a:lnSpc>
                <a:spcPct val="100000"/>
              </a:lnSpc>
            </a:pPr>
            <a:r>
              <a:rPr lang="en-US" altLang="zh-CN" sz="2400" dirty="0"/>
              <a:t>Qingdao, China</a:t>
            </a:r>
          </a:p>
        </p:txBody>
      </p:sp>
      <p:sp>
        <p:nvSpPr>
          <p:cNvPr id="6" name="标题 6"/>
          <p:cNvSpPr txBox="1">
            <a:spLocks/>
          </p:cNvSpPr>
          <p:nvPr/>
        </p:nvSpPr>
        <p:spPr>
          <a:xfrm>
            <a:off x="0" y="1720644"/>
            <a:ext cx="12137383"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ea typeface="宋体" panose="02010600030101010101" pitchFamily="2" charset="-122"/>
              </a:rPr>
              <a:t>9.10 The Neuroscientific Basis for Convolutional Networks</a:t>
            </a:r>
            <a:endParaRPr lang="zh-CN" altLang="en-US" sz="3600" dirty="0">
              <a:ea typeface="宋体" panose="02010600030101010101" pitchFamily="2" charset="-122"/>
            </a:endParaRPr>
          </a:p>
        </p:txBody>
      </p:sp>
      <p:sp>
        <p:nvSpPr>
          <p:cNvPr id="8" name="文本框 7"/>
          <p:cNvSpPr txBox="1"/>
          <p:nvPr/>
        </p:nvSpPr>
        <p:spPr>
          <a:xfrm>
            <a:off x="1707488" y="558169"/>
            <a:ext cx="9138218" cy="769441"/>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9 Convolutional Networks</a:t>
            </a:r>
            <a:endParaRPr lang="zh-CN" altLang="en-US" sz="44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extLst>
      <p:ext uri="{BB962C8B-B14F-4D97-AF65-F5344CB8AC3E}">
        <p14:creationId xmlns:p14="http://schemas.microsoft.com/office/powerpoint/2010/main" val="14010136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内容占位符 4"/>
          <p:cNvSpPr>
            <a:spLocks noGrp="1"/>
          </p:cNvSpPr>
          <p:nvPr>
            <p:ph idx="1"/>
          </p:nvPr>
        </p:nvSpPr>
        <p:spPr/>
        <p:txBody>
          <a:bodyPr>
            <a:spAutoFit/>
          </a:bodyPr>
          <a:lstStyle/>
          <a:p>
            <a:pPr marL="0" indent="0" algn="just">
              <a:lnSpc>
                <a:spcPct val="125000"/>
              </a:lnSpc>
              <a:spcBef>
                <a:spcPct val="0"/>
              </a:spcBef>
              <a:buFont typeface="Arial" panose="020B0604020202020204" pitchFamily="34" charset="0"/>
              <a:buNone/>
            </a:pPr>
            <a:r>
              <a:rPr lang="en-US" altLang="zh-CN"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Convolutional networks are perhaps the greatest success story of biologically inspired artificial intelligence. Though convolutional networks have been guided by many other fields, some of the key design principles of neural networks were drawn from neuroscience. </a:t>
            </a:r>
          </a:p>
          <a:p>
            <a:pPr marL="0" indent="0" algn="just">
              <a:lnSpc>
                <a:spcPct val="125000"/>
              </a:lnSpc>
              <a:spcBef>
                <a:spcPct val="0"/>
              </a:spcBef>
              <a:buFont typeface="Arial" panose="020B0604020202020204" pitchFamily="34" charset="0"/>
              <a:buNone/>
            </a:pPr>
            <a:r>
              <a:rPr lang="en-US" altLang="zh-CN" sz="2600" dirty="0">
                <a:latin typeface="Times New Roman" panose="02020603050405020304" pitchFamily="18" charset="0"/>
                <a:cs typeface="Times New Roman" panose="02020603050405020304" pitchFamily="18" charset="0"/>
              </a:rPr>
              <a:t>        The history of  convolutional networks begins with neuroscientific experiments long before the relevant computational models were developed. Neurophysiologists David Hubel and </a:t>
            </a:r>
            <a:r>
              <a:rPr lang="en-US" altLang="zh-CN" sz="2600" dirty="0" err="1">
                <a:latin typeface="Times New Roman" panose="02020603050405020304" pitchFamily="18" charset="0"/>
                <a:cs typeface="Times New Roman" panose="02020603050405020304" pitchFamily="18" charset="0"/>
              </a:rPr>
              <a:t>Torsten</a:t>
            </a:r>
            <a:r>
              <a:rPr lang="en-US" altLang="zh-CN" sz="2600" dirty="0">
                <a:latin typeface="Times New Roman" panose="02020603050405020304" pitchFamily="18" charset="0"/>
                <a:cs typeface="Times New Roman" panose="02020603050405020304" pitchFamily="18" charset="0"/>
              </a:rPr>
              <a:t> Wiesel collaborated for several years to determine many of the most basic facts about how the mammalian vision system works (</a:t>
            </a:r>
            <a:r>
              <a:rPr lang="en-US" altLang="zh-CN" sz="2600" dirty="0">
                <a:solidFill>
                  <a:srgbClr val="00FF00"/>
                </a:solidFill>
                <a:latin typeface="Times New Roman" panose="02020603050405020304" pitchFamily="18" charset="0"/>
                <a:cs typeface="Times New Roman" panose="02020603050405020304" pitchFamily="18" charset="0"/>
              </a:rPr>
              <a:t>Hubel and Wiesel</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1959</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 1962</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1968</a:t>
            </a:r>
            <a:r>
              <a:rPr lang="en-US" altLang="zh-CN" sz="2600" dirty="0">
                <a:latin typeface="Times New Roman" panose="02020603050405020304" pitchFamily="18" charset="0"/>
                <a:cs typeface="Times New Roman" panose="02020603050405020304" pitchFamily="18" charset="0"/>
              </a:rPr>
              <a:t>). Their accomplishments were eventually recognized with a Nobel prize. </a:t>
            </a:r>
            <a:endParaRPr lang="zh-CN" altLang="en-US" sz="2600" dirty="0">
              <a:latin typeface="Times New Roman" panose="02020603050405020304" pitchFamily="18" charset="0"/>
              <a:cs typeface="Times New Roman" panose="02020603050405020304" pitchFamily="18" charset="0"/>
            </a:endParaRPr>
          </a:p>
        </p:txBody>
      </p:sp>
      <p:sp>
        <p:nvSpPr>
          <p:cNvPr id="3" name="标题 2"/>
          <p:cNvSpPr>
            <a:spLocks noGrp="1"/>
          </p:cNvSpPr>
          <p:nvPr>
            <p:ph type="title"/>
          </p:nvPr>
        </p:nvSpPr>
        <p:spPr/>
        <p:txBody>
          <a:bodyPr rtlCol="0">
            <a:normAutofit/>
          </a:bodyPr>
          <a:lstStyle/>
          <a:p>
            <a:pPr fontAlgn="auto">
              <a:spcAft>
                <a:spcPts val="0"/>
              </a:spcAft>
              <a:defRPr/>
            </a:pPr>
            <a:r>
              <a:rPr lang="en-US" altLang="zh-CN" dirty="0">
                <a:latin typeface="Times New Roman" panose="02020603050405020304" pitchFamily="18" charset="0"/>
                <a:cs typeface="Times New Roman" panose="02020603050405020304" pitchFamily="18" charset="0"/>
              </a:rPr>
              <a:t>9.10 The Neuroscientific Basis for Convolutional Networks</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rtlCol="0">
            <a:normAutofit fontScale="62500" lnSpcReduction="20000"/>
          </a:bodyPr>
          <a:lstStyle/>
          <a:p>
            <a:pPr marL="0" indent="0" algn="just" fontAlgn="auto">
              <a:lnSpc>
                <a:spcPct val="145000"/>
              </a:lnSpc>
              <a:spcBef>
                <a:spcPts val="0"/>
              </a:spcBef>
              <a:spcAft>
                <a:spcPts val="0"/>
              </a:spcAft>
              <a:buFont typeface="Arial" panose="020B0604020202020204" pitchFamily="34" charset="0"/>
              <a:buNone/>
              <a:defRPr/>
            </a:pPr>
            <a:r>
              <a:rPr lang="en-US" altLang="zh-CN" sz="4200" dirty="0">
                <a:latin typeface="Times New Roman" panose="02020603050405020304" pitchFamily="18" charset="0"/>
                <a:cs typeface="Times New Roman" panose="02020603050405020304" pitchFamily="18" charset="0"/>
              </a:rPr>
              <a:t>Their findings that have had the greatest influence on contemporary deep learning models were based on recording the activity of individual neurons in cats. </a:t>
            </a:r>
            <a:endParaRPr lang="zh-CN" altLang="en-US" sz="4200" dirty="0">
              <a:latin typeface="Times New Roman" panose="02020603050405020304" pitchFamily="18" charset="0"/>
              <a:cs typeface="Times New Roman" panose="02020603050405020304" pitchFamily="18" charset="0"/>
            </a:endParaRPr>
          </a:p>
          <a:p>
            <a:pPr marL="0" indent="0" algn="just" fontAlgn="auto">
              <a:lnSpc>
                <a:spcPct val="145000"/>
              </a:lnSpc>
              <a:spcBef>
                <a:spcPts val="0"/>
              </a:spcBef>
              <a:spcAft>
                <a:spcPts val="0"/>
              </a:spcAft>
              <a:buFont typeface="Arial" panose="020B0604020202020204" pitchFamily="34" charset="0"/>
              <a:buNone/>
              <a:defRPr/>
            </a:pPr>
            <a:r>
              <a:rPr lang="en-US" altLang="zh-CN" sz="4200" dirty="0">
                <a:latin typeface="Times New Roman" panose="02020603050405020304" pitchFamily="18" charset="0"/>
                <a:cs typeface="Times New Roman" panose="02020603050405020304" pitchFamily="18" charset="0"/>
              </a:rPr>
              <a:t>They observed how neurons in the cat’s brain responded to images projected in precise locations on a screen in front of the cat. Their great discovery was that neurons in the early visual system responded most strongly to very specific patterns of light, such as precisely oriented bars, but responded hardly at all to other patterns.</a:t>
            </a:r>
          </a:p>
          <a:p>
            <a:pPr marL="0" indent="0" algn="just" fontAlgn="auto">
              <a:lnSpc>
                <a:spcPct val="145000"/>
              </a:lnSpc>
              <a:spcBef>
                <a:spcPts val="0"/>
              </a:spcBef>
              <a:spcAft>
                <a:spcPts val="0"/>
              </a:spcAft>
              <a:buFont typeface="Arial" panose="020B0604020202020204" pitchFamily="34" charset="0"/>
              <a:buNone/>
              <a:defRPr/>
            </a:pPr>
            <a:r>
              <a:rPr lang="en-US" altLang="zh-CN" sz="4200" dirty="0">
                <a:latin typeface="Times New Roman" panose="02020603050405020304" pitchFamily="18" charset="0"/>
                <a:cs typeface="Times New Roman" panose="02020603050405020304" pitchFamily="18" charset="0"/>
              </a:rPr>
              <a:t>        Their work helped to characterize many aspects of brain function that are beyond the scope of this book. From the point of view of deep learning, we can focus on a simplified, cartoon view of brain function. </a:t>
            </a:r>
          </a:p>
          <a:p>
            <a:pPr marL="0" indent="0" fontAlgn="auto">
              <a:lnSpc>
                <a:spcPct val="145000"/>
              </a:lnSpc>
              <a:spcBef>
                <a:spcPts val="0"/>
              </a:spcBef>
              <a:spcAft>
                <a:spcPts val="0"/>
              </a:spcAft>
              <a:buFont typeface="Arial" panose="020B0604020202020204" pitchFamily="34" charset="0"/>
              <a:buNone/>
              <a:defRPr/>
            </a:pPr>
            <a:r>
              <a:rPr lang="en-US" altLang="zh-CN" sz="4200" dirty="0">
                <a:latin typeface="Times New Roman" panose="02020603050405020304" pitchFamily="18" charset="0"/>
                <a:cs typeface="Times New Roman" panose="02020603050405020304" pitchFamily="18" charset="0"/>
              </a:rPr>
              <a:t>	</a:t>
            </a:r>
            <a:endParaRPr lang="zh-CN" altLang="en-US" dirty="0"/>
          </a:p>
        </p:txBody>
      </p:sp>
      <p:sp>
        <p:nvSpPr>
          <p:cNvPr id="4" name="标题 2"/>
          <p:cNvSpPr>
            <a:spLocks noGrp="1"/>
          </p:cNvSpPr>
          <p:nvPr>
            <p:ph type="title"/>
          </p:nvPr>
        </p:nvSpPr>
        <p:spPr/>
        <p:txBody>
          <a:bodyPr rtlCol="0">
            <a:normAutofit/>
          </a:bodyPr>
          <a:lstStyle/>
          <a:p>
            <a:pPr fontAlgn="auto">
              <a:spcAft>
                <a:spcPts val="0"/>
              </a:spcAft>
              <a:defRPr/>
            </a:pPr>
            <a:r>
              <a:rPr lang="en-US" altLang="zh-CN" dirty="0">
                <a:latin typeface="Times New Roman" panose="02020603050405020304" pitchFamily="18" charset="0"/>
                <a:cs typeface="Times New Roman" panose="02020603050405020304" pitchFamily="18" charset="0"/>
              </a:rPr>
              <a:t>9.10 The Neuroscientific Basis for Convolutional Networks</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05A7095-7CC3-4B88-823A-8E7B5EA3FB8A}"/>
              </a:ext>
            </a:extLst>
          </p:cNvPr>
          <p:cNvSpPr>
            <a:spLocks noGrp="1"/>
          </p:cNvSpPr>
          <p:nvPr>
            <p:ph idx="1"/>
          </p:nvPr>
        </p:nvSpPr>
        <p:spPr/>
        <p:txBody>
          <a:bodyPr>
            <a:normAutofit/>
          </a:bodyPr>
          <a:lstStyle/>
          <a:p>
            <a:r>
              <a:rPr lang="en-US" altLang="zh-CN" dirty="0"/>
              <a:t>        In this simpliﬁed view, we focus on a part of the brain called , also known as </a:t>
            </a:r>
            <a:r>
              <a:rPr lang="en-US" altLang="zh-CN" i="1" dirty="0"/>
              <a:t>V1</a:t>
            </a:r>
            <a:r>
              <a:rPr lang="en-US" altLang="zh-CN" dirty="0"/>
              <a:t> the </a:t>
            </a:r>
            <a:r>
              <a:rPr lang="en-US" altLang="zh-CN" i="1" dirty="0"/>
              <a:t>primary visual cortex</a:t>
            </a:r>
            <a:r>
              <a:rPr lang="en-US" altLang="zh-CN" dirty="0"/>
              <a:t>. V1 is the ﬁrst area of the brain that begins to perform signiﬁcantly advanced processing of visual input. In this cartoon view, images are formed by light arriving in the eye and stimulating the retina, the light-sensitive tissue in the back of the eye. The neurons in the retina perform some simple preprocessing of the image but do not substantially alter the way it is represented. The image then passes through the optic nerve and a brain region called the lateral geniculate nucleus. The main role, as far as we are concerned here, of both of these anatomical regions is primarily just to carry the signal from the eye to V1, which is located at the back of the head.</a:t>
            </a:r>
            <a:endParaRPr lang="zh-CN" altLang="en-US" dirty="0"/>
          </a:p>
        </p:txBody>
      </p:sp>
      <p:sp>
        <p:nvSpPr>
          <p:cNvPr id="3" name="标题 2">
            <a:extLst>
              <a:ext uri="{FF2B5EF4-FFF2-40B4-BE49-F238E27FC236}">
                <a16:creationId xmlns:a16="http://schemas.microsoft.com/office/drawing/2014/main" id="{3E7D316D-2BE8-447F-820B-73843DDB53C0}"/>
              </a:ext>
            </a:extLst>
          </p:cNvPr>
          <p:cNvSpPr>
            <a:spLocks noGrp="1"/>
          </p:cNvSpPr>
          <p:nvPr>
            <p:ph type="title"/>
          </p:nvPr>
        </p:nvSpPr>
        <p:spPr/>
        <p:txBody>
          <a:bodyPr/>
          <a:lstStyle/>
          <a:p>
            <a:r>
              <a:rPr lang="en-US" altLang="zh-CN" dirty="0"/>
              <a:t>9.10 The Neuroscientific Basis for Convolutional Networks</a:t>
            </a:r>
            <a:endParaRPr lang="zh-CN" altLang="en-US" dirty="0"/>
          </a:p>
        </p:txBody>
      </p:sp>
    </p:spTree>
    <p:extLst>
      <p:ext uri="{BB962C8B-B14F-4D97-AF65-F5344CB8AC3E}">
        <p14:creationId xmlns:p14="http://schemas.microsoft.com/office/powerpoint/2010/main" val="197374278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rtlCol="0"/>
          <a:lstStyle/>
          <a:p>
            <a:pPr marL="0" indent="0" algn="just" fontAlgn="auto">
              <a:lnSpc>
                <a:spcPct val="125000"/>
              </a:lnSpc>
              <a:spcBef>
                <a:spcPts val="0"/>
              </a:spcBef>
              <a:spcAft>
                <a:spcPts val="0"/>
              </a:spcAft>
              <a:buFont typeface="Arial" panose="020B0604020202020204" pitchFamily="34" charset="0"/>
              <a:buNone/>
              <a:defRPr/>
            </a:pPr>
            <a:r>
              <a:rPr lang="en-US" altLang="zh-CN" sz="2600" dirty="0">
                <a:latin typeface="Times New Roman" panose="02020603050405020304" pitchFamily="18" charset="0"/>
                <a:cs typeface="Times New Roman" panose="02020603050405020304" pitchFamily="18" charset="0"/>
              </a:rPr>
              <a:t>A convolutional network layer is designed to capture three properties of V1: </a:t>
            </a:r>
          </a:p>
          <a:p>
            <a:pPr marL="514350" indent="-514350" algn="just" fontAlgn="auto">
              <a:lnSpc>
                <a:spcPct val="125000"/>
              </a:lnSpc>
              <a:spcBef>
                <a:spcPts val="0"/>
              </a:spcBef>
              <a:spcAft>
                <a:spcPts val="0"/>
              </a:spcAft>
              <a:buFontTx/>
              <a:buAutoNum type="arabicPeriod"/>
              <a:defRPr/>
            </a:pPr>
            <a:r>
              <a:rPr lang="en-US" altLang="zh-CN" sz="2600" dirty="0">
                <a:latin typeface="Times New Roman" panose="02020603050405020304" pitchFamily="18" charset="0"/>
                <a:cs typeface="Times New Roman" panose="02020603050405020304" pitchFamily="18" charset="0"/>
              </a:rPr>
              <a:t>V1 is arranged in a spatial map. It actually has a two-dimensional structure mirroring the structure of the image in the retina. For example, light arriving at the lower half of the retina affects only the corresponding half of V1. Convolutional networks capture this property by having their features defined in terms of two dimensional maps.</a:t>
            </a:r>
          </a:p>
          <a:p>
            <a:pPr marL="514350" indent="-514350" algn="just" fontAlgn="auto">
              <a:lnSpc>
                <a:spcPct val="125000"/>
              </a:lnSpc>
              <a:spcBef>
                <a:spcPts val="0"/>
              </a:spcBef>
              <a:spcAft>
                <a:spcPts val="0"/>
              </a:spcAft>
              <a:buFontTx/>
              <a:buAutoNum type="arabicPeriod"/>
              <a:defRPr/>
            </a:pPr>
            <a:r>
              <a:rPr lang="en-US" altLang="zh-CN" sz="2600" dirty="0">
                <a:latin typeface="Times New Roman" panose="02020603050405020304" pitchFamily="18" charset="0"/>
                <a:cs typeface="Times New Roman" panose="02020603050405020304" pitchFamily="18" charset="0"/>
              </a:rPr>
              <a:t>V1 contains many </a:t>
            </a:r>
            <a:r>
              <a:rPr lang="en-US" altLang="zh-CN" sz="2600" i="1" dirty="0">
                <a:latin typeface="Times New Roman" panose="02020603050405020304" pitchFamily="18" charset="0"/>
                <a:cs typeface="Times New Roman" panose="02020603050405020304" pitchFamily="18" charset="0"/>
              </a:rPr>
              <a:t>simple cells</a:t>
            </a:r>
            <a:r>
              <a:rPr lang="en-US" altLang="zh-CN" sz="2600" dirty="0">
                <a:latin typeface="Times New Roman" panose="02020603050405020304" pitchFamily="18" charset="0"/>
                <a:cs typeface="Times New Roman" panose="02020603050405020304" pitchFamily="18" charset="0"/>
              </a:rPr>
              <a:t>. A simple cell’s activity can to some extent be characterized by a linear function of the image in a small, spatially localized receptive field. The detector units of a convolutional network are designed to </a:t>
            </a:r>
          </a:p>
          <a:p>
            <a:pPr marL="0" indent="0" algn="just" fontAlgn="auto">
              <a:lnSpc>
                <a:spcPct val="125000"/>
              </a:lnSpc>
              <a:spcBef>
                <a:spcPts val="0"/>
              </a:spcBef>
              <a:spcAft>
                <a:spcPts val="0"/>
              </a:spcAft>
              <a:buFont typeface="Arial" panose="020B0604020202020204" pitchFamily="34" charset="0"/>
              <a:buNone/>
              <a:defRPr/>
            </a:pPr>
            <a:r>
              <a:rPr lang="en-US" altLang="zh-CN" sz="2600" dirty="0">
                <a:latin typeface="Times New Roman" panose="02020603050405020304" pitchFamily="18" charset="0"/>
                <a:cs typeface="Times New Roman" panose="02020603050405020304" pitchFamily="18" charset="0"/>
              </a:rPr>
              <a:t>      emulate these properties of simple cells.</a:t>
            </a:r>
            <a:endParaRPr lang="zh-CN" altLang="en-US" sz="2600" dirty="0">
              <a:latin typeface="Times New Roman" panose="02020603050405020304" pitchFamily="18" charset="0"/>
              <a:cs typeface="Times New Roman" panose="02020603050405020304" pitchFamily="18" charset="0"/>
            </a:endParaRPr>
          </a:p>
          <a:p>
            <a:pPr marL="0" indent="0" fontAlgn="auto">
              <a:spcAft>
                <a:spcPts val="0"/>
              </a:spcAft>
              <a:buFont typeface="Arial" panose="020B0604020202020204" pitchFamily="34" charset="0"/>
              <a:buNone/>
              <a:defRPr/>
            </a:pPr>
            <a:endParaRPr lang="zh-CN" altLang="en-US" sz="2600" dirty="0">
              <a:latin typeface="Times New Roman" panose="02020603050405020304" pitchFamily="18" charset="0"/>
              <a:cs typeface="Times New Roman" panose="02020603050405020304" pitchFamily="18" charset="0"/>
            </a:endParaRPr>
          </a:p>
          <a:p>
            <a:pPr marL="0" indent="0" fontAlgn="auto">
              <a:spcAft>
                <a:spcPts val="0"/>
              </a:spcAft>
              <a:buFont typeface="Arial" panose="020B0604020202020204" pitchFamily="34" charset="0"/>
              <a:buNone/>
              <a:defRPr/>
            </a:pPr>
            <a:endParaRPr lang="zh-CN" altLang="en-US" sz="2600" dirty="0"/>
          </a:p>
        </p:txBody>
      </p:sp>
      <p:sp>
        <p:nvSpPr>
          <p:cNvPr id="5" name="标题 2"/>
          <p:cNvSpPr>
            <a:spLocks noGrp="1"/>
          </p:cNvSpPr>
          <p:nvPr>
            <p:ph type="title"/>
          </p:nvPr>
        </p:nvSpPr>
        <p:spPr/>
        <p:txBody>
          <a:bodyPr rtlCol="0">
            <a:normAutofit/>
          </a:bodyPr>
          <a:lstStyle/>
          <a:p>
            <a:pPr fontAlgn="auto">
              <a:spcAft>
                <a:spcPts val="0"/>
              </a:spcAft>
              <a:defRPr/>
            </a:pPr>
            <a:r>
              <a:rPr lang="en-US" altLang="zh-CN" dirty="0">
                <a:latin typeface="Times New Roman" panose="02020603050405020304" pitchFamily="18" charset="0"/>
                <a:cs typeface="Times New Roman" panose="02020603050405020304" pitchFamily="18" charset="0"/>
              </a:rPr>
              <a:t>9.10 The Neuroscientific Basis for Convolutional Networks</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rtlCol="0">
            <a:noAutofit/>
          </a:bodyPr>
          <a:lstStyle/>
          <a:p>
            <a:pPr marL="514350" indent="-514350" algn="just" fontAlgn="auto">
              <a:lnSpc>
                <a:spcPct val="125000"/>
              </a:lnSpc>
              <a:spcAft>
                <a:spcPts val="0"/>
              </a:spcAft>
              <a:buFontTx/>
              <a:buAutoNum type="arabicPeriod" startAt="3"/>
              <a:defRPr/>
            </a:pPr>
            <a:r>
              <a:rPr lang="en-US" altLang="zh-CN" sz="2600" dirty="0">
                <a:latin typeface="Times New Roman" panose="02020603050405020304" pitchFamily="18" charset="0"/>
                <a:cs typeface="Times New Roman" panose="02020603050405020304" pitchFamily="18" charset="0"/>
              </a:rPr>
              <a:t>V1 also contains many </a:t>
            </a:r>
            <a:r>
              <a:rPr lang="en-US" altLang="zh-CN" sz="2600" i="1" dirty="0">
                <a:latin typeface="Times New Roman" panose="02020603050405020304" pitchFamily="18" charset="0"/>
                <a:cs typeface="Times New Roman" panose="02020603050405020304" pitchFamily="18" charset="0"/>
              </a:rPr>
              <a:t>complex cells</a:t>
            </a:r>
            <a:r>
              <a:rPr lang="en-US" altLang="zh-CN" sz="2600" dirty="0">
                <a:latin typeface="Times New Roman" panose="02020603050405020304" pitchFamily="18" charset="0"/>
                <a:cs typeface="Times New Roman" panose="02020603050405020304" pitchFamily="18" charset="0"/>
              </a:rPr>
              <a:t>. These cells respond to features that are similar to those detected by simple cells, but complex cells are invariant to small shifts in the position of the feature. This inspires the pooling units of convolutional networks. Complex cells are also invariant to some changes in lighting that cannot be captured simply by pooling over spatial locations.  These invariances have inspired some of the cross-channel pooling strategies in convolutional networks, such as </a:t>
            </a:r>
            <a:r>
              <a:rPr lang="en-US" altLang="zh-CN" sz="2600" dirty="0" err="1">
                <a:latin typeface="Times New Roman" panose="02020603050405020304" pitchFamily="18" charset="0"/>
                <a:cs typeface="Times New Roman" panose="02020603050405020304" pitchFamily="18" charset="0"/>
              </a:rPr>
              <a:t>maxout</a:t>
            </a:r>
            <a:r>
              <a:rPr lang="en-US" altLang="zh-CN" sz="2600" dirty="0">
                <a:latin typeface="Times New Roman" panose="02020603050405020304" pitchFamily="18" charset="0"/>
                <a:cs typeface="Times New Roman" panose="02020603050405020304" pitchFamily="18" charset="0"/>
              </a:rPr>
              <a:t> units (</a:t>
            </a:r>
            <a:r>
              <a:rPr lang="en-US" altLang="zh-CN" sz="2600" dirty="0" err="1">
                <a:solidFill>
                  <a:srgbClr val="00FF00"/>
                </a:solidFill>
                <a:latin typeface="Times New Roman" panose="02020603050405020304" pitchFamily="18" charset="0"/>
                <a:cs typeface="Times New Roman" panose="02020603050405020304" pitchFamily="18" charset="0"/>
              </a:rPr>
              <a:t>Goodfellow</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92D050"/>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2013a</a:t>
            </a:r>
            <a:r>
              <a:rPr lang="en-US" altLang="zh-CN" sz="2600" dirty="0">
                <a:latin typeface="Times New Roman" panose="02020603050405020304" pitchFamily="18" charset="0"/>
                <a:cs typeface="Times New Roman" panose="02020603050405020304" pitchFamily="18" charset="0"/>
              </a:rPr>
              <a:t>). </a:t>
            </a:r>
            <a:endParaRPr lang="en-US" altLang="zh-CN" sz="2600" dirty="0"/>
          </a:p>
          <a:p>
            <a:pPr marL="0" indent="0" algn="just">
              <a:lnSpc>
                <a:spcPct val="125000"/>
              </a:lnSpc>
              <a:spcBef>
                <a:spcPts val="0"/>
              </a:spcBef>
              <a:buNone/>
              <a:defRPr/>
            </a:pPr>
            <a:r>
              <a:rPr lang="en-US" altLang="zh-CN" sz="2600" dirty="0">
                <a:latin typeface="Times New Roman" panose="02020603050405020304" pitchFamily="18" charset="0"/>
                <a:cs typeface="Times New Roman" panose="02020603050405020304" pitchFamily="18" charset="0"/>
              </a:rPr>
              <a:t>        Though we know the most about V1, it is generally believed that the same basic principles apply to other areas of the visual system. In our cartoon view of the visual system, the basic strategy of detection followed by pooling is repeatedly applied as we move deeper into the brain. </a:t>
            </a:r>
          </a:p>
        </p:txBody>
      </p:sp>
      <p:sp>
        <p:nvSpPr>
          <p:cNvPr id="5" name="标题 2"/>
          <p:cNvSpPr>
            <a:spLocks noGrp="1"/>
          </p:cNvSpPr>
          <p:nvPr>
            <p:ph type="title"/>
          </p:nvPr>
        </p:nvSpPr>
        <p:spPr/>
        <p:txBody>
          <a:bodyPr rtlCol="0">
            <a:normAutofit/>
          </a:bodyPr>
          <a:lstStyle/>
          <a:p>
            <a:pPr fontAlgn="auto">
              <a:spcAft>
                <a:spcPts val="0"/>
              </a:spcAft>
              <a:defRPr/>
            </a:pPr>
            <a:r>
              <a:rPr lang="en-US" altLang="zh-CN" dirty="0">
                <a:latin typeface="Times New Roman" panose="02020603050405020304" pitchFamily="18" charset="0"/>
                <a:cs typeface="Times New Roman" panose="02020603050405020304" pitchFamily="18" charset="0"/>
              </a:rPr>
              <a:t>9.10 The Neuroscientific Basis for Convolutional Networks</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2"/>
          <p:cNvSpPr>
            <a:spLocks noGrp="1"/>
          </p:cNvSpPr>
          <p:nvPr>
            <p:ph idx="1"/>
          </p:nvPr>
        </p:nvSpPr>
        <p:spPr/>
        <p:txBody>
          <a:bodyPr>
            <a:normAutofit/>
          </a:bodyPr>
          <a:lstStyle/>
          <a:p>
            <a:pPr marL="0" indent="0" algn="just">
              <a:lnSpc>
                <a:spcPct val="125000"/>
              </a:lnSpc>
              <a:spcBef>
                <a:spcPts val="0"/>
              </a:spcBef>
              <a:buFont typeface="Arial" panose="020B0604020202020204" pitchFamily="34" charset="0"/>
              <a:buNone/>
            </a:pPr>
            <a:r>
              <a:rPr lang="en-US" altLang="zh-CN" sz="2600" dirty="0">
                <a:latin typeface="Times New Roman" panose="02020603050405020304" pitchFamily="18" charset="0"/>
                <a:cs typeface="Times New Roman" panose="02020603050405020304" pitchFamily="18" charset="0"/>
              </a:rPr>
              <a:t>As we pass through multiple anatomical layers of the brain, we eventually find cells that respond to some specific concept and are invariant to many transformations of the input. These cells have been nicknamed “grandmother cells”—the idea is that a person could have a neuron that activates when seeing an image of their grandmother, regardless of whether she appears in the left or right side of the image, whether the image is a close-up of her face or zoomed out shot of her entire body, whether she is brightly lit, or in shadow, etc.</a:t>
            </a:r>
          </a:p>
          <a:p>
            <a:pPr marL="0" indent="0" algn="just">
              <a:lnSpc>
                <a:spcPct val="125000"/>
              </a:lnSpc>
              <a:spcBef>
                <a:spcPts val="0"/>
              </a:spcBef>
              <a:buNone/>
            </a:pPr>
            <a:r>
              <a:rPr lang="en-US" altLang="zh-CN" sz="2600" dirty="0">
                <a:latin typeface="Times New Roman" panose="02020603050405020304" pitchFamily="18" charset="0"/>
                <a:cs typeface="Times New Roman" panose="02020603050405020304" pitchFamily="18" charset="0"/>
              </a:rPr>
              <a:t>        These grandmother cells have been shown to actually exist in the human brain, in a region called the medial temporal lobe (</a:t>
            </a:r>
            <a:r>
              <a:rPr lang="en-US" altLang="zh-CN" sz="2600" dirty="0" err="1">
                <a:solidFill>
                  <a:srgbClr val="00FF00"/>
                </a:solidFill>
                <a:latin typeface="Times New Roman" panose="02020603050405020304" pitchFamily="18" charset="0"/>
                <a:cs typeface="Times New Roman" panose="02020603050405020304" pitchFamily="18" charset="0"/>
              </a:rPr>
              <a:t>Quiroga</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92D050"/>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2005</a:t>
            </a:r>
            <a:r>
              <a:rPr lang="en-US" altLang="zh-CN" sz="2600" dirty="0">
                <a:latin typeface="Times New Roman" panose="02020603050405020304" pitchFamily="18" charset="0"/>
                <a:cs typeface="Times New Roman" panose="02020603050405020304" pitchFamily="18" charset="0"/>
              </a:rPr>
              <a:t>). Researchers tested whether individual neurons would respond to photos of famous individuals.</a:t>
            </a:r>
          </a:p>
        </p:txBody>
      </p:sp>
      <p:sp>
        <p:nvSpPr>
          <p:cNvPr id="5" name="标题 2"/>
          <p:cNvSpPr>
            <a:spLocks noGrp="1"/>
          </p:cNvSpPr>
          <p:nvPr>
            <p:ph type="title"/>
          </p:nvPr>
        </p:nvSpPr>
        <p:spPr/>
        <p:txBody>
          <a:bodyPr rtlCol="0">
            <a:normAutofit/>
          </a:bodyPr>
          <a:lstStyle/>
          <a:p>
            <a:pPr fontAlgn="auto">
              <a:spcAft>
                <a:spcPts val="0"/>
              </a:spcAft>
              <a:defRPr/>
            </a:pPr>
            <a:r>
              <a:rPr lang="en-US" altLang="zh-CN" dirty="0">
                <a:latin typeface="Times New Roman" panose="02020603050405020304" pitchFamily="18" charset="0"/>
                <a:cs typeface="Times New Roman" panose="02020603050405020304" pitchFamily="18" charset="0"/>
              </a:rPr>
              <a:t>9.10 The Neuroscientific Basis for Convolutional Networks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9.1 The Convolution Operation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dirty="0"/>
              <a:t>        </a:t>
            </a:r>
            <a:r>
              <a:rPr lang="en-US" altLang="zh-CN" sz="2600" dirty="0">
                <a:latin typeface="Times New Roman" panose="02020603050405020304" pitchFamily="18" charset="0"/>
                <a:cs typeface="Times New Roman" panose="02020603050405020304" pitchFamily="18" charset="0"/>
              </a:rPr>
              <a:t>In machine learning applications, the input is usually a multidimensional array of data and the kernel is usually a multidimensional array of parameters that are adapted by the learning algorithm. We will refer to these multidimensional arrays as tensors. Because each element of the input and kernel must be explicitly stored separately, we usually assume that these functions are zero everywhere but the ﬁnite set of points for which we store the values. This means that in practice we can implement the inﬁnite summation as a summation over a ﬁnite number of array elements.</a:t>
            </a:r>
            <a:endParaRPr lang="en-US" altLang="zh-CN" sz="2600" b="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dirty="0"/>
              <a:t>        </a:t>
            </a:r>
            <a:r>
              <a:rPr lang="en-US" altLang="zh-CN" sz="2600" dirty="0">
                <a:latin typeface="Times New Roman" panose="02020603050405020304" pitchFamily="18" charset="0"/>
                <a:cs typeface="Times New Roman" panose="02020603050405020304" pitchFamily="18" charset="0"/>
              </a:rPr>
              <a:t>Finally, we often use convolutions over more than one axis at a time. </a:t>
            </a:r>
            <a:endParaRPr lang="zh-CN" altLang="en-US"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315972684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内容占位符 2"/>
          <p:cNvSpPr>
            <a:spLocks noGrp="1"/>
          </p:cNvSpPr>
          <p:nvPr>
            <p:ph idx="1"/>
          </p:nvPr>
        </p:nvSpPr>
        <p:spPr/>
        <p:txBody>
          <a:bodyPr/>
          <a:lstStyle/>
          <a:p>
            <a:pPr marL="0" indent="0" algn="just">
              <a:lnSpc>
                <a:spcPct val="125000"/>
              </a:lnSpc>
              <a:spcBef>
                <a:spcPct val="0"/>
              </a:spcBef>
              <a:buFont typeface="Arial" panose="020B0604020202020204" pitchFamily="34" charset="0"/>
              <a:buNone/>
            </a:pPr>
            <a:r>
              <a:rPr lang="en-US" altLang="zh-CN" sz="2600" dirty="0">
                <a:latin typeface="Times New Roman" panose="02020603050405020304" pitchFamily="18" charset="0"/>
                <a:cs typeface="Times New Roman" panose="02020603050405020304" pitchFamily="18" charset="0"/>
              </a:rPr>
              <a:t>They found what has come to be called the “Halle Berry neuron”: an individual neuron that is activated by the concept of Halle Berry. This neuron fires when a person sees a photo of Halle Berry, a drawing of Halle Berry, or even text containing the words “Halle Berry.” Of course, this has nothing to do with Halle Berry herself; other neurons responded to the presence of Bill Clinton, Jennifer Aniston, etc.</a:t>
            </a:r>
          </a:p>
          <a:p>
            <a:pPr marL="0" indent="0" algn="just">
              <a:lnSpc>
                <a:spcPct val="125000"/>
              </a:lnSpc>
              <a:spcBef>
                <a:spcPct val="0"/>
              </a:spcBef>
              <a:buNone/>
            </a:pPr>
            <a:r>
              <a:rPr lang="en-US" altLang="zh-CN" sz="2600" dirty="0">
                <a:latin typeface="Times New Roman" panose="02020603050405020304" pitchFamily="18" charset="0"/>
                <a:cs typeface="Times New Roman" panose="02020603050405020304" pitchFamily="18" charset="0"/>
              </a:rPr>
              <a:t>        These medial temporal lobe neurons are somewhat more general than modern convolutional networks, which would not automatically generalize to identifying a person or object when reading its name. The closest analog to a convolutional network’s last layer of features is a brain area called the </a:t>
            </a:r>
            <a:r>
              <a:rPr lang="en-US" altLang="zh-CN" sz="2600" dirty="0" err="1">
                <a:latin typeface="Times New Roman" panose="02020603050405020304" pitchFamily="18" charset="0"/>
                <a:cs typeface="Times New Roman" panose="02020603050405020304" pitchFamily="18" charset="0"/>
              </a:rPr>
              <a:t>inferotemporal</a:t>
            </a:r>
            <a:r>
              <a:rPr lang="en-US" altLang="zh-CN" sz="2600" dirty="0">
                <a:latin typeface="Times New Roman" panose="02020603050405020304" pitchFamily="18" charset="0"/>
                <a:cs typeface="Times New Roman" panose="02020603050405020304" pitchFamily="18" charset="0"/>
              </a:rPr>
              <a:t> cortex (IT).</a:t>
            </a:r>
          </a:p>
        </p:txBody>
      </p:sp>
      <p:sp>
        <p:nvSpPr>
          <p:cNvPr id="5" name="标题 2"/>
          <p:cNvSpPr>
            <a:spLocks noGrp="1"/>
          </p:cNvSpPr>
          <p:nvPr>
            <p:ph type="title"/>
          </p:nvPr>
        </p:nvSpPr>
        <p:spPr/>
        <p:txBody>
          <a:bodyPr rtlCol="0">
            <a:normAutofit/>
          </a:bodyPr>
          <a:lstStyle/>
          <a:p>
            <a:pPr fontAlgn="auto">
              <a:spcAft>
                <a:spcPts val="0"/>
              </a:spcAft>
              <a:defRPr/>
            </a:pPr>
            <a:r>
              <a:rPr lang="en-US" altLang="zh-CN" dirty="0">
                <a:latin typeface="Times New Roman" panose="02020603050405020304" pitchFamily="18" charset="0"/>
                <a:cs typeface="Times New Roman" panose="02020603050405020304" pitchFamily="18" charset="0"/>
              </a:rPr>
              <a:t>9.10 The Neuroscientific Basis for Convolutional Networks</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内容占位符 2"/>
          <p:cNvSpPr>
            <a:spLocks noGrp="1"/>
          </p:cNvSpPr>
          <p:nvPr>
            <p:ph idx="1"/>
          </p:nvPr>
        </p:nvSpPr>
        <p:spPr/>
        <p:txBody>
          <a:bodyPr>
            <a:normAutofit/>
          </a:bodyPr>
          <a:lstStyle/>
          <a:p>
            <a:pPr marL="0" indent="0" algn="just">
              <a:lnSpc>
                <a:spcPct val="125000"/>
              </a:lnSpc>
              <a:spcBef>
                <a:spcPct val="0"/>
              </a:spcBef>
              <a:buNone/>
            </a:pPr>
            <a:r>
              <a:rPr lang="en-US" altLang="zh-CN" sz="2600" dirty="0">
                <a:latin typeface="Times New Roman" panose="02020603050405020304" pitchFamily="18" charset="0"/>
                <a:cs typeface="Times New Roman" panose="02020603050405020304" pitchFamily="18" charset="0"/>
              </a:rPr>
              <a:t>When viewing an object, information flows from the retina, through the LGN, to V1, then onward to V2, then V4, then IT. This happens within the first 100ms of glimpsing an object. If a person is allowed to continue looking at the object for more time, then information will begin to flow backwards as the brain uses top-down feedback to update the activations in the lower level brain areas. However, if we interrupt the person’s gaze, and observe only the firing rates that result from the first 100ms of mostly feedforward activation, then IT proves to be very similar to a convolutional network. Convolutional networks can predict IT firing rates, and also perform very similarly to (time limited) humans on object recognition tasks (</a:t>
            </a:r>
            <a:r>
              <a:rPr lang="en-US" altLang="zh-CN" sz="2600" dirty="0" err="1">
                <a:solidFill>
                  <a:srgbClr val="00FF00"/>
                </a:solidFill>
                <a:latin typeface="Times New Roman" panose="02020603050405020304" pitchFamily="18" charset="0"/>
                <a:cs typeface="Times New Roman" panose="02020603050405020304" pitchFamily="18" charset="0"/>
              </a:rPr>
              <a:t>DiCarlo</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 2013</a:t>
            </a:r>
            <a:r>
              <a:rPr lang="en-US" altLang="zh-CN" sz="2600" dirty="0">
                <a:latin typeface="Times New Roman" panose="02020603050405020304" pitchFamily="18" charset="0"/>
                <a:cs typeface="Times New Roman" panose="02020603050405020304" pitchFamily="18" charset="0"/>
              </a:rPr>
              <a:t>).</a:t>
            </a:r>
          </a:p>
          <a:p>
            <a:pPr marL="0" indent="0">
              <a:lnSpc>
                <a:spcPct val="125000"/>
              </a:lnSpc>
              <a:spcBef>
                <a:spcPct val="0"/>
              </a:spcBef>
              <a:buFont typeface="Arial" panose="020B0604020202020204" pitchFamily="34" charset="0"/>
              <a:buNone/>
            </a:pPr>
            <a:endParaRPr lang="zh-CN" altLang="en-US" sz="2600" dirty="0">
              <a:latin typeface="Times New Roman" panose="02020603050405020304" pitchFamily="18" charset="0"/>
              <a:cs typeface="Times New Roman" panose="02020603050405020304" pitchFamily="18" charset="0"/>
            </a:endParaRPr>
          </a:p>
          <a:p>
            <a:pPr marL="0" indent="0">
              <a:lnSpc>
                <a:spcPct val="135000"/>
              </a:lnSpc>
              <a:spcBef>
                <a:spcPct val="0"/>
              </a:spcBef>
              <a:buFont typeface="Arial" panose="020B0604020202020204" pitchFamily="34" charset="0"/>
              <a:buNone/>
            </a:pPr>
            <a:endParaRPr lang="en-US" altLang="zh-CN" sz="2600" dirty="0">
              <a:latin typeface="Times New Roman" panose="02020603050405020304" pitchFamily="18" charset="0"/>
              <a:cs typeface="Times New Roman" panose="02020603050405020304" pitchFamily="18" charset="0"/>
            </a:endParaRPr>
          </a:p>
        </p:txBody>
      </p:sp>
      <p:sp>
        <p:nvSpPr>
          <p:cNvPr id="5" name="标题 2"/>
          <p:cNvSpPr>
            <a:spLocks noGrp="1"/>
          </p:cNvSpPr>
          <p:nvPr>
            <p:ph type="title"/>
          </p:nvPr>
        </p:nvSpPr>
        <p:spPr/>
        <p:txBody>
          <a:bodyPr rtlCol="0">
            <a:normAutofit/>
          </a:bodyPr>
          <a:lstStyle/>
          <a:p>
            <a:pPr fontAlgn="auto">
              <a:spcAft>
                <a:spcPts val="0"/>
              </a:spcAft>
              <a:defRPr/>
            </a:pPr>
            <a:r>
              <a:rPr lang="en-US" altLang="zh-CN" dirty="0">
                <a:latin typeface="Times New Roman" panose="02020603050405020304" pitchFamily="18" charset="0"/>
                <a:cs typeface="Times New Roman" panose="02020603050405020304" pitchFamily="18" charset="0"/>
              </a:rPr>
              <a:t>9.10 The Neuroscientific Basis for Convolutional Networks</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2"/>
          <p:cNvSpPr>
            <a:spLocks noGrp="1"/>
          </p:cNvSpPr>
          <p:nvPr>
            <p:ph idx="1"/>
          </p:nvPr>
        </p:nvSpPr>
        <p:spPr/>
        <p:txBody>
          <a:bodyPr>
            <a:normAutofit lnSpcReduction="10000"/>
          </a:bodyPr>
          <a:lstStyle/>
          <a:p>
            <a:pPr marL="0" indent="0" algn="just">
              <a:lnSpc>
                <a:spcPct val="125000"/>
              </a:lnSpc>
              <a:spcBef>
                <a:spcPct val="0"/>
              </a:spcBef>
              <a:buFont typeface="Arial" panose="020B0604020202020204" pitchFamily="34" charset="0"/>
              <a:buNone/>
            </a:pPr>
            <a:r>
              <a:rPr lang="en-US" altLang="zh-CN" sz="2600" dirty="0">
                <a:latin typeface="Times New Roman" panose="02020603050405020304" pitchFamily="18" charset="0"/>
                <a:cs typeface="Times New Roman" panose="02020603050405020304" pitchFamily="18" charset="0"/>
              </a:rPr>
              <a:t>        That being said, there are many differences between convolutional networks and the mammalian vision system. Some of these differences are well known to computational neuroscientists, but outside the scope of this book. Some of these differences are not yet known, because many basic questions about how the mammalian vision system works remain unanswered. As a brief list:</a:t>
            </a:r>
          </a:p>
          <a:p>
            <a:pPr marL="457200" indent="-457200">
              <a:lnSpc>
                <a:spcPct val="135000"/>
              </a:lnSpc>
              <a:spcBef>
                <a:spcPct val="0"/>
              </a:spcBef>
              <a:buFont typeface="Arial" panose="020B0604020202020204" pitchFamily="34" charset="0"/>
              <a:buChar char="•"/>
            </a:pPr>
            <a:r>
              <a:rPr lang="en-US" altLang="zh-CN" sz="2600" dirty="0">
                <a:latin typeface="Times New Roman" panose="02020603050405020304" pitchFamily="18" charset="0"/>
                <a:cs typeface="Times New Roman" panose="02020603050405020304" pitchFamily="18" charset="0"/>
              </a:rPr>
              <a:t>The human eye is mostly very low resolution, except for a tiny patch called the </a:t>
            </a:r>
            <a:r>
              <a:rPr lang="en-US" altLang="zh-CN" sz="2600" i="1" dirty="0">
                <a:latin typeface="Times New Roman" panose="02020603050405020304" pitchFamily="18" charset="0"/>
                <a:cs typeface="Times New Roman" panose="02020603050405020304" pitchFamily="18" charset="0"/>
              </a:rPr>
              <a:t>fovea</a:t>
            </a:r>
            <a:r>
              <a:rPr lang="en-US" altLang="zh-CN" sz="2600" dirty="0">
                <a:latin typeface="Times New Roman" panose="02020603050405020304" pitchFamily="18" charset="0"/>
                <a:cs typeface="Times New Roman" panose="02020603050405020304" pitchFamily="18" charset="0"/>
              </a:rPr>
              <a:t>. The fovea only observes an area about the size of a thumbnail held at arms length. </a:t>
            </a:r>
            <a:r>
              <a:rPr lang="en-US" altLang="zh-CN" dirty="0"/>
              <a:t>Though we feel as if we can see an entire scene in high resolution, this is an illusion created by the subconscious part of our brain, as it stitches together several glimpses of small areas. </a:t>
            </a:r>
            <a:endParaRPr lang="en-US" altLang="zh-CN" sz="2600" dirty="0">
              <a:latin typeface="Times New Roman" panose="02020603050405020304" pitchFamily="18" charset="0"/>
              <a:cs typeface="Times New Roman" panose="02020603050405020304" pitchFamily="18" charset="0"/>
            </a:endParaRPr>
          </a:p>
        </p:txBody>
      </p:sp>
      <p:sp>
        <p:nvSpPr>
          <p:cNvPr id="5" name="标题 2"/>
          <p:cNvSpPr>
            <a:spLocks noGrp="1"/>
          </p:cNvSpPr>
          <p:nvPr>
            <p:ph type="title"/>
          </p:nvPr>
        </p:nvSpPr>
        <p:spPr/>
        <p:txBody>
          <a:bodyPr rtlCol="0">
            <a:normAutofit/>
          </a:bodyPr>
          <a:lstStyle/>
          <a:p>
            <a:pPr fontAlgn="auto">
              <a:spcAft>
                <a:spcPts val="0"/>
              </a:spcAft>
              <a:defRPr/>
            </a:pPr>
            <a:r>
              <a:rPr lang="en-US" altLang="zh-CN" dirty="0">
                <a:latin typeface="Times New Roman" panose="02020603050405020304" pitchFamily="18" charset="0"/>
                <a:cs typeface="Times New Roman" panose="02020603050405020304" pitchFamily="18" charset="0"/>
              </a:rPr>
              <a:t>9.10 The Neuroscientific Basis for Convolutional Networks</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rtlCol="0">
            <a:noAutofit/>
          </a:bodyPr>
          <a:lstStyle/>
          <a:p>
            <a:pPr marL="457200" lvl="1" indent="0" algn="just">
              <a:lnSpc>
                <a:spcPct val="125000"/>
              </a:lnSpc>
              <a:spcBef>
                <a:spcPts val="0"/>
              </a:spcBef>
              <a:buNone/>
              <a:defRPr/>
            </a:pPr>
            <a:r>
              <a:rPr lang="en-US" altLang="zh-CN" sz="2600" dirty="0">
                <a:latin typeface="Times New Roman" panose="02020603050405020304" pitchFamily="18" charset="0"/>
                <a:cs typeface="Times New Roman" panose="02020603050405020304" pitchFamily="18" charset="0"/>
              </a:rPr>
              <a:t>Most convolutional networks actually receive large full resolution photographs as input. The human brain makes several eye movements called </a:t>
            </a:r>
            <a:r>
              <a:rPr lang="en-US" altLang="zh-CN" sz="2600" i="1" dirty="0">
                <a:latin typeface="Times New Roman" panose="02020603050405020304" pitchFamily="18" charset="0"/>
                <a:cs typeface="Times New Roman" panose="02020603050405020304" pitchFamily="18" charset="0"/>
              </a:rPr>
              <a:t>saccades</a:t>
            </a:r>
            <a:r>
              <a:rPr lang="en-US" altLang="zh-CN" sz="2600" dirty="0">
                <a:latin typeface="Times New Roman" panose="02020603050405020304" pitchFamily="18" charset="0"/>
                <a:cs typeface="Times New Roman" panose="02020603050405020304" pitchFamily="18" charset="0"/>
              </a:rPr>
              <a:t> to glimpse the most visually salient or task-relevant parts of a scene. Incorporating similar attention mechanisms into deep learning models is an active research direction. In the context of deep learning, attention mechanisms have been most successful for natural language processing, as described in Sec. </a:t>
            </a:r>
            <a:r>
              <a:rPr lang="en-US" altLang="zh-CN" sz="2600" dirty="0">
                <a:solidFill>
                  <a:srgbClr val="FF0000"/>
                </a:solidFill>
                <a:latin typeface="Times New Roman" panose="02020603050405020304" pitchFamily="18" charset="0"/>
                <a:cs typeface="Times New Roman" panose="02020603050405020304" pitchFamily="18" charset="0"/>
              </a:rPr>
              <a:t>12.4.5.1</a:t>
            </a:r>
            <a:r>
              <a:rPr lang="en-US" altLang="zh-CN" sz="2600" dirty="0">
                <a:latin typeface="Times New Roman" panose="02020603050405020304" pitchFamily="18" charset="0"/>
                <a:cs typeface="Times New Roman" panose="02020603050405020304" pitchFamily="18" charset="0"/>
              </a:rPr>
              <a:t>. Several visual models with foveation mechanisms have been developed but so far     have not become the dominant approach (</a:t>
            </a:r>
            <a:r>
              <a:rPr lang="en-US" altLang="zh-CN" sz="2600" dirty="0">
                <a:solidFill>
                  <a:srgbClr val="00FF00"/>
                </a:solidFill>
                <a:latin typeface="Times New Roman" panose="02020603050405020304" pitchFamily="18" charset="0"/>
                <a:cs typeface="Times New Roman" panose="02020603050405020304" pitchFamily="18" charset="0"/>
              </a:rPr>
              <a:t>Larochelle and Hinton</a:t>
            </a:r>
            <a:r>
              <a:rPr lang="en-US" altLang="zh-CN" sz="2600" dirty="0">
                <a:solidFill>
                  <a:srgbClr val="92D050"/>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2010</a:t>
            </a:r>
            <a:r>
              <a:rPr lang="en-US" altLang="zh-CN" sz="2600" dirty="0">
                <a:solidFill>
                  <a:srgbClr val="92D050"/>
                </a:solidFill>
                <a:latin typeface="Times New Roman" panose="02020603050405020304" pitchFamily="18" charset="0"/>
                <a:cs typeface="Times New Roman" panose="02020603050405020304" pitchFamily="18" charset="0"/>
              </a:rPr>
              <a:t>; </a:t>
            </a:r>
            <a:r>
              <a:rPr lang="en-US" altLang="zh-CN" sz="2600" dirty="0" err="1">
                <a:solidFill>
                  <a:srgbClr val="00FF00"/>
                </a:solidFill>
                <a:latin typeface="Times New Roman" panose="02020603050405020304" pitchFamily="18" charset="0"/>
                <a:cs typeface="Times New Roman" panose="02020603050405020304" pitchFamily="18" charset="0"/>
              </a:rPr>
              <a:t>Denil</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92D050"/>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2012</a:t>
            </a:r>
            <a:r>
              <a:rPr lang="en-US" altLang="zh-CN" sz="2600" dirty="0">
                <a:latin typeface="Times New Roman" panose="02020603050405020304" pitchFamily="18" charset="0"/>
                <a:cs typeface="Times New Roman" panose="02020603050405020304" pitchFamily="18" charset="0"/>
              </a:rPr>
              <a:t>). </a:t>
            </a:r>
            <a:endParaRPr lang="zh-CN" altLang="en-US" sz="2600" dirty="0">
              <a:latin typeface="Times New Roman" panose="02020603050405020304" pitchFamily="18" charset="0"/>
              <a:cs typeface="Times New Roman" panose="02020603050405020304" pitchFamily="18" charset="0"/>
            </a:endParaRPr>
          </a:p>
        </p:txBody>
      </p:sp>
      <p:sp>
        <p:nvSpPr>
          <p:cNvPr id="5" name="标题 2"/>
          <p:cNvSpPr>
            <a:spLocks noGrp="1"/>
          </p:cNvSpPr>
          <p:nvPr>
            <p:ph type="title"/>
          </p:nvPr>
        </p:nvSpPr>
        <p:spPr/>
        <p:txBody>
          <a:bodyPr rtlCol="0">
            <a:normAutofit/>
          </a:bodyPr>
          <a:lstStyle/>
          <a:p>
            <a:pPr fontAlgn="auto">
              <a:spcAft>
                <a:spcPts val="0"/>
              </a:spcAft>
              <a:defRPr/>
            </a:pPr>
            <a:r>
              <a:rPr lang="en-US" altLang="zh-CN" sz="3555" dirty="0">
                <a:latin typeface="Times New Roman" panose="02020603050405020304" pitchFamily="18" charset="0"/>
                <a:cs typeface="Times New Roman" panose="02020603050405020304" pitchFamily="18" charset="0"/>
              </a:rPr>
              <a:t>9.10 The Neuroscientific Basis for Convolutional Networks</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rtlCol="0">
            <a:noAutofit/>
          </a:bodyPr>
          <a:lstStyle/>
          <a:p>
            <a:pPr marL="457200" indent="-457200">
              <a:spcBef>
                <a:spcPts val="0"/>
              </a:spcBef>
              <a:buFont typeface="Arial" panose="020B0604020202020204" pitchFamily="34" charset="0"/>
              <a:buChar char="•"/>
              <a:defRPr/>
            </a:pPr>
            <a:r>
              <a:rPr lang="en-US" altLang="zh-CN" dirty="0"/>
              <a:t>The human visual system is integrated with many other senses, such as hearing, and factors like our moods and thoughts. Convolutional networks so far are purely visual.</a:t>
            </a:r>
          </a:p>
          <a:p>
            <a:pPr marL="457200" indent="-457200" algn="just" fontAlgn="auto">
              <a:lnSpc>
                <a:spcPct val="125000"/>
              </a:lnSpc>
              <a:spcBef>
                <a:spcPts val="0"/>
              </a:spcBef>
              <a:spcAft>
                <a:spcPts val="0"/>
              </a:spcAft>
              <a:buFont typeface="Arial" panose="020B0604020202020204" pitchFamily="34" charset="0"/>
              <a:buChar char="•"/>
              <a:defRPr/>
            </a:pPr>
            <a:r>
              <a:rPr lang="en-US" altLang="zh-CN" sz="2600" dirty="0">
                <a:latin typeface="Times New Roman" panose="02020603050405020304" pitchFamily="18" charset="0"/>
                <a:cs typeface="Times New Roman" panose="02020603050405020304" pitchFamily="18" charset="0"/>
              </a:rPr>
              <a:t>The human visual system does much more than just recognize objects. It is able to understand entire scenes including many objects and relationships between objects, and processes rich 3-D geometric information needed for our bodies to interface with the world. Convolutional networks have been applied to some of these problems but these applications are in their infancy.</a:t>
            </a:r>
          </a:p>
          <a:p>
            <a:pPr algn="just">
              <a:lnSpc>
                <a:spcPct val="125000"/>
              </a:lnSpc>
              <a:spcBef>
                <a:spcPts val="0"/>
              </a:spcBef>
              <a:defRPr/>
            </a:pPr>
            <a:r>
              <a:rPr lang="en-US" altLang="zh-CN" sz="2600" dirty="0">
                <a:latin typeface="Times New Roman" panose="02020603050405020304" pitchFamily="18" charset="0"/>
                <a:cs typeface="Times New Roman" panose="02020603050405020304" pitchFamily="18" charset="0"/>
              </a:rPr>
              <a:t> </a:t>
            </a:r>
            <a:endParaRPr lang="zh-CN" altLang="en-US" sz="2600" dirty="0">
              <a:latin typeface="Times New Roman" panose="02020603050405020304" pitchFamily="18" charset="0"/>
              <a:cs typeface="Times New Roman" panose="02020603050405020304" pitchFamily="18" charset="0"/>
            </a:endParaRPr>
          </a:p>
          <a:p>
            <a:pPr marL="0" indent="0" fontAlgn="auto">
              <a:lnSpc>
                <a:spcPct val="135000"/>
              </a:lnSpc>
              <a:spcBef>
                <a:spcPts val="0"/>
              </a:spcBef>
              <a:spcAft>
                <a:spcPts val="0"/>
              </a:spcAft>
              <a:buFont typeface="Arial" panose="020B0604020202020204" pitchFamily="34" charset="0"/>
              <a:buNone/>
              <a:defRPr/>
            </a:pPr>
            <a:endParaRPr lang="en-US" altLang="zh-CN" sz="2600" dirty="0">
              <a:latin typeface="Times New Roman" panose="02020603050405020304" pitchFamily="18" charset="0"/>
              <a:cs typeface="Times New Roman" panose="02020603050405020304" pitchFamily="18" charset="0"/>
            </a:endParaRPr>
          </a:p>
        </p:txBody>
      </p:sp>
      <p:sp>
        <p:nvSpPr>
          <p:cNvPr id="5" name="标题 2"/>
          <p:cNvSpPr>
            <a:spLocks noGrp="1"/>
          </p:cNvSpPr>
          <p:nvPr>
            <p:ph type="title"/>
          </p:nvPr>
        </p:nvSpPr>
        <p:spPr/>
        <p:txBody>
          <a:bodyPr rtlCol="0">
            <a:normAutofit/>
          </a:bodyPr>
          <a:lstStyle/>
          <a:p>
            <a:pPr fontAlgn="auto">
              <a:spcAft>
                <a:spcPts val="0"/>
              </a:spcAft>
              <a:defRPr/>
            </a:pPr>
            <a:r>
              <a:rPr lang="en-US" altLang="zh-CN" sz="3555" dirty="0">
                <a:latin typeface="Times New Roman" panose="02020603050405020304" pitchFamily="18" charset="0"/>
                <a:cs typeface="Times New Roman" panose="02020603050405020304" pitchFamily="18" charset="0"/>
              </a:rPr>
              <a:t>9.10 The Neuroscientific Basis for Convolutional Networks</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B8551B5-8E17-4ED3-805B-DCBD97C6901D}"/>
              </a:ext>
            </a:extLst>
          </p:cNvPr>
          <p:cNvSpPr>
            <a:spLocks noGrp="1"/>
          </p:cNvSpPr>
          <p:nvPr>
            <p:ph idx="1"/>
          </p:nvPr>
        </p:nvSpPr>
        <p:spPr/>
        <p:txBody>
          <a:bodyPr/>
          <a:lstStyle/>
          <a:p>
            <a:pPr marL="457200" indent="-457200">
              <a:spcBef>
                <a:spcPts val="0"/>
              </a:spcBef>
              <a:buFont typeface="Arial" panose="020B0604020202020204" pitchFamily="34" charset="0"/>
              <a:buChar char="•"/>
              <a:defRPr/>
            </a:pPr>
            <a:r>
              <a:rPr lang="en-US" altLang="zh-CN" dirty="0"/>
              <a:t>Even simple brain areas like V1 are heavily impacted by feedback from higher levels. Feedback has been explored extensively in neural network models but has not yet been shown to offer a compelling improvement.</a:t>
            </a:r>
          </a:p>
          <a:p>
            <a:pPr marL="457200" indent="-457200">
              <a:spcBef>
                <a:spcPts val="0"/>
              </a:spcBef>
              <a:buFont typeface="Arial" panose="020B0604020202020204" pitchFamily="34" charset="0"/>
              <a:buChar char="•"/>
              <a:defRPr/>
            </a:pPr>
            <a:r>
              <a:rPr lang="en-US" altLang="zh-CN" dirty="0"/>
              <a:t>While feedforward IT firing rates capture much of the same information as convolutional network features, it is not clear how similar the intermediate computations are. The brain probably uses very different activation and pooling functions. An individual neuron’s activation probably is not well-characterized by a single linear filter response. A recent model of V1 involves multiple quadratic filters for each neuron (</a:t>
            </a:r>
            <a:r>
              <a:rPr lang="en-US" altLang="zh-CN" dirty="0">
                <a:solidFill>
                  <a:srgbClr val="00FF00"/>
                </a:solidFill>
              </a:rPr>
              <a:t>Rust </a:t>
            </a:r>
            <a:r>
              <a:rPr lang="en-US" altLang="zh-CN" i="1" dirty="0">
                <a:solidFill>
                  <a:srgbClr val="00FF00"/>
                </a:solidFill>
              </a:rPr>
              <a:t>et al</a:t>
            </a:r>
            <a:r>
              <a:rPr lang="en-US" altLang="zh-CN" dirty="0">
                <a:solidFill>
                  <a:srgbClr val="00FF00"/>
                </a:solidFill>
              </a:rPr>
              <a:t>.</a:t>
            </a:r>
            <a:r>
              <a:rPr lang="en-US" altLang="zh-CN" dirty="0"/>
              <a:t>, </a:t>
            </a:r>
            <a:r>
              <a:rPr lang="en-US" altLang="zh-CN" dirty="0">
                <a:solidFill>
                  <a:srgbClr val="00FF00"/>
                </a:solidFill>
              </a:rPr>
              <a:t>2005</a:t>
            </a:r>
            <a:r>
              <a:rPr lang="en-US" altLang="zh-CN" dirty="0"/>
              <a:t>). </a:t>
            </a:r>
          </a:p>
          <a:p>
            <a:endParaRPr lang="zh-CN" altLang="en-US" dirty="0"/>
          </a:p>
        </p:txBody>
      </p:sp>
      <p:sp>
        <p:nvSpPr>
          <p:cNvPr id="2" name="标题 1">
            <a:extLst>
              <a:ext uri="{FF2B5EF4-FFF2-40B4-BE49-F238E27FC236}">
                <a16:creationId xmlns:a16="http://schemas.microsoft.com/office/drawing/2014/main" id="{9DF5F334-1795-4B28-828A-45F972B2F111}"/>
              </a:ext>
            </a:extLst>
          </p:cNvPr>
          <p:cNvSpPr>
            <a:spLocks noGrp="1"/>
          </p:cNvSpPr>
          <p:nvPr>
            <p:ph type="title"/>
          </p:nvPr>
        </p:nvSpPr>
        <p:spPr/>
        <p:txBody>
          <a:bodyPr>
            <a:normAutofit/>
          </a:bodyPr>
          <a:lstStyle/>
          <a:p>
            <a:r>
              <a:rPr lang="en-US" altLang="zh-CN" dirty="0"/>
              <a:t>9.10 The Neuroscientific Basis for Convolutional Networks</a:t>
            </a:r>
            <a:endParaRPr lang="zh-CN" altLang="en-US" dirty="0"/>
          </a:p>
        </p:txBody>
      </p:sp>
    </p:spTree>
    <p:extLst>
      <p:ext uri="{BB962C8B-B14F-4D97-AF65-F5344CB8AC3E}">
        <p14:creationId xmlns:p14="http://schemas.microsoft.com/office/powerpoint/2010/main" val="125225304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rtlCol="0">
            <a:noAutofit/>
          </a:bodyPr>
          <a:lstStyle/>
          <a:p>
            <a:pPr lvl="1" indent="0" algn="just">
              <a:lnSpc>
                <a:spcPct val="125000"/>
              </a:lnSpc>
              <a:spcBef>
                <a:spcPts val="0"/>
              </a:spcBef>
              <a:buNone/>
              <a:defRPr/>
            </a:pPr>
            <a:r>
              <a:rPr lang="en-US" altLang="zh-CN" sz="2600" dirty="0">
                <a:latin typeface="Times New Roman" panose="02020603050405020304" pitchFamily="18" charset="0"/>
                <a:cs typeface="Times New Roman" panose="02020603050405020304" pitchFamily="18" charset="0"/>
              </a:rPr>
              <a:t>Indeed our cartoon picture of “simple cells” and “complex cells” might create a nonexistent distinction; simple cells and complex cells might both be the same kind of cell but with their “parameters” enabling a continuum of behaviors ranging from what we call “simple” to what we call “complex.”</a:t>
            </a:r>
          </a:p>
          <a:p>
            <a:pPr>
              <a:spcBef>
                <a:spcPts val="0"/>
              </a:spcBef>
              <a:defRPr/>
            </a:pPr>
            <a:r>
              <a:rPr lang="en-US" altLang="zh-CN" dirty="0">
                <a:latin typeface="Times New Roman" panose="02020603050405020304" pitchFamily="18" charset="0"/>
                <a:cs typeface="Times New Roman" panose="02020603050405020304" pitchFamily="18" charset="0"/>
              </a:rPr>
              <a:t>        It is also worth mentioning that neuroscience has told us relatively little about how to </a:t>
            </a:r>
            <a:r>
              <a:rPr lang="en-US" altLang="zh-CN" i="1" dirty="0">
                <a:latin typeface="Times New Roman" panose="02020603050405020304" pitchFamily="18" charset="0"/>
                <a:cs typeface="Times New Roman" panose="02020603050405020304" pitchFamily="18" charset="0"/>
              </a:rPr>
              <a:t>train</a:t>
            </a:r>
            <a:r>
              <a:rPr lang="en-US" altLang="zh-CN" dirty="0">
                <a:latin typeface="Times New Roman" panose="02020603050405020304" pitchFamily="18" charset="0"/>
                <a:cs typeface="Times New Roman" panose="02020603050405020304" pitchFamily="18" charset="0"/>
              </a:rPr>
              <a:t> convolutional networks.</a:t>
            </a:r>
            <a:r>
              <a:rPr lang="en-US" altLang="zh-CN" dirty="0"/>
              <a:t> Model structures with parameter sharing across multiple spatial locations date back to early connectionist models of vision (</a:t>
            </a:r>
            <a:r>
              <a:rPr lang="en-US" altLang="zh-CN" dirty="0">
                <a:solidFill>
                  <a:srgbClr val="00FF00"/>
                </a:solidFill>
              </a:rPr>
              <a:t>Marr and </a:t>
            </a:r>
            <a:r>
              <a:rPr lang="en-US" altLang="zh-CN" dirty="0" err="1">
                <a:solidFill>
                  <a:srgbClr val="00FF00"/>
                </a:solidFill>
              </a:rPr>
              <a:t>Poggio</a:t>
            </a:r>
            <a:r>
              <a:rPr lang="en-US" altLang="zh-CN" dirty="0"/>
              <a:t>,</a:t>
            </a:r>
            <a:r>
              <a:rPr lang="en-US" altLang="zh-CN" dirty="0">
                <a:solidFill>
                  <a:srgbClr val="92D050"/>
                </a:solidFill>
              </a:rPr>
              <a:t> </a:t>
            </a:r>
            <a:r>
              <a:rPr lang="en-US" altLang="zh-CN" dirty="0">
                <a:solidFill>
                  <a:srgbClr val="00FF00"/>
                </a:solidFill>
              </a:rPr>
              <a:t>1976</a:t>
            </a:r>
            <a:r>
              <a:rPr lang="en-US" altLang="zh-CN" dirty="0"/>
              <a:t>), but these models did not use the modern back-propagation algorithm and gradient descent. </a:t>
            </a:r>
            <a:endParaRPr lang="en-US" altLang="zh-CN" dirty="0">
              <a:latin typeface="Times New Roman" panose="02020603050405020304" pitchFamily="18" charset="0"/>
              <a:cs typeface="Times New Roman" panose="02020603050405020304" pitchFamily="18" charset="0"/>
            </a:endParaRPr>
          </a:p>
        </p:txBody>
      </p:sp>
      <p:sp>
        <p:nvSpPr>
          <p:cNvPr id="5" name="标题 2"/>
          <p:cNvSpPr>
            <a:spLocks noGrp="1"/>
          </p:cNvSpPr>
          <p:nvPr>
            <p:ph type="title"/>
          </p:nvPr>
        </p:nvSpPr>
        <p:spPr/>
        <p:txBody>
          <a:bodyPr rtlCol="0">
            <a:normAutofit/>
          </a:bodyPr>
          <a:lstStyle/>
          <a:p>
            <a:pPr fontAlgn="auto">
              <a:spcAft>
                <a:spcPts val="0"/>
              </a:spcAft>
              <a:defRPr/>
            </a:pPr>
            <a:r>
              <a:rPr lang="en-US" altLang="zh-CN" sz="3555" dirty="0">
                <a:latin typeface="Times New Roman" panose="02020603050405020304" pitchFamily="18" charset="0"/>
                <a:cs typeface="Times New Roman" panose="02020603050405020304" pitchFamily="18" charset="0"/>
              </a:rPr>
              <a:t>9.10 The Neuroscientific Basis for Convolutional Networks</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rtlCol="0">
            <a:noAutofit/>
          </a:bodyPr>
          <a:lstStyle/>
          <a:p>
            <a:pPr marL="0" indent="0" algn="just" fontAlgn="auto">
              <a:lnSpc>
                <a:spcPct val="125000"/>
              </a:lnSpc>
              <a:spcBef>
                <a:spcPts val="0"/>
              </a:spcBef>
              <a:spcAft>
                <a:spcPts val="0"/>
              </a:spcAft>
              <a:buFont typeface="Arial" panose="020B0604020202020204" pitchFamily="34" charset="0"/>
              <a:buNone/>
              <a:defRPr/>
            </a:pPr>
            <a:r>
              <a:rPr lang="en-US" altLang="zh-CN" sz="2600" dirty="0">
                <a:latin typeface="Times New Roman" panose="02020603050405020304" pitchFamily="18" charset="0"/>
                <a:cs typeface="Times New Roman" panose="02020603050405020304" pitchFamily="18" charset="0"/>
              </a:rPr>
              <a:t>For example, the </a:t>
            </a:r>
            <a:r>
              <a:rPr lang="en-US" altLang="zh-CN" sz="2600" dirty="0" err="1">
                <a:latin typeface="Times New Roman" panose="02020603050405020304" pitchFamily="18" charset="0"/>
                <a:cs typeface="Times New Roman" panose="02020603050405020304" pitchFamily="18" charset="0"/>
              </a:rPr>
              <a:t>Neocognitron</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Fukushima</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1980</a:t>
            </a:r>
            <a:r>
              <a:rPr lang="en-US" altLang="zh-CN" sz="2600" dirty="0">
                <a:latin typeface="Times New Roman" panose="02020603050405020304" pitchFamily="18" charset="0"/>
                <a:cs typeface="Times New Roman" panose="02020603050405020304" pitchFamily="18" charset="0"/>
              </a:rPr>
              <a:t>) incorporated most of the model architecture design elements of the modern convolutional network but relied on a layer-wise unsupervised clustering algorithm.</a:t>
            </a:r>
          </a:p>
          <a:p>
            <a:pPr>
              <a:spcBef>
                <a:spcPts val="0"/>
              </a:spcBef>
              <a:defRPr/>
            </a:pPr>
            <a:r>
              <a:rPr lang="en-US" altLang="zh-CN" sz="2600" dirty="0">
                <a:solidFill>
                  <a:srgbClr val="92D050"/>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Lang and Hinton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1988</a:t>
            </a:r>
            <a:r>
              <a:rPr lang="en-US" altLang="zh-CN" sz="2600" dirty="0">
                <a:latin typeface="Times New Roman" panose="02020603050405020304" pitchFamily="18" charset="0"/>
                <a:cs typeface="Times New Roman" panose="02020603050405020304" pitchFamily="18" charset="0"/>
              </a:rPr>
              <a:t>) introduced the use of back propagation to </a:t>
            </a:r>
            <a:r>
              <a:rPr lang="en-US" altLang="zh-CN" sz="2600" i="1" dirty="0">
                <a:latin typeface="Times New Roman" panose="02020603050405020304" pitchFamily="18" charset="0"/>
                <a:cs typeface="Times New Roman" panose="02020603050405020304" pitchFamily="18" charset="0"/>
              </a:rPr>
              <a:t>train time delay neural networks </a:t>
            </a:r>
            <a:r>
              <a:rPr lang="en-US" altLang="zh-CN" sz="2600" dirty="0">
                <a:latin typeface="Times New Roman" panose="02020603050405020304" pitchFamily="18" charset="0"/>
                <a:cs typeface="Times New Roman" panose="02020603050405020304" pitchFamily="18" charset="0"/>
              </a:rPr>
              <a:t>(TDNNs). To use contemporary terminology, TDNNs are one-dimensional convolutional networks applied to time series. Back propagation applied to these models was not inspired by any neuroscientific observation and is considered by some to be biologically </a:t>
            </a:r>
            <a:r>
              <a:rPr lang="en-US" altLang="zh-CN" dirty="0"/>
              <a:t>implausible. Following the success of back-propagation-based training of TDNNs, (</a:t>
            </a:r>
            <a:r>
              <a:rPr lang="en-US" altLang="zh-CN" dirty="0" err="1">
                <a:solidFill>
                  <a:srgbClr val="00FF00"/>
                </a:solidFill>
              </a:rPr>
              <a:t>LeCun</a:t>
            </a:r>
            <a:r>
              <a:rPr lang="en-US" altLang="zh-CN" dirty="0">
                <a:solidFill>
                  <a:srgbClr val="00FF00"/>
                </a:solidFill>
              </a:rPr>
              <a:t> </a:t>
            </a:r>
            <a:r>
              <a:rPr lang="en-US" altLang="zh-CN" i="1" dirty="0">
                <a:solidFill>
                  <a:srgbClr val="00FF00"/>
                </a:solidFill>
              </a:rPr>
              <a:t>et al</a:t>
            </a:r>
            <a:r>
              <a:rPr lang="en-US" altLang="zh-CN" dirty="0">
                <a:solidFill>
                  <a:srgbClr val="00FF00"/>
                </a:solidFill>
              </a:rPr>
              <a:t>.</a:t>
            </a:r>
            <a:r>
              <a:rPr lang="en-US" altLang="zh-CN" dirty="0"/>
              <a:t>,</a:t>
            </a:r>
            <a:r>
              <a:rPr lang="en-US" altLang="zh-CN" dirty="0">
                <a:solidFill>
                  <a:srgbClr val="92D050"/>
                </a:solidFill>
              </a:rPr>
              <a:t> </a:t>
            </a:r>
            <a:r>
              <a:rPr lang="en-US" altLang="zh-CN" dirty="0">
                <a:solidFill>
                  <a:srgbClr val="00FF00"/>
                </a:solidFill>
              </a:rPr>
              <a:t>1989</a:t>
            </a:r>
            <a:r>
              <a:rPr lang="en-US" altLang="zh-CN" dirty="0"/>
              <a:t>) developed the modern convolutional network by applying the same training algorithm to 2-D convolution applied to images.</a:t>
            </a:r>
            <a:endParaRPr lang="zh-CN" altLang="en-US" sz="2600" dirty="0">
              <a:latin typeface="Times New Roman" panose="02020603050405020304" pitchFamily="18" charset="0"/>
              <a:cs typeface="Times New Roman" panose="02020603050405020304" pitchFamily="18" charset="0"/>
            </a:endParaRPr>
          </a:p>
          <a:p>
            <a:pPr marL="230505" indent="0" fontAlgn="auto">
              <a:lnSpc>
                <a:spcPct val="125000"/>
              </a:lnSpc>
              <a:spcBef>
                <a:spcPts val="0"/>
              </a:spcBef>
              <a:spcAft>
                <a:spcPts val="0"/>
              </a:spcAft>
              <a:buFont typeface="Arial" panose="020B0604020202020204" pitchFamily="34" charset="0"/>
              <a:buNone/>
              <a:defRPr/>
            </a:pPr>
            <a:endParaRPr lang="zh-CN" altLang="en-US" sz="2600" dirty="0">
              <a:latin typeface="Times New Roman" panose="02020603050405020304" pitchFamily="18" charset="0"/>
              <a:cs typeface="Times New Roman" panose="02020603050405020304" pitchFamily="18" charset="0"/>
            </a:endParaRPr>
          </a:p>
          <a:p>
            <a:pPr fontAlgn="auto">
              <a:spcAft>
                <a:spcPts val="0"/>
              </a:spcAft>
              <a:defRPr/>
            </a:pPr>
            <a:endParaRPr lang="zh-CN" altLang="en-US" sz="2600" dirty="0">
              <a:latin typeface="Times New Roman" panose="02020603050405020304" pitchFamily="18" charset="0"/>
              <a:cs typeface="Times New Roman" panose="02020603050405020304" pitchFamily="18" charset="0"/>
            </a:endParaRPr>
          </a:p>
          <a:p>
            <a:pPr marL="0" indent="0" fontAlgn="auto">
              <a:lnSpc>
                <a:spcPct val="135000"/>
              </a:lnSpc>
              <a:spcBef>
                <a:spcPts val="0"/>
              </a:spcBef>
              <a:spcAft>
                <a:spcPts val="0"/>
              </a:spcAft>
              <a:buFont typeface="Arial" panose="020B0604020202020204" pitchFamily="34" charset="0"/>
              <a:buNone/>
              <a:defRPr/>
            </a:pPr>
            <a:endParaRPr lang="en-US" altLang="zh-CN" sz="2600" dirty="0">
              <a:latin typeface="Times New Roman" panose="02020603050405020304" pitchFamily="18" charset="0"/>
              <a:cs typeface="Times New Roman" panose="02020603050405020304" pitchFamily="18" charset="0"/>
            </a:endParaRPr>
          </a:p>
        </p:txBody>
      </p:sp>
      <p:sp>
        <p:nvSpPr>
          <p:cNvPr id="5" name="标题 2"/>
          <p:cNvSpPr>
            <a:spLocks noGrp="1"/>
          </p:cNvSpPr>
          <p:nvPr>
            <p:ph type="title"/>
          </p:nvPr>
        </p:nvSpPr>
        <p:spPr/>
        <p:txBody>
          <a:bodyPr rtlCol="0">
            <a:normAutofit/>
          </a:bodyPr>
          <a:lstStyle/>
          <a:p>
            <a:pPr fontAlgn="auto">
              <a:spcAft>
                <a:spcPts val="0"/>
              </a:spcAft>
              <a:defRPr/>
            </a:pPr>
            <a:r>
              <a:rPr lang="en-US" altLang="zh-CN" sz="3555" dirty="0">
                <a:latin typeface="Times New Roman" panose="02020603050405020304" pitchFamily="18" charset="0"/>
                <a:cs typeface="Times New Roman" panose="02020603050405020304" pitchFamily="18" charset="0"/>
              </a:rPr>
              <a:t>9.10 The Neuroscientific Basis for Convolutional Networks</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rtlCol="0">
            <a:noAutofit/>
          </a:bodyPr>
          <a:lstStyle/>
          <a:p>
            <a:pPr marL="0" indent="0" algn="just">
              <a:lnSpc>
                <a:spcPct val="125000"/>
              </a:lnSpc>
              <a:spcBef>
                <a:spcPts val="0"/>
              </a:spcBef>
              <a:buNone/>
              <a:defRPr/>
            </a:pPr>
            <a:r>
              <a:rPr lang="en-US" altLang="zh-CN" sz="2600" dirty="0">
                <a:latin typeface="Times New Roman" panose="02020603050405020304" pitchFamily="18" charset="0"/>
                <a:cs typeface="Times New Roman" panose="02020603050405020304" pitchFamily="18" charset="0"/>
              </a:rPr>
              <a:t>        So far we have described how simple cells are roughly linear and selective for certain features, complex cells are more nonlinear and become invariant  to some transformations of these simple cell features, and stacks of layers that alternate between selectivity and invariance can yield grandmother cells for very specific phenomena. We have not yet described precisely what these individual cells detect. In a deep, nonlinear network, it can be difficult to understand the function of individual cells. Simple cells in the first layer are easier to analyze, because their responses are driven by a linear function. </a:t>
            </a:r>
          </a:p>
          <a:p>
            <a:pPr marL="230505" indent="0" fontAlgn="auto">
              <a:lnSpc>
                <a:spcPct val="125000"/>
              </a:lnSpc>
              <a:spcBef>
                <a:spcPts val="0"/>
              </a:spcBef>
              <a:spcAft>
                <a:spcPts val="0"/>
              </a:spcAft>
              <a:buFont typeface="Arial" panose="020B0604020202020204" pitchFamily="34" charset="0"/>
              <a:buNone/>
              <a:defRPr/>
            </a:pPr>
            <a:endParaRPr lang="zh-CN" altLang="en-US" sz="2600" dirty="0">
              <a:latin typeface="Times New Roman" panose="02020603050405020304" pitchFamily="18" charset="0"/>
              <a:cs typeface="Times New Roman" panose="02020603050405020304" pitchFamily="18" charset="0"/>
            </a:endParaRPr>
          </a:p>
          <a:p>
            <a:pPr fontAlgn="auto">
              <a:spcAft>
                <a:spcPts val="0"/>
              </a:spcAft>
              <a:defRPr/>
            </a:pPr>
            <a:endParaRPr lang="zh-CN" altLang="en-US" sz="2600" dirty="0">
              <a:latin typeface="Times New Roman" panose="02020603050405020304" pitchFamily="18" charset="0"/>
              <a:cs typeface="Times New Roman" panose="02020603050405020304" pitchFamily="18" charset="0"/>
            </a:endParaRPr>
          </a:p>
          <a:p>
            <a:pPr marL="0" indent="0" fontAlgn="auto">
              <a:lnSpc>
                <a:spcPct val="135000"/>
              </a:lnSpc>
              <a:spcBef>
                <a:spcPts val="0"/>
              </a:spcBef>
              <a:spcAft>
                <a:spcPts val="0"/>
              </a:spcAft>
              <a:buFont typeface="Arial" panose="020B0604020202020204" pitchFamily="34" charset="0"/>
              <a:buNone/>
              <a:defRPr/>
            </a:pPr>
            <a:endParaRPr lang="en-US" altLang="zh-CN" sz="2600" dirty="0">
              <a:latin typeface="Times New Roman" panose="02020603050405020304" pitchFamily="18" charset="0"/>
              <a:cs typeface="Times New Roman" panose="02020603050405020304" pitchFamily="18" charset="0"/>
            </a:endParaRPr>
          </a:p>
        </p:txBody>
      </p:sp>
      <p:sp>
        <p:nvSpPr>
          <p:cNvPr id="5" name="标题 2"/>
          <p:cNvSpPr>
            <a:spLocks noGrp="1"/>
          </p:cNvSpPr>
          <p:nvPr>
            <p:ph type="title"/>
          </p:nvPr>
        </p:nvSpPr>
        <p:spPr/>
        <p:txBody>
          <a:bodyPr rtlCol="0">
            <a:normAutofit/>
          </a:bodyPr>
          <a:lstStyle/>
          <a:p>
            <a:pPr fontAlgn="auto">
              <a:spcAft>
                <a:spcPts val="0"/>
              </a:spcAft>
              <a:defRPr/>
            </a:pPr>
            <a:r>
              <a:rPr lang="en-US" altLang="zh-CN" sz="3555" dirty="0">
                <a:latin typeface="Times New Roman" panose="02020603050405020304" pitchFamily="18" charset="0"/>
                <a:cs typeface="Times New Roman" panose="02020603050405020304" pitchFamily="18" charset="0"/>
              </a:rPr>
              <a:t>9.10 The Neuroscientific Basis for Convolutional Networks</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482" name="内容占位符 2"/>
              <p:cNvSpPr>
                <a:spLocks noGrp="1"/>
              </p:cNvSpPr>
              <p:nvPr>
                <p:ph idx="1"/>
              </p:nvPr>
            </p:nvSpPr>
            <p:spPr/>
            <p:txBody>
              <a:bodyPr>
                <a:normAutofit fontScale="92500"/>
              </a:bodyPr>
              <a:lstStyle/>
              <a:p>
                <a:pPr marL="0" indent="0" algn="just">
                  <a:lnSpc>
                    <a:spcPct val="135000"/>
                  </a:lnSpc>
                  <a:spcBef>
                    <a:spcPct val="0"/>
                  </a:spcBef>
                  <a:buNone/>
                </a:pPr>
                <a:r>
                  <a:rPr lang="en-US" altLang="zh-CN" sz="2600" dirty="0">
                    <a:latin typeface="Times New Roman" panose="02020603050405020304" pitchFamily="18" charset="0"/>
                    <a:cs typeface="Times New Roman" panose="02020603050405020304" pitchFamily="18" charset="0"/>
                  </a:rPr>
                  <a:t>In an artificial neural network, we can just display an image of the convolution kernel to see what the corresponding channel of a convolutional layer responds to. In a biological neural network, we do not have access to the weights themselves. Instead, we put an electrode in the neuron itself, display several samples of white noise images in front of the animal’s retina, and record how each of these samples causes the neuron to activate. We can then fit a linear model to these responses in order to obtain an approximation of the neuron’s weights. This approach is known as </a:t>
                </a:r>
                <a:r>
                  <a:rPr lang="en-US" altLang="zh-CN" sz="2600" i="1" dirty="0">
                    <a:latin typeface="Times New Roman" panose="02020603050405020304" pitchFamily="18" charset="0"/>
                    <a:cs typeface="Times New Roman" panose="02020603050405020304" pitchFamily="18" charset="0"/>
                  </a:rPr>
                  <a:t>reverse correlation </a:t>
                </a:r>
                <a:r>
                  <a:rPr lang="en-US" altLang="zh-CN" sz="2600" dirty="0">
                    <a:latin typeface="Times New Roman" panose="02020603050405020304" pitchFamily="18" charset="0"/>
                    <a:cs typeface="Times New Roman" panose="02020603050405020304" pitchFamily="18" charset="0"/>
                  </a:rPr>
                  <a:t>(</a:t>
                </a:r>
                <a:r>
                  <a:rPr lang="en-US" altLang="zh-CN" sz="2600" dirty="0" err="1">
                    <a:solidFill>
                      <a:srgbClr val="00FF00"/>
                    </a:solidFill>
                    <a:latin typeface="Times New Roman" panose="02020603050405020304" pitchFamily="18" charset="0"/>
                    <a:cs typeface="Times New Roman" panose="02020603050405020304" pitchFamily="18" charset="0"/>
                  </a:rPr>
                  <a:t>Ringach</a:t>
                </a:r>
                <a:r>
                  <a:rPr lang="en-US" altLang="zh-CN" sz="2600" dirty="0">
                    <a:solidFill>
                      <a:srgbClr val="00FF00"/>
                    </a:solidFill>
                    <a:latin typeface="Times New Roman" panose="02020603050405020304" pitchFamily="18" charset="0"/>
                    <a:cs typeface="Times New Roman" panose="02020603050405020304" pitchFamily="18" charset="0"/>
                  </a:rPr>
                  <a:t> and Shapley</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2004</a:t>
                </a:r>
                <a:r>
                  <a:rPr lang="en-US" altLang="zh-CN" sz="2600" dirty="0">
                    <a:latin typeface="Times New Roman" panose="02020603050405020304" pitchFamily="18" charset="0"/>
                    <a:cs typeface="Times New Roman" panose="02020603050405020304" pitchFamily="18" charset="0"/>
                  </a:rPr>
                  <a:t>).</a:t>
                </a:r>
              </a:p>
              <a:p>
                <a:pPr marL="0" indent="0" algn="just">
                  <a:lnSpc>
                    <a:spcPct val="135000"/>
                  </a:lnSpc>
                  <a:spcBef>
                    <a:spcPct val="0"/>
                  </a:spcBef>
                  <a:buNone/>
                </a:pPr>
                <a:r>
                  <a:rPr lang="en-US" altLang="zh-CN" sz="2600" dirty="0">
                    <a:latin typeface="Times New Roman" panose="02020603050405020304" pitchFamily="18" charset="0"/>
                    <a:cs typeface="Times New Roman" panose="02020603050405020304" pitchFamily="18" charset="0"/>
                  </a:rPr>
                  <a:t>        Reverse correlation shows us that most V1 cells have weights that are described by </a:t>
                </a:r>
                <a:r>
                  <a:rPr lang="en-US" altLang="zh-CN" sz="2600" i="1" dirty="0">
                    <a:latin typeface="Times New Roman" panose="02020603050405020304" pitchFamily="18" charset="0"/>
                    <a:cs typeface="Times New Roman" panose="02020603050405020304" pitchFamily="18" charset="0"/>
                  </a:rPr>
                  <a:t>Gabor functions</a:t>
                </a:r>
                <a:r>
                  <a:rPr lang="en-US" altLang="zh-CN" sz="2600" dirty="0">
                    <a:latin typeface="Times New Roman" panose="02020603050405020304" pitchFamily="18" charset="0"/>
                    <a:cs typeface="Times New Roman" panose="02020603050405020304" pitchFamily="18" charset="0"/>
                  </a:rPr>
                  <a:t>. The Gabor function describes the weight at a 2-D point in the image. We can think of an image as being a function of 2-D coordinates, </a:t>
                </a:r>
                <a14:m>
                  <m:oMath xmlns:m="http://schemas.openxmlformats.org/officeDocument/2006/math">
                    <m:r>
                      <a:rPr lang="en-US" altLang="zh-CN" sz="2600" i="1" dirty="0" smtClean="0">
                        <a:latin typeface="Cambria Math" panose="02040503050406030204" pitchFamily="18" charset="0"/>
                        <a:cs typeface="Times New Roman" panose="02020603050405020304" pitchFamily="18" charset="0"/>
                      </a:rPr>
                      <m:t>𝐼</m:t>
                    </m:r>
                    <m:r>
                      <a:rPr lang="en-US" altLang="zh-CN" sz="2600" i="1" dirty="0" smtClean="0">
                        <a:latin typeface="Cambria Math" panose="02040503050406030204" pitchFamily="18" charset="0"/>
                        <a:cs typeface="Times New Roman" panose="02020603050405020304" pitchFamily="18" charset="0"/>
                      </a:rPr>
                      <m:t>(</m:t>
                    </m:r>
                    <m:r>
                      <a:rPr lang="en-US" altLang="zh-CN" sz="2600" i="1" dirty="0" smtClean="0">
                        <a:latin typeface="Cambria Math" panose="02040503050406030204" pitchFamily="18" charset="0"/>
                        <a:cs typeface="Times New Roman" panose="02020603050405020304" pitchFamily="18" charset="0"/>
                      </a:rPr>
                      <m:t>𝑥</m:t>
                    </m:r>
                    <m:r>
                      <a:rPr lang="en-US" altLang="zh-CN" sz="2600" i="1" dirty="0" smtClean="0">
                        <a:latin typeface="Cambria Math" panose="02040503050406030204" pitchFamily="18" charset="0"/>
                        <a:cs typeface="Times New Roman" panose="02020603050405020304" pitchFamily="18" charset="0"/>
                      </a:rPr>
                      <m:t>, </m:t>
                    </m:r>
                    <m:r>
                      <a:rPr lang="en-US" altLang="zh-CN" sz="2600" i="1" dirty="0" smtClean="0">
                        <a:latin typeface="Cambria Math" panose="02040503050406030204" pitchFamily="18" charset="0"/>
                        <a:cs typeface="Times New Roman" panose="02020603050405020304" pitchFamily="18" charset="0"/>
                      </a:rPr>
                      <m:t>𝑦</m:t>
                    </m:r>
                    <m:r>
                      <a:rPr lang="en-US" altLang="zh-CN" sz="2600" i="1" dirty="0" smtClean="0">
                        <a:latin typeface="Cambria Math" panose="02040503050406030204" pitchFamily="18" charset="0"/>
                        <a:cs typeface="Times New Roman" panose="02020603050405020304" pitchFamily="18" charset="0"/>
                      </a:rPr>
                      <m:t>). </m:t>
                    </m:r>
                  </m:oMath>
                </a14:m>
                <a:endParaRPr lang="zh-CN" altLang="en-US" sz="2600" dirty="0">
                  <a:latin typeface="Times New Roman" panose="02020603050405020304" pitchFamily="18" charset="0"/>
                  <a:cs typeface="Times New Roman" panose="02020603050405020304" pitchFamily="18" charset="0"/>
                </a:endParaRPr>
              </a:p>
              <a:p>
                <a:pPr marL="0" indent="0" algn="just">
                  <a:lnSpc>
                    <a:spcPct val="135000"/>
                  </a:lnSpc>
                  <a:spcBef>
                    <a:spcPct val="0"/>
                  </a:spcBef>
                  <a:buFont typeface="Arial" panose="020B0604020202020204" pitchFamily="34" charset="0"/>
                  <a:buNone/>
                </a:pPr>
                <a:endParaRPr lang="en-US" altLang="zh-CN" sz="2600" dirty="0">
                  <a:latin typeface="Times New Roman" panose="02020603050405020304" pitchFamily="18" charset="0"/>
                  <a:cs typeface="Times New Roman" panose="02020603050405020304" pitchFamily="18" charset="0"/>
                </a:endParaRPr>
              </a:p>
            </p:txBody>
          </p:sp>
        </mc:Choice>
        <mc:Fallback xmlns="">
          <p:sp>
            <p:nvSpPr>
              <p:cNvPr id="20482" name="内容占位符 2"/>
              <p:cNvSpPr>
                <a:spLocks noGrp="1" noRot="1" noChangeAspect="1" noMove="1" noResize="1" noEditPoints="1" noAdjustHandles="1" noChangeArrowheads="1" noChangeShapeType="1" noTextEdit="1"/>
              </p:cNvSpPr>
              <p:nvPr>
                <p:ph idx="1"/>
              </p:nvPr>
            </p:nvSpPr>
            <p:spPr>
              <a:blipFill>
                <a:blip r:embed="rId2"/>
                <a:stretch>
                  <a:fillRect l="-855" r="-802"/>
                </a:stretch>
              </a:blipFill>
            </p:spPr>
            <p:txBody>
              <a:bodyPr/>
              <a:lstStyle/>
              <a:p>
                <a:r>
                  <a:rPr lang="zh-CN" altLang="en-US">
                    <a:noFill/>
                  </a:rPr>
                  <a:t> </a:t>
                </a:r>
              </a:p>
            </p:txBody>
          </p:sp>
        </mc:Fallback>
      </mc:AlternateContent>
      <p:sp>
        <p:nvSpPr>
          <p:cNvPr id="5" name="标题 2"/>
          <p:cNvSpPr>
            <a:spLocks noGrp="1"/>
          </p:cNvSpPr>
          <p:nvPr>
            <p:ph type="title"/>
          </p:nvPr>
        </p:nvSpPr>
        <p:spPr/>
        <p:txBody>
          <a:bodyPr rtlCol="0">
            <a:normAutofit/>
          </a:bodyPr>
          <a:lstStyle/>
          <a:p>
            <a:pPr fontAlgn="auto">
              <a:spcAft>
                <a:spcPts val="0"/>
              </a:spcAft>
              <a:defRPr/>
            </a:pPr>
            <a:r>
              <a:rPr lang="en-US" altLang="zh-CN" sz="3555" dirty="0">
                <a:latin typeface="Times New Roman" panose="02020603050405020304" pitchFamily="18" charset="0"/>
                <a:cs typeface="Times New Roman" panose="02020603050405020304" pitchFamily="18" charset="0"/>
              </a:rPr>
              <a:t>9.10 The Neuroscientific Basis for Convolutional Networks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9.1 The Convolution Operation</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a:bodyPr>
              <a:lstStyle/>
              <a:p>
                <a:pPr lvl="0">
                  <a:spcBef>
                    <a:spcPts val="0"/>
                  </a:spcBef>
                  <a:buClr>
                    <a:srgbClr val="FF0000"/>
                  </a:buClr>
                </a:pPr>
                <a:r>
                  <a:rPr lang="en-US" altLang="zh-CN" dirty="0"/>
                  <a:t>For example, if we use a two-dimensional image </a:t>
                </a:r>
                <a14:m>
                  <m:oMath xmlns:m="http://schemas.openxmlformats.org/officeDocument/2006/math">
                    <m:r>
                      <a:rPr lang="en-US" altLang="zh-CN" i="1">
                        <a:latin typeface="Cambria Math" panose="02040503050406030204" pitchFamily="18" charset="0"/>
                      </a:rPr>
                      <m:t>𝐼</m:t>
                    </m:r>
                  </m:oMath>
                </a14:m>
                <a:r>
                  <a:rPr lang="en-US" altLang="zh-CN" dirty="0"/>
                  <a:t> as our input, we probably also want to use a two-dimensional kernel </a:t>
                </a:r>
                <a14:m>
                  <m:oMath xmlns:m="http://schemas.openxmlformats.org/officeDocument/2006/math">
                    <m:r>
                      <a:rPr lang="en-US" altLang="zh-CN" sz="2600" b="0" i="1" smtClean="0">
                        <a:latin typeface="Cambria Math" panose="02040503050406030204" pitchFamily="18" charset="0"/>
                        <a:cs typeface="Times New Roman" panose="02020603050405020304" pitchFamily="18" charset="0"/>
                      </a:rPr>
                      <m:t>𝐾</m:t>
                    </m:r>
                  </m:oMath>
                </a14:m>
                <a:r>
                  <a:rPr lang="en-US" altLang="zh-CN" sz="2600" dirty="0">
                    <a:latin typeface="Times New Roman" panose="02020603050405020304" pitchFamily="18" charset="0"/>
                    <a:cs typeface="Times New Roman" panose="02020603050405020304" pitchFamily="18" charset="0"/>
                  </a:rPr>
                  <a:t>: </a:t>
                </a:r>
                <a:endParaRPr lang="en-US" altLang="zh-CN" sz="2600" b="0" i="1" dirty="0">
                  <a:latin typeface="Cambria Math" panose="02040503050406030204" pitchFamily="18" charset="0"/>
                  <a:cs typeface="Times New Roman" panose="02020603050405020304" pitchFamily="18" charset="0"/>
                </a:endParaRPr>
              </a:p>
              <a:p>
                <a:pPr marL="0" lvl="0" indent="0" algn="just">
                  <a:lnSpc>
                    <a:spcPct val="125000"/>
                  </a:lnSpc>
                  <a:spcBef>
                    <a:spcPts val="0"/>
                  </a:spcBef>
                  <a:buClr>
                    <a:srgbClr val="FF0000"/>
                  </a:buClr>
                  <a:buNone/>
                </a:pPr>
                <a14:m>
                  <m:oMathPara xmlns:m="http://schemas.openxmlformats.org/officeDocument/2006/math">
                    <m:oMathParaPr>
                      <m:jc m:val="right"/>
                    </m:oMathParaPr>
                    <m:oMath xmlns:m="http://schemas.openxmlformats.org/officeDocument/2006/math">
                      <m:r>
                        <a:rPr lang="en-US" altLang="zh-CN" sz="2600" b="0" i="1" smtClean="0">
                          <a:latin typeface="Cambria Math" panose="02040503050406030204" pitchFamily="18" charset="0"/>
                          <a:cs typeface="Times New Roman" panose="02020603050405020304" pitchFamily="18" charset="0"/>
                        </a:rPr>
                        <m:t>𝑆</m:t>
                      </m:r>
                      <m:d>
                        <m:dPr>
                          <m:ctrlPr>
                            <a:rPr lang="en-US" altLang="zh-CN" sz="2600" b="0" i="1" smtClean="0">
                              <a:latin typeface="Cambria Math" panose="02040503050406030204" pitchFamily="18" charset="0"/>
                              <a:cs typeface="Times New Roman" panose="02020603050405020304" pitchFamily="18" charset="0"/>
                            </a:rPr>
                          </m:ctrlPr>
                        </m:dPr>
                        <m:e>
                          <m:r>
                            <a:rPr lang="en-US" altLang="zh-CN" sz="2600" b="0" i="1" smtClean="0">
                              <a:latin typeface="Cambria Math" panose="02040503050406030204" pitchFamily="18" charset="0"/>
                              <a:cs typeface="Times New Roman" panose="02020603050405020304" pitchFamily="18" charset="0"/>
                            </a:rPr>
                            <m:t>𝑖</m:t>
                          </m:r>
                          <m:r>
                            <a:rPr lang="en-US" altLang="zh-CN" sz="2600" b="0" i="1" smtClean="0">
                              <a:latin typeface="Cambria Math" panose="02040503050406030204" pitchFamily="18" charset="0"/>
                              <a:cs typeface="Times New Roman" panose="02020603050405020304" pitchFamily="18" charset="0"/>
                            </a:rPr>
                            <m:t>,</m:t>
                          </m:r>
                          <m:r>
                            <a:rPr lang="en-US" altLang="zh-CN" sz="2600" b="0" i="1" smtClean="0">
                              <a:latin typeface="Cambria Math" panose="02040503050406030204" pitchFamily="18" charset="0"/>
                              <a:cs typeface="Times New Roman" panose="02020603050405020304" pitchFamily="18" charset="0"/>
                            </a:rPr>
                            <m:t>𝑗</m:t>
                          </m:r>
                        </m:e>
                      </m:d>
                      <m:r>
                        <a:rPr lang="en-US" altLang="zh-CN" sz="2600" b="0" i="1" smtClean="0">
                          <a:latin typeface="Cambria Math" panose="02040503050406030204" pitchFamily="18" charset="0"/>
                          <a:cs typeface="Times New Roman" panose="02020603050405020304" pitchFamily="18" charset="0"/>
                        </a:rPr>
                        <m:t>=</m:t>
                      </m:r>
                      <m:d>
                        <m:dPr>
                          <m:ctrlPr>
                            <a:rPr lang="en-US" altLang="zh-CN" sz="2600" i="1">
                              <a:latin typeface="Cambria Math" panose="02040503050406030204" pitchFamily="18" charset="0"/>
                              <a:cs typeface="Times New Roman" panose="02020603050405020304" pitchFamily="18" charset="0"/>
                            </a:rPr>
                          </m:ctrlPr>
                        </m:dPr>
                        <m:e>
                          <m:r>
                            <a:rPr lang="en-US" altLang="zh-CN" sz="2600" b="0" i="1" smtClean="0">
                              <a:latin typeface="Cambria Math" panose="02040503050406030204" pitchFamily="18" charset="0"/>
                              <a:cs typeface="Times New Roman" panose="02020603050405020304" pitchFamily="18" charset="0"/>
                            </a:rPr>
                            <m:t>𝐼</m:t>
                          </m:r>
                          <m:r>
                            <a:rPr lang="en-US" altLang="zh-CN" sz="2600" b="0" i="1" smtClean="0">
                              <a:latin typeface="Cambria Math" panose="02040503050406030204" pitchFamily="18" charset="0"/>
                              <a:cs typeface="Times New Roman" panose="02020603050405020304" pitchFamily="18" charset="0"/>
                            </a:rPr>
                            <m:t>∗</m:t>
                          </m:r>
                          <m:r>
                            <a:rPr lang="en-US" altLang="zh-CN" sz="2600" b="0" i="1" smtClean="0">
                              <a:latin typeface="Cambria Math" panose="02040503050406030204" pitchFamily="18" charset="0"/>
                              <a:cs typeface="Times New Roman" panose="02020603050405020304" pitchFamily="18" charset="0"/>
                            </a:rPr>
                            <m:t>𝐾</m:t>
                          </m:r>
                        </m:e>
                      </m:d>
                      <m:d>
                        <m:dPr>
                          <m:ctrlPr>
                            <a:rPr lang="en-US" altLang="zh-CN" sz="2600" i="1">
                              <a:latin typeface="Cambria Math" panose="02040503050406030204" pitchFamily="18" charset="0"/>
                              <a:cs typeface="Times New Roman" panose="02020603050405020304" pitchFamily="18" charset="0"/>
                            </a:rPr>
                          </m:ctrlPr>
                        </m:dPr>
                        <m:e>
                          <m:r>
                            <a:rPr lang="en-US" altLang="zh-CN" sz="2600" i="1">
                              <a:latin typeface="Cambria Math" panose="02040503050406030204" pitchFamily="18" charset="0"/>
                              <a:cs typeface="Times New Roman" panose="02020603050405020304" pitchFamily="18" charset="0"/>
                            </a:rPr>
                            <m:t>𝑖</m:t>
                          </m:r>
                          <m:r>
                            <a:rPr lang="en-US" altLang="zh-CN" sz="2600" i="1">
                              <a:latin typeface="Cambria Math" panose="02040503050406030204" pitchFamily="18" charset="0"/>
                              <a:cs typeface="Times New Roman" panose="02020603050405020304" pitchFamily="18" charset="0"/>
                            </a:rPr>
                            <m:t>,</m:t>
                          </m:r>
                          <m:r>
                            <a:rPr lang="en-US" altLang="zh-CN" sz="2600" i="1">
                              <a:latin typeface="Cambria Math" panose="02040503050406030204" pitchFamily="18" charset="0"/>
                              <a:cs typeface="Times New Roman" panose="02020603050405020304" pitchFamily="18" charset="0"/>
                            </a:rPr>
                            <m:t>𝑗</m:t>
                          </m:r>
                        </m:e>
                      </m:d>
                      <m:r>
                        <a:rPr lang="en-US" altLang="zh-CN" sz="2600" b="0" i="1" smtClean="0">
                          <a:latin typeface="Cambria Math" panose="02040503050406030204" pitchFamily="18" charset="0"/>
                          <a:cs typeface="Times New Roman" panose="02020603050405020304" pitchFamily="18" charset="0"/>
                        </a:rPr>
                        <m:t>=</m:t>
                      </m:r>
                      <m:nary>
                        <m:naryPr>
                          <m:chr m:val="∑"/>
                          <m:supHide m:val="on"/>
                          <m:ctrlPr>
                            <a:rPr lang="en-US" altLang="zh-CN" sz="2600" b="0" i="1" smtClean="0">
                              <a:latin typeface="Cambria Math" panose="02040503050406030204" pitchFamily="18" charset="0"/>
                              <a:cs typeface="Times New Roman" panose="02020603050405020304" pitchFamily="18" charset="0"/>
                            </a:rPr>
                          </m:ctrlPr>
                        </m:naryPr>
                        <m:sub>
                          <m:r>
                            <m:rPr>
                              <m:brk m:alnAt="7"/>
                            </m:rPr>
                            <a:rPr lang="en-US" altLang="zh-CN" sz="2600" b="0" i="1" smtClean="0">
                              <a:latin typeface="Cambria Math" panose="02040503050406030204" pitchFamily="18" charset="0"/>
                              <a:cs typeface="Times New Roman" panose="02020603050405020304" pitchFamily="18" charset="0"/>
                            </a:rPr>
                            <m:t>𝑚</m:t>
                          </m:r>
                        </m:sub>
                        <m:sup/>
                        <m:e>
                          <m:nary>
                            <m:naryPr>
                              <m:chr m:val="∑"/>
                              <m:supHide m:val="on"/>
                              <m:ctrlPr>
                                <a:rPr lang="en-US" altLang="zh-CN" sz="2600" b="0" i="1" smtClean="0">
                                  <a:latin typeface="Cambria Math" panose="02040503050406030204" pitchFamily="18" charset="0"/>
                                  <a:cs typeface="Times New Roman" panose="02020603050405020304" pitchFamily="18" charset="0"/>
                                </a:rPr>
                              </m:ctrlPr>
                            </m:naryPr>
                            <m:sub>
                              <m:r>
                                <m:rPr>
                                  <m:brk m:alnAt="7"/>
                                </m:rPr>
                                <a:rPr lang="en-US" altLang="zh-CN" sz="2600" b="0" i="1" smtClean="0">
                                  <a:latin typeface="Cambria Math" panose="02040503050406030204" pitchFamily="18" charset="0"/>
                                  <a:cs typeface="Times New Roman" panose="02020603050405020304" pitchFamily="18" charset="0"/>
                                </a:rPr>
                                <m:t>𝑛</m:t>
                              </m:r>
                            </m:sub>
                            <m:sup/>
                            <m:e>
                              <m:r>
                                <a:rPr lang="en-US" altLang="zh-CN" sz="2600" b="0" i="1" smtClean="0">
                                  <a:latin typeface="Cambria Math" panose="02040503050406030204" pitchFamily="18" charset="0"/>
                                  <a:cs typeface="Times New Roman" panose="02020603050405020304" pitchFamily="18" charset="0"/>
                                </a:rPr>
                                <m:t>𝐼</m:t>
                              </m:r>
                              <m:d>
                                <m:dPr>
                                  <m:ctrlPr>
                                    <a:rPr lang="en-US" altLang="zh-CN" sz="2600" b="0" i="1" smtClean="0">
                                      <a:latin typeface="Cambria Math" panose="02040503050406030204" pitchFamily="18" charset="0"/>
                                      <a:cs typeface="Times New Roman" panose="02020603050405020304" pitchFamily="18" charset="0"/>
                                    </a:rPr>
                                  </m:ctrlPr>
                                </m:dPr>
                                <m:e>
                                  <m:r>
                                    <a:rPr lang="en-US" altLang="zh-CN" sz="2600" b="0" i="1" smtClean="0">
                                      <a:latin typeface="Cambria Math" panose="02040503050406030204" pitchFamily="18" charset="0"/>
                                      <a:cs typeface="Times New Roman" panose="02020603050405020304" pitchFamily="18" charset="0"/>
                                    </a:rPr>
                                    <m:t>𝑚</m:t>
                                  </m:r>
                                  <m:r>
                                    <a:rPr lang="en-US" altLang="zh-CN" sz="2600" b="0" i="1" smtClean="0">
                                      <a:latin typeface="Cambria Math" panose="02040503050406030204" pitchFamily="18" charset="0"/>
                                      <a:cs typeface="Times New Roman" panose="02020603050405020304" pitchFamily="18" charset="0"/>
                                    </a:rPr>
                                    <m:t>,</m:t>
                                  </m:r>
                                  <m:r>
                                    <a:rPr lang="en-US" altLang="zh-CN" sz="2600" b="0" i="1" smtClean="0">
                                      <a:latin typeface="Cambria Math" panose="02040503050406030204" pitchFamily="18" charset="0"/>
                                      <a:cs typeface="Times New Roman" panose="02020603050405020304" pitchFamily="18" charset="0"/>
                                    </a:rPr>
                                    <m:t>𝑛</m:t>
                                  </m:r>
                                </m:e>
                              </m:d>
                              <m:r>
                                <a:rPr lang="en-US" altLang="zh-CN" sz="2600" b="0" i="1" smtClean="0">
                                  <a:latin typeface="Cambria Math" panose="02040503050406030204" pitchFamily="18" charset="0"/>
                                  <a:cs typeface="Times New Roman" panose="02020603050405020304" pitchFamily="18" charset="0"/>
                                </a:rPr>
                                <m:t>𝐾</m:t>
                              </m:r>
                              <m:d>
                                <m:dPr>
                                  <m:ctrlPr>
                                    <a:rPr lang="en-US" altLang="zh-CN" sz="2600" b="0" i="1" smtClean="0">
                                      <a:latin typeface="Cambria Math" panose="02040503050406030204" pitchFamily="18" charset="0"/>
                                      <a:cs typeface="Times New Roman" panose="02020603050405020304" pitchFamily="18" charset="0"/>
                                    </a:rPr>
                                  </m:ctrlPr>
                                </m:dPr>
                                <m:e>
                                  <m:r>
                                    <a:rPr lang="en-US" altLang="zh-CN" sz="2600" b="0" i="1" smtClean="0">
                                      <a:latin typeface="Cambria Math" panose="02040503050406030204" pitchFamily="18" charset="0"/>
                                      <a:cs typeface="Times New Roman" panose="02020603050405020304" pitchFamily="18" charset="0"/>
                                    </a:rPr>
                                    <m:t>𝑖</m:t>
                                  </m:r>
                                  <m:r>
                                    <a:rPr lang="en-US" altLang="zh-CN" sz="2600" b="0" i="1" smtClean="0">
                                      <a:latin typeface="Cambria Math" panose="02040503050406030204" pitchFamily="18" charset="0"/>
                                      <a:cs typeface="Times New Roman" panose="02020603050405020304" pitchFamily="18" charset="0"/>
                                    </a:rPr>
                                    <m:t>−</m:t>
                                  </m:r>
                                  <m:r>
                                    <a:rPr lang="en-US" altLang="zh-CN" sz="2600" b="0" i="1" smtClean="0">
                                      <a:latin typeface="Cambria Math" panose="02040503050406030204" pitchFamily="18" charset="0"/>
                                      <a:cs typeface="Times New Roman" panose="02020603050405020304" pitchFamily="18" charset="0"/>
                                    </a:rPr>
                                    <m:t>𝑚</m:t>
                                  </m:r>
                                  <m:r>
                                    <a:rPr lang="en-US" altLang="zh-CN" sz="2600" b="0" i="1" smtClean="0">
                                      <a:latin typeface="Cambria Math" panose="02040503050406030204" pitchFamily="18" charset="0"/>
                                      <a:cs typeface="Times New Roman" panose="02020603050405020304" pitchFamily="18" charset="0"/>
                                    </a:rPr>
                                    <m:t>,</m:t>
                                  </m:r>
                                  <m:r>
                                    <a:rPr lang="en-US" altLang="zh-CN" sz="2600" b="0" i="1" smtClean="0">
                                      <a:latin typeface="Cambria Math" panose="02040503050406030204" pitchFamily="18" charset="0"/>
                                      <a:cs typeface="Times New Roman" panose="02020603050405020304" pitchFamily="18" charset="0"/>
                                    </a:rPr>
                                    <m:t>𝑗</m:t>
                                  </m:r>
                                  <m:r>
                                    <a:rPr lang="en-US" altLang="zh-CN" sz="2600" b="0" i="1" smtClean="0">
                                      <a:latin typeface="Cambria Math" panose="02040503050406030204" pitchFamily="18" charset="0"/>
                                      <a:cs typeface="Times New Roman" panose="02020603050405020304" pitchFamily="18" charset="0"/>
                                    </a:rPr>
                                    <m:t>−</m:t>
                                  </m:r>
                                  <m:r>
                                    <a:rPr lang="en-US" altLang="zh-CN" sz="2600" b="0" i="1" smtClean="0">
                                      <a:latin typeface="Cambria Math" panose="02040503050406030204" pitchFamily="18" charset="0"/>
                                      <a:cs typeface="Times New Roman" panose="02020603050405020304" pitchFamily="18" charset="0"/>
                                    </a:rPr>
                                    <m:t>𝑛</m:t>
                                  </m:r>
                                </m:e>
                              </m:d>
                            </m:e>
                          </m:nary>
                        </m:e>
                      </m:nary>
                      <m:r>
                        <a:rPr lang="en-US" altLang="zh-CN" sz="2600" b="0" i="1" smtClean="0">
                          <a:latin typeface="Cambria Math" panose="02040503050406030204" pitchFamily="18" charset="0"/>
                          <a:cs typeface="Times New Roman" panose="02020603050405020304" pitchFamily="18" charset="0"/>
                        </a:rPr>
                        <m:t>.</m:t>
                      </m:r>
                      <m:r>
                        <a:rPr lang="en-US" altLang="zh-CN" sz="2600" b="0" i="1">
                          <a:latin typeface="Cambria Math" panose="02040503050406030204" pitchFamily="18" charset="0"/>
                          <a:cs typeface="Times New Roman" panose="02020603050405020304" pitchFamily="18" charset="0"/>
                        </a:rPr>
                        <m:t> </m:t>
                      </m:r>
                      <m:r>
                        <a:rPr lang="en-US" altLang="zh-CN" sz="2600" b="0" i="1" smtClean="0">
                          <a:latin typeface="Cambria Math" panose="02040503050406030204" pitchFamily="18" charset="0"/>
                          <a:cs typeface="Times New Roman" panose="02020603050405020304" pitchFamily="18" charset="0"/>
                        </a:rPr>
                        <m:t>    </m:t>
                      </m:r>
                      <m:r>
                        <a:rPr lang="en-US" altLang="zh-CN" sz="2600" b="0" i="1">
                          <a:latin typeface="Cambria Math" panose="02040503050406030204" pitchFamily="18" charset="0"/>
                          <a:cs typeface="Times New Roman" panose="02020603050405020304" pitchFamily="18" charset="0"/>
                        </a:rPr>
                        <m:t>       </m:t>
                      </m:r>
                      <m:r>
                        <a:rPr lang="en-US" altLang="zh-CN" sz="2600" b="0" i="1" smtClean="0">
                          <a:latin typeface="Cambria Math" panose="02040503050406030204" pitchFamily="18" charset="0"/>
                          <a:cs typeface="Times New Roman" panose="02020603050405020304" pitchFamily="18" charset="0"/>
                        </a:rPr>
                        <m:t> </m:t>
                      </m:r>
                      <m:d>
                        <m:dPr>
                          <m:ctrlPr>
                            <a:rPr lang="en-US" altLang="zh-CN" sz="2600" b="0" i="1" smtClean="0">
                              <a:latin typeface="Cambria Math" panose="02040503050406030204" pitchFamily="18" charset="0"/>
                              <a:cs typeface="Times New Roman" panose="02020603050405020304" pitchFamily="18" charset="0"/>
                            </a:rPr>
                          </m:ctrlPr>
                        </m:dPr>
                        <m:e>
                          <m:r>
                            <a:rPr lang="en-US" altLang="zh-CN" sz="2600" b="0" i="1" smtClean="0">
                              <a:latin typeface="Cambria Math" panose="02040503050406030204" pitchFamily="18" charset="0"/>
                              <a:cs typeface="Times New Roman" panose="02020603050405020304" pitchFamily="18" charset="0"/>
                            </a:rPr>
                            <m:t>9</m:t>
                          </m:r>
                          <m:r>
                            <a:rPr lang="en-US" altLang="zh-CN" sz="2600" b="0" i="1" smtClean="0">
                              <a:latin typeface="Cambria Math" panose="02040503050406030204" pitchFamily="18" charset="0"/>
                              <a:cs typeface="Times New Roman" panose="02020603050405020304" pitchFamily="18" charset="0"/>
                            </a:rPr>
                            <m:t>.</m:t>
                          </m:r>
                          <m:r>
                            <a:rPr lang="en-US" altLang="zh-CN" sz="2600" b="0" i="1" smtClean="0">
                              <a:latin typeface="Cambria Math" panose="02040503050406030204" pitchFamily="18" charset="0"/>
                              <a:cs typeface="Times New Roman" panose="02020603050405020304" pitchFamily="18" charset="0"/>
                            </a:rPr>
                            <m:t>4</m:t>
                          </m:r>
                        </m:e>
                      </m:d>
                    </m:oMath>
                  </m:oMathPara>
                </a14:m>
                <a:endParaRPr lang="en-US" altLang="zh-CN" sz="2600" b="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dirty="0"/>
                  <a:t>        </a:t>
                </a:r>
                <a:r>
                  <a:rPr lang="en-US" altLang="zh-CN" sz="2600" dirty="0">
                    <a:latin typeface="Times New Roman" panose="02020603050405020304" pitchFamily="18" charset="0"/>
                    <a:cs typeface="Times New Roman" panose="02020603050405020304" pitchFamily="18" charset="0"/>
                  </a:rPr>
                  <a:t>Convolution is commutative, meaning we can equivalently write:</a:t>
                </a:r>
              </a:p>
              <a:p>
                <a:pPr marL="0" lvl="0" indent="0" algn="just">
                  <a:lnSpc>
                    <a:spcPct val="125000"/>
                  </a:lnSpc>
                  <a:spcBef>
                    <a:spcPts val="0"/>
                  </a:spcBef>
                  <a:buClr>
                    <a:srgbClr val="FF0000"/>
                  </a:buClr>
                  <a:buNone/>
                </a:pPr>
                <a14:m>
                  <m:oMathPara xmlns:m="http://schemas.openxmlformats.org/officeDocument/2006/math">
                    <m:oMathParaPr>
                      <m:jc m:val="right"/>
                    </m:oMathParaPr>
                    <m:oMath xmlns:m="http://schemas.openxmlformats.org/officeDocument/2006/math">
                      <m:r>
                        <a:rPr lang="en-US" altLang="zh-CN" sz="2600" i="1">
                          <a:latin typeface="Cambria Math" panose="02040503050406030204" pitchFamily="18" charset="0"/>
                          <a:cs typeface="Times New Roman" panose="02020603050405020304" pitchFamily="18" charset="0"/>
                        </a:rPr>
                        <m:t>𝑆</m:t>
                      </m:r>
                      <m:d>
                        <m:dPr>
                          <m:ctrlPr>
                            <a:rPr lang="en-US" altLang="zh-CN" sz="2600" i="1">
                              <a:latin typeface="Cambria Math" panose="02040503050406030204" pitchFamily="18" charset="0"/>
                              <a:cs typeface="Times New Roman" panose="02020603050405020304" pitchFamily="18" charset="0"/>
                            </a:rPr>
                          </m:ctrlPr>
                        </m:dPr>
                        <m:e>
                          <m:r>
                            <a:rPr lang="en-US" altLang="zh-CN" sz="2600" i="1">
                              <a:latin typeface="Cambria Math" panose="02040503050406030204" pitchFamily="18" charset="0"/>
                              <a:cs typeface="Times New Roman" panose="02020603050405020304" pitchFamily="18" charset="0"/>
                            </a:rPr>
                            <m:t>𝑖</m:t>
                          </m:r>
                          <m:r>
                            <a:rPr lang="en-US" altLang="zh-CN" sz="2600" i="1">
                              <a:latin typeface="Cambria Math" panose="02040503050406030204" pitchFamily="18" charset="0"/>
                              <a:cs typeface="Times New Roman" panose="02020603050405020304" pitchFamily="18" charset="0"/>
                            </a:rPr>
                            <m:t>,</m:t>
                          </m:r>
                          <m:r>
                            <a:rPr lang="en-US" altLang="zh-CN" sz="2600" i="1">
                              <a:latin typeface="Cambria Math" panose="02040503050406030204" pitchFamily="18" charset="0"/>
                              <a:cs typeface="Times New Roman" panose="02020603050405020304" pitchFamily="18" charset="0"/>
                            </a:rPr>
                            <m:t>𝑗</m:t>
                          </m:r>
                        </m:e>
                      </m:d>
                      <m:r>
                        <a:rPr lang="en-US" altLang="zh-CN" sz="2600" i="1">
                          <a:latin typeface="Cambria Math" panose="02040503050406030204" pitchFamily="18" charset="0"/>
                          <a:cs typeface="Times New Roman" panose="02020603050405020304" pitchFamily="18" charset="0"/>
                        </a:rPr>
                        <m:t>=</m:t>
                      </m:r>
                      <m:d>
                        <m:dPr>
                          <m:ctrlPr>
                            <a:rPr lang="en-US" altLang="zh-CN" sz="2600" i="1">
                              <a:latin typeface="Cambria Math" panose="02040503050406030204" pitchFamily="18" charset="0"/>
                              <a:cs typeface="Times New Roman" panose="02020603050405020304" pitchFamily="18" charset="0"/>
                            </a:rPr>
                          </m:ctrlPr>
                        </m:dPr>
                        <m:e>
                          <m:r>
                            <a:rPr lang="en-US" altLang="zh-CN" sz="2600" b="0" i="1" smtClean="0">
                              <a:latin typeface="Cambria Math" panose="02040503050406030204" pitchFamily="18" charset="0"/>
                              <a:cs typeface="Times New Roman" panose="02020603050405020304" pitchFamily="18" charset="0"/>
                            </a:rPr>
                            <m:t>𝐾</m:t>
                          </m:r>
                          <m:r>
                            <a:rPr lang="en-US" altLang="zh-CN" sz="2600" i="1">
                              <a:latin typeface="Cambria Math" panose="02040503050406030204" pitchFamily="18" charset="0"/>
                              <a:cs typeface="Times New Roman" panose="02020603050405020304" pitchFamily="18" charset="0"/>
                            </a:rPr>
                            <m:t>∗</m:t>
                          </m:r>
                          <m:r>
                            <a:rPr lang="en-US" altLang="zh-CN" sz="2600" b="0" i="1" smtClean="0">
                              <a:latin typeface="Cambria Math" panose="02040503050406030204" pitchFamily="18" charset="0"/>
                              <a:cs typeface="Times New Roman" panose="02020603050405020304" pitchFamily="18" charset="0"/>
                            </a:rPr>
                            <m:t>𝐼</m:t>
                          </m:r>
                        </m:e>
                      </m:d>
                      <m:d>
                        <m:dPr>
                          <m:ctrlPr>
                            <a:rPr lang="en-US" altLang="zh-CN" sz="2600" i="1">
                              <a:latin typeface="Cambria Math" panose="02040503050406030204" pitchFamily="18" charset="0"/>
                              <a:cs typeface="Times New Roman" panose="02020603050405020304" pitchFamily="18" charset="0"/>
                            </a:rPr>
                          </m:ctrlPr>
                        </m:dPr>
                        <m:e>
                          <m:r>
                            <a:rPr lang="en-US" altLang="zh-CN" sz="2600" i="1">
                              <a:latin typeface="Cambria Math" panose="02040503050406030204" pitchFamily="18" charset="0"/>
                              <a:cs typeface="Times New Roman" panose="02020603050405020304" pitchFamily="18" charset="0"/>
                            </a:rPr>
                            <m:t>𝑖</m:t>
                          </m:r>
                          <m:r>
                            <a:rPr lang="en-US" altLang="zh-CN" sz="2600" i="1">
                              <a:latin typeface="Cambria Math" panose="02040503050406030204" pitchFamily="18" charset="0"/>
                              <a:cs typeface="Times New Roman" panose="02020603050405020304" pitchFamily="18" charset="0"/>
                            </a:rPr>
                            <m:t>,</m:t>
                          </m:r>
                          <m:r>
                            <a:rPr lang="en-US" altLang="zh-CN" sz="2600" i="1">
                              <a:latin typeface="Cambria Math" panose="02040503050406030204" pitchFamily="18" charset="0"/>
                              <a:cs typeface="Times New Roman" panose="02020603050405020304" pitchFamily="18" charset="0"/>
                            </a:rPr>
                            <m:t>𝑗</m:t>
                          </m:r>
                        </m:e>
                      </m:d>
                      <m:r>
                        <a:rPr lang="en-US" altLang="zh-CN" sz="2600" i="1">
                          <a:latin typeface="Cambria Math" panose="02040503050406030204" pitchFamily="18" charset="0"/>
                          <a:cs typeface="Times New Roman" panose="02020603050405020304" pitchFamily="18" charset="0"/>
                        </a:rPr>
                        <m:t>=</m:t>
                      </m:r>
                      <m:nary>
                        <m:naryPr>
                          <m:chr m:val="∑"/>
                          <m:supHide m:val="on"/>
                          <m:ctrlPr>
                            <a:rPr lang="en-US" altLang="zh-CN" sz="2600" i="1">
                              <a:latin typeface="Cambria Math" panose="02040503050406030204" pitchFamily="18" charset="0"/>
                              <a:cs typeface="Times New Roman" panose="02020603050405020304" pitchFamily="18" charset="0"/>
                            </a:rPr>
                          </m:ctrlPr>
                        </m:naryPr>
                        <m:sub>
                          <m:r>
                            <m:rPr>
                              <m:brk m:alnAt="7"/>
                            </m:rPr>
                            <a:rPr lang="en-US" altLang="zh-CN" sz="2600" i="1">
                              <a:latin typeface="Cambria Math" panose="02040503050406030204" pitchFamily="18" charset="0"/>
                              <a:cs typeface="Times New Roman" panose="02020603050405020304" pitchFamily="18" charset="0"/>
                            </a:rPr>
                            <m:t>𝑚</m:t>
                          </m:r>
                        </m:sub>
                        <m:sup/>
                        <m:e>
                          <m:nary>
                            <m:naryPr>
                              <m:chr m:val="∑"/>
                              <m:supHide m:val="on"/>
                              <m:ctrlPr>
                                <a:rPr lang="en-US" altLang="zh-CN" sz="2600" i="1">
                                  <a:latin typeface="Cambria Math" panose="02040503050406030204" pitchFamily="18" charset="0"/>
                                  <a:cs typeface="Times New Roman" panose="02020603050405020304" pitchFamily="18" charset="0"/>
                                </a:rPr>
                              </m:ctrlPr>
                            </m:naryPr>
                            <m:sub>
                              <m:r>
                                <m:rPr>
                                  <m:brk m:alnAt="7"/>
                                </m:rPr>
                                <a:rPr lang="en-US" altLang="zh-CN" sz="2600" i="1">
                                  <a:latin typeface="Cambria Math" panose="02040503050406030204" pitchFamily="18" charset="0"/>
                                  <a:cs typeface="Times New Roman" panose="02020603050405020304" pitchFamily="18" charset="0"/>
                                </a:rPr>
                                <m:t>𝑛</m:t>
                              </m:r>
                            </m:sub>
                            <m:sup/>
                            <m:e>
                              <m:r>
                                <a:rPr lang="en-US" altLang="zh-CN" sz="2600" i="1">
                                  <a:latin typeface="Cambria Math" panose="02040503050406030204" pitchFamily="18" charset="0"/>
                                  <a:cs typeface="Times New Roman" panose="02020603050405020304" pitchFamily="18" charset="0"/>
                                </a:rPr>
                                <m:t>𝐼</m:t>
                              </m:r>
                              <m:d>
                                <m:dPr>
                                  <m:ctrlPr>
                                    <a:rPr lang="en-US" altLang="zh-CN" sz="2600" i="1">
                                      <a:latin typeface="Cambria Math" panose="02040503050406030204" pitchFamily="18" charset="0"/>
                                      <a:cs typeface="Times New Roman" panose="02020603050405020304" pitchFamily="18" charset="0"/>
                                    </a:rPr>
                                  </m:ctrlPr>
                                </m:dPr>
                                <m:e>
                                  <m:r>
                                    <a:rPr lang="en-US" altLang="zh-CN" sz="2600" b="0" i="1" smtClean="0">
                                      <a:latin typeface="Cambria Math" panose="02040503050406030204" pitchFamily="18" charset="0"/>
                                      <a:cs typeface="Times New Roman" panose="02020603050405020304" pitchFamily="18" charset="0"/>
                                    </a:rPr>
                                    <m:t>𝑖</m:t>
                                  </m:r>
                                  <m:r>
                                    <a:rPr lang="en-US" altLang="zh-CN" sz="2600" b="0" i="1" smtClean="0">
                                      <a:latin typeface="Cambria Math" panose="02040503050406030204" pitchFamily="18" charset="0"/>
                                      <a:cs typeface="Times New Roman" panose="02020603050405020304" pitchFamily="18" charset="0"/>
                                    </a:rPr>
                                    <m:t>−</m:t>
                                  </m:r>
                                  <m:r>
                                    <a:rPr lang="en-US" altLang="zh-CN" sz="2600" i="1">
                                      <a:latin typeface="Cambria Math" panose="02040503050406030204" pitchFamily="18" charset="0"/>
                                      <a:cs typeface="Times New Roman" panose="02020603050405020304" pitchFamily="18" charset="0"/>
                                    </a:rPr>
                                    <m:t>𝑚</m:t>
                                  </m:r>
                                  <m:r>
                                    <a:rPr lang="en-US" altLang="zh-CN" sz="2600" i="1">
                                      <a:latin typeface="Cambria Math" panose="02040503050406030204" pitchFamily="18" charset="0"/>
                                      <a:cs typeface="Times New Roman" panose="02020603050405020304" pitchFamily="18" charset="0"/>
                                    </a:rPr>
                                    <m:t>,</m:t>
                                  </m:r>
                                  <m:r>
                                    <a:rPr lang="en-US" altLang="zh-CN" sz="2600" b="0" i="1" smtClean="0">
                                      <a:latin typeface="Cambria Math" panose="02040503050406030204" pitchFamily="18" charset="0"/>
                                      <a:cs typeface="Times New Roman" panose="02020603050405020304" pitchFamily="18" charset="0"/>
                                    </a:rPr>
                                    <m:t>𝑗</m:t>
                                  </m:r>
                                  <m:r>
                                    <a:rPr lang="en-US" altLang="zh-CN" sz="2600" b="0" i="1" smtClean="0">
                                      <a:latin typeface="Cambria Math" panose="02040503050406030204" pitchFamily="18" charset="0"/>
                                      <a:cs typeface="Times New Roman" panose="02020603050405020304" pitchFamily="18" charset="0"/>
                                    </a:rPr>
                                    <m:t>−</m:t>
                                  </m:r>
                                  <m:r>
                                    <a:rPr lang="en-US" altLang="zh-CN" sz="2600" i="1">
                                      <a:latin typeface="Cambria Math" panose="02040503050406030204" pitchFamily="18" charset="0"/>
                                      <a:cs typeface="Times New Roman" panose="02020603050405020304" pitchFamily="18" charset="0"/>
                                    </a:rPr>
                                    <m:t>𝑛</m:t>
                                  </m:r>
                                </m:e>
                              </m:d>
                              <m:r>
                                <a:rPr lang="en-US" altLang="zh-CN" sz="2600" i="1">
                                  <a:latin typeface="Cambria Math" panose="02040503050406030204" pitchFamily="18" charset="0"/>
                                  <a:cs typeface="Times New Roman" panose="02020603050405020304" pitchFamily="18" charset="0"/>
                                </a:rPr>
                                <m:t>𝐾</m:t>
                              </m:r>
                              <m:d>
                                <m:dPr>
                                  <m:ctrlPr>
                                    <a:rPr lang="en-US" altLang="zh-CN" sz="2600" i="1">
                                      <a:latin typeface="Cambria Math" panose="02040503050406030204" pitchFamily="18" charset="0"/>
                                      <a:cs typeface="Times New Roman" panose="02020603050405020304" pitchFamily="18" charset="0"/>
                                    </a:rPr>
                                  </m:ctrlPr>
                                </m:dPr>
                                <m:e>
                                  <m:r>
                                    <a:rPr lang="en-US" altLang="zh-CN" sz="2600" i="1">
                                      <a:latin typeface="Cambria Math" panose="02040503050406030204" pitchFamily="18" charset="0"/>
                                      <a:cs typeface="Times New Roman" panose="02020603050405020304" pitchFamily="18" charset="0"/>
                                    </a:rPr>
                                    <m:t>𝑚</m:t>
                                  </m:r>
                                  <m:r>
                                    <a:rPr lang="en-US" altLang="zh-CN" sz="2600" i="1">
                                      <a:latin typeface="Cambria Math" panose="02040503050406030204" pitchFamily="18" charset="0"/>
                                      <a:cs typeface="Times New Roman" panose="02020603050405020304" pitchFamily="18" charset="0"/>
                                    </a:rPr>
                                    <m:t>,</m:t>
                                  </m:r>
                                  <m:r>
                                    <a:rPr lang="en-US" altLang="zh-CN" sz="2600" i="1">
                                      <a:latin typeface="Cambria Math" panose="02040503050406030204" pitchFamily="18" charset="0"/>
                                      <a:cs typeface="Times New Roman" panose="02020603050405020304" pitchFamily="18" charset="0"/>
                                    </a:rPr>
                                    <m:t>𝑛</m:t>
                                  </m:r>
                                </m:e>
                              </m:d>
                            </m:e>
                          </m:nary>
                        </m:e>
                      </m:nary>
                      <m:r>
                        <a:rPr lang="en-US" altLang="zh-CN" sz="2600" i="1">
                          <a:latin typeface="Cambria Math" panose="02040503050406030204" pitchFamily="18" charset="0"/>
                          <a:cs typeface="Times New Roman" panose="02020603050405020304" pitchFamily="18" charset="0"/>
                        </a:rPr>
                        <m:t>.             </m:t>
                      </m:r>
                      <m:d>
                        <m:dPr>
                          <m:ctrlPr>
                            <a:rPr lang="en-US" altLang="zh-CN" sz="2600" i="1">
                              <a:latin typeface="Cambria Math" panose="02040503050406030204" pitchFamily="18" charset="0"/>
                              <a:cs typeface="Times New Roman" panose="02020603050405020304" pitchFamily="18" charset="0"/>
                            </a:rPr>
                          </m:ctrlPr>
                        </m:dPr>
                        <m:e>
                          <m:r>
                            <a:rPr lang="en-US" altLang="zh-CN" sz="2600" i="1">
                              <a:latin typeface="Cambria Math" panose="02040503050406030204" pitchFamily="18" charset="0"/>
                              <a:cs typeface="Times New Roman" panose="02020603050405020304" pitchFamily="18" charset="0"/>
                            </a:rPr>
                            <m:t>9</m:t>
                          </m:r>
                          <m:r>
                            <a:rPr lang="en-US" altLang="zh-CN" sz="2600" i="1">
                              <a:latin typeface="Cambria Math" panose="02040503050406030204" pitchFamily="18" charset="0"/>
                              <a:cs typeface="Times New Roman" panose="02020603050405020304" pitchFamily="18" charset="0"/>
                            </a:rPr>
                            <m:t>.</m:t>
                          </m:r>
                          <m:r>
                            <a:rPr lang="en-US" altLang="zh-CN" sz="2600" b="0" i="1" smtClean="0">
                              <a:latin typeface="Cambria Math" panose="02040503050406030204" pitchFamily="18" charset="0"/>
                              <a:cs typeface="Times New Roman" panose="02020603050405020304" pitchFamily="18" charset="0"/>
                            </a:rPr>
                            <m:t>5</m:t>
                          </m:r>
                        </m:e>
                      </m:d>
                    </m:oMath>
                  </m:oMathPara>
                </a14:m>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dirty="0"/>
                  <a:t>        </a:t>
                </a:r>
                <a:r>
                  <a:rPr lang="en-US" altLang="zh-CN" sz="2600" dirty="0">
                    <a:latin typeface="Times New Roman" panose="02020603050405020304" pitchFamily="18" charset="0"/>
                    <a:cs typeface="Times New Roman" panose="02020603050405020304" pitchFamily="18" charset="0"/>
                  </a:rPr>
                  <a:t>Usually the latter formula is more straightforward to implement in a machine learning library, because there is less variation in the range of valid values of  </a:t>
                </a:r>
                <a14:m>
                  <m:oMath xmlns:m="http://schemas.openxmlformats.org/officeDocument/2006/math">
                    <m:r>
                      <a:rPr lang="en-US" altLang="zh-CN" sz="2600" i="1">
                        <a:latin typeface="Cambria Math" panose="02040503050406030204" pitchFamily="18" charset="0"/>
                        <a:cs typeface="Times New Roman" panose="02020603050405020304" pitchFamily="18" charset="0"/>
                      </a:rPr>
                      <m:t>𝑚</m:t>
                    </m:r>
                  </m:oMath>
                </a14:m>
                <a:r>
                  <a:rPr lang="en-US" altLang="zh-CN" sz="2600" dirty="0">
                    <a:latin typeface="Times New Roman" panose="02020603050405020304" pitchFamily="18" charset="0"/>
                    <a:cs typeface="Times New Roman" panose="02020603050405020304" pitchFamily="18" charset="0"/>
                  </a:rPr>
                  <a:t> and </a:t>
                </a:r>
                <a14:m>
                  <m:oMath xmlns:m="http://schemas.openxmlformats.org/officeDocument/2006/math">
                    <m:r>
                      <a:rPr lang="en-US" altLang="zh-CN" sz="2600" b="0" i="1" smtClean="0">
                        <a:latin typeface="Cambria Math" panose="02040503050406030204" pitchFamily="18" charset="0"/>
                        <a:cs typeface="Times New Roman" panose="02020603050405020304" pitchFamily="18" charset="0"/>
                      </a:rPr>
                      <m:t>𝑛</m:t>
                    </m:r>
                  </m:oMath>
                </a14:m>
                <a:r>
                  <a:rPr lang="en-US" altLang="zh-CN" sz="2600" dirty="0">
                    <a:latin typeface="Times New Roman" panose="02020603050405020304" pitchFamily="18" charset="0"/>
                    <a:cs typeface="Times New Roman" panose="02020603050405020304" pitchFamily="18" charset="0"/>
                  </a:rPr>
                  <a:t>. </a:t>
                </a:r>
                <a:endParaRPr lang="zh-CN" altLang="en-US" sz="26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855" r="-80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364563321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482" name="内容占位符 2"/>
              <p:cNvSpPr>
                <a:spLocks noGrp="1"/>
              </p:cNvSpPr>
              <p:nvPr>
                <p:ph idx="1"/>
              </p:nvPr>
            </p:nvSpPr>
            <p:spPr/>
            <p:txBody>
              <a:bodyPr>
                <a:noAutofit/>
              </a:bodyPr>
              <a:lstStyle/>
              <a:p>
                <a:pPr marL="0" indent="0" algn="just">
                  <a:lnSpc>
                    <a:spcPct val="135000"/>
                  </a:lnSpc>
                  <a:spcBef>
                    <a:spcPct val="0"/>
                  </a:spcBef>
                  <a:buNone/>
                </a:pPr>
                <a:r>
                  <a:rPr lang="en-US" altLang="zh-CN" sz="2600" dirty="0">
                    <a:latin typeface="Times New Roman" panose="02020603050405020304" pitchFamily="18" charset="0"/>
                    <a:cs typeface="Times New Roman" panose="02020603050405020304" pitchFamily="18" charset="0"/>
                  </a:rPr>
                  <a:t>Likewise, we can think of a simple cell as sampling the image at a set of locations, defined by a set of </a:t>
                </a:r>
                <a14:m>
                  <m:oMath xmlns:m="http://schemas.openxmlformats.org/officeDocument/2006/math">
                    <m:r>
                      <a:rPr lang="en-US" altLang="zh-CN" sz="2600" i="1" dirty="0" smtClean="0">
                        <a:latin typeface="Cambria Math" panose="02040503050406030204" pitchFamily="18" charset="0"/>
                        <a:cs typeface="Times New Roman" panose="02020603050405020304" pitchFamily="18" charset="0"/>
                      </a:rPr>
                      <m:t>𝑥</m:t>
                    </m:r>
                  </m:oMath>
                </a14:m>
                <a:r>
                  <a:rPr lang="en-US" altLang="zh-CN" sz="2600" dirty="0">
                    <a:latin typeface="Times New Roman" panose="02020603050405020304" pitchFamily="18" charset="0"/>
                    <a:cs typeface="Times New Roman" panose="02020603050405020304" pitchFamily="18" charset="0"/>
                  </a:rPr>
                  <a:t> coordinates </a:t>
                </a:r>
                <a14:m>
                  <m:oMath xmlns:m="http://schemas.openxmlformats.org/officeDocument/2006/math">
                    <m:r>
                      <a:rPr lang="zh-CN" altLang="en-US" sz="2600" i="1" dirty="0" smtClean="0">
                        <a:latin typeface="Cambria Math" panose="02040503050406030204" pitchFamily="18" charset="0"/>
                        <a:cs typeface="Times New Roman" panose="02020603050405020304" pitchFamily="18" charset="0"/>
                      </a:rPr>
                      <m:t>𝕏</m:t>
                    </m:r>
                  </m:oMath>
                </a14:m>
                <a:r>
                  <a:rPr lang="en-US" altLang="zh-CN" sz="2600" dirty="0">
                    <a:latin typeface="Times New Roman" panose="02020603050405020304" pitchFamily="18" charset="0"/>
                    <a:cs typeface="Times New Roman" panose="02020603050405020304" pitchFamily="18" charset="0"/>
                  </a:rPr>
                  <a:t> and a set of </a:t>
                </a:r>
                <a14:m>
                  <m:oMath xmlns:m="http://schemas.openxmlformats.org/officeDocument/2006/math">
                    <m:r>
                      <a:rPr lang="en-US" altLang="zh-CN" sz="2600" i="1" dirty="0" smtClean="0">
                        <a:latin typeface="Cambria Math" panose="02040503050406030204" pitchFamily="18" charset="0"/>
                        <a:cs typeface="Times New Roman" panose="02020603050405020304" pitchFamily="18" charset="0"/>
                      </a:rPr>
                      <m:t>𝑦</m:t>
                    </m:r>
                  </m:oMath>
                </a14:m>
                <a:r>
                  <a:rPr lang="en-US" altLang="zh-CN" sz="2600" dirty="0">
                    <a:latin typeface="Times New Roman" panose="02020603050405020304" pitchFamily="18" charset="0"/>
                    <a:cs typeface="Times New Roman" panose="02020603050405020304" pitchFamily="18" charset="0"/>
                  </a:rPr>
                  <a:t> coordinates,</a:t>
                </a:r>
                <a14:m>
                  <m:oMath xmlns:m="http://schemas.openxmlformats.org/officeDocument/2006/math">
                    <m:r>
                      <a:rPr lang="zh-CN" altLang="en-US" sz="2600" i="1" dirty="0" smtClean="0">
                        <a:latin typeface="Cambria Math" panose="02040503050406030204" pitchFamily="18" charset="0"/>
                        <a:cs typeface="Times New Roman" panose="02020603050405020304" pitchFamily="18" charset="0"/>
                      </a:rPr>
                      <m:t>𝕐</m:t>
                    </m:r>
                  </m:oMath>
                </a14:m>
                <a:r>
                  <a:rPr lang="en-US" altLang="zh-CN" sz="2600" dirty="0">
                    <a:latin typeface="Times New Roman" panose="02020603050405020304" pitchFamily="18" charset="0"/>
                    <a:cs typeface="Times New Roman" panose="02020603050405020304" pitchFamily="18" charset="0"/>
                  </a:rPr>
                  <a:t>, and applying weights that are also a function of the location,</a:t>
                </a:r>
                <a14:m>
                  <m:oMath xmlns:m="http://schemas.openxmlformats.org/officeDocument/2006/math">
                    <m:r>
                      <a:rPr lang="en-US" altLang="zh-CN" sz="2600" b="0" i="0" smtClean="0">
                        <a:latin typeface="Cambria Math" panose="02040503050406030204" pitchFamily="18" charset="0"/>
                        <a:cs typeface="Times New Roman" panose="02020603050405020304" pitchFamily="18" charset="0"/>
                      </a:rPr>
                      <m:t>  </m:t>
                    </m:r>
                    <m:r>
                      <a:rPr lang="en-US" altLang="zh-CN" sz="2600" b="0" i="1" smtClean="0">
                        <a:latin typeface="Cambria Math" panose="02040503050406030204" pitchFamily="18" charset="0"/>
                        <a:cs typeface="Times New Roman" panose="02020603050405020304" pitchFamily="18" charset="0"/>
                      </a:rPr>
                      <m:t> </m:t>
                    </m:r>
                    <m:r>
                      <a:rPr lang="en-US" altLang="zh-CN" sz="2600" b="0" i="1" smtClean="0">
                        <a:latin typeface="Cambria Math" panose="02040503050406030204" pitchFamily="18" charset="0"/>
                        <a:cs typeface="Times New Roman" panose="02020603050405020304" pitchFamily="18" charset="0"/>
                      </a:rPr>
                      <m:t>𝑤</m:t>
                    </m:r>
                    <m:r>
                      <a:rPr lang="en-US" altLang="zh-CN" sz="2600" b="0" i="1" smtClean="0">
                        <a:latin typeface="Cambria Math" panose="02040503050406030204" pitchFamily="18" charset="0"/>
                        <a:cs typeface="Times New Roman" panose="02020603050405020304" pitchFamily="18" charset="0"/>
                      </a:rPr>
                      <m:t>(</m:t>
                    </m:r>
                    <m:r>
                      <a:rPr lang="en-US" altLang="zh-CN" sz="2600" b="0" i="1" smtClean="0">
                        <a:latin typeface="Cambria Math" panose="02040503050406030204" pitchFamily="18" charset="0"/>
                        <a:cs typeface="Times New Roman" panose="02020603050405020304" pitchFamily="18" charset="0"/>
                      </a:rPr>
                      <m:t>𝑥</m:t>
                    </m:r>
                    <m:r>
                      <a:rPr lang="en-US" altLang="zh-CN" sz="2600" b="0" i="1" smtClean="0">
                        <a:latin typeface="Cambria Math" panose="02040503050406030204" pitchFamily="18" charset="0"/>
                        <a:cs typeface="Times New Roman" panose="02020603050405020304" pitchFamily="18" charset="0"/>
                      </a:rPr>
                      <m:t>,</m:t>
                    </m:r>
                    <m:r>
                      <a:rPr lang="en-US" altLang="zh-CN" sz="2600" b="0" i="1" smtClean="0">
                        <a:latin typeface="Cambria Math" panose="02040503050406030204" pitchFamily="18" charset="0"/>
                        <a:cs typeface="Times New Roman" panose="02020603050405020304" pitchFamily="18" charset="0"/>
                      </a:rPr>
                      <m:t>𝑦</m:t>
                    </m:r>
                    <m:r>
                      <a:rPr lang="en-US" altLang="zh-CN" sz="2600" b="0" i="1" smtClean="0">
                        <a:latin typeface="Cambria Math" panose="02040503050406030204" pitchFamily="18" charset="0"/>
                        <a:cs typeface="Times New Roman" panose="02020603050405020304" pitchFamily="18" charset="0"/>
                      </a:rPr>
                      <m:t>)</m:t>
                    </m:r>
                  </m:oMath>
                </a14:m>
                <a:r>
                  <a:rPr lang="en-US" altLang="zh-CN" sz="2600" dirty="0">
                    <a:latin typeface="Times New Roman" panose="02020603050405020304" pitchFamily="18" charset="0"/>
                    <a:cs typeface="Times New Roman" panose="02020603050405020304" pitchFamily="18" charset="0"/>
                  </a:rPr>
                  <a:t>. From this point of view, the response of a simple cell to an image is given by</a:t>
                </a:r>
              </a:p>
              <a:p>
                <a:pPr marL="0" indent="0" algn="just">
                  <a:lnSpc>
                    <a:spcPct val="135000"/>
                  </a:lnSpc>
                  <a:spcBef>
                    <a:spcPct val="0"/>
                  </a:spcBef>
                  <a:buNone/>
                </a:pPr>
                <a:endParaRPr lang="en-US" altLang="zh-CN" sz="2600" dirty="0">
                  <a:latin typeface="Times New Roman" panose="02020603050405020304" pitchFamily="18" charset="0"/>
                  <a:cs typeface="Times New Roman" panose="02020603050405020304" pitchFamily="18" charset="0"/>
                </a:endParaRPr>
              </a:p>
              <a:p>
                <a:pPr marL="0" indent="0" algn="just">
                  <a:lnSpc>
                    <a:spcPct val="135000"/>
                  </a:lnSpc>
                  <a:spcBef>
                    <a:spcPct val="0"/>
                  </a:spcBef>
                  <a:buNone/>
                </a:pPr>
                <a:endParaRPr lang="en-US" altLang="zh-CN" sz="2600" dirty="0">
                  <a:latin typeface="Times New Roman" panose="02020603050405020304" pitchFamily="18" charset="0"/>
                  <a:cs typeface="Times New Roman" panose="02020603050405020304" pitchFamily="18" charset="0"/>
                </a:endParaRPr>
              </a:p>
              <a:p>
                <a:pPr marL="0" indent="0">
                  <a:lnSpc>
                    <a:spcPct val="135000"/>
                  </a:lnSpc>
                  <a:spcBef>
                    <a:spcPct val="0"/>
                  </a:spcBef>
                  <a:buNone/>
                </a:pPr>
                <a:br>
                  <a:rPr lang="en-US" altLang="zh-CN" sz="2600" dirty="0">
                    <a:latin typeface="Times New Roman" panose="02020603050405020304" pitchFamily="18" charset="0"/>
                    <a:cs typeface="Times New Roman" panose="02020603050405020304" pitchFamily="18" charset="0"/>
                  </a:rPr>
                </a:br>
                <a:br>
                  <a:rPr lang="en-US" altLang="zh-CN" sz="2600" dirty="0"/>
                </a:br>
                <a:endParaRPr lang="en-US" altLang="zh-CN" sz="2600" dirty="0">
                  <a:latin typeface="Times New Roman" panose="02020603050405020304" pitchFamily="18" charset="0"/>
                  <a:cs typeface="Times New Roman" panose="02020603050405020304" pitchFamily="18" charset="0"/>
                </a:endParaRPr>
              </a:p>
            </p:txBody>
          </p:sp>
        </mc:Choice>
        <mc:Fallback xmlns="">
          <p:sp>
            <p:nvSpPr>
              <p:cNvPr id="20482" name="内容占位符 2"/>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sp>
        <p:nvSpPr>
          <p:cNvPr id="5" name="标题 2"/>
          <p:cNvSpPr>
            <a:spLocks noGrp="1"/>
          </p:cNvSpPr>
          <p:nvPr>
            <p:ph type="title"/>
          </p:nvPr>
        </p:nvSpPr>
        <p:spPr/>
        <p:txBody>
          <a:bodyPr rtlCol="0">
            <a:normAutofit/>
          </a:bodyPr>
          <a:lstStyle/>
          <a:p>
            <a:pPr fontAlgn="auto">
              <a:spcAft>
                <a:spcPts val="0"/>
              </a:spcAft>
              <a:defRPr/>
            </a:pPr>
            <a:r>
              <a:rPr lang="en-US" altLang="zh-CN" sz="3555" dirty="0">
                <a:latin typeface="Times New Roman" panose="02020603050405020304" pitchFamily="18" charset="0"/>
                <a:cs typeface="Times New Roman" panose="02020603050405020304" pitchFamily="18" charset="0"/>
              </a:rPr>
              <a:t>9.10 The Neuroscientific Basis for Convolutional Networks</a:t>
            </a:r>
          </a:p>
        </p:txBody>
      </p:sp>
      <p:pic>
        <p:nvPicPr>
          <p:cNvPr id="4"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52699" y="3407652"/>
            <a:ext cx="7210425" cy="985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482" name="内容占位符 2"/>
              <p:cNvSpPr>
                <a:spLocks noGrp="1"/>
              </p:cNvSpPr>
              <p:nvPr>
                <p:ph idx="1"/>
              </p:nvPr>
            </p:nvSpPr>
            <p:spPr/>
            <p:txBody>
              <a:bodyPr>
                <a:noAutofit/>
              </a:bodyPr>
              <a:lstStyle/>
              <a:p>
                <a:pPr marL="0" indent="0" algn="just">
                  <a:lnSpc>
                    <a:spcPct val="135000"/>
                  </a:lnSpc>
                  <a:spcBef>
                    <a:spcPct val="0"/>
                  </a:spcBef>
                  <a:buNone/>
                </a:pPr>
                <a:r>
                  <a:rPr lang="en-US" altLang="zh-CN" sz="2600" dirty="0">
                    <a:latin typeface="Times New Roman" panose="02020603050405020304" pitchFamily="18" charset="0"/>
                    <a:cs typeface="Times New Roman" panose="02020603050405020304" pitchFamily="18" charset="0"/>
                  </a:rPr>
                  <a:t>Specifically, </a:t>
                </a:r>
                <a14:m>
                  <m:oMath xmlns:m="http://schemas.openxmlformats.org/officeDocument/2006/math">
                    <m:r>
                      <a:rPr lang="en-US" altLang="zh-CN" sz="2600" i="1" dirty="0" smtClean="0">
                        <a:latin typeface="Cambria Math" panose="02040503050406030204" pitchFamily="18" charset="0"/>
                        <a:cs typeface="Times New Roman" panose="02020603050405020304" pitchFamily="18" charset="0"/>
                      </a:rPr>
                      <m:t>𝑤</m:t>
                    </m:r>
                    <m:r>
                      <a:rPr lang="en-US" altLang="zh-CN" sz="2600" i="1" dirty="0" smtClean="0">
                        <a:latin typeface="Cambria Math" panose="02040503050406030204" pitchFamily="18" charset="0"/>
                        <a:cs typeface="Times New Roman" panose="02020603050405020304" pitchFamily="18" charset="0"/>
                      </a:rPr>
                      <m:t>(</m:t>
                    </m:r>
                    <m:r>
                      <a:rPr lang="en-US" altLang="zh-CN" sz="2600" i="1" dirty="0" smtClean="0">
                        <a:latin typeface="Cambria Math" panose="02040503050406030204" pitchFamily="18" charset="0"/>
                        <a:cs typeface="Times New Roman" panose="02020603050405020304" pitchFamily="18" charset="0"/>
                      </a:rPr>
                      <m:t>𝑥</m:t>
                    </m:r>
                    <m:r>
                      <a:rPr lang="en-US" altLang="zh-CN" sz="2600" i="1" dirty="0" smtClean="0">
                        <a:latin typeface="Cambria Math" panose="02040503050406030204" pitchFamily="18" charset="0"/>
                        <a:cs typeface="Times New Roman" panose="02020603050405020304" pitchFamily="18" charset="0"/>
                      </a:rPr>
                      <m:t>, </m:t>
                    </m:r>
                    <m:r>
                      <a:rPr lang="en-US" altLang="zh-CN" sz="2600" i="1" dirty="0" smtClean="0">
                        <a:latin typeface="Cambria Math" panose="02040503050406030204" pitchFamily="18" charset="0"/>
                        <a:cs typeface="Times New Roman" panose="02020603050405020304" pitchFamily="18" charset="0"/>
                      </a:rPr>
                      <m:t>𝑦</m:t>
                    </m:r>
                    <m:r>
                      <a:rPr lang="en-US" altLang="zh-CN" sz="2600" i="1" dirty="0" smtClean="0">
                        <a:latin typeface="Cambria Math" panose="02040503050406030204" pitchFamily="18" charset="0"/>
                        <a:cs typeface="Times New Roman" panose="02020603050405020304" pitchFamily="18" charset="0"/>
                      </a:rPr>
                      <m:t>) </m:t>
                    </m:r>
                  </m:oMath>
                </a14:m>
                <a:r>
                  <a:rPr lang="en-US" altLang="zh-CN" sz="2600" dirty="0">
                    <a:latin typeface="Times New Roman" panose="02020603050405020304" pitchFamily="18" charset="0"/>
                    <a:cs typeface="Times New Roman" panose="02020603050405020304" pitchFamily="18" charset="0"/>
                  </a:rPr>
                  <a:t>takes the form of a Gabor function:</a:t>
                </a:r>
              </a:p>
              <a:p>
                <a:pPr marL="0" indent="0" algn="just">
                  <a:lnSpc>
                    <a:spcPct val="135000"/>
                  </a:lnSpc>
                  <a:spcBef>
                    <a:spcPct val="0"/>
                  </a:spcBef>
                  <a:buNone/>
                </a:pPr>
                <a:endParaRPr lang="en-US" altLang="zh-CN" dirty="0"/>
              </a:p>
              <a:p>
                <a:pPr marL="0" indent="0" algn="just">
                  <a:lnSpc>
                    <a:spcPct val="135000"/>
                  </a:lnSpc>
                  <a:spcBef>
                    <a:spcPct val="0"/>
                  </a:spcBef>
                  <a:buNone/>
                </a:pPr>
                <a:r>
                  <a:rPr lang="en-US" altLang="zh-CN" dirty="0"/>
                  <a:t>where</a:t>
                </a:r>
              </a:p>
              <a:p>
                <a:pPr marL="0" indent="0" algn="just">
                  <a:lnSpc>
                    <a:spcPct val="135000"/>
                  </a:lnSpc>
                  <a:spcBef>
                    <a:spcPct val="0"/>
                  </a:spcBef>
                  <a:buNone/>
                </a:pPr>
                <a:endParaRPr lang="en-US" altLang="zh-CN" sz="2600" dirty="0">
                  <a:latin typeface="Times New Roman" panose="02020603050405020304" pitchFamily="18" charset="0"/>
                  <a:cs typeface="Times New Roman" panose="02020603050405020304" pitchFamily="18" charset="0"/>
                </a:endParaRPr>
              </a:p>
              <a:p>
                <a:pPr marL="0" indent="0" algn="just">
                  <a:lnSpc>
                    <a:spcPct val="135000"/>
                  </a:lnSpc>
                  <a:spcBef>
                    <a:spcPct val="0"/>
                  </a:spcBef>
                  <a:buNone/>
                </a:pPr>
                <a:r>
                  <a:rPr lang="en-US" altLang="zh-CN" dirty="0"/>
                  <a:t>and</a:t>
                </a:r>
              </a:p>
              <a:p>
                <a:pPr marL="0" indent="0" algn="just">
                  <a:lnSpc>
                    <a:spcPct val="135000"/>
                  </a:lnSpc>
                  <a:spcBef>
                    <a:spcPct val="0"/>
                  </a:spcBef>
                  <a:buNone/>
                </a:pPr>
                <a:endParaRPr lang="en-US" altLang="zh-CN" sz="2600" dirty="0">
                  <a:latin typeface="Times New Roman" panose="02020603050405020304" pitchFamily="18" charset="0"/>
                  <a:cs typeface="Times New Roman" panose="02020603050405020304" pitchFamily="18" charset="0"/>
                </a:endParaRPr>
              </a:p>
              <a:p>
                <a:pPr>
                  <a:lnSpc>
                    <a:spcPct val="135000"/>
                  </a:lnSpc>
                  <a:spcBef>
                    <a:spcPct val="0"/>
                  </a:spcBef>
                </a:pPr>
                <a:r>
                  <a:rPr lang="en-US" altLang="zh-CN" dirty="0"/>
                  <a:t>Here, </a:t>
                </a:r>
                <a14:m>
                  <m:oMath xmlns:m="http://schemas.openxmlformats.org/officeDocument/2006/math">
                    <m:r>
                      <a:rPr lang="zh-CN" altLang="en-US" i="1">
                        <a:latin typeface="Cambria Math" panose="02040503050406030204" pitchFamily="18" charset="0"/>
                      </a:rPr>
                      <m:t>𝛼</m:t>
                    </m:r>
                    <m:sSub>
                      <m:sSubPr>
                        <m:ctrlPr>
                          <a:rPr lang="en-US" altLang="zh-CN" i="1">
                            <a:latin typeface="Cambria Math" panose="02040503050406030204" pitchFamily="18" charset="0"/>
                          </a:rPr>
                        </m:ctrlPr>
                      </m:sSubPr>
                      <m:e>
                        <m:r>
                          <a:rPr lang="en-US" altLang="zh-CN" i="1">
                            <a:latin typeface="Cambria Math" panose="02040503050406030204" pitchFamily="18" charset="0"/>
                          </a:rPr>
                          <m:t>,</m:t>
                        </m:r>
                        <m:r>
                          <a:rPr lang="zh-CN" altLang="en-US" i="1">
                            <a:latin typeface="Cambria Math" panose="02040503050406030204" pitchFamily="18" charset="0"/>
                          </a:rPr>
                          <m:t>𝛽</m:t>
                        </m:r>
                      </m:e>
                      <m:sub>
                        <m:r>
                          <a:rPr lang="en-US" altLang="zh-CN" i="1">
                            <a:latin typeface="Cambria Math" panose="02040503050406030204" pitchFamily="18" charset="0"/>
                          </a:rPr>
                          <m:t>𝑥</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m:t>
                        </m:r>
                        <m:r>
                          <a:rPr lang="zh-CN" altLang="en-US" i="1">
                            <a:latin typeface="Cambria Math" panose="02040503050406030204" pitchFamily="18" charset="0"/>
                          </a:rPr>
                          <m:t>𝛽</m:t>
                        </m:r>
                      </m:e>
                      <m:sub>
                        <m:r>
                          <a:rPr lang="en-US" altLang="zh-CN" i="1">
                            <a:latin typeface="Cambria Math" panose="02040503050406030204" pitchFamily="18" charset="0"/>
                          </a:rPr>
                          <m:t>𝑦</m:t>
                        </m:r>
                      </m:sub>
                    </m:sSub>
                    <m:r>
                      <a:rPr lang="en-US" altLang="zh-CN" i="1">
                        <a:latin typeface="Cambria Math" panose="02040503050406030204" pitchFamily="18" charset="0"/>
                      </a:rPr>
                      <m:t>,</m:t>
                    </m:r>
                    <m:r>
                      <a:rPr lang="en-US" altLang="zh-CN" i="1">
                        <a:latin typeface="Cambria Math" panose="02040503050406030204" pitchFamily="18" charset="0"/>
                      </a:rPr>
                      <m:t>𝑓</m:t>
                    </m:r>
                    <m:r>
                      <a:rPr lang="en-US" altLang="zh-CN" i="1">
                        <a:latin typeface="Cambria Math" panose="02040503050406030204" pitchFamily="18" charset="0"/>
                      </a:rPr>
                      <m:t>,</m:t>
                    </m:r>
                    <m:r>
                      <a:rPr lang="zh-CN" altLang="en-US" i="1">
                        <a:latin typeface="Cambria Math" panose="02040503050406030204" pitchFamily="18" charset="0"/>
                      </a:rPr>
                      <m:t>𝜙</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0</m:t>
                        </m:r>
                      </m:sub>
                    </m:sSub>
                  </m:oMath>
                </a14:m>
                <a:r>
                  <a:rPr lang="en-US" altLang="zh-CN" dirty="0"/>
                  <a:t>, and τ are parameters that control the properties of the Gabor function. Fig. </a:t>
                </a:r>
                <a:r>
                  <a:rPr lang="en-US" altLang="zh-CN" dirty="0">
                    <a:solidFill>
                      <a:srgbClr val="FF0000"/>
                    </a:solidFill>
                  </a:rPr>
                  <a:t>9.18</a:t>
                </a:r>
                <a:r>
                  <a:rPr lang="en-US" altLang="zh-CN" dirty="0"/>
                  <a:t> shows some examples of Gabor functions with different settings of these parameters.</a:t>
                </a:r>
                <a:endParaRPr lang="en-US" altLang="zh-CN" sz="2600" dirty="0">
                  <a:latin typeface="Times New Roman" panose="02020603050405020304" pitchFamily="18" charset="0"/>
                  <a:cs typeface="Times New Roman" panose="02020603050405020304" pitchFamily="18" charset="0"/>
                </a:endParaRPr>
              </a:p>
              <a:p>
                <a:pPr marL="0" indent="0">
                  <a:lnSpc>
                    <a:spcPct val="135000"/>
                  </a:lnSpc>
                  <a:spcBef>
                    <a:spcPct val="0"/>
                  </a:spcBef>
                  <a:buNone/>
                </a:pPr>
                <a:br>
                  <a:rPr lang="en-US" altLang="zh-CN" sz="2600" dirty="0">
                    <a:latin typeface="Times New Roman" panose="02020603050405020304" pitchFamily="18" charset="0"/>
                    <a:cs typeface="Times New Roman" panose="02020603050405020304" pitchFamily="18" charset="0"/>
                  </a:rPr>
                </a:br>
                <a:br>
                  <a:rPr lang="en-US" altLang="zh-CN" sz="2600" dirty="0"/>
                </a:br>
                <a:endParaRPr lang="en-US" altLang="zh-CN" sz="2600" dirty="0">
                  <a:latin typeface="Times New Roman" panose="02020603050405020304" pitchFamily="18" charset="0"/>
                  <a:cs typeface="Times New Roman" panose="02020603050405020304" pitchFamily="18" charset="0"/>
                </a:endParaRPr>
              </a:p>
            </p:txBody>
          </p:sp>
        </mc:Choice>
        <mc:Fallback xmlns="">
          <p:sp>
            <p:nvSpPr>
              <p:cNvPr id="20482" name="内容占位符 2"/>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sp>
        <p:nvSpPr>
          <p:cNvPr id="5" name="标题 2"/>
          <p:cNvSpPr>
            <a:spLocks noGrp="1"/>
          </p:cNvSpPr>
          <p:nvPr>
            <p:ph type="title"/>
          </p:nvPr>
        </p:nvSpPr>
        <p:spPr/>
        <p:txBody>
          <a:bodyPr rtlCol="0">
            <a:normAutofit/>
          </a:bodyPr>
          <a:lstStyle/>
          <a:p>
            <a:pPr fontAlgn="auto">
              <a:spcAft>
                <a:spcPts val="0"/>
              </a:spcAft>
              <a:defRPr/>
            </a:pPr>
            <a:r>
              <a:rPr lang="en-US" altLang="zh-CN" sz="3555" dirty="0">
                <a:latin typeface="Times New Roman" panose="02020603050405020304" pitchFamily="18" charset="0"/>
                <a:cs typeface="Times New Roman" panose="02020603050405020304" pitchFamily="18" charset="0"/>
              </a:rPr>
              <a:t>9.10 The Neuroscientific Basis for Convolutional Networks</a:t>
            </a:r>
          </a:p>
        </p:txBody>
      </p:sp>
      <p:pic>
        <p:nvPicPr>
          <p:cNvPr id="6"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9589" y="1700053"/>
            <a:ext cx="105632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4">
            <a:extLst>
              <a:ext uri="{FF2B5EF4-FFF2-40B4-BE49-F238E27FC236}">
                <a16:creationId xmlns:a16="http://schemas.microsoft.com/office/drawing/2014/main" id="{76E2BEE6-B064-466C-9089-3852E7510AF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29587" y="2582891"/>
            <a:ext cx="80232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6">
            <a:extLst>
              <a:ext uri="{FF2B5EF4-FFF2-40B4-BE49-F238E27FC236}">
                <a16:creationId xmlns:a16="http://schemas.microsoft.com/office/drawing/2014/main" id="{0F11F4C3-B188-4B58-A425-445F361C9CE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951019" y="3701778"/>
            <a:ext cx="7980363"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68200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482" name="内容占位符 2"/>
              <p:cNvSpPr>
                <a:spLocks noGrp="1"/>
              </p:cNvSpPr>
              <p:nvPr>
                <p:ph idx="1"/>
              </p:nvPr>
            </p:nvSpPr>
            <p:spPr/>
            <p:txBody>
              <a:bodyPr>
                <a:noAutofit/>
              </a:bodyPr>
              <a:lstStyle/>
              <a:p>
                <a:pPr>
                  <a:lnSpc>
                    <a:spcPct val="135000"/>
                  </a:lnSpc>
                  <a:spcBef>
                    <a:spcPct val="0"/>
                  </a:spcBef>
                </a:pPr>
                <a:r>
                  <a:rPr lang="en-US" altLang="zh-CN" sz="2600" dirty="0">
                    <a:latin typeface="Times New Roman" panose="02020603050405020304" pitchFamily="18" charset="0"/>
                    <a:cs typeface="Times New Roman" panose="02020603050405020304" pitchFamily="18" charset="0"/>
                  </a:rPr>
                  <a:t>The parameters </a:t>
                </a:r>
                <a14:m>
                  <m:oMath xmlns:m="http://schemas.openxmlformats.org/officeDocument/2006/math">
                    <m:sSub>
                      <m:sSubPr>
                        <m:ctrlPr>
                          <a:rPr lang="en-US" altLang="zh-CN" sz="2600" i="1" smtClean="0">
                            <a:latin typeface="Cambria Math" panose="02040503050406030204" pitchFamily="18" charset="0"/>
                          </a:rPr>
                        </m:ctrlPr>
                      </m:sSubPr>
                      <m:e>
                        <m:r>
                          <a:rPr lang="en-US" altLang="zh-CN" sz="2600" b="0" i="1" smtClean="0">
                            <a:latin typeface="Cambria Math" panose="02040503050406030204" pitchFamily="18" charset="0"/>
                          </a:rPr>
                          <m:t>𝑥</m:t>
                        </m:r>
                      </m:e>
                      <m:sub>
                        <m:r>
                          <a:rPr lang="en-US" altLang="zh-CN" sz="2600" b="0" i="1" smtClean="0">
                            <a:latin typeface="Cambria Math" panose="02040503050406030204" pitchFamily="18" charset="0"/>
                          </a:rPr>
                          <m:t>0</m:t>
                        </m:r>
                      </m:sub>
                    </m:sSub>
                    <m:r>
                      <a:rPr lang="en-US" altLang="zh-CN" sz="2600" b="0" i="1" smtClean="0">
                        <a:latin typeface="Cambria Math" panose="02040503050406030204" pitchFamily="18" charset="0"/>
                      </a:rPr>
                      <m:t>,</m:t>
                    </m:r>
                    <m:sSub>
                      <m:sSubPr>
                        <m:ctrlPr>
                          <a:rPr lang="en-US" altLang="zh-CN" sz="2600" i="1" smtClean="0">
                            <a:latin typeface="Cambria Math" panose="02040503050406030204" pitchFamily="18" charset="0"/>
                          </a:rPr>
                        </m:ctrlPr>
                      </m:sSubPr>
                      <m:e>
                        <m:r>
                          <a:rPr lang="en-US" altLang="zh-CN" sz="2600" b="0" i="1" smtClean="0">
                            <a:latin typeface="Cambria Math" panose="02040503050406030204" pitchFamily="18" charset="0"/>
                          </a:rPr>
                          <m:t>𝑦</m:t>
                        </m:r>
                      </m:e>
                      <m:sub>
                        <m:r>
                          <a:rPr lang="en-US" altLang="zh-CN" sz="2600" b="0" i="1" smtClean="0">
                            <a:latin typeface="Cambria Math" panose="02040503050406030204" pitchFamily="18" charset="0"/>
                          </a:rPr>
                          <m:t>0</m:t>
                        </m:r>
                      </m:sub>
                    </m:sSub>
                  </m:oMath>
                </a14:m>
                <a:r>
                  <a:rPr lang="en-US" altLang="zh-CN" sz="2600" dirty="0">
                    <a:latin typeface="Times New Roman" panose="02020603050405020304" pitchFamily="18" charset="0"/>
                    <a:cs typeface="Times New Roman" panose="02020603050405020304" pitchFamily="18" charset="0"/>
                  </a:rPr>
                  <a:t>, and τ define a coordinate system. We translate and rotate </a:t>
                </a:r>
                <a14:m>
                  <m:oMath xmlns:m="http://schemas.openxmlformats.org/officeDocument/2006/math">
                    <m:r>
                      <a:rPr lang="en-US" altLang="zh-CN" sz="2600" i="1" dirty="0" smtClean="0">
                        <a:latin typeface="Cambria Math" panose="02040503050406030204" pitchFamily="18" charset="0"/>
                      </a:rPr>
                      <m:t>𝑥</m:t>
                    </m:r>
                  </m:oMath>
                </a14:m>
                <a:r>
                  <a:rPr lang="en-US" altLang="zh-CN" sz="2600" dirty="0">
                    <a:latin typeface="Times New Roman" panose="02020603050405020304" pitchFamily="18" charset="0"/>
                    <a:cs typeface="Times New Roman" panose="02020603050405020304" pitchFamily="18" charset="0"/>
                  </a:rPr>
                  <a:t> and </a:t>
                </a:r>
                <a14:m>
                  <m:oMath xmlns:m="http://schemas.openxmlformats.org/officeDocument/2006/math">
                    <m:r>
                      <a:rPr lang="en-US" altLang="zh-CN" sz="2600" i="1" dirty="0" smtClean="0">
                        <a:latin typeface="Cambria Math" panose="02040503050406030204" pitchFamily="18" charset="0"/>
                      </a:rPr>
                      <m:t>𝑦</m:t>
                    </m:r>
                  </m:oMath>
                </a14:m>
                <a:r>
                  <a:rPr lang="en-US" altLang="zh-CN" sz="2600" dirty="0">
                    <a:latin typeface="Times New Roman" panose="02020603050405020304" pitchFamily="18" charset="0"/>
                    <a:cs typeface="Times New Roman" panose="02020603050405020304" pitchFamily="18" charset="0"/>
                  </a:rPr>
                  <a:t> to form </a:t>
                </a:r>
                <a14:m>
                  <m:oMath xmlns:m="http://schemas.openxmlformats.org/officeDocument/2006/math">
                    <m:sSup>
                      <m:sSupPr>
                        <m:ctrlPr>
                          <a:rPr lang="en-US" altLang="zh-CN" sz="2600" i="1" smtClean="0">
                            <a:latin typeface="Cambria Math" panose="02040503050406030204" pitchFamily="18" charset="0"/>
                            <a:cs typeface="Times New Roman" panose="02020603050405020304" pitchFamily="18" charset="0"/>
                          </a:rPr>
                        </m:ctrlPr>
                      </m:sSupPr>
                      <m:e>
                        <m:r>
                          <a:rPr lang="en-US" altLang="zh-CN" sz="2600" b="0" i="1" smtClean="0">
                            <a:latin typeface="Cambria Math" panose="02040503050406030204" pitchFamily="18" charset="0"/>
                            <a:cs typeface="Times New Roman" panose="02020603050405020304" pitchFamily="18" charset="0"/>
                          </a:rPr>
                          <m:t>𝑥</m:t>
                        </m:r>
                      </m:e>
                      <m:sup>
                        <m:r>
                          <a:rPr lang="en-US" altLang="zh-CN" sz="2600" b="0" i="1" smtClean="0">
                            <a:latin typeface="Cambria Math" panose="02040503050406030204" pitchFamily="18" charset="0"/>
                            <a:cs typeface="Times New Roman" panose="02020603050405020304" pitchFamily="18" charset="0"/>
                          </a:rPr>
                          <m:t>′</m:t>
                        </m:r>
                      </m:sup>
                    </m:sSup>
                  </m:oMath>
                </a14:m>
                <a:r>
                  <a:rPr lang="en-US" altLang="zh-CN" sz="2600" dirty="0">
                    <a:latin typeface="Times New Roman" panose="02020603050405020304" pitchFamily="18" charset="0"/>
                    <a:cs typeface="Times New Roman" panose="02020603050405020304" pitchFamily="18" charset="0"/>
                  </a:rPr>
                  <a:t>and</a:t>
                </a:r>
                <a14:m>
                  <m:oMath xmlns:m="http://schemas.openxmlformats.org/officeDocument/2006/math">
                    <m:sSup>
                      <m:sSupPr>
                        <m:ctrlPr>
                          <a:rPr lang="en-US" altLang="zh-CN" sz="2600" i="1" smtClean="0">
                            <a:latin typeface="Cambria Math" panose="02040503050406030204" pitchFamily="18" charset="0"/>
                            <a:cs typeface="Times New Roman" panose="02020603050405020304" pitchFamily="18" charset="0"/>
                          </a:rPr>
                        </m:ctrlPr>
                      </m:sSupPr>
                      <m:e>
                        <m:r>
                          <a:rPr lang="en-US" altLang="zh-CN" sz="2600" b="0" i="1" smtClean="0">
                            <a:latin typeface="Cambria Math" panose="02040503050406030204" pitchFamily="18" charset="0"/>
                            <a:cs typeface="Times New Roman" panose="02020603050405020304" pitchFamily="18" charset="0"/>
                          </a:rPr>
                          <m:t> </m:t>
                        </m:r>
                        <m:r>
                          <a:rPr lang="en-US" altLang="zh-CN" sz="2600" b="0" i="1" smtClean="0">
                            <a:latin typeface="Cambria Math" panose="02040503050406030204" pitchFamily="18" charset="0"/>
                            <a:cs typeface="Times New Roman" panose="02020603050405020304" pitchFamily="18" charset="0"/>
                          </a:rPr>
                          <m:t>𝑦</m:t>
                        </m:r>
                      </m:e>
                      <m:sup>
                        <m:r>
                          <a:rPr lang="en-US" altLang="zh-CN" sz="2600" b="0" i="1" smtClean="0">
                            <a:latin typeface="Cambria Math" panose="02040503050406030204" pitchFamily="18" charset="0"/>
                            <a:cs typeface="Times New Roman" panose="02020603050405020304" pitchFamily="18" charset="0"/>
                          </a:rPr>
                          <m:t>′</m:t>
                        </m:r>
                      </m:sup>
                    </m:sSup>
                  </m:oMath>
                </a14:m>
                <a:r>
                  <a:rPr lang="en-US" altLang="zh-CN" sz="2600" dirty="0">
                    <a:latin typeface="Times New Roman" panose="02020603050405020304" pitchFamily="18" charset="0"/>
                    <a:cs typeface="Times New Roman" panose="02020603050405020304" pitchFamily="18" charset="0"/>
                  </a:rPr>
                  <a:t>.</a:t>
                </a:r>
                <a:r>
                  <a:rPr lang="en-US" altLang="zh-CN" dirty="0"/>
                  <a:t> Specifically, the simple cell will respond to image features centered at the point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0</m:t>
                        </m:r>
                      </m:sub>
                    </m:sSub>
                  </m:oMath>
                </a14:m>
                <a:r>
                  <a:rPr lang="en-US" altLang="zh-CN" dirty="0"/>
                  <a:t>), and it will respond to changes in brightness as we move along a line rotated </a:t>
                </a:r>
                <a14:m>
                  <m:oMath xmlns:m="http://schemas.openxmlformats.org/officeDocument/2006/math">
                    <m:r>
                      <a:rPr lang="en-US" altLang="zh-CN" i="1" dirty="0">
                        <a:latin typeface="Cambria Math" panose="02040503050406030204" pitchFamily="18" charset="0"/>
                      </a:rPr>
                      <m:t>𝜏</m:t>
                    </m:r>
                  </m:oMath>
                </a14:m>
                <a:r>
                  <a:rPr lang="en-US" altLang="zh-CN" dirty="0"/>
                  <a:t> radians from the horizontal.</a:t>
                </a:r>
              </a:p>
              <a:p>
                <a:pPr>
                  <a:lnSpc>
                    <a:spcPct val="135000"/>
                  </a:lnSpc>
                  <a:spcBef>
                    <a:spcPct val="0"/>
                  </a:spcBef>
                </a:pPr>
                <a:r>
                  <a:rPr lang="en-US" altLang="zh-CN" dirty="0"/>
                  <a:t>        Viewed as a function of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oMath>
                </a14:m>
                <a:r>
                  <a:rPr lang="en-US" altLang="zh-CN" dirty="0"/>
                  <a:t>and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𝑦</m:t>
                        </m:r>
                      </m:e>
                      <m:sup>
                        <m:r>
                          <a:rPr lang="en-US" altLang="zh-CN" i="1">
                            <a:latin typeface="Cambria Math" panose="02040503050406030204" pitchFamily="18" charset="0"/>
                          </a:rPr>
                          <m:t>′</m:t>
                        </m:r>
                      </m:sup>
                    </m:sSup>
                  </m:oMath>
                </a14:m>
                <a:r>
                  <a:rPr lang="en-US" altLang="zh-CN" dirty="0"/>
                  <a:t>, the function </a:t>
                </a:r>
                <a14:m>
                  <m:oMath xmlns:m="http://schemas.openxmlformats.org/officeDocument/2006/math">
                    <m:r>
                      <a:rPr lang="en-US" altLang="zh-CN" i="1" dirty="0">
                        <a:latin typeface="Cambria Math" panose="02040503050406030204" pitchFamily="18" charset="0"/>
                      </a:rPr>
                      <m:t>𝑤</m:t>
                    </m:r>
                  </m:oMath>
                </a14:m>
                <a:r>
                  <a:rPr lang="en-US" altLang="zh-CN" dirty="0"/>
                  <a:t> then responds to changes in brightness as we move along the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oMath>
                </a14:m>
                <a:r>
                  <a:rPr lang="en-US" altLang="zh-CN" dirty="0"/>
                  <a:t>axis. It has two important factors: one is a Gaussian function and the other is a cosine function.</a:t>
                </a:r>
              </a:p>
              <a:p>
                <a:pPr marL="0" indent="0">
                  <a:lnSpc>
                    <a:spcPct val="135000"/>
                  </a:lnSpc>
                  <a:spcBef>
                    <a:spcPct val="0"/>
                  </a:spcBef>
                  <a:buNone/>
                </a:pPr>
                <a:endParaRPr lang="en-US" altLang="zh-CN" sz="2600" dirty="0">
                  <a:latin typeface="Times New Roman" panose="02020603050405020304" pitchFamily="18" charset="0"/>
                  <a:cs typeface="Times New Roman" panose="02020603050405020304" pitchFamily="18" charset="0"/>
                </a:endParaRPr>
              </a:p>
              <a:p>
                <a:pPr marL="0" indent="0">
                  <a:lnSpc>
                    <a:spcPct val="135000"/>
                  </a:lnSpc>
                  <a:spcBef>
                    <a:spcPct val="0"/>
                  </a:spcBef>
                  <a:buNone/>
                </a:pPr>
                <a:endParaRPr lang="en-US" altLang="zh-CN" sz="2600" dirty="0">
                  <a:latin typeface="Times New Roman" panose="02020603050405020304" pitchFamily="18" charset="0"/>
                  <a:cs typeface="Times New Roman" panose="02020603050405020304" pitchFamily="18" charset="0"/>
                </a:endParaRPr>
              </a:p>
            </p:txBody>
          </p:sp>
        </mc:Choice>
        <mc:Fallback xmlns="">
          <p:sp>
            <p:nvSpPr>
              <p:cNvPr id="20482" name="内容占位符 2"/>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sp>
        <p:nvSpPr>
          <p:cNvPr id="5" name="标题 2"/>
          <p:cNvSpPr>
            <a:spLocks noGrp="1"/>
          </p:cNvSpPr>
          <p:nvPr>
            <p:ph type="title"/>
          </p:nvPr>
        </p:nvSpPr>
        <p:spPr/>
        <p:txBody>
          <a:bodyPr rtlCol="0">
            <a:normAutofit/>
          </a:bodyPr>
          <a:lstStyle/>
          <a:p>
            <a:pPr fontAlgn="auto">
              <a:spcAft>
                <a:spcPts val="0"/>
              </a:spcAft>
              <a:defRPr/>
            </a:pPr>
            <a:r>
              <a:rPr lang="en-US" altLang="zh-CN" sz="3555" dirty="0">
                <a:latin typeface="Times New Roman" panose="02020603050405020304" pitchFamily="18" charset="0"/>
                <a:cs typeface="Times New Roman" panose="02020603050405020304" pitchFamily="18" charset="0"/>
              </a:rPr>
              <a:t>9.10 The Neuroscientific Basis for Convolutional Networks</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482" name="内容占位符 2"/>
              <p:cNvSpPr>
                <a:spLocks noGrp="1"/>
              </p:cNvSpPr>
              <p:nvPr>
                <p:ph idx="1"/>
              </p:nvPr>
            </p:nvSpPr>
            <p:spPr/>
            <p:txBody>
              <a:bodyPr>
                <a:noAutofit/>
              </a:bodyPr>
              <a:lstStyle/>
              <a:p>
                <a:pPr marL="0" indent="0" algn="just">
                  <a:lnSpc>
                    <a:spcPct val="125000"/>
                  </a:lnSpc>
                  <a:spcBef>
                    <a:spcPct val="0"/>
                  </a:spcBef>
                  <a:buNone/>
                </a:pPr>
                <a:r>
                  <a:rPr lang="en-US" altLang="zh-CN" sz="2600" dirty="0">
                    <a:latin typeface="Times New Roman" panose="02020603050405020304" pitchFamily="18" charset="0"/>
                    <a:cs typeface="Times New Roman" panose="02020603050405020304" pitchFamily="18" charset="0"/>
                  </a:rPr>
                  <a:t>        The Gaussian factor </a:t>
                </a:r>
                <a14:m>
                  <m:oMath xmlns:m="http://schemas.openxmlformats.org/officeDocument/2006/math">
                    <m:r>
                      <a:rPr lang="zh-CN" altLang="en-US" sz="2600" i="1" smtClean="0">
                        <a:latin typeface="Cambria Math" panose="02040503050406030204" pitchFamily="18" charset="0"/>
                      </a:rPr>
                      <m:t>𝛼</m:t>
                    </m:r>
                    <m:r>
                      <a:rPr lang="en-US" altLang="zh-CN" sz="2600" b="0" i="1" smtClean="0">
                        <a:latin typeface="Cambria Math" panose="02040503050406030204" pitchFamily="18" charset="0"/>
                      </a:rPr>
                      <m:t> </m:t>
                    </m:r>
                    <m:r>
                      <m:rPr>
                        <m:sty m:val="p"/>
                      </m:rPr>
                      <a:rPr lang="en-US" altLang="zh-CN" sz="2600" b="0" i="0" smtClean="0">
                        <a:latin typeface="Cambria Math" panose="02040503050406030204" pitchFamily="18" charset="0"/>
                      </a:rPr>
                      <m:t>exp</m:t>
                    </m:r>
                    <m:r>
                      <a:rPr lang="en-US" altLang="zh-CN" sz="2600" b="0" i="1" smtClean="0">
                        <a:latin typeface="Cambria Math" panose="02040503050406030204" pitchFamily="18" charset="0"/>
                      </a:rPr>
                      <m:t>⁡(−</m:t>
                    </m:r>
                    <m:sSub>
                      <m:sSubPr>
                        <m:ctrlPr>
                          <a:rPr lang="en-US" altLang="zh-CN" sz="2600" b="0" i="1" smtClean="0">
                            <a:latin typeface="Cambria Math" panose="02040503050406030204" pitchFamily="18" charset="0"/>
                          </a:rPr>
                        </m:ctrlPr>
                      </m:sSubPr>
                      <m:e>
                        <m:r>
                          <a:rPr lang="zh-CN" altLang="en-US" sz="2600" b="0" i="1" smtClean="0">
                            <a:latin typeface="Cambria Math" panose="02040503050406030204" pitchFamily="18" charset="0"/>
                          </a:rPr>
                          <m:t>𝛽</m:t>
                        </m:r>
                      </m:e>
                      <m:sub>
                        <m:r>
                          <a:rPr lang="en-US" altLang="zh-CN" sz="2600" b="0" i="1" smtClean="0">
                            <a:latin typeface="Cambria Math" panose="02040503050406030204" pitchFamily="18" charset="0"/>
                          </a:rPr>
                          <m:t>𝑥</m:t>
                        </m:r>
                      </m:sub>
                    </m:sSub>
                    <m:sSup>
                      <m:sSupPr>
                        <m:ctrlPr>
                          <a:rPr lang="en-US" altLang="zh-CN" sz="2600" b="0" i="1" smtClean="0">
                            <a:latin typeface="Cambria Math" panose="02040503050406030204" pitchFamily="18" charset="0"/>
                          </a:rPr>
                        </m:ctrlPr>
                      </m:sSupPr>
                      <m:e>
                        <m:r>
                          <a:rPr lang="en-US" altLang="zh-CN" sz="2600" b="0" i="1" smtClean="0">
                            <a:latin typeface="Cambria Math" panose="02040503050406030204" pitchFamily="18" charset="0"/>
                          </a:rPr>
                          <m:t>𝑥</m:t>
                        </m:r>
                      </m:e>
                      <m:sup>
                        <m:r>
                          <a:rPr lang="en-US" altLang="zh-CN" sz="2600" b="0" i="1" smtClean="0">
                            <a:latin typeface="Cambria Math" panose="02040503050406030204" pitchFamily="18" charset="0"/>
                          </a:rPr>
                          <m:t>′</m:t>
                        </m:r>
                        <m:r>
                          <a:rPr lang="en-US" altLang="zh-CN" sz="2600" b="0" i="1" smtClean="0">
                            <a:latin typeface="Cambria Math" panose="02040503050406030204" pitchFamily="18" charset="0"/>
                          </a:rPr>
                          <m:t>2</m:t>
                        </m:r>
                      </m:sup>
                    </m:sSup>
                    <m:r>
                      <a:rPr lang="en-US" altLang="zh-CN" sz="2600" b="0" i="1" smtClean="0">
                        <a:latin typeface="Cambria Math" panose="02040503050406030204" pitchFamily="18" charset="0"/>
                      </a:rPr>
                      <m:t>−</m:t>
                    </m:r>
                    <m:sSub>
                      <m:sSubPr>
                        <m:ctrlPr>
                          <a:rPr lang="en-US" altLang="zh-CN" sz="2600" b="0" i="1" smtClean="0">
                            <a:latin typeface="Cambria Math" panose="02040503050406030204" pitchFamily="18" charset="0"/>
                          </a:rPr>
                        </m:ctrlPr>
                      </m:sSubPr>
                      <m:e>
                        <m:r>
                          <a:rPr lang="zh-CN" altLang="en-US" sz="2600" b="0" i="1" smtClean="0">
                            <a:latin typeface="Cambria Math" panose="02040503050406030204" pitchFamily="18" charset="0"/>
                          </a:rPr>
                          <m:t>𝛽</m:t>
                        </m:r>
                      </m:e>
                      <m:sub>
                        <m:r>
                          <a:rPr lang="en-US" altLang="zh-CN" sz="2600" b="0" i="1" smtClean="0">
                            <a:latin typeface="Cambria Math" panose="02040503050406030204" pitchFamily="18" charset="0"/>
                          </a:rPr>
                          <m:t>𝑦</m:t>
                        </m:r>
                      </m:sub>
                    </m:sSub>
                    <m:sSup>
                      <m:sSupPr>
                        <m:ctrlPr>
                          <a:rPr lang="en-US" altLang="zh-CN" sz="2600" b="0" i="1" smtClean="0">
                            <a:latin typeface="Cambria Math" panose="02040503050406030204" pitchFamily="18" charset="0"/>
                          </a:rPr>
                        </m:ctrlPr>
                      </m:sSupPr>
                      <m:e>
                        <m:r>
                          <a:rPr lang="en-US" altLang="zh-CN" sz="2600" b="0" i="1" smtClean="0">
                            <a:latin typeface="Cambria Math" panose="02040503050406030204" pitchFamily="18" charset="0"/>
                          </a:rPr>
                          <m:t>𝑦</m:t>
                        </m:r>
                      </m:e>
                      <m:sup>
                        <m:r>
                          <a:rPr lang="en-US" altLang="zh-CN" sz="2600" b="0" i="1" smtClean="0">
                            <a:latin typeface="Cambria Math" panose="02040503050406030204" pitchFamily="18" charset="0"/>
                          </a:rPr>
                          <m:t>′</m:t>
                        </m:r>
                        <m:r>
                          <a:rPr lang="en-US" altLang="zh-CN" sz="2600" b="0" i="1" smtClean="0">
                            <a:latin typeface="Cambria Math" panose="02040503050406030204" pitchFamily="18" charset="0"/>
                          </a:rPr>
                          <m:t>2</m:t>
                        </m:r>
                      </m:sup>
                    </m:sSup>
                    <m:r>
                      <a:rPr lang="en-US" altLang="zh-CN" sz="2600" b="0" i="1" smtClean="0">
                        <a:latin typeface="Cambria Math" panose="02040503050406030204" pitchFamily="18" charset="0"/>
                      </a:rPr>
                      <m:t>)</m:t>
                    </m:r>
                  </m:oMath>
                </a14:m>
                <a:r>
                  <a:rPr lang="en-US" altLang="zh-CN" sz="2600" dirty="0">
                    <a:latin typeface="Times New Roman" panose="02020603050405020304" pitchFamily="18" charset="0"/>
                    <a:cs typeface="Times New Roman" panose="02020603050405020304" pitchFamily="18" charset="0"/>
                  </a:rPr>
                  <a:t>can be seen as a gating term that ensures the simple cell will only respond to values near where </a:t>
                </a:r>
                <a14:m>
                  <m:oMath xmlns:m="http://schemas.openxmlformats.org/officeDocument/2006/math">
                    <m:sSup>
                      <m:sSupPr>
                        <m:ctrlPr>
                          <a:rPr lang="en-US" altLang="zh-CN" sz="2600" i="1" smtClean="0">
                            <a:latin typeface="Cambria Math" panose="02040503050406030204" pitchFamily="18" charset="0"/>
                            <a:cs typeface="Times New Roman" panose="02020603050405020304" pitchFamily="18" charset="0"/>
                          </a:rPr>
                        </m:ctrlPr>
                      </m:sSupPr>
                      <m:e>
                        <m:r>
                          <a:rPr lang="en-US" altLang="zh-CN" sz="2600" b="0" i="1" smtClean="0">
                            <a:latin typeface="Cambria Math" panose="02040503050406030204" pitchFamily="18" charset="0"/>
                            <a:cs typeface="Times New Roman" panose="02020603050405020304" pitchFamily="18" charset="0"/>
                          </a:rPr>
                          <m:t>𝑥</m:t>
                        </m:r>
                      </m:e>
                      <m:sup>
                        <m:r>
                          <a:rPr lang="en-US" altLang="zh-CN" sz="2600" b="0" i="1" smtClean="0">
                            <a:latin typeface="Cambria Math" panose="02040503050406030204" pitchFamily="18" charset="0"/>
                            <a:cs typeface="Times New Roman" panose="02020603050405020304" pitchFamily="18" charset="0"/>
                          </a:rPr>
                          <m:t>′</m:t>
                        </m:r>
                      </m:sup>
                    </m:sSup>
                  </m:oMath>
                </a14:m>
                <a:r>
                  <a:rPr lang="en-US" altLang="zh-CN" sz="2600" dirty="0">
                    <a:latin typeface="Times New Roman" panose="02020603050405020304" pitchFamily="18" charset="0"/>
                    <a:cs typeface="Times New Roman" panose="02020603050405020304" pitchFamily="18" charset="0"/>
                  </a:rPr>
                  <a:t>and </a:t>
                </a:r>
                <a14:m>
                  <m:oMath xmlns:m="http://schemas.openxmlformats.org/officeDocument/2006/math">
                    <m:sSup>
                      <m:sSupPr>
                        <m:ctrlPr>
                          <a:rPr lang="en-US" altLang="zh-CN" sz="2600" i="1" smtClean="0">
                            <a:latin typeface="Cambria Math" panose="02040503050406030204" pitchFamily="18" charset="0"/>
                            <a:cs typeface="Times New Roman" panose="02020603050405020304" pitchFamily="18" charset="0"/>
                          </a:rPr>
                        </m:ctrlPr>
                      </m:sSupPr>
                      <m:e>
                        <m:r>
                          <a:rPr lang="en-US" altLang="zh-CN" sz="2600" b="0" i="1" smtClean="0">
                            <a:latin typeface="Cambria Math" panose="02040503050406030204" pitchFamily="18" charset="0"/>
                            <a:cs typeface="Times New Roman" panose="02020603050405020304" pitchFamily="18" charset="0"/>
                          </a:rPr>
                          <m:t>𝑦</m:t>
                        </m:r>
                      </m:e>
                      <m:sup>
                        <m:r>
                          <a:rPr lang="en-US" altLang="zh-CN" sz="2600" b="0" i="1" smtClean="0">
                            <a:latin typeface="Cambria Math" panose="02040503050406030204" pitchFamily="18" charset="0"/>
                            <a:cs typeface="Times New Roman" panose="02020603050405020304" pitchFamily="18" charset="0"/>
                          </a:rPr>
                          <m:t>′</m:t>
                        </m:r>
                      </m:sup>
                    </m:sSup>
                  </m:oMath>
                </a14:m>
                <a:r>
                  <a:rPr lang="en-US" altLang="zh-CN" sz="2600" dirty="0">
                    <a:latin typeface="Times New Roman" panose="02020603050405020304" pitchFamily="18" charset="0"/>
                    <a:cs typeface="Times New Roman" panose="02020603050405020304" pitchFamily="18" charset="0"/>
                  </a:rPr>
                  <a:t>are both zero, in other words, near the center of the cell’s receptive field. The scaling factor α adjusts the total magnitude of the simple cell’s response, while </a:t>
                </a:r>
                <a14:m>
                  <m:oMath xmlns:m="http://schemas.openxmlformats.org/officeDocument/2006/math">
                    <m:sSub>
                      <m:sSubPr>
                        <m:ctrlPr>
                          <a:rPr lang="en-US" altLang="zh-CN" sz="2600" b="0" i="1" smtClean="0">
                            <a:latin typeface="Cambria Math" panose="02040503050406030204" pitchFamily="18" charset="0"/>
                          </a:rPr>
                        </m:ctrlPr>
                      </m:sSubPr>
                      <m:e>
                        <m:r>
                          <a:rPr lang="zh-CN" altLang="en-US" sz="2600" b="0" i="1" smtClean="0">
                            <a:latin typeface="Cambria Math" panose="02040503050406030204" pitchFamily="18" charset="0"/>
                          </a:rPr>
                          <m:t>𝛽</m:t>
                        </m:r>
                      </m:e>
                      <m:sub>
                        <m:r>
                          <a:rPr lang="en-US" altLang="zh-CN" sz="2600" b="0" i="1" smtClean="0">
                            <a:latin typeface="Cambria Math" panose="02040503050406030204" pitchFamily="18" charset="0"/>
                          </a:rPr>
                          <m:t>𝑥</m:t>
                        </m:r>
                      </m:sub>
                    </m:sSub>
                  </m:oMath>
                </a14:m>
                <a:r>
                  <a:rPr lang="en-US" altLang="zh-CN" sz="26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altLang="zh-CN" sz="2600" b="0" i="1" smtClean="0">
                            <a:latin typeface="Cambria Math" panose="02040503050406030204" pitchFamily="18" charset="0"/>
                          </a:rPr>
                        </m:ctrlPr>
                      </m:sSubPr>
                      <m:e>
                        <m:r>
                          <a:rPr lang="zh-CN" altLang="en-US" sz="2600" b="0" i="1" smtClean="0">
                            <a:latin typeface="Cambria Math" panose="02040503050406030204" pitchFamily="18" charset="0"/>
                          </a:rPr>
                          <m:t>𝛽</m:t>
                        </m:r>
                      </m:e>
                      <m:sub>
                        <m:r>
                          <a:rPr lang="en-US" altLang="zh-CN" sz="2600" b="0" i="1" smtClean="0">
                            <a:latin typeface="Cambria Math" panose="02040503050406030204" pitchFamily="18" charset="0"/>
                          </a:rPr>
                          <m:t>𝑦</m:t>
                        </m:r>
                      </m:sub>
                    </m:sSub>
                  </m:oMath>
                </a14:m>
                <a:r>
                  <a:rPr lang="en-US" altLang="zh-CN" sz="2600" dirty="0">
                    <a:latin typeface="Times New Roman" panose="02020603050405020304" pitchFamily="18" charset="0"/>
                    <a:cs typeface="Times New Roman" panose="02020603050405020304" pitchFamily="18" charset="0"/>
                  </a:rPr>
                  <a:t> control how quickly its receptive field falls off. </a:t>
                </a:r>
              </a:p>
              <a:p>
                <a:pPr>
                  <a:spcBef>
                    <a:spcPct val="0"/>
                  </a:spcBef>
                </a:pPr>
                <a:r>
                  <a:rPr lang="en-US" altLang="zh-CN" dirty="0"/>
                  <a:t>        The cosine factor </a:t>
                </a:r>
                <a14:m>
                  <m:oMath xmlns:m="http://schemas.openxmlformats.org/officeDocument/2006/math">
                    <m:r>
                      <m:rPr>
                        <m:sty m:val="p"/>
                      </m:rPr>
                      <a:rPr lang="en-US" altLang="zh-CN">
                        <a:latin typeface="Cambria Math" panose="02040503050406030204" pitchFamily="18" charset="0"/>
                      </a:rPr>
                      <m:t>cos</m:t>
                    </m:r>
                    <m:r>
                      <a:rPr lang="en-US" altLang="zh-CN">
                        <a:latin typeface="Cambria Math" panose="02040503050406030204" pitchFamily="18" charset="0"/>
                      </a:rPr>
                      <m:t>(</m:t>
                    </m:r>
                    <m:r>
                      <a:rPr lang="en-US" altLang="zh-CN" i="1">
                        <a:latin typeface="Cambria Math" panose="02040503050406030204" pitchFamily="18" charset="0"/>
                      </a:rPr>
                      <m:t>𝑓</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oMath>
                </a14:m>
                <a:r>
                  <a:rPr lang="en-US" altLang="zh-CN" dirty="0"/>
                  <a:t>+</a:t>
                </a:r>
                <a14:m>
                  <m:oMath xmlns:m="http://schemas.openxmlformats.org/officeDocument/2006/math">
                    <m:r>
                      <a:rPr lang="zh-CN" altLang="en-US" i="1" dirty="0">
                        <a:latin typeface="Cambria Math" panose="02040503050406030204" pitchFamily="18" charset="0"/>
                      </a:rPr>
                      <m:t>𝜙</m:t>
                    </m:r>
                    <m:r>
                      <a:rPr lang="en-US" altLang="zh-CN" i="1" dirty="0">
                        <a:latin typeface="Cambria Math" panose="02040503050406030204" pitchFamily="18" charset="0"/>
                      </a:rPr>
                      <m:t>)</m:t>
                    </m:r>
                  </m:oMath>
                </a14:m>
                <a:r>
                  <a:rPr lang="en-US" altLang="zh-CN" dirty="0"/>
                  <a:t> controls how the simple cell responds to changing brightness along the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oMath>
                </a14:m>
                <a:r>
                  <a:rPr lang="en-US" altLang="zh-CN" dirty="0"/>
                  <a:t>axis. The parameter </a:t>
                </a:r>
                <a14:m>
                  <m:oMath xmlns:m="http://schemas.openxmlformats.org/officeDocument/2006/math">
                    <m:r>
                      <a:rPr lang="en-US" altLang="zh-CN" i="1" dirty="0">
                        <a:latin typeface="Cambria Math" panose="02040503050406030204" pitchFamily="18" charset="0"/>
                      </a:rPr>
                      <m:t>𝑓</m:t>
                    </m:r>
                  </m:oMath>
                </a14:m>
                <a:r>
                  <a:rPr lang="en-US" altLang="zh-CN" dirty="0"/>
                  <a:t> controls the frequency of the cosine and </a:t>
                </a:r>
                <a14:m>
                  <m:oMath xmlns:m="http://schemas.openxmlformats.org/officeDocument/2006/math">
                    <m:r>
                      <a:rPr lang="zh-CN" altLang="en-US" i="1" dirty="0">
                        <a:latin typeface="Cambria Math" panose="02040503050406030204" pitchFamily="18" charset="0"/>
                      </a:rPr>
                      <m:t>𝜙</m:t>
                    </m:r>
                  </m:oMath>
                </a14:m>
                <a:r>
                  <a:rPr lang="en-US" altLang="zh-CN" dirty="0"/>
                  <a:t> controls its phase offset. </a:t>
                </a:r>
                <a:endParaRPr lang="en-US" altLang="zh-CN" sz="2600" dirty="0">
                  <a:latin typeface="Times New Roman" panose="02020603050405020304" pitchFamily="18" charset="0"/>
                  <a:cs typeface="Times New Roman" panose="02020603050405020304" pitchFamily="18" charset="0"/>
                </a:endParaRPr>
              </a:p>
              <a:p>
                <a:pPr marL="0" indent="0" algn="just">
                  <a:lnSpc>
                    <a:spcPct val="125000"/>
                  </a:lnSpc>
                  <a:spcBef>
                    <a:spcPct val="0"/>
                  </a:spcBef>
                  <a:buNone/>
                </a:pPr>
                <a:endParaRPr lang="en-US" altLang="zh-CN" sz="2600" dirty="0">
                  <a:latin typeface="Times New Roman" panose="02020603050405020304" pitchFamily="18" charset="0"/>
                  <a:cs typeface="Times New Roman" panose="02020603050405020304" pitchFamily="18" charset="0"/>
                </a:endParaRPr>
              </a:p>
            </p:txBody>
          </p:sp>
        </mc:Choice>
        <mc:Fallback xmlns="">
          <p:sp>
            <p:nvSpPr>
              <p:cNvPr id="20482" name="内容占位符 2"/>
              <p:cNvSpPr>
                <a:spLocks noGrp="1" noRot="1" noChangeAspect="1" noMove="1" noResize="1" noEditPoints="1" noAdjustHandles="1" noChangeArrowheads="1" noChangeShapeType="1" noTextEdit="1"/>
              </p:cNvSpPr>
              <p:nvPr>
                <p:ph idx="1"/>
              </p:nvPr>
            </p:nvSpPr>
            <p:spPr>
              <a:blipFill>
                <a:blip r:embed="rId2"/>
                <a:stretch>
                  <a:fillRect l="-962" r="-1657"/>
                </a:stretch>
              </a:blipFill>
            </p:spPr>
            <p:txBody>
              <a:bodyPr/>
              <a:lstStyle/>
              <a:p>
                <a:r>
                  <a:rPr lang="zh-CN" altLang="en-US">
                    <a:noFill/>
                  </a:rPr>
                  <a:t> </a:t>
                </a:r>
              </a:p>
            </p:txBody>
          </p:sp>
        </mc:Fallback>
      </mc:AlternateContent>
      <p:sp>
        <p:nvSpPr>
          <p:cNvPr id="5" name="标题 2"/>
          <p:cNvSpPr>
            <a:spLocks noGrp="1"/>
          </p:cNvSpPr>
          <p:nvPr>
            <p:ph type="title"/>
          </p:nvPr>
        </p:nvSpPr>
        <p:spPr/>
        <p:txBody>
          <a:bodyPr rtlCol="0">
            <a:normAutofit/>
          </a:bodyPr>
          <a:lstStyle/>
          <a:p>
            <a:pPr fontAlgn="auto">
              <a:spcAft>
                <a:spcPts val="0"/>
              </a:spcAft>
              <a:defRPr/>
            </a:pPr>
            <a:r>
              <a:rPr lang="en-US" altLang="zh-CN" sz="3555" dirty="0">
                <a:latin typeface="Times New Roman" panose="02020603050405020304" pitchFamily="18" charset="0"/>
                <a:cs typeface="Times New Roman" panose="02020603050405020304" pitchFamily="18" charset="0"/>
              </a:rPr>
              <a:t>9.10 The Neuroscientific Basis for Convolutional Networks</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2"/>
          <p:cNvSpPr>
            <a:spLocks noGrp="1"/>
          </p:cNvSpPr>
          <p:nvPr>
            <p:ph idx="1"/>
          </p:nvPr>
        </p:nvSpPr>
        <p:spPr/>
        <p:txBody>
          <a:bodyPr>
            <a:noAutofit/>
          </a:bodyPr>
          <a:lstStyle/>
          <a:p>
            <a:pPr marL="0" indent="0" algn="just">
              <a:lnSpc>
                <a:spcPct val="125000"/>
              </a:lnSpc>
              <a:spcBef>
                <a:spcPct val="0"/>
              </a:spcBef>
              <a:buNone/>
            </a:pPr>
            <a:r>
              <a:rPr lang="en-US" altLang="zh-CN" dirty="0">
                <a:latin typeface="Times New Roman" panose="02020603050405020304" pitchFamily="18" charset="0"/>
                <a:cs typeface="Times New Roman" panose="02020603050405020304" pitchFamily="18" charset="0"/>
              </a:rPr>
              <a:t>        Altogether, this cartoon view of simple cells means that a simple cell responds to a specific spatial frequency of brightness in a specific direction at a specific location. Simple cells are most excited when the wave of brightness in the image has the same phase as the weights. This occurs when the image is bright where the weights are positive and dark where the weights are negative. Simple cells are most inhibited when the wave of brightness is fully out of phase with the weights—when the image is dark where the weights are positive and bright where the weights are negative.</a:t>
            </a:r>
          </a:p>
        </p:txBody>
      </p:sp>
      <p:sp>
        <p:nvSpPr>
          <p:cNvPr id="5" name="标题 2"/>
          <p:cNvSpPr>
            <a:spLocks noGrp="1"/>
          </p:cNvSpPr>
          <p:nvPr>
            <p:ph type="title"/>
          </p:nvPr>
        </p:nvSpPr>
        <p:spPr/>
        <p:txBody>
          <a:bodyPr rtlCol="0">
            <a:normAutofit/>
          </a:bodyPr>
          <a:lstStyle/>
          <a:p>
            <a:pPr fontAlgn="auto">
              <a:spcAft>
                <a:spcPts val="0"/>
              </a:spcAft>
              <a:defRPr/>
            </a:pPr>
            <a:r>
              <a:rPr lang="en-US" altLang="zh-CN" sz="3555" dirty="0">
                <a:latin typeface="Times New Roman" panose="02020603050405020304" pitchFamily="18" charset="0"/>
                <a:cs typeface="Times New Roman" panose="02020603050405020304" pitchFamily="18" charset="0"/>
              </a:rPr>
              <a:t>9.10 The Neuroscientific Basis for Convolutional Networks</a:t>
            </a:r>
          </a:p>
        </p:txBody>
      </p:sp>
      <p:sp>
        <p:nvSpPr>
          <p:cNvPr id="2" name="文本框 1"/>
          <p:cNvSpPr txBox="1"/>
          <p:nvPr/>
        </p:nvSpPr>
        <p:spPr>
          <a:xfrm>
            <a:off x="5636623" y="2886891"/>
            <a:ext cx="65" cy="276999"/>
          </a:xfrm>
          <a:prstGeom prst="rect">
            <a:avLst/>
          </a:prstGeom>
          <a:noFill/>
        </p:spPr>
        <p:txBody>
          <a:bodyPr wrap="none" lIns="0" tIns="0" rIns="0" bIns="0" rtlCol="0">
            <a:spAutoFit/>
          </a:bodyPr>
          <a:lstStyle/>
          <a:p>
            <a:endParaRPr lang="zh-CN" alt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482" name="内容占位符 2"/>
              <p:cNvSpPr>
                <a:spLocks noGrp="1"/>
              </p:cNvSpPr>
              <p:nvPr>
                <p:ph idx="1"/>
              </p:nvPr>
            </p:nvSpPr>
            <p:spPr/>
            <p:txBody>
              <a:bodyPr>
                <a:noAutofit/>
              </a:bodyPr>
              <a:lstStyle/>
              <a:p>
                <a:pPr marL="0" indent="0" algn="just">
                  <a:lnSpc>
                    <a:spcPct val="125000"/>
                  </a:lnSpc>
                  <a:spcBef>
                    <a:spcPct val="0"/>
                  </a:spcBef>
                  <a:buNone/>
                </a:pPr>
                <a:r>
                  <a:rPr lang="en-US" altLang="zh-CN" sz="2600" dirty="0">
                    <a:latin typeface="Times New Roman" panose="02020603050405020304" pitchFamily="18" charset="0"/>
                    <a:cs typeface="Times New Roman" panose="02020603050405020304" pitchFamily="18" charset="0"/>
                  </a:rPr>
                  <a:t>        The cartoon view of a complex cell is that it computes the </a:t>
                </a:r>
                <a14:m>
                  <m:oMath xmlns:m="http://schemas.openxmlformats.org/officeDocument/2006/math">
                    <m:sSup>
                      <m:sSupPr>
                        <m:ctrlPr>
                          <a:rPr lang="en-US" altLang="zh-CN" sz="2600" i="1" smtClean="0">
                            <a:latin typeface="Cambria Math" panose="02040503050406030204" pitchFamily="18" charset="0"/>
                            <a:cs typeface="Times New Roman" panose="02020603050405020304" pitchFamily="18" charset="0"/>
                          </a:rPr>
                        </m:ctrlPr>
                      </m:sSupPr>
                      <m:e>
                        <m:r>
                          <a:rPr lang="en-US" altLang="zh-CN" sz="2600" b="0" i="1" smtClean="0">
                            <a:latin typeface="Cambria Math" panose="02040503050406030204" pitchFamily="18" charset="0"/>
                            <a:cs typeface="Times New Roman" panose="02020603050405020304" pitchFamily="18" charset="0"/>
                          </a:rPr>
                          <m:t>𝐿</m:t>
                        </m:r>
                      </m:e>
                      <m:sup>
                        <m:r>
                          <a:rPr lang="en-US" altLang="zh-CN" sz="2600" b="0" i="1" smtClean="0">
                            <a:latin typeface="Cambria Math" panose="02040503050406030204" pitchFamily="18" charset="0"/>
                            <a:cs typeface="Times New Roman" panose="02020603050405020304" pitchFamily="18" charset="0"/>
                          </a:rPr>
                          <m:t>2</m:t>
                        </m:r>
                      </m:sup>
                    </m:sSup>
                  </m:oMath>
                </a14:m>
                <a:r>
                  <a:rPr lang="en-US" altLang="zh-CN" sz="2600" dirty="0">
                    <a:latin typeface="Times New Roman" panose="02020603050405020304" pitchFamily="18" charset="0"/>
                    <a:cs typeface="Times New Roman" panose="02020603050405020304" pitchFamily="18" charset="0"/>
                  </a:rPr>
                  <a:t> norm of the 2-D vector containing two simple cells’ responses: </a:t>
                </a:r>
                <a14:m>
                  <m:oMath xmlns:m="http://schemas.openxmlformats.org/officeDocument/2006/math">
                    <m:r>
                      <a:rPr lang="en-US" altLang="zh-CN" sz="2600" b="0" i="1" smtClean="0">
                        <a:latin typeface="Cambria Math" panose="02040503050406030204" pitchFamily="18" charset="0"/>
                        <a:cs typeface="Times New Roman" panose="02020603050405020304" pitchFamily="18" charset="0"/>
                      </a:rPr>
                      <m:t>𝑐</m:t>
                    </m:r>
                    <m:r>
                      <a:rPr lang="en-US" altLang="zh-CN" sz="2600" b="0" i="1" smtClean="0">
                        <a:latin typeface="Cambria Math" panose="02040503050406030204" pitchFamily="18" charset="0"/>
                        <a:cs typeface="Times New Roman" panose="02020603050405020304" pitchFamily="18" charset="0"/>
                      </a:rPr>
                      <m:t>(</m:t>
                    </m:r>
                    <m:r>
                      <a:rPr lang="en-US" altLang="zh-CN" sz="2600" b="0" i="1" smtClean="0">
                        <a:latin typeface="Cambria Math" panose="02040503050406030204" pitchFamily="18" charset="0"/>
                        <a:cs typeface="Times New Roman" panose="02020603050405020304" pitchFamily="18" charset="0"/>
                      </a:rPr>
                      <m:t>𝐼</m:t>
                    </m:r>
                    <m:r>
                      <a:rPr lang="en-US" altLang="zh-CN" sz="2600" b="0" i="1" smtClean="0">
                        <a:latin typeface="Cambria Math" panose="02040503050406030204" pitchFamily="18" charset="0"/>
                        <a:cs typeface="Times New Roman" panose="02020603050405020304" pitchFamily="18" charset="0"/>
                      </a:rPr>
                      <m:t>)</m:t>
                    </m:r>
                  </m:oMath>
                </a14:m>
                <a:r>
                  <a:rPr lang="en-US" altLang="zh-CN" sz="2600" dirty="0">
                    <a:latin typeface="Times New Roman" panose="02020603050405020304" pitchFamily="18" charset="0"/>
                    <a:cs typeface="Times New Roman" panose="02020603050405020304" pitchFamily="18" charset="0"/>
                  </a:rPr>
                  <a:t>=</a:t>
                </a:r>
                <a14:m>
                  <m:oMath xmlns:m="http://schemas.openxmlformats.org/officeDocument/2006/math">
                    <m:rad>
                      <m:radPr>
                        <m:degHide m:val="on"/>
                        <m:ctrlPr>
                          <a:rPr lang="en-US" altLang="zh-CN" sz="2600" i="1" dirty="0" smtClean="0">
                            <a:latin typeface="Cambria Math" panose="02040503050406030204" pitchFamily="18" charset="0"/>
                            <a:cs typeface="Times New Roman" panose="02020603050405020304" pitchFamily="18" charset="0"/>
                          </a:rPr>
                        </m:ctrlPr>
                      </m:radPr>
                      <m:deg/>
                      <m:e>
                        <m:sSub>
                          <m:sSubPr>
                            <m:ctrlPr>
                              <a:rPr lang="en-US" altLang="zh-CN" sz="2600" i="1" dirty="0" smtClean="0">
                                <a:latin typeface="Cambria Math" panose="02040503050406030204" pitchFamily="18" charset="0"/>
                                <a:cs typeface="Times New Roman" panose="02020603050405020304" pitchFamily="18" charset="0"/>
                              </a:rPr>
                            </m:ctrlPr>
                          </m:sSubPr>
                          <m:e>
                            <m:r>
                              <a:rPr lang="en-US" altLang="zh-CN" sz="2600" b="0" i="1" dirty="0" smtClean="0">
                                <a:latin typeface="Cambria Math" panose="02040503050406030204" pitchFamily="18" charset="0"/>
                                <a:cs typeface="Times New Roman" panose="02020603050405020304" pitchFamily="18" charset="0"/>
                              </a:rPr>
                              <m:t>𝑠</m:t>
                            </m:r>
                          </m:e>
                          <m:sub>
                            <m:r>
                              <a:rPr lang="en-US" altLang="zh-CN" sz="2600" b="0" i="1" dirty="0" smtClean="0">
                                <a:latin typeface="Cambria Math" panose="02040503050406030204" pitchFamily="18" charset="0"/>
                                <a:cs typeface="Times New Roman" panose="02020603050405020304" pitchFamily="18" charset="0"/>
                              </a:rPr>
                              <m:t>0</m:t>
                            </m:r>
                          </m:sub>
                        </m:sSub>
                        <m:sSup>
                          <m:sSupPr>
                            <m:ctrlPr>
                              <a:rPr lang="en-US" altLang="zh-CN" sz="2600" i="1" dirty="0" smtClean="0">
                                <a:latin typeface="Cambria Math" panose="02040503050406030204" pitchFamily="18" charset="0"/>
                                <a:cs typeface="Times New Roman" panose="02020603050405020304" pitchFamily="18" charset="0"/>
                              </a:rPr>
                            </m:ctrlPr>
                          </m:sSupPr>
                          <m:e>
                            <m:r>
                              <a:rPr lang="en-US" altLang="zh-CN" sz="2600" b="0" i="1" dirty="0" smtClean="0">
                                <a:latin typeface="Cambria Math" panose="02040503050406030204" pitchFamily="18" charset="0"/>
                                <a:cs typeface="Times New Roman" panose="02020603050405020304" pitchFamily="18" charset="0"/>
                              </a:rPr>
                              <m:t>(</m:t>
                            </m:r>
                            <m:r>
                              <a:rPr lang="en-US" altLang="zh-CN" sz="2600" b="0" i="1" dirty="0" smtClean="0">
                                <a:latin typeface="Cambria Math" panose="02040503050406030204" pitchFamily="18" charset="0"/>
                                <a:cs typeface="Times New Roman" panose="02020603050405020304" pitchFamily="18" charset="0"/>
                              </a:rPr>
                              <m:t>𝐼</m:t>
                            </m:r>
                            <m:r>
                              <a:rPr lang="en-US" altLang="zh-CN" sz="2600" b="0" i="1" dirty="0" smtClean="0">
                                <a:latin typeface="Cambria Math" panose="02040503050406030204" pitchFamily="18" charset="0"/>
                                <a:cs typeface="Times New Roman" panose="02020603050405020304" pitchFamily="18" charset="0"/>
                              </a:rPr>
                              <m:t>)</m:t>
                            </m:r>
                          </m:e>
                          <m:sup>
                            <m:r>
                              <a:rPr lang="en-US" altLang="zh-CN" sz="2600" b="0" i="1" dirty="0" smtClean="0">
                                <a:latin typeface="Cambria Math" panose="02040503050406030204" pitchFamily="18" charset="0"/>
                                <a:cs typeface="Times New Roman" panose="02020603050405020304" pitchFamily="18" charset="0"/>
                              </a:rPr>
                              <m:t>2</m:t>
                            </m:r>
                          </m:sup>
                        </m:sSup>
                        <m:r>
                          <a:rPr lang="en-US" altLang="zh-CN" sz="2600" b="0" i="1" dirty="0" smtClean="0">
                            <a:latin typeface="Cambria Math" panose="02040503050406030204" pitchFamily="18" charset="0"/>
                            <a:cs typeface="Times New Roman" panose="02020603050405020304" pitchFamily="18" charset="0"/>
                          </a:rPr>
                          <m:t>+</m:t>
                        </m:r>
                        <m:sSub>
                          <m:sSubPr>
                            <m:ctrlPr>
                              <a:rPr lang="en-US" altLang="zh-CN" sz="2600" b="0" i="1" dirty="0" smtClean="0">
                                <a:latin typeface="Cambria Math" panose="02040503050406030204" pitchFamily="18" charset="0"/>
                                <a:cs typeface="Times New Roman" panose="02020603050405020304" pitchFamily="18" charset="0"/>
                              </a:rPr>
                            </m:ctrlPr>
                          </m:sSubPr>
                          <m:e>
                            <m:r>
                              <a:rPr lang="en-US" altLang="zh-CN" sz="2600" b="0" i="1" dirty="0" smtClean="0">
                                <a:latin typeface="Cambria Math" panose="02040503050406030204" pitchFamily="18" charset="0"/>
                                <a:cs typeface="Times New Roman" panose="02020603050405020304" pitchFamily="18" charset="0"/>
                              </a:rPr>
                              <m:t>𝑠</m:t>
                            </m:r>
                          </m:e>
                          <m:sub>
                            <m:r>
                              <a:rPr lang="en-US" altLang="zh-CN" sz="2600" b="0" i="1" dirty="0" smtClean="0">
                                <a:latin typeface="Cambria Math" panose="02040503050406030204" pitchFamily="18" charset="0"/>
                                <a:cs typeface="Times New Roman" panose="02020603050405020304" pitchFamily="18" charset="0"/>
                              </a:rPr>
                              <m:t>1</m:t>
                            </m:r>
                          </m:sub>
                        </m:sSub>
                        <m:sSup>
                          <m:sSupPr>
                            <m:ctrlPr>
                              <a:rPr lang="en-US" altLang="zh-CN" sz="2600" b="0" i="1" dirty="0" smtClean="0">
                                <a:latin typeface="Cambria Math" panose="02040503050406030204" pitchFamily="18" charset="0"/>
                                <a:cs typeface="Times New Roman" panose="02020603050405020304" pitchFamily="18" charset="0"/>
                              </a:rPr>
                            </m:ctrlPr>
                          </m:sSupPr>
                          <m:e>
                            <m:r>
                              <a:rPr lang="en-US" altLang="zh-CN" sz="2600" b="0" i="1" dirty="0" smtClean="0">
                                <a:latin typeface="Cambria Math" panose="02040503050406030204" pitchFamily="18" charset="0"/>
                                <a:cs typeface="Times New Roman" panose="02020603050405020304" pitchFamily="18" charset="0"/>
                              </a:rPr>
                              <m:t>(</m:t>
                            </m:r>
                            <m:r>
                              <a:rPr lang="en-US" altLang="zh-CN" sz="2600" b="0" i="1" dirty="0" smtClean="0">
                                <a:latin typeface="Cambria Math" panose="02040503050406030204" pitchFamily="18" charset="0"/>
                                <a:cs typeface="Times New Roman" panose="02020603050405020304" pitchFamily="18" charset="0"/>
                              </a:rPr>
                              <m:t>𝐼</m:t>
                            </m:r>
                            <m:r>
                              <a:rPr lang="en-US" altLang="zh-CN" sz="2600" b="0" i="1" dirty="0" smtClean="0">
                                <a:latin typeface="Cambria Math" panose="02040503050406030204" pitchFamily="18" charset="0"/>
                                <a:cs typeface="Times New Roman" panose="02020603050405020304" pitchFamily="18" charset="0"/>
                              </a:rPr>
                              <m:t>)</m:t>
                            </m:r>
                          </m:e>
                          <m:sup>
                            <m:r>
                              <a:rPr lang="en-US" altLang="zh-CN" sz="2600" b="0" i="1" dirty="0" smtClean="0">
                                <a:latin typeface="Cambria Math" panose="02040503050406030204" pitchFamily="18" charset="0"/>
                                <a:cs typeface="Times New Roman" panose="02020603050405020304" pitchFamily="18" charset="0"/>
                              </a:rPr>
                              <m:t>2</m:t>
                            </m:r>
                          </m:sup>
                        </m:sSup>
                      </m:e>
                    </m:rad>
                  </m:oMath>
                </a14:m>
                <a:r>
                  <a:rPr lang="en-US" altLang="zh-CN" sz="2600" dirty="0">
                    <a:latin typeface="Times New Roman" panose="02020603050405020304" pitchFamily="18" charset="0"/>
                    <a:cs typeface="Times New Roman" panose="02020603050405020304" pitchFamily="18" charset="0"/>
                  </a:rPr>
                  <a:t>. An important special case occurs when </a:t>
                </a:r>
                <a14:m>
                  <m:oMath xmlns:m="http://schemas.openxmlformats.org/officeDocument/2006/math">
                    <m:sSub>
                      <m:sSubPr>
                        <m:ctrlPr>
                          <a:rPr lang="en-US" altLang="zh-CN" sz="2600" i="1" smtClean="0">
                            <a:latin typeface="Cambria Math" panose="02040503050406030204" pitchFamily="18" charset="0"/>
                            <a:cs typeface="Times New Roman" panose="02020603050405020304" pitchFamily="18" charset="0"/>
                          </a:rPr>
                        </m:ctrlPr>
                      </m:sSubPr>
                      <m:e>
                        <m:r>
                          <a:rPr lang="en-US" altLang="zh-CN" sz="2600" b="0" i="1" smtClean="0">
                            <a:latin typeface="Cambria Math" panose="02040503050406030204" pitchFamily="18" charset="0"/>
                            <a:cs typeface="Times New Roman" panose="02020603050405020304" pitchFamily="18" charset="0"/>
                          </a:rPr>
                          <m:t>𝑠</m:t>
                        </m:r>
                      </m:e>
                      <m:sub>
                        <m:r>
                          <a:rPr lang="en-US" altLang="zh-CN" sz="2600" b="0" i="1" smtClean="0">
                            <a:latin typeface="Cambria Math" panose="02040503050406030204" pitchFamily="18" charset="0"/>
                            <a:cs typeface="Times New Roman" panose="02020603050405020304" pitchFamily="18" charset="0"/>
                          </a:rPr>
                          <m:t>1</m:t>
                        </m:r>
                        <m:r>
                          <a:rPr lang="en-US" altLang="zh-CN" sz="2600" b="0" i="1" smtClean="0">
                            <a:latin typeface="Cambria Math" panose="02040503050406030204" pitchFamily="18" charset="0"/>
                            <a:cs typeface="Times New Roman" panose="02020603050405020304" pitchFamily="18" charset="0"/>
                          </a:rPr>
                          <m:t> </m:t>
                        </m:r>
                      </m:sub>
                    </m:sSub>
                  </m:oMath>
                </a14:m>
                <a:r>
                  <a:rPr lang="en-US" altLang="zh-CN" sz="2600" dirty="0">
                    <a:latin typeface="Times New Roman" panose="02020603050405020304" pitchFamily="18" charset="0"/>
                    <a:cs typeface="Times New Roman" panose="02020603050405020304" pitchFamily="18" charset="0"/>
                  </a:rPr>
                  <a:t> has all of the same parameters as s0 except for </a:t>
                </a:r>
                <a14:m>
                  <m:oMath xmlns:m="http://schemas.openxmlformats.org/officeDocument/2006/math">
                    <m:r>
                      <a:rPr lang="zh-CN" altLang="en-US" sz="2600" i="1" dirty="0" smtClean="0">
                        <a:latin typeface="Cambria Math" panose="02040503050406030204" pitchFamily="18" charset="0"/>
                        <a:cs typeface="Times New Roman" panose="02020603050405020304" pitchFamily="18" charset="0"/>
                      </a:rPr>
                      <m:t>𝜙</m:t>
                    </m:r>
                  </m:oMath>
                </a14:m>
                <a:r>
                  <a:rPr lang="en-US" altLang="zh-CN" sz="2600" dirty="0">
                    <a:latin typeface="Times New Roman" panose="02020603050405020304" pitchFamily="18" charset="0"/>
                    <a:cs typeface="Times New Roman" panose="02020603050405020304" pitchFamily="18" charset="0"/>
                  </a:rPr>
                  <a:t>, and </a:t>
                </a:r>
                <a14:m>
                  <m:oMath xmlns:m="http://schemas.openxmlformats.org/officeDocument/2006/math">
                    <m:r>
                      <a:rPr lang="zh-CN" altLang="en-US" sz="2600" i="1" dirty="0" smtClean="0">
                        <a:latin typeface="Cambria Math" panose="02040503050406030204" pitchFamily="18" charset="0"/>
                        <a:cs typeface="Times New Roman" panose="02020603050405020304" pitchFamily="18" charset="0"/>
                      </a:rPr>
                      <m:t>𝜙</m:t>
                    </m:r>
                  </m:oMath>
                </a14:m>
                <a:r>
                  <a:rPr lang="en-US" altLang="zh-CN" sz="2600" dirty="0">
                    <a:latin typeface="Times New Roman" panose="02020603050405020304" pitchFamily="18" charset="0"/>
                    <a:cs typeface="Times New Roman" panose="02020603050405020304" pitchFamily="18" charset="0"/>
                  </a:rPr>
                  <a:t> is set such that </a:t>
                </a:r>
                <a14:m>
                  <m:oMath xmlns:m="http://schemas.openxmlformats.org/officeDocument/2006/math">
                    <m:sSub>
                      <m:sSubPr>
                        <m:ctrlPr>
                          <a:rPr lang="en-US" altLang="zh-CN" sz="2600" i="1" smtClean="0">
                            <a:latin typeface="Cambria Math" panose="02040503050406030204" pitchFamily="18" charset="0"/>
                            <a:cs typeface="Times New Roman" panose="02020603050405020304" pitchFamily="18" charset="0"/>
                          </a:rPr>
                        </m:ctrlPr>
                      </m:sSubPr>
                      <m:e>
                        <m:r>
                          <a:rPr lang="en-US" altLang="zh-CN" sz="2600" b="0" i="1" smtClean="0">
                            <a:latin typeface="Cambria Math" panose="02040503050406030204" pitchFamily="18" charset="0"/>
                            <a:cs typeface="Times New Roman" panose="02020603050405020304" pitchFamily="18" charset="0"/>
                          </a:rPr>
                          <m:t>𝑠</m:t>
                        </m:r>
                      </m:e>
                      <m:sub>
                        <m:r>
                          <a:rPr lang="en-US" altLang="zh-CN" sz="2600" b="0" i="1" smtClean="0">
                            <a:latin typeface="Cambria Math" panose="02040503050406030204" pitchFamily="18" charset="0"/>
                            <a:cs typeface="Times New Roman" panose="02020603050405020304" pitchFamily="18" charset="0"/>
                          </a:rPr>
                          <m:t>1</m:t>
                        </m:r>
                        <m:r>
                          <a:rPr lang="en-US" altLang="zh-CN" sz="2600" b="0" i="1" smtClean="0">
                            <a:latin typeface="Cambria Math" panose="02040503050406030204" pitchFamily="18" charset="0"/>
                            <a:cs typeface="Times New Roman" panose="02020603050405020304" pitchFamily="18" charset="0"/>
                          </a:rPr>
                          <m:t> </m:t>
                        </m:r>
                      </m:sub>
                    </m:sSub>
                  </m:oMath>
                </a14:m>
                <a:r>
                  <a:rPr lang="en-US" altLang="zh-CN" sz="2600" dirty="0">
                    <a:latin typeface="Times New Roman" panose="02020603050405020304" pitchFamily="18" charset="0"/>
                    <a:cs typeface="Times New Roman" panose="02020603050405020304" pitchFamily="18" charset="0"/>
                  </a:rPr>
                  <a:t>is one quarter cycle out of phase with </a:t>
                </a:r>
                <a14:m>
                  <m:oMath xmlns:m="http://schemas.openxmlformats.org/officeDocument/2006/math">
                    <m:sSub>
                      <m:sSubPr>
                        <m:ctrlPr>
                          <a:rPr lang="en-US" altLang="zh-CN" sz="2600" i="1" smtClean="0">
                            <a:latin typeface="Cambria Math" panose="02040503050406030204" pitchFamily="18" charset="0"/>
                            <a:cs typeface="Times New Roman" panose="02020603050405020304" pitchFamily="18" charset="0"/>
                          </a:rPr>
                        </m:ctrlPr>
                      </m:sSubPr>
                      <m:e>
                        <m:r>
                          <a:rPr lang="en-US" altLang="zh-CN" sz="2600" b="0" i="1" smtClean="0">
                            <a:latin typeface="Cambria Math" panose="02040503050406030204" pitchFamily="18" charset="0"/>
                            <a:cs typeface="Times New Roman" panose="02020603050405020304" pitchFamily="18" charset="0"/>
                          </a:rPr>
                          <m:t>𝑠</m:t>
                        </m:r>
                      </m:e>
                      <m:sub>
                        <m:r>
                          <a:rPr lang="en-US" altLang="zh-CN" sz="2600" b="0" i="1" smtClean="0">
                            <a:latin typeface="Cambria Math" panose="02040503050406030204" pitchFamily="18" charset="0"/>
                            <a:cs typeface="Times New Roman" panose="02020603050405020304" pitchFamily="18" charset="0"/>
                          </a:rPr>
                          <m:t>0</m:t>
                        </m:r>
                        <m:r>
                          <a:rPr lang="en-US" altLang="zh-CN" sz="2600" b="0" i="1" smtClean="0">
                            <a:latin typeface="Cambria Math" panose="02040503050406030204" pitchFamily="18" charset="0"/>
                            <a:cs typeface="Times New Roman" panose="02020603050405020304" pitchFamily="18" charset="0"/>
                          </a:rPr>
                          <m:t> </m:t>
                        </m:r>
                      </m:sub>
                    </m:sSub>
                  </m:oMath>
                </a14:m>
                <a:r>
                  <a:rPr lang="en-US" altLang="zh-CN" sz="2600" dirty="0">
                    <a:latin typeface="Times New Roman" panose="02020603050405020304" pitchFamily="18" charset="0"/>
                    <a:cs typeface="Times New Roman" panose="02020603050405020304" pitchFamily="18" charset="0"/>
                  </a:rPr>
                  <a:t>. In this case, </a:t>
                </a:r>
                <a14:m>
                  <m:oMath xmlns:m="http://schemas.openxmlformats.org/officeDocument/2006/math">
                    <m:sSub>
                      <m:sSubPr>
                        <m:ctrlPr>
                          <a:rPr lang="en-US" altLang="zh-CN" sz="2600" i="1" smtClean="0">
                            <a:latin typeface="Cambria Math" panose="02040503050406030204" pitchFamily="18" charset="0"/>
                            <a:cs typeface="Times New Roman" panose="02020603050405020304" pitchFamily="18" charset="0"/>
                          </a:rPr>
                        </m:ctrlPr>
                      </m:sSubPr>
                      <m:e>
                        <m:r>
                          <a:rPr lang="en-US" altLang="zh-CN" sz="2600" b="0" i="1" smtClean="0">
                            <a:latin typeface="Cambria Math" panose="02040503050406030204" pitchFamily="18" charset="0"/>
                            <a:cs typeface="Times New Roman" panose="02020603050405020304" pitchFamily="18" charset="0"/>
                          </a:rPr>
                          <m:t>𝑠</m:t>
                        </m:r>
                      </m:e>
                      <m:sub>
                        <m:r>
                          <a:rPr lang="en-US" altLang="zh-CN" sz="2600" b="0" i="1" smtClean="0">
                            <a:latin typeface="Cambria Math" panose="02040503050406030204" pitchFamily="18" charset="0"/>
                            <a:cs typeface="Times New Roman" panose="02020603050405020304" pitchFamily="18" charset="0"/>
                          </a:rPr>
                          <m:t>0</m:t>
                        </m:r>
                        <m:r>
                          <a:rPr lang="en-US" altLang="zh-CN" sz="2600" b="0" i="1" smtClean="0">
                            <a:latin typeface="Cambria Math" panose="02040503050406030204" pitchFamily="18" charset="0"/>
                            <a:cs typeface="Times New Roman" panose="02020603050405020304" pitchFamily="18" charset="0"/>
                          </a:rPr>
                          <m:t> </m:t>
                        </m:r>
                      </m:sub>
                    </m:sSub>
                  </m:oMath>
                </a14:m>
                <a:r>
                  <a:rPr lang="en-US" altLang="zh-CN" sz="26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altLang="zh-CN" sz="2600" i="1" smtClean="0">
                            <a:latin typeface="Cambria Math" panose="02040503050406030204" pitchFamily="18" charset="0"/>
                            <a:cs typeface="Times New Roman" panose="02020603050405020304" pitchFamily="18" charset="0"/>
                          </a:rPr>
                        </m:ctrlPr>
                      </m:sSubPr>
                      <m:e>
                        <m:r>
                          <a:rPr lang="en-US" altLang="zh-CN" sz="2600" b="0" i="1" smtClean="0">
                            <a:latin typeface="Cambria Math" panose="02040503050406030204" pitchFamily="18" charset="0"/>
                            <a:cs typeface="Times New Roman" panose="02020603050405020304" pitchFamily="18" charset="0"/>
                          </a:rPr>
                          <m:t>𝑠</m:t>
                        </m:r>
                      </m:e>
                      <m:sub>
                        <m:r>
                          <a:rPr lang="en-US" altLang="zh-CN" sz="2600" b="0" i="1" smtClean="0">
                            <a:latin typeface="Cambria Math" panose="02040503050406030204" pitchFamily="18" charset="0"/>
                            <a:cs typeface="Times New Roman" panose="02020603050405020304" pitchFamily="18" charset="0"/>
                          </a:rPr>
                          <m:t>1</m:t>
                        </m:r>
                        <m:r>
                          <a:rPr lang="en-US" altLang="zh-CN" sz="2600" b="0" i="1" smtClean="0">
                            <a:latin typeface="Cambria Math" panose="02040503050406030204" pitchFamily="18" charset="0"/>
                            <a:cs typeface="Times New Roman" panose="02020603050405020304" pitchFamily="18" charset="0"/>
                          </a:rPr>
                          <m:t> </m:t>
                        </m:r>
                      </m:sub>
                    </m:sSub>
                  </m:oMath>
                </a14:m>
                <a:r>
                  <a:rPr lang="en-US" altLang="zh-CN" sz="2600" dirty="0">
                    <a:latin typeface="Times New Roman" panose="02020603050405020304" pitchFamily="18" charset="0"/>
                    <a:cs typeface="Times New Roman" panose="02020603050405020304" pitchFamily="18" charset="0"/>
                  </a:rPr>
                  <a:t> form a </a:t>
                </a:r>
                <a:r>
                  <a:rPr lang="en-US" altLang="zh-CN" sz="2600" i="1" dirty="0">
                    <a:latin typeface="Times New Roman" panose="02020603050405020304" pitchFamily="18" charset="0"/>
                    <a:cs typeface="Times New Roman" panose="02020603050405020304" pitchFamily="18" charset="0"/>
                  </a:rPr>
                  <a:t>quadrature pair</a:t>
                </a:r>
                <a:r>
                  <a:rPr lang="en-US" altLang="zh-CN" sz="2600" dirty="0">
                    <a:latin typeface="Times New Roman" panose="02020603050405020304" pitchFamily="18" charset="0"/>
                    <a:cs typeface="Times New Roman" panose="02020603050405020304" pitchFamily="18" charset="0"/>
                  </a:rPr>
                  <a:t>. A complex cell defined in this way responds when the Gaussian reweighted image </a:t>
                </a:r>
                <a14:m>
                  <m:oMath xmlns:m="http://schemas.openxmlformats.org/officeDocument/2006/math">
                    <m:r>
                      <a:rPr lang="en-US" altLang="zh-CN" sz="2600" i="1" dirty="0" smtClean="0">
                        <a:latin typeface="Cambria Math" panose="02040503050406030204" pitchFamily="18" charset="0"/>
                      </a:rPr>
                      <m:t>𝐼</m:t>
                    </m:r>
                    <m:r>
                      <a:rPr lang="en-US" altLang="zh-CN" sz="2600" i="1" dirty="0" smtClean="0">
                        <a:latin typeface="Cambria Math" panose="02040503050406030204" pitchFamily="18" charset="0"/>
                      </a:rPr>
                      <m:t>(</m:t>
                    </m:r>
                    <m:r>
                      <a:rPr lang="en-US" altLang="zh-CN" sz="2600" i="1" dirty="0" smtClean="0">
                        <a:latin typeface="Cambria Math" panose="02040503050406030204" pitchFamily="18" charset="0"/>
                      </a:rPr>
                      <m:t>𝑥</m:t>
                    </m:r>
                    <m:r>
                      <a:rPr lang="en-US" altLang="zh-CN" sz="2600" i="1" dirty="0" smtClean="0">
                        <a:latin typeface="Cambria Math" panose="02040503050406030204" pitchFamily="18" charset="0"/>
                      </a:rPr>
                      <m:t>, </m:t>
                    </m:r>
                    <m:r>
                      <a:rPr lang="en-US" altLang="zh-CN" sz="2600" i="1" dirty="0" smtClean="0">
                        <a:latin typeface="Cambria Math" panose="02040503050406030204" pitchFamily="18" charset="0"/>
                      </a:rPr>
                      <m:t>𝑦</m:t>
                    </m:r>
                    <m:r>
                      <a:rPr lang="en-US" altLang="zh-CN" sz="2600" i="1" dirty="0" smtClean="0">
                        <a:latin typeface="Cambria Math" panose="02040503050406030204" pitchFamily="18" charset="0"/>
                      </a:rPr>
                      <m:t>) </m:t>
                    </m:r>
                    <m:r>
                      <m:rPr>
                        <m:sty m:val="p"/>
                      </m:rPr>
                      <a:rPr lang="en-US" altLang="zh-CN" sz="2600">
                        <a:latin typeface="Cambria Math" panose="02040503050406030204" pitchFamily="18" charset="0"/>
                      </a:rPr>
                      <m:t>exp</m:t>
                    </m:r>
                    <m:r>
                      <a:rPr lang="en-US" altLang="zh-CN" sz="2600" i="1">
                        <a:latin typeface="Cambria Math" panose="02040503050406030204" pitchFamily="18" charset="0"/>
                      </a:rPr>
                      <m:t>⁡(−</m:t>
                    </m:r>
                    <m:sSub>
                      <m:sSubPr>
                        <m:ctrlPr>
                          <a:rPr lang="en-US" altLang="zh-CN" sz="2600" i="1">
                            <a:latin typeface="Cambria Math" panose="02040503050406030204" pitchFamily="18" charset="0"/>
                          </a:rPr>
                        </m:ctrlPr>
                      </m:sSubPr>
                      <m:e>
                        <m:r>
                          <a:rPr lang="zh-CN" altLang="en-US" sz="2600" i="1">
                            <a:latin typeface="Cambria Math" panose="02040503050406030204" pitchFamily="18" charset="0"/>
                          </a:rPr>
                          <m:t>𝛽</m:t>
                        </m:r>
                      </m:e>
                      <m:sub>
                        <m:r>
                          <a:rPr lang="en-US" altLang="zh-CN" sz="2600" i="1">
                            <a:latin typeface="Cambria Math" panose="02040503050406030204" pitchFamily="18" charset="0"/>
                          </a:rPr>
                          <m:t>𝑥</m:t>
                        </m:r>
                      </m:sub>
                    </m:sSub>
                    <m:sSup>
                      <m:sSupPr>
                        <m:ctrlPr>
                          <a:rPr lang="en-US" altLang="zh-CN" sz="2600" i="1">
                            <a:latin typeface="Cambria Math" panose="02040503050406030204" pitchFamily="18" charset="0"/>
                          </a:rPr>
                        </m:ctrlPr>
                      </m:sSupPr>
                      <m:e>
                        <m:r>
                          <a:rPr lang="en-US" altLang="zh-CN" sz="2600" i="1">
                            <a:latin typeface="Cambria Math" panose="02040503050406030204" pitchFamily="18" charset="0"/>
                          </a:rPr>
                          <m:t>𝑥</m:t>
                        </m:r>
                      </m:e>
                      <m:sup>
                        <m:r>
                          <a:rPr lang="en-US" altLang="zh-CN" sz="2600" i="1">
                            <a:latin typeface="Cambria Math" panose="02040503050406030204" pitchFamily="18" charset="0"/>
                          </a:rPr>
                          <m:t>′</m:t>
                        </m:r>
                        <m:r>
                          <a:rPr lang="en-US" altLang="zh-CN" sz="2600" i="1">
                            <a:latin typeface="Cambria Math" panose="02040503050406030204" pitchFamily="18" charset="0"/>
                          </a:rPr>
                          <m:t>2</m:t>
                        </m:r>
                      </m:sup>
                    </m:sSup>
                    <m:r>
                      <a:rPr lang="en-US" altLang="zh-CN" sz="2600" i="1">
                        <a:latin typeface="Cambria Math" panose="02040503050406030204" pitchFamily="18" charset="0"/>
                      </a:rPr>
                      <m:t>−</m:t>
                    </m:r>
                    <m:sSub>
                      <m:sSubPr>
                        <m:ctrlPr>
                          <a:rPr lang="en-US" altLang="zh-CN" sz="2600" i="1">
                            <a:latin typeface="Cambria Math" panose="02040503050406030204" pitchFamily="18" charset="0"/>
                          </a:rPr>
                        </m:ctrlPr>
                      </m:sSubPr>
                      <m:e>
                        <m:r>
                          <a:rPr lang="zh-CN" altLang="en-US" sz="2600" i="1">
                            <a:latin typeface="Cambria Math" panose="02040503050406030204" pitchFamily="18" charset="0"/>
                          </a:rPr>
                          <m:t>𝛽</m:t>
                        </m:r>
                      </m:e>
                      <m:sub>
                        <m:r>
                          <a:rPr lang="en-US" altLang="zh-CN" sz="2600" i="1">
                            <a:latin typeface="Cambria Math" panose="02040503050406030204" pitchFamily="18" charset="0"/>
                          </a:rPr>
                          <m:t>𝑦</m:t>
                        </m:r>
                      </m:sub>
                    </m:sSub>
                    <m:sSup>
                      <m:sSupPr>
                        <m:ctrlPr>
                          <a:rPr lang="en-US" altLang="zh-CN" sz="2600" i="1">
                            <a:latin typeface="Cambria Math" panose="02040503050406030204" pitchFamily="18" charset="0"/>
                          </a:rPr>
                        </m:ctrlPr>
                      </m:sSupPr>
                      <m:e>
                        <m:r>
                          <a:rPr lang="en-US" altLang="zh-CN" sz="2600" i="1">
                            <a:latin typeface="Cambria Math" panose="02040503050406030204" pitchFamily="18" charset="0"/>
                          </a:rPr>
                          <m:t>𝑦</m:t>
                        </m:r>
                      </m:e>
                      <m:sup>
                        <m:r>
                          <a:rPr lang="en-US" altLang="zh-CN" sz="2600" i="1">
                            <a:latin typeface="Cambria Math" panose="02040503050406030204" pitchFamily="18" charset="0"/>
                          </a:rPr>
                          <m:t>′</m:t>
                        </m:r>
                        <m:r>
                          <a:rPr lang="en-US" altLang="zh-CN" sz="2600" i="1">
                            <a:latin typeface="Cambria Math" panose="02040503050406030204" pitchFamily="18" charset="0"/>
                          </a:rPr>
                          <m:t>2</m:t>
                        </m:r>
                      </m:sup>
                    </m:sSup>
                    <m:r>
                      <a:rPr lang="en-US" altLang="zh-CN" sz="2600" i="1">
                        <a:latin typeface="Cambria Math" panose="02040503050406030204" pitchFamily="18" charset="0"/>
                      </a:rPr>
                      <m:t>)</m:t>
                    </m:r>
                  </m:oMath>
                </a14:m>
                <a:r>
                  <a:rPr lang="en-US" altLang="zh-CN" sz="2600" dirty="0">
                    <a:latin typeface="Times New Roman" panose="02020603050405020304" pitchFamily="18" charset="0"/>
                    <a:cs typeface="Times New Roman" panose="02020603050405020304" pitchFamily="18" charset="0"/>
                  </a:rPr>
                  <a:t> contains a high amplitude sinusoidal wave with frequency f in direction τ near (</a:t>
                </a:r>
                <a14:m>
                  <m:oMath xmlns:m="http://schemas.openxmlformats.org/officeDocument/2006/math">
                    <m:sSub>
                      <m:sSubPr>
                        <m:ctrlPr>
                          <a:rPr lang="en-US" altLang="zh-CN" sz="2600" i="1">
                            <a:latin typeface="Cambria Math" panose="02040503050406030204" pitchFamily="18" charset="0"/>
                          </a:rPr>
                        </m:ctrlPr>
                      </m:sSubPr>
                      <m:e>
                        <m:r>
                          <a:rPr lang="en-US" altLang="zh-CN" sz="2600" i="1">
                            <a:latin typeface="Cambria Math" panose="02040503050406030204" pitchFamily="18" charset="0"/>
                          </a:rPr>
                          <m:t>𝑥</m:t>
                        </m:r>
                      </m:e>
                      <m:sub>
                        <m:r>
                          <a:rPr lang="en-US" altLang="zh-CN" sz="2600" i="1">
                            <a:latin typeface="Cambria Math" panose="02040503050406030204" pitchFamily="18" charset="0"/>
                          </a:rPr>
                          <m:t>0</m:t>
                        </m:r>
                      </m:sub>
                    </m:sSub>
                    <m:r>
                      <a:rPr lang="en-US" altLang="zh-CN" sz="2600" i="1">
                        <a:latin typeface="Cambria Math" panose="02040503050406030204" pitchFamily="18" charset="0"/>
                      </a:rPr>
                      <m:t>,</m:t>
                    </m:r>
                    <m:sSub>
                      <m:sSubPr>
                        <m:ctrlPr>
                          <a:rPr lang="en-US" altLang="zh-CN" sz="2600" i="1">
                            <a:latin typeface="Cambria Math" panose="02040503050406030204" pitchFamily="18" charset="0"/>
                          </a:rPr>
                        </m:ctrlPr>
                      </m:sSubPr>
                      <m:e>
                        <m:r>
                          <a:rPr lang="en-US" altLang="zh-CN" sz="2600" i="1">
                            <a:latin typeface="Cambria Math" panose="02040503050406030204" pitchFamily="18" charset="0"/>
                          </a:rPr>
                          <m:t>𝑦</m:t>
                        </m:r>
                      </m:e>
                      <m:sub>
                        <m:r>
                          <a:rPr lang="en-US" altLang="zh-CN" sz="2600" i="1">
                            <a:latin typeface="Cambria Math" panose="02040503050406030204" pitchFamily="18" charset="0"/>
                          </a:rPr>
                          <m:t>0</m:t>
                        </m:r>
                      </m:sub>
                    </m:sSub>
                  </m:oMath>
                </a14:m>
                <a:r>
                  <a:rPr lang="en-US" altLang="zh-CN" sz="2600" dirty="0">
                    <a:latin typeface="Times New Roman" panose="02020603050405020304" pitchFamily="18" charset="0"/>
                    <a:cs typeface="Times New Roman" panose="02020603050405020304" pitchFamily="18" charset="0"/>
                  </a:rPr>
                  <a:t>), </a:t>
                </a:r>
                <a:r>
                  <a:rPr lang="en-US" altLang="zh-CN" sz="2600" b="1" dirty="0">
                    <a:latin typeface="Times New Roman" panose="02020603050405020304" pitchFamily="18" charset="0"/>
                    <a:cs typeface="Times New Roman" panose="02020603050405020304" pitchFamily="18" charset="0"/>
                  </a:rPr>
                  <a:t>regardless of the phase offset of this wave</a:t>
                </a:r>
                <a:r>
                  <a:rPr lang="en-US" altLang="zh-CN" sz="2600" dirty="0">
                    <a:latin typeface="Times New Roman" panose="02020603050405020304" pitchFamily="18" charset="0"/>
                    <a:cs typeface="Times New Roman" panose="02020603050405020304" pitchFamily="18" charset="0"/>
                  </a:rPr>
                  <a:t>. In other words, the complex cell is invariant to small translations of the image in direction τ, or to negating the  image (replacing black with white and vice versa).</a:t>
                </a:r>
              </a:p>
            </p:txBody>
          </p:sp>
        </mc:Choice>
        <mc:Fallback xmlns="">
          <p:sp>
            <p:nvSpPr>
              <p:cNvPr id="20482" name="内容占位符 2"/>
              <p:cNvSpPr>
                <a:spLocks noGrp="1" noRot="1" noChangeAspect="1" noMove="1" noResize="1" noEditPoints="1" noAdjustHandles="1" noChangeArrowheads="1" noChangeShapeType="1" noTextEdit="1"/>
              </p:cNvSpPr>
              <p:nvPr>
                <p:ph idx="1"/>
              </p:nvPr>
            </p:nvSpPr>
            <p:spPr>
              <a:blipFill>
                <a:blip r:embed="rId2"/>
                <a:stretch>
                  <a:fillRect l="-962" r="-962" b="-3444"/>
                </a:stretch>
              </a:blipFill>
            </p:spPr>
            <p:txBody>
              <a:bodyPr/>
              <a:lstStyle/>
              <a:p>
                <a:r>
                  <a:rPr lang="zh-CN" altLang="en-US">
                    <a:noFill/>
                  </a:rPr>
                  <a:t> </a:t>
                </a:r>
              </a:p>
            </p:txBody>
          </p:sp>
        </mc:Fallback>
      </mc:AlternateContent>
      <p:sp>
        <p:nvSpPr>
          <p:cNvPr id="5" name="标题 2"/>
          <p:cNvSpPr>
            <a:spLocks noGrp="1"/>
          </p:cNvSpPr>
          <p:nvPr>
            <p:ph type="title"/>
          </p:nvPr>
        </p:nvSpPr>
        <p:spPr/>
        <p:txBody>
          <a:bodyPr rtlCol="0">
            <a:normAutofit/>
          </a:bodyPr>
          <a:lstStyle/>
          <a:p>
            <a:pPr fontAlgn="auto">
              <a:spcAft>
                <a:spcPts val="0"/>
              </a:spcAft>
              <a:defRPr/>
            </a:pPr>
            <a:r>
              <a:rPr lang="en-US" altLang="zh-CN" sz="3555" dirty="0">
                <a:latin typeface="Times New Roman" panose="02020603050405020304" pitchFamily="18" charset="0"/>
                <a:cs typeface="Times New Roman" panose="02020603050405020304" pitchFamily="18" charset="0"/>
              </a:rPr>
              <a:t>9.10 The Neuroscientific Basis for Convolutional Networks</a:t>
            </a:r>
          </a:p>
        </p:txBody>
      </p:sp>
      <p:sp>
        <p:nvSpPr>
          <p:cNvPr id="2" name="文本框 1"/>
          <p:cNvSpPr txBox="1"/>
          <p:nvPr/>
        </p:nvSpPr>
        <p:spPr>
          <a:xfrm>
            <a:off x="5636623" y="2886891"/>
            <a:ext cx="65" cy="276999"/>
          </a:xfrm>
          <a:prstGeom prst="rect">
            <a:avLst/>
          </a:prstGeom>
          <a:noFill/>
        </p:spPr>
        <p:txBody>
          <a:bodyPr wrap="none" lIns="0" tIns="0" rIns="0" bIns="0" rtlCol="0">
            <a:spAutoFit/>
          </a:bodyPr>
          <a:lstStyle/>
          <a:p>
            <a:endParaRPr lang="zh-CN" alt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482" name="内容占位符 2"/>
              <p:cNvSpPr>
                <a:spLocks noGrp="1"/>
              </p:cNvSpPr>
              <p:nvPr>
                <p:ph idx="1"/>
              </p:nvPr>
            </p:nvSpPr>
            <p:spPr/>
            <p:txBody>
              <a:bodyPr>
                <a:noAutofit/>
              </a:bodyPr>
              <a:lstStyle/>
              <a:p>
                <a:pPr marL="0" indent="0">
                  <a:lnSpc>
                    <a:spcPct val="105000"/>
                  </a:lnSpc>
                  <a:spcBef>
                    <a:spcPct val="0"/>
                  </a:spcBef>
                  <a:buNone/>
                </a:pPr>
                <a:endParaRPr lang="en-US" altLang="zh-CN" sz="2000" dirty="0">
                  <a:latin typeface="Times New Roman" panose="02020603050405020304" pitchFamily="18" charset="0"/>
                  <a:cs typeface="Times New Roman" panose="02020603050405020304" pitchFamily="18" charset="0"/>
                </a:endParaRPr>
              </a:p>
              <a:p>
                <a:pPr marL="0" indent="0">
                  <a:lnSpc>
                    <a:spcPct val="105000"/>
                  </a:lnSpc>
                  <a:spcBef>
                    <a:spcPct val="0"/>
                  </a:spcBef>
                  <a:buNone/>
                </a:pPr>
                <a:endParaRPr lang="en-US" altLang="zh-CN" sz="2000" dirty="0"/>
              </a:p>
              <a:p>
                <a:pPr marL="0" indent="0">
                  <a:lnSpc>
                    <a:spcPct val="105000"/>
                  </a:lnSpc>
                  <a:spcBef>
                    <a:spcPct val="0"/>
                  </a:spcBef>
                  <a:buNone/>
                </a:pPr>
                <a:endParaRPr lang="en-US" altLang="zh-CN" sz="2000" dirty="0">
                  <a:latin typeface="Times New Roman" panose="02020603050405020304" pitchFamily="18" charset="0"/>
                  <a:cs typeface="Times New Roman" panose="02020603050405020304" pitchFamily="18" charset="0"/>
                </a:endParaRPr>
              </a:p>
              <a:p>
                <a:pPr marL="0" indent="0">
                  <a:lnSpc>
                    <a:spcPct val="105000"/>
                  </a:lnSpc>
                  <a:spcBef>
                    <a:spcPct val="0"/>
                  </a:spcBef>
                  <a:buNone/>
                </a:pPr>
                <a:endParaRPr lang="en-US" altLang="zh-CN" sz="2000" dirty="0"/>
              </a:p>
              <a:p>
                <a:pPr marL="0" indent="0">
                  <a:lnSpc>
                    <a:spcPct val="105000"/>
                  </a:lnSpc>
                  <a:spcBef>
                    <a:spcPct val="0"/>
                  </a:spcBef>
                  <a:buNone/>
                </a:pPr>
                <a:endParaRPr lang="en-US" altLang="zh-CN" sz="2000" dirty="0">
                  <a:latin typeface="Times New Roman" panose="02020603050405020304" pitchFamily="18" charset="0"/>
                  <a:cs typeface="Times New Roman" panose="02020603050405020304" pitchFamily="18" charset="0"/>
                </a:endParaRPr>
              </a:p>
              <a:p>
                <a:pPr marL="0" indent="0">
                  <a:lnSpc>
                    <a:spcPct val="105000"/>
                  </a:lnSpc>
                  <a:spcBef>
                    <a:spcPct val="0"/>
                  </a:spcBef>
                  <a:buNone/>
                </a:pPr>
                <a:r>
                  <a:rPr lang="en-US" altLang="zh-CN" sz="2000" dirty="0">
                    <a:latin typeface="Times New Roman" panose="02020603050405020304" pitchFamily="18" charset="0"/>
                    <a:cs typeface="Times New Roman" panose="02020603050405020304" pitchFamily="18" charset="0"/>
                  </a:rPr>
                  <a:t>Figure 9.18: Gabor functions with a variety of parameter settings. White indicates large positive weight, black indicates large negative weight, and the background gray corresponds to zero weight. </a:t>
                </a:r>
                <a:r>
                  <a:rPr lang="en-US" altLang="zh-CN" sz="2000" i="1" dirty="0">
                    <a:latin typeface="Times New Roman" panose="02020603050405020304" pitchFamily="18" charset="0"/>
                    <a:cs typeface="Times New Roman" panose="02020603050405020304" pitchFamily="18" charset="0"/>
                  </a:rPr>
                  <a:t>(Left) </a:t>
                </a:r>
                <a:r>
                  <a:rPr lang="en-US" altLang="zh-CN" sz="2000" dirty="0">
                    <a:latin typeface="Times New Roman" panose="02020603050405020304" pitchFamily="18" charset="0"/>
                    <a:cs typeface="Times New Roman" panose="02020603050405020304" pitchFamily="18" charset="0"/>
                  </a:rPr>
                  <a:t>Gabor functions with different values of the parameters that control the coordinate system: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0</m:t>
                        </m:r>
                      </m:sub>
                    </m:sSub>
                  </m:oMath>
                </a14:m>
                <a:r>
                  <a:rPr lang="en-US" altLang="zh-CN" sz="20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i="1">
                            <a:latin typeface="Cambria Math" panose="02040503050406030204" pitchFamily="18" charset="0"/>
                          </a:rPr>
                          <m:t>0</m:t>
                        </m:r>
                      </m:sub>
                    </m:sSub>
                  </m:oMath>
                </a14:m>
                <a:r>
                  <a:rPr lang="en-US" altLang="zh-CN" sz="2000" dirty="0">
                    <a:latin typeface="Times New Roman" panose="02020603050405020304" pitchFamily="18" charset="0"/>
                    <a:cs typeface="Times New Roman" panose="02020603050405020304" pitchFamily="18" charset="0"/>
                  </a:rPr>
                  <a:t>, and </a:t>
                </a:r>
                <a14:m>
                  <m:oMath xmlns:m="http://schemas.openxmlformats.org/officeDocument/2006/math">
                    <m:r>
                      <a:rPr lang="en-US" altLang="zh-CN" sz="2000" i="1" dirty="0" smtClean="0">
                        <a:latin typeface="Cambria Math" panose="02040503050406030204" pitchFamily="18" charset="0"/>
                        <a:cs typeface="Times New Roman" panose="02020603050405020304" pitchFamily="18" charset="0"/>
                      </a:rPr>
                      <m:t>𝜏</m:t>
                    </m:r>
                  </m:oMath>
                </a14:m>
                <a:r>
                  <a:rPr lang="en-US" altLang="zh-CN" sz="2000" dirty="0">
                    <a:latin typeface="Times New Roman" panose="02020603050405020304" pitchFamily="18" charset="0"/>
                    <a:cs typeface="Times New Roman" panose="02020603050405020304" pitchFamily="18" charset="0"/>
                  </a:rPr>
                  <a:t> . Each Gabor function in this grid is assigned a value of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0</m:t>
                        </m:r>
                      </m:sub>
                    </m:sSub>
                  </m:oMath>
                </a14:m>
                <a:r>
                  <a:rPr lang="en-US" altLang="zh-CN" sz="20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i="1">
                            <a:latin typeface="Cambria Math" panose="02040503050406030204" pitchFamily="18" charset="0"/>
                          </a:rPr>
                          <m:t>0</m:t>
                        </m:r>
                      </m:sub>
                    </m:sSub>
                  </m:oMath>
                </a14:m>
                <a:r>
                  <a:rPr lang="en-US" altLang="zh-CN" sz="2000" dirty="0">
                    <a:latin typeface="Times New Roman" panose="02020603050405020304" pitchFamily="18" charset="0"/>
                    <a:cs typeface="Times New Roman" panose="02020603050405020304" pitchFamily="18" charset="0"/>
                  </a:rPr>
                  <a:t> proportional to its position in its grid, and </a:t>
                </a:r>
                <a14:m>
                  <m:oMath xmlns:m="http://schemas.openxmlformats.org/officeDocument/2006/math">
                    <m:r>
                      <a:rPr lang="en-US" altLang="zh-CN" sz="2000" i="1" dirty="0" smtClean="0">
                        <a:latin typeface="Cambria Math" panose="02040503050406030204" pitchFamily="18" charset="0"/>
                        <a:cs typeface="Times New Roman" panose="02020603050405020304" pitchFamily="18" charset="0"/>
                      </a:rPr>
                      <m:t>𝜏</m:t>
                    </m:r>
                  </m:oMath>
                </a14:m>
                <a:r>
                  <a:rPr lang="en-US" altLang="zh-CN" sz="2000" dirty="0">
                    <a:latin typeface="Times New Roman" panose="02020603050405020304" pitchFamily="18" charset="0"/>
                    <a:cs typeface="Times New Roman" panose="02020603050405020304" pitchFamily="18" charset="0"/>
                  </a:rPr>
                  <a:t> is chosen so that each Gabor filter is sensitive to the direction radiating out from the center of the grid. For the other two plots,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0</m:t>
                        </m:r>
                      </m:sub>
                    </m:sSub>
                  </m:oMath>
                </a14:m>
                <a:r>
                  <a:rPr lang="en-US" altLang="zh-CN" sz="20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i="1">
                            <a:latin typeface="Cambria Math" panose="02040503050406030204" pitchFamily="18" charset="0"/>
                          </a:rPr>
                          <m:t>0</m:t>
                        </m:r>
                      </m:sub>
                    </m:sSub>
                  </m:oMath>
                </a14:m>
                <a:r>
                  <a:rPr lang="en-US" altLang="zh-CN" sz="2000" dirty="0">
                    <a:latin typeface="Times New Roman" panose="02020603050405020304" pitchFamily="18" charset="0"/>
                    <a:cs typeface="Times New Roman" panose="02020603050405020304" pitchFamily="18" charset="0"/>
                  </a:rPr>
                  <a:t>, and </a:t>
                </a:r>
                <a14:m>
                  <m:oMath xmlns:m="http://schemas.openxmlformats.org/officeDocument/2006/math">
                    <m:r>
                      <a:rPr lang="en-US" altLang="zh-CN" sz="2000" i="1" dirty="0" smtClean="0">
                        <a:latin typeface="Cambria Math" panose="02040503050406030204" pitchFamily="18" charset="0"/>
                        <a:cs typeface="Times New Roman" panose="02020603050405020304" pitchFamily="18" charset="0"/>
                      </a:rPr>
                      <m:t>𝜏</m:t>
                    </m:r>
                  </m:oMath>
                </a14:m>
                <a:r>
                  <a:rPr lang="en-US" altLang="zh-CN" sz="2000" dirty="0">
                    <a:latin typeface="Times New Roman" panose="02020603050405020304" pitchFamily="18" charset="0"/>
                    <a:cs typeface="Times New Roman" panose="02020603050405020304" pitchFamily="18" charset="0"/>
                  </a:rPr>
                  <a:t> are fixed to zero. </a:t>
                </a:r>
                <a:r>
                  <a:rPr lang="en-US" altLang="zh-CN" sz="2000" i="1" dirty="0">
                    <a:latin typeface="Times New Roman" panose="02020603050405020304" pitchFamily="18" charset="0"/>
                    <a:cs typeface="Times New Roman" panose="02020603050405020304" pitchFamily="18" charset="0"/>
                  </a:rPr>
                  <a:t>(Center) </a:t>
                </a:r>
                <a:r>
                  <a:rPr lang="en-US" altLang="zh-CN" sz="2000" dirty="0">
                    <a:latin typeface="Times New Roman" panose="02020603050405020304" pitchFamily="18" charset="0"/>
                    <a:cs typeface="Times New Roman" panose="02020603050405020304" pitchFamily="18" charset="0"/>
                  </a:rPr>
                  <a:t>Gabor functions with different Gaussian scale parameters </a:t>
                </a:r>
                <a14:m>
                  <m:oMath xmlns:m="http://schemas.openxmlformats.org/officeDocument/2006/math">
                    <m:sSub>
                      <m:sSubPr>
                        <m:ctrlPr>
                          <a:rPr lang="en-US" altLang="zh-CN" sz="2000" i="1" smtClean="0">
                            <a:latin typeface="Cambria Math" panose="02040503050406030204" pitchFamily="18" charset="0"/>
                          </a:rPr>
                        </m:ctrlPr>
                      </m:sSubPr>
                      <m:e>
                        <m:r>
                          <a:rPr lang="zh-CN" altLang="en-US" sz="2000" i="1" smtClean="0">
                            <a:latin typeface="Cambria Math" panose="02040503050406030204" pitchFamily="18" charset="0"/>
                          </a:rPr>
                          <m:t>𝛽</m:t>
                        </m:r>
                      </m:e>
                      <m:sub>
                        <m:r>
                          <a:rPr lang="en-US" altLang="zh-CN" sz="2000" i="1">
                            <a:latin typeface="Cambria Math" panose="02040503050406030204" pitchFamily="18" charset="0"/>
                          </a:rPr>
                          <m:t>𝑥</m:t>
                        </m:r>
                      </m:sub>
                    </m:sSub>
                  </m:oMath>
                </a14:m>
                <a:r>
                  <a:rPr lang="en-US" altLang="zh-CN" sz="20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altLang="zh-CN" sz="2000" i="1" smtClean="0">
                            <a:latin typeface="Cambria Math" panose="02040503050406030204" pitchFamily="18" charset="0"/>
                          </a:rPr>
                        </m:ctrlPr>
                      </m:sSubPr>
                      <m:e>
                        <m:r>
                          <a:rPr lang="zh-CN" altLang="en-US" sz="2000" i="1">
                            <a:latin typeface="Cambria Math" panose="02040503050406030204" pitchFamily="18" charset="0"/>
                          </a:rPr>
                          <m:t>𝛽</m:t>
                        </m:r>
                      </m:e>
                      <m:sub>
                        <m:r>
                          <a:rPr lang="en-US" altLang="zh-CN" sz="2000" b="0" i="1" smtClean="0">
                            <a:latin typeface="Cambria Math" panose="02040503050406030204" pitchFamily="18" charset="0"/>
                          </a:rPr>
                          <m:t>𝑦</m:t>
                        </m:r>
                      </m:sub>
                    </m:sSub>
                  </m:oMath>
                </a14:m>
                <a:r>
                  <a:rPr lang="en-US" altLang="zh-CN" sz="2000" dirty="0">
                    <a:latin typeface="Times New Roman" panose="02020603050405020304" pitchFamily="18" charset="0"/>
                    <a:cs typeface="Times New Roman" panose="02020603050405020304" pitchFamily="18" charset="0"/>
                  </a:rPr>
                  <a:t>. Gabor functions are arranged in increasing width (decreasing </a:t>
                </a:r>
                <a14:m>
                  <m:oMath xmlns:m="http://schemas.openxmlformats.org/officeDocument/2006/math">
                    <m:sSub>
                      <m:sSubPr>
                        <m:ctrlPr>
                          <a:rPr lang="en-US" altLang="zh-CN" sz="2000" i="1" smtClean="0">
                            <a:latin typeface="Cambria Math" panose="02040503050406030204" pitchFamily="18" charset="0"/>
                          </a:rPr>
                        </m:ctrlPr>
                      </m:sSubPr>
                      <m:e>
                        <m:r>
                          <a:rPr lang="zh-CN" altLang="en-US" sz="2000" i="1">
                            <a:latin typeface="Cambria Math" panose="02040503050406030204" pitchFamily="18" charset="0"/>
                          </a:rPr>
                          <m:t>𝛽</m:t>
                        </m:r>
                      </m:e>
                      <m:sub>
                        <m:r>
                          <a:rPr lang="en-US" altLang="zh-CN" sz="2000" i="1">
                            <a:latin typeface="Cambria Math" panose="02040503050406030204" pitchFamily="18" charset="0"/>
                          </a:rPr>
                          <m:t>𝑥</m:t>
                        </m:r>
                      </m:sub>
                    </m:sSub>
                  </m:oMath>
                </a14:m>
                <a:r>
                  <a:rPr lang="en-US" altLang="zh-CN" sz="2000" dirty="0">
                    <a:latin typeface="Times New Roman" panose="02020603050405020304" pitchFamily="18" charset="0"/>
                    <a:cs typeface="Times New Roman" panose="02020603050405020304" pitchFamily="18" charset="0"/>
                  </a:rPr>
                  <a:t>) as we move left to right through the grid, and increasing height (decreasing </a:t>
                </a:r>
                <a14:m>
                  <m:oMath xmlns:m="http://schemas.openxmlformats.org/officeDocument/2006/math">
                    <m:sSub>
                      <m:sSubPr>
                        <m:ctrlPr>
                          <a:rPr lang="en-US" altLang="zh-CN" sz="2000" i="1" smtClean="0">
                            <a:latin typeface="Cambria Math" panose="02040503050406030204" pitchFamily="18" charset="0"/>
                          </a:rPr>
                        </m:ctrlPr>
                      </m:sSubPr>
                      <m:e>
                        <m:r>
                          <a:rPr lang="zh-CN" altLang="en-US" sz="2000" i="1">
                            <a:latin typeface="Cambria Math" panose="02040503050406030204" pitchFamily="18" charset="0"/>
                          </a:rPr>
                          <m:t>𝛽</m:t>
                        </m:r>
                      </m:e>
                      <m:sub>
                        <m:r>
                          <a:rPr lang="en-US" altLang="zh-CN" sz="2000" b="0" i="1" smtClean="0">
                            <a:latin typeface="Cambria Math" panose="02040503050406030204" pitchFamily="18" charset="0"/>
                          </a:rPr>
                          <m:t>𝑦</m:t>
                        </m:r>
                      </m:sub>
                    </m:sSub>
                  </m:oMath>
                </a14:m>
                <a:r>
                  <a:rPr lang="en-US" altLang="zh-CN" sz="2000" dirty="0">
                    <a:latin typeface="Times New Roman" panose="02020603050405020304" pitchFamily="18" charset="0"/>
                    <a:cs typeface="Times New Roman" panose="02020603050405020304" pitchFamily="18" charset="0"/>
                  </a:rPr>
                  <a:t> ) as we move top to bottom. For the other two plots, the</a:t>
                </a:r>
                <a14:m>
                  <m:oMath xmlns:m="http://schemas.openxmlformats.org/officeDocument/2006/math">
                    <m:r>
                      <a:rPr lang="en-US" altLang="zh-CN" sz="2000" b="0" i="0" smtClean="0">
                        <a:latin typeface="Cambria Math" panose="02040503050406030204" pitchFamily="18" charset="0"/>
                      </a:rPr>
                      <m:t> </m:t>
                    </m:r>
                    <m:r>
                      <a:rPr lang="zh-CN" altLang="en-US" sz="2000" i="1" smtClean="0">
                        <a:latin typeface="Cambria Math" panose="02040503050406030204" pitchFamily="18" charset="0"/>
                      </a:rPr>
                      <m:t>𝛽</m:t>
                    </m:r>
                  </m:oMath>
                </a14:m>
                <a:r>
                  <a:rPr lang="en-US" altLang="zh-CN" sz="2000" dirty="0">
                    <a:latin typeface="Times New Roman" panose="02020603050405020304" pitchFamily="18" charset="0"/>
                    <a:cs typeface="Times New Roman" panose="02020603050405020304" pitchFamily="18" charset="0"/>
                  </a:rPr>
                  <a:t> values are fixed to </a:t>
                </a:r>
                <a14:m>
                  <m:oMath xmlns:m="http://schemas.openxmlformats.org/officeDocument/2006/math">
                    <m:r>
                      <a:rPr lang="en-US" altLang="zh-CN" sz="2000" i="1" dirty="0" smtClean="0">
                        <a:latin typeface="Cambria Math" panose="02040503050406030204" pitchFamily="18" charset="0"/>
                        <a:cs typeface="Times New Roman" panose="02020603050405020304" pitchFamily="18" charset="0"/>
                      </a:rPr>
                      <m:t>1</m:t>
                    </m:r>
                    <m:r>
                      <a:rPr lang="en-US" altLang="zh-CN" sz="2000" i="1" dirty="0" smtClean="0">
                        <a:latin typeface="Cambria Math" panose="02040503050406030204" pitchFamily="18" charset="0"/>
                        <a:cs typeface="Times New Roman" panose="02020603050405020304" pitchFamily="18" charset="0"/>
                      </a:rPr>
                      <m:t>.</m:t>
                    </m:r>
                    <m:r>
                      <a:rPr lang="en-US" altLang="zh-CN" sz="2000" i="1" dirty="0" smtClean="0">
                        <a:latin typeface="Cambria Math" panose="02040503050406030204" pitchFamily="18" charset="0"/>
                        <a:cs typeface="Times New Roman" panose="02020603050405020304" pitchFamily="18" charset="0"/>
                      </a:rPr>
                      <m:t>5</m:t>
                    </m:r>
                    <m:r>
                      <a:rPr lang="en-US" altLang="zh-CN" sz="2000" i="1" dirty="0" smtClean="0">
                        <a:latin typeface="Cambria Math" panose="02040503050406030204" pitchFamily="18" charset="0"/>
                        <a:cs typeface="Times New Roman" panose="02020603050405020304" pitchFamily="18" charset="0"/>
                      </a:rPr>
                      <m:t>×</m:t>
                    </m:r>
                  </m:oMath>
                </a14:m>
                <a:r>
                  <a:rPr lang="en-US" altLang="zh-CN" sz="2000" dirty="0">
                    <a:latin typeface="Times New Roman" panose="02020603050405020304" pitchFamily="18" charset="0"/>
                    <a:cs typeface="Times New Roman" panose="02020603050405020304" pitchFamily="18" charset="0"/>
                  </a:rPr>
                  <a:t> the image width. </a:t>
                </a:r>
                <a:r>
                  <a:rPr lang="en-US" altLang="zh-CN" sz="2000" i="1" dirty="0">
                    <a:latin typeface="Times New Roman" panose="02020603050405020304" pitchFamily="18" charset="0"/>
                    <a:cs typeface="Times New Roman" panose="02020603050405020304" pitchFamily="18" charset="0"/>
                  </a:rPr>
                  <a:t>(Right) </a:t>
                </a:r>
                <a:r>
                  <a:rPr lang="en-US" altLang="zh-CN" sz="2000" dirty="0">
                    <a:latin typeface="Times New Roman" panose="02020603050405020304" pitchFamily="18" charset="0"/>
                    <a:cs typeface="Times New Roman" panose="02020603050405020304" pitchFamily="18" charset="0"/>
                  </a:rPr>
                  <a:t>Gabor functions with different sinusoid parameters </a:t>
                </a:r>
                <a14:m>
                  <m:oMath xmlns:m="http://schemas.openxmlformats.org/officeDocument/2006/math">
                    <m:r>
                      <a:rPr lang="en-US" altLang="zh-CN" sz="2000" i="1" dirty="0" smtClean="0">
                        <a:latin typeface="Cambria Math" panose="02040503050406030204" pitchFamily="18" charset="0"/>
                        <a:cs typeface="Times New Roman" panose="02020603050405020304" pitchFamily="18" charset="0"/>
                      </a:rPr>
                      <m:t>𝑓</m:t>
                    </m:r>
                  </m:oMath>
                </a14:m>
                <a:r>
                  <a:rPr lang="en-US" altLang="zh-CN" sz="2000" dirty="0">
                    <a:latin typeface="Times New Roman" panose="02020603050405020304" pitchFamily="18" charset="0"/>
                    <a:cs typeface="Times New Roman" panose="02020603050405020304" pitchFamily="18" charset="0"/>
                  </a:rPr>
                  <a:t> and </a:t>
                </a:r>
                <a14:m>
                  <m:oMath xmlns:m="http://schemas.openxmlformats.org/officeDocument/2006/math">
                    <m:r>
                      <a:rPr lang="zh-CN" altLang="en-US" sz="2000" i="1" dirty="0" smtClean="0">
                        <a:latin typeface="Cambria Math" panose="02040503050406030204" pitchFamily="18" charset="0"/>
                        <a:cs typeface="Times New Roman" panose="02020603050405020304" pitchFamily="18" charset="0"/>
                      </a:rPr>
                      <m:t>𝜙</m:t>
                    </m:r>
                  </m:oMath>
                </a14:m>
                <a:r>
                  <a:rPr lang="en-US" altLang="zh-CN" sz="2000" dirty="0">
                    <a:latin typeface="Times New Roman" panose="02020603050405020304" pitchFamily="18" charset="0"/>
                    <a:cs typeface="Times New Roman" panose="02020603050405020304" pitchFamily="18" charset="0"/>
                  </a:rPr>
                  <a:t>. As we move top to bottom, f increases, and as we move left to right, </a:t>
                </a:r>
                <a14:m>
                  <m:oMath xmlns:m="http://schemas.openxmlformats.org/officeDocument/2006/math">
                    <m:r>
                      <a:rPr lang="zh-CN" altLang="en-US" sz="2000" i="1" dirty="0" smtClean="0">
                        <a:latin typeface="Cambria Math" panose="02040503050406030204" pitchFamily="18" charset="0"/>
                        <a:cs typeface="Times New Roman" panose="02020603050405020304" pitchFamily="18" charset="0"/>
                      </a:rPr>
                      <m:t>𝜙</m:t>
                    </m:r>
                  </m:oMath>
                </a14:m>
                <a:r>
                  <a:rPr lang="en-US" altLang="zh-CN" sz="2000" dirty="0">
                    <a:latin typeface="Times New Roman" panose="02020603050405020304" pitchFamily="18" charset="0"/>
                    <a:cs typeface="Times New Roman" panose="02020603050405020304" pitchFamily="18" charset="0"/>
                  </a:rPr>
                  <a:t> increases. For the other two plots, </a:t>
                </a:r>
                <a14:m>
                  <m:oMath xmlns:m="http://schemas.openxmlformats.org/officeDocument/2006/math">
                    <m:r>
                      <a:rPr lang="zh-CN" altLang="en-US" sz="2000" i="1" dirty="0" smtClean="0">
                        <a:latin typeface="Cambria Math" panose="02040503050406030204" pitchFamily="18" charset="0"/>
                        <a:cs typeface="Times New Roman" panose="02020603050405020304" pitchFamily="18" charset="0"/>
                      </a:rPr>
                      <m:t>𝜙</m:t>
                    </m:r>
                  </m:oMath>
                </a14:m>
                <a:r>
                  <a:rPr lang="en-US" altLang="zh-CN" sz="2000" dirty="0">
                    <a:latin typeface="Times New Roman" panose="02020603050405020304" pitchFamily="18" charset="0"/>
                    <a:cs typeface="Times New Roman" panose="02020603050405020304" pitchFamily="18" charset="0"/>
                  </a:rPr>
                  <a:t> is fixed to 0 and </a:t>
                </a:r>
                <a14:m>
                  <m:oMath xmlns:m="http://schemas.openxmlformats.org/officeDocument/2006/math">
                    <m:r>
                      <a:rPr lang="en-US" altLang="zh-CN" sz="2000" i="1" dirty="0" smtClean="0">
                        <a:latin typeface="Cambria Math" panose="02040503050406030204" pitchFamily="18" charset="0"/>
                        <a:cs typeface="Times New Roman" panose="02020603050405020304" pitchFamily="18" charset="0"/>
                      </a:rPr>
                      <m:t>𝑓</m:t>
                    </m:r>
                  </m:oMath>
                </a14:m>
                <a:r>
                  <a:rPr lang="en-US" altLang="zh-CN" sz="2000" dirty="0">
                    <a:latin typeface="Times New Roman" panose="02020603050405020304" pitchFamily="18" charset="0"/>
                    <a:cs typeface="Times New Roman" panose="02020603050405020304" pitchFamily="18" charset="0"/>
                  </a:rPr>
                  <a:t> is fixed to </a:t>
                </a:r>
                <a14:m>
                  <m:oMath xmlns:m="http://schemas.openxmlformats.org/officeDocument/2006/math">
                    <m:r>
                      <a:rPr lang="en-US" altLang="zh-CN" sz="2000" i="1" dirty="0" smtClean="0">
                        <a:latin typeface="Cambria Math" panose="02040503050406030204" pitchFamily="18" charset="0"/>
                        <a:cs typeface="Times New Roman" panose="02020603050405020304" pitchFamily="18" charset="0"/>
                      </a:rPr>
                      <m:t>5</m:t>
                    </m:r>
                    <m:r>
                      <a:rPr lang="en-US" altLang="zh-CN" sz="2000" i="1" dirty="0" smtClean="0">
                        <a:latin typeface="Cambria Math" panose="02040503050406030204" pitchFamily="18" charset="0"/>
                        <a:cs typeface="Times New Roman" panose="02020603050405020304" pitchFamily="18" charset="0"/>
                      </a:rPr>
                      <m:t>×</m:t>
                    </m:r>
                  </m:oMath>
                </a14:m>
                <a:r>
                  <a:rPr lang="en-US" altLang="zh-CN" sz="2000" dirty="0">
                    <a:latin typeface="Times New Roman" panose="02020603050405020304" pitchFamily="18" charset="0"/>
                    <a:cs typeface="Times New Roman" panose="02020603050405020304" pitchFamily="18" charset="0"/>
                  </a:rPr>
                  <a:t> the image width. </a:t>
                </a:r>
                <a:endParaRPr lang="en-US" altLang="zh-CN" sz="2600" dirty="0">
                  <a:latin typeface="Times New Roman" panose="02020603050405020304" pitchFamily="18" charset="0"/>
                  <a:cs typeface="Times New Roman" panose="02020603050405020304" pitchFamily="18" charset="0"/>
                </a:endParaRPr>
              </a:p>
            </p:txBody>
          </p:sp>
        </mc:Choice>
        <mc:Fallback xmlns="">
          <p:sp>
            <p:nvSpPr>
              <p:cNvPr id="20482" name="内容占位符 2"/>
              <p:cNvSpPr>
                <a:spLocks noGrp="1" noRot="1" noChangeAspect="1" noMove="1" noResize="1" noEditPoints="1" noAdjustHandles="1" noChangeArrowheads="1" noChangeShapeType="1" noTextEdit="1"/>
              </p:cNvSpPr>
              <p:nvPr>
                <p:ph idx="1"/>
              </p:nvPr>
            </p:nvSpPr>
            <p:spPr>
              <a:blipFill>
                <a:blip r:embed="rId2"/>
                <a:stretch>
                  <a:fillRect l="-588" r="-534" b="-4276"/>
                </a:stretch>
              </a:blipFill>
            </p:spPr>
            <p:txBody>
              <a:bodyPr/>
              <a:lstStyle/>
              <a:p>
                <a:r>
                  <a:rPr lang="zh-CN" altLang="en-US">
                    <a:noFill/>
                  </a:rPr>
                  <a:t> </a:t>
                </a:r>
              </a:p>
            </p:txBody>
          </p:sp>
        </mc:Fallback>
      </mc:AlternateContent>
      <p:sp>
        <p:nvSpPr>
          <p:cNvPr id="5" name="标题 2"/>
          <p:cNvSpPr>
            <a:spLocks noGrp="1"/>
          </p:cNvSpPr>
          <p:nvPr>
            <p:ph type="title"/>
          </p:nvPr>
        </p:nvSpPr>
        <p:spPr/>
        <p:txBody>
          <a:bodyPr rtlCol="0">
            <a:normAutofit/>
          </a:bodyPr>
          <a:lstStyle/>
          <a:p>
            <a:pPr fontAlgn="auto">
              <a:spcAft>
                <a:spcPts val="0"/>
              </a:spcAft>
              <a:defRPr/>
            </a:pPr>
            <a:r>
              <a:rPr lang="en-US" altLang="zh-CN" sz="3555" dirty="0">
                <a:latin typeface="Times New Roman" panose="02020603050405020304" pitchFamily="18" charset="0"/>
                <a:cs typeface="Times New Roman" panose="02020603050405020304" pitchFamily="18" charset="0"/>
              </a:rPr>
              <a:t>9.10 The Neuroscientific Basis for Convolutional Networks</a:t>
            </a:r>
          </a:p>
        </p:txBody>
      </p:sp>
      <p:sp>
        <p:nvSpPr>
          <p:cNvPr id="2" name="文本框 1"/>
          <p:cNvSpPr txBox="1"/>
          <p:nvPr/>
        </p:nvSpPr>
        <p:spPr>
          <a:xfrm>
            <a:off x="5636623" y="2886891"/>
            <a:ext cx="65" cy="276999"/>
          </a:xfrm>
          <a:prstGeom prst="rect">
            <a:avLst/>
          </a:prstGeom>
          <a:noFill/>
        </p:spPr>
        <p:txBody>
          <a:bodyPr wrap="none" lIns="0" tIns="0" rIns="0" bIns="0" rtlCol="0">
            <a:spAutoFit/>
          </a:bodyPr>
          <a:lstStyle/>
          <a:p>
            <a:endParaRPr lang="zh-CN" altLang="en-US" dirty="0"/>
          </a:p>
        </p:txBody>
      </p:sp>
      <p:pic>
        <p:nvPicPr>
          <p:cNvPr id="7" name="图片 3"/>
          <p:cNvPicPr>
            <a:picLocks noChangeAspect="1"/>
          </p:cNvPicPr>
          <p:nvPr/>
        </p:nvPicPr>
        <p:blipFill>
          <a:blip r:embed="rId3">
            <a:extLst>
              <a:ext uri="{28A0092B-C50C-407E-A947-70E740481C1C}">
                <a14:useLocalDpi xmlns:a14="http://schemas.microsoft.com/office/drawing/2010/main" val="0"/>
              </a:ext>
            </a:extLst>
          </a:blip>
          <a:srcRect l="7864" t="15945" r="6606" b="1866"/>
          <a:stretch>
            <a:fillRect/>
          </a:stretch>
        </p:blipFill>
        <p:spPr bwMode="auto">
          <a:xfrm>
            <a:off x="2783632" y="764147"/>
            <a:ext cx="6264275" cy="185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2"/>
          <p:cNvSpPr>
            <a:spLocks noGrp="1"/>
          </p:cNvSpPr>
          <p:nvPr>
            <p:ph idx="1"/>
          </p:nvPr>
        </p:nvSpPr>
        <p:spPr/>
        <p:txBody>
          <a:bodyPr>
            <a:noAutofit/>
          </a:bodyPr>
          <a:lstStyle/>
          <a:p>
            <a:pPr marL="0" indent="0" algn="just">
              <a:lnSpc>
                <a:spcPct val="125000"/>
              </a:lnSpc>
              <a:spcBef>
                <a:spcPct val="0"/>
              </a:spcBef>
              <a:buNone/>
            </a:pPr>
            <a:r>
              <a:rPr lang="en-US" altLang="zh-CN" sz="2600" dirty="0">
                <a:latin typeface="Times New Roman" panose="02020603050405020304" pitchFamily="18" charset="0"/>
                <a:cs typeface="Times New Roman" panose="02020603050405020304" pitchFamily="18" charset="0"/>
              </a:rPr>
              <a:t>        Some of the most striking correspondences between neuroscience and machine learning come from visually comparing the features learned by machine learning models with those employed by V1. </a:t>
            </a:r>
            <a:r>
              <a:rPr lang="en-US" altLang="zh-CN" sz="2600" dirty="0" err="1">
                <a:solidFill>
                  <a:srgbClr val="00FF00"/>
                </a:solidFill>
                <a:latin typeface="Times New Roman" panose="02020603050405020304" pitchFamily="18" charset="0"/>
                <a:cs typeface="Times New Roman" panose="02020603050405020304" pitchFamily="18" charset="0"/>
              </a:rPr>
              <a:t>Olshausen</a:t>
            </a:r>
            <a:r>
              <a:rPr lang="en-US" altLang="zh-CN" sz="2600" dirty="0">
                <a:solidFill>
                  <a:srgbClr val="00FF00"/>
                </a:solidFill>
                <a:latin typeface="Times New Roman" panose="02020603050405020304" pitchFamily="18" charset="0"/>
                <a:cs typeface="Times New Roman" panose="02020603050405020304" pitchFamily="18" charset="0"/>
              </a:rPr>
              <a:t> and Field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1996</a:t>
            </a:r>
            <a:r>
              <a:rPr lang="en-US" altLang="zh-CN" sz="2600" dirty="0">
                <a:latin typeface="Times New Roman" panose="02020603050405020304" pitchFamily="18" charset="0"/>
                <a:cs typeface="Times New Roman" panose="02020603050405020304" pitchFamily="18" charset="0"/>
              </a:rPr>
              <a:t>) showed that a simple unsupervised learning algorithm, sparse coding, learns features with receptive fields similar to those of simple cells. Since then, we have found that an extremely wide variety of statistical learning algorithms learn features with Gabor-like functions when applied to natural images. This includes most deep learning algorithms, which learn these features in their first layer. Fig. </a:t>
            </a:r>
            <a:r>
              <a:rPr lang="en-US" altLang="zh-CN" sz="2600" dirty="0">
                <a:solidFill>
                  <a:srgbClr val="FF0000"/>
                </a:solidFill>
                <a:latin typeface="Times New Roman" panose="02020603050405020304" pitchFamily="18" charset="0"/>
                <a:cs typeface="Times New Roman" panose="02020603050405020304" pitchFamily="18" charset="0"/>
              </a:rPr>
              <a:t>9.19</a:t>
            </a:r>
            <a:r>
              <a:rPr lang="en-US" altLang="zh-CN" sz="2600" dirty="0">
                <a:latin typeface="Times New Roman" panose="02020603050405020304" pitchFamily="18" charset="0"/>
                <a:cs typeface="Times New Roman" panose="02020603050405020304" pitchFamily="18" charset="0"/>
              </a:rPr>
              <a:t> shows some examples. </a:t>
            </a:r>
          </a:p>
        </p:txBody>
      </p:sp>
      <p:sp>
        <p:nvSpPr>
          <p:cNvPr id="5" name="标题 2"/>
          <p:cNvSpPr>
            <a:spLocks noGrp="1"/>
          </p:cNvSpPr>
          <p:nvPr>
            <p:ph type="title"/>
          </p:nvPr>
        </p:nvSpPr>
        <p:spPr/>
        <p:txBody>
          <a:bodyPr rtlCol="0">
            <a:normAutofit/>
          </a:bodyPr>
          <a:lstStyle/>
          <a:p>
            <a:pPr fontAlgn="auto">
              <a:spcAft>
                <a:spcPts val="0"/>
              </a:spcAft>
              <a:defRPr/>
            </a:pPr>
            <a:r>
              <a:rPr lang="en-US" altLang="zh-CN" sz="3555" dirty="0">
                <a:latin typeface="Times New Roman" panose="02020603050405020304" pitchFamily="18" charset="0"/>
                <a:cs typeface="Times New Roman" panose="02020603050405020304" pitchFamily="18" charset="0"/>
              </a:rPr>
              <a:t>9.10 The Neuroscientific Basis for Convolutional Networks</a:t>
            </a:r>
          </a:p>
        </p:txBody>
      </p:sp>
      <p:sp>
        <p:nvSpPr>
          <p:cNvPr id="2" name="文本框 1"/>
          <p:cNvSpPr txBox="1"/>
          <p:nvPr/>
        </p:nvSpPr>
        <p:spPr>
          <a:xfrm>
            <a:off x="5636623" y="2886891"/>
            <a:ext cx="65" cy="276999"/>
          </a:xfrm>
          <a:prstGeom prst="rect">
            <a:avLst/>
          </a:prstGeom>
          <a:noFill/>
        </p:spPr>
        <p:txBody>
          <a:bodyPr wrap="none" lIns="0" tIns="0" rIns="0" bIns="0" rtlCol="0">
            <a:spAutoFit/>
          </a:bodyPr>
          <a:lstStyle/>
          <a:p>
            <a:endParaRPr lang="zh-CN" alt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p:cNvSpPr>
          <p:nvPr>
            <p:ph idx="1"/>
          </p:nvPr>
        </p:nvSpPr>
        <p:spPr/>
        <p:txBody>
          <a:bodyPr>
            <a:noAutofit/>
          </a:bodyPr>
          <a:lstStyle/>
          <a:p>
            <a:pPr marL="0" indent="0" algn="just">
              <a:lnSpc>
                <a:spcPct val="125000"/>
              </a:lnSpc>
              <a:spcBef>
                <a:spcPct val="0"/>
              </a:spcBef>
              <a:buNone/>
            </a:pPr>
            <a:r>
              <a:rPr lang="en-US" altLang="zh-CN" dirty="0">
                <a:latin typeface="Times New Roman" panose="02020603050405020304" pitchFamily="18" charset="0"/>
                <a:cs typeface="Times New Roman" panose="02020603050405020304" pitchFamily="18" charset="0"/>
              </a:rPr>
              <a:t>Because so many different learning algorithms learn edge detectors, it is difficult to conclude that any specific learning algorithm is the “right” model of the brain just based on the features that it learns (though it can certainly be a bad sign if an algorithm does not learn some sort of edge detector when applied to natural images). </a:t>
            </a:r>
            <a:r>
              <a:rPr lang="en-US" altLang="zh-CN" sz="2600" dirty="0">
                <a:latin typeface="Times New Roman" panose="02020603050405020304" pitchFamily="18" charset="0"/>
                <a:cs typeface="Times New Roman" panose="02020603050405020304" pitchFamily="18" charset="0"/>
              </a:rPr>
              <a:t>These features are an important part of the statistical structure of natural images and can be recovered by many different approaches to statistical modeling. See </a:t>
            </a:r>
            <a:r>
              <a:rPr lang="en-US" altLang="zh-CN" sz="2600" dirty="0" err="1">
                <a:solidFill>
                  <a:srgbClr val="00FF00"/>
                </a:solidFill>
                <a:latin typeface="Times New Roman" panose="02020603050405020304" pitchFamily="18" charset="0"/>
                <a:cs typeface="Times New Roman" panose="02020603050405020304" pitchFamily="18" charset="0"/>
              </a:rPr>
              <a:t>Hyvärinen</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2009</a:t>
            </a:r>
            <a:r>
              <a:rPr lang="en-US" altLang="zh-CN" sz="2600" dirty="0">
                <a:latin typeface="Times New Roman" panose="02020603050405020304" pitchFamily="18" charset="0"/>
                <a:cs typeface="Times New Roman" panose="02020603050405020304" pitchFamily="18" charset="0"/>
              </a:rPr>
              <a:t>) for a review of the field of natural image statistics.</a:t>
            </a:r>
            <a:endParaRPr lang="zh-CN" altLang="en-US" sz="2600" dirty="0">
              <a:latin typeface="Times New Roman" panose="02020603050405020304" pitchFamily="18" charset="0"/>
              <a:cs typeface="Times New Roman" panose="02020603050405020304" pitchFamily="18" charset="0"/>
            </a:endParaRPr>
          </a:p>
          <a:p>
            <a:pPr marL="0" indent="0">
              <a:lnSpc>
                <a:spcPct val="125000"/>
              </a:lnSpc>
              <a:spcBef>
                <a:spcPct val="0"/>
              </a:spcBef>
              <a:buFont typeface="Arial" panose="020B0604020202020204" pitchFamily="34" charset="0"/>
              <a:buNone/>
            </a:pPr>
            <a:br>
              <a:rPr lang="en-US" altLang="zh-CN" sz="2600" dirty="0"/>
            </a:br>
            <a:endParaRPr lang="zh-CN" altLang="en-US" sz="2600" dirty="0"/>
          </a:p>
          <a:p>
            <a:pPr marL="0" indent="0">
              <a:lnSpc>
                <a:spcPct val="125000"/>
              </a:lnSpc>
              <a:spcBef>
                <a:spcPct val="0"/>
              </a:spcBef>
              <a:buFont typeface="Arial" panose="020B0604020202020204" pitchFamily="34" charset="0"/>
              <a:buNone/>
            </a:pPr>
            <a:br>
              <a:rPr lang="en-US" altLang="zh-CN" sz="2600" dirty="0"/>
            </a:br>
            <a:br>
              <a:rPr lang="en-US" altLang="zh-CN" sz="2600" dirty="0">
                <a:latin typeface="Times New Roman" panose="02020603050405020304" pitchFamily="18" charset="0"/>
                <a:cs typeface="Times New Roman" panose="02020603050405020304" pitchFamily="18" charset="0"/>
              </a:rPr>
            </a:br>
            <a:br>
              <a:rPr lang="en-US" altLang="zh-CN" sz="2600" dirty="0"/>
            </a:br>
            <a:endParaRPr lang="en-US" altLang="zh-CN" sz="2600" dirty="0">
              <a:latin typeface="Times New Roman" panose="02020603050405020304" pitchFamily="18" charset="0"/>
              <a:cs typeface="Times New Roman" panose="02020603050405020304" pitchFamily="18" charset="0"/>
            </a:endParaRPr>
          </a:p>
        </p:txBody>
      </p:sp>
      <p:sp>
        <p:nvSpPr>
          <p:cNvPr id="5" name="标题 2"/>
          <p:cNvSpPr>
            <a:spLocks noGrp="1"/>
          </p:cNvSpPr>
          <p:nvPr>
            <p:ph type="title"/>
          </p:nvPr>
        </p:nvSpPr>
        <p:spPr/>
        <p:txBody>
          <a:bodyPr rtlCol="0">
            <a:normAutofit/>
          </a:bodyPr>
          <a:lstStyle/>
          <a:p>
            <a:pPr fontAlgn="auto">
              <a:spcAft>
                <a:spcPts val="0"/>
              </a:spcAft>
              <a:defRPr/>
            </a:pPr>
            <a:r>
              <a:rPr lang="en-US" altLang="zh-CN" sz="3555" dirty="0">
                <a:latin typeface="Times New Roman" panose="02020603050405020304" pitchFamily="18" charset="0"/>
                <a:cs typeface="Times New Roman" panose="02020603050405020304" pitchFamily="18" charset="0"/>
              </a:rPr>
              <a:t>9.10 The Neuroscientific Basis for Convolutional Networks</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内容占位符 2"/>
          <p:cNvSpPr>
            <a:spLocks noGrp="1"/>
          </p:cNvSpPr>
          <p:nvPr>
            <p:ph idx="1"/>
          </p:nvPr>
        </p:nvSpPr>
        <p:spPr/>
        <p:txBody>
          <a:bodyPr>
            <a:noAutofit/>
          </a:bodyPr>
          <a:lstStyle/>
          <a:p>
            <a:pPr marL="0" indent="0">
              <a:buFont typeface="Arial" panose="020B0604020202020204" pitchFamily="34" charset="0"/>
              <a:buNone/>
            </a:pPr>
            <a:endParaRPr lang="en-US" altLang="zh-CN" sz="22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altLang="zh-CN" sz="22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altLang="zh-CN" sz="22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altLang="zh-CN" sz="22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altLang="zh-CN" sz="2200" dirty="0">
              <a:latin typeface="Times New Roman" panose="02020603050405020304" pitchFamily="18" charset="0"/>
              <a:cs typeface="Times New Roman" panose="02020603050405020304" pitchFamily="18" charset="0"/>
            </a:endParaRPr>
          </a:p>
          <a:p>
            <a:pPr marL="0" indent="0">
              <a:lnSpc>
                <a:spcPct val="105000"/>
              </a:lnSpc>
              <a:spcBef>
                <a:spcPct val="0"/>
              </a:spcBef>
              <a:buFont typeface="Arial" panose="020B0604020202020204" pitchFamily="34" charset="0"/>
              <a:buNone/>
            </a:pPr>
            <a:r>
              <a:rPr lang="en-US" altLang="zh-CN" sz="2200" dirty="0">
                <a:latin typeface="Times New Roman" panose="02020603050405020304" pitchFamily="18" charset="0"/>
                <a:cs typeface="Times New Roman" panose="02020603050405020304" pitchFamily="18" charset="0"/>
              </a:rPr>
              <a:t>Figure 9.19: Many machine learning algorithms learn features that detect edges or specific colors of edges when applied to natural images. These feature detectors are reminiscent of the Gabor functions known to be present in primary visual cortex. (</a:t>
            </a:r>
            <a:r>
              <a:rPr lang="en-US" altLang="zh-CN" sz="2200" i="1" dirty="0">
                <a:latin typeface="Times New Roman" panose="02020603050405020304" pitchFamily="18" charset="0"/>
                <a:cs typeface="Times New Roman" panose="02020603050405020304" pitchFamily="18" charset="0"/>
              </a:rPr>
              <a:t>Left</a:t>
            </a:r>
            <a:r>
              <a:rPr lang="en-US" altLang="zh-CN" sz="2200" dirty="0">
                <a:latin typeface="Times New Roman" panose="02020603050405020304" pitchFamily="18" charset="0"/>
                <a:cs typeface="Times New Roman" panose="02020603050405020304" pitchFamily="18" charset="0"/>
              </a:rPr>
              <a:t>) Weights learned by an unsupervised learning algorithm (spike and slab sparse coding) applied to small image patches. (</a:t>
            </a:r>
            <a:r>
              <a:rPr lang="en-US" altLang="zh-CN" sz="2200" i="1" dirty="0">
                <a:latin typeface="Times New Roman" panose="02020603050405020304" pitchFamily="18" charset="0"/>
                <a:cs typeface="Times New Roman" panose="02020603050405020304" pitchFamily="18" charset="0"/>
              </a:rPr>
              <a:t>Right</a:t>
            </a:r>
            <a:r>
              <a:rPr lang="en-US" altLang="zh-CN" sz="2200" dirty="0">
                <a:latin typeface="Times New Roman" panose="02020603050405020304" pitchFamily="18" charset="0"/>
                <a:cs typeface="Times New Roman" panose="02020603050405020304" pitchFamily="18" charset="0"/>
              </a:rPr>
              <a:t>) Convolution kernels learned by the first layer of a fully supervised convolutional </a:t>
            </a:r>
            <a:r>
              <a:rPr lang="en-US" altLang="zh-CN" sz="2200" dirty="0" err="1">
                <a:latin typeface="Times New Roman" panose="02020603050405020304" pitchFamily="18" charset="0"/>
                <a:cs typeface="Times New Roman" panose="02020603050405020304" pitchFamily="18" charset="0"/>
              </a:rPr>
              <a:t>maxout</a:t>
            </a:r>
            <a:r>
              <a:rPr lang="en-US" altLang="zh-CN" sz="2200" dirty="0">
                <a:latin typeface="Times New Roman" panose="02020603050405020304" pitchFamily="18" charset="0"/>
                <a:cs typeface="Times New Roman" panose="02020603050405020304" pitchFamily="18" charset="0"/>
              </a:rPr>
              <a:t> network. Neighboring pairs of filters drive the same </a:t>
            </a:r>
            <a:r>
              <a:rPr lang="en-US" altLang="zh-CN" sz="2200" dirty="0" err="1">
                <a:latin typeface="Times New Roman" panose="02020603050405020304" pitchFamily="18" charset="0"/>
                <a:cs typeface="Times New Roman" panose="02020603050405020304" pitchFamily="18" charset="0"/>
              </a:rPr>
              <a:t>maxout</a:t>
            </a:r>
            <a:r>
              <a:rPr lang="en-US" altLang="zh-CN" sz="2200" dirty="0">
                <a:latin typeface="Times New Roman" panose="02020603050405020304" pitchFamily="18" charset="0"/>
                <a:cs typeface="Times New Roman" panose="02020603050405020304" pitchFamily="18" charset="0"/>
              </a:rPr>
              <a:t> unit.</a:t>
            </a:r>
            <a:endParaRPr lang="zh-CN" altLang="en-US" sz="2200" dirty="0">
              <a:latin typeface="Times New Roman" panose="02020603050405020304" pitchFamily="18" charset="0"/>
              <a:cs typeface="Times New Roman" panose="02020603050405020304" pitchFamily="18" charset="0"/>
            </a:endParaRPr>
          </a:p>
          <a:p>
            <a:pPr marL="0" indent="0">
              <a:lnSpc>
                <a:spcPct val="125000"/>
              </a:lnSpc>
              <a:spcBef>
                <a:spcPct val="0"/>
              </a:spcBef>
              <a:buFont typeface="Arial" panose="020B0604020202020204" pitchFamily="34" charset="0"/>
              <a:buNone/>
            </a:pPr>
            <a:br>
              <a:rPr lang="en-US" altLang="zh-CN" sz="2200" dirty="0"/>
            </a:br>
            <a:endParaRPr lang="zh-CN" altLang="en-US" sz="2200" dirty="0"/>
          </a:p>
          <a:p>
            <a:pPr marL="0" indent="0">
              <a:lnSpc>
                <a:spcPct val="125000"/>
              </a:lnSpc>
              <a:spcBef>
                <a:spcPct val="0"/>
              </a:spcBef>
              <a:buFont typeface="Arial" panose="020B0604020202020204" pitchFamily="34" charset="0"/>
              <a:buNone/>
            </a:pPr>
            <a:br>
              <a:rPr lang="en-US" altLang="zh-CN" sz="2200" dirty="0"/>
            </a:br>
            <a:br>
              <a:rPr lang="en-US" altLang="zh-CN" sz="2200" dirty="0">
                <a:latin typeface="Times New Roman" panose="02020603050405020304" pitchFamily="18" charset="0"/>
                <a:cs typeface="Times New Roman" panose="02020603050405020304" pitchFamily="18" charset="0"/>
              </a:rPr>
            </a:br>
            <a:br>
              <a:rPr lang="en-US" altLang="zh-CN" sz="2200" dirty="0"/>
            </a:br>
            <a:endParaRPr lang="en-US" altLang="zh-CN" sz="2200" dirty="0">
              <a:latin typeface="Times New Roman" panose="02020603050405020304" pitchFamily="18" charset="0"/>
              <a:cs typeface="Times New Roman" panose="02020603050405020304" pitchFamily="18" charset="0"/>
            </a:endParaRPr>
          </a:p>
        </p:txBody>
      </p:sp>
      <p:sp>
        <p:nvSpPr>
          <p:cNvPr id="5" name="标题 2"/>
          <p:cNvSpPr>
            <a:spLocks noGrp="1"/>
          </p:cNvSpPr>
          <p:nvPr>
            <p:ph type="title"/>
          </p:nvPr>
        </p:nvSpPr>
        <p:spPr/>
        <p:txBody>
          <a:bodyPr rtlCol="0">
            <a:normAutofit/>
          </a:bodyPr>
          <a:lstStyle/>
          <a:p>
            <a:pPr fontAlgn="auto">
              <a:spcAft>
                <a:spcPts val="0"/>
              </a:spcAft>
              <a:defRPr/>
            </a:pPr>
            <a:r>
              <a:rPr lang="en-US" altLang="zh-CN" sz="3555" dirty="0">
                <a:latin typeface="Times New Roman" panose="02020603050405020304" pitchFamily="18" charset="0"/>
                <a:cs typeface="Times New Roman" panose="02020603050405020304" pitchFamily="18" charset="0"/>
              </a:rPr>
              <a:t>9.10 The Neuroscientific Basis for Convolutional Networks</a:t>
            </a:r>
          </a:p>
        </p:txBody>
      </p:sp>
      <p:pic>
        <p:nvPicPr>
          <p:cNvPr id="31748" name="图片 3"/>
          <p:cNvPicPr>
            <a:picLocks noChangeAspect="1"/>
          </p:cNvPicPr>
          <p:nvPr/>
        </p:nvPicPr>
        <p:blipFill>
          <a:blip r:embed="rId3">
            <a:extLst>
              <a:ext uri="{28A0092B-C50C-407E-A947-70E740481C1C}">
                <a14:useLocalDpi xmlns:a14="http://schemas.microsoft.com/office/drawing/2010/main" val="0"/>
              </a:ext>
            </a:extLst>
          </a:blip>
          <a:srcRect l="10677" t="13345" r="9692"/>
          <a:stretch>
            <a:fillRect/>
          </a:stretch>
        </p:blipFill>
        <p:spPr bwMode="auto">
          <a:xfrm>
            <a:off x="3241675" y="950913"/>
            <a:ext cx="5832475" cy="272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9.1 The Convolution Operation</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pPr marL="0" lvl="0" indent="0" algn="just">
                  <a:lnSpc>
                    <a:spcPct val="125000"/>
                  </a:lnSpc>
                  <a:spcBef>
                    <a:spcPts val="0"/>
                  </a:spcBef>
                  <a:buClr>
                    <a:srgbClr val="FF0000"/>
                  </a:buClr>
                  <a:buNone/>
                </a:pPr>
                <a:r>
                  <a:rPr lang="en-US" altLang="zh-CN" dirty="0"/>
                  <a:t>        </a:t>
                </a:r>
                <a:r>
                  <a:rPr lang="en-US" altLang="zh-CN" sz="2600" dirty="0">
                    <a:latin typeface="Times New Roman" panose="02020603050405020304" pitchFamily="18" charset="0"/>
                    <a:cs typeface="Times New Roman" panose="02020603050405020304" pitchFamily="18" charset="0"/>
                  </a:rPr>
                  <a:t>The commutative property of convolution arises because we have </a:t>
                </a:r>
                <a:r>
                  <a:rPr lang="en-US" altLang="zh-CN" sz="2600" i="1" dirty="0">
                    <a:latin typeface="Times New Roman" panose="02020603050405020304" pitchFamily="18" charset="0"/>
                    <a:cs typeface="Times New Roman" panose="02020603050405020304" pitchFamily="18" charset="0"/>
                  </a:rPr>
                  <a:t>ﬂipped</a:t>
                </a:r>
                <a:r>
                  <a:rPr lang="en-US" altLang="zh-CN" sz="2600" dirty="0">
                    <a:latin typeface="Times New Roman" panose="02020603050405020304" pitchFamily="18" charset="0"/>
                    <a:cs typeface="Times New Roman" panose="02020603050405020304" pitchFamily="18" charset="0"/>
                  </a:rPr>
                  <a:t> the kernel relative to the input, in the sense that as </a:t>
                </a:r>
                <a14:m>
                  <m:oMath xmlns:m="http://schemas.openxmlformats.org/officeDocument/2006/math">
                    <m:r>
                      <a:rPr lang="en-US" altLang="zh-CN" sz="2600" b="0" i="1" smtClean="0">
                        <a:latin typeface="Cambria Math" panose="02040503050406030204" pitchFamily="18" charset="0"/>
                        <a:cs typeface="Times New Roman" panose="02020603050405020304" pitchFamily="18" charset="0"/>
                      </a:rPr>
                      <m:t>𝑚</m:t>
                    </m:r>
                  </m:oMath>
                </a14:m>
                <a:r>
                  <a:rPr lang="en-US" altLang="zh-CN" sz="2600" dirty="0">
                    <a:latin typeface="Times New Roman" panose="02020603050405020304" pitchFamily="18" charset="0"/>
                    <a:cs typeface="Times New Roman" panose="02020603050405020304" pitchFamily="18" charset="0"/>
                  </a:rPr>
                  <a:t> increases, the index into the input increases, but the index into the kernel decreases. The only reason to ﬂip the kernel is to obtain the commutative property. While the commutative property is useful for writing proofs, it is not usually an important property of a neural network implementation. Instead, many neural network libraries implement a related function called the </a:t>
                </a:r>
                <a:r>
                  <a:rPr lang="en-US" altLang="zh-CN" sz="2600" i="1" dirty="0">
                    <a:latin typeface="Times New Roman" panose="02020603050405020304" pitchFamily="18" charset="0"/>
                    <a:cs typeface="Times New Roman" panose="02020603050405020304" pitchFamily="18" charset="0"/>
                  </a:rPr>
                  <a:t>cross-correlation</a:t>
                </a:r>
                <a:r>
                  <a:rPr lang="en-US" altLang="zh-CN" sz="2600" dirty="0">
                    <a:latin typeface="Times New Roman" panose="02020603050405020304" pitchFamily="18" charset="0"/>
                    <a:cs typeface="Times New Roman" panose="02020603050405020304" pitchFamily="18" charset="0"/>
                  </a:rPr>
                  <a:t>, which is the same as convolution but without ﬂipping the kernel:</a:t>
                </a:r>
              </a:p>
              <a:p>
                <a:pPr marL="0" lvl="0" indent="0" algn="just">
                  <a:lnSpc>
                    <a:spcPct val="125000"/>
                  </a:lnSpc>
                  <a:spcBef>
                    <a:spcPts val="0"/>
                  </a:spcBef>
                  <a:buClr>
                    <a:srgbClr val="FF0000"/>
                  </a:buClr>
                  <a:buNone/>
                </a:pPr>
                <a14:m>
                  <m:oMathPara xmlns:m="http://schemas.openxmlformats.org/officeDocument/2006/math">
                    <m:oMathParaPr>
                      <m:jc m:val="right"/>
                    </m:oMathParaPr>
                    <m:oMath xmlns:m="http://schemas.openxmlformats.org/officeDocument/2006/math">
                      <m:r>
                        <a:rPr lang="en-US" altLang="zh-CN" sz="2600" i="1">
                          <a:latin typeface="Cambria Math" panose="02040503050406030204" pitchFamily="18" charset="0"/>
                          <a:cs typeface="Times New Roman" panose="02020603050405020304" pitchFamily="18" charset="0"/>
                        </a:rPr>
                        <m:t>𝑆</m:t>
                      </m:r>
                      <m:d>
                        <m:dPr>
                          <m:ctrlPr>
                            <a:rPr lang="en-US" altLang="zh-CN" sz="2600" i="1">
                              <a:latin typeface="Cambria Math" panose="02040503050406030204" pitchFamily="18" charset="0"/>
                              <a:cs typeface="Times New Roman" panose="02020603050405020304" pitchFamily="18" charset="0"/>
                            </a:rPr>
                          </m:ctrlPr>
                        </m:dPr>
                        <m:e>
                          <m:r>
                            <a:rPr lang="en-US" altLang="zh-CN" sz="2600" i="1">
                              <a:latin typeface="Cambria Math" panose="02040503050406030204" pitchFamily="18" charset="0"/>
                              <a:cs typeface="Times New Roman" panose="02020603050405020304" pitchFamily="18" charset="0"/>
                            </a:rPr>
                            <m:t>𝑖</m:t>
                          </m:r>
                          <m:r>
                            <a:rPr lang="en-US" altLang="zh-CN" sz="2600" i="1">
                              <a:latin typeface="Cambria Math" panose="02040503050406030204" pitchFamily="18" charset="0"/>
                              <a:cs typeface="Times New Roman" panose="02020603050405020304" pitchFamily="18" charset="0"/>
                            </a:rPr>
                            <m:t>,</m:t>
                          </m:r>
                          <m:r>
                            <a:rPr lang="en-US" altLang="zh-CN" sz="2600" i="1">
                              <a:latin typeface="Cambria Math" panose="02040503050406030204" pitchFamily="18" charset="0"/>
                              <a:cs typeface="Times New Roman" panose="02020603050405020304" pitchFamily="18" charset="0"/>
                            </a:rPr>
                            <m:t>𝑗</m:t>
                          </m:r>
                        </m:e>
                      </m:d>
                      <m:r>
                        <a:rPr lang="en-US" altLang="zh-CN" sz="2600" i="1">
                          <a:latin typeface="Cambria Math" panose="02040503050406030204" pitchFamily="18" charset="0"/>
                          <a:cs typeface="Times New Roman" panose="02020603050405020304" pitchFamily="18" charset="0"/>
                        </a:rPr>
                        <m:t>=</m:t>
                      </m:r>
                      <m:d>
                        <m:dPr>
                          <m:ctrlPr>
                            <a:rPr lang="en-US" altLang="zh-CN" sz="2600" i="1">
                              <a:latin typeface="Cambria Math" panose="02040503050406030204" pitchFamily="18" charset="0"/>
                              <a:cs typeface="Times New Roman" panose="02020603050405020304" pitchFamily="18" charset="0"/>
                            </a:rPr>
                          </m:ctrlPr>
                        </m:dPr>
                        <m:e>
                          <m:r>
                            <a:rPr lang="en-US" altLang="zh-CN" sz="2600" i="1">
                              <a:latin typeface="Cambria Math" panose="02040503050406030204" pitchFamily="18" charset="0"/>
                              <a:cs typeface="Times New Roman" panose="02020603050405020304" pitchFamily="18" charset="0"/>
                            </a:rPr>
                            <m:t>𝐼</m:t>
                          </m:r>
                          <m:r>
                            <a:rPr lang="en-US" altLang="zh-CN" sz="2600" i="1">
                              <a:latin typeface="Cambria Math" panose="02040503050406030204" pitchFamily="18" charset="0"/>
                              <a:cs typeface="Times New Roman" panose="02020603050405020304" pitchFamily="18" charset="0"/>
                            </a:rPr>
                            <m:t>∗</m:t>
                          </m:r>
                          <m:r>
                            <a:rPr lang="en-US" altLang="zh-CN" sz="2600" i="1">
                              <a:latin typeface="Cambria Math" panose="02040503050406030204" pitchFamily="18" charset="0"/>
                              <a:cs typeface="Times New Roman" panose="02020603050405020304" pitchFamily="18" charset="0"/>
                            </a:rPr>
                            <m:t>𝐾</m:t>
                          </m:r>
                        </m:e>
                      </m:d>
                      <m:d>
                        <m:dPr>
                          <m:ctrlPr>
                            <a:rPr lang="en-US" altLang="zh-CN" sz="2600" i="1">
                              <a:latin typeface="Cambria Math" panose="02040503050406030204" pitchFamily="18" charset="0"/>
                              <a:cs typeface="Times New Roman" panose="02020603050405020304" pitchFamily="18" charset="0"/>
                            </a:rPr>
                          </m:ctrlPr>
                        </m:dPr>
                        <m:e>
                          <m:r>
                            <a:rPr lang="en-US" altLang="zh-CN" sz="2600" i="1">
                              <a:latin typeface="Cambria Math" panose="02040503050406030204" pitchFamily="18" charset="0"/>
                              <a:cs typeface="Times New Roman" panose="02020603050405020304" pitchFamily="18" charset="0"/>
                            </a:rPr>
                            <m:t>𝑖</m:t>
                          </m:r>
                          <m:r>
                            <a:rPr lang="en-US" altLang="zh-CN" sz="2600" i="1">
                              <a:latin typeface="Cambria Math" panose="02040503050406030204" pitchFamily="18" charset="0"/>
                              <a:cs typeface="Times New Roman" panose="02020603050405020304" pitchFamily="18" charset="0"/>
                            </a:rPr>
                            <m:t>,</m:t>
                          </m:r>
                          <m:r>
                            <a:rPr lang="en-US" altLang="zh-CN" sz="2600" i="1">
                              <a:latin typeface="Cambria Math" panose="02040503050406030204" pitchFamily="18" charset="0"/>
                              <a:cs typeface="Times New Roman" panose="02020603050405020304" pitchFamily="18" charset="0"/>
                            </a:rPr>
                            <m:t>𝑗</m:t>
                          </m:r>
                        </m:e>
                      </m:d>
                      <m:r>
                        <a:rPr lang="en-US" altLang="zh-CN" sz="2600" i="1">
                          <a:latin typeface="Cambria Math" panose="02040503050406030204" pitchFamily="18" charset="0"/>
                          <a:cs typeface="Times New Roman" panose="02020603050405020304" pitchFamily="18" charset="0"/>
                        </a:rPr>
                        <m:t>=</m:t>
                      </m:r>
                      <m:nary>
                        <m:naryPr>
                          <m:chr m:val="∑"/>
                          <m:supHide m:val="on"/>
                          <m:ctrlPr>
                            <a:rPr lang="en-US" altLang="zh-CN" sz="2600" i="1">
                              <a:latin typeface="Cambria Math" panose="02040503050406030204" pitchFamily="18" charset="0"/>
                              <a:cs typeface="Times New Roman" panose="02020603050405020304" pitchFamily="18" charset="0"/>
                            </a:rPr>
                          </m:ctrlPr>
                        </m:naryPr>
                        <m:sub>
                          <m:r>
                            <m:rPr>
                              <m:brk m:alnAt="7"/>
                            </m:rPr>
                            <a:rPr lang="en-US" altLang="zh-CN" sz="2600" i="1">
                              <a:latin typeface="Cambria Math" panose="02040503050406030204" pitchFamily="18" charset="0"/>
                              <a:cs typeface="Times New Roman" panose="02020603050405020304" pitchFamily="18" charset="0"/>
                            </a:rPr>
                            <m:t>𝑚</m:t>
                          </m:r>
                        </m:sub>
                        <m:sup/>
                        <m:e>
                          <m:nary>
                            <m:naryPr>
                              <m:chr m:val="∑"/>
                              <m:supHide m:val="on"/>
                              <m:ctrlPr>
                                <a:rPr lang="en-US" altLang="zh-CN" sz="2600" i="1">
                                  <a:latin typeface="Cambria Math" panose="02040503050406030204" pitchFamily="18" charset="0"/>
                                  <a:cs typeface="Times New Roman" panose="02020603050405020304" pitchFamily="18" charset="0"/>
                                </a:rPr>
                              </m:ctrlPr>
                            </m:naryPr>
                            <m:sub>
                              <m:r>
                                <m:rPr>
                                  <m:brk m:alnAt="7"/>
                                </m:rPr>
                                <a:rPr lang="en-US" altLang="zh-CN" sz="2600" i="1">
                                  <a:latin typeface="Cambria Math" panose="02040503050406030204" pitchFamily="18" charset="0"/>
                                  <a:cs typeface="Times New Roman" panose="02020603050405020304" pitchFamily="18" charset="0"/>
                                </a:rPr>
                                <m:t>𝑛</m:t>
                              </m:r>
                            </m:sub>
                            <m:sup/>
                            <m:e>
                              <m:r>
                                <a:rPr lang="en-US" altLang="zh-CN" sz="2600" i="1">
                                  <a:latin typeface="Cambria Math" panose="02040503050406030204" pitchFamily="18" charset="0"/>
                                  <a:cs typeface="Times New Roman" panose="02020603050405020304" pitchFamily="18" charset="0"/>
                                </a:rPr>
                                <m:t>𝐼</m:t>
                              </m:r>
                              <m:d>
                                <m:dPr>
                                  <m:ctrlPr>
                                    <a:rPr lang="en-US" altLang="zh-CN" sz="2600" i="1">
                                      <a:latin typeface="Cambria Math" panose="02040503050406030204" pitchFamily="18" charset="0"/>
                                      <a:cs typeface="Times New Roman" panose="02020603050405020304" pitchFamily="18" charset="0"/>
                                    </a:rPr>
                                  </m:ctrlPr>
                                </m:dPr>
                                <m:e>
                                  <m:r>
                                    <a:rPr lang="en-US" altLang="zh-CN" sz="2600" b="0" i="1" smtClean="0">
                                      <a:latin typeface="Cambria Math" panose="02040503050406030204" pitchFamily="18" charset="0"/>
                                      <a:cs typeface="Times New Roman" panose="02020603050405020304" pitchFamily="18" charset="0"/>
                                    </a:rPr>
                                    <m:t>𝑖</m:t>
                                  </m:r>
                                  <m:r>
                                    <a:rPr lang="en-US" altLang="zh-CN" sz="2600" b="0" i="1" smtClean="0">
                                      <a:latin typeface="Cambria Math" panose="02040503050406030204" pitchFamily="18" charset="0"/>
                                      <a:cs typeface="Times New Roman" panose="02020603050405020304" pitchFamily="18" charset="0"/>
                                    </a:rPr>
                                    <m:t>+</m:t>
                                  </m:r>
                                  <m:r>
                                    <a:rPr lang="en-US" altLang="zh-CN" sz="2600" i="1">
                                      <a:latin typeface="Cambria Math" panose="02040503050406030204" pitchFamily="18" charset="0"/>
                                      <a:cs typeface="Times New Roman" panose="02020603050405020304" pitchFamily="18" charset="0"/>
                                    </a:rPr>
                                    <m:t>𝑚</m:t>
                                  </m:r>
                                  <m:r>
                                    <a:rPr lang="en-US" altLang="zh-CN" sz="2600" i="1">
                                      <a:latin typeface="Cambria Math" panose="02040503050406030204" pitchFamily="18" charset="0"/>
                                      <a:cs typeface="Times New Roman" panose="02020603050405020304" pitchFamily="18" charset="0"/>
                                    </a:rPr>
                                    <m:t>,</m:t>
                                  </m:r>
                                  <m:r>
                                    <a:rPr lang="en-US" altLang="zh-CN" sz="2600" b="0" i="1" smtClean="0">
                                      <a:latin typeface="Cambria Math" panose="02040503050406030204" pitchFamily="18" charset="0"/>
                                      <a:cs typeface="Times New Roman" panose="02020603050405020304" pitchFamily="18" charset="0"/>
                                    </a:rPr>
                                    <m:t>𝑗</m:t>
                                  </m:r>
                                  <m:r>
                                    <a:rPr lang="en-US" altLang="zh-CN" sz="2600" b="0" i="1" smtClean="0">
                                      <a:latin typeface="Cambria Math" panose="02040503050406030204" pitchFamily="18" charset="0"/>
                                      <a:cs typeface="Times New Roman" panose="02020603050405020304" pitchFamily="18" charset="0"/>
                                    </a:rPr>
                                    <m:t>+</m:t>
                                  </m:r>
                                  <m:r>
                                    <a:rPr lang="en-US" altLang="zh-CN" sz="2600" i="1">
                                      <a:latin typeface="Cambria Math" panose="02040503050406030204" pitchFamily="18" charset="0"/>
                                      <a:cs typeface="Times New Roman" panose="02020603050405020304" pitchFamily="18" charset="0"/>
                                    </a:rPr>
                                    <m:t>𝑛</m:t>
                                  </m:r>
                                </m:e>
                              </m:d>
                              <m:r>
                                <a:rPr lang="en-US" altLang="zh-CN" sz="2600" i="1">
                                  <a:latin typeface="Cambria Math" panose="02040503050406030204" pitchFamily="18" charset="0"/>
                                  <a:cs typeface="Times New Roman" panose="02020603050405020304" pitchFamily="18" charset="0"/>
                                </a:rPr>
                                <m:t>𝐾</m:t>
                              </m:r>
                              <m:d>
                                <m:dPr>
                                  <m:ctrlPr>
                                    <a:rPr lang="en-US" altLang="zh-CN" sz="2600" i="1">
                                      <a:latin typeface="Cambria Math" panose="02040503050406030204" pitchFamily="18" charset="0"/>
                                      <a:cs typeface="Times New Roman" panose="02020603050405020304" pitchFamily="18" charset="0"/>
                                    </a:rPr>
                                  </m:ctrlPr>
                                </m:dPr>
                                <m:e>
                                  <m:r>
                                    <a:rPr lang="en-US" altLang="zh-CN" sz="2600" i="1">
                                      <a:latin typeface="Cambria Math" panose="02040503050406030204" pitchFamily="18" charset="0"/>
                                      <a:cs typeface="Times New Roman" panose="02020603050405020304" pitchFamily="18" charset="0"/>
                                    </a:rPr>
                                    <m:t>𝑚</m:t>
                                  </m:r>
                                  <m:r>
                                    <a:rPr lang="en-US" altLang="zh-CN" sz="2600" i="1">
                                      <a:latin typeface="Cambria Math" panose="02040503050406030204" pitchFamily="18" charset="0"/>
                                      <a:cs typeface="Times New Roman" panose="02020603050405020304" pitchFamily="18" charset="0"/>
                                    </a:rPr>
                                    <m:t>,</m:t>
                                  </m:r>
                                  <m:r>
                                    <a:rPr lang="en-US" altLang="zh-CN" sz="2600" i="1">
                                      <a:latin typeface="Cambria Math" panose="02040503050406030204" pitchFamily="18" charset="0"/>
                                      <a:cs typeface="Times New Roman" panose="02020603050405020304" pitchFamily="18" charset="0"/>
                                    </a:rPr>
                                    <m:t>𝑛</m:t>
                                  </m:r>
                                </m:e>
                              </m:d>
                            </m:e>
                          </m:nary>
                        </m:e>
                      </m:nary>
                      <m:r>
                        <a:rPr lang="en-US" altLang="zh-CN" sz="2600" i="1">
                          <a:latin typeface="Cambria Math" panose="02040503050406030204" pitchFamily="18" charset="0"/>
                          <a:cs typeface="Times New Roman" panose="02020603050405020304" pitchFamily="18" charset="0"/>
                        </a:rPr>
                        <m:t>.       </m:t>
                      </m:r>
                      <m:r>
                        <a:rPr lang="en-US" altLang="zh-CN" sz="2600" b="0" i="1" smtClean="0">
                          <a:latin typeface="Cambria Math" panose="02040503050406030204" pitchFamily="18" charset="0"/>
                          <a:cs typeface="Times New Roman" panose="02020603050405020304" pitchFamily="18" charset="0"/>
                        </a:rPr>
                        <m:t>  </m:t>
                      </m:r>
                      <m:r>
                        <a:rPr lang="en-US" altLang="zh-CN" sz="2600" i="1">
                          <a:latin typeface="Cambria Math" panose="02040503050406030204" pitchFamily="18" charset="0"/>
                          <a:cs typeface="Times New Roman" panose="02020603050405020304" pitchFamily="18" charset="0"/>
                        </a:rPr>
                        <m:t>      </m:t>
                      </m:r>
                      <m:d>
                        <m:dPr>
                          <m:ctrlPr>
                            <a:rPr lang="en-US" altLang="zh-CN" sz="2600" i="1">
                              <a:latin typeface="Cambria Math" panose="02040503050406030204" pitchFamily="18" charset="0"/>
                              <a:cs typeface="Times New Roman" panose="02020603050405020304" pitchFamily="18" charset="0"/>
                            </a:rPr>
                          </m:ctrlPr>
                        </m:dPr>
                        <m:e>
                          <m:r>
                            <a:rPr lang="en-US" altLang="zh-CN" sz="2600" i="1">
                              <a:latin typeface="Cambria Math" panose="02040503050406030204" pitchFamily="18" charset="0"/>
                              <a:cs typeface="Times New Roman" panose="02020603050405020304" pitchFamily="18" charset="0"/>
                            </a:rPr>
                            <m:t>9</m:t>
                          </m:r>
                          <m:r>
                            <a:rPr lang="en-US" altLang="zh-CN" sz="2600" i="1">
                              <a:latin typeface="Cambria Math" panose="02040503050406030204" pitchFamily="18" charset="0"/>
                              <a:cs typeface="Times New Roman" panose="02020603050405020304" pitchFamily="18" charset="0"/>
                            </a:rPr>
                            <m:t>.</m:t>
                          </m:r>
                          <m:r>
                            <a:rPr lang="en-US" altLang="zh-CN" sz="2600" b="0" i="1" smtClean="0">
                              <a:latin typeface="Cambria Math" panose="02040503050406030204" pitchFamily="18" charset="0"/>
                              <a:cs typeface="Times New Roman" panose="02020603050405020304" pitchFamily="18" charset="0"/>
                            </a:rPr>
                            <m:t>6</m:t>
                          </m:r>
                        </m:e>
                      </m:d>
                    </m:oMath>
                  </m:oMathPara>
                </a14:m>
                <a:endParaRPr lang="en-US" altLang="zh-CN" sz="26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t="-594"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221517487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auto">
              <a:spcAft>
                <a:spcPts val="0"/>
              </a:spcAft>
              <a:defRPr/>
            </a:pPr>
            <a:r>
              <a:rPr lang="en-US" altLang="zh-CN" sz="2400" dirty="0"/>
              <a:t>Acknowledge to: </a:t>
            </a:r>
            <a:r>
              <a:rPr lang="en-US" altLang="zh-CN" sz="2400" dirty="0" err="1"/>
              <a:t>Xiaohan</a:t>
            </a:r>
            <a:r>
              <a:rPr lang="en-US" altLang="zh-CN" sz="2400" dirty="0"/>
              <a:t> Wu</a:t>
            </a:r>
          </a:p>
          <a:p>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r>
              <a:rPr lang="en-US" altLang="zh-CN" sz="2400" dirty="0"/>
              <a:t>Machine Learning Research Group</a:t>
            </a:r>
          </a:p>
          <a:p>
            <a:r>
              <a:rPr lang="en-US" altLang="zh-CN" sz="2400" dirty="0"/>
              <a:t>Ocean University of China</a:t>
            </a:r>
          </a:p>
          <a:p>
            <a:r>
              <a:rPr lang="en-US" altLang="zh-CN" sz="2400" dirty="0"/>
              <a:t>Qingdao, China</a:t>
            </a:r>
          </a:p>
        </p:txBody>
      </p:sp>
      <p:sp>
        <p:nvSpPr>
          <p:cNvPr id="6" name="标题 6"/>
          <p:cNvSpPr txBox="1">
            <a:spLocks/>
          </p:cNvSpPr>
          <p:nvPr/>
        </p:nvSpPr>
        <p:spPr>
          <a:xfrm>
            <a:off x="119336" y="1711766"/>
            <a:ext cx="12018047"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9.11 Convolutional Networks and the History of Deep Learning</a:t>
            </a:r>
            <a:endParaRPr lang="zh-CN" altLang="en-US" sz="3600" dirty="0">
              <a:ea typeface="宋体" panose="02010600030101010101" pitchFamily="2" charset="-122"/>
            </a:endParaRPr>
          </a:p>
        </p:txBody>
      </p:sp>
      <p:sp>
        <p:nvSpPr>
          <p:cNvPr id="8" name="文本框 7"/>
          <p:cNvSpPr txBox="1"/>
          <p:nvPr/>
        </p:nvSpPr>
        <p:spPr>
          <a:xfrm>
            <a:off x="1526891" y="544852"/>
            <a:ext cx="9138218" cy="769441"/>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9 Convolutional Networks</a:t>
            </a:r>
            <a:endParaRPr lang="zh-CN" altLang="en-US" sz="44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extLst>
      <p:ext uri="{BB962C8B-B14F-4D97-AF65-F5344CB8AC3E}">
        <p14:creationId xmlns:p14="http://schemas.microsoft.com/office/powerpoint/2010/main" val="164072902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内容占位符 2"/>
          <p:cNvSpPr>
            <a:spLocks noGrp="1"/>
          </p:cNvSpPr>
          <p:nvPr>
            <p:ph idx="1"/>
          </p:nvPr>
        </p:nvSpPr>
        <p:spPr/>
        <p:txBody>
          <a:bodyPr>
            <a:noAutofit/>
          </a:bodyPr>
          <a:lstStyle/>
          <a:p>
            <a:pPr marL="0" indent="0" algn="just">
              <a:lnSpc>
                <a:spcPct val="125000"/>
              </a:lnSpc>
              <a:spcBef>
                <a:spcPct val="0"/>
              </a:spcBef>
              <a:buFont typeface="Arial" panose="020B0604020202020204" pitchFamily="34" charset="0"/>
              <a:buNone/>
            </a:pPr>
            <a:r>
              <a:rPr lang="en-US" altLang="zh-CN" sz="2600" dirty="0">
                <a:latin typeface="Times New Roman" panose="02020603050405020304" pitchFamily="18" charset="0"/>
                <a:cs typeface="Times New Roman" panose="02020603050405020304" pitchFamily="18" charset="0"/>
              </a:rPr>
              <a:t>Convolutional networks have played an important role in the history of deep learning. They are a key example of a successful application of insights obtained by studying the brain to machine learning applications. They were also some of the first deep models to perform well, long before arbitrary deep models were considered viable. Convolutional networks were also some of the first neural networks to solve important commercial applications and remain at the forefront of commercial applications of deep learning today. For example, in the 1990s, the neural network research group at AT&amp;T developed a convolutional network for reading checks (</a:t>
            </a:r>
            <a:r>
              <a:rPr lang="en-US" altLang="zh-CN" sz="2600" dirty="0" err="1">
                <a:solidFill>
                  <a:srgbClr val="00FF00"/>
                </a:solidFill>
                <a:latin typeface="Times New Roman" panose="02020603050405020304" pitchFamily="18" charset="0"/>
                <a:cs typeface="Times New Roman" panose="02020603050405020304" pitchFamily="18" charset="0"/>
              </a:rPr>
              <a:t>LeCun</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1998b</a:t>
            </a:r>
            <a:r>
              <a:rPr lang="en-US" altLang="zh-CN" sz="2600" dirty="0">
                <a:latin typeface="Times New Roman" panose="02020603050405020304" pitchFamily="18" charset="0"/>
                <a:cs typeface="Times New Roman" panose="02020603050405020304" pitchFamily="18" charset="0"/>
              </a:rPr>
              <a:t>). By the end of the 1990s, this system deployed by NEC  was reading over 10% of all the checks in the US. </a:t>
            </a:r>
            <a:endParaRPr lang="zh-CN" altLang="en-US" sz="2600" dirty="0">
              <a:latin typeface="Times New Roman" panose="02020603050405020304" pitchFamily="18" charset="0"/>
              <a:cs typeface="Times New Roman" panose="02020603050405020304" pitchFamily="18" charset="0"/>
            </a:endParaRPr>
          </a:p>
          <a:p>
            <a:pPr marL="0" indent="0">
              <a:lnSpc>
                <a:spcPct val="125000"/>
              </a:lnSpc>
              <a:spcBef>
                <a:spcPct val="0"/>
              </a:spcBef>
              <a:buFont typeface="Arial" panose="020B0604020202020204" pitchFamily="34" charset="0"/>
              <a:buNone/>
            </a:pPr>
            <a:br>
              <a:rPr lang="en-US" altLang="zh-CN" sz="2600" dirty="0">
                <a:latin typeface="Times New Roman" panose="02020603050405020304" pitchFamily="18" charset="0"/>
                <a:cs typeface="Times New Roman" panose="02020603050405020304" pitchFamily="18" charset="0"/>
              </a:rPr>
            </a:br>
            <a:endParaRPr lang="zh-CN" altLang="en-US" sz="2600" dirty="0">
              <a:latin typeface="Times New Roman" panose="02020603050405020304" pitchFamily="18" charset="0"/>
              <a:cs typeface="Times New Roman" panose="02020603050405020304" pitchFamily="18" charset="0"/>
            </a:endParaRPr>
          </a:p>
          <a:p>
            <a:pPr marL="0" indent="0">
              <a:lnSpc>
                <a:spcPct val="125000"/>
              </a:lnSpc>
              <a:spcBef>
                <a:spcPct val="0"/>
              </a:spcBef>
              <a:buFont typeface="Arial" panose="020B0604020202020204" pitchFamily="34" charset="0"/>
              <a:buNone/>
            </a:pPr>
            <a:br>
              <a:rPr lang="en-US" altLang="zh-CN" sz="2600" dirty="0"/>
            </a:br>
            <a:br>
              <a:rPr lang="en-US" altLang="zh-CN" sz="2600" dirty="0">
                <a:latin typeface="Times New Roman" panose="02020603050405020304" pitchFamily="18" charset="0"/>
                <a:cs typeface="Times New Roman" panose="02020603050405020304" pitchFamily="18" charset="0"/>
              </a:rPr>
            </a:br>
            <a:br>
              <a:rPr lang="en-US" altLang="zh-CN" sz="2600" dirty="0"/>
            </a:br>
            <a:endParaRPr lang="en-US" altLang="zh-CN" sz="2600" dirty="0">
              <a:latin typeface="Times New Roman" panose="02020603050405020304" pitchFamily="18" charset="0"/>
              <a:cs typeface="Times New Roman" panose="02020603050405020304" pitchFamily="18" charset="0"/>
            </a:endParaRPr>
          </a:p>
        </p:txBody>
      </p:sp>
      <p:sp>
        <p:nvSpPr>
          <p:cNvPr id="5" name="标题 2"/>
          <p:cNvSpPr>
            <a:spLocks noGrp="1"/>
          </p:cNvSpPr>
          <p:nvPr>
            <p:ph type="title"/>
          </p:nvPr>
        </p:nvSpPr>
        <p:spPr/>
        <p:txBody>
          <a:bodyPr rtlCol="0">
            <a:normAutofit fontScale="90000"/>
          </a:bodyPr>
          <a:lstStyle/>
          <a:p>
            <a:pPr fontAlgn="auto">
              <a:spcAft>
                <a:spcPts val="0"/>
              </a:spcAft>
              <a:defRPr/>
            </a:pPr>
            <a:r>
              <a:rPr lang="en-US" altLang="zh-CN" sz="3555" dirty="0">
                <a:latin typeface="Times New Roman" panose="02020603050405020304" pitchFamily="18" charset="0"/>
                <a:cs typeface="Times New Roman" panose="02020603050405020304" pitchFamily="18" charset="0"/>
              </a:rPr>
              <a:t>9.11 Convolutional Networks and the History of Deep Learning</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内容占位符 2"/>
          <p:cNvSpPr>
            <a:spLocks noGrp="1"/>
          </p:cNvSpPr>
          <p:nvPr>
            <p:ph idx="1"/>
          </p:nvPr>
        </p:nvSpPr>
        <p:spPr/>
        <p:txBody>
          <a:bodyPr>
            <a:noAutofit/>
          </a:bodyPr>
          <a:lstStyle/>
          <a:p>
            <a:pPr marL="0" indent="0" algn="just">
              <a:lnSpc>
                <a:spcPct val="125000"/>
              </a:lnSpc>
              <a:spcBef>
                <a:spcPct val="0"/>
              </a:spcBef>
              <a:buFont typeface="Arial" panose="020B0604020202020204" pitchFamily="34" charset="0"/>
              <a:buNone/>
            </a:pPr>
            <a:r>
              <a:rPr lang="en-US" altLang="zh-CN" sz="2600" dirty="0">
                <a:latin typeface="Times New Roman" panose="02020603050405020304" pitchFamily="18" charset="0"/>
                <a:cs typeface="Times New Roman" panose="02020603050405020304" pitchFamily="18" charset="0"/>
              </a:rPr>
              <a:t>Later, several OCR and handwriting recognition systems based on convolutional nets were deployed by Microsoft (</a:t>
            </a:r>
            <a:r>
              <a:rPr lang="en-US" altLang="zh-CN" sz="2600" dirty="0">
                <a:solidFill>
                  <a:srgbClr val="00FF00"/>
                </a:solidFill>
                <a:latin typeface="Times New Roman" panose="02020603050405020304" pitchFamily="18" charset="0"/>
                <a:cs typeface="Times New Roman" panose="02020603050405020304" pitchFamily="18" charset="0"/>
              </a:rPr>
              <a:t>Simard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92D050"/>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2003</a:t>
            </a:r>
            <a:r>
              <a:rPr lang="en-US" altLang="zh-CN" sz="2600" dirty="0">
                <a:latin typeface="Times New Roman" panose="02020603050405020304" pitchFamily="18" charset="0"/>
                <a:cs typeface="Times New Roman" panose="02020603050405020304" pitchFamily="18" charset="0"/>
              </a:rPr>
              <a:t>). See Chapter </a:t>
            </a:r>
            <a:r>
              <a:rPr lang="en-US" altLang="zh-CN" sz="2600" dirty="0">
                <a:solidFill>
                  <a:srgbClr val="FF0000"/>
                </a:solidFill>
                <a:latin typeface="Times New Roman" panose="02020603050405020304" pitchFamily="18" charset="0"/>
                <a:cs typeface="Times New Roman" panose="02020603050405020304" pitchFamily="18" charset="0"/>
              </a:rPr>
              <a:t>12</a:t>
            </a:r>
            <a:r>
              <a:rPr lang="en-US" altLang="zh-CN" sz="2600" dirty="0">
                <a:latin typeface="Times New Roman" panose="02020603050405020304" pitchFamily="18" charset="0"/>
                <a:cs typeface="Times New Roman" panose="02020603050405020304" pitchFamily="18" charset="0"/>
              </a:rPr>
              <a:t> for more details on such applications and more modern applications of convolutional networks. See </a:t>
            </a:r>
            <a:r>
              <a:rPr lang="en-US" altLang="zh-CN" sz="2600" dirty="0" err="1">
                <a:solidFill>
                  <a:srgbClr val="00FF00"/>
                </a:solidFill>
                <a:latin typeface="Times New Roman" panose="02020603050405020304" pitchFamily="18" charset="0"/>
                <a:cs typeface="Times New Roman" panose="02020603050405020304" pitchFamily="18" charset="0"/>
              </a:rPr>
              <a:t>LeCun</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2010</a:t>
            </a:r>
            <a:r>
              <a:rPr lang="en-US" altLang="zh-CN" sz="2600" dirty="0">
                <a:latin typeface="Times New Roman" panose="02020603050405020304" pitchFamily="18" charset="0"/>
                <a:cs typeface="Times New Roman" panose="02020603050405020304" pitchFamily="18" charset="0"/>
              </a:rPr>
              <a:t>) for a more in-depth history of convolutional networks up to 2010.</a:t>
            </a:r>
            <a:endParaRPr lang="zh-CN" altLang="en-US" sz="2600" dirty="0">
              <a:latin typeface="Times New Roman" panose="02020603050405020304" pitchFamily="18" charset="0"/>
              <a:cs typeface="Times New Roman" panose="02020603050405020304" pitchFamily="18" charset="0"/>
            </a:endParaRPr>
          </a:p>
          <a:p>
            <a:pPr marL="0" indent="0" algn="just">
              <a:lnSpc>
                <a:spcPct val="125000"/>
              </a:lnSpc>
              <a:spcBef>
                <a:spcPct val="0"/>
              </a:spcBef>
              <a:buFont typeface="Arial" panose="020B0604020202020204" pitchFamily="34" charset="0"/>
              <a:buNone/>
            </a:pPr>
            <a:r>
              <a:rPr lang="en-US" altLang="zh-CN" sz="2600" dirty="0">
                <a:latin typeface="Times New Roman" panose="02020603050405020304" pitchFamily="18" charset="0"/>
                <a:cs typeface="Times New Roman" panose="02020603050405020304" pitchFamily="18" charset="0"/>
              </a:rPr>
              <a:t>        Convolutional networks were also used to win many contests. The current intensity of commercial interest in deep learning began when </a:t>
            </a:r>
            <a:r>
              <a:rPr lang="en-US" altLang="zh-CN" sz="2600" dirty="0" err="1">
                <a:solidFill>
                  <a:srgbClr val="00FF00"/>
                </a:solidFill>
                <a:latin typeface="Times New Roman" panose="02020603050405020304" pitchFamily="18" charset="0"/>
                <a:cs typeface="Times New Roman" panose="02020603050405020304" pitchFamily="18" charset="0"/>
              </a:rPr>
              <a:t>Krizhevsky</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solidFill>
                  <a:srgbClr val="92D050"/>
                </a:solidFill>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2012</a:t>
            </a:r>
            <a:r>
              <a:rPr lang="en-US" altLang="zh-CN" sz="2600" dirty="0">
                <a:latin typeface="Times New Roman" panose="02020603050405020304" pitchFamily="18" charset="0"/>
                <a:cs typeface="Times New Roman" panose="02020603050405020304" pitchFamily="18" charset="0"/>
              </a:rPr>
              <a:t>) won the ImageNet object recognition challenge, but convolutional networks had been used to win other machine learning and computer vision contests with less impact for years earlier.</a:t>
            </a:r>
            <a:endParaRPr lang="zh-CN" altLang="en-US" sz="2600" dirty="0">
              <a:latin typeface="Times New Roman" panose="02020603050405020304" pitchFamily="18" charset="0"/>
              <a:cs typeface="Times New Roman" panose="02020603050405020304" pitchFamily="18" charset="0"/>
            </a:endParaRPr>
          </a:p>
          <a:p>
            <a:pPr marL="0" indent="0">
              <a:lnSpc>
                <a:spcPct val="125000"/>
              </a:lnSpc>
              <a:spcBef>
                <a:spcPct val="0"/>
              </a:spcBef>
              <a:buFont typeface="Arial" panose="020B0604020202020204" pitchFamily="34" charset="0"/>
              <a:buNone/>
            </a:pPr>
            <a:br>
              <a:rPr lang="en-US" altLang="zh-CN" sz="2600" dirty="0">
                <a:latin typeface="Times New Roman" panose="02020603050405020304" pitchFamily="18" charset="0"/>
                <a:cs typeface="Times New Roman" panose="02020603050405020304" pitchFamily="18" charset="0"/>
              </a:rPr>
            </a:br>
            <a:endParaRPr lang="zh-CN" altLang="en-US" sz="2600" dirty="0">
              <a:latin typeface="Times New Roman" panose="02020603050405020304" pitchFamily="18" charset="0"/>
              <a:cs typeface="Times New Roman" panose="02020603050405020304" pitchFamily="18" charset="0"/>
            </a:endParaRPr>
          </a:p>
          <a:p>
            <a:pPr marL="0" indent="0">
              <a:lnSpc>
                <a:spcPct val="125000"/>
              </a:lnSpc>
              <a:spcBef>
                <a:spcPct val="0"/>
              </a:spcBef>
              <a:buFont typeface="Arial" panose="020B0604020202020204" pitchFamily="34" charset="0"/>
              <a:buNone/>
            </a:pPr>
            <a:br>
              <a:rPr lang="en-US" altLang="zh-CN" sz="2600" dirty="0"/>
            </a:br>
            <a:br>
              <a:rPr lang="en-US" altLang="zh-CN" sz="2600" dirty="0">
                <a:latin typeface="Times New Roman" panose="02020603050405020304" pitchFamily="18" charset="0"/>
                <a:cs typeface="Times New Roman" panose="02020603050405020304" pitchFamily="18" charset="0"/>
              </a:rPr>
            </a:br>
            <a:br>
              <a:rPr lang="en-US" altLang="zh-CN" sz="2600" dirty="0"/>
            </a:br>
            <a:endParaRPr lang="en-US" altLang="zh-CN" sz="2600" dirty="0">
              <a:latin typeface="Times New Roman" panose="02020603050405020304" pitchFamily="18" charset="0"/>
              <a:cs typeface="Times New Roman" panose="02020603050405020304" pitchFamily="18" charset="0"/>
            </a:endParaRPr>
          </a:p>
        </p:txBody>
      </p:sp>
      <p:sp>
        <p:nvSpPr>
          <p:cNvPr id="5" name="标题 2"/>
          <p:cNvSpPr>
            <a:spLocks noGrp="1"/>
          </p:cNvSpPr>
          <p:nvPr>
            <p:ph type="title"/>
          </p:nvPr>
        </p:nvSpPr>
        <p:spPr/>
        <p:txBody>
          <a:bodyPr rtlCol="0">
            <a:normAutofit fontScale="90000"/>
          </a:bodyPr>
          <a:lstStyle/>
          <a:p>
            <a:pPr fontAlgn="auto">
              <a:spcAft>
                <a:spcPts val="0"/>
              </a:spcAft>
              <a:defRPr/>
            </a:pPr>
            <a:r>
              <a:rPr lang="en-US" altLang="zh-CN" sz="3555" dirty="0">
                <a:latin typeface="Times New Roman" panose="02020603050405020304" pitchFamily="18" charset="0"/>
                <a:cs typeface="Times New Roman" panose="02020603050405020304" pitchFamily="18" charset="0"/>
              </a:rPr>
              <a:t>9.11 Convolutional Networks and the History of Deep Learning</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内容占位符 2"/>
          <p:cNvSpPr>
            <a:spLocks noGrp="1"/>
          </p:cNvSpPr>
          <p:nvPr>
            <p:ph idx="1"/>
          </p:nvPr>
        </p:nvSpPr>
        <p:spPr/>
        <p:txBody>
          <a:bodyPr>
            <a:noAutofit/>
          </a:bodyPr>
          <a:lstStyle/>
          <a:p>
            <a:pPr marL="0" indent="0" algn="just">
              <a:lnSpc>
                <a:spcPct val="125000"/>
              </a:lnSpc>
              <a:buFont typeface="Arial" panose="020B0604020202020204" pitchFamily="34" charset="0"/>
              <a:buNone/>
            </a:pPr>
            <a:r>
              <a:rPr lang="en-US" altLang="zh-CN" sz="2600" dirty="0">
                <a:latin typeface="Times New Roman" panose="02020603050405020304" pitchFamily="18" charset="0"/>
                <a:cs typeface="Times New Roman" panose="02020603050405020304" pitchFamily="18" charset="0"/>
              </a:rPr>
              <a:t>        Convolutional nets were some of the first working deep networks trained with back-propagation. It is not entirely clear why convolutional networks succeeded when general back-propagation networks were considered to have failed. It may simply be that convolutional networks were more computationally efficient than fully connected networks, so it was easier to run multiple experiments with them and tune their implementation and </a:t>
            </a:r>
            <a:r>
              <a:rPr lang="en-US" altLang="zh-CN" sz="2600" dirty="0" err="1">
                <a:latin typeface="Times New Roman" panose="02020603050405020304" pitchFamily="18" charset="0"/>
                <a:cs typeface="Times New Roman" panose="02020603050405020304" pitchFamily="18" charset="0"/>
              </a:rPr>
              <a:t>hyperparameters</a:t>
            </a:r>
            <a:r>
              <a:rPr lang="en-US" altLang="zh-CN" sz="2600" dirty="0">
                <a:latin typeface="Times New Roman" panose="02020603050405020304" pitchFamily="18" charset="0"/>
                <a:cs typeface="Times New Roman" panose="02020603050405020304" pitchFamily="18" charset="0"/>
              </a:rPr>
              <a:t>. Larger networks also seem to be easier to train. With modern hardware, large fully connected networks appear to perform reasonably on many tasks, even when using datasets that were available and activation functions that were popular during the times when fully connected networks were believed not to work well.</a:t>
            </a:r>
            <a:endParaRPr lang="zh-CN" altLang="en-US" sz="2600" dirty="0">
              <a:latin typeface="Times New Roman" panose="02020603050405020304" pitchFamily="18" charset="0"/>
              <a:cs typeface="Times New Roman" panose="02020603050405020304" pitchFamily="18" charset="0"/>
            </a:endParaRPr>
          </a:p>
          <a:p>
            <a:pPr marL="0" indent="0">
              <a:lnSpc>
                <a:spcPct val="125000"/>
              </a:lnSpc>
              <a:spcBef>
                <a:spcPct val="0"/>
              </a:spcBef>
              <a:buFont typeface="Arial" panose="020B0604020202020204" pitchFamily="34" charset="0"/>
              <a:buNone/>
            </a:pPr>
            <a:br>
              <a:rPr lang="en-US" altLang="zh-CN" sz="2600" dirty="0"/>
            </a:br>
            <a:br>
              <a:rPr lang="en-US" altLang="zh-CN" sz="2600" dirty="0">
                <a:latin typeface="Times New Roman" panose="02020603050405020304" pitchFamily="18" charset="0"/>
                <a:cs typeface="Times New Roman" panose="02020603050405020304" pitchFamily="18" charset="0"/>
              </a:rPr>
            </a:br>
            <a:br>
              <a:rPr lang="en-US" altLang="zh-CN" sz="2600" dirty="0"/>
            </a:br>
            <a:endParaRPr lang="en-US" altLang="zh-CN" sz="2600" dirty="0">
              <a:latin typeface="Times New Roman" panose="02020603050405020304" pitchFamily="18" charset="0"/>
              <a:cs typeface="Times New Roman" panose="02020603050405020304" pitchFamily="18" charset="0"/>
            </a:endParaRPr>
          </a:p>
        </p:txBody>
      </p:sp>
      <p:sp>
        <p:nvSpPr>
          <p:cNvPr id="5" name="标题 2"/>
          <p:cNvSpPr>
            <a:spLocks noGrp="1"/>
          </p:cNvSpPr>
          <p:nvPr>
            <p:ph type="title"/>
          </p:nvPr>
        </p:nvSpPr>
        <p:spPr/>
        <p:txBody>
          <a:bodyPr rtlCol="0">
            <a:normAutofit fontScale="90000"/>
          </a:bodyPr>
          <a:lstStyle/>
          <a:p>
            <a:pPr fontAlgn="auto">
              <a:spcAft>
                <a:spcPts val="0"/>
              </a:spcAft>
              <a:defRPr/>
            </a:pPr>
            <a:r>
              <a:rPr lang="en-US" altLang="zh-CN" sz="3555" dirty="0">
                <a:latin typeface="Times New Roman" panose="02020603050405020304" pitchFamily="18" charset="0"/>
                <a:cs typeface="Times New Roman" panose="02020603050405020304" pitchFamily="18" charset="0"/>
              </a:rPr>
              <a:t>9.11 Convolutional Networks and the History of Deep Learning</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内容占位符 2"/>
          <p:cNvSpPr>
            <a:spLocks noGrp="1"/>
          </p:cNvSpPr>
          <p:nvPr>
            <p:ph idx="1"/>
          </p:nvPr>
        </p:nvSpPr>
        <p:spPr/>
        <p:txBody>
          <a:bodyPr>
            <a:noAutofit/>
          </a:bodyPr>
          <a:lstStyle/>
          <a:p>
            <a:pPr marL="0" indent="0" algn="just">
              <a:lnSpc>
                <a:spcPct val="125000"/>
              </a:lnSpc>
              <a:spcBef>
                <a:spcPct val="0"/>
              </a:spcBef>
              <a:buFont typeface="Arial" panose="020B0604020202020204" pitchFamily="34" charset="0"/>
              <a:buNone/>
            </a:pPr>
            <a:r>
              <a:rPr lang="en-US" altLang="zh-CN" sz="2600" dirty="0">
                <a:latin typeface="Times New Roman" panose="02020603050405020304" pitchFamily="18" charset="0"/>
                <a:cs typeface="Times New Roman" panose="02020603050405020304" pitchFamily="18" charset="0"/>
              </a:rPr>
              <a:t>It may be that the primary barriers to the success of neural networks were psychological (practitioners did not expect neural networks to work, so they did not make a serious effort to use neural networks). Whatever the case, it is fortunate that convolutional networks performed well decades ago. In many ways, they carried the torch for the rest of deep learning and paved the way to the acceptance of neural networks in general.</a:t>
            </a:r>
          </a:p>
          <a:p>
            <a:pPr marL="0" indent="0" algn="just">
              <a:lnSpc>
                <a:spcPct val="125000"/>
              </a:lnSpc>
              <a:spcBef>
                <a:spcPct val="0"/>
              </a:spcBef>
              <a:buFont typeface="Arial" panose="020B0604020202020204" pitchFamily="34" charset="0"/>
              <a:buNone/>
            </a:pPr>
            <a:r>
              <a:rPr lang="en-US" altLang="zh-CN" sz="2600" dirty="0">
                <a:latin typeface="Times New Roman" panose="02020603050405020304" pitchFamily="18" charset="0"/>
                <a:cs typeface="Times New Roman" panose="02020603050405020304" pitchFamily="18" charset="0"/>
              </a:rPr>
              <a:t>        Convolutional networks provide a way to specialize neural networks to work with data that has a clear grid-structured topology and to scale such models to very large size. This approach has been the most successful on a two-dimensional, image topology.</a:t>
            </a:r>
            <a:endParaRPr lang="zh-CN" altLang="en-US" sz="2600" dirty="0">
              <a:latin typeface="Times New Roman" panose="02020603050405020304" pitchFamily="18" charset="0"/>
              <a:cs typeface="Times New Roman" panose="02020603050405020304" pitchFamily="18" charset="0"/>
            </a:endParaRPr>
          </a:p>
          <a:p>
            <a:pPr marL="0" indent="0">
              <a:lnSpc>
                <a:spcPct val="125000"/>
              </a:lnSpc>
              <a:buFont typeface="Arial" panose="020B0604020202020204" pitchFamily="34" charset="0"/>
              <a:buNone/>
            </a:pPr>
            <a:endParaRPr lang="zh-CN" altLang="en-US" sz="2600" dirty="0">
              <a:latin typeface="Times New Roman" panose="02020603050405020304" pitchFamily="18" charset="0"/>
              <a:cs typeface="Times New Roman" panose="02020603050405020304" pitchFamily="18" charset="0"/>
            </a:endParaRPr>
          </a:p>
          <a:p>
            <a:pPr marL="0" indent="0">
              <a:lnSpc>
                <a:spcPct val="125000"/>
              </a:lnSpc>
              <a:spcBef>
                <a:spcPct val="0"/>
              </a:spcBef>
              <a:buFont typeface="Arial" panose="020B0604020202020204" pitchFamily="34" charset="0"/>
              <a:buNone/>
            </a:pPr>
            <a:br>
              <a:rPr lang="en-US" altLang="zh-CN" sz="2600" dirty="0"/>
            </a:br>
            <a:br>
              <a:rPr lang="en-US" altLang="zh-CN" sz="2600" dirty="0">
                <a:latin typeface="Times New Roman" panose="02020603050405020304" pitchFamily="18" charset="0"/>
                <a:cs typeface="Times New Roman" panose="02020603050405020304" pitchFamily="18" charset="0"/>
              </a:rPr>
            </a:br>
            <a:br>
              <a:rPr lang="en-US" altLang="zh-CN" sz="2600" dirty="0"/>
            </a:br>
            <a:endParaRPr lang="en-US" altLang="zh-CN" sz="2600" dirty="0">
              <a:latin typeface="Times New Roman" panose="02020603050405020304" pitchFamily="18" charset="0"/>
              <a:cs typeface="Times New Roman" panose="02020603050405020304" pitchFamily="18" charset="0"/>
            </a:endParaRPr>
          </a:p>
        </p:txBody>
      </p:sp>
      <p:sp>
        <p:nvSpPr>
          <p:cNvPr id="5" name="标题 2"/>
          <p:cNvSpPr>
            <a:spLocks noGrp="1"/>
          </p:cNvSpPr>
          <p:nvPr>
            <p:ph type="title"/>
          </p:nvPr>
        </p:nvSpPr>
        <p:spPr/>
        <p:txBody>
          <a:bodyPr rtlCol="0">
            <a:normAutofit fontScale="90000"/>
          </a:bodyPr>
          <a:lstStyle/>
          <a:p>
            <a:pPr fontAlgn="auto">
              <a:spcAft>
                <a:spcPts val="0"/>
              </a:spcAft>
              <a:defRPr/>
            </a:pPr>
            <a:r>
              <a:rPr lang="en-US" altLang="zh-CN" sz="3555" dirty="0">
                <a:latin typeface="Times New Roman" panose="02020603050405020304" pitchFamily="18" charset="0"/>
                <a:cs typeface="Times New Roman" panose="02020603050405020304" pitchFamily="18" charset="0"/>
              </a:rPr>
              <a:t>9.11 Convolutional Networks and the History of Deep Learning</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内容占位符 2"/>
          <p:cNvSpPr>
            <a:spLocks noGrp="1"/>
          </p:cNvSpPr>
          <p:nvPr>
            <p:ph idx="1"/>
          </p:nvPr>
        </p:nvSpPr>
        <p:spPr/>
        <p:txBody>
          <a:bodyPr/>
          <a:lstStyle/>
          <a:p>
            <a:pPr marL="0" indent="0" algn="just">
              <a:lnSpc>
                <a:spcPct val="125000"/>
              </a:lnSpc>
              <a:spcBef>
                <a:spcPct val="0"/>
              </a:spcBef>
              <a:buFont typeface="Arial" panose="020B0604020202020204" pitchFamily="34" charset="0"/>
              <a:buNone/>
            </a:pPr>
            <a:r>
              <a:rPr lang="en-US" altLang="zh-CN" sz="2600" dirty="0">
                <a:latin typeface="Times New Roman" panose="02020603050405020304" pitchFamily="18" charset="0"/>
                <a:cs typeface="Times New Roman" panose="02020603050405020304" pitchFamily="18" charset="0"/>
              </a:rPr>
              <a:t>To process one-dimensional, sequential data, we turn next to another powerful  specialization of the neural networks framework: recurrent neural networks.</a:t>
            </a:r>
          </a:p>
          <a:p>
            <a:pPr marL="0" indent="0">
              <a:lnSpc>
                <a:spcPct val="125000"/>
              </a:lnSpc>
              <a:buFont typeface="Arial" panose="020B0604020202020204" pitchFamily="34" charset="0"/>
              <a:buNone/>
            </a:pPr>
            <a:endParaRPr lang="zh-CN" altLang="en-US" sz="1800" dirty="0">
              <a:latin typeface="Times New Roman" panose="02020603050405020304" pitchFamily="18" charset="0"/>
              <a:cs typeface="Times New Roman" panose="02020603050405020304" pitchFamily="18" charset="0"/>
            </a:endParaRPr>
          </a:p>
          <a:p>
            <a:pPr marL="0" indent="0">
              <a:lnSpc>
                <a:spcPct val="125000"/>
              </a:lnSpc>
              <a:spcBef>
                <a:spcPct val="0"/>
              </a:spcBef>
              <a:buFont typeface="Arial" panose="020B0604020202020204" pitchFamily="34" charset="0"/>
              <a:buNone/>
            </a:pPr>
            <a:br>
              <a:rPr lang="en-US" altLang="zh-CN" sz="1800" dirty="0"/>
            </a:br>
            <a:br>
              <a:rPr lang="en-US" altLang="zh-CN" sz="2600" dirty="0">
                <a:latin typeface="Times New Roman" panose="02020603050405020304" pitchFamily="18" charset="0"/>
                <a:cs typeface="Times New Roman" panose="02020603050405020304" pitchFamily="18" charset="0"/>
              </a:rPr>
            </a:br>
            <a:br>
              <a:rPr lang="en-US" altLang="zh-CN" sz="2400" dirty="0"/>
            </a:br>
            <a:endParaRPr lang="en-US" altLang="zh-CN" sz="2600" dirty="0">
              <a:latin typeface="Times New Roman" panose="02020603050405020304" pitchFamily="18" charset="0"/>
              <a:cs typeface="Times New Roman" panose="02020603050405020304" pitchFamily="18" charset="0"/>
            </a:endParaRPr>
          </a:p>
        </p:txBody>
      </p:sp>
      <p:sp>
        <p:nvSpPr>
          <p:cNvPr id="5" name="标题 2"/>
          <p:cNvSpPr>
            <a:spLocks noGrp="1"/>
          </p:cNvSpPr>
          <p:nvPr>
            <p:ph type="title"/>
          </p:nvPr>
        </p:nvSpPr>
        <p:spPr/>
        <p:txBody>
          <a:bodyPr rtlCol="0">
            <a:normAutofit fontScale="90000"/>
          </a:bodyPr>
          <a:lstStyle/>
          <a:p>
            <a:pPr fontAlgn="auto">
              <a:spcAft>
                <a:spcPts val="0"/>
              </a:spcAft>
              <a:defRPr/>
            </a:pPr>
            <a:r>
              <a:rPr lang="en-US" altLang="zh-CN" sz="3555" dirty="0">
                <a:latin typeface="Times New Roman" panose="02020603050405020304" pitchFamily="18" charset="0"/>
                <a:cs typeface="Times New Roman" panose="02020603050405020304" pitchFamily="18" charset="0"/>
              </a:rPr>
              <a:t>9.11 Convolutional Networks and the History of Deep Learning</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References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marL="0" lvl="0" algn="just">
              <a:lnSpc>
                <a:spcPct val="125000"/>
              </a:lnSpc>
              <a:spcBef>
                <a:spcPts val="0"/>
              </a:spcBef>
              <a:buClr>
                <a:srgbClr val="FF0000"/>
              </a:buClr>
              <a:buFont typeface="Wingdings" panose="05000000000000000000" pitchFamily="2" charset="2"/>
              <a:buChar char="p"/>
            </a:pPr>
            <a:r>
              <a:rPr lang="en-US" altLang="zh-CN" sz="2400" dirty="0"/>
              <a:t> </a:t>
            </a:r>
            <a:r>
              <a:rPr lang="en-US" altLang="zh-CN" sz="2400" dirty="0">
                <a:latin typeface="Times New Roman" panose="02020603050405020304" pitchFamily="18" charset="0"/>
                <a:cs typeface="Times New Roman" panose="02020603050405020304" pitchFamily="18" charset="0"/>
              </a:rPr>
              <a:t>Ian </a:t>
            </a:r>
            <a:r>
              <a:rPr lang="en-US" altLang="zh-CN" sz="2400" dirty="0" err="1">
                <a:latin typeface="Times New Roman" panose="02020603050405020304" pitchFamily="18" charset="0"/>
                <a:cs typeface="Times New Roman" panose="02020603050405020304" pitchFamily="18" charset="0"/>
              </a:rPr>
              <a:t>Goodfellow</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Yoshua</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Bengio</a:t>
            </a:r>
            <a:r>
              <a:rPr lang="en-US" altLang="zh-CN" sz="2400" dirty="0">
                <a:latin typeface="Times New Roman" panose="02020603050405020304" pitchFamily="18" charset="0"/>
                <a:cs typeface="Times New Roman" panose="02020603050405020304" pitchFamily="18" charset="0"/>
              </a:rPr>
              <a:t> and Aaron </a:t>
            </a:r>
            <a:r>
              <a:rPr lang="en-US" altLang="zh-CN" sz="2400" dirty="0" err="1">
                <a:latin typeface="Times New Roman" panose="02020603050405020304" pitchFamily="18" charset="0"/>
                <a:cs typeface="Times New Roman" panose="02020603050405020304" pitchFamily="18" charset="0"/>
              </a:rPr>
              <a:t>Courville</a:t>
            </a:r>
            <a:r>
              <a:rPr lang="en-US" altLang="zh-CN" sz="2400" dirty="0">
                <a:latin typeface="Times New Roman" panose="02020603050405020304" pitchFamily="18" charset="0"/>
                <a:cs typeface="Times New Roman" panose="02020603050405020304" pitchFamily="18" charset="0"/>
              </a:rPr>
              <a:t>. Deep Learning, MIT Press, 2016. http://www.deeplearningbook.org.</a:t>
            </a:r>
          </a:p>
          <a:p>
            <a:pPr marL="0" lvl="0" algn="just">
              <a:lnSpc>
                <a:spcPct val="125000"/>
              </a:lnSpc>
              <a:spcBef>
                <a:spcPts val="0"/>
              </a:spcBef>
              <a:buClr>
                <a:srgbClr val="FF0000"/>
              </a:buClr>
              <a:buFont typeface="Wingdings" panose="05000000000000000000" pitchFamily="2" charset="2"/>
              <a:buChar char="p"/>
            </a:pPr>
            <a:r>
              <a:rPr lang="en-US" altLang="zh-CN" sz="2400" dirty="0">
                <a:latin typeface="Times New Roman" panose="02020603050405020304" pitchFamily="18" charset="0"/>
                <a:cs typeface="Times New Roman" panose="02020603050405020304" pitchFamily="18" charset="0"/>
              </a:rPr>
              <a:t> Guoqiang Zhong, Xiao Ling, Li-Na Wang: From shallow feature learning to deep learning: Benefits from the Width and Depth of Deep Architectures. Wiley </a:t>
            </a:r>
            <a:r>
              <a:rPr lang="en-US" altLang="zh-CN" sz="2400" dirty="0" err="1">
                <a:latin typeface="Times New Roman" panose="02020603050405020304" pitchFamily="18" charset="0"/>
                <a:cs typeface="Times New Roman" panose="02020603050405020304" pitchFamily="18" charset="0"/>
              </a:rPr>
              <a:t>Interdiscip</a:t>
            </a:r>
            <a:r>
              <a:rPr lang="en-US" altLang="zh-CN" sz="2400" dirty="0">
                <a:latin typeface="Times New Roman" panose="02020603050405020304" pitchFamily="18" charset="0"/>
                <a:cs typeface="Times New Roman" panose="02020603050405020304" pitchFamily="18" charset="0"/>
              </a:rPr>
              <a:t>. Rev. Data Min. </a:t>
            </a:r>
            <a:r>
              <a:rPr lang="en-US" altLang="zh-CN" sz="2400" dirty="0" err="1">
                <a:latin typeface="Times New Roman" panose="02020603050405020304" pitchFamily="18" charset="0"/>
                <a:cs typeface="Times New Roman" panose="02020603050405020304" pitchFamily="18" charset="0"/>
              </a:rPr>
              <a:t>Knowl</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Discov</a:t>
            </a:r>
            <a:r>
              <a:rPr lang="en-US" altLang="zh-CN" sz="2400" dirty="0">
                <a:latin typeface="Times New Roman" panose="02020603050405020304" pitchFamily="18" charset="0"/>
                <a:cs typeface="Times New Roman" panose="02020603050405020304" pitchFamily="18" charset="0"/>
              </a:rPr>
              <a:t>. 9(1), 2019.</a:t>
            </a:r>
          </a:p>
          <a:p>
            <a:pPr marL="0" lvl="0" algn="just">
              <a:lnSpc>
                <a:spcPct val="125000"/>
              </a:lnSpc>
              <a:spcBef>
                <a:spcPts val="0"/>
              </a:spcBef>
              <a:buClr>
                <a:srgbClr val="FF0000"/>
              </a:buClr>
              <a:buFont typeface="Wingdings" panose="05000000000000000000" pitchFamily="2" charset="2"/>
              <a:buChar char="p"/>
            </a:pPr>
            <a:r>
              <a:rPr lang="en-US" altLang="zh-CN" sz="2400" dirty="0">
                <a:latin typeface="Times New Roman" panose="02020603050405020304" pitchFamily="18" charset="0"/>
                <a:cs typeface="Times New Roman" panose="02020603050405020304" pitchFamily="18" charset="0"/>
              </a:rPr>
              <a:t> Guoqiang Zhong, Li-Na Wang, Xiao Ling, </a:t>
            </a:r>
            <a:r>
              <a:rPr lang="en-US" altLang="zh-CN" sz="2400" dirty="0" err="1">
                <a:latin typeface="Times New Roman" panose="02020603050405020304" pitchFamily="18" charset="0"/>
                <a:cs typeface="Times New Roman" panose="02020603050405020304" pitchFamily="18" charset="0"/>
              </a:rPr>
              <a:t>Junyu</a:t>
            </a:r>
            <a:r>
              <a:rPr lang="en-US" altLang="zh-CN" sz="2400" dirty="0">
                <a:latin typeface="Times New Roman" panose="02020603050405020304" pitchFamily="18" charset="0"/>
                <a:cs typeface="Times New Roman" panose="02020603050405020304" pitchFamily="18" charset="0"/>
              </a:rPr>
              <a:t> Dong: An Overview on Data Representation Learning: From Traditional Feature Learning to Recent Deep Learning. The Journal of Finance and Data Science 2(4): 265-278, 2016.</a:t>
            </a:r>
          </a:p>
        </p:txBody>
      </p:sp>
      <p:pic>
        <p:nvPicPr>
          <p:cNvPr id="4" name="图片 3" descr="u=1907756794,293736522&amp;fm=21&amp;gp=0.jpg"/>
          <p:cNvPicPr>
            <a:picLocks noChangeAspect="1"/>
          </p:cNvPicPr>
          <p:nvPr/>
        </p:nvPicPr>
        <p:blipFill>
          <a:blip r:embed="rId2"/>
          <a:stretch>
            <a:fillRect/>
          </a:stretch>
        </p:blipFill>
        <p:spPr>
          <a:xfrm>
            <a:off x="10611066" y="5643127"/>
            <a:ext cx="1485468" cy="1119188"/>
          </a:xfrm>
          <a:prstGeom prst="rect">
            <a:avLst/>
          </a:prstGeom>
        </p:spPr>
      </p:pic>
    </p:spTree>
    <p:extLst>
      <p:ext uri="{BB962C8B-B14F-4D97-AF65-F5344CB8AC3E}">
        <p14:creationId xmlns:p14="http://schemas.microsoft.com/office/powerpoint/2010/main" val="420829266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43127"/>
            <a:ext cx="1485468" cy="1119188"/>
          </a:xfrm>
          <a:prstGeom prst="rect">
            <a:avLst/>
          </a:prstGeom>
        </p:spPr>
      </p:pic>
      <p:sp>
        <p:nvSpPr>
          <p:cNvPr id="5" name="文本框 4"/>
          <p:cNvSpPr txBox="1"/>
          <p:nvPr/>
        </p:nvSpPr>
        <p:spPr>
          <a:xfrm>
            <a:off x="284891" y="5416844"/>
            <a:ext cx="10005329" cy="1200329"/>
          </a:xfrm>
          <a:prstGeom prst="rect">
            <a:avLst/>
          </a:prstGeom>
          <a:noFill/>
        </p:spPr>
        <p:txBody>
          <a:bodyPr wrap="square" rtlCol="0">
            <a:spAutoFit/>
          </a:bodyPr>
          <a:lstStyle/>
          <a:p>
            <a:pPr algn="just"/>
            <a:r>
              <a:rPr lang="en-US" altLang="zh-CN" dirty="0">
                <a:latin typeface="Times New Roman" pitchFamily="18" charset="0"/>
                <a:cs typeface="Times New Roman" pitchFamily="18" charset="0"/>
              </a:rPr>
              <a:t>The </a:t>
            </a:r>
            <a:r>
              <a:rPr lang="en-US" altLang="zh-CN" dirty="0" err="1">
                <a:latin typeface="Times New Roman" pitchFamily="18" charset="0"/>
                <a:cs typeface="Times New Roman" pitchFamily="18" charset="0"/>
              </a:rPr>
              <a:t>ebooks</a:t>
            </a:r>
            <a:r>
              <a:rPr lang="en-US" altLang="zh-CN" dirty="0">
                <a:latin typeface="Times New Roman" pitchFamily="18" charset="0"/>
                <a:cs typeface="Times New Roman" pitchFamily="18" charset="0"/>
              </a:rPr>
              <a:t>, papers and materials referred for these slides are downloaded from the Internet. If any of them infringe your rights, please let’s know via email address </a:t>
            </a:r>
            <a:r>
              <a:rPr lang="en-US" altLang="zh-CN" dirty="0">
                <a:latin typeface="Times New Roman" pitchFamily="18" charset="0"/>
                <a:cs typeface="Times New Roman" pitchFamily="18" charset="0"/>
                <a:hlinkClick r:id="rId3"/>
              </a:rPr>
              <a:t>gqzhong@ouc.edu.cn</a:t>
            </a:r>
            <a:r>
              <a:rPr lang="en-US" altLang="zh-CN" dirty="0">
                <a:latin typeface="Times New Roman" pitchFamily="18" charset="0"/>
                <a:cs typeface="Times New Roman" pitchFamily="18" charset="0"/>
              </a:rPr>
              <a:t>. If</a:t>
            </a:r>
            <a:r>
              <a:rPr lang="en-US" altLang="zh-CN" baseline="0" dirty="0">
                <a:latin typeface="Times New Roman" pitchFamily="18" charset="0"/>
                <a:cs typeface="Times New Roman" pitchFamily="18" charset="0"/>
              </a:rPr>
              <a:t> it is true, w</a:t>
            </a:r>
            <a:r>
              <a:rPr lang="en-US" altLang="zh-CN" dirty="0">
                <a:latin typeface="Times New Roman" pitchFamily="18" charset="0"/>
                <a:cs typeface="Times New Roman" pitchFamily="18" charset="0"/>
              </a:rPr>
              <a:t>e will delete the corresponding content immediately. These slides can be freely utilized for teaching and research. For commercial usage, please let’s know first via the same email as above.</a:t>
            </a:r>
            <a:r>
              <a:rPr lang="en-US" altLang="zh-CN" dirty="0"/>
              <a:t>  </a:t>
            </a:r>
            <a:endParaRPr lang="zh-CN" altLang="en-US" dirty="0"/>
          </a:p>
        </p:txBody>
      </p:sp>
      <p:sp>
        <p:nvSpPr>
          <p:cNvPr id="6" name="矩形 5"/>
          <p:cNvSpPr/>
          <p:nvPr/>
        </p:nvSpPr>
        <p:spPr>
          <a:xfrm>
            <a:off x="4739326" y="2411295"/>
            <a:ext cx="3039614" cy="830997"/>
          </a:xfrm>
          <a:prstGeom prst="rect">
            <a:avLst/>
          </a:prstGeom>
          <a:noFill/>
        </p:spPr>
        <p:txBody>
          <a:bodyPr wrap="none" lIns="91440" tIns="45720" rIns="91440" bIns="45720">
            <a:spAutoFit/>
          </a:bodyPr>
          <a:lstStyle/>
          <a:p>
            <a:pPr algn="ctr"/>
            <a:r>
              <a:rPr lang="en-US" altLang="zh-CN" sz="4800" b="0" cap="none" spc="0" dirty="0">
                <a:ln w="0"/>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rPr>
              <a:t>Thank you!</a:t>
            </a:r>
            <a:endParaRPr lang="zh-CN" altLang="en-US" sz="4800" b="0" cap="none" spc="0" dirty="0">
              <a:ln w="0"/>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u=1907756794,293736522&amp;fm=21&amp;gp=0.jpg">
            <a:extLst>
              <a:ext uri="{FF2B5EF4-FFF2-40B4-BE49-F238E27FC236}">
                <a16:creationId xmlns:a16="http://schemas.microsoft.com/office/drawing/2014/main" id="{1FC849AF-8AB5-4375-8F2C-C884820B5E05}"/>
              </a:ext>
            </a:extLst>
          </p:cNvPr>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9.1 The Convolution Operation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Many machine learning libraries implement cross-correlation but call it convolution. In this text we will follow this convention of calling both operations convolution, and specify whether we mean to ﬂip the kernel or not in contexts where kernel ﬂipping is relevant. In the context of machine learning, the learning algorithm will learn the appropriate values of the kernel in the appropriate place, so an algorithm based on convolution with kernel ﬂipping will learn a kernel that is ﬂipped relative to the kernel learned by an algorithm without the ﬂipping. It is also rare for convolution to be used alone in machine learning; instead convolution is used simultaneously with other functions, and the combination of these functions does not commute regardless of whether the convolution operation ﬂips its kernel or not.</a:t>
            </a:r>
            <a:endParaRPr lang="zh-CN" alt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3728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9.1 The Convolution Operation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dirty="0"/>
              <a:t>        </a:t>
            </a:r>
            <a:r>
              <a:rPr lang="en-US" altLang="zh-CN" sz="2600" dirty="0">
                <a:latin typeface="Times New Roman" panose="02020603050405020304" pitchFamily="18" charset="0"/>
                <a:cs typeface="Times New Roman" panose="02020603050405020304" pitchFamily="18" charset="0"/>
              </a:rPr>
              <a:t>See Fig. </a:t>
            </a:r>
            <a:r>
              <a:rPr lang="en-US" altLang="zh-CN" sz="2600" dirty="0">
                <a:solidFill>
                  <a:srgbClr val="FF0000"/>
                </a:solidFill>
                <a:latin typeface="Times New Roman" panose="02020603050405020304" pitchFamily="18" charset="0"/>
                <a:cs typeface="Times New Roman" panose="02020603050405020304" pitchFamily="18" charset="0"/>
              </a:rPr>
              <a:t>9.1</a:t>
            </a:r>
            <a:r>
              <a:rPr lang="en-US" altLang="zh-CN" sz="2600" dirty="0">
                <a:latin typeface="Times New Roman" panose="02020603050405020304" pitchFamily="18" charset="0"/>
                <a:cs typeface="Times New Roman" panose="02020603050405020304" pitchFamily="18" charset="0"/>
              </a:rPr>
              <a:t> for an example of convolution (without kernel ﬂipping) applied to  a 2-D tensor. </a:t>
            </a:r>
          </a:p>
          <a:p>
            <a:pPr lvl="0">
              <a:spcBef>
                <a:spcPts val="0"/>
              </a:spcBef>
              <a:buClr>
                <a:srgbClr val="FF0000"/>
              </a:buClr>
            </a:pPr>
            <a:r>
              <a:rPr lang="en-US" altLang="zh-CN" dirty="0"/>
              <a:t>        </a:t>
            </a:r>
            <a:r>
              <a:rPr lang="en-US" altLang="zh-CN" sz="2600" dirty="0">
                <a:latin typeface="Times New Roman" panose="02020603050405020304" pitchFamily="18" charset="0"/>
                <a:cs typeface="Times New Roman" panose="02020603050405020304" pitchFamily="18" charset="0"/>
              </a:rPr>
              <a:t>Discrete convolution can be viewed as multiplication by a matrix. However, the matrix has several entries constrained to be equal to other entries. For example, for univariate discrete convolution, each row of the matrix is constrained to be equal to the row above shifted by one element. This is known as a </a:t>
            </a:r>
            <a:r>
              <a:rPr lang="en-US" altLang="zh-CN" sz="2600" i="1" dirty="0">
                <a:latin typeface="Times New Roman" panose="02020603050405020304" pitchFamily="18" charset="0"/>
                <a:cs typeface="Times New Roman" panose="02020603050405020304" pitchFamily="18" charset="0"/>
              </a:rPr>
              <a:t>Toeplitz matrix</a:t>
            </a:r>
            <a:r>
              <a:rPr lang="en-US" altLang="zh-CN" sz="2600" dirty="0">
                <a:latin typeface="Times New Roman" panose="02020603050405020304" pitchFamily="18" charset="0"/>
                <a:cs typeface="Times New Roman" panose="02020603050405020304" pitchFamily="18" charset="0"/>
              </a:rPr>
              <a:t>. In two dimensions, a </a:t>
            </a:r>
            <a:r>
              <a:rPr lang="en-US" altLang="zh-CN" sz="2600" i="1" dirty="0">
                <a:latin typeface="Times New Roman" panose="02020603050405020304" pitchFamily="18" charset="0"/>
                <a:cs typeface="Times New Roman" panose="02020603050405020304" pitchFamily="18" charset="0"/>
              </a:rPr>
              <a:t>doubly block </a:t>
            </a:r>
            <a:r>
              <a:rPr lang="en-US" altLang="zh-CN" sz="2600" i="1" dirty="0" err="1">
                <a:latin typeface="Times New Roman" panose="02020603050405020304" pitchFamily="18" charset="0"/>
                <a:cs typeface="Times New Roman" panose="02020603050405020304" pitchFamily="18" charset="0"/>
              </a:rPr>
              <a:t>circulant</a:t>
            </a:r>
            <a:r>
              <a:rPr lang="en-US" altLang="zh-CN" sz="2600" i="1" dirty="0">
                <a:latin typeface="Times New Roman" panose="02020603050405020304" pitchFamily="18" charset="0"/>
                <a:cs typeface="Times New Roman" panose="02020603050405020304" pitchFamily="18" charset="0"/>
              </a:rPr>
              <a:t> matrix </a:t>
            </a:r>
            <a:r>
              <a:rPr lang="en-US" altLang="zh-CN" sz="2600" dirty="0">
                <a:latin typeface="Times New Roman" panose="02020603050405020304" pitchFamily="18" charset="0"/>
                <a:cs typeface="Times New Roman" panose="02020603050405020304" pitchFamily="18" charset="0"/>
              </a:rPr>
              <a:t>corresponds to convolution. In addition to these constraints that several elements be equal to each other, convolution usually corresponds to a very sparse matrix (a matrix whose entries are mostly equal </a:t>
            </a:r>
            <a:r>
              <a:rPr lang="en-US" altLang="zh-CN" dirty="0"/>
              <a:t>to zero). </a:t>
            </a:r>
            <a:endParaRPr lang="zh-CN" altLang="en-US" sz="2600" dirty="0">
              <a:latin typeface="Times New Roman" panose="02020603050405020304" pitchFamily="18" charset="0"/>
              <a:cs typeface="Times New Roman" panose="02020603050405020304" pitchFamily="18" charset="0"/>
            </a:endParaRPr>
          </a:p>
        </p:txBody>
      </p:sp>
      <p:pic>
        <p:nvPicPr>
          <p:cNvPr id="5" name="图片 4" descr="u=1907756794,293736522&amp;fm=21&amp;gp=0.jpg">
            <a:extLst>
              <a:ext uri="{FF2B5EF4-FFF2-40B4-BE49-F238E27FC236}">
                <a16:creationId xmlns:a16="http://schemas.microsoft.com/office/drawing/2014/main" id="{A2086063-EBE4-499F-BDC1-D38D18DD31EA}"/>
              </a:ext>
            </a:extLst>
          </p:cNvPr>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1504599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9.1 The Convolution Operation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This is because the kernel is usually much smaller than the input image. Any neural network algorithm that works with matrix multiplication and does not depend on speciﬁc properties of the matrix structure should work with convolution, without requiring any further changes to the neural network. Typical convolutional neural networks do make use of further specializations in order to deal with large inputs eﬃciently, but these are not strictly necessary from a theoretical perspective.</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3854410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9.1 The Convolution Operation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6" name="文本框 5">
            <a:extLst>
              <a:ext uri="{FF2B5EF4-FFF2-40B4-BE49-F238E27FC236}">
                <a16:creationId xmlns:a16="http://schemas.microsoft.com/office/drawing/2014/main" id="{8506DE97-96FB-4BBF-9926-8B1F8FD5CF2B}"/>
              </a:ext>
            </a:extLst>
          </p:cNvPr>
          <p:cNvSpPr txBox="1"/>
          <p:nvPr/>
        </p:nvSpPr>
        <p:spPr>
          <a:xfrm>
            <a:off x="6365314" y="1539055"/>
            <a:ext cx="5228592" cy="3518720"/>
          </a:xfrm>
          <a:prstGeom prst="rect">
            <a:avLst/>
          </a:prstGeom>
          <a:noFill/>
        </p:spPr>
        <p:txBody>
          <a:bodyPr wrap="square" rtlCol="0">
            <a:spAutoFit/>
          </a:bodyPr>
          <a:lstStyle/>
          <a:p>
            <a:pPr algn="just">
              <a:lnSpc>
                <a:spcPct val="125000"/>
              </a:lnSpc>
            </a:pPr>
            <a:r>
              <a:rPr lang="en-US" altLang="zh-CN" sz="2000" dirty="0">
                <a:latin typeface="Times New Roman" panose="02020603050405020304" pitchFamily="18" charset="0"/>
                <a:cs typeface="Times New Roman" panose="02020603050405020304" pitchFamily="18" charset="0"/>
              </a:rPr>
              <a:t>Figure 9.1: An example of 2-D convolution without kernel-ﬂipping. In this case we restrict the output to only positions where the kernel lies entirely within the image, called “valid” convolution in some contexts. We draw boxes with arrows to indicate how the upper-left element of the output tensor is formed by applying the kernel to the corresponding upper-left region of the input tensor.</a:t>
            </a:r>
            <a:endParaRPr lang="zh-CN" altLang="en-US" sz="2000" dirty="0">
              <a:latin typeface="Times New Roman" panose="02020603050405020304" pitchFamily="18" charset="0"/>
              <a:cs typeface="Times New Roman" panose="02020603050405020304" pitchFamily="18" charset="0"/>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219" y="1043189"/>
            <a:ext cx="5433609" cy="5397545"/>
          </a:xfrm>
          <a:prstGeom prst="rect">
            <a:avLst/>
          </a:prstGeom>
        </p:spPr>
      </p:pic>
    </p:spTree>
    <p:extLst>
      <p:ext uri="{BB962C8B-B14F-4D97-AF65-F5344CB8AC3E}">
        <p14:creationId xmlns:p14="http://schemas.microsoft.com/office/powerpoint/2010/main" val="41437451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nSpc>
                <a:spcPct val="100000"/>
              </a:lnSpc>
            </a:pPr>
            <a:r>
              <a:rPr lang="en-US" altLang="zh-CN" sz="2400" dirty="0"/>
              <a:t>Acknowledge to: </a:t>
            </a:r>
            <a:r>
              <a:rPr lang="en-US" altLang="zh-CN" sz="2400" dirty="0" err="1"/>
              <a:t>Jingfei</a:t>
            </a:r>
            <a:r>
              <a:rPr lang="en-US" altLang="zh-CN" sz="2400" dirty="0"/>
              <a:t> Sun</a:t>
            </a:r>
          </a:p>
          <a:p>
            <a:pPr>
              <a:lnSpc>
                <a:spcPct val="100000"/>
              </a:lnSpc>
            </a:pPr>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pPr>
              <a:lnSpc>
                <a:spcPct val="100000"/>
              </a:lnSpc>
            </a:pPr>
            <a:r>
              <a:rPr lang="en-US" altLang="zh-CN" sz="2400" dirty="0"/>
              <a:t>Machine Learning Research Group</a:t>
            </a:r>
          </a:p>
          <a:p>
            <a:pPr>
              <a:lnSpc>
                <a:spcPct val="100000"/>
              </a:lnSpc>
            </a:pPr>
            <a:r>
              <a:rPr lang="en-US" altLang="zh-CN" sz="2400" dirty="0"/>
              <a:t>Ocean University of China</a:t>
            </a:r>
          </a:p>
          <a:p>
            <a:pPr>
              <a:lnSpc>
                <a:spcPct val="100000"/>
              </a:lnSpc>
            </a:pPr>
            <a:r>
              <a:rPr lang="en-US" altLang="zh-CN" sz="2400" dirty="0"/>
              <a:t>Qingdao, China</a:t>
            </a:r>
          </a:p>
        </p:txBody>
      </p:sp>
      <p:sp>
        <p:nvSpPr>
          <p:cNvPr id="6" name="标题 6"/>
          <p:cNvSpPr txBox="1">
            <a:spLocks/>
          </p:cNvSpPr>
          <p:nvPr/>
        </p:nvSpPr>
        <p:spPr>
          <a:xfrm>
            <a:off x="1786455" y="1720644"/>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9.2 Motivation</a:t>
            </a:r>
            <a:endParaRPr lang="zh-CN" altLang="en-US" sz="3600" dirty="0"/>
          </a:p>
        </p:txBody>
      </p:sp>
      <p:sp>
        <p:nvSpPr>
          <p:cNvPr id="8" name="文本框 7"/>
          <p:cNvSpPr txBox="1"/>
          <p:nvPr/>
        </p:nvSpPr>
        <p:spPr>
          <a:xfrm>
            <a:off x="1526891" y="558169"/>
            <a:ext cx="9138218" cy="769441"/>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9 Convolutional Networks</a:t>
            </a:r>
            <a:endParaRPr lang="zh-CN" altLang="en-US" sz="44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extLst>
      <p:ext uri="{BB962C8B-B14F-4D97-AF65-F5344CB8AC3E}">
        <p14:creationId xmlns:p14="http://schemas.microsoft.com/office/powerpoint/2010/main" val="34242206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9.2 Motivation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Convolution leverages three important ideas that can help improve a machine learning system: </a:t>
            </a:r>
            <a:r>
              <a:rPr lang="en-US" altLang="zh-CN" sz="2600" i="1" dirty="0">
                <a:latin typeface="Times New Roman" panose="02020603050405020304" pitchFamily="18" charset="0"/>
                <a:cs typeface="Times New Roman" panose="02020603050405020304" pitchFamily="18" charset="0"/>
              </a:rPr>
              <a:t>sparse interactions</a:t>
            </a:r>
            <a:r>
              <a:rPr lang="en-US" altLang="zh-CN" sz="2600" dirty="0">
                <a:latin typeface="Times New Roman" panose="02020603050405020304" pitchFamily="18" charset="0"/>
                <a:cs typeface="Times New Roman" panose="02020603050405020304" pitchFamily="18" charset="0"/>
              </a:rPr>
              <a:t>, </a:t>
            </a:r>
            <a:r>
              <a:rPr lang="en-US" altLang="zh-CN" sz="2600" i="1" dirty="0">
                <a:latin typeface="Times New Roman" panose="02020603050405020304" pitchFamily="18" charset="0"/>
                <a:cs typeface="Times New Roman" panose="02020603050405020304" pitchFamily="18" charset="0"/>
              </a:rPr>
              <a:t>parameter sharing </a:t>
            </a:r>
            <a:r>
              <a:rPr lang="en-US" altLang="zh-CN" sz="2600" dirty="0">
                <a:latin typeface="Times New Roman" panose="02020603050405020304" pitchFamily="18" charset="0"/>
                <a:cs typeface="Times New Roman" panose="02020603050405020304" pitchFamily="18" charset="0"/>
              </a:rPr>
              <a:t>and</a:t>
            </a:r>
            <a:r>
              <a:rPr lang="en-US" altLang="zh-CN" sz="2600" i="1" dirty="0">
                <a:latin typeface="Times New Roman" panose="02020603050405020304" pitchFamily="18" charset="0"/>
                <a:cs typeface="Times New Roman" panose="02020603050405020304" pitchFamily="18" charset="0"/>
              </a:rPr>
              <a:t> equivariant  representations</a:t>
            </a:r>
            <a:r>
              <a:rPr lang="en-US" altLang="zh-CN" sz="2600" dirty="0">
                <a:latin typeface="Times New Roman" panose="02020603050405020304" pitchFamily="18" charset="0"/>
                <a:cs typeface="Times New Roman" panose="02020603050405020304" pitchFamily="18" charset="0"/>
              </a:rPr>
              <a:t>. Moreover, convolution provides a means for working with inputs of variable size. We now describe each of these ideas in turn. </a:t>
            </a:r>
          </a:p>
          <a:p>
            <a:pPr marL="0" lvl="0" indent="0" algn="just">
              <a:lnSpc>
                <a:spcPct val="125000"/>
              </a:lnSpc>
              <a:spcBef>
                <a:spcPts val="0"/>
              </a:spcBef>
              <a:buClr>
                <a:srgbClr val="FF0000"/>
              </a:buClr>
              <a:buNone/>
            </a:pPr>
            <a:r>
              <a:rPr lang="en-US" altLang="zh-CN" dirty="0"/>
              <a:t>        </a:t>
            </a:r>
            <a:r>
              <a:rPr lang="en-US" altLang="zh-CN" sz="2600" dirty="0">
                <a:latin typeface="Times New Roman" panose="02020603050405020304" pitchFamily="18" charset="0"/>
                <a:cs typeface="Times New Roman" panose="02020603050405020304" pitchFamily="18" charset="0"/>
              </a:rPr>
              <a:t>Traditional neural network layers use matrix multiplication by a matrix of parameters with a separate parameter describing the interaction between each input unit and each output unit. This means every output unit interacts with every input unit. Convolutional networks, however, typically have </a:t>
            </a:r>
            <a:r>
              <a:rPr lang="en-US" altLang="zh-CN" sz="2600" i="1" dirty="0">
                <a:latin typeface="Times New Roman" panose="02020603050405020304" pitchFamily="18" charset="0"/>
                <a:cs typeface="Times New Roman" panose="02020603050405020304" pitchFamily="18" charset="0"/>
              </a:rPr>
              <a:t>sparse interactions </a:t>
            </a:r>
            <a:r>
              <a:rPr lang="en-US" altLang="zh-CN" sz="2600" dirty="0">
                <a:latin typeface="Times New Roman" panose="02020603050405020304" pitchFamily="18" charset="0"/>
                <a:cs typeface="Times New Roman" panose="02020603050405020304" pitchFamily="18" charset="0"/>
              </a:rPr>
              <a:t>(also referred to as </a:t>
            </a:r>
            <a:r>
              <a:rPr lang="en-US" altLang="zh-CN" sz="2600" i="1" dirty="0">
                <a:latin typeface="Times New Roman" panose="02020603050405020304" pitchFamily="18" charset="0"/>
                <a:cs typeface="Times New Roman" panose="02020603050405020304" pitchFamily="18" charset="0"/>
              </a:rPr>
              <a:t>sparse connectivity</a:t>
            </a:r>
            <a:r>
              <a:rPr lang="en-US" altLang="zh-CN" sz="2600" dirty="0">
                <a:latin typeface="Times New Roman" panose="02020603050405020304" pitchFamily="18" charset="0"/>
                <a:cs typeface="Times New Roman" panose="02020603050405020304" pitchFamily="18" charset="0"/>
              </a:rPr>
              <a:t> or </a:t>
            </a:r>
            <a:r>
              <a:rPr lang="en-US" altLang="zh-CN" sz="2600" i="1" dirty="0">
                <a:latin typeface="Times New Roman" panose="02020603050405020304" pitchFamily="18" charset="0"/>
                <a:cs typeface="Times New Roman" panose="02020603050405020304" pitchFamily="18" charset="0"/>
              </a:rPr>
              <a:t>sparse weights</a:t>
            </a:r>
            <a:r>
              <a:rPr lang="en-US" altLang="zh-CN" sz="2600" dirty="0">
                <a:latin typeface="Times New Roman" panose="02020603050405020304" pitchFamily="18" charset="0"/>
                <a:cs typeface="Times New Roman" panose="02020603050405020304" pitchFamily="18" charset="0"/>
              </a:rPr>
              <a:t>). This is accomplished by making the kernel smaller than the input. </a:t>
            </a:r>
          </a:p>
        </p:txBody>
      </p:sp>
    </p:spTree>
    <p:extLst>
      <p:ext uri="{BB962C8B-B14F-4D97-AF65-F5344CB8AC3E}">
        <p14:creationId xmlns:p14="http://schemas.microsoft.com/office/powerpoint/2010/main" val="212762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pPr algn="ctr"/>
            <a:r>
              <a:rPr lang="en-US" altLang="zh-CN" sz="3600" b="1" dirty="0">
                <a:latin typeface="Times New Roman" panose="02020603050405020304" pitchFamily="18" charset="0"/>
                <a:cs typeface="Times New Roman" panose="02020603050405020304" pitchFamily="18" charset="0"/>
              </a:rPr>
              <a:t>Chapter 9 Convolutional Networks</a:t>
            </a:r>
            <a:endParaRPr lang="zh-CN" altLang="en-US" sz="3600"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lnSpcReduction="10000"/>
          </a:bodyPr>
          <a:lstStyle/>
          <a:p>
            <a:pPr marL="0" lvl="0" indent="0" algn="just">
              <a:lnSpc>
                <a:spcPct val="125000"/>
              </a:lnSpc>
              <a:spcBef>
                <a:spcPts val="0"/>
              </a:spcBef>
              <a:buClr>
                <a:srgbClr val="FF0000"/>
              </a:buClr>
              <a:buFont typeface="Wingdings" panose="05000000000000000000" pitchFamily="2" charset="2"/>
              <a:buChar char="p"/>
            </a:pPr>
            <a:r>
              <a:rPr lang="en-US" altLang="zh-CN" dirty="0"/>
              <a:t> </a:t>
            </a:r>
            <a:r>
              <a:rPr lang="en-US" altLang="zh-CN" dirty="0">
                <a:latin typeface="Times New Roman" panose="02020603050405020304" pitchFamily="18" charset="0"/>
                <a:cs typeface="Times New Roman" panose="02020603050405020304" pitchFamily="18" charset="0"/>
              </a:rPr>
              <a:t>9.1 The Convolution Operation</a:t>
            </a:r>
            <a:r>
              <a:rPr lang="en-US" altLang="zh-CN" sz="2200" dirty="0">
                <a:latin typeface="Times New Roman" panose="02020603050405020304" pitchFamily="18" charset="0"/>
                <a:cs typeface="Times New Roman" panose="02020603050405020304" pitchFamily="18" charset="0"/>
              </a:rPr>
              <a:t> </a:t>
            </a:r>
          </a:p>
          <a:p>
            <a:pPr marL="0" lvl="0" indent="0" algn="just">
              <a:lnSpc>
                <a:spcPct val="125000"/>
              </a:lnSpc>
              <a:spcBef>
                <a:spcPts val="0"/>
              </a:spcBef>
              <a:buClr>
                <a:srgbClr val="FF0000"/>
              </a:buClr>
              <a:buFont typeface="Wingdings" panose="05000000000000000000" pitchFamily="2" charset="2"/>
              <a:buChar char="p"/>
            </a:pPr>
            <a:r>
              <a:rPr lang="en-US" altLang="zh-CN" sz="2600" dirty="0">
                <a:latin typeface="Times New Roman" panose="02020603050405020304" pitchFamily="18" charset="0"/>
                <a:cs typeface="Times New Roman" panose="02020603050405020304" pitchFamily="18" charset="0"/>
              </a:rPr>
              <a:t> 9.2 Motivation</a:t>
            </a:r>
          </a:p>
          <a:p>
            <a:pPr marL="0" lvl="0" indent="0" algn="just">
              <a:lnSpc>
                <a:spcPct val="125000"/>
              </a:lnSpc>
              <a:spcBef>
                <a:spcPts val="0"/>
              </a:spcBef>
              <a:buClr>
                <a:srgbClr val="FF0000"/>
              </a:buClr>
              <a:buFont typeface="Wingdings" panose="05000000000000000000" pitchFamily="2" charset="2"/>
              <a:buChar char="p"/>
            </a:pPr>
            <a:r>
              <a:rPr lang="en-US" altLang="zh-CN" sz="2600" dirty="0">
                <a:latin typeface="Times New Roman" panose="02020603050405020304" pitchFamily="18" charset="0"/>
                <a:cs typeface="Times New Roman" panose="02020603050405020304" pitchFamily="18" charset="0"/>
              </a:rPr>
              <a:t> 9.3 Pooling</a:t>
            </a:r>
          </a:p>
          <a:p>
            <a:pPr marL="0" lvl="0" indent="0" algn="just">
              <a:lnSpc>
                <a:spcPct val="125000"/>
              </a:lnSpc>
              <a:spcBef>
                <a:spcPts val="0"/>
              </a:spcBef>
              <a:buClr>
                <a:srgbClr val="FF0000"/>
              </a:buClr>
              <a:buFont typeface="Wingdings" panose="05000000000000000000" pitchFamily="2" charset="2"/>
              <a:buChar char="p"/>
            </a:pPr>
            <a:r>
              <a:rPr lang="en-US" altLang="zh-CN" sz="2600" dirty="0">
                <a:latin typeface="Times New Roman" panose="02020603050405020304" pitchFamily="18" charset="0"/>
                <a:cs typeface="Times New Roman" panose="02020603050405020304" pitchFamily="18" charset="0"/>
              </a:rPr>
              <a:t> 9.4 Convolution and Pooling as an Inﬁnitely Strong Prior</a:t>
            </a:r>
          </a:p>
          <a:p>
            <a:pPr marL="0" lvl="0" indent="0" algn="just">
              <a:lnSpc>
                <a:spcPct val="125000"/>
              </a:lnSpc>
              <a:spcBef>
                <a:spcPts val="0"/>
              </a:spcBef>
              <a:buClr>
                <a:srgbClr val="FF0000"/>
              </a:buClr>
              <a:buFont typeface="Wingdings" panose="05000000000000000000" pitchFamily="2" charset="2"/>
              <a:buChar char="p"/>
            </a:pPr>
            <a:r>
              <a:rPr lang="en-US" altLang="zh-CN" sz="2600" dirty="0">
                <a:latin typeface="Times New Roman" panose="02020603050405020304" pitchFamily="18" charset="0"/>
                <a:cs typeface="Times New Roman" panose="02020603050405020304" pitchFamily="18" charset="0"/>
              </a:rPr>
              <a:t> 9.5 Variants of the Basic Convolution Function</a:t>
            </a:r>
          </a:p>
          <a:p>
            <a:pPr marL="0" lvl="0" indent="0" algn="just">
              <a:lnSpc>
                <a:spcPct val="125000"/>
              </a:lnSpc>
              <a:spcBef>
                <a:spcPts val="0"/>
              </a:spcBef>
              <a:buClr>
                <a:srgbClr val="FF0000"/>
              </a:buClr>
              <a:buFont typeface="Wingdings" panose="05000000000000000000" pitchFamily="2" charset="2"/>
              <a:buChar char="p"/>
            </a:pPr>
            <a:r>
              <a:rPr lang="en-US" altLang="zh-CN" sz="2600" dirty="0">
                <a:latin typeface="Times New Roman" panose="02020603050405020304" pitchFamily="18" charset="0"/>
                <a:cs typeface="Times New Roman" panose="02020603050405020304" pitchFamily="18" charset="0"/>
              </a:rPr>
              <a:t> 9.6 Structured Outputs</a:t>
            </a:r>
          </a:p>
          <a:p>
            <a:pPr marL="0" lvl="0" indent="0" algn="just">
              <a:lnSpc>
                <a:spcPct val="125000"/>
              </a:lnSpc>
              <a:spcBef>
                <a:spcPts val="0"/>
              </a:spcBef>
              <a:buClr>
                <a:srgbClr val="FF0000"/>
              </a:buClr>
              <a:buFont typeface="Wingdings" panose="05000000000000000000" pitchFamily="2" charset="2"/>
              <a:buChar char="p"/>
            </a:pPr>
            <a:r>
              <a:rPr lang="en-US" altLang="zh-CN" sz="2600" dirty="0">
                <a:latin typeface="Times New Roman" panose="02020603050405020304" pitchFamily="18" charset="0"/>
                <a:cs typeface="Times New Roman" panose="02020603050405020304" pitchFamily="18" charset="0"/>
              </a:rPr>
              <a:t> 9.7 Data Types</a:t>
            </a:r>
          </a:p>
          <a:p>
            <a:pPr marL="0" lvl="0" indent="0" algn="just">
              <a:lnSpc>
                <a:spcPct val="125000"/>
              </a:lnSpc>
              <a:spcBef>
                <a:spcPts val="0"/>
              </a:spcBef>
              <a:buClr>
                <a:srgbClr val="FF0000"/>
              </a:buClr>
              <a:buFont typeface="Wingdings" panose="05000000000000000000" pitchFamily="2" charset="2"/>
              <a:buChar char="p"/>
            </a:pPr>
            <a:r>
              <a:rPr lang="en-US" altLang="zh-CN" sz="2600" dirty="0">
                <a:latin typeface="Times New Roman" panose="02020603050405020304" pitchFamily="18" charset="0"/>
                <a:cs typeface="Times New Roman" panose="02020603050405020304" pitchFamily="18" charset="0"/>
              </a:rPr>
              <a:t> 9.8 Eﬃcient Convolution Algorithms</a:t>
            </a:r>
          </a:p>
          <a:p>
            <a:pPr marL="0" lvl="0" indent="0" algn="just">
              <a:lnSpc>
                <a:spcPct val="125000"/>
              </a:lnSpc>
              <a:spcBef>
                <a:spcPts val="0"/>
              </a:spcBef>
              <a:buClr>
                <a:srgbClr val="FF0000"/>
              </a:buClr>
              <a:buFont typeface="Wingdings" panose="05000000000000000000" pitchFamily="2" charset="2"/>
              <a:buChar char="p"/>
            </a:pPr>
            <a:r>
              <a:rPr lang="en-US" altLang="zh-CN" sz="2600" dirty="0">
                <a:latin typeface="Times New Roman" panose="02020603050405020304" pitchFamily="18" charset="0"/>
                <a:cs typeface="Times New Roman" panose="02020603050405020304" pitchFamily="18" charset="0"/>
              </a:rPr>
              <a:t> 9.9 Random or Unsupervised Features</a:t>
            </a:r>
          </a:p>
          <a:p>
            <a:pPr marL="0" lvl="0" indent="0" algn="just">
              <a:lnSpc>
                <a:spcPct val="125000"/>
              </a:lnSpc>
              <a:spcBef>
                <a:spcPts val="0"/>
              </a:spcBef>
              <a:buClr>
                <a:srgbClr val="FF0000"/>
              </a:buClr>
              <a:buFont typeface="Wingdings" panose="05000000000000000000" pitchFamily="2" charset="2"/>
              <a:buChar char="p"/>
            </a:pPr>
            <a:r>
              <a:rPr lang="en-US" altLang="zh-CN" sz="2600" dirty="0">
                <a:latin typeface="Times New Roman" panose="02020603050405020304" pitchFamily="18" charset="0"/>
                <a:cs typeface="Times New Roman" panose="02020603050405020304" pitchFamily="18" charset="0"/>
              </a:rPr>
              <a:t> 9.10 The Neuroscientiﬁc Basis for Convolutional Networks</a:t>
            </a:r>
          </a:p>
          <a:p>
            <a:pPr marL="0" lvl="0" indent="0" algn="just">
              <a:lnSpc>
                <a:spcPct val="125000"/>
              </a:lnSpc>
              <a:spcBef>
                <a:spcPts val="0"/>
              </a:spcBef>
              <a:buClr>
                <a:srgbClr val="FF0000"/>
              </a:buClr>
              <a:buFont typeface="Wingdings" panose="05000000000000000000" pitchFamily="2" charset="2"/>
              <a:buChar char="p"/>
            </a:pPr>
            <a:r>
              <a:rPr lang="en-US" altLang="zh-CN" sz="2600" dirty="0">
                <a:latin typeface="Times New Roman" panose="02020603050405020304" pitchFamily="18" charset="0"/>
                <a:cs typeface="Times New Roman" panose="02020603050405020304" pitchFamily="18" charset="0"/>
              </a:rPr>
              <a:t> 9.11 Convolutional Networks and the History of Deep Learning</a:t>
            </a:r>
            <a:endParaRPr lang="zh-CN" altLang="en-US"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27743582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9.2 Motivation</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87439" y="1043189"/>
                <a:ext cx="11409609" cy="5133774"/>
              </a:xfrm>
            </p:spPr>
            <p:txBody>
              <a:bodyPr>
                <a:normAutofit/>
              </a:bodyPr>
              <a:lstStyle/>
              <a:p>
                <a:pPr lvl="0">
                  <a:spcBef>
                    <a:spcPts val="0"/>
                  </a:spcBef>
                  <a:buClr>
                    <a:srgbClr val="FF0000"/>
                  </a:buClr>
                </a:pPr>
                <a:r>
                  <a:rPr lang="en-US" altLang="zh-CN" dirty="0"/>
                  <a:t>For example, when processing an image, the </a:t>
                </a:r>
                <a:r>
                  <a:rPr lang="en-US" altLang="zh-CN" sz="2600" dirty="0">
                    <a:latin typeface="Times New Roman" panose="02020603050405020304" pitchFamily="18" charset="0"/>
                    <a:cs typeface="Times New Roman" panose="02020603050405020304" pitchFamily="18" charset="0"/>
                  </a:rPr>
                  <a:t>input image might have thousands or millions of pixels, but we can detect small, meaningful features such as edges with kernels that occupy only tens or hundreds of pixels. This means that we need to store fewer parameters, which both reduces the memory requirements of the model and improves its statistical eﬃciency. It also means that computing the output requires fewer operations. These improvements in eﬃciency are usually quite large. If there are </a:t>
                </a:r>
                <a14:m>
                  <m:oMath xmlns:m="http://schemas.openxmlformats.org/officeDocument/2006/math">
                    <m:r>
                      <a:rPr lang="en-US" altLang="zh-CN" sz="2600" b="0" i="1" smtClean="0">
                        <a:latin typeface="Cambria Math" panose="02040503050406030204" pitchFamily="18" charset="0"/>
                        <a:cs typeface="Times New Roman" panose="02020603050405020304" pitchFamily="18" charset="0"/>
                      </a:rPr>
                      <m:t>𝑚</m:t>
                    </m:r>
                  </m:oMath>
                </a14:m>
                <a:r>
                  <a:rPr lang="en-US" altLang="zh-CN" sz="2600" dirty="0">
                    <a:latin typeface="Times New Roman" panose="02020603050405020304" pitchFamily="18" charset="0"/>
                    <a:cs typeface="Times New Roman" panose="02020603050405020304" pitchFamily="18" charset="0"/>
                  </a:rPr>
                  <a:t> inputs and </a:t>
                </a:r>
                <a14:m>
                  <m:oMath xmlns:m="http://schemas.openxmlformats.org/officeDocument/2006/math">
                    <m:r>
                      <a:rPr lang="en-US" altLang="zh-CN" sz="2600" b="0" i="1" smtClean="0">
                        <a:latin typeface="Cambria Math" panose="02040503050406030204" pitchFamily="18" charset="0"/>
                        <a:cs typeface="Times New Roman" panose="02020603050405020304" pitchFamily="18" charset="0"/>
                      </a:rPr>
                      <m:t>𝑛</m:t>
                    </m:r>
                  </m:oMath>
                </a14:m>
                <a:r>
                  <a:rPr lang="en-US" altLang="zh-CN" sz="2600" dirty="0">
                    <a:latin typeface="Times New Roman" panose="02020603050405020304" pitchFamily="18" charset="0"/>
                    <a:cs typeface="Times New Roman" panose="02020603050405020304" pitchFamily="18" charset="0"/>
                  </a:rPr>
                  <a:t> outputs, then matrix multiplication requires </a:t>
                </a:r>
                <a14:m>
                  <m:oMath xmlns:m="http://schemas.openxmlformats.org/officeDocument/2006/math">
                    <m:r>
                      <a:rPr lang="en-US" altLang="zh-CN" sz="2600" b="0" i="1" smtClean="0">
                        <a:latin typeface="Cambria Math" panose="02040503050406030204" pitchFamily="18" charset="0"/>
                        <a:cs typeface="Times New Roman" panose="02020603050405020304" pitchFamily="18" charset="0"/>
                      </a:rPr>
                      <m:t>𝑚</m:t>
                    </m:r>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𝑛</m:t>
                    </m:r>
                  </m:oMath>
                </a14:m>
                <a:r>
                  <a:rPr lang="en-US" altLang="zh-CN" sz="2600" dirty="0">
                    <a:latin typeface="Times New Roman" panose="02020603050405020304" pitchFamily="18" charset="0"/>
                    <a:cs typeface="Times New Roman" panose="02020603050405020304" pitchFamily="18" charset="0"/>
                  </a:rPr>
                  <a:t> parameters and the algorithms used in practice have </a:t>
                </a:r>
                <a14:m>
                  <m:oMath xmlns:m="http://schemas.openxmlformats.org/officeDocument/2006/math">
                    <m:r>
                      <a:rPr lang="en-US" altLang="zh-CN" sz="2600" b="0" i="1" smtClean="0">
                        <a:latin typeface="Cambria Math" panose="02040503050406030204" pitchFamily="18" charset="0"/>
                        <a:cs typeface="Times New Roman" panose="02020603050405020304" pitchFamily="18" charset="0"/>
                      </a:rPr>
                      <m:t>𝑂</m:t>
                    </m:r>
                    <m:d>
                      <m:dPr>
                        <m:ctrlPr>
                          <a:rPr lang="en-US" altLang="zh-CN" sz="2600" b="0" i="1" smtClean="0">
                            <a:latin typeface="Cambria Math" panose="02040503050406030204" pitchFamily="18" charset="0"/>
                            <a:cs typeface="Times New Roman" panose="02020603050405020304" pitchFamily="18" charset="0"/>
                          </a:rPr>
                        </m:ctrlPr>
                      </m:dPr>
                      <m:e>
                        <m:r>
                          <a:rPr lang="en-US" altLang="zh-CN" sz="2600" b="0" i="1" smtClean="0">
                            <a:latin typeface="Cambria Math" panose="02040503050406030204" pitchFamily="18" charset="0"/>
                            <a:cs typeface="Times New Roman" panose="02020603050405020304" pitchFamily="18" charset="0"/>
                          </a:rPr>
                          <m:t>𝑚</m:t>
                        </m:r>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𝑛</m:t>
                        </m:r>
                      </m:e>
                    </m:d>
                  </m:oMath>
                </a14:m>
                <a:r>
                  <a:rPr lang="en-US" altLang="zh-CN" sz="2600" dirty="0">
                    <a:latin typeface="Times New Roman" panose="02020603050405020304" pitchFamily="18" charset="0"/>
                    <a:cs typeface="Times New Roman" panose="02020603050405020304" pitchFamily="18" charset="0"/>
                  </a:rPr>
                  <a:t> runtime (per example). If we limit the number of connections each output may have to </a:t>
                </a:r>
                <a14:m>
                  <m:oMath xmlns:m="http://schemas.openxmlformats.org/officeDocument/2006/math">
                    <m:r>
                      <a:rPr lang="en-US" altLang="zh-CN" sz="2600" b="0" i="1" smtClean="0">
                        <a:latin typeface="Cambria Math" panose="02040503050406030204" pitchFamily="18" charset="0"/>
                        <a:cs typeface="Times New Roman" panose="02020603050405020304" pitchFamily="18" charset="0"/>
                      </a:rPr>
                      <m:t>𝑘</m:t>
                    </m:r>
                  </m:oMath>
                </a14:m>
                <a:r>
                  <a:rPr lang="en-US" altLang="zh-CN" sz="2600" dirty="0">
                    <a:latin typeface="Times New Roman" panose="02020603050405020304" pitchFamily="18" charset="0"/>
                    <a:cs typeface="Times New Roman" panose="02020603050405020304" pitchFamily="18" charset="0"/>
                  </a:rPr>
                  <a:t>, then the sparsely connected approach requires only </a:t>
                </a:r>
                <a14:m>
                  <m:oMath xmlns:m="http://schemas.openxmlformats.org/officeDocument/2006/math">
                    <m:r>
                      <a:rPr lang="en-US" altLang="zh-CN" sz="2600" b="0" i="1" smtClean="0">
                        <a:latin typeface="Cambria Math" panose="02040503050406030204" pitchFamily="18" charset="0"/>
                        <a:cs typeface="Times New Roman" panose="02020603050405020304" pitchFamily="18" charset="0"/>
                      </a:rPr>
                      <m:t>𝑘</m:t>
                    </m:r>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𝑛</m:t>
                    </m:r>
                  </m:oMath>
                </a14:m>
                <a:r>
                  <a:rPr lang="en-US" altLang="zh-CN" sz="2600" dirty="0">
                    <a:latin typeface="Times New Roman" panose="02020603050405020304" pitchFamily="18" charset="0"/>
                    <a:cs typeface="Times New Roman" panose="02020603050405020304" pitchFamily="18" charset="0"/>
                  </a:rPr>
                  <a:t> parameters and  </a:t>
                </a:r>
                <a14:m>
                  <m:oMath xmlns:m="http://schemas.openxmlformats.org/officeDocument/2006/math">
                    <m:r>
                      <a:rPr lang="en-US" altLang="zh-CN" sz="2600" i="1">
                        <a:latin typeface="Cambria Math" panose="02040503050406030204" pitchFamily="18" charset="0"/>
                        <a:cs typeface="Times New Roman" panose="02020603050405020304" pitchFamily="18" charset="0"/>
                      </a:rPr>
                      <m:t>𝑂</m:t>
                    </m:r>
                    <m:d>
                      <m:dPr>
                        <m:ctrlPr>
                          <a:rPr lang="en-US" altLang="zh-CN" sz="2600" i="1">
                            <a:latin typeface="Cambria Math" panose="02040503050406030204" pitchFamily="18" charset="0"/>
                            <a:cs typeface="Times New Roman" panose="02020603050405020304" pitchFamily="18" charset="0"/>
                          </a:rPr>
                        </m:ctrlPr>
                      </m:dPr>
                      <m:e>
                        <m:r>
                          <a:rPr lang="en-US" altLang="zh-CN" sz="2600" i="1">
                            <a:latin typeface="Cambria Math" panose="02040503050406030204" pitchFamily="18" charset="0"/>
                            <a:cs typeface="Times New Roman" panose="02020603050405020304" pitchFamily="18" charset="0"/>
                          </a:rPr>
                          <m:t>𝑚</m:t>
                        </m:r>
                        <m:r>
                          <a:rPr lang="en-US" altLang="zh-CN" sz="260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600" i="1">
                            <a:latin typeface="Cambria Math" panose="02040503050406030204" pitchFamily="18" charset="0"/>
                            <a:ea typeface="Cambria Math" panose="02040503050406030204" pitchFamily="18" charset="0"/>
                            <a:cs typeface="Times New Roman" panose="02020603050405020304" pitchFamily="18" charset="0"/>
                          </a:rPr>
                          <m:t>𝑛</m:t>
                        </m:r>
                      </m:e>
                    </m:d>
                  </m:oMath>
                </a14:m>
                <a:r>
                  <a:rPr lang="en-US" altLang="zh-CN" sz="2600" dirty="0">
                    <a:latin typeface="Times New Roman" panose="02020603050405020304" pitchFamily="18" charset="0"/>
                    <a:cs typeface="Times New Roman" panose="02020603050405020304" pitchFamily="18" charset="0"/>
                  </a:rPr>
                  <a:t> runtime.</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87439" y="1043189"/>
                <a:ext cx="11409609" cy="5133774"/>
              </a:xfrm>
              <a:blipFill>
                <a:blip r:embed="rId3"/>
                <a:stretch>
                  <a:fillRect l="-962" r="-962" b="-47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936174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9.2 Motivation</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87439" y="1043189"/>
                <a:ext cx="11409609" cy="5133774"/>
              </a:xfrm>
            </p:spPr>
            <p:txBody>
              <a:bodyPr>
                <a:normAutofit fontScale="92500"/>
              </a:bodyPr>
              <a:lstStyle/>
              <a:p>
                <a:pPr lvl="0">
                  <a:spcBef>
                    <a:spcPts val="0"/>
                  </a:spcBef>
                  <a:buClr>
                    <a:srgbClr val="FF0000"/>
                  </a:buClr>
                </a:pPr>
                <a:r>
                  <a:rPr lang="en-US" altLang="zh-CN" dirty="0"/>
                  <a:t>For many practical applications, it is possible to obtain good </a:t>
                </a:r>
                <a:r>
                  <a:rPr lang="en-US" altLang="zh-CN" sz="2600" dirty="0">
                    <a:latin typeface="Times New Roman" panose="02020603050405020304" pitchFamily="18" charset="0"/>
                    <a:cs typeface="Times New Roman" panose="02020603050405020304" pitchFamily="18" charset="0"/>
                  </a:rPr>
                  <a:t>performance on the machine learning task while keeping </a:t>
                </a:r>
                <a14:m>
                  <m:oMath xmlns:m="http://schemas.openxmlformats.org/officeDocument/2006/math">
                    <m:r>
                      <a:rPr lang="en-US" altLang="zh-CN" sz="2600" b="0" i="1" smtClean="0">
                        <a:latin typeface="Cambria Math" panose="02040503050406030204" pitchFamily="18" charset="0"/>
                        <a:cs typeface="Times New Roman" panose="02020603050405020304" pitchFamily="18" charset="0"/>
                      </a:rPr>
                      <m:t>𝑘</m:t>
                    </m:r>
                  </m:oMath>
                </a14:m>
                <a:r>
                  <a:rPr lang="en-US" altLang="zh-CN" sz="2600" dirty="0">
                    <a:latin typeface="Times New Roman" panose="02020603050405020304" pitchFamily="18" charset="0"/>
                    <a:cs typeface="Times New Roman" panose="02020603050405020304" pitchFamily="18" charset="0"/>
                  </a:rPr>
                  <a:t> several orders of magnitude smaller than </a:t>
                </a:r>
                <a14:m>
                  <m:oMath xmlns:m="http://schemas.openxmlformats.org/officeDocument/2006/math">
                    <m:r>
                      <a:rPr lang="en-US" altLang="zh-CN" sz="2600" b="0" i="1" smtClean="0">
                        <a:latin typeface="Cambria Math" panose="02040503050406030204" pitchFamily="18" charset="0"/>
                        <a:cs typeface="Times New Roman" panose="02020603050405020304" pitchFamily="18" charset="0"/>
                      </a:rPr>
                      <m:t>𝑚</m:t>
                    </m:r>
                  </m:oMath>
                </a14:m>
                <a:r>
                  <a:rPr lang="en-US" altLang="zh-CN" sz="2600" dirty="0">
                    <a:latin typeface="Times New Roman" panose="02020603050405020304" pitchFamily="18" charset="0"/>
                    <a:cs typeface="Times New Roman" panose="02020603050405020304" pitchFamily="18" charset="0"/>
                  </a:rPr>
                  <a:t>. For graphical demonstrations of sparse connectivity, see Fig. </a:t>
                </a:r>
                <a:r>
                  <a:rPr lang="en-US" altLang="zh-CN" sz="2600" dirty="0">
                    <a:solidFill>
                      <a:srgbClr val="FF0000"/>
                    </a:solidFill>
                    <a:latin typeface="Times New Roman" panose="02020603050405020304" pitchFamily="18" charset="0"/>
                    <a:cs typeface="Times New Roman" panose="02020603050405020304" pitchFamily="18" charset="0"/>
                  </a:rPr>
                  <a:t>9.2</a:t>
                </a:r>
                <a:r>
                  <a:rPr lang="en-US" altLang="zh-CN" sz="2600" dirty="0">
                    <a:latin typeface="Times New Roman" panose="02020603050405020304" pitchFamily="18" charset="0"/>
                    <a:cs typeface="Times New Roman" panose="02020603050405020304" pitchFamily="18" charset="0"/>
                  </a:rPr>
                  <a:t> and Fig. </a:t>
                </a:r>
                <a:r>
                  <a:rPr lang="en-US" altLang="zh-CN" sz="2600" dirty="0">
                    <a:solidFill>
                      <a:srgbClr val="FF0000"/>
                    </a:solidFill>
                    <a:latin typeface="Times New Roman" panose="02020603050405020304" pitchFamily="18" charset="0"/>
                    <a:cs typeface="Times New Roman" panose="02020603050405020304" pitchFamily="18" charset="0"/>
                  </a:rPr>
                  <a:t>9.3</a:t>
                </a:r>
                <a:r>
                  <a:rPr lang="en-US" altLang="zh-CN" sz="2600" dirty="0">
                    <a:latin typeface="Times New Roman" panose="02020603050405020304" pitchFamily="18" charset="0"/>
                    <a:cs typeface="Times New Roman" panose="02020603050405020304" pitchFamily="18" charset="0"/>
                  </a:rPr>
                  <a:t>. In a deep convolutional network, units in the deeper layers may </a:t>
                </a:r>
                <a:r>
                  <a:rPr lang="en-US" altLang="zh-CN" sz="2600" i="1" dirty="0">
                    <a:latin typeface="Times New Roman" panose="02020603050405020304" pitchFamily="18" charset="0"/>
                    <a:cs typeface="Times New Roman" panose="02020603050405020304" pitchFamily="18" charset="0"/>
                  </a:rPr>
                  <a:t>indirectly interact</a:t>
                </a:r>
                <a:r>
                  <a:rPr lang="en-US" altLang="zh-CN" sz="2600" dirty="0">
                    <a:latin typeface="Times New Roman" panose="02020603050405020304" pitchFamily="18" charset="0"/>
                    <a:cs typeface="Times New Roman" panose="02020603050405020304" pitchFamily="18" charset="0"/>
                  </a:rPr>
                  <a:t> with a larger portion of the input, as shown in Fig. </a:t>
                </a:r>
                <a:r>
                  <a:rPr lang="en-US" altLang="zh-CN" sz="2600" dirty="0">
                    <a:solidFill>
                      <a:srgbClr val="FF0000"/>
                    </a:solidFill>
                    <a:latin typeface="Times New Roman" panose="02020603050405020304" pitchFamily="18" charset="0"/>
                    <a:cs typeface="Times New Roman" panose="02020603050405020304" pitchFamily="18" charset="0"/>
                  </a:rPr>
                  <a:t>9.4</a:t>
                </a:r>
                <a:r>
                  <a:rPr lang="en-US" altLang="zh-CN" sz="2600" dirty="0">
                    <a:latin typeface="Times New Roman" panose="02020603050405020304" pitchFamily="18" charset="0"/>
                    <a:cs typeface="Times New Roman" panose="02020603050405020304" pitchFamily="18" charset="0"/>
                  </a:rPr>
                  <a:t>. This allows the network to eﬃciently describe complicated interactions between many variables by constructing such interactions from simple building blocks that each describe only sparse interactions.</a:t>
                </a:r>
              </a:p>
              <a:p>
                <a:pPr marL="0" lvl="0" indent="0" algn="just">
                  <a:lnSpc>
                    <a:spcPct val="125000"/>
                  </a:lnSpc>
                  <a:spcBef>
                    <a:spcPts val="0"/>
                  </a:spcBef>
                  <a:buClr>
                    <a:srgbClr val="FF0000"/>
                  </a:buClr>
                  <a:buNone/>
                </a:pPr>
                <a:r>
                  <a:rPr lang="en-US" altLang="zh-CN" dirty="0"/>
                  <a:t>        </a:t>
                </a:r>
                <a:r>
                  <a:rPr lang="en-US" altLang="zh-CN" sz="2600" i="1" dirty="0">
                    <a:latin typeface="Times New Roman" panose="02020603050405020304" pitchFamily="18" charset="0"/>
                    <a:cs typeface="Times New Roman" panose="02020603050405020304" pitchFamily="18" charset="0"/>
                  </a:rPr>
                  <a:t>Parameter sharing </a:t>
                </a:r>
                <a:r>
                  <a:rPr lang="en-US" altLang="zh-CN" sz="2600" dirty="0">
                    <a:latin typeface="Times New Roman" panose="02020603050405020304" pitchFamily="18" charset="0"/>
                    <a:cs typeface="Times New Roman" panose="02020603050405020304" pitchFamily="18" charset="0"/>
                  </a:rPr>
                  <a:t>refers to using the same parameter for more than one function in a model. In a traditional neural net, each element of the weight matrix is used exactly once when computing the output of a layer. It is multiplied by one element of the input and then never revisited.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87439" y="1043189"/>
                <a:ext cx="11409609" cy="5133774"/>
              </a:xfrm>
              <a:blipFill>
                <a:blip r:embed="rId3"/>
                <a:stretch>
                  <a:fillRect l="-855" r="-802" b="-16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73880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9.2 Motivation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8506DE97-96FB-4BBF-9926-8B1F8FD5CF2B}"/>
                  </a:ext>
                </a:extLst>
              </p:cNvPr>
              <p:cNvSpPr txBox="1"/>
              <p:nvPr/>
            </p:nvSpPr>
            <p:spPr>
              <a:xfrm>
                <a:off x="6365314" y="1539055"/>
                <a:ext cx="5228592" cy="3170099"/>
              </a:xfrm>
              <a:prstGeom prst="rect">
                <a:avLst/>
              </a:prstGeom>
              <a:noFill/>
            </p:spPr>
            <p:txBody>
              <a:bodyPr wrap="square" rtlCol="0">
                <a:spAutoFit/>
              </a:bodyPr>
              <a:lstStyle/>
              <a:p>
                <a:pPr algn="just">
                  <a:lnSpc>
                    <a:spcPct val="125000"/>
                  </a:lnSpc>
                </a:pPr>
                <a:r>
                  <a:rPr lang="en-US" altLang="zh-CN" sz="2000" dirty="0">
                    <a:latin typeface="Times New Roman" panose="02020603050405020304" pitchFamily="18" charset="0"/>
                    <a:cs typeface="Times New Roman" panose="02020603050405020304" pitchFamily="18" charset="0"/>
                  </a:rPr>
                  <a:t>Figure 9.2: </a:t>
                </a:r>
                <a:r>
                  <a:rPr lang="en-US" altLang="zh-CN" sz="2000" i="1" dirty="0">
                    <a:latin typeface="Times New Roman" panose="02020603050405020304" pitchFamily="18" charset="0"/>
                    <a:cs typeface="Times New Roman" panose="02020603050405020304" pitchFamily="18" charset="0"/>
                  </a:rPr>
                  <a:t>Sparse connectivity, viewed from below: </a:t>
                </a:r>
                <a:r>
                  <a:rPr lang="en-US" altLang="zh-CN" sz="2000" dirty="0">
                    <a:latin typeface="Times New Roman" panose="02020603050405020304" pitchFamily="18" charset="0"/>
                    <a:cs typeface="Times New Roman" panose="02020603050405020304" pitchFamily="18" charset="0"/>
                  </a:rPr>
                  <a:t>We highlight one input unit, </a:t>
                </a:r>
                <a14:m>
                  <m:oMath xmlns:m="http://schemas.openxmlformats.org/officeDocument/2006/math">
                    <m:sSub>
                      <m:sSubPr>
                        <m:ctrlPr>
                          <a:rPr lang="en-US" altLang="zh-CN" sz="2000" i="1" smtClean="0">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𝑥</m:t>
                        </m:r>
                      </m:e>
                      <m:sub>
                        <m:r>
                          <a:rPr lang="en-US" altLang="zh-CN" sz="2000" b="0" i="1" smtClean="0">
                            <a:latin typeface="Cambria Math" panose="02040503050406030204" pitchFamily="18" charset="0"/>
                            <a:cs typeface="Times New Roman" panose="02020603050405020304" pitchFamily="18" charset="0"/>
                          </a:rPr>
                          <m:t>3</m:t>
                        </m:r>
                      </m:sub>
                    </m:sSub>
                  </m:oMath>
                </a14:m>
                <a:r>
                  <a:rPr lang="en-US" altLang="zh-CN" sz="2000" dirty="0">
                    <a:latin typeface="Times New Roman" panose="02020603050405020304" pitchFamily="18" charset="0"/>
                    <a:cs typeface="Times New Roman" panose="02020603050405020304" pitchFamily="18" charset="0"/>
                  </a:rPr>
                  <a:t>, and also highlight the output units in </a:t>
                </a:r>
                <a14:m>
                  <m:oMath xmlns:m="http://schemas.openxmlformats.org/officeDocument/2006/math">
                    <m:r>
                      <a:rPr lang="en-US" altLang="zh-CN" sz="2000" b="1" i="1" smtClean="0">
                        <a:latin typeface="Cambria Math" panose="02040503050406030204" pitchFamily="18" charset="0"/>
                        <a:cs typeface="Times New Roman" panose="02020603050405020304" pitchFamily="18" charset="0"/>
                      </a:rPr>
                      <m:t>𝒔</m:t>
                    </m:r>
                  </m:oMath>
                </a14:m>
                <a:r>
                  <a:rPr lang="en-US" altLang="zh-CN" sz="2000" dirty="0">
                    <a:latin typeface="Times New Roman" panose="02020603050405020304" pitchFamily="18" charset="0"/>
                    <a:cs typeface="Times New Roman" panose="02020603050405020304" pitchFamily="18" charset="0"/>
                  </a:rPr>
                  <a:t> that are aﬀected by this unit. </a:t>
                </a:r>
                <a:r>
                  <a:rPr lang="en-US" altLang="zh-CN" sz="2000" i="1" dirty="0">
                    <a:latin typeface="Times New Roman" panose="02020603050405020304" pitchFamily="18" charset="0"/>
                    <a:cs typeface="Times New Roman" panose="02020603050405020304" pitchFamily="18" charset="0"/>
                  </a:rPr>
                  <a:t>(Top) </a:t>
                </a:r>
                <a:r>
                  <a:rPr lang="en-US" altLang="zh-CN" sz="2000" dirty="0">
                    <a:latin typeface="Times New Roman" panose="02020603050405020304" pitchFamily="18" charset="0"/>
                    <a:cs typeface="Times New Roman" panose="02020603050405020304" pitchFamily="18" charset="0"/>
                  </a:rPr>
                  <a:t>When </a:t>
                </a:r>
                <a14:m>
                  <m:oMath xmlns:m="http://schemas.openxmlformats.org/officeDocument/2006/math">
                    <m:r>
                      <a:rPr lang="en-US" altLang="zh-CN" sz="2000" b="1" i="1">
                        <a:latin typeface="Cambria Math" panose="02040503050406030204" pitchFamily="18" charset="0"/>
                        <a:cs typeface="Times New Roman" panose="02020603050405020304" pitchFamily="18" charset="0"/>
                      </a:rPr>
                      <m:t>𝒔</m:t>
                    </m:r>
                  </m:oMath>
                </a14:m>
                <a:r>
                  <a:rPr lang="en-US" altLang="zh-CN" sz="2000" dirty="0">
                    <a:latin typeface="Times New Roman" panose="02020603050405020304" pitchFamily="18" charset="0"/>
                    <a:cs typeface="Times New Roman" panose="02020603050405020304" pitchFamily="18" charset="0"/>
                  </a:rPr>
                  <a:t> is formed by convolution with a kernel of width 3, only three outputs are aﬀected by </a:t>
                </a:r>
                <a14:m>
                  <m:oMath xmlns:m="http://schemas.openxmlformats.org/officeDocument/2006/math">
                    <m:r>
                      <a:rPr lang="en-US" altLang="zh-CN" sz="2000" b="1" i="1" smtClean="0">
                        <a:latin typeface="Cambria Math" panose="02040503050406030204" pitchFamily="18" charset="0"/>
                        <a:cs typeface="Times New Roman" panose="02020603050405020304" pitchFamily="18" charset="0"/>
                      </a:rPr>
                      <m:t>𝒙</m:t>
                    </m:r>
                  </m:oMath>
                </a14:m>
                <a:r>
                  <a:rPr lang="en-US" altLang="zh-CN" sz="2000" dirty="0">
                    <a:latin typeface="Times New Roman" panose="02020603050405020304" pitchFamily="18" charset="0"/>
                    <a:cs typeface="Times New Roman" panose="02020603050405020304" pitchFamily="18" charset="0"/>
                  </a:rPr>
                  <a:t>. </a:t>
                </a:r>
                <a:r>
                  <a:rPr lang="en-US" altLang="zh-CN" sz="2000" i="1" dirty="0">
                    <a:latin typeface="Times New Roman" panose="02020603050405020304" pitchFamily="18" charset="0"/>
                    <a:cs typeface="Times New Roman" panose="02020603050405020304" pitchFamily="18" charset="0"/>
                  </a:rPr>
                  <a:t>(Bottom) </a:t>
                </a:r>
                <a:r>
                  <a:rPr lang="en-US" altLang="zh-CN" sz="2000" dirty="0">
                    <a:latin typeface="Times New Roman" panose="02020603050405020304" pitchFamily="18" charset="0"/>
                    <a:cs typeface="Times New Roman" panose="02020603050405020304" pitchFamily="18" charset="0"/>
                  </a:rPr>
                  <a:t>When </a:t>
                </a:r>
                <a14:m>
                  <m:oMath xmlns:m="http://schemas.openxmlformats.org/officeDocument/2006/math">
                    <m:r>
                      <a:rPr lang="en-US" altLang="zh-CN" sz="2000" b="1" i="1">
                        <a:latin typeface="Cambria Math" panose="02040503050406030204" pitchFamily="18" charset="0"/>
                        <a:cs typeface="Times New Roman" panose="02020603050405020304" pitchFamily="18" charset="0"/>
                      </a:rPr>
                      <m:t>𝒔</m:t>
                    </m:r>
                  </m:oMath>
                </a14:m>
                <a:r>
                  <a:rPr lang="en-US" altLang="zh-CN" sz="2000" dirty="0">
                    <a:latin typeface="Times New Roman" panose="02020603050405020304" pitchFamily="18" charset="0"/>
                    <a:cs typeface="Times New Roman" panose="02020603050405020304" pitchFamily="18" charset="0"/>
                  </a:rPr>
                  <a:t> is formed by matrix multiplication, connectivity is no longer sparse, so all of the outputs are aﬀected by </a:t>
                </a:r>
                <a14:m>
                  <m:oMath xmlns:m="http://schemas.openxmlformats.org/officeDocument/2006/math">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cs typeface="Times New Roman" panose="02020603050405020304" pitchFamily="18" charset="0"/>
                          </a:rPr>
                          <m:t>𝑥</m:t>
                        </m:r>
                      </m:e>
                      <m:sub>
                        <m:r>
                          <a:rPr lang="en-US" altLang="zh-CN" sz="2000" i="1">
                            <a:latin typeface="Cambria Math" panose="02040503050406030204" pitchFamily="18" charset="0"/>
                            <a:cs typeface="Times New Roman" panose="02020603050405020304" pitchFamily="18" charset="0"/>
                          </a:rPr>
                          <m:t>3</m:t>
                        </m:r>
                      </m:sub>
                    </m:sSub>
                  </m:oMath>
                </a14:m>
                <a:r>
                  <a:rPr lang="en-US" altLang="zh-CN" sz="2000" dirty="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p:txBody>
          </p:sp>
        </mc:Choice>
        <mc:Fallback xmlns="">
          <p:sp>
            <p:nvSpPr>
              <p:cNvPr id="6" name="文本框 5">
                <a:extLst>
                  <a:ext uri="{FF2B5EF4-FFF2-40B4-BE49-F238E27FC236}">
                    <a16:creationId xmlns:a16="http://schemas.microsoft.com/office/drawing/2014/main" id="{8506DE97-96FB-4BBF-9926-8B1F8FD5CF2B}"/>
                  </a:ext>
                </a:extLst>
              </p:cNvPr>
              <p:cNvSpPr txBox="1">
                <a:spLocks noRot="1" noChangeAspect="1" noMove="1" noResize="1" noEditPoints="1" noAdjustHandles="1" noChangeArrowheads="1" noChangeShapeType="1" noTextEdit="1"/>
              </p:cNvSpPr>
              <p:nvPr/>
            </p:nvSpPr>
            <p:spPr>
              <a:xfrm>
                <a:off x="6365314" y="1539055"/>
                <a:ext cx="5228592" cy="3170099"/>
              </a:xfrm>
              <a:prstGeom prst="rect">
                <a:avLst/>
              </a:prstGeom>
              <a:blipFill>
                <a:blip r:embed="rId3"/>
                <a:stretch>
                  <a:fillRect l="-1166" r="-1282" b="-1346"/>
                </a:stretch>
              </a:blipFill>
            </p:spPr>
            <p:txBody>
              <a:bodyPr/>
              <a:lstStyle/>
              <a:p>
                <a:r>
                  <a:rPr lang="zh-CN" altLang="en-US">
                    <a:noFill/>
                  </a:rPr>
                  <a:t> </a:t>
                </a:r>
              </a:p>
            </p:txBody>
          </p:sp>
        </mc:Fallback>
      </mc:AlternateContent>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219" y="1043190"/>
            <a:ext cx="5433609" cy="5417022"/>
          </a:xfrm>
          <a:prstGeom prst="rect">
            <a:avLst/>
          </a:prstGeom>
        </p:spPr>
      </p:pic>
    </p:spTree>
    <p:extLst>
      <p:ext uri="{BB962C8B-B14F-4D97-AF65-F5344CB8AC3E}">
        <p14:creationId xmlns:p14="http://schemas.microsoft.com/office/powerpoint/2010/main" val="19471582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9.2 Motivation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8506DE97-96FB-4BBF-9926-8B1F8FD5CF2B}"/>
                  </a:ext>
                </a:extLst>
              </p:cNvPr>
              <p:cNvSpPr txBox="1"/>
              <p:nvPr/>
            </p:nvSpPr>
            <p:spPr>
              <a:xfrm>
                <a:off x="6365314" y="1539055"/>
                <a:ext cx="5228592" cy="3554819"/>
              </a:xfrm>
              <a:prstGeom prst="rect">
                <a:avLst/>
              </a:prstGeom>
              <a:noFill/>
            </p:spPr>
            <p:txBody>
              <a:bodyPr wrap="square" rtlCol="0">
                <a:spAutoFit/>
              </a:bodyPr>
              <a:lstStyle/>
              <a:p>
                <a:pPr algn="just">
                  <a:lnSpc>
                    <a:spcPct val="125000"/>
                  </a:lnSpc>
                </a:pPr>
                <a:r>
                  <a:rPr lang="en-US" altLang="zh-CN" sz="2000" dirty="0">
                    <a:latin typeface="Times New Roman" panose="02020603050405020304" pitchFamily="18" charset="0"/>
                    <a:cs typeface="Times New Roman" panose="02020603050405020304" pitchFamily="18" charset="0"/>
                  </a:rPr>
                  <a:t>Figure 9.3: </a:t>
                </a:r>
                <a:r>
                  <a:rPr lang="en-US" altLang="zh-CN" sz="2000" i="1" dirty="0">
                    <a:latin typeface="Times New Roman" panose="02020603050405020304" pitchFamily="18" charset="0"/>
                    <a:cs typeface="Times New Roman" panose="02020603050405020304" pitchFamily="18" charset="0"/>
                  </a:rPr>
                  <a:t>Sparse connectivity, viewed from above</a:t>
                </a:r>
                <a:r>
                  <a:rPr lang="en-US" altLang="zh-CN" sz="2000" dirty="0">
                    <a:latin typeface="Times New Roman" panose="02020603050405020304" pitchFamily="18" charset="0"/>
                    <a:cs typeface="Times New Roman" panose="02020603050405020304" pitchFamily="18" charset="0"/>
                  </a:rPr>
                  <a:t>: We highlight one output unit, </a:t>
                </a:r>
                <a14:m>
                  <m:oMath xmlns:m="http://schemas.openxmlformats.org/officeDocument/2006/math">
                    <m:sSub>
                      <m:sSubPr>
                        <m:ctrlPr>
                          <a:rPr lang="en-US" altLang="zh-CN" sz="2000" i="1">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𝑠</m:t>
                        </m:r>
                      </m:e>
                      <m:sub>
                        <m:r>
                          <a:rPr lang="en-US" altLang="zh-CN" sz="2000" i="1">
                            <a:latin typeface="Cambria Math" panose="02040503050406030204" pitchFamily="18" charset="0"/>
                            <a:cs typeface="Times New Roman" panose="02020603050405020304" pitchFamily="18" charset="0"/>
                          </a:rPr>
                          <m:t>3</m:t>
                        </m:r>
                      </m:sub>
                    </m:sSub>
                  </m:oMath>
                </a14:m>
                <a:r>
                  <a:rPr lang="en-US" altLang="zh-CN" sz="2000" dirty="0">
                    <a:latin typeface="Times New Roman" panose="02020603050405020304" pitchFamily="18" charset="0"/>
                    <a:cs typeface="Times New Roman" panose="02020603050405020304" pitchFamily="18" charset="0"/>
                  </a:rPr>
                  <a:t>, and also highlight the input units in </a:t>
                </a:r>
                <a14:m>
                  <m:oMath xmlns:m="http://schemas.openxmlformats.org/officeDocument/2006/math">
                    <m:r>
                      <a:rPr lang="en-US" altLang="zh-CN" sz="2000" b="1" i="1">
                        <a:latin typeface="Cambria Math" panose="02040503050406030204" pitchFamily="18" charset="0"/>
                        <a:cs typeface="Times New Roman" panose="02020603050405020304" pitchFamily="18" charset="0"/>
                      </a:rPr>
                      <m:t>𝒙</m:t>
                    </m:r>
                  </m:oMath>
                </a14:m>
                <a:r>
                  <a:rPr lang="en-US" altLang="zh-CN" sz="2000" dirty="0">
                    <a:latin typeface="Times New Roman" panose="02020603050405020304" pitchFamily="18" charset="0"/>
                    <a:cs typeface="Times New Roman" panose="02020603050405020304" pitchFamily="18" charset="0"/>
                  </a:rPr>
                  <a:t> that aﬀect this unit. These units are known as the </a:t>
                </a:r>
                <a:r>
                  <a:rPr lang="en-US" altLang="zh-CN" sz="2000" i="1" dirty="0">
                    <a:latin typeface="Times New Roman" panose="02020603050405020304" pitchFamily="18" charset="0"/>
                    <a:cs typeface="Times New Roman" panose="02020603050405020304" pitchFamily="18" charset="0"/>
                  </a:rPr>
                  <a:t>receptive ﬁeld </a:t>
                </a:r>
                <a:r>
                  <a:rPr lang="en-US" altLang="zh-CN" sz="2000" dirty="0">
                    <a:latin typeface="Times New Roman" panose="02020603050405020304" pitchFamily="18" charset="0"/>
                    <a:cs typeface="Times New Roman" panose="02020603050405020304" pitchFamily="18" charset="0"/>
                  </a:rPr>
                  <a:t>of </a:t>
                </a:r>
                <a14:m>
                  <m:oMath xmlns:m="http://schemas.openxmlformats.org/officeDocument/2006/math">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cs typeface="Times New Roman" panose="02020603050405020304" pitchFamily="18" charset="0"/>
                          </a:rPr>
                          <m:t>𝑠</m:t>
                        </m:r>
                      </m:e>
                      <m:sub>
                        <m:r>
                          <a:rPr lang="en-US" altLang="zh-CN" sz="2000" i="1">
                            <a:latin typeface="Cambria Math" panose="02040503050406030204" pitchFamily="18" charset="0"/>
                            <a:cs typeface="Times New Roman" panose="02020603050405020304" pitchFamily="18" charset="0"/>
                          </a:rPr>
                          <m:t>3</m:t>
                        </m:r>
                      </m:sub>
                    </m:sSub>
                  </m:oMath>
                </a14:m>
                <a:r>
                  <a:rPr lang="en-US" altLang="zh-CN" sz="2000" dirty="0">
                    <a:latin typeface="Times New Roman" panose="02020603050405020304" pitchFamily="18" charset="0"/>
                    <a:cs typeface="Times New Roman" panose="02020603050405020304" pitchFamily="18" charset="0"/>
                  </a:rPr>
                  <a:t>. </a:t>
                </a:r>
                <a:r>
                  <a:rPr lang="en-US" altLang="zh-CN" sz="2000" i="1" dirty="0">
                    <a:latin typeface="Times New Roman" panose="02020603050405020304" pitchFamily="18" charset="0"/>
                    <a:cs typeface="Times New Roman" panose="02020603050405020304" pitchFamily="18" charset="0"/>
                  </a:rPr>
                  <a:t>(Top) </a:t>
                </a:r>
                <a:r>
                  <a:rPr lang="en-US" altLang="zh-CN" sz="2000" dirty="0">
                    <a:latin typeface="Times New Roman" panose="02020603050405020304" pitchFamily="18" charset="0"/>
                    <a:cs typeface="Times New Roman" panose="02020603050405020304" pitchFamily="18" charset="0"/>
                  </a:rPr>
                  <a:t>When </a:t>
                </a:r>
                <a14:m>
                  <m:oMath xmlns:m="http://schemas.openxmlformats.org/officeDocument/2006/math">
                    <m:r>
                      <a:rPr lang="en-US" altLang="zh-CN" sz="2000" b="1" i="1">
                        <a:latin typeface="Cambria Math" panose="02040503050406030204" pitchFamily="18" charset="0"/>
                        <a:cs typeface="Times New Roman" panose="02020603050405020304" pitchFamily="18" charset="0"/>
                      </a:rPr>
                      <m:t>𝒔</m:t>
                    </m:r>
                  </m:oMath>
                </a14:m>
                <a:r>
                  <a:rPr lang="en-US" altLang="zh-CN" sz="2000" dirty="0">
                    <a:latin typeface="Times New Roman" panose="02020603050405020304" pitchFamily="18" charset="0"/>
                    <a:cs typeface="Times New Roman" panose="02020603050405020304" pitchFamily="18" charset="0"/>
                  </a:rPr>
                  <a:t> is formed by convolution with a kernel of width 3, only three inputs aﬀect </a:t>
                </a:r>
                <a14:m>
                  <m:oMath xmlns:m="http://schemas.openxmlformats.org/officeDocument/2006/math">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cs typeface="Times New Roman" panose="02020603050405020304" pitchFamily="18" charset="0"/>
                          </a:rPr>
                          <m:t>𝑠</m:t>
                        </m:r>
                      </m:e>
                      <m:sub>
                        <m:r>
                          <a:rPr lang="en-US" altLang="zh-CN" sz="2000" i="1">
                            <a:latin typeface="Cambria Math" panose="02040503050406030204" pitchFamily="18" charset="0"/>
                            <a:cs typeface="Times New Roman" panose="02020603050405020304" pitchFamily="18" charset="0"/>
                          </a:rPr>
                          <m:t>3</m:t>
                        </m:r>
                      </m:sub>
                    </m:sSub>
                  </m:oMath>
                </a14:m>
                <a:r>
                  <a:rPr lang="en-US" altLang="zh-CN" sz="2000" dirty="0">
                    <a:latin typeface="Times New Roman" panose="02020603050405020304" pitchFamily="18" charset="0"/>
                    <a:cs typeface="Times New Roman" panose="02020603050405020304" pitchFamily="18" charset="0"/>
                  </a:rPr>
                  <a:t>. </a:t>
                </a:r>
                <a:r>
                  <a:rPr lang="en-US" altLang="zh-CN" sz="2000" i="1" dirty="0">
                    <a:latin typeface="Times New Roman" panose="02020603050405020304" pitchFamily="18" charset="0"/>
                    <a:cs typeface="Times New Roman" panose="02020603050405020304" pitchFamily="18" charset="0"/>
                  </a:rPr>
                  <a:t>(Bottom) </a:t>
                </a:r>
                <a:r>
                  <a:rPr lang="en-US" altLang="zh-CN" sz="2000" dirty="0">
                    <a:latin typeface="Times New Roman" panose="02020603050405020304" pitchFamily="18" charset="0"/>
                    <a:cs typeface="Times New Roman" panose="02020603050405020304" pitchFamily="18" charset="0"/>
                  </a:rPr>
                  <a:t>When </a:t>
                </a:r>
                <a14:m>
                  <m:oMath xmlns:m="http://schemas.openxmlformats.org/officeDocument/2006/math">
                    <m:r>
                      <a:rPr lang="en-US" altLang="zh-CN" sz="2000" b="1" i="1">
                        <a:latin typeface="Cambria Math" panose="02040503050406030204" pitchFamily="18" charset="0"/>
                        <a:cs typeface="Times New Roman" panose="02020603050405020304" pitchFamily="18" charset="0"/>
                      </a:rPr>
                      <m:t>𝒔</m:t>
                    </m:r>
                  </m:oMath>
                </a14:m>
                <a:r>
                  <a:rPr lang="en-US" altLang="zh-CN" sz="2000" dirty="0">
                    <a:latin typeface="Times New Roman" panose="02020603050405020304" pitchFamily="18" charset="0"/>
                    <a:cs typeface="Times New Roman" panose="02020603050405020304" pitchFamily="18" charset="0"/>
                  </a:rPr>
                  <a:t> is formed by matrix multiplication, connectivity is no longer sparse, so all of the inputs aﬀect </a:t>
                </a:r>
                <a14:m>
                  <m:oMath xmlns:m="http://schemas.openxmlformats.org/officeDocument/2006/math">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cs typeface="Times New Roman" panose="02020603050405020304" pitchFamily="18" charset="0"/>
                          </a:rPr>
                          <m:t>𝑠</m:t>
                        </m:r>
                      </m:e>
                      <m:sub>
                        <m:r>
                          <a:rPr lang="en-US" altLang="zh-CN" sz="2000" i="1">
                            <a:latin typeface="Cambria Math" panose="02040503050406030204" pitchFamily="18" charset="0"/>
                            <a:cs typeface="Times New Roman" panose="02020603050405020304" pitchFamily="18" charset="0"/>
                          </a:rPr>
                          <m:t>3</m:t>
                        </m:r>
                      </m:sub>
                    </m:sSub>
                  </m:oMath>
                </a14:m>
                <a:r>
                  <a:rPr lang="en-US" altLang="zh-CN" sz="2000" dirty="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p:txBody>
          </p:sp>
        </mc:Choice>
        <mc:Fallback xmlns="">
          <p:sp>
            <p:nvSpPr>
              <p:cNvPr id="6" name="文本框 5">
                <a:extLst>
                  <a:ext uri="{FF2B5EF4-FFF2-40B4-BE49-F238E27FC236}">
                    <a16:creationId xmlns:a16="http://schemas.microsoft.com/office/drawing/2014/main" id="{8506DE97-96FB-4BBF-9926-8B1F8FD5CF2B}"/>
                  </a:ext>
                </a:extLst>
              </p:cNvPr>
              <p:cNvSpPr txBox="1">
                <a:spLocks noRot="1" noChangeAspect="1" noMove="1" noResize="1" noEditPoints="1" noAdjustHandles="1" noChangeArrowheads="1" noChangeShapeType="1" noTextEdit="1"/>
              </p:cNvSpPr>
              <p:nvPr/>
            </p:nvSpPr>
            <p:spPr>
              <a:xfrm>
                <a:off x="6365314" y="1539055"/>
                <a:ext cx="5228592" cy="3554819"/>
              </a:xfrm>
              <a:prstGeom prst="rect">
                <a:avLst/>
              </a:prstGeom>
              <a:blipFill>
                <a:blip r:embed="rId3"/>
                <a:stretch>
                  <a:fillRect l="-1166" r="-2564" b="-1027"/>
                </a:stretch>
              </a:blipFill>
            </p:spPr>
            <p:txBody>
              <a:bodyPr/>
              <a:lstStyle/>
              <a:p>
                <a:r>
                  <a:rPr lang="zh-CN" altLang="en-US">
                    <a:noFill/>
                  </a:rPr>
                  <a:t> </a:t>
                </a:r>
              </a:p>
            </p:txBody>
          </p:sp>
        </mc:Fallback>
      </mc:AlternateContent>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5278" y="1043189"/>
            <a:ext cx="5282198" cy="5322418"/>
          </a:xfrm>
          <a:prstGeom prst="rect">
            <a:avLst/>
          </a:prstGeom>
        </p:spPr>
      </p:pic>
    </p:spTree>
    <p:extLst>
      <p:ext uri="{BB962C8B-B14F-4D97-AF65-F5344CB8AC3E}">
        <p14:creationId xmlns:p14="http://schemas.microsoft.com/office/powerpoint/2010/main" val="32627948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9.2 Motivation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6" name="文本框 5">
            <a:extLst>
              <a:ext uri="{FF2B5EF4-FFF2-40B4-BE49-F238E27FC236}">
                <a16:creationId xmlns:a16="http://schemas.microsoft.com/office/drawing/2014/main" id="{8506DE97-96FB-4BBF-9926-8B1F8FD5CF2B}"/>
              </a:ext>
            </a:extLst>
          </p:cNvPr>
          <p:cNvSpPr txBox="1"/>
          <p:nvPr/>
        </p:nvSpPr>
        <p:spPr>
          <a:xfrm>
            <a:off x="6365314" y="1539055"/>
            <a:ext cx="5228592" cy="3903441"/>
          </a:xfrm>
          <a:prstGeom prst="rect">
            <a:avLst/>
          </a:prstGeom>
          <a:noFill/>
        </p:spPr>
        <p:txBody>
          <a:bodyPr wrap="square" rtlCol="0">
            <a:spAutoFit/>
          </a:bodyPr>
          <a:lstStyle/>
          <a:p>
            <a:pPr algn="just">
              <a:lnSpc>
                <a:spcPct val="125000"/>
              </a:lnSpc>
            </a:pPr>
            <a:r>
              <a:rPr lang="en-US" altLang="zh-CN" sz="2000" dirty="0">
                <a:latin typeface="Times New Roman" panose="02020603050405020304" pitchFamily="18" charset="0"/>
                <a:cs typeface="Times New Roman" panose="02020603050405020304" pitchFamily="18" charset="0"/>
              </a:rPr>
              <a:t>Figure 9.4: The receptive ﬁeld of the units in the deeper layers of a convolutional network is larger than the receptive ﬁeld of the units in the shallow layers. This eﬀect increases if the network includes architectural features like </a:t>
            </a:r>
            <a:r>
              <a:rPr lang="en-US" altLang="zh-CN" sz="2000" dirty="0" err="1">
                <a:latin typeface="Times New Roman" panose="02020603050405020304" pitchFamily="18" charset="0"/>
                <a:cs typeface="Times New Roman" panose="02020603050405020304" pitchFamily="18" charset="0"/>
              </a:rPr>
              <a:t>strided</a:t>
            </a:r>
            <a:r>
              <a:rPr lang="en-US" altLang="zh-CN" sz="2000" dirty="0">
                <a:latin typeface="Times New Roman" panose="02020603050405020304" pitchFamily="18" charset="0"/>
                <a:cs typeface="Times New Roman" panose="02020603050405020304" pitchFamily="18" charset="0"/>
              </a:rPr>
              <a:t> convolution (Fig. </a:t>
            </a:r>
            <a:r>
              <a:rPr lang="en-US" altLang="zh-CN" sz="2000" dirty="0">
                <a:solidFill>
                  <a:srgbClr val="FF0000"/>
                </a:solidFill>
                <a:latin typeface="Times New Roman" panose="02020603050405020304" pitchFamily="18" charset="0"/>
                <a:cs typeface="Times New Roman" panose="02020603050405020304" pitchFamily="18" charset="0"/>
              </a:rPr>
              <a:t>9.12</a:t>
            </a:r>
            <a:r>
              <a:rPr lang="en-US" altLang="zh-CN" sz="2000" dirty="0">
                <a:latin typeface="Times New Roman" panose="02020603050405020304" pitchFamily="18" charset="0"/>
                <a:cs typeface="Times New Roman" panose="02020603050405020304" pitchFamily="18" charset="0"/>
              </a:rPr>
              <a:t>) or pooling (Sec. </a:t>
            </a:r>
            <a:r>
              <a:rPr lang="en-US" altLang="zh-CN" sz="2000" dirty="0">
                <a:solidFill>
                  <a:srgbClr val="FF0000"/>
                </a:solidFill>
                <a:latin typeface="Times New Roman" panose="02020603050405020304" pitchFamily="18" charset="0"/>
                <a:cs typeface="Times New Roman" panose="02020603050405020304" pitchFamily="18" charset="0"/>
              </a:rPr>
              <a:t>9.3</a:t>
            </a:r>
            <a:r>
              <a:rPr lang="en-US" altLang="zh-CN" sz="2000" dirty="0">
                <a:latin typeface="Times New Roman" panose="02020603050405020304" pitchFamily="18" charset="0"/>
                <a:cs typeface="Times New Roman" panose="02020603050405020304" pitchFamily="18" charset="0"/>
              </a:rPr>
              <a:t>). This means that even though </a:t>
            </a:r>
            <a:r>
              <a:rPr lang="en-US" altLang="zh-CN" sz="2000" i="1" dirty="0">
                <a:latin typeface="Times New Roman" panose="02020603050405020304" pitchFamily="18" charset="0"/>
                <a:cs typeface="Times New Roman" panose="02020603050405020304" pitchFamily="18" charset="0"/>
              </a:rPr>
              <a:t>direct</a:t>
            </a:r>
            <a:r>
              <a:rPr lang="en-US" altLang="zh-CN" sz="2000" dirty="0">
                <a:latin typeface="Times New Roman" panose="02020603050405020304" pitchFamily="18" charset="0"/>
                <a:cs typeface="Times New Roman" panose="02020603050405020304" pitchFamily="18" charset="0"/>
              </a:rPr>
              <a:t> connections in a convolutional net are very sparse, units in the deeper layers can be </a:t>
            </a:r>
            <a:r>
              <a:rPr lang="en-US" altLang="zh-CN" sz="2000" i="1" dirty="0">
                <a:latin typeface="Times New Roman" panose="02020603050405020304" pitchFamily="18" charset="0"/>
                <a:cs typeface="Times New Roman" panose="02020603050405020304" pitchFamily="18" charset="0"/>
              </a:rPr>
              <a:t>indirectly</a:t>
            </a:r>
            <a:r>
              <a:rPr lang="en-US" altLang="zh-CN" sz="2000" dirty="0">
                <a:latin typeface="Times New Roman" panose="02020603050405020304" pitchFamily="18" charset="0"/>
                <a:cs typeface="Times New Roman" panose="02020603050405020304" pitchFamily="18" charset="0"/>
              </a:rPr>
              <a:t> connected to all or most of the input image.</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619" y="1713365"/>
            <a:ext cx="5287209" cy="3554819"/>
          </a:xfrm>
          <a:prstGeom prst="rect">
            <a:avLst/>
          </a:prstGeom>
        </p:spPr>
      </p:pic>
    </p:spTree>
    <p:extLst>
      <p:ext uri="{BB962C8B-B14F-4D97-AF65-F5344CB8AC3E}">
        <p14:creationId xmlns:p14="http://schemas.microsoft.com/office/powerpoint/2010/main" val="22769514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9.2 Motivation</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87439" y="1043189"/>
                <a:ext cx="11409609" cy="5133774"/>
              </a:xfrm>
            </p:spPr>
            <p:txBody>
              <a:bodyPr>
                <a:normAutofit lnSpcReduction="10000"/>
              </a:bodyPr>
              <a:lstStyle/>
              <a:p>
                <a:pPr lvl="0">
                  <a:spcBef>
                    <a:spcPts val="0"/>
                  </a:spcBef>
                  <a:buClr>
                    <a:srgbClr val="FF0000"/>
                  </a:buClr>
                </a:pPr>
                <a:r>
                  <a:rPr lang="en-US" altLang="zh-CN" dirty="0"/>
                  <a:t>As a synonym for parameter sharing</a:t>
                </a:r>
                <a:r>
                  <a:rPr lang="en-US" altLang="zh-CN" sz="2600" dirty="0">
                    <a:latin typeface="Times New Roman" panose="02020603050405020304" pitchFamily="18" charset="0"/>
                    <a:cs typeface="Times New Roman" panose="02020603050405020304" pitchFamily="18" charset="0"/>
                  </a:rPr>
                  <a:t>, one can say that a network has </a:t>
                </a:r>
                <a:r>
                  <a:rPr lang="en-US" altLang="zh-CN" sz="2600" i="1" dirty="0">
                    <a:latin typeface="Times New Roman" panose="02020603050405020304" pitchFamily="18" charset="0"/>
                    <a:cs typeface="Times New Roman" panose="02020603050405020304" pitchFamily="18" charset="0"/>
                  </a:rPr>
                  <a:t>tied weights</a:t>
                </a:r>
                <a:r>
                  <a:rPr lang="en-US" altLang="zh-CN" sz="2600" dirty="0">
                    <a:latin typeface="Times New Roman" panose="02020603050405020304" pitchFamily="18" charset="0"/>
                    <a:cs typeface="Times New Roman" panose="02020603050405020304" pitchFamily="18" charset="0"/>
                  </a:rPr>
                  <a:t>, because the value of the weight applied to one input is tied to the value of a weight applied elsewhere. In a convolutional neural net, each member of the kernel is used at every position of the input (except perhaps some of the boundary pixels, depending on the design decisions regarding the boundary). The parameter sharing used by the convolution operation means that rather than learning a separate set of parameters for every location, we learn only one set. This does not aﬀect the runtime of forward propagation—it is still </a:t>
                </a:r>
                <a14:m>
                  <m:oMath xmlns:m="http://schemas.openxmlformats.org/officeDocument/2006/math">
                    <m:r>
                      <a:rPr lang="en-US" altLang="zh-CN" sz="2600" i="1">
                        <a:latin typeface="Cambria Math" panose="02040503050406030204" pitchFamily="18" charset="0"/>
                        <a:cs typeface="Times New Roman" panose="02020603050405020304" pitchFamily="18" charset="0"/>
                      </a:rPr>
                      <m:t>𝑂</m:t>
                    </m:r>
                    <m:d>
                      <m:dPr>
                        <m:ctrlPr>
                          <a:rPr lang="en-US" altLang="zh-CN" sz="2600" i="1">
                            <a:latin typeface="Cambria Math" panose="02040503050406030204" pitchFamily="18" charset="0"/>
                            <a:cs typeface="Times New Roman" panose="02020603050405020304" pitchFamily="18" charset="0"/>
                          </a:rPr>
                        </m:ctrlPr>
                      </m:dPr>
                      <m:e>
                        <m:r>
                          <a:rPr lang="en-US" altLang="zh-CN" sz="2600" b="0" i="1" smtClean="0">
                            <a:latin typeface="Cambria Math" panose="02040503050406030204" pitchFamily="18" charset="0"/>
                            <a:cs typeface="Times New Roman" panose="02020603050405020304" pitchFamily="18" charset="0"/>
                          </a:rPr>
                          <m:t>𝑘</m:t>
                        </m:r>
                        <m:r>
                          <a:rPr lang="en-US" altLang="zh-CN" sz="260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600" i="1">
                            <a:latin typeface="Cambria Math" panose="02040503050406030204" pitchFamily="18" charset="0"/>
                            <a:ea typeface="Cambria Math" panose="02040503050406030204" pitchFamily="18" charset="0"/>
                            <a:cs typeface="Times New Roman" panose="02020603050405020304" pitchFamily="18" charset="0"/>
                          </a:rPr>
                          <m:t>𝑛</m:t>
                        </m:r>
                      </m:e>
                    </m:d>
                  </m:oMath>
                </a14:m>
                <a:r>
                  <a:rPr lang="en-US" altLang="zh-CN" sz="2600" dirty="0">
                    <a:latin typeface="Times New Roman" panose="02020603050405020304" pitchFamily="18" charset="0"/>
                    <a:cs typeface="Times New Roman" panose="02020603050405020304" pitchFamily="18" charset="0"/>
                  </a:rPr>
                  <a:t>—but it does further reduce the storage requirements of the model to </a:t>
                </a:r>
                <a14:m>
                  <m:oMath xmlns:m="http://schemas.openxmlformats.org/officeDocument/2006/math">
                    <m:r>
                      <a:rPr lang="en-US" altLang="zh-CN" sz="2600" b="0" i="1" smtClean="0">
                        <a:latin typeface="Cambria Math" panose="02040503050406030204" pitchFamily="18" charset="0"/>
                        <a:cs typeface="Times New Roman" panose="02020603050405020304" pitchFamily="18" charset="0"/>
                      </a:rPr>
                      <m:t>𝑘</m:t>
                    </m:r>
                  </m:oMath>
                </a14:m>
                <a:r>
                  <a:rPr lang="en-US" altLang="zh-CN" sz="2600" dirty="0">
                    <a:latin typeface="Times New Roman" panose="02020603050405020304" pitchFamily="18" charset="0"/>
                    <a:cs typeface="Times New Roman" panose="02020603050405020304" pitchFamily="18" charset="0"/>
                  </a:rPr>
                  <a:t> parameters. Recall that </a:t>
                </a:r>
                <a14:m>
                  <m:oMath xmlns:m="http://schemas.openxmlformats.org/officeDocument/2006/math">
                    <m:r>
                      <a:rPr lang="en-US" altLang="zh-CN" sz="2600" i="1">
                        <a:latin typeface="Cambria Math" panose="02040503050406030204" pitchFamily="18" charset="0"/>
                        <a:cs typeface="Times New Roman" panose="02020603050405020304" pitchFamily="18" charset="0"/>
                      </a:rPr>
                      <m:t>𝑘</m:t>
                    </m:r>
                  </m:oMath>
                </a14:m>
                <a:r>
                  <a:rPr lang="en-US" altLang="zh-CN" sz="2600" dirty="0">
                    <a:latin typeface="Times New Roman" panose="02020603050405020304" pitchFamily="18" charset="0"/>
                    <a:cs typeface="Times New Roman" panose="02020603050405020304" pitchFamily="18" charset="0"/>
                  </a:rPr>
                  <a:t> is usually several orders of magnitude less than </a:t>
                </a:r>
                <a14:m>
                  <m:oMath xmlns:m="http://schemas.openxmlformats.org/officeDocument/2006/math">
                    <m:r>
                      <a:rPr lang="en-US" altLang="zh-CN" sz="2600" b="0" i="1" smtClean="0">
                        <a:latin typeface="Cambria Math" panose="02040503050406030204" pitchFamily="18" charset="0"/>
                        <a:cs typeface="Times New Roman" panose="02020603050405020304" pitchFamily="18" charset="0"/>
                      </a:rPr>
                      <m:t>𝑚</m:t>
                    </m:r>
                  </m:oMath>
                </a14:m>
                <a:r>
                  <a:rPr lang="en-US" altLang="zh-CN" sz="2600" dirty="0">
                    <a:latin typeface="Times New Roman" panose="02020603050405020304" pitchFamily="18" charset="0"/>
                    <a:cs typeface="Times New Roman" panose="02020603050405020304" pitchFamily="18" charset="0"/>
                  </a:rPr>
                  <a:t>. Since </a:t>
                </a:r>
                <a14:m>
                  <m:oMath xmlns:m="http://schemas.openxmlformats.org/officeDocument/2006/math">
                    <m:r>
                      <a:rPr lang="en-US" altLang="zh-CN" sz="2600" b="0" i="1" smtClean="0">
                        <a:latin typeface="Cambria Math" panose="02040503050406030204" pitchFamily="18" charset="0"/>
                        <a:cs typeface="Times New Roman" panose="02020603050405020304" pitchFamily="18" charset="0"/>
                      </a:rPr>
                      <m:t>𝑚</m:t>
                    </m:r>
                  </m:oMath>
                </a14:m>
                <a:r>
                  <a:rPr lang="en-US" altLang="zh-CN" sz="2600" dirty="0">
                    <a:latin typeface="Times New Roman" panose="02020603050405020304" pitchFamily="18" charset="0"/>
                    <a:cs typeface="Times New Roman" panose="02020603050405020304" pitchFamily="18" charset="0"/>
                  </a:rPr>
                  <a:t> and </a:t>
                </a:r>
                <a14:m>
                  <m:oMath xmlns:m="http://schemas.openxmlformats.org/officeDocument/2006/math">
                    <m:r>
                      <a:rPr lang="en-US" altLang="zh-CN" sz="2600" b="0" i="1" smtClean="0">
                        <a:latin typeface="Cambria Math" panose="02040503050406030204" pitchFamily="18" charset="0"/>
                        <a:cs typeface="Times New Roman" panose="02020603050405020304" pitchFamily="18" charset="0"/>
                      </a:rPr>
                      <m:t>𝑛</m:t>
                    </m:r>
                  </m:oMath>
                </a14:m>
                <a:r>
                  <a:rPr lang="en-US" altLang="zh-CN" sz="2600" dirty="0">
                    <a:latin typeface="Times New Roman" panose="02020603050405020304" pitchFamily="18" charset="0"/>
                    <a:cs typeface="Times New Roman" panose="02020603050405020304" pitchFamily="18" charset="0"/>
                  </a:rPr>
                  <a:t> are usually roughly the same size, </a:t>
                </a:r>
                <a14:m>
                  <m:oMath xmlns:m="http://schemas.openxmlformats.org/officeDocument/2006/math">
                    <m:r>
                      <a:rPr lang="en-US" altLang="zh-CN" sz="2600" i="1">
                        <a:latin typeface="Cambria Math" panose="02040503050406030204" pitchFamily="18" charset="0"/>
                        <a:cs typeface="Times New Roman" panose="02020603050405020304" pitchFamily="18" charset="0"/>
                      </a:rPr>
                      <m:t>𝑘</m:t>
                    </m:r>
                  </m:oMath>
                </a14:m>
                <a:r>
                  <a:rPr lang="en-US" altLang="zh-CN" sz="2600" dirty="0">
                    <a:latin typeface="Times New Roman" panose="02020603050405020304" pitchFamily="18" charset="0"/>
                    <a:cs typeface="Times New Roman" panose="02020603050405020304" pitchFamily="18" charset="0"/>
                  </a:rPr>
                  <a:t> is practically insigniﬁcant compared to </a:t>
                </a:r>
                <a14:m>
                  <m:oMath xmlns:m="http://schemas.openxmlformats.org/officeDocument/2006/math">
                    <m:r>
                      <a:rPr lang="en-US" altLang="zh-CN" sz="2600" b="0" i="1" smtClean="0">
                        <a:latin typeface="Cambria Math" panose="02040503050406030204" pitchFamily="18" charset="0"/>
                        <a:cs typeface="Times New Roman" panose="02020603050405020304" pitchFamily="18" charset="0"/>
                      </a:rPr>
                      <m:t>𝑚</m:t>
                    </m:r>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𝑛</m:t>
                    </m:r>
                  </m:oMath>
                </a14:m>
                <a:r>
                  <a:rPr lang="en-US" altLang="zh-CN" sz="2600" dirty="0">
                    <a:latin typeface="Times New Roman" panose="02020603050405020304" pitchFamily="18" charset="0"/>
                    <a:cs typeface="Times New Roman" panose="02020603050405020304" pitchFamily="18" charset="0"/>
                  </a:rPr>
                  <a:t>.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87439" y="1043189"/>
                <a:ext cx="11409609" cy="5133774"/>
              </a:xfrm>
              <a:blipFill>
                <a:blip r:embed="rId3"/>
                <a:stretch>
                  <a:fillRect l="-962" t="-594" r="-962" b="-19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790214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9.2 Motivation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6" name="文本框 5">
            <a:extLst>
              <a:ext uri="{FF2B5EF4-FFF2-40B4-BE49-F238E27FC236}">
                <a16:creationId xmlns:a16="http://schemas.microsoft.com/office/drawing/2014/main" id="{8506DE97-96FB-4BBF-9926-8B1F8FD5CF2B}"/>
              </a:ext>
            </a:extLst>
          </p:cNvPr>
          <p:cNvSpPr txBox="1"/>
          <p:nvPr/>
        </p:nvSpPr>
        <p:spPr>
          <a:xfrm>
            <a:off x="6365315" y="1465994"/>
            <a:ext cx="5228592" cy="4288162"/>
          </a:xfrm>
          <a:prstGeom prst="rect">
            <a:avLst/>
          </a:prstGeom>
          <a:noFill/>
        </p:spPr>
        <p:txBody>
          <a:bodyPr wrap="square" rtlCol="0">
            <a:spAutoFit/>
          </a:bodyPr>
          <a:lstStyle/>
          <a:p>
            <a:pPr algn="just">
              <a:lnSpc>
                <a:spcPct val="125000"/>
              </a:lnSpc>
            </a:pPr>
            <a:r>
              <a:rPr lang="en-US" altLang="zh-CN" sz="2000" dirty="0">
                <a:latin typeface="Times New Roman" panose="02020603050405020304" pitchFamily="18" charset="0"/>
                <a:cs typeface="Times New Roman" panose="02020603050405020304" pitchFamily="18" charset="0"/>
              </a:rPr>
              <a:t>Figure 9.5: </a:t>
            </a:r>
            <a:r>
              <a:rPr lang="en-US" altLang="zh-CN" sz="2000" i="1" dirty="0">
                <a:latin typeface="Times New Roman" panose="02020603050405020304" pitchFamily="18" charset="0"/>
                <a:cs typeface="Times New Roman" panose="02020603050405020304" pitchFamily="18" charset="0"/>
              </a:rPr>
              <a:t>Parameter sharing: </a:t>
            </a:r>
            <a:r>
              <a:rPr lang="en-US" altLang="zh-CN" sz="2000" dirty="0">
                <a:latin typeface="Times New Roman" panose="02020603050405020304" pitchFamily="18" charset="0"/>
                <a:cs typeface="Times New Roman" panose="02020603050405020304" pitchFamily="18" charset="0"/>
              </a:rPr>
              <a:t>Black arrows indicate the connections that use a particular parameter in two diﬀerent models. </a:t>
            </a:r>
            <a:r>
              <a:rPr lang="en-US" altLang="zh-CN" sz="2000" i="1" dirty="0">
                <a:latin typeface="Times New Roman" panose="02020603050405020304" pitchFamily="18" charset="0"/>
                <a:cs typeface="Times New Roman" panose="02020603050405020304" pitchFamily="18" charset="0"/>
              </a:rPr>
              <a:t>(Top) </a:t>
            </a:r>
            <a:r>
              <a:rPr lang="en-US" altLang="zh-CN" sz="2000" dirty="0">
                <a:latin typeface="Times New Roman" panose="02020603050405020304" pitchFamily="18" charset="0"/>
                <a:cs typeface="Times New Roman" panose="02020603050405020304" pitchFamily="18" charset="0"/>
              </a:rPr>
              <a:t>The black arrows indicate uses of the central element of a 3-element kernel in a convolutional model. Due to parameter sharing, this single parameter is used at all input locations. </a:t>
            </a:r>
            <a:r>
              <a:rPr lang="en-US" altLang="zh-CN" sz="2000" i="1" dirty="0">
                <a:latin typeface="Times New Roman" panose="02020603050405020304" pitchFamily="18" charset="0"/>
                <a:cs typeface="Times New Roman" panose="02020603050405020304" pitchFamily="18" charset="0"/>
              </a:rPr>
              <a:t>(Bottom) </a:t>
            </a:r>
            <a:r>
              <a:rPr lang="en-US" altLang="zh-CN" sz="2000" dirty="0">
                <a:latin typeface="Times New Roman" panose="02020603050405020304" pitchFamily="18" charset="0"/>
                <a:cs typeface="Times New Roman" panose="02020603050405020304" pitchFamily="18" charset="0"/>
              </a:rPr>
              <a:t>The single black arrow indicates the use of the central element of the weight matrix in a fully connected model. This model has no parameter sharing so the parameter is used only once.</a:t>
            </a:r>
            <a:endParaRPr lang="zh-CN" altLang="en-US" sz="2000"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235" y="1465994"/>
            <a:ext cx="5166284" cy="4050685"/>
          </a:xfrm>
          <a:prstGeom prst="rect">
            <a:avLst/>
          </a:prstGeom>
        </p:spPr>
      </p:pic>
    </p:spTree>
    <p:extLst>
      <p:ext uri="{BB962C8B-B14F-4D97-AF65-F5344CB8AC3E}">
        <p14:creationId xmlns:p14="http://schemas.microsoft.com/office/powerpoint/2010/main" val="13691227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9.2 Motivation</a:t>
            </a:r>
            <a:endParaRPr lang="zh-CN" altLang="en-US" sz="3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804E9A96-2766-427F-B9A8-185CC2BA6962}"/>
                  </a:ext>
                </a:extLst>
              </p:cNvPr>
              <p:cNvSpPr txBox="1"/>
              <p:nvPr/>
            </p:nvSpPr>
            <p:spPr>
              <a:xfrm>
                <a:off x="387439" y="3023527"/>
                <a:ext cx="11293642" cy="3477875"/>
              </a:xfrm>
              <a:prstGeom prst="rect">
                <a:avLst/>
              </a:prstGeom>
              <a:noFill/>
            </p:spPr>
            <p:txBody>
              <a:bodyPr wrap="square" rtlCol="0">
                <a:spAutoFit/>
              </a:bodyPr>
              <a:lstStyle/>
              <a:p>
                <a:pPr algn="just"/>
                <a:r>
                  <a:rPr lang="en-US" altLang="zh-CN" sz="2200" dirty="0">
                    <a:latin typeface="Times New Roman" panose="02020603050405020304" pitchFamily="18" charset="0"/>
                    <a:cs typeface="Times New Roman" panose="02020603050405020304" pitchFamily="18" charset="0"/>
                  </a:rPr>
                  <a:t>Figure 9.6: </a:t>
                </a:r>
                <a:r>
                  <a:rPr lang="en-US" altLang="zh-CN" sz="2200" i="1" dirty="0">
                    <a:latin typeface="Times New Roman" panose="02020603050405020304" pitchFamily="18" charset="0"/>
                    <a:cs typeface="Times New Roman" panose="02020603050405020304" pitchFamily="18" charset="0"/>
                  </a:rPr>
                  <a:t>Eﬃciency of edge detection</a:t>
                </a:r>
                <a:r>
                  <a:rPr lang="en-US" altLang="zh-CN" sz="2200" dirty="0">
                    <a:latin typeface="Times New Roman" panose="02020603050405020304" pitchFamily="18" charset="0"/>
                    <a:cs typeface="Times New Roman" panose="02020603050405020304" pitchFamily="18" charset="0"/>
                  </a:rPr>
                  <a:t>. The image on the right was formed by taking each pixel in the original image and subtracting the value of its neighboring pixel on the left. This shows the strength of all of the vertically oriented edges in the input image, which can be a useful operation for object detection. Both images are 280 pixels tall. The input image is 320 pixels wide while the output image is 319 pixels wide. This transformation can be described by a convolution kernel containing two elements, and requires </a:t>
                </a:r>
                <a14:m>
                  <m:oMath xmlns:m="http://schemas.openxmlformats.org/officeDocument/2006/math">
                    <m:r>
                      <a:rPr lang="en-US" altLang="zh-CN" sz="2200" b="0" i="0" smtClean="0">
                        <a:latin typeface="Cambria Math" panose="02040503050406030204" pitchFamily="18" charset="0"/>
                        <a:ea typeface="Cambria Math" panose="02040503050406030204" pitchFamily="18" charset="0"/>
                        <a:cs typeface="Times New Roman" panose="02020603050405020304" pitchFamily="18" charset="0"/>
                      </a:rPr>
                      <m:t>319</m:t>
                    </m:r>
                    <m:r>
                      <a:rPr lang="en-US" altLang="zh-CN" sz="220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200" b="0" i="1" smtClean="0">
                        <a:latin typeface="Cambria Math" panose="02040503050406030204" pitchFamily="18" charset="0"/>
                        <a:ea typeface="Cambria Math" panose="02040503050406030204" pitchFamily="18" charset="0"/>
                        <a:cs typeface="Times New Roman" panose="02020603050405020304" pitchFamily="18" charset="0"/>
                      </a:rPr>
                      <m:t>280</m:t>
                    </m:r>
                    <m:r>
                      <a:rPr lang="en-US" altLang="zh-CN" sz="22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200" b="0" i="1" smtClean="0">
                        <a:latin typeface="Cambria Math" panose="02040503050406030204" pitchFamily="18" charset="0"/>
                        <a:ea typeface="Cambria Math" panose="02040503050406030204" pitchFamily="18" charset="0"/>
                        <a:cs typeface="Times New Roman" panose="02020603050405020304" pitchFamily="18" charset="0"/>
                      </a:rPr>
                      <m:t>3</m:t>
                    </m:r>
                    <m:r>
                      <a:rPr lang="en-US" altLang="zh-CN" sz="22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200" b="0" i="1" smtClean="0">
                        <a:latin typeface="Cambria Math" panose="02040503050406030204" pitchFamily="18" charset="0"/>
                        <a:ea typeface="Cambria Math" panose="02040503050406030204" pitchFamily="18" charset="0"/>
                        <a:cs typeface="Times New Roman" panose="02020603050405020304" pitchFamily="18" charset="0"/>
                      </a:rPr>
                      <m:t>267</m:t>
                    </m:r>
                  </m:oMath>
                </a14:m>
                <a:r>
                  <a:rPr lang="en-US" altLang="zh-CN" sz="2200" dirty="0">
                    <a:latin typeface="Times New Roman" panose="02020603050405020304" pitchFamily="18" charset="0"/>
                    <a:cs typeface="Times New Roman" panose="02020603050405020304" pitchFamily="18" charset="0"/>
                  </a:rPr>
                  <a:t>, 960 ﬂoating point operations (two multiplications and one addition per output pixel) to compute using convolution. To describe the same transformation with a matrix multiplication would take </a:t>
                </a:r>
                <a14:m>
                  <m:oMath xmlns:m="http://schemas.openxmlformats.org/officeDocument/2006/math">
                    <m:r>
                      <a:rPr lang="en-US" altLang="zh-CN" sz="2200">
                        <a:latin typeface="Cambria Math" panose="02040503050406030204" pitchFamily="18" charset="0"/>
                        <a:ea typeface="Cambria Math" panose="02040503050406030204" pitchFamily="18" charset="0"/>
                        <a:cs typeface="Times New Roman" panose="02020603050405020304" pitchFamily="18" charset="0"/>
                      </a:rPr>
                      <m:t>3</m:t>
                    </m:r>
                    <m:r>
                      <a:rPr lang="en-US" altLang="zh-CN" sz="2200" b="0" i="1" smtClean="0">
                        <a:latin typeface="Cambria Math" panose="02040503050406030204" pitchFamily="18" charset="0"/>
                        <a:ea typeface="Cambria Math" panose="02040503050406030204" pitchFamily="18" charset="0"/>
                        <a:cs typeface="Times New Roman" panose="02020603050405020304" pitchFamily="18" charset="0"/>
                      </a:rPr>
                      <m:t>20</m:t>
                    </m:r>
                    <m:r>
                      <a:rPr lang="en-US" altLang="zh-CN" sz="220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200" i="1">
                        <a:latin typeface="Cambria Math" panose="02040503050406030204" pitchFamily="18" charset="0"/>
                        <a:ea typeface="Cambria Math" panose="02040503050406030204" pitchFamily="18" charset="0"/>
                        <a:cs typeface="Times New Roman" panose="02020603050405020304" pitchFamily="18" charset="0"/>
                      </a:rPr>
                      <m:t>280</m:t>
                    </m:r>
                    <m:r>
                      <a:rPr lang="en-US" altLang="zh-CN" sz="220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200" i="1">
                        <a:latin typeface="Cambria Math" panose="02040503050406030204" pitchFamily="18" charset="0"/>
                        <a:ea typeface="Cambria Math" panose="02040503050406030204" pitchFamily="18" charset="0"/>
                        <a:cs typeface="Times New Roman" panose="02020603050405020304" pitchFamily="18" charset="0"/>
                      </a:rPr>
                      <m:t>319</m:t>
                    </m:r>
                    <m:r>
                      <a:rPr lang="en-US" altLang="zh-CN" sz="22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200" b="0" i="1" smtClean="0">
                        <a:latin typeface="Cambria Math" panose="02040503050406030204" pitchFamily="18" charset="0"/>
                        <a:ea typeface="Cambria Math" panose="02040503050406030204" pitchFamily="18" charset="0"/>
                        <a:cs typeface="Times New Roman" panose="02020603050405020304" pitchFamily="18" charset="0"/>
                      </a:rPr>
                      <m:t>280</m:t>
                    </m:r>
                  </m:oMath>
                </a14:m>
                <a:r>
                  <a:rPr lang="en-US" altLang="zh-CN" sz="2200" dirty="0">
                    <a:latin typeface="Times New Roman" panose="02020603050405020304" pitchFamily="18" charset="0"/>
                    <a:cs typeface="Times New Roman" panose="02020603050405020304" pitchFamily="18" charset="0"/>
                  </a:rPr>
                  <a:t>, or over eight billion, entries in the matrix, making convolution four billion times more eﬃcient for representing this transformation. </a:t>
                </a:r>
              </a:p>
            </p:txBody>
          </p:sp>
        </mc:Choice>
        <mc:Fallback xmlns="">
          <p:sp>
            <p:nvSpPr>
              <p:cNvPr id="6" name="文本框 5">
                <a:extLst>
                  <a:ext uri="{FF2B5EF4-FFF2-40B4-BE49-F238E27FC236}">
                    <a16:creationId xmlns:a16="http://schemas.microsoft.com/office/drawing/2014/main" id="{804E9A96-2766-427F-B9A8-185CC2BA6962}"/>
                  </a:ext>
                </a:extLst>
              </p:cNvPr>
              <p:cNvSpPr txBox="1">
                <a:spLocks noRot="1" noChangeAspect="1" noMove="1" noResize="1" noEditPoints="1" noAdjustHandles="1" noChangeArrowheads="1" noChangeShapeType="1" noTextEdit="1"/>
              </p:cNvSpPr>
              <p:nvPr/>
            </p:nvSpPr>
            <p:spPr>
              <a:xfrm>
                <a:off x="387439" y="3023527"/>
                <a:ext cx="11293642" cy="3477875"/>
              </a:xfrm>
              <a:prstGeom prst="rect">
                <a:avLst/>
              </a:prstGeom>
              <a:blipFill>
                <a:blip r:embed="rId3"/>
                <a:stretch>
                  <a:fillRect l="-702" t="-1226" r="-702" b="-2452"/>
                </a:stretch>
              </a:blipFill>
            </p:spPr>
            <p:txBody>
              <a:bodyPr/>
              <a:lstStyle/>
              <a:p>
                <a:r>
                  <a:rPr lang="zh-CN" altLang="en-US">
                    <a:noFill/>
                  </a:rPr>
                  <a:t> </a:t>
                </a:r>
              </a:p>
            </p:txBody>
          </p:sp>
        </mc:Fallback>
      </mc:AlternateContent>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58946" y="1147590"/>
            <a:ext cx="4372585" cy="1775812"/>
          </a:xfrm>
          <a:prstGeom prst="rect">
            <a:avLst/>
          </a:prstGeom>
        </p:spPr>
      </p:pic>
    </p:spTree>
    <p:extLst>
      <p:ext uri="{BB962C8B-B14F-4D97-AF65-F5344CB8AC3E}">
        <p14:creationId xmlns:p14="http://schemas.microsoft.com/office/powerpoint/2010/main" val="42667187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9.2 Motivation</a:t>
            </a:r>
            <a:endParaRPr lang="zh-CN" altLang="en-US" sz="3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804E9A96-2766-427F-B9A8-185CC2BA6962}"/>
                  </a:ext>
                </a:extLst>
              </p:cNvPr>
              <p:cNvSpPr txBox="1"/>
              <p:nvPr/>
            </p:nvSpPr>
            <p:spPr>
              <a:xfrm>
                <a:off x="449179" y="3088752"/>
                <a:ext cx="11293642" cy="2800767"/>
              </a:xfrm>
              <a:prstGeom prst="rect">
                <a:avLst/>
              </a:prstGeom>
              <a:noFill/>
            </p:spPr>
            <p:txBody>
              <a:bodyPr wrap="square" rtlCol="0">
                <a:spAutoFit/>
              </a:bodyPr>
              <a:lstStyle/>
              <a:p>
                <a:pPr algn="just"/>
                <a:r>
                  <a:rPr lang="en-US" altLang="zh-CN" sz="2200" dirty="0">
                    <a:latin typeface="Times New Roman" panose="02020603050405020304" pitchFamily="18" charset="0"/>
                    <a:cs typeface="Times New Roman" panose="02020603050405020304" pitchFamily="18" charset="0"/>
                  </a:rPr>
                  <a:t>Figure 9.6: The straightforward matrix multiplication algorithm performs over sixteen billion ﬂoating point operations, making convolution roughly 60,000 times more eﬃcient computationally. Of course, most of the entries of the matrix would be zero. If we stored only the nonzero entries of the matrix, then both matrix multiplication and convolution would require the same number of ﬂoating point operations to compute. The matrix would still need to contain </a:t>
                </a:r>
                <a14:m>
                  <m:oMath xmlns:m="http://schemas.openxmlformats.org/officeDocument/2006/math">
                    <m:r>
                      <a:rPr lang="en-US" altLang="zh-CN" sz="2200" b="0" i="0" smtClean="0">
                        <a:latin typeface="Cambria Math" panose="02040503050406030204" pitchFamily="18" charset="0"/>
                        <a:ea typeface="Cambria Math" panose="02040503050406030204" pitchFamily="18" charset="0"/>
                        <a:cs typeface="Times New Roman" panose="02020603050405020304" pitchFamily="18" charset="0"/>
                      </a:rPr>
                      <m:t>2</m:t>
                    </m:r>
                    <m:r>
                      <a:rPr lang="en-US" altLang="zh-CN" sz="22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200">
                        <a:latin typeface="Cambria Math" panose="02040503050406030204" pitchFamily="18" charset="0"/>
                        <a:ea typeface="Cambria Math" panose="02040503050406030204" pitchFamily="18" charset="0"/>
                        <a:cs typeface="Times New Roman" panose="02020603050405020304" pitchFamily="18" charset="0"/>
                      </a:rPr>
                      <m:t>319</m:t>
                    </m:r>
                    <m:r>
                      <a:rPr lang="en-US" altLang="zh-CN" sz="220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200" i="1">
                        <a:latin typeface="Cambria Math" panose="02040503050406030204" pitchFamily="18" charset="0"/>
                        <a:ea typeface="Cambria Math" panose="02040503050406030204" pitchFamily="18" charset="0"/>
                        <a:cs typeface="Times New Roman" panose="02020603050405020304" pitchFamily="18" charset="0"/>
                      </a:rPr>
                      <m:t>280</m:t>
                    </m:r>
                    <m:r>
                      <a:rPr lang="en-US" altLang="zh-CN" sz="220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200" b="0" i="1" smtClean="0">
                        <a:latin typeface="Cambria Math" panose="02040503050406030204" pitchFamily="18" charset="0"/>
                        <a:ea typeface="Cambria Math" panose="02040503050406030204" pitchFamily="18" charset="0"/>
                        <a:cs typeface="Times New Roman" panose="02020603050405020304" pitchFamily="18" charset="0"/>
                      </a:rPr>
                      <m:t>1</m:t>
                    </m:r>
                    <m:r>
                      <a:rPr lang="en-US" altLang="zh-CN" sz="2200" i="1">
                        <a:latin typeface="Cambria Math" panose="02040503050406030204" pitchFamily="18" charset="0"/>
                        <a:ea typeface="Cambria Math" panose="02040503050406030204" pitchFamily="18" charset="0"/>
                        <a:cs typeface="Times New Roman" panose="02020603050405020304" pitchFamily="18" charset="0"/>
                      </a:rPr>
                      <m:t>7</m:t>
                    </m:r>
                    <m:r>
                      <a:rPr lang="en-US" altLang="zh-CN" sz="2200" b="0" i="1" smtClean="0">
                        <a:latin typeface="Cambria Math" panose="02040503050406030204" pitchFamily="18" charset="0"/>
                        <a:ea typeface="Cambria Math" panose="02040503050406030204" pitchFamily="18" charset="0"/>
                        <a:cs typeface="Times New Roman" panose="02020603050405020304" pitchFamily="18" charset="0"/>
                      </a:rPr>
                      <m:t>8</m:t>
                    </m:r>
                  </m:oMath>
                </a14:m>
                <a:r>
                  <a:rPr lang="en-US" altLang="zh-CN" sz="2200" dirty="0">
                    <a:latin typeface="Times New Roman" panose="02020603050405020304" pitchFamily="18" charset="0"/>
                    <a:cs typeface="Times New Roman" panose="02020603050405020304" pitchFamily="18" charset="0"/>
                  </a:rPr>
                  <a:t>,640 entries. Convolution is an extremely eﬃcient way of describing transformations that apply the same linear transformation of a small, local region across the entire input. (Photo credit: Paula </a:t>
                </a:r>
                <a:r>
                  <a:rPr lang="en-US" altLang="zh-CN" sz="2200" dirty="0" err="1">
                    <a:latin typeface="Times New Roman" panose="02020603050405020304" pitchFamily="18" charset="0"/>
                    <a:cs typeface="Times New Roman" panose="02020603050405020304" pitchFamily="18" charset="0"/>
                  </a:rPr>
                  <a:t>Goodfellow</a:t>
                </a:r>
                <a:r>
                  <a:rPr lang="en-US" altLang="zh-CN" sz="2200" dirty="0">
                    <a:latin typeface="Times New Roman" panose="02020603050405020304" pitchFamily="18" charset="0"/>
                    <a:cs typeface="Times New Roman" panose="02020603050405020304" pitchFamily="18" charset="0"/>
                  </a:rPr>
                  <a:t>)</a:t>
                </a:r>
              </a:p>
            </p:txBody>
          </p:sp>
        </mc:Choice>
        <mc:Fallback xmlns="">
          <p:sp>
            <p:nvSpPr>
              <p:cNvPr id="6" name="文本框 5">
                <a:extLst>
                  <a:ext uri="{FF2B5EF4-FFF2-40B4-BE49-F238E27FC236}">
                    <a16:creationId xmlns:a16="http://schemas.microsoft.com/office/drawing/2014/main" id="{804E9A96-2766-427F-B9A8-185CC2BA6962}"/>
                  </a:ext>
                </a:extLst>
              </p:cNvPr>
              <p:cNvSpPr txBox="1">
                <a:spLocks noRot="1" noChangeAspect="1" noMove="1" noResize="1" noEditPoints="1" noAdjustHandles="1" noChangeArrowheads="1" noChangeShapeType="1" noTextEdit="1"/>
              </p:cNvSpPr>
              <p:nvPr/>
            </p:nvSpPr>
            <p:spPr>
              <a:xfrm>
                <a:off x="449179" y="3088752"/>
                <a:ext cx="11293642" cy="2800767"/>
              </a:xfrm>
              <a:prstGeom prst="rect">
                <a:avLst/>
              </a:prstGeom>
              <a:blipFill>
                <a:blip r:embed="rId3"/>
                <a:stretch>
                  <a:fillRect l="-702" t="-1525" r="-1350" b="-3486"/>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085C365A-5156-4847-BAE5-1D8277ECCE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58946" y="1147590"/>
            <a:ext cx="4372585" cy="1775812"/>
          </a:xfrm>
          <a:prstGeom prst="rect">
            <a:avLst/>
          </a:prstGeom>
        </p:spPr>
      </p:pic>
    </p:spTree>
    <p:extLst>
      <p:ext uri="{BB962C8B-B14F-4D97-AF65-F5344CB8AC3E}">
        <p14:creationId xmlns:p14="http://schemas.microsoft.com/office/powerpoint/2010/main" val="17106105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9.2 Motivation</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87439" y="1043189"/>
                <a:ext cx="11409609" cy="5133774"/>
              </a:xfrm>
            </p:spPr>
            <p:txBody>
              <a:bodyPr>
                <a:normAutofit/>
              </a:bodyPr>
              <a:lstStyle/>
              <a:p>
                <a:pPr lvl="0">
                  <a:spcBef>
                    <a:spcPts val="0"/>
                  </a:spcBef>
                  <a:buClr>
                    <a:srgbClr val="FF0000"/>
                  </a:buClr>
                </a:pPr>
                <a:r>
                  <a:rPr lang="en-US" altLang="zh-CN" dirty="0"/>
                  <a:t>Convolutions is thus dramatically eﬃcient </a:t>
                </a:r>
                <a:r>
                  <a:rPr lang="en-US" altLang="zh-CN" sz="2600" dirty="0">
                    <a:latin typeface="Times New Roman" panose="02020603050405020304" pitchFamily="18" charset="0"/>
                    <a:cs typeface="Times New Roman" panose="02020603050405020304" pitchFamily="18" charset="0"/>
                  </a:rPr>
                  <a:t>than dense matrix multiplication in terms of the memory requirements and statistical eﬃciency. For a graphical depiction of how parameter sharing works, see Fig. </a:t>
                </a:r>
                <a:r>
                  <a:rPr lang="en-US" altLang="zh-CN" sz="2600" dirty="0">
                    <a:solidFill>
                      <a:srgbClr val="FF0000"/>
                    </a:solidFill>
                    <a:latin typeface="Times New Roman" panose="02020603050405020304" pitchFamily="18" charset="0"/>
                    <a:cs typeface="Times New Roman" panose="02020603050405020304" pitchFamily="18" charset="0"/>
                  </a:rPr>
                  <a:t>9.5</a:t>
                </a:r>
                <a:r>
                  <a:rPr lang="en-US" altLang="zh-CN" sz="2600" dirty="0">
                    <a:latin typeface="Times New Roman" panose="02020603050405020304" pitchFamily="18" charset="0"/>
                    <a:cs typeface="Times New Roman" panose="02020603050405020304" pitchFamily="18" charset="0"/>
                  </a:rPr>
                  <a:t>.</a:t>
                </a:r>
              </a:p>
              <a:p>
                <a:pPr marL="0" lvl="0" indent="0" algn="just">
                  <a:lnSpc>
                    <a:spcPct val="125000"/>
                  </a:lnSpc>
                  <a:spcBef>
                    <a:spcPts val="0"/>
                  </a:spcBef>
                  <a:buClr>
                    <a:srgbClr val="FF0000"/>
                  </a:buClr>
                  <a:buNone/>
                </a:pPr>
                <a:r>
                  <a:rPr lang="en-US" altLang="zh-CN" dirty="0"/>
                  <a:t>        </a:t>
                </a:r>
                <a:r>
                  <a:rPr lang="en-US" altLang="zh-CN" sz="2600" dirty="0">
                    <a:latin typeface="Times New Roman" panose="02020603050405020304" pitchFamily="18" charset="0"/>
                    <a:cs typeface="Times New Roman" panose="02020603050405020304" pitchFamily="18" charset="0"/>
                  </a:rPr>
                  <a:t>As an example of both of these ﬁrst two principles in action, Fig. </a:t>
                </a:r>
                <a:r>
                  <a:rPr lang="en-US" altLang="zh-CN" sz="2600" dirty="0">
                    <a:solidFill>
                      <a:srgbClr val="FF0000"/>
                    </a:solidFill>
                    <a:latin typeface="Times New Roman" panose="02020603050405020304" pitchFamily="18" charset="0"/>
                    <a:cs typeface="Times New Roman" panose="02020603050405020304" pitchFamily="18" charset="0"/>
                  </a:rPr>
                  <a:t>9.6</a:t>
                </a:r>
                <a:r>
                  <a:rPr lang="en-US" altLang="zh-CN" sz="2600" dirty="0">
                    <a:latin typeface="Times New Roman" panose="02020603050405020304" pitchFamily="18" charset="0"/>
                    <a:cs typeface="Times New Roman" panose="02020603050405020304" pitchFamily="18" charset="0"/>
                  </a:rPr>
                  <a:t> shows how sparse connectivity and parameter sharing can dramatically improve the eﬃciency of a linear function for detecting edges in an image.</a:t>
                </a:r>
              </a:p>
              <a:p>
                <a:pPr marL="0" lvl="0" indent="0" algn="just">
                  <a:lnSpc>
                    <a:spcPct val="125000"/>
                  </a:lnSpc>
                  <a:spcBef>
                    <a:spcPts val="0"/>
                  </a:spcBef>
                  <a:buClr>
                    <a:srgbClr val="FF0000"/>
                  </a:buClr>
                  <a:buNone/>
                </a:pPr>
                <a:r>
                  <a:rPr lang="en-US" altLang="zh-CN" dirty="0"/>
                  <a:t>        </a:t>
                </a:r>
                <a:r>
                  <a:rPr lang="en-US" altLang="zh-CN" sz="2600" dirty="0">
                    <a:latin typeface="Times New Roman" panose="02020603050405020304" pitchFamily="18" charset="0"/>
                    <a:cs typeface="Times New Roman" panose="02020603050405020304" pitchFamily="18" charset="0"/>
                  </a:rPr>
                  <a:t>In the case of convolution, the particular form of parameter sharing causes the layer to have a property called </a:t>
                </a:r>
                <a:r>
                  <a:rPr lang="en-US" altLang="zh-CN" sz="2600" i="1" dirty="0">
                    <a:latin typeface="Times New Roman" panose="02020603050405020304" pitchFamily="18" charset="0"/>
                    <a:cs typeface="Times New Roman" panose="02020603050405020304" pitchFamily="18" charset="0"/>
                  </a:rPr>
                  <a:t>equivariance</a:t>
                </a:r>
                <a:r>
                  <a:rPr lang="en-US" altLang="zh-CN" sz="2600" dirty="0">
                    <a:latin typeface="Times New Roman" panose="02020603050405020304" pitchFamily="18" charset="0"/>
                    <a:cs typeface="Times New Roman" panose="02020603050405020304" pitchFamily="18" charset="0"/>
                  </a:rPr>
                  <a:t> to translation. To say a function is </a:t>
                </a:r>
                <a:r>
                  <a:rPr lang="en-US" altLang="zh-CN" sz="2600" dirty="0" err="1">
                    <a:latin typeface="Times New Roman" panose="02020603050405020304" pitchFamily="18" charset="0"/>
                    <a:cs typeface="Times New Roman" panose="02020603050405020304" pitchFamily="18" charset="0"/>
                  </a:rPr>
                  <a:t>equivariant</a:t>
                </a:r>
                <a:r>
                  <a:rPr lang="en-US" altLang="zh-CN" sz="2600" dirty="0">
                    <a:latin typeface="Times New Roman" panose="02020603050405020304" pitchFamily="18" charset="0"/>
                    <a:cs typeface="Times New Roman" panose="02020603050405020304" pitchFamily="18" charset="0"/>
                  </a:rPr>
                  <a:t> means that if the input changes, the output changes in the same way. Speciﬁcally, a function </a:t>
                </a:r>
                <a14:m>
                  <m:oMath xmlns:m="http://schemas.openxmlformats.org/officeDocument/2006/math">
                    <m:r>
                      <a:rPr lang="en-US" altLang="zh-CN" sz="2600" b="0" i="1" smtClean="0">
                        <a:latin typeface="Cambria Math" panose="02040503050406030204" pitchFamily="18" charset="0"/>
                        <a:cs typeface="Times New Roman" panose="02020603050405020304" pitchFamily="18" charset="0"/>
                      </a:rPr>
                      <m:t>𝑓</m:t>
                    </m:r>
                    <m:d>
                      <m:dPr>
                        <m:ctrlPr>
                          <a:rPr lang="en-US" altLang="zh-CN" sz="2600" b="0" i="1" smtClean="0">
                            <a:latin typeface="Cambria Math" panose="02040503050406030204" pitchFamily="18" charset="0"/>
                            <a:cs typeface="Times New Roman" panose="02020603050405020304" pitchFamily="18" charset="0"/>
                          </a:rPr>
                        </m:ctrlPr>
                      </m:dPr>
                      <m:e>
                        <m:r>
                          <a:rPr lang="en-US" altLang="zh-CN" sz="2600" b="0" i="1" smtClean="0">
                            <a:latin typeface="Cambria Math" panose="02040503050406030204" pitchFamily="18" charset="0"/>
                            <a:cs typeface="Times New Roman" panose="02020603050405020304" pitchFamily="18" charset="0"/>
                          </a:rPr>
                          <m:t>𝑥</m:t>
                        </m:r>
                      </m:e>
                    </m:d>
                  </m:oMath>
                </a14:m>
                <a:r>
                  <a:rPr lang="en-US" altLang="zh-CN" sz="2600" dirty="0">
                    <a:latin typeface="Times New Roman" panose="02020603050405020304" pitchFamily="18" charset="0"/>
                    <a:cs typeface="Times New Roman" panose="02020603050405020304" pitchFamily="18" charset="0"/>
                  </a:rPr>
                  <a:t> is </a:t>
                </a:r>
                <a:r>
                  <a:rPr lang="en-US" altLang="zh-CN" sz="2600" dirty="0" err="1">
                    <a:latin typeface="Times New Roman" panose="02020603050405020304" pitchFamily="18" charset="0"/>
                    <a:cs typeface="Times New Roman" panose="02020603050405020304" pitchFamily="18" charset="0"/>
                  </a:rPr>
                  <a:t>equivariant</a:t>
                </a:r>
                <a:r>
                  <a:rPr lang="en-US" altLang="zh-CN" sz="2600" dirty="0">
                    <a:latin typeface="Times New Roman" panose="02020603050405020304" pitchFamily="18" charset="0"/>
                    <a:cs typeface="Times New Roman" panose="02020603050405020304" pitchFamily="18" charset="0"/>
                  </a:rPr>
                  <a:t> to a function </a:t>
                </a:r>
                <a14:m>
                  <m:oMath xmlns:m="http://schemas.openxmlformats.org/officeDocument/2006/math">
                    <m:r>
                      <a:rPr lang="en-US" altLang="zh-CN" sz="2600" b="0" i="1" smtClean="0">
                        <a:latin typeface="Cambria Math" panose="02040503050406030204" pitchFamily="18" charset="0"/>
                        <a:cs typeface="Times New Roman" panose="02020603050405020304" pitchFamily="18" charset="0"/>
                      </a:rPr>
                      <m:t>𝑔</m:t>
                    </m:r>
                  </m:oMath>
                </a14:m>
                <a:r>
                  <a:rPr lang="en-US" altLang="zh-CN" sz="2600" dirty="0">
                    <a:latin typeface="Times New Roman" panose="02020603050405020304" pitchFamily="18" charset="0"/>
                    <a:cs typeface="Times New Roman" panose="02020603050405020304" pitchFamily="18" charset="0"/>
                  </a:rPr>
                  <a:t> if </a:t>
                </a:r>
                <a14:m>
                  <m:oMath xmlns:m="http://schemas.openxmlformats.org/officeDocument/2006/math">
                    <m:r>
                      <a:rPr lang="en-US" altLang="zh-CN" sz="2600" i="1">
                        <a:latin typeface="Cambria Math" panose="02040503050406030204" pitchFamily="18" charset="0"/>
                        <a:cs typeface="Times New Roman" panose="02020603050405020304" pitchFamily="18" charset="0"/>
                      </a:rPr>
                      <m:t>𝑓</m:t>
                    </m:r>
                    <m:d>
                      <m:dPr>
                        <m:ctrlPr>
                          <a:rPr lang="en-US" altLang="zh-CN" sz="2600" i="1">
                            <a:latin typeface="Cambria Math" panose="02040503050406030204" pitchFamily="18" charset="0"/>
                            <a:cs typeface="Times New Roman" panose="02020603050405020304" pitchFamily="18" charset="0"/>
                          </a:rPr>
                        </m:ctrlPr>
                      </m:dPr>
                      <m:e>
                        <m:r>
                          <a:rPr lang="en-US" altLang="zh-CN" sz="2600" b="0" i="1" smtClean="0">
                            <a:latin typeface="Cambria Math" panose="02040503050406030204" pitchFamily="18" charset="0"/>
                            <a:cs typeface="Times New Roman" panose="02020603050405020304" pitchFamily="18" charset="0"/>
                          </a:rPr>
                          <m:t>𝑔</m:t>
                        </m:r>
                        <m:d>
                          <m:dPr>
                            <m:ctrlPr>
                              <a:rPr lang="en-US" altLang="zh-CN" sz="2600" b="0" i="1" smtClean="0">
                                <a:latin typeface="Cambria Math" panose="02040503050406030204" pitchFamily="18" charset="0"/>
                                <a:cs typeface="Times New Roman" panose="02020603050405020304" pitchFamily="18" charset="0"/>
                              </a:rPr>
                            </m:ctrlPr>
                          </m:dPr>
                          <m:e>
                            <m:r>
                              <a:rPr lang="en-US" altLang="zh-CN" sz="2600" b="0" i="1" smtClean="0">
                                <a:latin typeface="Cambria Math" panose="02040503050406030204" pitchFamily="18" charset="0"/>
                                <a:cs typeface="Times New Roman" panose="02020603050405020304" pitchFamily="18" charset="0"/>
                              </a:rPr>
                              <m:t>𝑥</m:t>
                            </m:r>
                          </m:e>
                        </m:d>
                      </m:e>
                    </m:d>
                    <m:r>
                      <a:rPr lang="en-US" altLang="zh-CN" sz="2600" b="0" i="1" smtClean="0">
                        <a:latin typeface="Cambria Math" panose="02040503050406030204" pitchFamily="18" charset="0"/>
                        <a:cs typeface="Times New Roman" panose="02020603050405020304" pitchFamily="18" charset="0"/>
                      </a:rPr>
                      <m:t>=</m:t>
                    </m:r>
                    <m:r>
                      <a:rPr lang="en-US" altLang="zh-CN" sz="2600" b="0" i="1" smtClean="0">
                        <a:latin typeface="Cambria Math" panose="02040503050406030204" pitchFamily="18" charset="0"/>
                        <a:cs typeface="Times New Roman" panose="02020603050405020304" pitchFamily="18" charset="0"/>
                      </a:rPr>
                      <m:t>𝑔</m:t>
                    </m:r>
                    <m:d>
                      <m:dPr>
                        <m:ctrlPr>
                          <a:rPr lang="en-US" altLang="zh-CN" sz="2600" i="1">
                            <a:latin typeface="Cambria Math" panose="02040503050406030204" pitchFamily="18" charset="0"/>
                            <a:cs typeface="Times New Roman" panose="02020603050405020304" pitchFamily="18" charset="0"/>
                          </a:rPr>
                        </m:ctrlPr>
                      </m:dPr>
                      <m:e>
                        <m:r>
                          <a:rPr lang="en-US" altLang="zh-CN" sz="2600" b="0" i="1" smtClean="0">
                            <a:latin typeface="Cambria Math" panose="02040503050406030204" pitchFamily="18" charset="0"/>
                            <a:cs typeface="Times New Roman" panose="02020603050405020304" pitchFamily="18" charset="0"/>
                          </a:rPr>
                          <m:t>𝑓</m:t>
                        </m:r>
                        <m:d>
                          <m:dPr>
                            <m:ctrlPr>
                              <a:rPr lang="en-US" altLang="zh-CN" sz="2600" i="1">
                                <a:latin typeface="Cambria Math" panose="02040503050406030204" pitchFamily="18" charset="0"/>
                                <a:cs typeface="Times New Roman" panose="02020603050405020304" pitchFamily="18" charset="0"/>
                              </a:rPr>
                            </m:ctrlPr>
                          </m:dPr>
                          <m:e>
                            <m:r>
                              <a:rPr lang="en-US" altLang="zh-CN" sz="2600" i="1">
                                <a:latin typeface="Cambria Math" panose="02040503050406030204" pitchFamily="18" charset="0"/>
                                <a:cs typeface="Times New Roman" panose="02020603050405020304" pitchFamily="18" charset="0"/>
                              </a:rPr>
                              <m:t>𝑥</m:t>
                            </m:r>
                          </m:e>
                        </m:d>
                      </m:e>
                    </m:d>
                  </m:oMath>
                </a14:m>
                <a:r>
                  <a:rPr lang="en-US" altLang="zh-CN" sz="2600" dirty="0">
                    <a:latin typeface="Times New Roman" panose="02020603050405020304" pitchFamily="18" charset="0"/>
                    <a:cs typeface="Times New Roman" panose="02020603050405020304" pitchFamily="18" charset="0"/>
                  </a:rPr>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87439" y="1043189"/>
                <a:ext cx="11409609" cy="5133774"/>
              </a:xfrm>
              <a:blipFill>
                <a:blip r:embed="rId3"/>
                <a:stretch>
                  <a:fillRect l="-962" r="-962" b="-14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22477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9 Convolutional Networks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i="1" dirty="0">
                <a:latin typeface="Times New Roman" panose="02020603050405020304" pitchFamily="18" charset="0"/>
                <a:cs typeface="Times New Roman" panose="02020603050405020304" pitchFamily="18" charset="0"/>
              </a:rPr>
              <a:t>Convolutional networks</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LeCun</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1989</a:t>
            </a:r>
            <a:r>
              <a:rPr lang="en-US" altLang="zh-CN" sz="2600" dirty="0">
                <a:latin typeface="Times New Roman" panose="02020603050405020304" pitchFamily="18" charset="0"/>
                <a:cs typeface="Times New Roman" panose="02020603050405020304" pitchFamily="18" charset="0"/>
              </a:rPr>
              <a:t>), also known as </a:t>
            </a:r>
            <a:r>
              <a:rPr lang="en-US" altLang="zh-CN" sz="2600" i="1" dirty="0">
                <a:latin typeface="Times New Roman" panose="02020603050405020304" pitchFamily="18" charset="0"/>
                <a:cs typeface="Times New Roman" panose="02020603050405020304" pitchFamily="18" charset="0"/>
              </a:rPr>
              <a:t>convolutional neural networks </a:t>
            </a:r>
            <a:r>
              <a:rPr lang="en-US" altLang="zh-CN" sz="2600" dirty="0">
                <a:latin typeface="Times New Roman" panose="02020603050405020304" pitchFamily="18" charset="0"/>
                <a:cs typeface="Times New Roman" panose="02020603050405020304" pitchFamily="18" charset="0"/>
              </a:rPr>
              <a:t>or </a:t>
            </a:r>
            <a:r>
              <a:rPr lang="en-US" altLang="zh-CN" sz="2600" i="1" dirty="0">
                <a:latin typeface="Times New Roman" panose="02020603050405020304" pitchFamily="18" charset="0"/>
                <a:cs typeface="Times New Roman" panose="02020603050405020304" pitchFamily="18" charset="0"/>
              </a:rPr>
              <a:t>CNNs</a:t>
            </a:r>
            <a:r>
              <a:rPr lang="en-US" altLang="zh-CN" sz="2600" dirty="0">
                <a:latin typeface="Times New Roman" panose="02020603050405020304" pitchFamily="18" charset="0"/>
                <a:cs typeface="Times New Roman" panose="02020603050405020304" pitchFamily="18" charset="0"/>
              </a:rPr>
              <a:t>, are a specialized kind of neural network for processing data that has a known, grid-like topology. Examples include time-series data, which can be thought of as a 1D grid taking samples at regular time intervals, and image data, which can be thought of as a 2D grid of pixels. Convolutional networks have been tremendously successful in practical applications. The name “convolutional neural network” indicates that the network employs a mathematical operation called </a:t>
            </a:r>
            <a:r>
              <a:rPr lang="en-US" altLang="zh-CN" sz="2600" i="1" dirty="0">
                <a:latin typeface="Times New Roman" panose="02020603050405020304" pitchFamily="18" charset="0"/>
                <a:cs typeface="Times New Roman" panose="02020603050405020304" pitchFamily="18" charset="0"/>
              </a:rPr>
              <a:t>convolution</a:t>
            </a:r>
            <a:r>
              <a:rPr lang="en-US" altLang="zh-CN" sz="2600" dirty="0">
                <a:latin typeface="Times New Roman" panose="02020603050405020304" pitchFamily="18" charset="0"/>
                <a:cs typeface="Times New Roman" panose="02020603050405020304" pitchFamily="18" charset="0"/>
              </a:rPr>
              <a:t>. Convolution is a specialized kind of linear operation. </a:t>
            </a:r>
            <a:r>
              <a:rPr lang="en-US" altLang="zh-CN" sz="2600" b="1" dirty="0">
                <a:latin typeface="Times New Roman" panose="02020603050405020304" pitchFamily="18" charset="0"/>
                <a:cs typeface="Times New Roman" panose="02020603050405020304" pitchFamily="18" charset="0"/>
              </a:rPr>
              <a:t>Convolutional networks are simply neural networks that use convolution in place of general matrix multiplication in at least one of their layers.</a:t>
            </a:r>
            <a:endParaRPr lang="zh-CN" altLang="en-US" sz="2600" b="1"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22168072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9.2 Motivation</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87439" y="1043189"/>
                <a:ext cx="11409609" cy="5133774"/>
              </a:xfrm>
            </p:spPr>
            <p:txBody>
              <a:bodyPr>
                <a:normAutofit lnSpcReduction="10000"/>
              </a:bodyPr>
              <a:lstStyle/>
              <a:p>
                <a:pPr lvl="0">
                  <a:spcBef>
                    <a:spcPts val="0"/>
                  </a:spcBef>
                  <a:buClr>
                    <a:srgbClr val="FF0000"/>
                  </a:buClr>
                </a:pPr>
                <a:r>
                  <a:rPr lang="en-US" altLang="zh-CN" sz="2600" dirty="0">
                    <a:latin typeface="Times New Roman" panose="02020603050405020304" pitchFamily="18" charset="0"/>
                    <a:cs typeface="Times New Roman" panose="02020603050405020304" pitchFamily="18" charset="0"/>
                  </a:rPr>
                  <a:t>        In the case of convolution, if we let </a:t>
                </a:r>
                <a14:m>
                  <m:oMath xmlns:m="http://schemas.openxmlformats.org/officeDocument/2006/math">
                    <m:r>
                      <a:rPr lang="en-US" altLang="zh-CN" sz="2600" b="0" i="1" smtClean="0">
                        <a:latin typeface="Cambria Math" panose="02040503050406030204" pitchFamily="18" charset="0"/>
                        <a:cs typeface="Times New Roman" panose="02020603050405020304" pitchFamily="18" charset="0"/>
                      </a:rPr>
                      <m:t>𝑔</m:t>
                    </m:r>
                  </m:oMath>
                </a14:m>
                <a:r>
                  <a:rPr lang="en-US" altLang="zh-CN" sz="2600" dirty="0">
                    <a:latin typeface="Times New Roman" panose="02020603050405020304" pitchFamily="18" charset="0"/>
                    <a:cs typeface="Times New Roman" panose="02020603050405020304" pitchFamily="18" charset="0"/>
                  </a:rPr>
                  <a:t> be any function that translates the input, i.e., shifts it, then the convolution function is </a:t>
                </a:r>
                <a:r>
                  <a:rPr lang="en-US" altLang="zh-CN" sz="2600" dirty="0" err="1">
                    <a:latin typeface="Times New Roman" panose="02020603050405020304" pitchFamily="18" charset="0"/>
                    <a:cs typeface="Times New Roman" panose="02020603050405020304" pitchFamily="18" charset="0"/>
                  </a:rPr>
                  <a:t>equivariant</a:t>
                </a:r>
                <a:r>
                  <a:rPr lang="en-US" altLang="zh-CN" sz="2600" dirty="0">
                    <a:latin typeface="Times New Roman" panose="02020603050405020304" pitchFamily="18" charset="0"/>
                    <a:cs typeface="Times New Roman" panose="02020603050405020304" pitchFamily="18" charset="0"/>
                  </a:rPr>
                  <a:t> to </a:t>
                </a:r>
                <a14:m>
                  <m:oMath xmlns:m="http://schemas.openxmlformats.org/officeDocument/2006/math">
                    <m:r>
                      <a:rPr lang="en-US" altLang="zh-CN" sz="2600" i="1">
                        <a:latin typeface="Cambria Math" panose="02040503050406030204" pitchFamily="18" charset="0"/>
                        <a:cs typeface="Times New Roman" panose="02020603050405020304" pitchFamily="18" charset="0"/>
                      </a:rPr>
                      <m:t>𝑔</m:t>
                    </m:r>
                  </m:oMath>
                </a14:m>
                <a:r>
                  <a:rPr lang="en-US" altLang="zh-CN" sz="2600" dirty="0">
                    <a:latin typeface="Times New Roman" panose="02020603050405020304" pitchFamily="18" charset="0"/>
                    <a:cs typeface="Times New Roman" panose="02020603050405020304" pitchFamily="18" charset="0"/>
                  </a:rPr>
                  <a:t>. For example, let </a:t>
                </a:r>
                <a14:m>
                  <m:oMath xmlns:m="http://schemas.openxmlformats.org/officeDocument/2006/math">
                    <m:r>
                      <a:rPr lang="en-US" altLang="zh-CN" sz="2600" b="0" i="1" smtClean="0">
                        <a:latin typeface="Cambria Math" panose="02040503050406030204" pitchFamily="18" charset="0"/>
                        <a:cs typeface="Times New Roman" panose="02020603050405020304" pitchFamily="18" charset="0"/>
                      </a:rPr>
                      <m:t>𝐼</m:t>
                    </m:r>
                  </m:oMath>
                </a14:m>
                <a:r>
                  <a:rPr lang="en-US" altLang="zh-CN" sz="2600" dirty="0">
                    <a:latin typeface="Times New Roman" panose="02020603050405020304" pitchFamily="18" charset="0"/>
                    <a:cs typeface="Times New Roman" panose="02020603050405020304" pitchFamily="18" charset="0"/>
                  </a:rPr>
                  <a:t> be a function giving image brightness at integer coordinates. Let </a:t>
                </a:r>
                <a14:m>
                  <m:oMath xmlns:m="http://schemas.openxmlformats.org/officeDocument/2006/math">
                    <m:r>
                      <a:rPr lang="en-US" altLang="zh-CN" sz="2600" i="1">
                        <a:latin typeface="Cambria Math" panose="02040503050406030204" pitchFamily="18" charset="0"/>
                        <a:cs typeface="Times New Roman" panose="02020603050405020304" pitchFamily="18" charset="0"/>
                      </a:rPr>
                      <m:t>𝑔</m:t>
                    </m:r>
                  </m:oMath>
                </a14:m>
                <a:r>
                  <a:rPr lang="en-US" altLang="zh-CN" sz="2600" dirty="0">
                    <a:latin typeface="Times New Roman" panose="02020603050405020304" pitchFamily="18" charset="0"/>
                    <a:cs typeface="Times New Roman" panose="02020603050405020304" pitchFamily="18" charset="0"/>
                  </a:rPr>
                  <a:t> be a function mapping one image function to another image function, such that </a:t>
                </a:r>
                <a14:m>
                  <m:oMath xmlns:m="http://schemas.openxmlformats.org/officeDocument/2006/math">
                    <m:sSup>
                      <m:sSupPr>
                        <m:ctrlPr>
                          <a:rPr lang="en-US" altLang="zh-CN" sz="2600" b="0" i="1" smtClean="0">
                            <a:latin typeface="Cambria Math" panose="02040503050406030204" pitchFamily="18" charset="0"/>
                            <a:cs typeface="Times New Roman" panose="02020603050405020304" pitchFamily="18" charset="0"/>
                          </a:rPr>
                        </m:ctrlPr>
                      </m:sSupPr>
                      <m:e>
                        <m:r>
                          <a:rPr lang="en-US" altLang="zh-CN" sz="2600" b="0" i="1" smtClean="0">
                            <a:latin typeface="Cambria Math" panose="02040503050406030204" pitchFamily="18" charset="0"/>
                            <a:cs typeface="Times New Roman" panose="02020603050405020304" pitchFamily="18" charset="0"/>
                          </a:rPr>
                          <m:t>𝐼</m:t>
                        </m:r>
                      </m:e>
                      <m:sup>
                        <m:r>
                          <a:rPr lang="en-US" altLang="zh-CN" sz="2600" b="0" i="1" smtClean="0">
                            <a:latin typeface="Cambria Math" panose="02040503050406030204" pitchFamily="18" charset="0"/>
                            <a:cs typeface="Times New Roman" panose="02020603050405020304" pitchFamily="18" charset="0"/>
                          </a:rPr>
                          <m:t>′</m:t>
                        </m:r>
                      </m:sup>
                    </m:sSup>
                    <m:r>
                      <a:rPr lang="en-US" altLang="zh-CN" sz="2600" b="0" i="1" smtClean="0">
                        <a:latin typeface="Cambria Math" panose="02040503050406030204" pitchFamily="18" charset="0"/>
                        <a:cs typeface="Times New Roman" panose="02020603050405020304" pitchFamily="18" charset="0"/>
                      </a:rPr>
                      <m:t>=</m:t>
                    </m:r>
                    <m:r>
                      <a:rPr lang="en-US" altLang="zh-CN" sz="2600" b="0" i="1" smtClean="0">
                        <a:latin typeface="Cambria Math" panose="02040503050406030204" pitchFamily="18" charset="0"/>
                        <a:cs typeface="Times New Roman" panose="02020603050405020304" pitchFamily="18" charset="0"/>
                      </a:rPr>
                      <m:t>𝑔</m:t>
                    </m:r>
                    <m:d>
                      <m:dPr>
                        <m:ctrlPr>
                          <a:rPr lang="en-US" altLang="zh-CN" sz="2600" b="0" i="1" smtClean="0">
                            <a:latin typeface="Cambria Math" panose="02040503050406030204" pitchFamily="18" charset="0"/>
                            <a:cs typeface="Times New Roman" panose="02020603050405020304" pitchFamily="18" charset="0"/>
                          </a:rPr>
                        </m:ctrlPr>
                      </m:dPr>
                      <m:e>
                        <m:r>
                          <a:rPr lang="en-US" altLang="zh-CN" sz="2600" b="0" i="1" smtClean="0">
                            <a:latin typeface="Cambria Math" panose="02040503050406030204" pitchFamily="18" charset="0"/>
                            <a:cs typeface="Times New Roman" panose="02020603050405020304" pitchFamily="18" charset="0"/>
                          </a:rPr>
                          <m:t>𝐼</m:t>
                        </m:r>
                      </m:e>
                    </m:d>
                  </m:oMath>
                </a14:m>
                <a:r>
                  <a:rPr lang="en-US" altLang="zh-CN" sz="2600" dirty="0">
                    <a:latin typeface="Times New Roman" panose="02020603050405020304" pitchFamily="18" charset="0"/>
                    <a:cs typeface="Times New Roman" panose="02020603050405020304" pitchFamily="18" charset="0"/>
                  </a:rPr>
                  <a:t> is the image function with </a:t>
                </a:r>
                <a14:m>
                  <m:oMath xmlns:m="http://schemas.openxmlformats.org/officeDocument/2006/math">
                    <m:sSup>
                      <m:sSupPr>
                        <m:ctrlPr>
                          <a:rPr lang="en-US" altLang="zh-CN" sz="2600" i="1">
                            <a:latin typeface="Cambria Math" panose="02040503050406030204" pitchFamily="18" charset="0"/>
                            <a:cs typeface="Times New Roman" panose="02020603050405020304" pitchFamily="18" charset="0"/>
                          </a:rPr>
                        </m:ctrlPr>
                      </m:sSupPr>
                      <m:e>
                        <m:r>
                          <a:rPr lang="en-US" altLang="zh-CN" sz="2600" i="1">
                            <a:latin typeface="Cambria Math" panose="02040503050406030204" pitchFamily="18" charset="0"/>
                            <a:cs typeface="Times New Roman" panose="02020603050405020304" pitchFamily="18" charset="0"/>
                          </a:rPr>
                          <m:t>𝐼</m:t>
                        </m:r>
                      </m:e>
                      <m:sup>
                        <m:r>
                          <a:rPr lang="en-US" altLang="zh-CN" sz="2600" i="1">
                            <a:latin typeface="Cambria Math" panose="02040503050406030204" pitchFamily="18" charset="0"/>
                            <a:cs typeface="Times New Roman" panose="02020603050405020304" pitchFamily="18" charset="0"/>
                          </a:rPr>
                          <m:t>′</m:t>
                        </m:r>
                      </m:sup>
                    </m:sSup>
                    <m:d>
                      <m:dPr>
                        <m:ctrlPr>
                          <a:rPr lang="en-US" altLang="zh-CN" sz="2600" i="1" smtClean="0">
                            <a:latin typeface="Cambria Math" panose="02040503050406030204" pitchFamily="18" charset="0"/>
                            <a:cs typeface="Times New Roman" panose="02020603050405020304" pitchFamily="18" charset="0"/>
                          </a:rPr>
                        </m:ctrlPr>
                      </m:dPr>
                      <m:e>
                        <m:r>
                          <a:rPr lang="en-US" altLang="zh-CN" sz="2600" b="0" i="1" smtClean="0">
                            <a:latin typeface="Cambria Math" panose="02040503050406030204" pitchFamily="18" charset="0"/>
                            <a:cs typeface="Times New Roman" panose="02020603050405020304" pitchFamily="18" charset="0"/>
                          </a:rPr>
                          <m:t>𝑥</m:t>
                        </m:r>
                        <m:r>
                          <a:rPr lang="en-US" altLang="zh-CN" sz="2600" b="0" i="1" smtClean="0">
                            <a:latin typeface="Cambria Math" panose="02040503050406030204" pitchFamily="18" charset="0"/>
                            <a:cs typeface="Times New Roman" panose="02020603050405020304" pitchFamily="18" charset="0"/>
                          </a:rPr>
                          <m:t>,</m:t>
                        </m:r>
                        <m:r>
                          <a:rPr lang="en-US" altLang="zh-CN" sz="2600" b="0" i="1" smtClean="0">
                            <a:latin typeface="Cambria Math" panose="02040503050406030204" pitchFamily="18" charset="0"/>
                            <a:cs typeface="Times New Roman" panose="02020603050405020304" pitchFamily="18" charset="0"/>
                          </a:rPr>
                          <m:t>𝑦</m:t>
                        </m:r>
                      </m:e>
                    </m:d>
                    <m:r>
                      <a:rPr lang="en-US" altLang="zh-CN" sz="2600" i="1">
                        <a:latin typeface="Cambria Math" panose="02040503050406030204" pitchFamily="18" charset="0"/>
                        <a:cs typeface="Times New Roman" panose="02020603050405020304" pitchFamily="18" charset="0"/>
                      </a:rPr>
                      <m:t>=</m:t>
                    </m:r>
                    <m:r>
                      <a:rPr lang="en-US" altLang="zh-CN" sz="2600" b="0" i="1" smtClean="0">
                        <a:latin typeface="Cambria Math" panose="02040503050406030204" pitchFamily="18" charset="0"/>
                        <a:cs typeface="Times New Roman" panose="02020603050405020304" pitchFamily="18" charset="0"/>
                      </a:rPr>
                      <m:t>𝐼</m:t>
                    </m:r>
                    <m:d>
                      <m:dPr>
                        <m:ctrlPr>
                          <a:rPr lang="en-US" altLang="zh-CN" sz="2600" i="1">
                            <a:latin typeface="Cambria Math" panose="02040503050406030204" pitchFamily="18" charset="0"/>
                            <a:cs typeface="Times New Roman" panose="02020603050405020304" pitchFamily="18" charset="0"/>
                          </a:rPr>
                        </m:ctrlPr>
                      </m:dPr>
                      <m:e>
                        <m:r>
                          <a:rPr lang="en-US" altLang="zh-CN" sz="2600" b="0" i="1" smtClean="0">
                            <a:latin typeface="Cambria Math" panose="02040503050406030204" pitchFamily="18" charset="0"/>
                            <a:cs typeface="Times New Roman" panose="02020603050405020304" pitchFamily="18" charset="0"/>
                          </a:rPr>
                          <m:t>𝑥</m:t>
                        </m:r>
                        <m:r>
                          <a:rPr lang="en-US" altLang="zh-CN" sz="2600" b="0" i="1" smtClean="0">
                            <a:latin typeface="Cambria Math" panose="02040503050406030204" pitchFamily="18" charset="0"/>
                            <a:cs typeface="Times New Roman" panose="02020603050405020304" pitchFamily="18" charset="0"/>
                          </a:rPr>
                          <m:t>−</m:t>
                        </m:r>
                        <m:r>
                          <a:rPr lang="en-US" altLang="zh-CN" sz="2600" b="0" i="1" smtClean="0">
                            <a:latin typeface="Cambria Math" panose="02040503050406030204" pitchFamily="18" charset="0"/>
                            <a:cs typeface="Times New Roman" panose="02020603050405020304" pitchFamily="18" charset="0"/>
                          </a:rPr>
                          <m:t>1</m:t>
                        </m:r>
                        <m:r>
                          <a:rPr lang="en-US" altLang="zh-CN" sz="2600" b="0" i="1" smtClean="0">
                            <a:latin typeface="Cambria Math" panose="02040503050406030204" pitchFamily="18" charset="0"/>
                            <a:cs typeface="Times New Roman" panose="02020603050405020304" pitchFamily="18" charset="0"/>
                          </a:rPr>
                          <m:t>,</m:t>
                        </m:r>
                        <m:r>
                          <a:rPr lang="en-US" altLang="zh-CN" sz="2600" b="0" i="1" smtClean="0">
                            <a:latin typeface="Cambria Math" panose="02040503050406030204" pitchFamily="18" charset="0"/>
                            <a:cs typeface="Times New Roman" panose="02020603050405020304" pitchFamily="18" charset="0"/>
                          </a:rPr>
                          <m:t>𝑦</m:t>
                        </m:r>
                      </m:e>
                    </m:d>
                  </m:oMath>
                </a14:m>
                <a:r>
                  <a:rPr lang="en-US" altLang="zh-CN" sz="2600" dirty="0">
                    <a:latin typeface="Times New Roman" panose="02020603050405020304" pitchFamily="18" charset="0"/>
                    <a:cs typeface="Times New Roman" panose="02020603050405020304" pitchFamily="18" charset="0"/>
                  </a:rPr>
                  <a:t>. This shifts every pixel of </a:t>
                </a:r>
                <a14:m>
                  <m:oMath xmlns:m="http://schemas.openxmlformats.org/officeDocument/2006/math">
                    <m:r>
                      <a:rPr lang="en-US" altLang="zh-CN" sz="2600" i="1">
                        <a:latin typeface="Cambria Math" panose="02040503050406030204" pitchFamily="18" charset="0"/>
                        <a:cs typeface="Times New Roman" panose="02020603050405020304" pitchFamily="18" charset="0"/>
                      </a:rPr>
                      <m:t>𝐼</m:t>
                    </m:r>
                  </m:oMath>
                </a14:m>
                <a:r>
                  <a:rPr lang="en-US" altLang="zh-CN" sz="2600" dirty="0">
                    <a:latin typeface="Times New Roman" panose="02020603050405020304" pitchFamily="18" charset="0"/>
                    <a:cs typeface="Times New Roman" panose="02020603050405020304" pitchFamily="18" charset="0"/>
                  </a:rPr>
                  <a:t> one unit to the right. If we apply this transformation to </a:t>
                </a:r>
                <a14:m>
                  <m:oMath xmlns:m="http://schemas.openxmlformats.org/officeDocument/2006/math">
                    <m:r>
                      <a:rPr lang="en-US" altLang="zh-CN" sz="2600" i="1">
                        <a:latin typeface="Cambria Math" panose="02040503050406030204" pitchFamily="18" charset="0"/>
                        <a:cs typeface="Times New Roman" panose="02020603050405020304" pitchFamily="18" charset="0"/>
                      </a:rPr>
                      <m:t>𝐼</m:t>
                    </m:r>
                  </m:oMath>
                </a14:m>
                <a:r>
                  <a:rPr lang="en-US" altLang="zh-CN" sz="2600" dirty="0">
                    <a:latin typeface="Times New Roman" panose="02020603050405020304" pitchFamily="18" charset="0"/>
                    <a:cs typeface="Times New Roman" panose="02020603050405020304" pitchFamily="18" charset="0"/>
                  </a:rPr>
                  <a:t>, then apply convolution, the result will be the same as if we applied convolution to </a:t>
                </a:r>
                <a14:m>
                  <m:oMath xmlns:m="http://schemas.openxmlformats.org/officeDocument/2006/math">
                    <m:r>
                      <a:rPr lang="en-US" altLang="zh-CN" sz="2600" i="1">
                        <a:latin typeface="Cambria Math" panose="02040503050406030204" pitchFamily="18" charset="0"/>
                        <a:cs typeface="Times New Roman" panose="02020603050405020304" pitchFamily="18" charset="0"/>
                      </a:rPr>
                      <m:t>𝐼</m:t>
                    </m:r>
                    <m:r>
                      <a:rPr lang="en-US" altLang="zh-CN" sz="2600" b="0" i="1" smtClean="0">
                        <a:latin typeface="Cambria Math" panose="02040503050406030204" pitchFamily="18" charset="0"/>
                        <a:cs typeface="Times New Roman" panose="02020603050405020304" pitchFamily="18" charset="0"/>
                      </a:rPr>
                      <m:t>′</m:t>
                    </m:r>
                  </m:oMath>
                </a14:m>
                <a:r>
                  <a:rPr lang="en-US" altLang="zh-CN" sz="2600" dirty="0">
                    <a:latin typeface="Times New Roman" panose="02020603050405020304" pitchFamily="18" charset="0"/>
                    <a:cs typeface="Times New Roman" panose="02020603050405020304" pitchFamily="18" charset="0"/>
                  </a:rPr>
                  <a:t>, then applied the transformation </a:t>
                </a:r>
                <a14:m>
                  <m:oMath xmlns:m="http://schemas.openxmlformats.org/officeDocument/2006/math">
                    <m:r>
                      <a:rPr lang="en-US" altLang="zh-CN" sz="2600" b="0" i="1" smtClean="0">
                        <a:latin typeface="Cambria Math" panose="02040503050406030204" pitchFamily="18" charset="0"/>
                        <a:cs typeface="Times New Roman" panose="02020603050405020304" pitchFamily="18" charset="0"/>
                      </a:rPr>
                      <m:t>𝑔</m:t>
                    </m:r>
                  </m:oMath>
                </a14:m>
                <a:r>
                  <a:rPr lang="en-US" altLang="zh-CN" sz="2600" dirty="0">
                    <a:latin typeface="Times New Roman" panose="02020603050405020304" pitchFamily="18" charset="0"/>
                    <a:cs typeface="Times New Roman" panose="02020603050405020304" pitchFamily="18" charset="0"/>
                  </a:rPr>
                  <a:t> to the output. When processing time series data, this means that convolution produces a sort of timeline that shows when diﬀerent features appear in the input. If we move an event later in time in the input, the exact same representation of it will </a:t>
                </a:r>
                <a:r>
                  <a:rPr lang="en-US" altLang="zh-CN" dirty="0"/>
                  <a:t>appear in the output, just later in time. </a:t>
                </a:r>
                <a:endParaRPr lang="en-US" altLang="zh-CN" sz="26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87439" y="1043189"/>
                <a:ext cx="11409609" cy="5133774"/>
              </a:xfrm>
              <a:blipFill>
                <a:blip r:embed="rId3"/>
                <a:stretch>
                  <a:fillRect l="-962" t="-594" r="-962" b="-19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14038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9.2 Motivation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fontScale="92500"/>
          </a:bodyPr>
          <a:lstStyle/>
          <a:p>
            <a:pPr>
              <a:spcBef>
                <a:spcPts val="0"/>
              </a:spcBef>
              <a:buClr>
                <a:srgbClr val="FF0000"/>
              </a:buClr>
            </a:pPr>
            <a:r>
              <a:rPr lang="en-US" altLang="zh-CN" sz="2600" dirty="0">
                <a:latin typeface="Times New Roman" panose="02020603050405020304" pitchFamily="18" charset="0"/>
                <a:cs typeface="Times New Roman" panose="02020603050405020304" pitchFamily="18" charset="0"/>
              </a:rPr>
              <a:t>Similarly with images, convolution creates a 2-D map of where certain features appear in the input. If we move the object in the input, its representation will move the same amount in the output. This is useful for when we know that some function of a small number of neighboring pixels is useful when applied to multiple input locations. For example, when processing images, it is useful to detect edges in the ﬁrst layer of a convolutional network. The same edges appear more or less everywhere in the image, so it is practical to share parameters across the entire image. In some cases, we may not wish to share parameters across the entire image. For example, if we are processing images that are cropped to be centered on an individual’s face, we probably want to extract diﬀerent features at diﬀerent locations—the part of the network processing the top of the face needs to look for eyebrows, while the part of the </a:t>
            </a:r>
            <a:r>
              <a:rPr lang="en-US" altLang="zh-CN" dirty="0"/>
              <a:t>network processing the bottom of the face needs to look for a chin.</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32480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9.2 Motivation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dirty="0"/>
              <a:t>        </a:t>
            </a:r>
            <a:r>
              <a:rPr lang="en-US" altLang="zh-CN" sz="2600" dirty="0">
                <a:latin typeface="Times New Roman" panose="02020603050405020304" pitchFamily="18" charset="0"/>
                <a:cs typeface="Times New Roman" panose="02020603050405020304" pitchFamily="18" charset="0"/>
              </a:rPr>
              <a:t>Convolution is not naturally equivariant to some other transformations, such as changes in the scale or rotation of an image. Other mechanisms are necessary for handling these kinds of transformations. </a:t>
            </a:r>
          </a:p>
          <a:p>
            <a:pPr marL="0" lvl="0" indent="0" algn="just">
              <a:lnSpc>
                <a:spcPct val="125000"/>
              </a:lnSpc>
              <a:spcBef>
                <a:spcPts val="0"/>
              </a:spcBef>
              <a:buClr>
                <a:srgbClr val="FF0000"/>
              </a:buClr>
              <a:buNone/>
            </a:pPr>
            <a:r>
              <a:rPr lang="en-US" altLang="zh-CN" dirty="0"/>
              <a:t>        </a:t>
            </a:r>
            <a:r>
              <a:rPr lang="en-US" altLang="zh-CN" sz="2600" dirty="0">
                <a:latin typeface="Times New Roman" panose="02020603050405020304" pitchFamily="18" charset="0"/>
                <a:cs typeface="Times New Roman" panose="02020603050405020304" pitchFamily="18" charset="0"/>
              </a:rPr>
              <a:t>Finally, some kinds of data cannot be processed by neural networks deﬁned by matrix multiplication with a ﬁxed-shape matrix. Convolution enables processing of some of these kinds of data. We discuss this further in Sec. </a:t>
            </a:r>
            <a:r>
              <a:rPr lang="en-US" altLang="zh-CN" sz="2600" dirty="0">
                <a:solidFill>
                  <a:srgbClr val="FF0000"/>
                </a:solidFill>
                <a:latin typeface="Times New Roman" panose="02020603050405020304" pitchFamily="18" charset="0"/>
                <a:cs typeface="Times New Roman" panose="02020603050405020304" pitchFamily="18" charset="0"/>
              </a:rPr>
              <a:t>9.7</a:t>
            </a:r>
            <a:r>
              <a:rPr lang="en-US" altLang="zh-CN" sz="26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251788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nSpc>
                <a:spcPct val="100000"/>
              </a:lnSpc>
            </a:pPr>
            <a:r>
              <a:rPr lang="en-US" altLang="zh-CN" sz="2400" dirty="0"/>
              <a:t>Acknowledge to: </a:t>
            </a:r>
            <a:r>
              <a:rPr lang="en-US" altLang="zh-CN" sz="2400" dirty="0" err="1"/>
              <a:t>Jingfei</a:t>
            </a:r>
            <a:r>
              <a:rPr lang="en-US" altLang="zh-CN" sz="2400" dirty="0"/>
              <a:t> Sun</a:t>
            </a:r>
          </a:p>
          <a:p>
            <a:pPr>
              <a:lnSpc>
                <a:spcPct val="100000"/>
              </a:lnSpc>
            </a:pPr>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pPr>
              <a:lnSpc>
                <a:spcPct val="100000"/>
              </a:lnSpc>
            </a:pPr>
            <a:r>
              <a:rPr lang="en-US" altLang="zh-CN" sz="2400" dirty="0"/>
              <a:t>Machine Learning Research Group</a:t>
            </a:r>
          </a:p>
          <a:p>
            <a:pPr>
              <a:lnSpc>
                <a:spcPct val="100000"/>
              </a:lnSpc>
            </a:pPr>
            <a:r>
              <a:rPr lang="en-US" altLang="zh-CN" sz="2400" dirty="0"/>
              <a:t>Ocean University of China</a:t>
            </a:r>
          </a:p>
          <a:p>
            <a:pPr>
              <a:lnSpc>
                <a:spcPct val="100000"/>
              </a:lnSpc>
            </a:pPr>
            <a:r>
              <a:rPr lang="en-US" altLang="zh-CN" sz="2400" dirty="0"/>
              <a:t>Qingdao, China</a:t>
            </a:r>
          </a:p>
        </p:txBody>
      </p:sp>
      <p:sp>
        <p:nvSpPr>
          <p:cNvPr id="6" name="标题 6"/>
          <p:cNvSpPr txBox="1">
            <a:spLocks/>
          </p:cNvSpPr>
          <p:nvPr/>
        </p:nvSpPr>
        <p:spPr>
          <a:xfrm>
            <a:off x="1786455" y="1720644"/>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9.3 Pooling</a:t>
            </a:r>
            <a:endParaRPr lang="zh-CN" altLang="en-US" sz="3600" dirty="0"/>
          </a:p>
        </p:txBody>
      </p:sp>
      <p:sp>
        <p:nvSpPr>
          <p:cNvPr id="8" name="文本框 7"/>
          <p:cNvSpPr txBox="1"/>
          <p:nvPr/>
        </p:nvSpPr>
        <p:spPr>
          <a:xfrm>
            <a:off x="1707488" y="558169"/>
            <a:ext cx="9138218" cy="769441"/>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9 Convolutional Networks</a:t>
            </a:r>
            <a:endParaRPr lang="zh-CN" altLang="en-US" sz="44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extLst>
      <p:ext uri="{BB962C8B-B14F-4D97-AF65-F5344CB8AC3E}">
        <p14:creationId xmlns:p14="http://schemas.microsoft.com/office/powerpoint/2010/main" val="27432533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9.3 Pooling</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A typical layer of a convolutional network consists of three stages (see Fig. </a:t>
            </a:r>
            <a:r>
              <a:rPr lang="en-US" altLang="zh-CN" sz="2600" dirty="0">
                <a:solidFill>
                  <a:srgbClr val="FF0000"/>
                </a:solidFill>
                <a:latin typeface="Times New Roman" panose="02020603050405020304" pitchFamily="18" charset="0"/>
                <a:cs typeface="Times New Roman" panose="02020603050405020304" pitchFamily="18" charset="0"/>
              </a:rPr>
              <a:t>9.7</a:t>
            </a:r>
            <a:r>
              <a:rPr lang="en-US" altLang="zh-CN" sz="2600" dirty="0">
                <a:latin typeface="Times New Roman" panose="02020603050405020304" pitchFamily="18" charset="0"/>
                <a:cs typeface="Times New Roman" panose="02020603050405020304" pitchFamily="18" charset="0"/>
              </a:rPr>
              <a:t>). In the ﬁrst stage, the layer performs several convolutions in parallel to produce a set of linear activations. In the second stage, each linear activation is run through a nonlinear activation function, such as the rectiﬁed linear activation function. This stage is sometimes called the </a:t>
            </a:r>
            <a:r>
              <a:rPr lang="en-US" altLang="zh-CN" sz="2600" i="1" dirty="0">
                <a:latin typeface="Times New Roman" panose="02020603050405020304" pitchFamily="18" charset="0"/>
                <a:cs typeface="Times New Roman" panose="02020603050405020304" pitchFamily="18" charset="0"/>
              </a:rPr>
              <a:t>detector stage</a:t>
            </a:r>
            <a:r>
              <a:rPr lang="en-US" altLang="zh-CN" sz="2600" dirty="0">
                <a:latin typeface="Times New Roman" panose="02020603050405020304" pitchFamily="18" charset="0"/>
                <a:cs typeface="Times New Roman" panose="02020603050405020304" pitchFamily="18" charset="0"/>
              </a:rPr>
              <a:t>. In the third stage, we use a </a:t>
            </a:r>
            <a:r>
              <a:rPr lang="en-US" altLang="zh-CN" sz="2600" i="1" dirty="0">
                <a:latin typeface="Times New Roman" panose="02020603050405020304" pitchFamily="18" charset="0"/>
                <a:cs typeface="Times New Roman" panose="02020603050405020304" pitchFamily="18" charset="0"/>
              </a:rPr>
              <a:t>pooling</a:t>
            </a:r>
            <a:r>
              <a:rPr lang="en-US" altLang="zh-CN" sz="2600" dirty="0">
                <a:latin typeface="Times New Roman" panose="02020603050405020304" pitchFamily="18" charset="0"/>
                <a:cs typeface="Times New Roman" panose="02020603050405020304" pitchFamily="18" charset="0"/>
              </a:rPr>
              <a:t> </a:t>
            </a:r>
            <a:r>
              <a:rPr lang="en-US" altLang="zh-CN" sz="2600" i="1" dirty="0">
                <a:latin typeface="Times New Roman" panose="02020603050405020304" pitchFamily="18" charset="0"/>
                <a:cs typeface="Times New Roman" panose="02020603050405020304" pitchFamily="18" charset="0"/>
              </a:rPr>
              <a:t>function</a:t>
            </a:r>
            <a:r>
              <a:rPr lang="en-US" altLang="zh-CN" sz="2600" dirty="0">
                <a:latin typeface="Times New Roman" panose="02020603050405020304" pitchFamily="18" charset="0"/>
                <a:cs typeface="Times New Roman" panose="02020603050405020304" pitchFamily="18" charset="0"/>
              </a:rPr>
              <a:t> to modify the output of the layer further. </a:t>
            </a:r>
          </a:p>
          <a:p>
            <a:pPr marL="0" lvl="0" indent="0" algn="just">
              <a:lnSpc>
                <a:spcPct val="125000"/>
              </a:lnSpc>
              <a:spcBef>
                <a:spcPts val="0"/>
              </a:spcBef>
              <a:buClr>
                <a:srgbClr val="FF0000"/>
              </a:buClr>
              <a:buNone/>
            </a:pPr>
            <a:r>
              <a:rPr lang="en-US" altLang="zh-CN" dirty="0"/>
              <a:t>        </a:t>
            </a:r>
            <a:r>
              <a:rPr lang="en-US" altLang="zh-CN" sz="2600" dirty="0">
                <a:latin typeface="Times New Roman" panose="02020603050405020304" pitchFamily="18" charset="0"/>
                <a:cs typeface="Times New Roman" panose="02020603050405020304" pitchFamily="18" charset="0"/>
              </a:rPr>
              <a:t>A pooling function replaces the output of the net at a certain location with a summary statistic of the nearby outputs. For example, the </a:t>
            </a:r>
            <a:r>
              <a:rPr lang="en-US" altLang="zh-CN" sz="2600" i="1" dirty="0">
                <a:latin typeface="Times New Roman" panose="02020603050405020304" pitchFamily="18" charset="0"/>
                <a:cs typeface="Times New Roman" panose="02020603050405020304" pitchFamily="18" charset="0"/>
              </a:rPr>
              <a:t>max pooling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Zhou and </a:t>
            </a:r>
            <a:r>
              <a:rPr lang="en-US" altLang="zh-CN" sz="2600" dirty="0" err="1">
                <a:solidFill>
                  <a:srgbClr val="00FF00"/>
                </a:solidFill>
                <a:latin typeface="Times New Roman" panose="02020603050405020304" pitchFamily="18" charset="0"/>
                <a:cs typeface="Times New Roman" panose="02020603050405020304" pitchFamily="18" charset="0"/>
              </a:rPr>
              <a:t>Chellappa</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1988</a:t>
            </a:r>
            <a:r>
              <a:rPr lang="en-US" altLang="zh-CN" sz="2600" dirty="0">
                <a:latin typeface="Times New Roman" panose="02020603050405020304" pitchFamily="18" charset="0"/>
                <a:cs typeface="Times New Roman" panose="02020603050405020304" pitchFamily="18" charset="0"/>
              </a:rPr>
              <a:t>) operation reports the maximum output within a rectangular neighborhood. </a:t>
            </a:r>
          </a:p>
        </p:txBody>
      </p:sp>
    </p:spTree>
    <p:extLst>
      <p:ext uri="{BB962C8B-B14F-4D97-AF65-F5344CB8AC3E}">
        <p14:creationId xmlns:p14="http://schemas.microsoft.com/office/powerpoint/2010/main" val="2445873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9.3 Pooling</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6" name="文本框 5">
            <a:extLst>
              <a:ext uri="{FF2B5EF4-FFF2-40B4-BE49-F238E27FC236}">
                <a16:creationId xmlns:a16="http://schemas.microsoft.com/office/drawing/2014/main" id="{8506DE97-96FB-4BBF-9926-8B1F8FD5CF2B}"/>
              </a:ext>
            </a:extLst>
          </p:cNvPr>
          <p:cNvSpPr txBox="1"/>
          <p:nvPr/>
        </p:nvSpPr>
        <p:spPr>
          <a:xfrm>
            <a:off x="5678905" y="1151215"/>
            <a:ext cx="6118143" cy="4672882"/>
          </a:xfrm>
          <a:prstGeom prst="rect">
            <a:avLst/>
          </a:prstGeom>
          <a:noFill/>
        </p:spPr>
        <p:txBody>
          <a:bodyPr wrap="square" rtlCol="0">
            <a:spAutoFit/>
          </a:bodyPr>
          <a:lstStyle/>
          <a:p>
            <a:pPr algn="just">
              <a:lnSpc>
                <a:spcPct val="125000"/>
              </a:lnSpc>
            </a:pPr>
            <a:r>
              <a:rPr lang="en-US" altLang="zh-CN" sz="2000" dirty="0">
                <a:latin typeface="Times New Roman" panose="02020603050405020304" pitchFamily="18" charset="0"/>
                <a:cs typeface="Times New Roman" panose="02020603050405020304" pitchFamily="18" charset="0"/>
              </a:rPr>
              <a:t>Figure 9.7: The components of a typical convolutional neural network layer. There are two commonly used sets of terminology for describing these layers. </a:t>
            </a:r>
            <a:r>
              <a:rPr lang="en-US" altLang="zh-CN" sz="2000" i="1" dirty="0">
                <a:latin typeface="Times New Roman" panose="02020603050405020304" pitchFamily="18" charset="0"/>
                <a:cs typeface="Times New Roman" panose="02020603050405020304" pitchFamily="18" charset="0"/>
              </a:rPr>
              <a:t>(Left) </a:t>
            </a:r>
            <a:r>
              <a:rPr lang="en-US" altLang="zh-CN" sz="2000" dirty="0">
                <a:latin typeface="Times New Roman" panose="02020603050405020304" pitchFamily="18" charset="0"/>
                <a:cs typeface="Times New Roman" panose="02020603050405020304" pitchFamily="18" charset="0"/>
              </a:rPr>
              <a:t>In this terminology, the convolutional net is viewed as a small number of relatively complex layers, with each layer having many “stages.” In this terminology, there is a one-to-one mapping between kernel tensors and network layers. In this book we generally use this terminology. </a:t>
            </a:r>
            <a:r>
              <a:rPr lang="en-US" altLang="zh-CN" sz="2000" i="1" dirty="0">
                <a:latin typeface="Times New Roman" panose="02020603050405020304" pitchFamily="18" charset="0"/>
                <a:cs typeface="Times New Roman" panose="02020603050405020304" pitchFamily="18" charset="0"/>
              </a:rPr>
              <a:t>(Right) </a:t>
            </a:r>
            <a:r>
              <a:rPr lang="en-US" altLang="zh-CN" sz="2000" dirty="0">
                <a:latin typeface="Times New Roman" panose="02020603050405020304" pitchFamily="18" charset="0"/>
                <a:cs typeface="Times New Roman" panose="02020603050405020304" pitchFamily="18" charset="0"/>
              </a:rPr>
              <a:t>In this terminology, the convolutional net is viewed as a larger number of simple layers; every step of processing is regarded as a layer in its own right. This means that not every “layer” has parameters.</a:t>
            </a:r>
            <a:endParaRPr lang="zh-CN" altLang="en-US" sz="2000" dirty="0">
              <a:latin typeface="Times New Roman" panose="02020603050405020304" pitchFamily="18" charset="0"/>
              <a:cs typeface="Times New Roman" panose="02020603050405020304" pitchFamily="18" charset="0"/>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555" y="1151215"/>
            <a:ext cx="4554513" cy="4504791"/>
          </a:xfrm>
          <a:prstGeom prst="rect">
            <a:avLst/>
          </a:prstGeom>
        </p:spPr>
      </p:pic>
    </p:spTree>
    <p:extLst>
      <p:ext uri="{BB962C8B-B14F-4D97-AF65-F5344CB8AC3E}">
        <p14:creationId xmlns:p14="http://schemas.microsoft.com/office/powerpoint/2010/main" val="15192572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9.3 Pooling</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87439" y="1043189"/>
                <a:ext cx="11409609" cy="5133774"/>
              </a:xfrm>
            </p:spPr>
            <p:txBody>
              <a:bodyPr>
                <a:normAutofit/>
              </a:bodyPr>
              <a:lstStyle/>
              <a:p>
                <a:pPr>
                  <a:spcBef>
                    <a:spcPts val="0"/>
                  </a:spcBef>
                  <a:buClr>
                    <a:srgbClr val="FF0000"/>
                  </a:buClr>
                </a:pPr>
                <a:r>
                  <a:rPr lang="en-US" altLang="zh-CN" dirty="0"/>
                  <a:t>Other popular pooling functions include the average of a rectangular </a:t>
                </a:r>
                <a:r>
                  <a:rPr lang="en-US" altLang="zh-CN" sz="2600" dirty="0">
                    <a:latin typeface="Times New Roman" panose="02020603050405020304" pitchFamily="18" charset="0"/>
                    <a:cs typeface="Times New Roman" panose="02020603050405020304" pitchFamily="18" charset="0"/>
                  </a:rPr>
                  <a:t>neighborhood, the </a:t>
                </a:r>
                <a14:m>
                  <m:oMath xmlns:m="http://schemas.openxmlformats.org/officeDocument/2006/math">
                    <m:sSup>
                      <m:sSupPr>
                        <m:ctrlPr>
                          <a:rPr lang="en-US" altLang="zh-CN" sz="2600" i="1" smtClean="0">
                            <a:latin typeface="Cambria Math" panose="02040503050406030204" pitchFamily="18" charset="0"/>
                            <a:cs typeface="Times New Roman" panose="02020603050405020304" pitchFamily="18" charset="0"/>
                          </a:rPr>
                        </m:ctrlPr>
                      </m:sSupPr>
                      <m:e>
                        <m:r>
                          <a:rPr lang="en-US" altLang="zh-CN" sz="2600" b="0" i="1" smtClean="0">
                            <a:latin typeface="Cambria Math" panose="02040503050406030204" pitchFamily="18" charset="0"/>
                            <a:cs typeface="Times New Roman" panose="02020603050405020304" pitchFamily="18" charset="0"/>
                          </a:rPr>
                          <m:t>𝐿</m:t>
                        </m:r>
                      </m:e>
                      <m:sup>
                        <m:r>
                          <a:rPr lang="en-US" altLang="zh-CN" sz="2600" b="0" i="1" smtClean="0">
                            <a:latin typeface="Cambria Math" panose="02040503050406030204" pitchFamily="18" charset="0"/>
                            <a:cs typeface="Times New Roman" panose="02020603050405020304" pitchFamily="18" charset="0"/>
                          </a:rPr>
                          <m:t>2</m:t>
                        </m:r>
                      </m:sup>
                    </m:sSup>
                  </m:oMath>
                </a14:m>
                <a:r>
                  <a:rPr lang="en-US" altLang="zh-CN" sz="2600" dirty="0">
                    <a:latin typeface="Times New Roman" panose="02020603050405020304" pitchFamily="18" charset="0"/>
                    <a:cs typeface="Times New Roman" panose="02020603050405020304" pitchFamily="18" charset="0"/>
                  </a:rPr>
                  <a:t> norm of a rectangular neighborhood, or a weighted average based on the distance from the central pixel.</a:t>
                </a:r>
              </a:p>
              <a:p>
                <a:pPr marL="0" lvl="0" indent="0" algn="just">
                  <a:lnSpc>
                    <a:spcPct val="125000"/>
                  </a:lnSpc>
                  <a:spcBef>
                    <a:spcPts val="0"/>
                  </a:spcBef>
                  <a:buClr>
                    <a:srgbClr val="FF0000"/>
                  </a:buClr>
                  <a:buNone/>
                </a:pPr>
                <a:r>
                  <a:rPr lang="en-US" altLang="zh-CN" dirty="0"/>
                  <a:t>        </a:t>
                </a:r>
                <a:r>
                  <a:rPr lang="en-US" altLang="zh-CN" sz="2600" dirty="0">
                    <a:latin typeface="Times New Roman" panose="02020603050405020304" pitchFamily="18" charset="0"/>
                    <a:cs typeface="Times New Roman" panose="02020603050405020304" pitchFamily="18" charset="0"/>
                  </a:rPr>
                  <a:t>In all cases, pooling helps to make the representation become approximately </a:t>
                </a:r>
                <a:r>
                  <a:rPr lang="en-US" altLang="zh-CN" sz="2600" i="1" dirty="0">
                    <a:latin typeface="Times New Roman" panose="02020603050405020304" pitchFamily="18" charset="0"/>
                    <a:cs typeface="Times New Roman" panose="02020603050405020304" pitchFamily="18" charset="0"/>
                  </a:rPr>
                  <a:t>invariant</a:t>
                </a:r>
                <a:r>
                  <a:rPr lang="en-US" altLang="zh-CN" sz="2600" dirty="0">
                    <a:latin typeface="Times New Roman" panose="02020603050405020304" pitchFamily="18" charset="0"/>
                    <a:cs typeface="Times New Roman" panose="02020603050405020304" pitchFamily="18" charset="0"/>
                  </a:rPr>
                  <a:t> to small translations of the input. Invariance to translation means that if we translate the input by a small amount, the values of most of the pooled outputs do not change. See Fig. </a:t>
                </a:r>
                <a:r>
                  <a:rPr lang="en-US" altLang="zh-CN" sz="2600" dirty="0">
                    <a:solidFill>
                      <a:srgbClr val="FF0000"/>
                    </a:solidFill>
                    <a:latin typeface="Times New Roman" panose="02020603050405020304" pitchFamily="18" charset="0"/>
                    <a:cs typeface="Times New Roman" panose="02020603050405020304" pitchFamily="18" charset="0"/>
                  </a:rPr>
                  <a:t>9.8</a:t>
                </a:r>
                <a:r>
                  <a:rPr lang="en-US" altLang="zh-CN" sz="2600" dirty="0">
                    <a:latin typeface="Times New Roman" panose="02020603050405020304" pitchFamily="18" charset="0"/>
                    <a:cs typeface="Times New Roman" panose="02020603050405020304" pitchFamily="18" charset="0"/>
                  </a:rPr>
                  <a:t> for an example of how this works. </a:t>
                </a:r>
                <a:r>
                  <a:rPr lang="en-US" altLang="zh-CN" sz="2600" b="1" dirty="0">
                    <a:latin typeface="Times New Roman" panose="02020603050405020304" pitchFamily="18" charset="0"/>
                    <a:cs typeface="Times New Roman" panose="02020603050405020304" pitchFamily="18" charset="0"/>
                  </a:rPr>
                  <a:t>Invariance to local translation can be a very useful property if we care more about whether some feature is present than exactly where it is</a:t>
                </a:r>
                <a:r>
                  <a:rPr lang="en-US" altLang="zh-CN" sz="2600" dirty="0">
                    <a:latin typeface="Times New Roman" panose="02020603050405020304" pitchFamily="18" charset="0"/>
                    <a:cs typeface="Times New Roman" panose="02020603050405020304" pitchFamily="18" charset="0"/>
                  </a:rPr>
                  <a:t>.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87439" y="1043189"/>
                <a:ext cx="11409609" cy="5133774"/>
              </a:xfrm>
              <a:blipFill>
                <a:blip r:embed="rId3"/>
                <a:stretch>
                  <a:fillRect l="-962" r="-9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922677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9.3 Pooling</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6" name="文本框 5">
            <a:extLst>
              <a:ext uri="{FF2B5EF4-FFF2-40B4-BE49-F238E27FC236}">
                <a16:creationId xmlns:a16="http://schemas.microsoft.com/office/drawing/2014/main" id="{8506DE97-96FB-4BBF-9926-8B1F8FD5CF2B}"/>
              </a:ext>
            </a:extLst>
          </p:cNvPr>
          <p:cNvSpPr txBox="1"/>
          <p:nvPr/>
        </p:nvSpPr>
        <p:spPr>
          <a:xfrm>
            <a:off x="5961708" y="1043189"/>
            <a:ext cx="5336212" cy="5093702"/>
          </a:xfrm>
          <a:prstGeom prst="rect">
            <a:avLst/>
          </a:prstGeom>
          <a:noFill/>
        </p:spPr>
        <p:txBody>
          <a:bodyPr wrap="square" rtlCol="0">
            <a:spAutoFit/>
          </a:bodyPr>
          <a:lstStyle/>
          <a:p>
            <a:pPr algn="just">
              <a:lnSpc>
                <a:spcPct val="125000"/>
              </a:lnSpc>
            </a:pPr>
            <a:r>
              <a:rPr lang="en-US" altLang="zh-CN" sz="2000" dirty="0">
                <a:latin typeface="Times New Roman" panose="02020603050405020304" pitchFamily="18" charset="0"/>
                <a:cs typeface="Times New Roman" panose="02020603050405020304" pitchFamily="18" charset="0"/>
              </a:rPr>
              <a:t>Figure 9.8: Max pooling introduces invariance. </a:t>
            </a:r>
            <a:r>
              <a:rPr lang="en-US" altLang="zh-CN" sz="2000" i="1" dirty="0">
                <a:latin typeface="Times New Roman" panose="02020603050405020304" pitchFamily="18" charset="0"/>
                <a:cs typeface="Times New Roman" panose="02020603050405020304" pitchFamily="18" charset="0"/>
              </a:rPr>
              <a:t>(Top) </a:t>
            </a:r>
            <a:r>
              <a:rPr lang="en-US" altLang="zh-CN" sz="2000" dirty="0">
                <a:latin typeface="Times New Roman" panose="02020603050405020304" pitchFamily="18" charset="0"/>
                <a:cs typeface="Times New Roman" panose="02020603050405020304" pitchFamily="18" charset="0"/>
              </a:rPr>
              <a:t>A view of the middle of the output of a convolutional layer. The bottom row shows outputs of the nonlinearity. The top row shows the outputs of max pooling, with a stride of one pixel between pooling regions and a pooling region width of three pixels. </a:t>
            </a:r>
            <a:r>
              <a:rPr lang="en-US" altLang="zh-CN" sz="2000" i="1" dirty="0">
                <a:latin typeface="Times New Roman" panose="02020603050405020304" pitchFamily="18" charset="0"/>
                <a:cs typeface="Times New Roman" panose="02020603050405020304" pitchFamily="18" charset="0"/>
              </a:rPr>
              <a:t>(Bottom) </a:t>
            </a:r>
            <a:r>
              <a:rPr lang="en-US" altLang="zh-CN" sz="2000" dirty="0">
                <a:latin typeface="Times New Roman" panose="02020603050405020304" pitchFamily="18" charset="0"/>
                <a:cs typeface="Times New Roman" panose="02020603050405020304" pitchFamily="18" charset="0"/>
              </a:rPr>
              <a:t>A view of the same network, after the input has been shifted to the right by one pixel. Every value in the bottom row has changed, but only half of the values in the top row have changed, because the max pooling units are only sensitive to the maximum value in the neighborhood, not its exact location.</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036" y="1043189"/>
            <a:ext cx="4998274" cy="4771622"/>
          </a:xfrm>
          <a:prstGeom prst="rect">
            <a:avLst/>
          </a:prstGeom>
        </p:spPr>
      </p:pic>
    </p:spTree>
    <p:extLst>
      <p:ext uri="{BB962C8B-B14F-4D97-AF65-F5344CB8AC3E}">
        <p14:creationId xmlns:p14="http://schemas.microsoft.com/office/powerpoint/2010/main" val="27807638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9.3 Pooling</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lvl="0">
              <a:spcBef>
                <a:spcPts val="0"/>
              </a:spcBef>
              <a:buClr>
                <a:srgbClr val="FF0000"/>
              </a:buClr>
            </a:pPr>
            <a:r>
              <a:rPr lang="en-US" altLang="zh-CN" dirty="0"/>
              <a:t>For example, when determining whether an image contains a face, we need not know the location of the eyes with pixel-perfect accuracy, we just need to know that there is an eye on the left side of the </a:t>
            </a:r>
            <a:r>
              <a:rPr lang="en-US" altLang="zh-CN" sz="2600" dirty="0">
                <a:latin typeface="Times New Roman" panose="02020603050405020304" pitchFamily="18" charset="0"/>
                <a:cs typeface="Times New Roman" panose="02020603050405020304" pitchFamily="18" charset="0"/>
              </a:rPr>
              <a:t>face and an eye on the right side of the face. In other contexts, it is more important to preserve the location of a feature. For example, if we want to ﬁnd a corner deﬁned by two edges meeting at a speciﬁc orientation, we need to preserve the location of the edges well enough to test whether they meet. </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The use of pooling can be viewed as adding an inﬁnitely strong prior that the function the layer learns must be invariant to small translations. When this assumption is correct, it can greatly improve the statistical eﬃciency of the network. </a:t>
            </a:r>
          </a:p>
        </p:txBody>
      </p:sp>
    </p:spTree>
    <p:extLst>
      <p:ext uri="{BB962C8B-B14F-4D97-AF65-F5344CB8AC3E}">
        <p14:creationId xmlns:p14="http://schemas.microsoft.com/office/powerpoint/2010/main" val="36909938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9.3 Pooling</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6" name="文本框 5">
            <a:extLst>
              <a:ext uri="{FF2B5EF4-FFF2-40B4-BE49-F238E27FC236}">
                <a16:creationId xmlns:a16="http://schemas.microsoft.com/office/drawing/2014/main" id="{8506DE97-96FB-4BBF-9926-8B1F8FD5CF2B}"/>
              </a:ext>
            </a:extLst>
          </p:cNvPr>
          <p:cNvSpPr txBox="1"/>
          <p:nvPr/>
        </p:nvSpPr>
        <p:spPr>
          <a:xfrm>
            <a:off x="706107" y="2953703"/>
            <a:ext cx="10954850" cy="3522375"/>
          </a:xfrm>
          <a:prstGeom prst="rect">
            <a:avLst/>
          </a:prstGeom>
          <a:noFill/>
        </p:spPr>
        <p:txBody>
          <a:bodyPr wrap="square" rtlCol="0">
            <a:spAutoFit/>
          </a:bodyPr>
          <a:lstStyle/>
          <a:p>
            <a:pPr algn="just">
              <a:lnSpc>
                <a:spcPct val="125000"/>
              </a:lnSpc>
            </a:pPr>
            <a:r>
              <a:rPr lang="en-US" altLang="zh-CN" dirty="0">
                <a:latin typeface="Times New Roman" panose="02020603050405020304" pitchFamily="18" charset="0"/>
                <a:cs typeface="Times New Roman" panose="02020603050405020304" pitchFamily="18" charset="0"/>
              </a:rPr>
              <a:t>Figure 9.9: </a:t>
            </a:r>
            <a:r>
              <a:rPr lang="en-US" altLang="zh-CN" i="1" dirty="0">
                <a:latin typeface="Times New Roman" panose="02020603050405020304" pitchFamily="18" charset="0"/>
                <a:cs typeface="Times New Roman" panose="02020603050405020304" pitchFamily="18" charset="0"/>
              </a:rPr>
              <a:t>Example of learned invariances: </a:t>
            </a:r>
            <a:r>
              <a:rPr lang="en-US" altLang="zh-CN" dirty="0">
                <a:latin typeface="Times New Roman" panose="02020603050405020304" pitchFamily="18" charset="0"/>
                <a:cs typeface="Times New Roman" panose="02020603050405020304" pitchFamily="18" charset="0"/>
              </a:rPr>
              <a:t>A pooling unit that pools over multiple features that are learned with separate parameters can learn to be invariant to transformations of the input. Here we show how a set of three learned ﬁlters and a max pooling unit can learn to become invariant to rotation. All three ﬁlters are intended to detect a hand-written 5. Each ﬁlter attempts to match a slightly diﬀerent orientation of the 5. When a 5 appears in the input, the corresponding ﬁlter will match it and cause a large activation in a detector unit. The max pooling unit then has a large activation regardless of which pooling unit was activated. We show here how the network processes two diﬀerent inputs, resulting in two diﬀerent detector units being activated. The eﬀect on the pooling unit is roughly the same either way. This principle is leveraged by </a:t>
            </a:r>
            <a:r>
              <a:rPr lang="en-US" altLang="zh-CN" dirty="0" err="1">
                <a:latin typeface="Times New Roman" panose="02020603050405020304" pitchFamily="18" charset="0"/>
                <a:cs typeface="Times New Roman" panose="02020603050405020304" pitchFamily="18" charset="0"/>
              </a:rPr>
              <a:t>maxout</a:t>
            </a:r>
            <a:r>
              <a:rPr lang="en-US" altLang="zh-CN" dirty="0">
                <a:latin typeface="Times New Roman" panose="02020603050405020304" pitchFamily="18" charset="0"/>
                <a:cs typeface="Times New Roman" panose="02020603050405020304" pitchFamily="18" charset="0"/>
              </a:rPr>
              <a:t> networks ( </a:t>
            </a:r>
            <a:r>
              <a:rPr lang="en-US" altLang="zh-CN" dirty="0">
                <a:solidFill>
                  <a:srgbClr val="00FF00"/>
                </a:solidFill>
                <a:latin typeface="Times New Roman" panose="02020603050405020304" pitchFamily="18" charset="0"/>
                <a:cs typeface="Times New Roman" panose="02020603050405020304" pitchFamily="18" charset="0"/>
              </a:rPr>
              <a:t>Goodfellow </a:t>
            </a:r>
            <a:r>
              <a:rPr lang="en-US" altLang="zh-CN" i="1" dirty="0">
                <a:solidFill>
                  <a:srgbClr val="00FF00"/>
                </a:solidFill>
                <a:latin typeface="Times New Roman" panose="02020603050405020304" pitchFamily="18" charset="0"/>
                <a:cs typeface="Times New Roman" panose="02020603050405020304" pitchFamily="18" charset="0"/>
              </a:rPr>
              <a:t>et al</a:t>
            </a:r>
            <a:r>
              <a:rPr lang="en-US" altLang="zh-CN" dirty="0">
                <a:solidFill>
                  <a:srgbClr val="00FF00"/>
                </a:solidFill>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t>
            </a:r>
            <a:r>
              <a:rPr lang="en-US" altLang="zh-CN" dirty="0">
                <a:solidFill>
                  <a:srgbClr val="00FF00"/>
                </a:solidFill>
                <a:latin typeface="Times New Roman" panose="02020603050405020304" pitchFamily="18" charset="0"/>
                <a:cs typeface="Times New Roman" panose="02020603050405020304" pitchFamily="18" charset="0"/>
              </a:rPr>
              <a:t> 2013a</a:t>
            </a:r>
            <a:r>
              <a:rPr lang="en-US" altLang="zh-CN" dirty="0">
                <a:latin typeface="Times New Roman" panose="02020603050405020304" pitchFamily="18" charset="0"/>
                <a:cs typeface="Times New Roman" panose="02020603050405020304" pitchFamily="18" charset="0"/>
              </a:rPr>
              <a:t>) and other convolutional networks. Max pooling over spatial positions is naturally invariant to translation; this multi-channel approach is only necessary for learning other transformations.</a:t>
            </a: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0313" y="862885"/>
            <a:ext cx="4880496" cy="2047204"/>
          </a:xfrm>
          <a:prstGeom prst="rect">
            <a:avLst/>
          </a:prstGeom>
        </p:spPr>
      </p:pic>
    </p:spTree>
    <p:extLst>
      <p:ext uri="{BB962C8B-B14F-4D97-AF65-F5344CB8AC3E}">
        <p14:creationId xmlns:p14="http://schemas.microsoft.com/office/powerpoint/2010/main" val="1024455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9 Convolutional Networks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lnSpcReduction="10000"/>
          </a:bodyPr>
          <a:lstStyle/>
          <a:p>
            <a:pPr marL="0" lvl="0" indent="0" algn="just">
              <a:lnSpc>
                <a:spcPct val="125000"/>
              </a:lnSpc>
              <a:spcBef>
                <a:spcPts val="0"/>
              </a:spcBef>
              <a:buClr>
                <a:srgbClr val="FF0000"/>
              </a:buClr>
              <a:buNone/>
            </a:pPr>
            <a:r>
              <a:rPr lang="en-US" altLang="zh-CN" dirty="0"/>
              <a:t>        </a:t>
            </a:r>
            <a:r>
              <a:rPr lang="en-US" altLang="zh-CN" sz="2600" dirty="0">
                <a:latin typeface="Times New Roman" panose="02020603050405020304" pitchFamily="18" charset="0"/>
                <a:cs typeface="Times New Roman" panose="02020603050405020304" pitchFamily="18" charset="0"/>
              </a:rPr>
              <a:t>In this chapter, we will first describe what convolution is. Next, we will explain the motivation behind using convolution in a neural network. We will then describe an operation called </a:t>
            </a:r>
            <a:r>
              <a:rPr lang="en-US" altLang="zh-CN" sz="2600" i="1" dirty="0">
                <a:latin typeface="Times New Roman" panose="02020603050405020304" pitchFamily="18" charset="0"/>
                <a:cs typeface="Times New Roman" panose="02020603050405020304" pitchFamily="18" charset="0"/>
              </a:rPr>
              <a:t>pooling</a:t>
            </a:r>
            <a:r>
              <a:rPr lang="en-US" altLang="zh-CN" sz="2600" dirty="0">
                <a:latin typeface="Times New Roman" panose="02020603050405020304" pitchFamily="18" charset="0"/>
                <a:cs typeface="Times New Roman" panose="02020603050405020304" pitchFamily="18" charset="0"/>
              </a:rPr>
              <a:t>, which almost all convolutional networks employ. Usually, the operation used in a convolutional neural network does not correspond precisely to the deﬁnition of convolution as used in other ﬁelds such as engineering or pure mathematics. We will describe several variants on the convolution function that are widely used in practice for neural networks. We will also show how convolution may be applied to many kinds of data, with diﬀerent numbers of dimensions. We then discuss means of making convolution more eﬃcient. Convolutional networks stand out as an example of neuroscientiﬁc principles inﬂuencing deep learning. </a:t>
            </a:r>
            <a:endParaRPr lang="zh-CN" altLang="en-US" sz="2600" b="1"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23831629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9.3 Pooling</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87439" y="1043189"/>
                <a:ext cx="11409609" cy="5133774"/>
              </a:xfrm>
            </p:spPr>
            <p:txBody>
              <a:bodyPr>
                <a:normAutofit/>
              </a:bodyPr>
              <a:lstStyle/>
              <a:p>
                <a:pPr lvl="0">
                  <a:spcBef>
                    <a:spcPts val="0"/>
                  </a:spcBef>
                  <a:buClr>
                    <a:srgbClr val="FF0000"/>
                  </a:buClr>
                </a:pPr>
                <a:r>
                  <a:rPr lang="en-US" altLang="zh-CN" dirty="0"/>
                  <a:t>        Pooling over spatial regions produces invariance to translation, but if we pool over the outputs of separately parametrized convolutions, the features can learn which transformations to become invariant to (see Fig. </a:t>
                </a:r>
                <a:r>
                  <a:rPr lang="en-US" altLang="zh-CN" dirty="0">
                    <a:solidFill>
                      <a:srgbClr val="FF0000"/>
                    </a:solidFill>
                  </a:rPr>
                  <a:t>9.9</a:t>
                </a:r>
                <a:r>
                  <a:rPr lang="en-US" altLang="zh-CN" dirty="0"/>
                  <a:t>). </a:t>
                </a:r>
              </a:p>
              <a:p>
                <a:pPr marL="0" lvl="0" indent="0" algn="just">
                  <a:lnSpc>
                    <a:spcPct val="125000"/>
                  </a:lnSpc>
                  <a:spcBef>
                    <a:spcPts val="0"/>
                  </a:spcBef>
                  <a:buClr>
                    <a:srgbClr val="FF0000"/>
                  </a:buClr>
                  <a:buNone/>
                </a:pPr>
                <a:r>
                  <a:rPr lang="en-US" altLang="zh-CN" dirty="0"/>
                  <a:t>        </a:t>
                </a:r>
                <a:r>
                  <a:rPr lang="en-US" altLang="zh-CN" sz="2600" dirty="0">
                    <a:latin typeface="Times New Roman" panose="02020603050405020304" pitchFamily="18" charset="0"/>
                    <a:cs typeface="Times New Roman" panose="02020603050405020304" pitchFamily="18" charset="0"/>
                  </a:rPr>
                  <a:t>Because pooling summarizes the responses over a whole neighborhood, it is possible to use fewer pooling units than detector units, by reporting summary statistics for pooling regions spaced </a:t>
                </a:r>
                <a14:m>
                  <m:oMath xmlns:m="http://schemas.openxmlformats.org/officeDocument/2006/math">
                    <m:r>
                      <a:rPr lang="en-US" altLang="zh-CN" sz="2600" i="1">
                        <a:latin typeface="Cambria Math" panose="02040503050406030204" pitchFamily="18" charset="0"/>
                        <a:cs typeface="Times New Roman" panose="02020603050405020304" pitchFamily="18" charset="0"/>
                      </a:rPr>
                      <m:t>𝑘</m:t>
                    </m:r>
                  </m:oMath>
                </a14:m>
                <a:r>
                  <a:rPr lang="en-US" altLang="zh-CN" sz="2600" dirty="0">
                    <a:latin typeface="Times New Roman" panose="02020603050405020304" pitchFamily="18" charset="0"/>
                    <a:cs typeface="Times New Roman" panose="02020603050405020304" pitchFamily="18" charset="0"/>
                  </a:rPr>
                  <a:t> pixels apart rather than 1 pixel apart. See Fig. </a:t>
                </a:r>
                <a:r>
                  <a:rPr lang="en-US" altLang="zh-CN" sz="2600" dirty="0">
                    <a:solidFill>
                      <a:srgbClr val="FF0000"/>
                    </a:solidFill>
                    <a:latin typeface="Times New Roman" panose="02020603050405020304" pitchFamily="18" charset="0"/>
                    <a:cs typeface="Times New Roman" panose="02020603050405020304" pitchFamily="18" charset="0"/>
                  </a:rPr>
                  <a:t>9.10 </a:t>
                </a:r>
                <a:r>
                  <a:rPr lang="en-US" altLang="zh-CN" sz="2600" dirty="0">
                    <a:latin typeface="Times New Roman" panose="02020603050405020304" pitchFamily="18" charset="0"/>
                    <a:cs typeface="Times New Roman" panose="02020603050405020304" pitchFamily="18" charset="0"/>
                  </a:rPr>
                  <a:t>for an example. This improves the computational eﬃciency of the network because the next layer has roughly </a:t>
                </a:r>
                <a14:m>
                  <m:oMath xmlns:m="http://schemas.openxmlformats.org/officeDocument/2006/math">
                    <m:r>
                      <a:rPr lang="en-US" altLang="zh-CN" sz="2600" b="0" i="1" smtClean="0">
                        <a:latin typeface="Cambria Math" panose="02040503050406030204" pitchFamily="18" charset="0"/>
                        <a:cs typeface="Times New Roman" panose="02020603050405020304" pitchFamily="18" charset="0"/>
                      </a:rPr>
                      <m:t>𝑘</m:t>
                    </m:r>
                  </m:oMath>
                </a14:m>
                <a:r>
                  <a:rPr lang="en-US" altLang="zh-CN" sz="2600" dirty="0">
                    <a:latin typeface="Times New Roman" panose="02020603050405020304" pitchFamily="18" charset="0"/>
                    <a:cs typeface="Times New Roman" panose="02020603050405020304" pitchFamily="18" charset="0"/>
                  </a:rPr>
                  <a:t> times fewer inputs to process.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87439" y="1043189"/>
                <a:ext cx="11409609" cy="5133774"/>
              </a:xfrm>
              <a:blipFill>
                <a:blip r:embed="rId3"/>
                <a:stretch>
                  <a:fillRect l="-962" r="-9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594479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9.3 Pooling</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6" name="文本框 5">
            <a:extLst>
              <a:ext uri="{FF2B5EF4-FFF2-40B4-BE49-F238E27FC236}">
                <a16:creationId xmlns:a16="http://schemas.microsoft.com/office/drawing/2014/main" id="{8506DE97-96FB-4BBF-9926-8B1F8FD5CF2B}"/>
              </a:ext>
            </a:extLst>
          </p:cNvPr>
          <p:cNvSpPr txBox="1"/>
          <p:nvPr/>
        </p:nvSpPr>
        <p:spPr>
          <a:xfrm>
            <a:off x="970057" y="3582872"/>
            <a:ext cx="10244372" cy="2168671"/>
          </a:xfrm>
          <a:prstGeom prst="rect">
            <a:avLst/>
          </a:prstGeom>
          <a:noFill/>
        </p:spPr>
        <p:txBody>
          <a:bodyPr wrap="square" rtlCol="0">
            <a:spAutoFit/>
          </a:bodyPr>
          <a:lstStyle/>
          <a:p>
            <a:pPr algn="just">
              <a:lnSpc>
                <a:spcPct val="125000"/>
              </a:lnSpc>
            </a:pPr>
            <a:r>
              <a:rPr lang="en-US" altLang="zh-CN" sz="2200" dirty="0">
                <a:latin typeface="Times New Roman" panose="02020603050405020304" pitchFamily="18" charset="0"/>
                <a:cs typeface="Times New Roman" panose="02020603050405020304" pitchFamily="18" charset="0"/>
              </a:rPr>
              <a:t>Figure 9.10: </a:t>
            </a:r>
            <a:r>
              <a:rPr lang="en-US" altLang="zh-CN" sz="2200" i="1" dirty="0">
                <a:latin typeface="Times New Roman" panose="02020603050405020304" pitchFamily="18" charset="0"/>
                <a:cs typeface="Times New Roman" panose="02020603050405020304" pitchFamily="18" charset="0"/>
              </a:rPr>
              <a:t>Pooling with </a:t>
            </a:r>
            <a:r>
              <a:rPr lang="en-US" altLang="zh-CN" sz="2200" i="1" dirty="0" err="1">
                <a:latin typeface="Times New Roman" panose="02020603050405020304" pitchFamily="18" charset="0"/>
                <a:cs typeface="Times New Roman" panose="02020603050405020304" pitchFamily="18" charset="0"/>
              </a:rPr>
              <a:t>downsampling</a:t>
            </a:r>
            <a:r>
              <a:rPr lang="en-US" altLang="zh-CN" sz="2200" i="1"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Here we use max-pooling with a pool width of three and a stride between pools of two. This reduces the representation size by a factor of two, which reduces the computational and statistical burden on the next layer. Note that the rightmost pooling region has a smaller size, but must be included if we do not want to ignore some of the detector units</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7659" y="1179638"/>
            <a:ext cx="5529420" cy="2015935"/>
          </a:xfrm>
          <a:prstGeom prst="rect">
            <a:avLst/>
          </a:prstGeom>
        </p:spPr>
      </p:pic>
    </p:spTree>
    <p:extLst>
      <p:ext uri="{BB962C8B-B14F-4D97-AF65-F5344CB8AC3E}">
        <p14:creationId xmlns:p14="http://schemas.microsoft.com/office/powerpoint/2010/main" val="2366171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9.3 Pooling</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lnSpcReduction="10000"/>
          </a:bodyPr>
          <a:lstStyle/>
          <a:p>
            <a:pPr lvl="0">
              <a:spcBef>
                <a:spcPts val="0"/>
              </a:spcBef>
              <a:buClr>
                <a:srgbClr val="FF0000"/>
              </a:buClr>
            </a:pPr>
            <a:r>
              <a:rPr lang="en-US" altLang="zh-CN" dirty="0"/>
              <a:t>When the number of parameters in the next layer is a function of its input size (such as when the next layer is fully connected and based on matrix multiplication) this reduction in the input size can also result in improved statistical eﬃciency and reduced memory requirements for storing the parameters.</a:t>
            </a:r>
          </a:p>
          <a:p>
            <a:pPr lvl="0">
              <a:spcBef>
                <a:spcPts val="0"/>
              </a:spcBef>
              <a:buClr>
                <a:srgbClr val="FF0000"/>
              </a:buClr>
            </a:pPr>
            <a:r>
              <a:rPr lang="en-US" altLang="zh-CN" dirty="0"/>
              <a:t>        For many tasks, pooling is essential for handling inputs of varying size. For example, if we want to classify images of variable size, the input to the classiﬁcation layer </a:t>
            </a:r>
            <a:r>
              <a:rPr lang="en-US" altLang="zh-CN" sz="2600" dirty="0">
                <a:latin typeface="Times New Roman" panose="02020603050405020304" pitchFamily="18" charset="0"/>
                <a:cs typeface="Times New Roman" panose="02020603050405020304" pitchFamily="18" charset="0"/>
              </a:rPr>
              <a:t>must have a ﬁxed size. This is usually accomplished by varying the size of an oﬀset between pooling regions so that the classiﬁcation layer always receives the same number of summary statistics regardless of the input size. For example, the ﬁnal pooling layer of the network may be deﬁned to output four sets of summary statistics, one for each quadrant of an image, regardless of the image size.</a:t>
            </a:r>
          </a:p>
        </p:txBody>
      </p:sp>
    </p:spTree>
    <p:extLst>
      <p:ext uri="{BB962C8B-B14F-4D97-AF65-F5344CB8AC3E}">
        <p14:creationId xmlns:p14="http://schemas.microsoft.com/office/powerpoint/2010/main" val="31048666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9.3 Pooling</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lvl="0">
              <a:spcBef>
                <a:spcPts val="0"/>
              </a:spcBef>
              <a:buClr>
                <a:srgbClr val="FF0000"/>
              </a:buClr>
            </a:pPr>
            <a:r>
              <a:rPr lang="en-US" altLang="zh-CN" dirty="0"/>
              <a:t>        Some theoretical work gives guidance as to which kinds of pooling one should use in various situations (</a:t>
            </a:r>
            <a:r>
              <a:rPr lang="en-US" altLang="zh-CN" dirty="0" err="1">
                <a:solidFill>
                  <a:srgbClr val="00FF00"/>
                </a:solidFill>
              </a:rPr>
              <a:t>Boureau</a:t>
            </a:r>
            <a:r>
              <a:rPr lang="en-US" altLang="zh-CN" dirty="0">
                <a:solidFill>
                  <a:srgbClr val="00FF00"/>
                </a:solidFill>
              </a:rPr>
              <a:t> </a:t>
            </a:r>
            <a:r>
              <a:rPr lang="en-US" altLang="zh-CN" i="1" dirty="0">
                <a:solidFill>
                  <a:srgbClr val="00FF00"/>
                </a:solidFill>
              </a:rPr>
              <a:t>et al</a:t>
            </a:r>
            <a:r>
              <a:rPr lang="en-US" altLang="zh-CN" dirty="0">
                <a:solidFill>
                  <a:srgbClr val="00FF00"/>
                </a:solidFill>
              </a:rPr>
              <a:t>.</a:t>
            </a:r>
            <a:r>
              <a:rPr lang="en-US" altLang="zh-CN" dirty="0"/>
              <a:t>,</a:t>
            </a:r>
            <a:r>
              <a:rPr lang="en-US" altLang="zh-CN" dirty="0">
                <a:solidFill>
                  <a:srgbClr val="00FF00"/>
                </a:solidFill>
              </a:rPr>
              <a:t> 2010</a:t>
            </a:r>
            <a:r>
              <a:rPr lang="en-US" altLang="zh-CN" dirty="0"/>
              <a:t>). It is also possible to dynamically pool features together, for example, by running a clustering algorithm on the locations of interesting features (</a:t>
            </a:r>
            <a:r>
              <a:rPr lang="en-US" altLang="zh-CN" dirty="0" err="1">
                <a:solidFill>
                  <a:srgbClr val="00FF00"/>
                </a:solidFill>
              </a:rPr>
              <a:t>Boureau</a:t>
            </a:r>
            <a:r>
              <a:rPr lang="en-US" altLang="zh-CN" dirty="0">
                <a:solidFill>
                  <a:srgbClr val="00FF00"/>
                </a:solidFill>
              </a:rPr>
              <a:t> </a:t>
            </a:r>
            <a:r>
              <a:rPr lang="en-US" altLang="zh-CN" i="1" dirty="0">
                <a:solidFill>
                  <a:srgbClr val="00FF00"/>
                </a:solidFill>
              </a:rPr>
              <a:t>et al</a:t>
            </a:r>
            <a:r>
              <a:rPr lang="en-US" altLang="zh-CN" dirty="0">
                <a:solidFill>
                  <a:srgbClr val="00FF00"/>
                </a:solidFill>
              </a:rPr>
              <a:t>.</a:t>
            </a:r>
            <a:r>
              <a:rPr lang="en-US" altLang="zh-CN" dirty="0"/>
              <a:t>,</a:t>
            </a:r>
            <a:r>
              <a:rPr lang="en-US" altLang="zh-CN" dirty="0">
                <a:solidFill>
                  <a:srgbClr val="00FF00"/>
                </a:solidFill>
              </a:rPr>
              <a:t> 2011</a:t>
            </a:r>
            <a:r>
              <a:rPr lang="en-US" altLang="zh-CN" dirty="0"/>
              <a:t>). This approach yields a diﬀerent set of pooling regions for each image. Another approach is to </a:t>
            </a:r>
            <a:r>
              <a:rPr lang="en-US" altLang="zh-CN" b="1" dirty="0"/>
              <a:t>learn</a:t>
            </a:r>
            <a:r>
              <a:rPr lang="en-US" altLang="zh-CN" dirty="0"/>
              <a:t> a Single </a:t>
            </a:r>
            <a:r>
              <a:rPr lang="en-US" altLang="zh-CN" sz="2600" dirty="0">
                <a:latin typeface="Times New Roman" panose="02020603050405020304" pitchFamily="18" charset="0"/>
                <a:cs typeface="Times New Roman" panose="02020603050405020304" pitchFamily="18" charset="0"/>
              </a:rPr>
              <a:t>pooling structure that is then applied to all images (</a:t>
            </a:r>
            <a:r>
              <a:rPr lang="en-US" altLang="zh-CN" sz="2600" dirty="0">
                <a:solidFill>
                  <a:srgbClr val="00FF00"/>
                </a:solidFill>
                <a:latin typeface="Times New Roman" panose="02020603050405020304" pitchFamily="18" charset="0"/>
                <a:cs typeface="Times New Roman" panose="02020603050405020304" pitchFamily="18" charset="0"/>
              </a:rPr>
              <a:t>Jia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 2012</a:t>
            </a:r>
            <a:r>
              <a:rPr lang="en-US" altLang="zh-CN" sz="26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8238362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9.3 Pooling</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lvl="0">
              <a:spcBef>
                <a:spcPts val="0"/>
              </a:spcBef>
              <a:buClr>
                <a:srgbClr val="FF0000"/>
              </a:buClr>
            </a:pPr>
            <a:r>
              <a:rPr lang="en-US" altLang="zh-CN" sz="2600" dirty="0">
                <a:latin typeface="Times New Roman" panose="02020603050405020304" pitchFamily="18" charset="0"/>
                <a:cs typeface="Times New Roman" panose="02020603050405020304" pitchFamily="18" charset="0"/>
              </a:rPr>
              <a:t>        Pooling can complicate some kinds of neural network architectures that use top-down information, such as Boltzmann machines and autoencoders. These issues will be discussed further when we present these types of networks in Part </a:t>
            </a:r>
            <a:r>
              <a:rPr lang="en-US" altLang="zh-CN" sz="2600" dirty="0">
                <a:solidFill>
                  <a:srgbClr val="FF0000"/>
                </a:solidFill>
                <a:latin typeface="Times New Roman" panose="02020603050405020304" pitchFamily="18" charset="0"/>
                <a:cs typeface="Times New Roman" panose="02020603050405020304" pitchFamily="18" charset="0"/>
              </a:rPr>
              <a:t>III</a:t>
            </a:r>
            <a:r>
              <a:rPr lang="en-US" altLang="zh-CN" sz="2600" dirty="0">
                <a:latin typeface="Times New Roman" panose="02020603050405020304" pitchFamily="18" charset="0"/>
                <a:cs typeface="Times New Roman" panose="02020603050405020304" pitchFamily="18" charset="0"/>
              </a:rPr>
              <a:t>. Pooling in convolutional Boltzmann machines is presented in Sec.</a:t>
            </a:r>
            <a:r>
              <a:rPr lang="en-US" altLang="zh-CN" sz="2600" dirty="0">
                <a:solidFill>
                  <a:srgbClr val="FF0000"/>
                </a:solidFill>
                <a:latin typeface="Times New Roman" panose="02020603050405020304" pitchFamily="18" charset="0"/>
                <a:cs typeface="Times New Roman" panose="02020603050405020304" pitchFamily="18" charset="0"/>
              </a:rPr>
              <a:t>20.6</a:t>
            </a:r>
            <a:r>
              <a:rPr lang="en-US" altLang="zh-CN" sz="2600" dirty="0">
                <a:latin typeface="Times New Roman" panose="02020603050405020304" pitchFamily="18" charset="0"/>
                <a:cs typeface="Times New Roman" panose="02020603050405020304" pitchFamily="18" charset="0"/>
              </a:rPr>
              <a:t>. The inverse-like operations on pooling units needed in some diﬀerentiable networks will be covered in Sec. </a:t>
            </a:r>
            <a:r>
              <a:rPr lang="en-US" altLang="zh-CN" sz="2600" dirty="0">
                <a:solidFill>
                  <a:srgbClr val="FF0000"/>
                </a:solidFill>
                <a:latin typeface="Times New Roman" panose="02020603050405020304" pitchFamily="18" charset="0"/>
                <a:cs typeface="Times New Roman" panose="02020603050405020304" pitchFamily="18" charset="0"/>
              </a:rPr>
              <a:t>20.10.6</a:t>
            </a:r>
            <a:r>
              <a:rPr lang="en-US" altLang="zh-CN" sz="2600" dirty="0">
                <a:latin typeface="Times New Roman" panose="02020603050405020304" pitchFamily="18" charset="0"/>
                <a:cs typeface="Times New Roman" panose="02020603050405020304" pitchFamily="18" charset="0"/>
              </a:rPr>
              <a:t>. </a:t>
            </a:r>
          </a:p>
          <a:p>
            <a:pPr marL="0" lvl="0" indent="0" algn="just">
              <a:lnSpc>
                <a:spcPct val="125000"/>
              </a:lnSpc>
              <a:spcBef>
                <a:spcPts val="0"/>
              </a:spcBef>
              <a:buClr>
                <a:srgbClr val="FF0000"/>
              </a:buClr>
              <a:buNone/>
            </a:pPr>
            <a:r>
              <a:rPr lang="en-US" altLang="zh-CN" dirty="0"/>
              <a:t>        </a:t>
            </a:r>
            <a:r>
              <a:rPr lang="en-US" altLang="zh-CN" sz="2600" dirty="0">
                <a:latin typeface="Times New Roman" panose="02020603050405020304" pitchFamily="18" charset="0"/>
                <a:cs typeface="Times New Roman" panose="02020603050405020304" pitchFamily="18" charset="0"/>
              </a:rPr>
              <a:t>Some examples of complete convolutional network architectures for classiﬁcation using convolution and pooling are shown in Fig. </a:t>
            </a:r>
            <a:r>
              <a:rPr lang="en-US" altLang="zh-CN" sz="2600" dirty="0">
                <a:solidFill>
                  <a:srgbClr val="FF0000"/>
                </a:solidFill>
                <a:latin typeface="Times New Roman" panose="02020603050405020304" pitchFamily="18" charset="0"/>
                <a:cs typeface="Times New Roman" panose="02020603050405020304" pitchFamily="18" charset="0"/>
              </a:rPr>
              <a:t>9.11</a:t>
            </a:r>
            <a:r>
              <a:rPr lang="en-US" altLang="zh-CN" sz="2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848638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9.3 Pooling</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6" name="文本框 5">
            <a:extLst>
              <a:ext uri="{FF2B5EF4-FFF2-40B4-BE49-F238E27FC236}">
                <a16:creationId xmlns:a16="http://schemas.microsoft.com/office/drawing/2014/main" id="{8506DE97-96FB-4BBF-9926-8B1F8FD5CF2B}"/>
              </a:ext>
            </a:extLst>
          </p:cNvPr>
          <p:cNvSpPr txBox="1"/>
          <p:nvPr/>
        </p:nvSpPr>
        <p:spPr>
          <a:xfrm>
            <a:off x="5501640" y="1043189"/>
            <a:ext cx="5852160" cy="5442324"/>
          </a:xfrm>
          <a:prstGeom prst="rect">
            <a:avLst/>
          </a:prstGeom>
          <a:noFill/>
        </p:spPr>
        <p:txBody>
          <a:bodyPr wrap="square" rtlCol="0">
            <a:spAutoFit/>
          </a:bodyPr>
          <a:lstStyle/>
          <a:p>
            <a:pPr algn="just">
              <a:lnSpc>
                <a:spcPct val="125000"/>
              </a:lnSpc>
            </a:pPr>
            <a:r>
              <a:rPr lang="en-US" altLang="zh-CN" sz="2000" dirty="0">
                <a:latin typeface="Times New Roman" panose="02020603050405020304" pitchFamily="18" charset="0"/>
                <a:cs typeface="Times New Roman" panose="02020603050405020304" pitchFamily="18" charset="0"/>
              </a:rPr>
              <a:t>Figure 9.11: Examples of architectures for classiﬁcation with convolutional networks. The speciﬁc strides and depths used in this ﬁgure are not advisable for real use; they are designed to be very shallow in order to ﬁt onto the page. Real convolutional networks also often involve signiﬁcant amounts of branching, unlike the chain structures used here for simplicity. </a:t>
            </a:r>
            <a:r>
              <a:rPr lang="en-US" altLang="zh-CN" sz="2000" i="1" dirty="0">
                <a:latin typeface="Times New Roman" panose="02020603050405020304" pitchFamily="18" charset="0"/>
                <a:cs typeface="Times New Roman" panose="02020603050405020304" pitchFamily="18" charset="0"/>
              </a:rPr>
              <a:t>(Left) </a:t>
            </a:r>
            <a:r>
              <a:rPr lang="en-US" altLang="zh-CN" sz="2000" dirty="0">
                <a:latin typeface="Times New Roman" panose="02020603050405020304" pitchFamily="18" charset="0"/>
                <a:cs typeface="Times New Roman" panose="02020603050405020304" pitchFamily="18" charset="0"/>
              </a:rPr>
              <a:t>A convolutional network that processes a ﬁxed image size. After alternating between convolution and pooling for a few layers, the tensor for the convolutional feature map is reshaped to ﬂatten out the spatial dimensions. The rest of the network is an ordinary feedforward network classiﬁer, as described in Chapter </a:t>
            </a:r>
            <a:r>
              <a:rPr lang="en-US" altLang="zh-CN" sz="2000" dirty="0">
                <a:solidFill>
                  <a:srgbClr val="FF0000"/>
                </a:solidFill>
                <a:latin typeface="Times New Roman" panose="02020603050405020304" pitchFamily="18" charset="0"/>
                <a:cs typeface="Times New Roman" panose="02020603050405020304" pitchFamily="18" charset="0"/>
              </a:rPr>
              <a:t>6</a:t>
            </a:r>
            <a:r>
              <a:rPr lang="en-US" altLang="zh-CN" sz="2000" dirty="0">
                <a:latin typeface="Times New Roman" panose="02020603050405020304" pitchFamily="18" charset="0"/>
                <a:cs typeface="Times New Roman" panose="02020603050405020304" pitchFamily="18" charset="0"/>
              </a:rPr>
              <a:t>.  </a:t>
            </a: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591" y="1043189"/>
            <a:ext cx="4710279" cy="5392928"/>
          </a:xfrm>
          <a:prstGeom prst="rect">
            <a:avLst/>
          </a:prstGeom>
        </p:spPr>
      </p:pic>
    </p:spTree>
    <p:extLst>
      <p:ext uri="{BB962C8B-B14F-4D97-AF65-F5344CB8AC3E}">
        <p14:creationId xmlns:p14="http://schemas.microsoft.com/office/powerpoint/2010/main" val="14267216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9.3 Pooling</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6" name="文本框 5">
            <a:extLst>
              <a:ext uri="{FF2B5EF4-FFF2-40B4-BE49-F238E27FC236}">
                <a16:creationId xmlns:a16="http://schemas.microsoft.com/office/drawing/2014/main" id="{8506DE97-96FB-4BBF-9926-8B1F8FD5CF2B}"/>
              </a:ext>
            </a:extLst>
          </p:cNvPr>
          <p:cNvSpPr txBox="1"/>
          <p:nvPr/>
        </p:nvSpPr>
        <p:spPr>
          <a:xfrm>
            <a:off x="5501640" y="1043189"/>
            <a:ext cx="5852160" cy="5057603"/>
          </a:xfrm>
          <a:prstGeom prst="rect">
            <a:avLst/>
          </a:prstGeom>
          <a:noFill/>
        </p:spPr>
        <p:txBody>
          <a:bodyPr wrap="square" rtlCol="0">
            <a:spAutoFit/>
          </a:bodyPr>
          <a:lstStyle/>
          <a:p>
            <a:pPr algn="just">
              <a:lnSpc>
                <a:spcPct val="125000"/>
              </a:lnSpc>
            </a:pPr>
            <a:r>
              <a:rPr lang="en-US" altLang="zh-CN" sz="2000" dirty="0">
                <a:latin typeface="Times New Roman" panose="02020603050405020304" pitchFamily="18" charset="0"/>
                <a:cs typeface="Times New Roman" panose="02020603050405020304" pitchFamily="18" charset="0"/>
              </a:rPr>
              <a:t>Figure 9.11: </a:t>
            </a:r>
            <a:r>
              <a:rPr lang="en-US" altLang="zh-CN" sz="2000" i="1" dirty="0">
                <a:latin typeface="Times New Roman" panose="02020603050405020304" pitchFamily="18" charset="0"/>
                <a:cs typeface="Times New Roman" panose="02020603050405020304" pitchFamily="18" charset="0"/>
              </a:rPr>
              <a:t>(Center) </a:t>
            </a:r>
            <a:r>
              <a:rPr lang="en-US" altLang="zh-CN" sz="2000" dirty="0">
                <a:latin typeface="Times New Roman" panose="02020603050405020304" pitchFamily="18" charset="0"/>
                <a:cs typeface="Times New Roman" panose="02020603050405020304" pitchFamily="18" charset="0"/>
              </a:rPr>
              <a:t>A convolutional network that processes a variable-sized image, but still maintains a fully connected section. This network uses a pooling operation with variably-sized pools but a ﬁxed number of pools, in order to provide a ﬁxed-size vector of 576 units to the fully connected portion of the network. </a:t>
            </a:r>
            <a:r>
              <a:rPr lang="en-US" altLang="zh-CN" sz="2000" i="1" dirty="0">
                <a:latin typeface="Times New Roman" panose="02020603050405020304" pitchFamily="18" charset="0"/>
                <a:cs typeface="Times New Roman" panose="02020603050405020304" pitchFamily="18" charset="0"/>
              </a:rPr>
              <a:t>(Right) </a:t>
            </a:r>
            <a:r>
              <a:rPr lang="en-US" altLang="zh-CN" sz="2000" dirty="0">
                <a:latin typeface="Times New Roman" panose="02020603050405020304" pitchFamily="18" charset="0"/>
                <a:cs typeface="Times New Roman" panose="02020603050405020304" pitchFamily="18" charset="0"/>
              </a:rPr>
              <a:t>A convolutional network that does not have any fully connected weight layer. Instead, the last convolutional layer outputs one feature map per class. The model presumably learns a map of how likely each class is to occur at each spatial location. Averaging a feature map down to a single value provides the argument to the </a:t>
            </a:r>
            <a:r>
              <a:rPr lang="en-US" altLang="zh-CN" sz="2000" dirty="0" err="1">
                <a:latin typeface="Times New Roman" panose="02020603050405020304" pitchFamily="18" charset="0"/>
                <a:cs typeface="Times New Roman" panose="02020603050405020304" pitchFamily="18" charset="0"/>
              </a:rPr>
              <a:t>softmax</a:t>
            </a:r>
            <a:r>
              <a:rPr lang="en-US" altLang="zh-CN" sz="2000" dirty="0">
                <a:latin typeface="Times New Roman" panose="02020603050405020304" pitchFamily="18" charset="0"/>
                <a:cs typeface="Times New Roman" panose="02020603050405020304" pitchFamily="18" charset="0"/>
              </a:rPr>
              <a:t> classiﬁer at the top.</a:t>
            </a: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591" y="1043189"/>
            <a:ext cx="4710279" cy="5392928"/>
          </a:xfrm>
          <a:prstGeom prst="rect">
            <a:avLst/>
          </a:prstGeom>
        </p:spPr>
      </p:pic>
    </p:spTree>
    <p:extLst>
      <p:ext uri="{BB962C8B-B14F-4D97-AF65-F5344CB8AC3E}">
        <p14:creationId xmlns:p14="http://schemas.microsoft.com/office/powerpoint/2010/main" val="28449418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nSpc>
                <a:spcPct val="100000"/>
              </a:lnSpc>
            </a:pPr>
            <a:r>
              <a:rPr lang="en-US" altLang="zh-CN" sz="2400" dirty="0"/>
              <a:t>Acknowledge to: </a:t>
            </a:r>
            <a:r>
              <a:rPr lang="en-US" altLang="zh-CN" sz="2400" dirty="0" err="1"/>
              <a:t>Jingfei</a:t>
            </a:r>
            <a:r>
              <a:rPr lang="en-US" altLang="zh-CN" sz="2400" dirty="0"/>
              <a:t> Sun</a:t>
            </a:r>
          </a:p>
          <a:p>
            <a:pPr>
              <a:lnSpc>
                <a:spcPct val="100000"/>
              </a:lnSpc>
            </a:pPr>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pPr>
              <a:lnSpc>
                <a:spcPct val="100000"/>
              </a:lnSpc>
            </a:pPr>
            <a:r>
              <a:rPr lang="en-US" altLang="zh-CN" sz="2400" dirty="0"/>
              <a:t>Machine Learning Research Group</a:t>
            </a:r>
          </a:p>
          <a:p>
            <a:pPr>
              <a:lnSpc>
                <a:spcPct val="100000"/>
              </a:lnSpc>
            </a:pPr>
            <a:r>
              <a:rPr lang="en-US" altLang="zh-CN" sz="2400" dirty="0"/>
              <a:t>Ocean University of China</a:t>
            </a:r>
          </a:p>
          <a:p>
            <a:pPr>
              <a:lnSpc>
                <a:spcPct val="100000"/>
              </a:lnSpc>
            </a:pPr>
            <a:r>
              <a:rPr lang="en-US" altLang="zh-CN" sz="2400" dirty="0"/>
              <a:t>Qingdao, China</a:t>
            </a:r>
          </a:p>
        </p:txBody>
      </p:sp>
      <p:sp>
        <p:nvSpPr>
          <p:cNvPr id="6" name="标题 6"/>
          <p:cNvSpPr txBox="1">
            <a:spLocks/>
          </p:cNvSpPr>
          <p:nvPr/>
        </p:nvSpPr>
        <p:spPr>
          <a:xfrm>
            <a:off x="304800" y="1720644"/>
            <a:ext cx="118325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9.4 Convolution and Pooling as an Inﬁnitely Strong Prior</a:t>
            </a:r>
          </a:p>
        </p:txBody>
      </p:sp>
      <p:sp>
        <p:nvSpPr>
          <p:cNvPr id="8" name="文本框 7"/>
          <p:cNvSpPr txBox="1"/>
          <p:nvPr/>
        </p:nvSpPr>
        <p:spPr>
          <a:xfrm>
            <a:off x="1707488" y="558169"/>
            <a:ext cx="9138218" cy="769441"/>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9 Convolutional Networks</a:t>
            </a:r>
            <a:endParaRPr lang="zh-CN" altLang="en-US" sz="44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extLst>
      <p:ext uri="{BB962C8B-B14F-4D97-AF65-F5344CB8AC3E}">
        <p14:creationId xmlns:p14="http://schemas.microsoft.com/office/powerpoint/2010/main" val="15686943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a:xfrm>
            <a:off x="387438" y="133306"/>
            <a:ext cx="10829201"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9.4 Convolution and Pooling as an Inﬁnitely Strong Prior</a:t>
            </a:r>
          </a:p>
        </p:txBody>
      </p:sp>
      <p:sp>
        <p:nvSpPr>
          <p:cNvPr id="3" name="内容占位符 2"/>
          <p:cNvSpPr>
            <a:spLocks noGrp="1"/>
          </p:cNvSpPr>
          <p:nvPr>
            <p:ph idx="1"/>
          </p:nvPr>
        </p:nvSpPr>
        <p:spPr>
          <a:xfrm>
            <a:off x="387439" y="1043188"/>
            <a:ext cx="11409609" cy="5586211"/>
          </a:xfrm>
        </p:spPr>
        <p:txBody>
          <a:bodyPr>
            <a:normAutofit lnSpcReduction="10000"/>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Recall the concept of a </a:t>
            </a:r>
            <a:r>
              <a:rPr lang="en-US" altLang="zh-CN" sz="2600" i="1" dirty="0">
                <a:latin typeface="Times New Roman" panose="02020603050405020304" pitchFamily="18" charset="0"/>
                <a:cs typeface="Times New Roman" panose="02020603050405020304" pitchFamily="18" charset="0"/>
              </a:rPr>
              <a:t>prior probability distribution </a:t>
            </a:r>
            <a:r>
              <a:rPr lang="en-US" altLang="zh-CN" sz="2600" dirty="0">
                <a:latin typeface="Times New Roman" panose="02020603050405020304" pitchFamily="18" charset="0"/>
                <a:cs typeface="Times New Roman" panose="02020603050405020304" pitchFamily="18" charset="0"/>
              </a:rPr>
              <a:t>from Sec. </a:t>
            </a:r>
            <a:r>
              <a:rPr lang="en-US" altLang="zh-CN" sz="2600" dirty="0">
                <a:solidFill>
                  <a:srgbClr val="FF0000"/>
                </a:solidFill>
                <a:latin typeface="Times New Roman" panose="02020603050405020304" pitchFamily="18" charset="0"/>
                <a:cs typeface="Times New Roman" panose="02020603050405020304" pitchFamily="18" charset="0"/>
              </a:rPr>
              <a:t>5.2</a:t>
            </a:r>
            <a:r>
              <a:rPr lang="en-US" altLang="zh-CN" sz="2600" dirty="0">
                <a:latin typeface="Times New Roman" panose="02020603050405020304" pitchFamily="18" charset="0"/>
                <a:cs typeface="Times New Roman" panose="02020603050405020304" pitchFamily="18" charset="0"/>
              </a:rPr>
              <a:t>. This is a probability distribution over the parameters of a model that encodes our beliefs about what models are reasonable, before we have seen any data. </a:t>
            </a:r>
          </a:p>
          <a:p>
            <a:pPr marL="0" lvl="0" indent="0" algn="just">
              <a:lnSpc>
                <a:spcPct val="125000"/>
              </a:lnSpc>
              <a:spcBef>
                <a:spcPts val="0"/>
              </a:spcBef>
              <a:buClr>
                <a:srgbClr val="FF0000"/>
              </a:buClr>
              <a:buNone/>
            </a:pPr>
            <a:r>
              <a:rPr lang="en-US" altLang="zh-CN" dirty="0"/>
              <a:t>        </a:t>
            </a:r>
            <a:r>
              <a:rPr lang="en-US" altLang="zh-CN" sz="2600" dirty="0">
                <a:latin typeface="Times New Roman" panose="02020603050405020304" pitchFamily="18" charset="0"/>
                <a:cs typeface="Times New Roman" panose="02020603050405020304" pitchFamily="18" charset="0"/>
              </a:rPr>
              <a:t> Priors can be considered weak or strong depending on how concentrated the probability density in the prior is. A weak prior is a prior distribution with high entropy, such as a Gaussian distribution with high variance. Such a prior allows the data to move the parameters more or less freely. A strong prior has very low entropy, such as a Gaussian distribution with low variance. Such a prior plays a more active role in determining where the parameters end up.</a:t>
            </a:r>
          </a:p>
          <a:p>
            <a:pPr>
              <a:spcBef>
                <a:spcPts val="0"/>
              </a:spcBef>
              <a:buClr>
                <a:srgbClr val="FF0000"/>
              </a:buClr>
            </a:pPr>
            <a:r>
              <a:rPr lang="en-US" altLang="zh-CN" dirty="0"/>
              <a:t>        </a:t>
            </a:r>
            <a:r>
              <a:rPr lang="en-US" altLang="zh-CN" sz="2600" dirty="0">
                <a:latin typeface="Times New Roman" panose="02020603050405020304" pitchFamily="18" charset="0"/>
                <a:cs typeface="Times New Roman" panose="02020603050405020304" pitchFamily="18" charset="0"/>
              </a:rPr>
              <a:t>An inﬁnitely strong prior places zero probability on some parameters and says that these parameter values are completely forbidden, regardless of </a:t>
            </a:r>
            <a:r>
              <a:rPr lang="en-US" altLang="zh-CN" dirty="0"/>
              <a:t>how much support the data gives to those values. </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89002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a:xfrm>
            <a:off x="387438" y="133306"/>
            <a:ext cx="10829201"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9.4 Convolution and Pooling as an Inﬁnitely Strong Prior</a:t>
            </a: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dirty="0"/>
              <a:t>        </a:t>
            </a:r>
            <a:r>
              <a:rPr lang="en-US" altLang="zh-CN" sz="2600" dirty="0">
                <a:latin typeface="Times New Roman" panose="02020603050405020304" pitchFamily="18" charset="0"/>
                <a:cs typeface="Times New Roman" panose="02020603050405020304" pitchFamily="18" charset="0"/>
              </a:rPr>
              <a:t>We can imagine a convolutional net as being similar to a fully connected net, but with an inﬁnitely strong prior over its weights. This inﬁnitely strong prior says that the weights for one hidden unit must be identical to the weights of its neighbor, but shifted in space. The prior also says that the weights must be zero, except for in the small, spatially contiguous receptive ﬁeld assigned to that hidden unit. Overall, we can think of the use of convolution as introducing an inﬁnitely strong prior probability distribution over the parameters of a layer. This prior says that the function the layer should learn contains only local interactions and is </a:t>
            </a:r>
            <a:r>
              <a:rPr lang="en-US" altLang="zh-CN" sz="2600" dirty="0" err="1">
                <a:latin typeface="Times New Roman" panose="02020603050405020304" pitchFamily="18" charset="0"/>
                <a:cs typeface="Times New Roman" panose="02020603050405020304" pitchFamily="18" charset="0"/>
              </a:rPr>
              <a:t>equivariant</a:t>
            </a:r>
            <a:r>
              <a:rPr lang="en-US" altLang="zh-CN" sz="2600" dirty="0">
                <a:latin typeface="Times New Roman" panose="02020603050405020304" pitchFamily="18" charset="0"/>
                <a:cs typeface="Times New Roman" panose="02020603050405020304" pitchFamily="18" charset="0"/>
              </a:rPr>
              <a:t> to translation. Likewise, the use of pooling is an inﬁnitely strong prior that each unit should be invariant to small translations. </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112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9 Convolutional Networks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lvl="0">
              <a:spcBef>
                <a:spcPts val="0"/>
              </a:spcBef>
              <a:buClr>
                <a:srgbClr val="FF0000"/>
              </a:buClr>
            </a:pPr>
            <a:r>
              <a:rPr lang="en-US" altLang="zh-CN" dirty="0"/>
              <a:t>We will discuss these neuroscientiﬁc principles</a:t>
            </a:r>
            <a:r>
              <a:rPr lang="en-US" altLang="zh-CN" sz="2600" dirty="0">
                <a:latin typeface="Times New Roman" panose="02020603050405020304" pitchFamily="18" charset="0"/>
                <a:cs typeface="Times New Roman" panose="02020603050405020304" pitchFamily="18" charset="0"/>
              </a:rPr>
              <a:t>, then conclude with comments about the role convolutional networks have played in the history of deep learning. One topic this chapter does not address is how to choose the architecture of your convolutional network. The goal of this chapter is to describe the kinds of tools that convolutional networks provide, while Chapter </a:t>
            </a:r>
            <a:r>
              <a:rPr lang="en-US" altLang="zh-CN" sz="2600" dirty="0">
                <a:solidFill>
                  <a:srgbClr val="FF0000"/>
                </a:solidFill>
                <a:latin typeface="Times New Roman" panose="02020603050405020304" pitchFamily="18" charset="0"/>
                <a:cs typeface="Times New Roman" panose="02020603050405020304" pitchFamily="18" charset="0"/>
              </a:rPr>
              <a:t>11</a:t>
            </a:r>
            <a:r>
              <a:rPr lang="en-US" altLang="zh-CN" sz="2600" dirty="0">
                <a:latin typeface="Times New Roman" panose="02020603050405020304" pitchFamily="18" charset="0"/>
                <a:cs typeface="Times New Roman" panose="02020603050405020304" pitchFamily="18" charset="0"/>
              </a:rPr>
              <a:t> describes general guidelines for choosing which tools to use in which circumstances. Research into convolutional network architectures proceeds so rapidly that a new best architecture for a given benchmark is announced every few weeks to months, rendering it impractical to describe the best architecture in print. However, the best architectures have consistently been composed of the building blocks described here.</a:t>
            </a:r>
            <a:endParaRPr lang="zh-CN" altLang="en-US" sz="2600" b="1"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34057719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a:xfrm>
            <a:off x="387438" y="133306"/>
            <a:ext cx="10829201"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9.4 Convolution and Pooling as an Inﬁnitely Strong Prior</a:t>
            </a:r>
          </a:p>
        </p:txBody>
      </p:sp>
      <p:sp>
        <p:nvSpPr>
          <p:cNvPr id="3" name="内容占位符 2"/>
          <p:cNvSpPr>
            <a:spLocks noGrp="1"/>
          </p:cNvSpPr>
          <p:nvPr>
            <p:ph idx="1"/>
          </p:nvPr>
        </p:nvSpPr>
        <p:spPr>
          <a:xfrm>
            <a:off x="387439" y="1043189"/>
            <a:ext cx="11409609" cy="5133774"/>
          </a:xfrm>
        </p:spPr>
        <p:txBody>
          <a:bodyPr>
            <a:normAutofit fontScale="92500"/>
          </a:bodyPr>
          <a:lstStyle/>
          <a:p>
            <a:pPr marL="0" lvl="0" indent="0" algn="just">
              <a:lnSpc>
                <a:spcPct val="125000"/>
              </a:lnSpc>
              <a:spcBef>
                <a:spcPts val="0"/>
              </a:spcBef>
              <a:buClr>
                <a:srgbClr val="FF0000"/>
              </a:buClr>
              <a:buNone/>
            </a:pPr>
            <a:r>
              <a:rPr lang="en-US" altLang="zh-CN" dirty="0"/>
              <a:t>        </a:t>
            </a:r>
            <a:r>
              <a:rPr lang="en-US" altLang="zh-CN" sz="2600" dirty="0">
                <a:latin typeface="Times New Roman" panose="02020603050405020304" pitchFamily="18" charset="0"/>
                <a:cs typeface="Times New Roman" panose="02020603050405020304" pitchFamily="18" charset="0"/>
              </a:rPr>
              <a:t>Of course, implementing a convolutional net as a fully connected net with an inﬁnitely strong prior would be extremely computationally wasteful. But thinking of a convolutional net as a fully connected net with an inﬁnitely strong prior can give us some insights into how convolutional nets work.</a:t>
            </a:r>
          </a:p>
          <a:p>
            <a:pPr lvl="0">
              <a:spcBef>
                <a:spcPts val="0"/>
              </a:spcBef>
              <a:buClr>
                <a:srgbClr val="FF0000"/>
              </a:buClr>
            </a:pPr>
            <a:r>
              <a:rPr lang="en-US" altLang="zh-CN" dirty="0"/>
              <a:t>        </a:t>
            </a:r>
            <a:r>
              <a:rPr lang="en-US" altLang="zh-CN" sz="2600" dirty="0">
                <a:latin typeface="Times New Roman" panose="02020603050405020304" pitchFamily="18" charset="0"/>
                <a:cs typeface="Times New Roman" panose="02020603050405020304" pitchFamily="18" charset="0"/>
              </a:rPr>
              <a:t>One key insight is that convolution and pooling can cause underﬁtting. Like any prior, convolution and pooling are only useful when the assumptions made by the prior are reasonably accurate. If a task relies on preserving precise spatial information, then using pooling on all features can increase the training error. Some convolutional network architectures (</a:t>
            </a:r>
            <a:r>
              <a:rPr lang="en-US" altLang="zh-CN" sz="2600" dirty="0" err="1">
                <a:solidFill>
                  <a:srgbClr val="00FF00"/>
                </a:solidFill>
                <a:latin typeface="Times New Roman" panose="02020603050405020304" pitchFamily="18" charset="0"/>
                <a:cs typeface="Times New Roman" panose="02020603050405020304" pitchFamily="18" charset="0"/>
              </a:rPr>
              <a:t>Szegedy</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 2014a</a:t>
            </a:r>
            <a:r>
              <a:rPr lang="en-US" altLang="zh-CN" sz="2600" dirty="0">
                <a:latin typeface="Times New Roman" panose="02020603050405020304" pitchFamily="18" charset="0"/>
                <a:cs typeface="Times New Roman" panose="02020603050405020304" pitchFamily="18" charset="0"/>
              </a:rPr>
              <a:t>) are designed to use pooling on some channels but not on other channels, in order to get both highly invariant features and features that will not underﬁt when the translation </a:t>
            </a:r>
            <a:r>
              <a:rPr lang="en-US" altLang="zh-CN" dirty="0"/>
              <a:t>invariance prior is incorrect. </a:t>
            </a:r>
            <a:endParaRPr lang="en-US" altLang="zh-C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39034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a:xfrm>
            <a:off x="387438" y="133306"/>
            <a:ext cx="10829201"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9.4 Convolution and Pooling as an Inﬁnitely Strong Prior</a:t>
            </a: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When a task involves incorporating information from very distant locations in the input, then the prior imposed by convolution may be inappropriate. </a:t>
            </a:r>
          </a:p>
          <a:p>
            <a:pPr marL="0" lvl="0" indent="0" algn="just">
              <a:lnSpc>
                <a:spcPct val="125000"/>
              </a:lnSpc>
              <a:spcBef>
                <a:spcPts val="0"/>
              </a:spcBef>
              <a:buClr>
                <a:srgbClr val="FF0000"/>
              </a:buClr>
              <a:buNone/>
            </a:pPr>
            <a:r>
              <a:rPr lang="en-US" altLang="zh-CN" dirty="0"/>
              <a:t>        </a:t>
            </a:r>
            <a:r>
              <a:rPr lang="en-US" altLang="zh-CN" sz="2600" dirty="0">
                <a:latin typeface="Times New Roman" panose="02020603050405020304" pitchFamily="18" charset="0"/>
                <a:cs typeface="Times New Roman" panose="02020603050405020304" pitchFamily="18" charset="0"/>
              </a:rPr>
              <a:t>Another key insight from this view is that we should only compare convolutional models to other convolutional models in benchmarks of statistical learning performance. Models that do not use convolution would be able to learn even if we permuted all of the pixels in the image. For many image datasets, there are separate benchmarks for models that are </a:t>
            </a:r>
            <a:r>
              <a:rPr lang="en-US" altLang="zh-CN" sz="2600" i="1" dirty="0">
                <a:latin typeface="Times New Roman" panose="02020603050405020304" pitchFamily="18" charset="0"/>
                <a:cs typeface="Times New Roman" panose="02020603050405020304" pitchFamily="18" charset="0"/>
              </a:rPr>
              <a:t>permutation invariant</a:t>
            </a:r>
            <a:r>
              <a:rPr lang="en-US" altLang="zh-CN" sz="2600" dirty="0">
                <a:latin typeface="Times New Roman" panose="02020603050405020304" pitchFamily="18" charset="0"/>
                <a:cs typeface="Times New Roman" panose="02020603050405020304" pitchFamily="18" charset="0"/>
              </a:rPr>
              <a:t> and must discover the concept of topology via learning, and models that have the knowledge of spatial relationships hard-coded into them by their designer.</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65225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nSpc>
                <a:spcPct val="100000"/>
              </a:lnSpc>
            </a:pPr>
            <a:r>
              <a:rPr lang="en-US" altLang="zh-CN" sz="2400" dirty="0"/>
              <a:t>Acknowledge to: </a:t>
            </a:r>
            <a:r>
              <a:rPr lang="en-US" altLang="zh-CN" sz="2400" dirty="0" err="1"/>
              <a:t>Zhaoyang</a:t>
            </a:r>
            <a:r>
              <a:rPr lang="en-US" altLang="zh-CN" sz="2400" dirty="0"/>
              <a:t> </a:t>
            </a:r>
            <a:r>
              <a:rPr lang="en-US" altLang="zh-CN" sz="2400" dirty="0" err="1"/>
              <a:t>Niu</a:t>
            </a:r>
            <a:endParaRPr lang="en-US" altLang="zh-CN" sz="2400" dirty="0"/>
          </a:p>
          <a:p>
            <a:pPr>
              <a:lnSpc>
                <a:spcPct val="100000"/>
              </a:lnSpc>
            </a:pPr>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pPr>
              <a:lnSpc>
                <a:spcPct val="100000"/>
              </a:lnSpc>
            </a:pPr>
            <a:r>
              <a:rPr lang="en-US" altLang="zh-CN" sz="2400" dirty="0"/>
              <a:t>Machine Learning Research Group</a:t>
            </a:r>
          </a:p>
          <a:p>
            <a:pPr>
              <a:lnSpc>
                <a:spcPct val="100000"/>
              </a:lnSpc>
            </a:pPr>
            <a:r>
              <a:rPr lang="en-US" altLang="zh-CN" sz="2400" dirty="0"/>
              <a:t>Ocean University of China</a:t>
            </a:r>
          </a:p>
          <a:p>
            <a:pPr>
              <a:lnSpc>
                <a:spcPct val="100000"/>
              </a:lnSpc>
            </a:pPr>
            <a:r>
              <a:rPr lang="en-US" altLang="zh-CN" sz="2400" dirty="0"/>
              <a:t>Qingdao, China</a:t>
            </a:r>
          </a:p>
        </p:txBody>
      </p:sp>
      <p:sp>
        <p:nvSpPr>
          <p:cNvPr id="6" name="标题 6"/>
          <p:cNvSpPr txBox="1">
            <a:spLocks/>
          </p:cNvSpPr>
          <p:nvPr/>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9.5 Variants of the Basic Convolution Function</a:t>
            </a:r>
            <a:endParaRPr lang="zh-CN" altLang="en-US" sz="3600" dirty="0"/>
          </a:p>
        </p:txBody>
      </p:sp>
      <p:sp>
        <p:nvSpPr>
          <p:cNvPr id="8" name="文本框 7"/>
          <p:cNvSpPr txBox="1"/>
          <p:nvPr/>
        </p:nvSpPr>
        <p:spPr>
          <a:xfrm>
            <a:off x="1526891" y="544852"/>
            <a:ext cx="9138218" cy="769441"/>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9 Convolutional Networks</a:t>
            </a:r>
            <a:endParaRPr lang="zh-CN" altLang="en-US" sz="44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extLst>
      <p:ext uri="{BB962C8B-B14F-4D97-AF65-F5344CB8AC3E}">
        <p14:creationId xmlns:p14="http://schemas.microsoft.com/office/powerpoint/2010/main" val="122797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9.5 Variants of the Basic Convolution Function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When discussing convolution in the context of neural networks, we usually do not refer exactly to the standard discrete convolution operation as it is usually understood in the mathematical literature. The functions used in practice diﬀer slightly. Here we describe these diﬀerences in detail, and highlight some useful properties of the functions used in neural networks.</a:t>
            </a:r>
          </a:p>
          <a:p>
            <a:pPr marL="0" lvl="0" indent="0" algn="just">
              <a:lnSpc>
                <a:spcPct val="125000"/>
              </a:lnSpc>
              <a:spcBef>
                <a:spcPts val="0"/>
              </a:spcBef>
              <a:buClr>
                <a:srgbClr val="FF0000"/>
              </a:buClr>
              <a:buNone/>
            </a:pPr>
            <a:r>
              <a:rPr lang="en-US" altLang="zh-CN" dirty="0"/>
              <a:t>        </a:t>
            </a:r>
            <a:r>
              <a:rPr lang="en-US" altLang="zh-CN" sz="2600" dirty="0">
                <a:latin typeface="Times New Roman" panose="02020603050405020304" pitchFamily="18" charset="0"/>
                <a:cs typeface="Times New Roman" panose="02020603050405020304" pitchFamily="18" charset="0"/>
              </a:rPr>
              <a:t>First, when we refer to convolution in the context of neural networks, we usually actually mean an operation that consists of many applications of convolution in parallel. This is because convolution with a single kernel can only extract one kind of feature, albeit at many spatial locations. Usually we want each layer of our network to extract many kinds of features, at many locations.</a:t>
            </a:r>
            <a:endParaRPr lang="zh-CN" altLang="en-US"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25388968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9.5 Variants of the Basic Convolution Function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dirty="0"/>
              <a:t>        </a:t>
            </a:r>
            <a:r>
              <a:rPr lang="en-US" altLang="zh-CN" sz="2600" dirty="0">
                <a:latin typeface="Times New Roman" panose="02020603050405020304" pitchFamily="18" charset="0"/>
                <a:cs typeface="Times New Roman" panose="02020603050405020304" pitchFamily="18" charset="0"/>
              </a:rPr>
              <a:t>Additionally, the input is usually not just a grid of real values. Rather, it is a</a:t>
            </a:r>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grid of vector-valued observations. For example, a color image has a red, green and blue intensity at each pixel. In a multilayer convolutional network, the input to the second layer is the output of the ﬁrst layer, which usually has the output of many diﬀerent convolutions at each position. When working with images, we usually think of the input and output of the convolution as being 3-D tensors, with one index into the diﬀerent channels and two indices into the spatial coordinates of each channel. Software implementations usually work in batch mode, so they will actually use 4-D tensors, with the fourth axis indexing diﬀerent examples in the batch, but we will omit the batch axis in our description here for simplicity.</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6545932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9.5 Variants of the Basic Convolution Function</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dirty="0"/>
                  <a:t>        </a:t>
                </a:r>
                <a:r>
                  <a:rPr lang="en-US" altLang="zh-CN" sz="2600" dirty="0">
                    <a:latin typeface="Times New Roman" panose="02020603050405020304" pitchFamily="18" charset="0"/>
                    <a:cs typeface="Times New Roman" panose="02020603050405020304" pitchFamily="18" charset="0"/>
                  </a:rPr>
                  <a:t>Because convolutional networks usually use multi-channel convolution, the linear operations they are based on are not guaranteed to be commutative, even if kernel-ﬂipping is used. These multi-channel operations are only commutative if each operation has the same number of output channels as input channels.</a:t>
                </a:r>
              </a:p>
              <a:p>
                <a:pPr marL="0" lvl="0" indent="0" algn="just">
                  <a:lnSpc>
                    <a:spcPct val="125000"/>
                  </a:lnSpc>
                  <a:spcBef>
                    <a:spcPts val="0"/>
                  </a:spcBef>
                  <a:buClr>
                    <a:srgbClr val="FF0000"/>
                  </a:buClr>
                  <a:buNone/>
                </a:pPr>
                <a:r>
                  <a:rPr lang="en-US" altLang="zh-CN" dirty="0"/>
                  <a:t>        </a:t>
                </a:r>
                <a:r>
                  <a:rPr lang="en-US" altLang="zh-CN" sz="2600" dirty="0">
                    <a:latin typeface="Times New Roman" panose="02020603050405020304" pitchFamily="18" charset="0"/>
                    <a:cs typeface="Times New Roman" panose="02020603050405020304" pitchFamily="18" charset="0"/>
                  </a:rPr>
                  <a:t>Assume we have a 4-D kernel tensor </a:t>
                </a:r>
                <a:r>
                  <a:rPr lang="en-US" altLang="zh-CN" sz="2600" b="1" dirty="0">
                    <a:latin typeface="Arial" panose="020B0604020202020204" pitchFamily="34" charset="0"/>
                    <a:ea typeface="Tahoma" panose="020B0604030504040204" pitchFamily="34" charset="0"/>
                    <a:cs typeface="Arial" panose="020B0604020202020204" pitchFamily="34" charset="0"/>
                  </a:rPr>
                  <a:t>K</a:t>
                </a:r>
                <a:r>
                  <a:rPr lang="en-US" altLang="zh-CN" sz="2600" dirty="0">
                    <a:latin typeface="Arial" panose="020B0604020202020204" pitchFamily="34" charset="0"/>
                    <a:ea typeface="Tahoma" panose="020B0604030504040204" pitchFamily="34" charset="0"/>
                    <a:cs typeface="Arial" panose="020B0604020202020204" pitchFamily="34" charset="0"/>
                  </a:rPr>
                  <a:t> </a:t>
                </a:r>
                <a:r>
                  <a:rPr lang="en-US" altLang="zh-CN" sz="2600" dirty="0">
                    <a:latin typeface="Times New Roman" panose="02020603050405020304" pitchFamily="18" charset="0"/>
                    <a:cs typeface="Times New Roman" panose="02020603050405020304" pitchFamily="18" charset="0"/>
                  </a:rPr>
                  <a:t>with element </a:t>
                </a:r>
                <a14:m>
                  <m:oMath xmlns:m="http://schemas.openxmlformats.org/officeDocument/2006/math">
                    <m:sSub>
                      <m:sSubPr>
                        <m:ctrlPr>
                          <a:rPr lang="en-US" altLang="zh-CN" sz="2600" i="1" smtClean="0">
                            <a:latin typeface="Cambria Math" panose="02040503050406030204" pitchFamily="18" charset="0"/>
                            <a:cs typeface="Times New Roman" panose="02020603050405020304" pitchFamily="18" charset="0"/>
                          </a:rPr>
                        </m:ctrlPr>
                      </m:sSubPr>
                      <m:e>
                        <m:r>
                          <a:rPr lang="en-US" altLang="zh-CN" sz="2600" i="1">
                            <a:latin typeface="Cambria Math" panose="02040503050406030204" pitchFamily="18" charset="0"/>
                            <a:cs typeface="Times New Roman" panose="02020603050405020304" pitchFamily="18" charset="0"/>
                          </a:rPr>
                          <m:t>𝐾</m:t>
                        </m:r>
                      </m:e>
                      <m:sub>
                        <m:r>
                          <a:rPr lang="en-US" altLang="zh-CN" sz="2600" b="0" i="1" smtClean="0">
                            <a:latin typeface="Cambria Math" panose="02040503050406030204" pitchFamily="18" charset="0"/>
                            <a:cs typeface="Times New Roman" panose="02020603050405020304" pitchFamily="18" charset="0"/>
                          </a:rPr>
                          <m:t>𝑖</m:t>
                        </m:r>
                        <m:r>
                          <a:rPr lang="en-US" altLang="zh-CN" sz="2600" b="0" i="1" smtClean="0">
                            <a:latin typeface="Cambria Math" panose="02040503050406030204" pitchFamily="18" charset="0"/>
                            <a:cs typeface="Times New Roman" panose="02020603050405020304" pitchFamily="18" charset="0"/>
                          </a:rPr>
                          <m:t>,</m:t>
                        </m:r>
                        <m:r>
                          <a:rPr lang="en-US" altLang="zh-CN" sz="2600" b="0" i="1" smtClean="0">
                            <a:latin typeface="Cambria Math" panose="02040503050406030204" pitchFamily="18" charset="0"/>
                            <a:cs typeface="Times New Roman" panose="02020603050405020304" pitchFamily="18" charset="0"/>
                          </a:rPr>
                          <m:t>𝑗</m:t>
                        </m:r>
                        <m:r>
                          <a:rPr lang="en-US" altLang="zh-CN" sz="2600" b="0" i="1" smtClean="0">
                            <a:latin typeface="Cambria Math" panose="02040503050406030204" pitchFamily="18" charset="0"/>
                            <a:cs typeface="Times New Roman" panose="02020603050405020304" pitchFamily="18" charset="0"/>
                          </a:rPr>
                          <m:t>,</m:t>
                        </m:r>
                        <m:r>
                          <a:rPr lang="en-US" altLang="zh-CN" sz="2600" b="0" i="1" smtClean="0">
                            <a:latin typeface="Cambria Math" panose="02040503050406030204" pitchFamily="18" charset="0"/>
                            <a:cs typeface="Times New Roman" panose="02020603050405020304" pitchFamily="18" charset="0"/>
                          </a:rPr>
                          <m:t>𝑘</m:t>
                        </m:r>
                        <m:r>
                          <a:rPr lang="en-US" altLang="zh-CN" sz="2600" b="0" i="1" smtClean="0">
                            <a:latin typeface="Cambria Math" panose="02040503050406030204" pitchFamily="18" charset="0"/>
                            <a:cs typeface="Times New Roman" panose="02020603050405020304" pitchFamily="18" charset="0"/>
                          </a:rPr>
                          <m:t>,</m:t>
                        </m:r>
                        <m:r>
                          <a:rPr lang="en-US" altLang="zh-CN" sz="2600" b="0" i="1" smtClean="0">
                            <a:latin typeface="Cambria Math" panose="02040503050406030204" pitchFamily="18" charset="0"/>
                            <a:cs typeface="Times New Roman" panose="02020603050405020304" pitchFamily="18" charset="0"/>
                          </a:rPr>
                          <m:t>𝑙</m:t>
                        </m:r>
                      </m:sub>
                    </m:sSub>
                  </m:oMath>
                </a14:m>
                <a:r>
                  <a:rPr lang="en-US" altLang="zh-CN" sz="2600" dirty="0">
                    <a:latin typeface="Times New Roman" panose="02020603050405020304" pitchFamily="18" charset="0"/>
                    <a:cs typeface="Times New Roman" panose="02020603050405020304" pitchFamily="18" charset="0"/>
                  </a:rPr>
                  <a:t>giving the connection strength between a unit in channel </a:t>
                </a:r>
                <a:r>
                  <a:rPr lang="en-US" altLang="zh-CN" sz="2600" i="1" dirty="0" err="1">
                    <a:latin typeface="Times New Roman" panose="02020603050405020304" pitchFamily="18" charset="0"/>
                    <a:cs typeface="Times New Roman" panose="02020603050405020304" pitchFamily="18" charset="0"/>
                  </a:rPr>
                  <a:t>i</a:t>
                </a:r>
                <a:r>
                  <a:rPr lang="en-US" altLang="zh-CN" sz="2600" dirty="0">
                    <a:latin typeface="Times New Roman" panose="02020603050405020304" pitchFamily="18" charset="0"/>
                    <a:cs typeface="Times New Roman" panose="02020603050405020304" pitchFamily="18" charset="0"/>
                  </a:rPr>
                  <a:t> of the output and a unit in channel </a:t>
                </a:r>
                <a:r>
                  <a:rPr lang="en-US" altLang="zh-CN" sz="2600" i="1" dirty="0">
                    <a:latin typeface="Times New Roman" panose="02020603050405020304" pitchFamily="18" charset="0"/>
                    <a:cs typeface="Times New Roman" panose="02020603050405020304" pitchFamily="18" charset="0"/>
                  </a:rPr>
                  <a:t>j</a:t>
                </a:r>
                <a:r>
                  <a:rPr lang="en-US" altLang="zh-CN" sz="2600" dirty="0">
                    <a:latin typeface="Times New Roman" panose="02020603050405020304" pitchFamily="18" charset="0"/>
                    <a:cs typeface="Times New Roman" panose="02020603050405020304" pitchFamily="18" charset="0"/>
                  </a:rPr>
                  <a:t> of the input, with an oﬀset of </a:t>
                </a:r>
                <a:r>
                  <a:rPr lang="en-US" altLang="zh-CN" sz="2600" i="1" dirty="0">
                    <a:latin typeface="Times New Roman" panose="02020603050405020304" pitchFamily="18" charset="0"/>
                    <a:cs typeface="Times New Roman" panose="02020603050405020304" pitchFamily="18" charset="0"/>
                  </a:rPr>
                  <a:t>k</a:t>
                </a:r>
                <a:r>
                  <a:rPr lang="en-US" altLang="zh-CN" sz="2600" dirty="0">
                    <a:latin typeface="Times New Roman" panose="02020603050405020304" pitchFamily="18" charset="0"/>
                    <a:cs typeface="Times New Roman" panose="02020603050405020304" pitchFamily="18" charset="0"/>
                  </a:rPr>
                  <a:t> rows and </a:t>
                </a:r>
                <a:r>
                  <a:rPr lang="en-US" altLang="zh-CN" sz="2600" i="1" dirty="0">
                    <a:latin typeface="Times New Roman" panose="02020603050405020304" pitchFamily="18" charset="0"/>
                    <a:cs typeface="Times New Roman" panose="02020603050405020304" pitchFamily="18" charset="0"/>
                  </a:rPr>
                  <a:t>l</a:t>
                </a:r>
                <a:r>
                  <a:rPr lang="en-US" altLang="zh-CN" sz="2600" dirty="0">
                    <a:latin typeface="Times New Roman" panose="02020603050405020304" pitchFamily="18" charset="0"/>
                    <a:cs typeface="Times New Roman" panose="02020603050405020304" pitchFamily="18" charset="0"/>
                  </a:rPr>
                  <a:t> columns between the output unit and the input unit. Assume our input consists of observed data </a:t>
                </a:r>
                <a:r>
                  <a:rPr lang="en-US" altLang="zh-CN" sz="2600" b="1" dirty="0">
                    <a:latin typeface="Arial" panose="020B0604020202020204" pitchFamily="34" charset="0"/>
                    <a:cs typeface="Arial" panose="020B0604020202020204" pitchFamily="34" charset="0"/>
                  </a:rPr>
                  <a:t>V </a:t>
                </a:r>
                <a:r>
                  <a:rPr lang="en-US" altLang="zh-CN" sz="2600" dirty="0">
                    <a:latin typeface="Times New Roman" panose="02020603050405020304" pitchFamily="18" charset="0"/>
                    <a:cs typeface="Times New Roman" panose="02020603050405020304" pitchFamily="18" charset="0"/>
                  </a:rPr>
                  <a:t>with element </a:t>
                </a:r>
                <a14:m>
                  <m:oMath xmlns:m="http://schemas.openxmlformats.org/officeDocument/2006/math">
                    <m:sSub>
                      <m:sSubPr>
                        <m:ctrlPr>
                          <a:rPr lang="en-US" altLang="zh-CN" sz="2600" i="1" smtClean="0">
                            <a:latin typeface="Cambria Math" panose="02040503050406030204" pitchFamily="18" charset="0"/>
                            <a:cs typeface="Times New Roman" panose="02020603050405020304" pitchFamily="18" charset="0"/>
                          </a:rPr>
                        </m:ctrlPr>
                      </m:sSubPr>
                      <m:e>
                        <m:r>
                          <a:rPr lang="en-US" altLang="zh-CN" sz="2600" b="0" i="1" smtClean="0">
                            <a:latin typeface="Cambria Math" panose="02040503050406030204" pitchFamily="18" charset="0"/>
                            <a:cs typeface="Times New Roman" panose="02020603050405020304" pitchFamily="18" charset="0"/>
                          </a:rPr>
                          <m:t>𝑉</m:t>
                        </m:r>
                      </m:e>
                      <m:sub>
                        <m:r>
                          <a:rPr lang="en-US" altLang="zh-CN" sz="2600" b="0" i="1" smtClean="0">
                            <a:latin typeface="Cambria Math" panose="02040503050406030204" pitchFamily="18" charset="0"/>
                            <a:cs typeface="Times New Roman" panose="02020603050405020304" pitchFamily="18" charset="0"/>
                          </a:rPr>
                          <m:t>𝑖</m:t>
                        </m:r>
                        <m:r>
                          <a:rPr lang="en-US" altLang="zh-CN" sz="2600" b="0" i="1" smtClean="0">
                            <a:latin typeface="Cambria Math" panose="02040503050406030204" pitchFamily="18" charset="0"/>
                            <a:cs typeface="Times New Roman" panose="02020603050405020304" pitchFamily="18" charset="0"/>
                          </a:rPr>
                          <m:t>,</m:t>
                        </m:r>
                        <m:r>
                          <a:rPr lang="en-US" altLang="zh-CN" sz="2600" b="0" i="1" smtClean="0">
                            <a:latin typeface="Cambria Math" panose="02040503050406030204" pitchFamily="18" charset="0"/>
                            <a:cs typeface="Times New Roman" panose="02020603050405020304" pitchFamily="18" charset="0"/>
                          </a:rPr>
                          <m:t>𝑗</m:t>
                        </m:r>
                        <m:r>
                          <a:rPr lang="en-US" altLang="zh-CN" sz="2600" b="0" i="1" smtClean="0">
                            <a:latin typeface="Cambria Math" panose="02040503050406030204" pitchFamily="18" charset="0"/>
                            <a:cs typeface="Times New Roman" panose="02020603050405020304" pitchFamily="18" charset="0"/>
                          </a:rPr>
                          <m:t>,</m:t>
                        </m:r>
                        <m:r>
                          <a:rPr lang="en-US" altLang="zh-CN" sz="2600" b="0" i="1" smtClean="0">
                            <a:latin typeface="Cambria Math" panose="02040503050406030204" pitchFamily="18" charset="0"/>
                            <a:cs typeface="Times New Roman" panose="02020603050405020304" pitchFamily="18" charset="0"/>
                          </a:rPr>
                          <m:t>𝑘</m:t>
                        </m:r>
                      </m:sub>
                    </m:sSub>
                  </m:oMath>
                </a14:m>
                <a:r>
                  <a:rPr lang="en-US" altLang="zh-CN" sz="2600" dirty="0">
                    <a:latin typeface="Times New Roman" panose="02020603050405020304" pitchFamily="18" charset="0"/>
                    <a:cs typeface="Times New Roman" panose="02020603050405020304" pitchFamily="18" charset="0"/>
                  </a:rPr>
                  <a:t> giving the value of the input unit within channel </a:t>
                </a:r>
                <a:r>
                  <a:rPr lang="en-US" altLang="zh-CN" sz="2600" i="1" dirty="0" err="1">
                    <a:latin typeface="Times New Roman" panose="02020603050405020304" pitchFamily="18" charset="0"/>
                    <a:cs typeface="Times New Roman" panose="02020603050405020304" pitchFamily="18" charset="0"/>
                  </a:rPr>
                  <a:t>i</a:t>
                </a:r>
                <a:r>
                  <a:rPr lang="en-US" altLang="zh-CN" sz="2600" dirty="0">
                    <a:latin typeface="Times New Roman" panose="02020603050405020304" pitchFamily="18" charset="0"/>
                    <a:cs typeface="Times New Roman" panose="02020603050405020304" pitchFamily="18" charset="0"/>
                  </a:rPr>
                  <a:t> at row </a:t>
                </a:r>
                <a:r>
                  <a:rPr lang="en-US" altLang="zh-CN" sz="2600" i="1" dirty="0">
                    <a:latin typeface="Times New Roman" panose="02020603050405020304" pitchFamily="18" charset="0"/>
                    <a:cs typeface="Times New Roman" panose="02020603050405020304" pitchFamily="18" charset="0"/>
                  </a:rPr>
                  <a:t>j</a:t>
                </a:r>
                <a:r>
                  <a:rPr lang="en-US" altLang="zh-CN" sz="2600" dirty="0">
                    <a:latin typeface="Times New Roman" panose="02020603050405020304" pitchFamily="18" charset="0"/>
                    <a:cs typeface="Times New Roman" panose="02020603050405020304" pitchFamily="18" charset="0"/>
                  </a:rPr>
                  <a:t> and column </a:t>
                </a:r>
                <a:r>
                  <a:rPr lang="en-US" altLang="zh-CN" sz="2600" i="1" dirty="0">
                    <a:latin typeface="Times New Roman" panose="02020603050405020304" pitchFamily="18" charset="0"/>
                    <a:cs typeface="Times New Roman" panose="02020603050405020304" pitchFamily="18" charset="0"/>
                  </a:rPr>
                  <a:t>k</a:t>
                </a:r>
                <a:r>
                  <a:rPr lang="en-US" altLang="zh-CN" sz="2600" dirty="0">
                    <a:latin typeface="Times New Roman" panose="02020603050405020304" pitchFamily="18" charset="0"/>
                    <a:cs typeface="Times New Roman" panose="02020603050405020304" pitchFamily="18" charset="0"/>
                  </a:rPr>
                  <a:t>. Assume our output consists of </a:t>
                </a:r>
                <a:r>
                  <a:rPr lang="en-US" altLang="zh-CN" sz="2600" b="1" dirty="0">
                    <a:latin typeface="Arial" panose="020B0604020202020204" pitchFamily="34" charset="0"/>
                    <a:cs typeface="Arial" panose="020B0604020202020204" pitchFamily="34" charset="0"/>
                  </a:rPr>
                  <a:t>Z</a:t>
                </a:r>
                <a:r>
                  <a:rPr lang="en-US" altLang="zh-CN" sz="2600" dirty="0">
                    <a:latin typeface="Times New Roman" panose="02020603050405020304" pitchFamily="18" charset="0"/>
                    <a:cs typeface="Times New Roman" panose="02020603050405020304" pitchFamily="18" charset="0"/>
                  </a:rPr>
                  <a:t> with the same format as </a:t>
                </a:r>
                <a:r>
                  <a:rPr lang="en-US" altLang="zh-CN" sz="2600" b="1" dirty="0">
                    <a:latin typeface="Arial" panose="020B0604020202020204" pitchFamily="34" charset="0"/>
                    <a:cs typeface="Arial" panose="020B0604020202020204" pitchFamily="34" charset="0"/>
                  </a:rPr>
                  <a:t>V</a:t>
                </a:r>
                <a:r>
                  <a:rPr lang="en-US" altLang="zh-CN" sz="2600" dirty="0">
                    <a:latin typeface="Times New Roman" panose="02020603050405020304" pitchFamily="18" charset="0"/>
                    <a:cs typeface="Times New Roman" panose="02020603050405020304" pitchFamily="18" charset="0"/>
                  </a:rPr>
                  <a:t>.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87439" y="1043189"/>
                <a:ext cx="11409609" cy="5133774"/>
              </a:xfrm>
              <a:blipFill>
                <a:blip r:embed="rId2"/>
                <a:stretch>
                  <a:fillRect l="-962" r="-962" b="-2019"/>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42750941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9.5 Variants of the Basic Convolution Function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lvl="0">
              <a:spcBef>
                <a:spcPts val="0"/>
              </a:spcBef>
              <a:buClr>
                <a:srgbClr val="FF0000"/>
              </a:buClr>
            </a:pPr>
            <a:r>
              <a:rPr lang="en-US" altLang="zh-CN" dirty="0"/>
              <a:t>If </a:t>
            </a:r>
            <a:r>
              <a:rPr lang="en-US" altLang="zh-CN" b="1" dirty="0">
                <a:latin typeface="Arial" panose="020B0604020202020204" pitchFamily="34" charset="0"/>
                <a:cs typeface="Arial" panose="020B0604020202020204" pitchFamily="34" charset="0"/>
              </a:rPr>
              <a:t>Z</a:t>
            </a:r>
            <a:r>
              <a:rPr lang="en-US" altLang="zh-CN" dirty="0"/>
              <a:t> is produced by convolving </a:t>
            </a:r>
            <a:r>
              <a:rPr lang="en-US" altLang="zh-CN" b="1" dirty="0">
                <a:latin typeface="Arial" panose="020B0604020202020204" pitchFamily="34" charset="0"/>
                <a:cs typeface="Arial" panose="020B0604020202020204" pitchFamily="34" charset="0"/>
              </a:rPr>
              <a:t>K</a:t>
            </a:r>
            <a:r>
              <a:rPr lang="en-US" altLang="zh-CN" dirty="0"/>
              <a:t> across </a:t>
            </a:r>
            <a:r>
              <a:rPr lang="en-US" altLang="zh-CN" b="1" dirty="0">
                <a:latin typeface="Arial" panose="020B0604020202020204" pitchFamily="34" charset="0"/>
                <a:cs typeface="Arial" panose="020B0604020202020204" pitchFamily="34" charset="0"/>
              </a:rPr>
              <a:t>V</a:t>
            </a:r>
            <a:r>
              <a:rPr lang="en-US" altLang="zh-CN" dirty="0"/>
              <a:t> without ﬂipping </a:t>
            </a:r>
            <a:r>
              <a:rPr lang="en-US" altLang="zh-CN" b="1" dirty="0">
                <a:latin typeface="Arial" panose="020B0604020202020204" pitchFamily="34" charset="0"/>
                <a:cs typeface="Arial" panose="020B0604020202020204" pitchFamily="34" charset="0"/>
              </a:rPr>
              <a:t>K</a:t>
            </a:r>
            <a:r>
              <a:rPr lang="en-US" altLang="zh-CN" dirty="0"/>
              <a:t>, then</a:t>
            </a: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where the summation over </a:t>
            </a:r>
            <a:r>
              <a:rPr lang="en-US" altLang="zh-CN" sz="2600" i="1" dirty="0">
                <a:latin typeface="Times New Roman" panose="02020603050405020304" pitchFamily="18" charset="0"/>
                <a:cs typeface="Times New Roman" panose="02020603050405020304" pitchFamily="18" charset="0"/>
              </a:rPr>
              <a:t>l</a:t>
            </a:r>
            <a:r>
              <a:rPr lang="en-US" altLang="zh-CN" sz="2600" dirty="0">
                <a:latin typeface="Times New Roman" panose="02020603050405020304" pitchFamily="18" charset="0"/>
                <a:cs typeface="Times New Roman" panose="02020603050405020304" pitchFamily="18" charset="0"/>
              </a:rPr>
              <a:t>, </a:t>
            </a:r>
            <a:r>
              <a:rPr lang="en-US" altLang="zh-CN" sz="2600" i="1" dirty="0">
                <a:latin typeface="Times New Roman" panose="02020603050405020304" pitchFamily="18" charset="0"/>
                <a:cs typeface="Times New Roman" panose="02020603050405020304" pitchFamily="18" charset="0"/>
              </a:rPr>
              <a:t>m</a:t>
            </a:r>
            <a:r>
              <a:rPr lang="en-US" altLang="zh-CN" sz="2600" dirty="0">
                <a:latin typeface="Times New Roman" panose="02020603050405020304" pitchFamily="18" charset="0"/>
                <a:cs typeface="Times New Roman" panose="02020603050405020304" pitchFamily="18" charset="0"/>
              </a:rPr>
              <a:t> and </a:t>
            </a:r>
            <a:r>
              <a:rPr lang="en-US" altLang="zh-CN" sz="2600" i="1" dirty="0">
                <a:latin typeface="Times New Roman" panose="02020603050405020304" pitchFamily="18" charset="0"/>
                <a:cs typeface="Times New Roman" panose="02020603050405020304" pitchFamily="18" charset="0"/>
              </a:rPr>
              <a:t>n</a:t>
            </a:r>
            <a:r>
              <a:rPr lang="en-US" altLang="zh-CN" sz="2600" dirty="0">
                <a:latin typeface="Times New Roman" panose="02020603050405020304" pitchFamily="18" charset="0"/>
                <a:cs typeface="Times New Roman" panose="02020603050405020304" pitchFamily="18" charset="0"/>
              </a:rPr>
              <a:t> is over all values for which the tensor indexing operations inside the summation is valid. In linear algebra notation, we index into arrays using a l for the ﬁrst entry. This necessitates the − 1 in the above formula. Programming languages such as C and Python index starting from , rendering the above expression even simpler.</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6" name="图片 5">
            <a:extLst>
              <a:ext uri="{FF2B5EF4-FFF2-40B4-BE49-F238E27FC236}">
                <a16:creationId xmlns:a16="http://schemas.microsoft.com/office/drawing/2014/main" id="{1AB59E21-B20B-40A4-B9ED-0C2CF1AAC706}"/>
              </a:ext>
            </a:extLst>
          </p:cNvPr>
          <p:cNvPicPr>
            <a:picLocks noChangeAspect="1"/>
          </p:cNvPicPr>
          <p:nvPr/>
        </p:nvPicPr>
        <p:blipFill>
          <a:blip r:embed="rId3"/>
          <a:stretch>
            <a:fillRect/>
          </a:stretch>
        </p:blipFill>
        <p:spPr>
          <a:xfrm>
            <a:off x="188390" y="1872747"/>
            <a:ext cx="10714649" cy="1051651"/>
          </a:xfrm>
          <a:prstGeom prst="rect">
            <a:avLst/>
          </a:prstGeom>
        </p:spPr>
      </p:pic>
    </p:spTree>
    <p:extLst>
      <p:ext uri="{BB962C8B-B14F-4D97-AF65-F5344CB8AC3E}">
        <p14:creationId xmlns:p14="http://schemas.microsoft.com/office/powerpoint/2010/main" val="25621038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9.5 Variants of the Basic Convolution Function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dirty="0"/>
              <a:t>        </a:t>
            </a:r>
            <a:r>
              <a:rPr lang="en-US" altLang="zh-CN" sz="2600" dirty="0">
                <a:latin typeface="Times New Roman" panose="02020603050405020304" pitchFamily="18" charset="0"/>
                <a:cs typeface="Times New Roman" panose="02020603050405020304" pitchFamily="18" charset="0"/>
              </a:rPr>
              <a:t>We may want to skip over some positions of the kernel in order to reduce the computational cost (at the expense of not extracting our features as ﬁnely). We can think of this as </a:t>
            </a:r>
            <a:r>
              <a:rPr lang="en-US" altLang="zh-CN" sz="2600" dirty="0" err="1">
                <a:latin typeface="Times New Roman" panose="02020603050405020304" pitchFamily="18" charset="0"/>
                <a:cs typeface="Times New Roman" panose="02020603050405020304" pitchFamily="18" charset="0"/>
              </a:rPr>
              <a:t>downsampling</a:t>
            </a:r>
            <a:r>
              <a:rPr lang="en-US" altLang="zh-CN" sz="2600" dirty="0">
                <a:latin typeface="Times New Roman" panose="02020603050405020304" pitchFamily="18" charset="0"/>
                <a:cs typeface="Times New Roman" panose="02020603050405020304" pitchFamily="18" charset="0"/>
              </a:rPr>
              <a:t> the output of the full convolution function. If we want to sample only every </a:t>
            </a:r>
            <a:r>
              <a:rPr lang="en-US" altLang="zh-CN" sz="2600" i="1" dirty="0">
                <a:latin typeface="Times New Roman" panose="02020603050405020304" pitchFamily="18" charset="0"/>
                <a:cs typeface="Times New Roman" panose="02020603050405020304" pitchFamily="18" charset="0"/>
              </a:rPr>
              <a:t>s</a:t>
            </a:r>
            <a:r>
              <a:rPr lang="en-US" altLang="zh-CN" sz="2600" dirty="0">
                <a:latin typeface="Times New Roman" panose="02020603050405020304" pitchFamily="18" charset="0"/>
                <a:cs typeface="Times New Roman" panose="02020603050405020304" pitchFamily="18" charset="0"/>
              </a:rPr>
              <a:t> pixels in each direction in the output, then we can deﬁned a </a:t>
            </a:r>
            <a:r>
              <a:rPr lang="en-US" altLang="zh-CN" sz="2600" dirty="0" err="1">
                <a:latin typeface="Times New Roman" panose="02020603050405020304" pitchFamily="18" charset="0"/>
                <a:cs typeface="Times New Roman" panose="02020603050405020304" pitchFamily="18" charset="0"/>
              </a:rPr>
              <a:t>downsampled</a:t>
            </a:r>
            <a:r>
              <a:rPr lang="en-US" altLang="zh-CN" sz="2600" dirty="0">
                <a:latin typeface="Times New Roman" panose="02020603050405020304" pitchFamily="18" charset="0"/>
                <a:cs typeface="Times New Roman" panose="02020603050405020304" pitchFamily="18" charset="0"/>
              </a:rPr>
              <a:t> convolution function </a:t>
            </a:r>
            <a:r>
              <a:rPr lang="en-US" altLang="zh-CN" sz="2600" i="1" dirty="0">
                <a:latin typeface="Times New Roman" panose="02020603050405020304" pitchFamily="18" charset="0"/>
                <a:cs typeface="Times New Roman" panose="02020603050405020304" pitchFamily="18" charset="0"/>
              </a:rPr>
              <a:t>c</a:t>
            </a:r>
            <a:r>
              <a:rPr lang="en-US" altLang="zh-CN" sz="2600" dirty="0">
                <a:latin typeface="Times New Roman" panose="02020603050405020304" pitchFamily="18" charset="0"/>
                <a:cs typeface="Times New Roman" panose="02020603050405020304" pitchFamily="18" charset="0"/>
              </a:rPr>
              <a:t> such that</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We refer to </a:t>
            </a:r>
            <a:r>
              <a:rPr lang="en-US" altLang="zh-CN" sz="2600" i="1" dirty="0">
                <a:latin typeface="Times New Roman" panose="02020603050405020304" pitchFamily="18" charset="0"/>
                <a:cs typeface="Times New Roman" panose="02020603050405020304" pitchFamily="18" charset="0"/>
              </a:rPr>
              <a:t>s</a:t>
            </a:r>
            <a:r>
              <a:rPr lang="en-US" altLang="zh-CN" sz="2600" dirty="0">
                <a:latin typeface="Times New Roman" panose="02020603050405020304" pitchFamily="18" charset="0"/>
                <a:cs typeface="Times New Roman" panose="02020603050405020304" pitchFamily="18" charset="0"/>
              </a:rPr>
              <a:t> as the </a:t>
            </a:r>
            <a:r>
              <a:rPr lang="en-US" altLang="zh-CN" sz="2600" i="1" dirty="0">
                <a:latin typeface="Times New Roman" panose="02020603050405020304" pitchFamily="18" charset="0"/>
                <a:cs typeface="Times New Roman" panose="02020603050405020304" pitchFamily="18" charset="0"/>
              </a:rPr>
              <a:t>stride</a:t>
            </a:r>
            <a:r>
              <a:rPr lang="en-US" altLang="zh-CN" sz="2600" dirty="0">
                <a:latin typeface="Times New Roman" panose="02020603050405020304" pitchFamily="18" charset="0"/>
                <a:cs typeface="Times New Roman" panose="02020603050405020304" pitchFamily="18" charset="0"/>
              </a:rPr>
              <a:t> of this </a:t>
            </a:r>
            <a:r>
              <a:rPr lang="en-US" altLang="zh-CN" sz="2600" dirty="0" err="1">
                <a:latin typeface="Times New Roman" panose="02020603050405020304" pitchFamily="18" charset="0"/>
                <a:cs typeface="Times New Roman" panose="02020603050405020304" pitchFamily="18" charset="0"/>
              </a:rPr>
              <a:t>downsampled</a:t>
            </a:r>
            <a:r>
              <a:rPr lang="en-US" altLang="zh-CN" sz="2600" dirty="0">
                <a:latin typeface="Times New Roman" panose="02020603050405020304" pitchFamily="18" charset="0"/>
                <a:cs typeface="Times New Roman" panose="02020603050405020304" pitchFamily="18" charset="0"/>
              </a:rPr>
              <a:t> convolution. It is also possible stride to deﬁne a separate stride for each direction of motion. See Fig. </a:t>
            </a:r>
            <a:r>
              <a:rPr lang="en-US" altLang="zh-CN" sz="2600" dirty="0">
                <a:solidFill>
                  <a:srgbClr val="FF0000"/>
                </a:solidFill>
                <a:latin typeface="Times New Roman" panose="02020603050405020304" pitchFamily="18" charset="0"/>
                <a:cs typeface="Times New Roman" panose="02020603050405020304" pitchFamily="18" charset="0"/>
              </a:rPr>
              <a:t>9.12</a:t>
            </a:r>
            <a:r>
              <a:rPr lang="en-US" altLang="zh-CN" sz="2600" dirty="0">
                <a:latin typeface="Times New Roman" panose="02020603050405020304" pitchFamily="18" charset="0"/>
                <a:cs typeface="Times New Roman" panose="02020603050405020304" pitchFamily="18" charset="0"/>
              </a:rPr>
              <a:t> for an  illustration.</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5" name="图片 4">
            <a:extLst>
              <a:ext uri="{FF2B5EF4-FFF2-40B4-BE49-F238E27FC236}">
                <a16:creationId xmlns:a16="http://schemas.microsoft.com/office/drawing/2014/main" id="{5E06751B-E7DE-4827-B756-1BBCAE7FFCE2}"/>
              </a:ext>
            </a:extLst>
          </p:cNvPr>
          <p:cNvPicPr>
            <a:picLocks noChangeAspect="1"/>
          </p:cNvPicPr>
          <p:nvPr/>
        </p:nvPicPr>
        <p:blipFill>
          <a:blip r:embed="rId3"/>
          <a:stretch>
            <a:fillRect/>
          </a:stretch>
        </p:blipFill>
        <p:spPr>
          <a:xfrm>
            <a:off x="752674" y="3539054"/>
            <a:ext cx="10865455" cy="1041824"/>
          </a:xfrm>
          <a:prstGeom prst="rect">
            <a:avLst/>
          </a:prstGeom>
        </p:spPr>
      </p:pic>
    </p:spTree>
    <p:extLst>
      <p:ext uri="{BB962C8B-B14F-4D97-AF65-F5344CB8AC3E}">
        <p14:creationId xmlns:p14="http://schemas.microsoft.com/office/powerpoint/2010/main" val="2076948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9.5 Variants of the Basic Convolution Function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5" name="图片 4">
            <a:extLst>
              <a:ext uri="{FF2B5EF4-FFF2-40B4-BE49-F238E27FC236}">
                <a16:creationId xmlns:a16="http://schemas.microsoft.com/office/drawing/2014/main" id="{96E009D9-123E-4953-BE44-7AA01DA486B3}"/>
              </a:ext>
            </a:extLst>
          </p:cNvPr>
          <p:cNvPicPr>
            <a:picLocks noChangeAspect="1"/>
          </p:cNvPicPr>
          <p:nvPr/>
        </p:nvPicPr>
        <p:blipFill>
          <a:blip r:embed="rId3"/>
          <a:stretch>
            <a:fillRect/>
          </a:stretch>
        </p:blipFill>
        <p:spPr>
          <a:xfrm>
            <a:off x="543388" y="905379"/>
            <a:ext cx="5568920" cy="5409394"/>
          </a:xfrm>
          <a:prstGeom prst="rect">
            <a:avLst/>
          </a:prstGeom>
        </p:spPr>
      </p:pic>
      <p:sp>
        <p:nvSpPr>
          <p:cNvPr id="6" name="文本框 5">
            <a:extLst>
              <a:ext uri="{FF2B5EF4-FFF2-40B4-BE49-F238E27FC236}">
                <a16:creationId xmlns:a16="http://schemas.microsoft.com/office/drawing/2014/main" id="{8506DE97-96FB-4BBF-9926-8B1F8FD5CF2B}"/>
              </a:ext>
            </a:extLst>
          </p:cNvPr>
          <p:cNvSpPr txBox="1"/>
          <p:nvPr/>
        </p:nvSpPr>
        <p:spPr>
          <a:xfrm>
            <a:off x="6420020" y="1302077"/>
            <a:ext cx="5228592" cy="3903441"/>
          </a:xfrm>
          <a:prstGeom prst="rect">
            <a:avLst/>
          </a:prstGeom>
          <a:noFill/>
        </p:spPr>
        <p:txBody>
          <a:bodyPr wrap="square" rtlCol="0">
            <a:spAutoFit/>
          </a:bodyPr>
          <a:lstStyle/>
          <a:p>
            <a:pPr algn="just">
              <a:lnSpc>
                <a:spcPct val="125000"/>
              </a:lnSpc>
            </a:pPr>
            <a:r>
              <a:rPr lang="en-US" altLang="zh-CN" sz="2000" dirty="0">
                <a:latin typeface="Times New Roman" panose="02020603050405020304" pitchFamily="18" charset="0"/>
                <a:cs typeface="Times New Roman" panose="02020603050405020304" pitchFamily="18" charset="0"/>
              </a:rPr>
              <a:t>Figure 9.12: Convolution with a stride. In this example, we use a stride of two. </a:t>
            </a:r>
            <a:r>
              <a:rPr lang="en-US" altLang="zh-CN" sz="2000" i="1" dirty="0">
                <a:latin typeface="Times New Roman" panose="02020603050405020304" pitchFamily="18" charset="0"/>
                <a:cs typeface="Times New Roman" panose="02020603050405020304" pitchFamily="18" charset="0"/>
              </a:rPr>
              <a:t>(Top) </a:t>
            </a:r>
            <a:r>
              <a:rPr lang="en-US" altLang="zh-CN" sz="2000" dirty="0">
                <a:latin typeface="Times New Roman" panose="02020603050405020304" pitchFamily="18" charset="0"/>
                <a:cs typeface="Times New Roman" panose="02020603050405020304" pitchFamily="18" charset="0"/>
              </a:rPr>
              <a:t>Convolution with a stride length of two implemented in a single operation. </a:t>
            </a:r>
            <a:r>
              <a:rPr lang="en-US" altLang="zh-CN" sz="2000" i="1" dirty="0">
                <a:latin typeface="Times New Roman" panose="02020603050405020304" pitchFamily="18" charset="0"/>
                <a:cs typeface="Times New Roman" panose="02020603050405020304" pitchFamily="18" charset="0"/>
              </a:rPr>
              <a:t>(Bottom) </a:t>
            </a:r>
            <a:r>
              <a:rPr lang="en-US" altLang="zh-CN" sz="2000" dirty="0">
                <a:latin typeface="Times New Roman" panose="02020603050405020304" pitchFamily="18" charset="0"/>
                <a:cs typeface="Times New Roman" panose="02020603050405020304" pitchFamily="18" charset="0"/>
              </a:rPr>
              <a:t>Convolution with a stride greater than one pixel is mathematically equivalent to convolution with unit stride followed by </a:t>
            </a:r>
            <a:r>
              <a:rPr lang="en-US" altLang="zh-CN" sz="2000" dirty="0" err="1">
                <a:latin typeface="Times New Roman" panose="02020603050405020304" pitchFamily="18" charset="0"/>
                <a:cs typeface="Times New Roman" panose="02020603050405020304" pitchFamily="18" charset="0"/>
              </a:rPr>
              <a:t>downsampling</a:t>
            </a:r>
            <a:r>
              <a:rPr lang="en-US" altLang="zh-CN" sz="2000" dirty="0">
                <a:latin typeface="Times New Roman" panose="02020603050405020304" pitchFamily="18" charset="0"/>
                <a:cs typeface="Times New Roman" panose="02020603050405020304" pitchFamily="18" charset="0"/>
              </a:rPr>
              <a:t>. Obviously, the two-step approach involving </a:t>
            </a:r>
            <a:r>
              <a:rPr lang="en-US" altLang="zh-CN" sz="2000" dirty="0" err="1">
                <a:latin typeface="Times New Roman" panose="02020603050405020304" pitchFamily="18" charset="0"/>
                <a:cs typeface="Times New Roman" panose="02020603050405020304" pitchFamily="18" charset="0"/>
              </a:rPr>
              <a:t>downsampling</a:t>
            </a:r>
            <a:r>
              <a:rPr lang="en-US" altLang="zh-CN" sz="2000" dirty="0">
                <a:latin typeface="Times New Roman" panose="02020603050405020304" pitchFamily="18" charset="0"/>
                <a:cs typeface="Times New Roman" panose="02020603050405020304" pitchFamily="18" charset="0"/>
              </a:rPr>
              <a:t> is computationally wasteful, because it computes many values that are then discarded.</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21883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9.5 Variants of the Basic Convolution Function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dirty="0"/>
              <a:t>        </a:t>
            </a:r>
            <a:r>
              <a:rPr lang="en-US" altLang="zh-CN" sz="2600" dirty="0">
                <a:latin typeface="Times New Roman" panose="02020603050405020304" pitchFamily="18" charset="0"/>
                <a:cs typeface="Times New Roman" panose="02020603050405020304" pitchFamily="18" charset="0"/>
              </a:rPr>
              <a:t>One essential feature of any convolutional network implementation is the ability to implicitly zero-pad the input </a:t>
            </a:r>
            <a:r>
              <a:rPr lang="en-US" altLang="zh-CN" sz="2600" b="1" dirty="0">
                <a:latin typeface="Arial" panose="020B0604020202020204" pitchFamily="34" charset="0"/>
                <a:cs typeface="Arial" panose="020B0604020202020204" pitchFamily="34" charset="0"/>
              </a:rPr>
              <a:t>V</a:t>
            </a:r>
            <a:r>
              <a:rPr lang="en-US" altLang="zh-CN" sz="2600" dirty="0">
                <a:latin typeface="Times New Roman" panose="02020603050405020304" pitchFamily="18" charset="0"/>
                <a:cs typeface="Times New Roman" panose="02020603050405020304" pitchFamily="18" charset="0"/>
              </a:rPr>
              <a:t> in order to make it wider. Without this feature, the width of the representation shrinks by one pixel less than the kernel width at each layer. Zero padding the input allows us to control the kernel width and</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the size of the output independently. Without zero padding, we are forced to choose between shrinking the spatial extent of the network rapidly and using small kernels—both scenarios that signiﬁcantly limit the expressive power of the network. </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See Fig. </a:t>
            </a:r>
            <a:r>
              <a:rPr lang="en-US" altLang="zh-CN" sz="2600" dirty="0">
                <a:solidFill>
                  <a:srgbClr val="FF0000"/>
                </a:solidFill>
                <a:latin typeface="Times New Roman" panose="02020603050405020304" pitchFamily="18" charset="0"/>
                <a:cs typeface="Times New Roman" panose="02020603050405020304" pitchFamily="18" charset="0"/>
              </a:rPr>
              <a:t>9.13</a:t>
            </a:r>
            <a:r>
              <a:rPr lang="en-US" altLang="zh-CN" sz="2600" dirty="0">
                <a:latin typeface="Times New Roman" panose="02020603050405020304" pitchFamily="18" charset="0"/>
                <a:cs typeface="Times New Roman" panose="02020603050405020304" pitchFamily="18" charset="0"/>
              </a:rPr>
              <a:t> for an example. </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254973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nSpc>
                <a:spcPct val="100000"/>
              </a:lnSpc>
            </a:pPr>
            <a:r>
              <a:rPr lang="en-US" altLang="zh-CN" sz="2400" dirty="0"/>
              <a:t>Acknowledge to: </a:t>
            </a:r>
            <a:r>
              <a:rPr lang="en-US" altLang="zh-CN" sz="2400" dirty="0" err="1"/>
              <a:t>Jingfei</a:t>
            </a:r>
            <a:r>
              <a:rPr lang="en-US" altLang="zh-CN" sz="2400" dirty="0"/>
              <a:t> Sun</a:t>
            </a:r>
          </a:p>
          <a:p>
            <a:pPr>
              <a:lnSpc>
                <a:spcPct val="100000"/>
              </a:lnSpc>
            </a:pPr>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pPr>
              <a:lnSpc>
                <a:spcPct val="100000"/>
              </a:lnSpc>
            </a:pPr>
            <a:r>
              <a:rPr lang="en-US" altLang="zh-CN" sz="2400" dirty="0"/>
              <a:t>Machine Learning Research Group</a:t>
            </a:r>
          </a:p>
          <a:p>
            <a:pPr>
              <a:lnSpc>
                <a:spcPct val="100000"/>
              </a:lnSpc>
            </a:pPr>
            <a:r>
              <a:rPr lang="en-US" altLang="zh-CN" sz="2400" dirty="0"/>
              <a:t>Ocean University of China</a:t>
            </a:r>
          </a:p>
          <a:p>
            <a:pPr>
              <a:lnSpc>
                <a:spcPct val="100000"/>
              </a:lnSpc>
            </a:pPr>
            <a:r>
              <a:rPr lang="en-US" altLang="zh-CN" sz="2400" dirty="0"/>
              <a:t>Qingdao, China</a:t>
            </a:r>
          </a:p>
        </p:txBody>
      </p:sp>
      <p:sp>
        <p:nvSpPr>
          <p:cNvPr id="6" name="标题 6"/>
          <p:cNvSpPr txBox="1">
            <a:spLocks/>
          </p:cNvSpPr>
          <p:nvPr/>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9.1 The Convolution Operation</a:t>
            </a:r>
            <a:endParaRPr lang="zh-CN" altLang="en-US" sz="3600" dirty="0"/>
          </a:p>
        </p:txBody>
      </p:sp>
      <p:sp>
        <p:nvSpPr>
          <p:cNvPr id="8" name="文本框 7"/>
          <p:cNvSpPr txBox="1"/>
          <p:nvPr/>
        </p:nvSpPr>
        <p:spPr>
          <a:xfrm>
            <a:off x="1526891" y="544852"/>
            <a:ext cx="9138218" cy="769441"/>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9 Convolutional Networks</a:t>
            </a:r>
            <a:endParaRPr lang="zh-CN" altLang="en-US" sz="44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extLst>
      <p:ext uri="{BB962C8B-B14F-4D97-AF65-F5344CB8AC3E}">
        <p14:creationId xmlns:p14="http://schemas.microsoft.com/office/powerpoint/2010/main" val="320776638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9.5 Variants of the Basic Convolution Function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dirty="0"/>
              <a:t>        </a:t>
            </a:r>
            <a:r>
              <a:rPr lang="en-US" altLang="zh-CN" sz="2600" dirty="0">
                <a:latin typeface="Times New Roman" panose="02020603050405020304" pitchFamily="18" charset="0"/>
                <a:cs typeface="Times New Roman" panose="02020603050405020304" pitchFamily="18" charset="0"/>
              </a:rPr>
              <a:t>Three special cases of the zero-padding setting are worth mentioning. One is the extreme case in which no zero-padding is used whatsoever, and the convolution kernel is only allowed to visit positions where the entire kernel is contained entirely within the image. In MATLAB terminology, this is called </a:t>
            </a:r>
            <a:r>
              <a:rPr lang="en-US" altLang="zh-CN" sz="2600" i="1" dirty="0">
                <a:latin typeface="Times New Roman" panose="02020603050405020304" pitchFamily="18" charset="0"/>
                <a:cs typeface="Times New Roman" panose="02020603050405020304" pitchFamily="18" charset="0"/>
              </a:rPr>
              <a:t>valid</a:t>
            </a:r>
            <a:r>
              <a:rPr lang="en-US" altLang="zh-CN" sz="2600" dirty="0">
                <a:latin typeface="Times New Roman" panose="02020603050405020304" pitchFamily="18" charset="0"/>
                <a:cs typeface="Times New Roman" panose="02020603050405020304" pitchFamily="18" charset="0"/>
              </a:rPr>
              <a:t> convolution. In this case, all pixels in the output are a function of the same number of pixels in the input, so the behavior of an output pixel is somewhat more regular. However, the size of the output shrinks at each layer. If the input image has width </a:t>
            </a:r>
            <a:r>
              <a:rPr lang="en-US" altLang="zh-CN" sz="2600" i="1" dirty="0">
                <a:latin typeface="Times New Roman" panose="02020603050405020304" pitchFamily="18" charset="0"/>
                <a:cs typeface="Times New Roman" panose="02020603050405020304" pitchFamily="18" charset="0"/>
              </a:rPr>
              <a:t>m</a:t>
            </a:r>
            <a:r>
              <a:rPr lang="en-US" altLang="zh-CN" sz="2600" dirty="0">
                <a:latin typeface="Times New Roman" panose="02020603050405020304" pitchFamily="18" charset="0"/>
                <a:cs typeface="Times New Roman" panose="02020603050405020304" pitchFamily="18" charset="0"/>
              </a:rPr>
              <a:t> and the kernel has width </a:t>
            </a:r>
            <a:r>
              <a:rPr lang="en-US" altLang="zh-CN" sz="2600" i="1" dirty="0">
                <a:latin typeface="Times New Roman" panose="02020603050405020304" pitchFamily="18" charset="0"/>
                <a:cs typeface="Times New Roman" panose="02020603050405020304" pitchFamily="18" charset="0"/>
              </a:rPr>
              <a:t>k</a:t>
            </a:r>
            <a:r>
              <a:rPr lang="en-US" altLang="zh-CN" sz="2600" dirty="0">
                <a:latin typeface="Times New Roman" panose="02020603050405020304" pitchFamily="18" charset="0"/>
                <a:cs typeface="Times New Roman" panose="02020603050405020304" pitchFamily="18" charset="0"/>
              </a:rPr>
              <a:t> , the output will be of width </a:t>
            </a:r>
            <a:r>
              <a:rPr lang="en-US" altLang="zh-CN" sz="2600" i="1" dirty="0">
                <a:latin typeface="Times New Roman" panose="02020603050405020304" pitchFamily="18" charset="0"/>
                <a:cs typeface="Times New Roman" panose="02020603050405020304" pitchFamily="18" charset="0"/>
              </a:rPr>
              <a:t>m</a:t>
            </a:r>
            <a:r>
              <a:rPr lang="en-US" altLang="zh-CN" sz="2600" dirty="0">
                <a:latin typeface="Times New Roman" panose="02020603050405020304" pitchFamily="18" charset="0"/>
                <a:cs typeface="Times New Roman" panose="02020603050405020304" pitchFamily="18" charset="0"/>
              </a:rPr>
              <a:t> − </a:t>
            </a:r>
            <a:r>
              <a:rPr lang="en-US" altLang="zh-CN" sz="2600" i="1" dirty="0">
                <a:latin typeface="Times New Roman" panose="02020603050405020304" pitchFamily="18" charset="0"/>
                <a:cs typeface="Times New Roman" panose="02020603050405020304" pitchFamily="18" charset="0"/>
              </a:rPr>
              <a:t>k</a:t>
            </a:r>
            <a:r>
              <a:rPr lang="en-US" altLang="zh-CN" sz="2600" dirty="0">
                <a:latin typeface="Times New Roman" panose="02020603050405020304" pitchFamily="18" charset="0"/>
                <a:cs typeface="Times New Roman" panose="02020603050405020304" pitchFamily="18" charset="0"/>
              </a:rPr>
              <a:t> + 1. The rate of this shrinkage can be dramatic if the kernels used are large. Since the shrinkage is greater than 0, it limits the number of convolutional layers that can be included in the network. </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204228453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9.5 Variants of the Basic Convolution Function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lvl="0">
              <a:spcBef>
                <a:spcPts val="0"/>
              </a:spcBef>
              <a:buClr>
                <a:srgbClr val="FF0000"/>
              </a:buClr>
            </a:pPr>
            <a:r>
              <a:rPr lang="en-US" altLang="zh-CN" dirty="0"/>
              <a:t>As layers </a:t>
            </a:r>
            <a:r>
              <a:rPr lang="en-US" altLang="zh-CN" sz="2600" dirty="0">
                <a:latin typeface="Times New Roman" panose="02020603050405020304" pitchFamily="18" charset="0"/>
                <a:cs typeface="Times New Roman" panose="02020603050405020304" pitchFamily="18" charset="0"/>
              </a:rPr>
              <a:t>are added, the spatial dimension of the network will eventually drop to 1 × 1, at which point additional layers cannot meaningfully be considered convolutional. Another special case of the zero-padding setting is when just enough zero-padding is added to keep the size of the output equal to the size of the input. MATLAB calls this </a:t>
            </a:r>
            <a:r>
              <a:rPr lang="en-US" altLang="zh-CN" sz="2600" i="1" dirty="0">
                <a:latin typeface="Times New Roman" panose="02020603050405020304" pitchFamily="18" charset="0"/>
                <a:cs typeface="Times New Roman" panose="02020603050405020304" pitchFamily="18" charset="0"/>
              </a:rPr>
              <a:t>same</a:t>
            </a:r>
            <a:r>
              <a:rPr lang="en-US" altLang="zh-CN" sz="2600" dirty="0">
                <a:latin typeface="Times New Roman" panose="02020603050405020304" pitchFamily="18" charset="0"/>
                <a:cs typeface="Times New Roman" panose="02020603050405020304" pitchFamily="18" charset="0"/>
              </a:rPr>
              <a:t> convolution. In this case, the network same can contain as many convolutional layers as the available hardware can support, since the operation of convolution does not modify the architectural possibilities available to the next layer. However, the input pixels near the border inﬂuence fewer output pixels than the input pixels near the center. This can make the border pixels somewhat underrepresented in the model. </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25378787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9.5 Variants of the Basic Convolution Function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fontScale="92500"/>
          </a:bodyPr>
          <a:lstStyle/>
          <a:p>
            <a:pPr>
              <a:spcBef>
                <a:spcPts val="0"/>
              </a:spcBef>
              <a:buClr>
                <a:srgbClr val="FF0000"/>
              </a:buClr>
            </a:pPr>
            <a:r>
              <a:rPr lang="en-US" altLang="zh-CN" dirty="0"/>
              <a:t>This motivates the other extreme case, which MATLAB </a:t>
            </a:r>
            <a:r>
              <a:rPr lang="en-US" altLang="zh-CN" sz="2600" dirty="0">
                <a:latin typeface="Times New Roman" panose="02020603050405020304" pitchFamily="18" charset="0"/>
                <a:cs typeface="Times New Roman" panose="02020603050405020304" pitchFamily="18" charset="0"/>
              </a:rPr>
              <a:t>refers to as </a:t>
            </a:r>
            <a:r>
              <a:rPr lang="en-US" altLang="zh-CN" sz="2600" i="1" dirty="0">
                <a:latin typeface="Times New Roman" panose="02020603050405020304" pitchFamily="18" charset="0"/>
                <a:cs typeface="Times New Roman" panose="02020603050405020304" pitchFamily="18" charset="0"/>
              </a:rPr>
              <a:t>full convolution</a:t>
            </a:r>
            <a:r>
              <a:rPr lang="en-US" altLang="zh-CN" sz="2600" dirty="0">
                <a:latin typeface="Times New Roman" panose="02020603050405020304" pitchFamily="18" charset="0"/>
                <a:cs typeface="Times New Roman" panose="02020603050405020304" pitchFamily="18" charset="0"/>
              </a:rPr>
              <a:t>, in which enough zeroes are added for every pixel to be visited </a:t>
            </a:r>
            <a:r>
              <a:rPr lang="en-US" altLang="zh-CN" sz="2600" i="1" dirty="0">
                <a:latin typeface="Times New Roman" panose="02020603050405020304" pitchFamily="18" charset="0"/>
                <a:cs typeface="Times New Roman" panose="02020603050405020304" pitchFamily="18" charset="0"/>
              </a:rPr>
              <a:t>k</a:t>
            </a:r>
            <a:r>
              <a:rPr lang="en-US" altLang="zh-CN" sz="2600" dirty="0">
                <a:latin typeface="Times New Roman" panose="02020603050405020304" pitchFamily="18" charset="0"/>
                <a:cs typeface="Times New Roman" panose="02020603050405020304" pitchFamily="18" charset="0"/>
              </a:rPr>
              <a:t> times in each direction, resulting in an output image of width </a:t>
            </a:r>
            <a:r>
              <a:rPr lang="en-US" altLang="zh-CN" sz="2600" i="1" dirty="0">
                <a:latin typeface="Times New Roman" panose="02020603050405020304" pitchFamily="18" charset="0"/>
                <a:cs typeface="Times New Roman" panose="02020603050405020304" pitchFamily="18" charset="0"/>
              </a:rPr>
              <a:t>m</a:t>
            </a:r>
            <a:r>
              <a:rPr lang="en-US" altLang="zh-CN" sz="2600" dirty="0">
                <a:latin typeface="Times New Roman" panose="02020603050405020304" pitchFamily="18" charset="0"/>
                <a:cs typeface="Times New Roman" panose="02020603050405020304" pitchFamily="18" charset="0"/>
              </a:rPr>
              <a:t> + </a:t>
            </a:r>
            <a:r>
              <a:rPr lang="en-US" altLang="zh-CN" sz="2600" i="1" dirty="0">
                <a:latin typeface="Times New Roman" panose="02020603050405020304" pitchFamily="18" charset="0"/>
                <a:cs typeface="Times New Roman" panose="02020603050405020304" pitchFamily="18" charset="0"/>
              </a:rPr>
              <a:t>k</a:t>
            </a:r>
            <a:r>
              <a:rPr lang="en-US" altLang="zh-CN" sz="2600" dirty="0">
                <a:latin typeface="Times New Roman" panose="02020603050405020304" pitchFamily="18" charset="0"/>
                <a:cs typeface="Times New Roman" panose="02020603050405020304" pitchFamily="18" charset="0"/>
              </a:rPr>
              <a:t> − 1. In this case, the output pixels near the border are a function of fewer pixels than the output pixels near the center. This can make it difficult to learn a single kernel that performs well at all positions in the convolutional feature map. Usually the optimal amount of zero padding (in terms of test set classiﬁcation accuracy) lies somewhere between “valid” and “same” convolution.</a:t>
            </a:r>
          </a:p>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In some cases, we do not actually want to use convolution, but rather locally connected layers (</a:t>
            </a:r>
            <a:r>
              <a:rPr lang="en-US" altLang="zh-CN" sz="2600" dirty="0" err="1">
                <a:solidFill>
                  <a:srgbClr val="00FF00"/>
                </a:solidFill>
                <a:latin typeface="Times New Roman" panose="02020603050405020304" pitchFamily="18" charset="0"/>
                <a:cs typeface="Times New Roman" panose="02020603050405020304" pitchFamily="18" charset="0"/>
              </a:rPr>
              <a:t>LeCun</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1986</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1989</a:t>
            </a:r>
            <a:r>
              <a:rPr lang="en-US" altLang="zh-CN" sz="2600" dirty="0">
                <a:latin typeface="Times New Roman" panose="02020603050405020304" pitchFamily="18" charset="0"/>
                <a:cs typeface="Times New Roman" panose="02020603050405020304" pitchFamily="18" charset="0"/>
              </a:rPr>
              <a:t>). In this case, the adjacency matrix in the graph of our MLP is the same, but every connection has its own weight, </a:t>
            </a:r>
            <a:r>
              <a:rPr lang="en-US" altLang="zh-CN" dirty="0"/>
              <a:t>speciﬁed by a 6-D tensor </a:t>
            </a:r>
            <a:r>
              <a:rPr lang="en-US" altLang="zh-CN" b="1" dirty="0">
                <a:latin typeface="Arial" panose="020B0604020202020204" pitchFamily="34" charset="0"/>
                <a:cs typeface="Arial" panose="020B0604020202020204" pitchFamily="34" charset="0"/>
              </a:rPr>
              <a:t>W</a:t>
            </a:r>
            <a:r>
              <a:rPr lang="en-US" altLang="zh-CN" dirty="0"/>
              <a:t>.</a:t>
            </a: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11526658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9.5 Variants of the Basic Convolution Function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The indices into </a:t>
            </a:r>
            <a:r>
              <a:rPr lang="en-US" altLang="zh-CN" sz="2600" b="1" dirty="0">
                <a:latin typeface="Arial" panose="020B0604020202020204" pitchFamily="34" charset="0"/>
                <a:cs typeface="Arial" panose="020B0604020202020204" pitchFamily="34" charset="0"/>
              </a:rPr>
              <a:t>W</a:t>
            </a:r>
            <a:r>
              <a:rPr lang="en-US" altLang="zh-CN" sz="2600" dirty="0">
                <a:latin typeface="Times New Roman" panose="02020603050405020304" pitchFamily="18" charset="0"/>
                <a:cs typeface="Times New Roman" panose="02020603050405020304" pitchFamily="18" charset="0"/>
              </a:rPr>
              <a:t> are respectively: </a:t>
            </a:r>
            <a:r>
              <a:rPr lang="en-US" altLang="zh-CN" sz="2600" i="1" dirty="0" err="1">
                <a:latin typeface="Times New Roman" panose="02020603050405020304" pitchFamily="18" charset="0"/>
                <a:cs typeface="Times New Roman" panose="02020603050405020304" pitchFamily="18" charset="0"/>
              </a:rPr>
              <a:t>i</a:t>
            </a:r>
            <a:r>
              <a:rPr lang="en-US" altLang="zh-CN" sz="2600" dirty="0">
                <a:latin typeface="Times New Roman" panose="02020603050405020304" pitchFamily="18" charset="0"/>
                <a:cs typeface="Times New Roman" panose="02020603050405020304" pitchFamily="18" charset="0"/>
              </a:rPr>
              <a:t>, the output channel, </a:t>
            </a:r>
            <a:r>
              <a:rPr lang="en-US" altLang="zh-CN" sz="2600" i="1" dirty="0">
                <a:latin typeface="Times New Roman" panose="02020603050405020304" pitchFamily="18" charset="0"/>
                <a:cs typeface="Times New Roman" panose="02020603050405020304" pitchFamily="18" charset="0"/>
              </a:rPr>
              <a:t>j</a:t>
            </a:r>
            <a:r>
              <a:rPr lang="en-US" altLang="zh-CN" sz="2600" dirty="0">
                <a:latin typeface="Times New Roman" panose="02020603050405020304" pitchFamily="18" charset="0"/>
                <a:cs typeface="Times New Roman" panose="02020603050405020304" pitchFamily="18" charset="0"/>
              </a:rPr>
              <a:t>, the output row, </a:t>
            </a:r>
            <a:r>
              <a:rPr lang="en-US" altLang="zh-CN" sz="2600" i="1" dirty="0">
                <a:latin typeface="Times New Roman" panose="02020603050405020304" pitchFamily="18" charset="0"/>
                <a:cs typeface="Times New Roman" panose="02020603050405020304" pitchFamily="18" charset="0"/>
              </a:rPr>
              <a:t>k</a:t>
            </a:r>
            <a:r>
              <a:rPr lang="en-US" altLang="zh-CN" sz="2600" dirty="0">
                <a:latin typeface="Times New Roman" panose="02020603050405020304" pitchFamily="18" charset="0"/>
                <a:cs typeface="Times New Roman" panose="02020603050405020304" pitchFamily="18" charset="0"/>
              </a:rPr>
              <a:t>, the output column, </a:t>
            </a:r>
            <a:r>
              <a:rPr lang="en-US" altLang="zh-CN" sz="2600" i="1" dirty="0">
                <a:latin typeface="Times New Roman" panose="02020603050405020304" pitchFamily="18" charset="0"/>
                <a:cs typeface="Times New Roman" panose="02020603050405020304" pitchFamily="18" charset="0"/>
              </a:rPr>
              <a:t>l</a:t>
            </a:r>
            <a:r>
              <a:rPr lang="en-US" altLang="zh-CN" sz="2600" dirty="0">
                <a:latin typeface="Times New Roman" panose="02020603050405020304" pitchFamily="18" charset="0"/>
                <a:cs typeface="Times New Roman" panose="02020603050405020304" pitchFamily="18" charset="0"/>
              </a:rPr>
              <a:t>, the input channel, </a:t>
            </a:r>
            <a:r>
              <a:rPr lang="en-US" altLang="zh-CN" sz="2600" i="1" dirty="0">
                <a:latin typeface="Times New Roman" panose="02020603050405020304" pitchFamily="18" charset="0"/>
                <a:cs typeface="Times New Roman" panose="02020603050405020304" pitchFamily="18" charset="0"/>
              </a:rPr>
              <a:t>m</a:t>
            </a:r>
            <a:r>
              <a:rPr lang="en-US" altLang="zh-CN" sz="2600" dirty="0">
                <a:latin typeface="Times New Roman" panose="02020603050405020304" pitchFamily="18" charset="0"/>
                <a:cs typeface="Times New Roman" panose="02020603050405020304" pitchFamily="18" charset="0"/>
              </a:rPr>
              <a:t>, the row oﬀset within the input, and </a:t>
            </a:r>
            <a:r>
              <a:rPr lang="en-US" altLang="zh-CN" sz="2600" i="1" dirty="0">
                <a:latin typeface="Times New Roman" panose="02020603050405020304" pitchFamily="18" charset="0"/>
                <a:cs typeface="Times New Roman" panose="02020603050405020304" pitchFamily="18" charset="0"/>
              </a:rPr>
              <a:t>n</a:t>
            </a:r>
            <a:r>
              <a:rPr lang="en-US" altLang="zh-CN" sz="2600" dirty="0">
                <a:latin typeface="Times New Roman" panose="02020603050405020304" pitchFamily="18" charset="0"/>
                <a:cs typeface="Times New Roman" panose="02020603050405020304" pitchFamily="18" charset="0"/>
              </a:rPr>
              <a:t>, the column oﬀset within the input. The linear part of a locally connected layer is then given by</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This is sometimes also called </a:t>
            </a:r>
            <a:r>
              <a:rPr lang="en-US" altLang="zh-CN" sz="2600" i="1" dirty="0">
                <a:latin typeface="Times New Roman" panose="02020603050405020304" pitchFamily="18" charset="0"/>
                <a:cs typeface="Times New Roman" panose="02020603050405020304" pitchFamily="18" charset="0"/>
              </a:rPr>
              <a:t>unshared convolution</a:t>
            </a:r>
            <a:r>
              <a:rPr lang="en-US" altLang="zh-CN" sz="2600" dirty="0">
                <a:latin typeface="Times New Roman" panose="02020603050405020304" pitchFamily="18" charset="0"/>
                <a:cs typeface="Times New Roman" panose="02020603050405020304" pitchFamily="18" charset="0"/>
              </a:rPr>
              <a:t>, because it is a similar operation to discrete convolution with a small kernel, but without sharing parameters across locations. Fig. </a:t>
            </a:r>
            <a:r>
              <a:rPr lang="en-US" altLang="zh-CN" sz="2600" dirty="0">
                <a:solidFill>
                  <a:srgbClr val="FF0000"/>
                </a:solidFill>
                <a:latin typeface="Times New Roman" panose="02020603050405020304" pitchFamily="18" charset="0"/>
                <a:cs typeface="Times New Roman" panose="02020603050405020304" pitchFamily="18" charset="0"/>
              </a:rPr>
              <a:t>9.14</a:t>
            </a:r>
            <a:r>
              <a:rPr lang="en-US" altLang="zh-CN" sz="2600" dirty="0">
                <a:latin typeface="Times New Roman" panose="02020603050405020304" pitchFamily="18" charset="0"/>
                <a:cs typeface="Times New Roman" panose="02020603050405020304" pitchFamily="18" charset="0"/>
              </a:rPr>
              <a:t> compares local connections, convolution, and full connections. </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5" name="图片 4">
            <a:extLst>
              <a:ext uri="{FF2B5EF4-FFF2-40B4-BE49-F238E27FC236}">
                <a16:creationId xmlns:a16="http://schemas.microsoft.com/office/drawing/2014/main" id="{A39E6E9E-B35C-46C6-95E4-98CF0112B690}"/>
              </a:ext>
            </a:extLst>
          </p:cNvPr>
          <p:cNvPicPr>
            <a:picLocks noChangeAspect="1"/>
          </p:cNvPicPr>
          <p:nvPr/>
        </p:nvPicPr>
        <p:blipFill>
          <a:blip r:embed="rId3"/>
          <a:stretch>
            <a:fillRect/>
          </a:stretch>
        </p:blipFill>
        <p:spPr>
          <a:xfrm>
            <a:off x="161923" y="3050482"/>
            <a:ext cx="11191877" cy="1119188"/>
          </a:xfrm>
          <a:prstGeom prst="rect">
            <a:avLst/>
          </a:prstGeom>
        </p:spPr>
      </p:pic>
    </p:spTree>
    <p:extLst>
      <p:ext uri="{BB962C8B-B14F-4D97-AF65-F5344CB8AC3E}">
        <p14:creationId xmlns:p14="http://schemas.microsoft.com/office/powerpoint/2010/main" val="27540866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9.5 Variants of the Basic Convolution Function</a:t>
            </a:r>
            <a:endParaRPr lang="zh-CN" altLang="en-US" sz="3600" dirty="0">
              <a:latin typeface="Times New Roman" panose="02020603050405020304" pitchFamily="18" charset="0"/>
              <a:cs typeface="Times New Roman" panose="02020603050405020304" pitchFamily="18" charset="0"/>
            </a:endParaRPr>
          </a:p>
        </p:txBody>
      </p:sp>
      <p:pic>
        <p:nvPicPr>
          <p:cNvPr id="5" name="内容占位符 4">
            <a:extLst>
              <a:ext uri="{FF2B5EF4-FFF2-40B4-BE49-F238E27FC236}">
                <a16:creationId xmlns:a16="http://schemas.microsoft.com/office/drawing/2014/main" id="{6946B6BC-4580-4603-8B8D-92CB603640D1}"/>
              </a:ext>
            </a:extLst>
          </p:cNvPr>
          <p:cNvPicPr>
            <a:picLocks noGrp="1" noChangeAspect="1"/>
          </p:cNvPicPr>
          <p:nvPr>
            <p:ph idx="1"/>
          </p:nvPr>
        </p:nvPicPr>
        <p:blipFill>
          <a:blip r:embed="rId2"/>
          <a:stretch>
            <a:fillRect/>
          </a:stretch>
        </p:blipFill>
        <p:spPr>
          <a:xfrm>
            <a:off x="387439" y="1081625"/>
            <a:ext cx="6160769" cy="5133975"/>
          </a:xfrm>
          <a:prstGeom prst="rect">
            <a:avLst/>
          </a:prstGeom>
        </p:spPr>
      </p:pic>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
        <p:nvSpPr>
          <p:cNvPr id="6" name="文本框 5">
            <a:extLst>
              <a:ext uri="{FF2B5EF4-FFF2-40B4-BE49-F238E27FC236}">
                <a16:creationId xmlns:a16="http://schemas.microsoft.com/office/drawing/2014/main" id="{D9A84A8C-EB34-49EB-8736-218A5526FEA3}"/>
              </a:ext>
            </a:extLst>
          </p:cNvPr>
          <p:cNvSpPr txBox="1"/>
          <p:nvPr/>
        </p:nvSpPr>
        <p:spPr>
          <a:xfrm>
            <a:off x="6720396" y="1083076"/>
            <a:ext cx="5084165" cy="5355312"/>
          </a:xfrm>
          <a:prstGeom prst="rect">
            <a:avLst/>
          </a:prstGeom>
          <a:noFill/>
        </p:spPr>
        <p:txBody>
          <a:bodyPr wrap="square" rtlCol="0">
            <a:spAutoFit/>
          </a:bodyPr>
          <a:lstStyle/>
          <a:p>
            <a:pPr algn="just"/>
            <a:r>
              <a:rPr lang="en-US" altLang="zh-CN" dirty="0">
                <a:latin typeface="Times New Roman" panose="02020603050405020304" pitchFamily="18" charset="0"/>
                <a:cs typeface="Times New Roman" panose="02020603050405020304" pitchFamily="18" charset="0"/>
              </a:rPr>
              <a:t>Figure 9.13: </a:t>
            </a:r>
            <a:r>
              <a:rPr lang="en-US" altLang="zh-CN" i="1" dirty="0">
                <a:latin typeface="Times New Roman" panose="02020603050405020304" pitchFamily="18" charset="0"/>
                <a:cs typeface="Times New Roman" panose="02020603050405020304" pitchFamily="18" charset="0"/>
              </a:rPr>
              <a:t>The eﬀect of zero padding on network size</a:t>
            </a:r>
            <a:r>
              <a:rPr lang="en-US" altLang="zh-CN" dirty="0">
                <a:latin typeface="Times New Roman" panose="02020603050405020304" pitchFamily="18" charset="0"/>
                <a:cs typeface="Times New Roman" panose="02020603050405020304" pitchFamily="18" charset="0"/>
              </a:rPr>
              <a:t>: Consider a convolutional network with a kernel of width six at every layer. In this example, we do not use any pooling, so only the convolution operation itself shrinks the network size. </a:t>
            </a:r>
            <a:r>
              <a:rPr lang="en-US" altLang="zh-CN" i="1" dirty="0">
                <a:latin typeface="Times New Roman" panose="02020603050405020304" pitchFamily="18" charset="0"/>
                <a:cs typeface="Times New Roman" panose="02020603050405020304" pitchFamily="18" charset="0"/>
              </a:rPr>
              <a:t>(Top) </a:t>
            </a:r>
            <a:r>
              <a:rPr lang="en-US" altLang="zh-CN" dirty="0">
                <a:latin typeface="Times New Roman" panose="02020603050405020304" pitchFamily="18" charset="0"/>
                <a:cs typeface="Times New Roman" panose="02020603050405020304" pitchFamily="18" charset="0"/>
              </a:rPr>
              <a:t>In this convolutional network, we do not use any implicit zero padding. This causes the representation to shrink by ﬁve pixels at each layer. Starting from an input of sixteen pixels, we are only able to have three convolutional layers, and the last layer does not ever move the kernel, so arguably only two of the layers are truly convolutional. The rate of shrinking can be mitigated by using smaller kernels, but smaller kernels are less expressive and some shrinking is inevitable in this kind of architecture. </a:t>
            </a:r>
            <a:r>
              <a:rPr lang="en-US" altLang="zh-CN" i="1" dirty="0">
                <a:latin typeface="Times New Roman" panose="02020603050405020304" pitchFamily="18" charset="0"/>
                <a:cs typeface="Times New Roman" panose="02020603050405020304" pitchFamily="18" charset="0"/>
              </a:rPr>
              <a:t>(Bottom) </a:t>
            </a:r>
            <a:r>
              <a:rPr lang="en-US" altLang="zh-CN" dirty="0">
                <a:latin typeface="Times New Roman" panose="02020603050405020304" pitchFamily="18" charset="0"/>
                <a:cs typeface="Times New Roman" panose="02020603050405020304" pitchFamily="18" charset="0"/>
              </a:rPr>
              <a:t>By adding ﬁve implicit zeroes to each layer, we prevent the representation from shrinking with depth. This allows us to make an arbitrarily deep convolutional network.</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981067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9.5 Variants of the Basic Convolution Function</a:t>
            </a:r>
            <a:endParaRPr lang="zh-CN" altLang="en-US" sz="3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3" name="内容占位符 2"/>
          <p:cNvSpPr>
            <a:spLocks noGrp="1"/>
          </p:cNvSpPr>
          <p:nvPr>
            <p:ph idx="1"/>
          </p:nvPr>
        </p:nvSpPr>
        <p:spPr>
          <a:xfrm>
            <a:off x="387439" y="1043189"/>
            <a:ext cx="11409609" cy="5133774"/>
          </a:xfrm>
        </p:spPr>
        <p:txBody>
          <a:bodyPr>
            <a:normAutofit lnSpcReduction="10000"/>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Locally connected layers are useful when we know that each feature should be a function of a small part of space, but there is no reason to think that the same feature should occur across all of space. For example, if we want to tell if an image is a picture of a face, we only need to look for the mouth in the bottom half of the image.</a:t>
            </a:r>
          </a:p>
          <a:p>
            <a:pPr marL="0" lvl="0" indent="0" algn="just">
              <a:lnSpc>
                <a:spcPct val="125000"/>
              </a:lnSpc>
              <a:spcBef>
                <a:spcPts val="0"/>
              </a:spcBef>
              <a:buClr>
                <a:srgbClr val="FF0000"/>
              </a:buClr>
              <a:buNone/>
            </a:pPr>
            <a:r>
              <a:rPr lang="en-US" altLang="zh-CN" dirty="0"/>
              <a:t>        </a:t>
            </a:r>
            <a:r>
              <a:rPr lang="en-US" altLang="zh-CN" sz="2600" dirty="0">
                <a:latin typeface="Times New Roman" panose="02020603050405020304" pitchFamily="18" charset="0"/>
                <a:cs typeface="Times New Roman" panose="02020603050405020304" pitchFamily="18" charset="0"/>
              </a:rPr>
              <a:t>It can also be useful to make versions of convolution or locally connected layers in which the connectivity is further restricted, for example to constrain that each output channel </a:t>
            </a:r>
            <a:r>
              <a:rPr lang="en-US" altLang="zh-CN" sz="2600" i="1" dirty="0" err="1">
                <a:latin typeface="Times New Roman" panose="02020603050405020304" pitchFamily="18" charset="0"/>
                <a:cs typeface="Times New Roman" panose="02020603050405020304" pitchFamily="18" charset="0"/>
              </a:rPr>
              <a:t>i</a:t>
            </a:r>
            <a:r>
              <a:rPr lang="en-US" altLang="zh-CN" sz="2600" dirty="0">
                <a:latin typeface="Times New Roman" panose="02020603050405020304" pitchFamily="18" charset="0"/>
                <a:cs typeface="Times New Roman" panose="02020603050405020304" pitchFamily="18" charset="0"/>
              </a:rPr>
              <a:t> be a function of only a subset of the input channels </a:t>
            </a:r>
            <a:r>
              <a:rPr lang="en-US" altLang="zh-CN" sz="2600" i="1" dirty="0">
                <a:latin typeface="Times New Roman" panose="02020603050405020304" pitchFamily="18" charset="0"/>
                <a:cs typeface="Times New Roman" panose="02020603050405020304" pitchFamily="18" charset="0"/>
              </a:rPr>
              <a:t>l</a:t>
            </a:r>
            <a:r>
              <a:rPr lang="en-US" altLang="zh-CN" sz="2600" dirty="0">
                <a:latin typeface="Times New Roman" panose="02020603050405020304" pitchFamily="18" charset="0"/>
                <a:cs typeface="Times New Roman" panose="02020603050405020304" pitchFamily="18" charset="0"/>
              </a:rPr>
              <a:t>. A common way to do this is to make the ﬁrst </a:t>
            </a:r>
            <a:r>
              <a:rPr lang="en-US" altLang="zh-CN" sz="2600" i="1" dirty="0">
                <a:latin typeface="Times New Roman" panose="02020603050405020304" pitchFamily="18" charset="0"/>
                <a:cs typeface="Times New Roman" panose="02020603050405020304" pitchFamily="18" charset="0"/>
              </a:rPr>
              <a:t>m</a:t>
            </a:r>
            <a:r>
              <a:rPr lang="en-US" altLang="zh-CN" sz="2600" dirty="0">
                <a:latin typeface="Times New Roman" panose="02020603050405020304" pitchFamily="18" charset="0"/>
                <a:cs typeface="Times New Roman" panose="02020603050405020304" pitchFamily="18" charset="0"/>
              </a:rPr>
              <a:t> output channels connect to only the ﬁrst </a:t>
            </a:r>
            <a:r>
              <a:rPr lang="en-US" altLang="zh-CN" sz="2600" i="1" dirty="0">
                <a:latin typeface="Times New Roman" panose="02020603050405020304" pitchFamily="18" charset="0"/>
                <a:cs typeface="Times New Roman" panose="02020603050405020304" pitchFamily="18" charset="0"/>
              </a:rPr>
              <a:t>n</a:t>
            </a:r>
            <a:r>
              <a:rPr lang="en-US" altLang="zh-CN" sz="2600" dirty="0">
                <a:latin typeface="Times New Roman" panose="02020603050405020304" pitchFamily="18" charset="0"/>
                <a:cs typeface="Times New Roman" panose="02020603050405020304" pitchFamily="18" charset="0"/>
              </a:rPr>
              <a:t> input channels, the second </a:t>
            </a:r>
            <a:r>
              <a:rPr lang="en-US" altLang="zh-CN" sz="2600" i="1" dirty="0">
                <a:latin typeface="Times New Roman" panose="02020603050405020304" pitchFamily="18" charset="0"/>
                <a:cs typeface="Times New Roman" panose="02020603050405020304" pitchFamily="18" charset="0"/>
              </a:rPr>
              <a:t>m</a:t>
            </a:r>
            <a:r>
              <a:rPr lang="en-US" altLang="zh-CN" sz="2600" dirty="0">
                <a:latin typeface="Times New Roman" panose="02020603050405020304" pitchFamily="18" charset="0"/>
                <a:cs typeface="Times New Roman" panose="02020603050405020304" pitchFamily="18" charset="0"/>
              </a:rPr>
              <a:t> output channels connect to only the second </a:t>
            </a:r>
            <a:r>
              <a:rPr lang="en-US" altLang="zh-CN" sz="2600" i="1" dirty="0">
                <a:latin typeface="Times New Roman" panose="02020603050405020304" pitchFamily="18" charset="0"/>
                <a:cs typeface="Times New Roman" panose="02020603050405020304" pitchFamily="18" charset="0"/>
              </a:rPr>
              <a:t>n </a:t>
            </a:r>
            <a:r>
              <a:rPr lang="en-US" altLang="zh-CN" sz="2600" dirty="0">
                <a:latin typeface="Times New Roman" panose="02020603050405020304" pitchFamily="18" charset="0"/>
                <a:cs typeface="Times New Roman" panose="02020603050405020304" pitchFamily="18" charset="0"/>
              </a:rPr>
              <a:t>input channels, and so on. See Fig.</a:t>
            </a:r>
            <a:r>
              <a:rPr lang="en-US" altLang="zh-CN" sz="2600" dirty="0">
                <a:solidFill>
                  <a:srgbClr val="FF0000"/>
                </a:solidFill>
                <a:latin typeface="Times New Roman" panose="02020603050405020304" pitchFamily="18" charset="0"/>
                <a:cs typeface="Times New Roman" panose="02020603050405020304" pitchFamily="18" charset="0"/>
              </a:rPr>
              <a:t> 9.15 </a:t>
            </a:r>
            <a:r>
              <a:rPr lang="en-US" altLang="zh-CN" sz="2600" dirty="0">
                <a:latin typeface="Times New Roman" panose="02020603050405020304" pitchFamily="18" charset="0"/>
                <a:cs typeface="Times New Roman" panose="02020603050405020304" pitchFamily="18" charset="0"/>
              </a:rPr>
              <a:t>for an example. </a:t>
            </a:r>
          </a:p>
        </p:txBody>
      </p:sp>
    </p:spTree>
    <p:extLst>
      <p:ext uri="{BB962C8B-B14F-4D97-AF65-F5344CB8AC3E}">
        <p14:creationId xmlns:p14="http://schemas.microsoft.com/office/powerpoint/2010/main" val="41728125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9.5 Variants of the Basic Convolution Function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fontScale="92500" lnSpcReduction="20000"/>
          </a:bodyPr>
          <a:lstStyle/>
          <a:p>
            <a:pPr lvl="0">
              <a:spcBef>
                <a:spcPts val="0"/>
              </a:spcBef>
              <a:buClr>
                <a:srgbClr val="FF0000"/>
              </a:buClr>
            </a:pPr>
            <a:r>
              <a:rPr lang="en-US" altLang="zh-CN" dirty="0"/>
              <a:t>Modeling interactions between </a:t>
            </a:r>
            <a:r>
              <a:rPr lang="en-US" altLang="zh-CN" sz="2600" dirty="0">
                <a:latin typeface="Times New Roman" panose="02020603050405020304" pitchFamily="18" charset="0"/>
                <a:cs typeface="Times New Roman" panose="02020603050405020304" pitchFamily="18" charset="0"/>
              </a:rPr>
              <a:t>few channels allows the network to have fewer parameters in order to reduce memory consumption and increase statistical eﬃciency, and also reduces the amount of computation needed to perform forward and back-propagation. It accomplishes these goals without reducing the number of hidden units.</a:t>
            </a:r>
          </a:p>
          <a:p>
            <a:pPr marL="0" indent="0" algn="just">
              <a:lnSpc>
                <a:spcPct val="125000"/>
              </a:lnSpc>
              <a:spcBef>
                <a:spcPts val="0"/>
              </a:spcBef>
              <a:buClr>
                <a:srgbClr val="FF0000"/>
              </a:buClr>
              <a:buNone/>
            </a:pPr>
            <a:r>
              <a:rPr lang="en-US" altLang="zh-CN" i="1" dirty="0"/>
              <a:t>        </a:t>
            </a:r>
            <a:r>
              <a:rPr lang="en-US" altLang="zh-CN" sz="2600" i="1" dirty="0">
                <a:latin typeface="Times New Roman" panose="02020603050405020304" pitchFamily="18" charset="0"/>
                <a:cs typeface="Times New Roman" panose="02020603050405020304" pitchFamily="18" charset="0"/>
              </a:rPr>
              <a:t>Tiled convolution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Gregor and </a:t>
            </a:r>
            <a:r>
              <a:rPr lang="en-US" altLang="zh-CN" sz="2600" dirty="0" err="1">
                <a:solidFill>
                  <a:srgbClr val="00FF00"/>
                </a:solidFill>
                <a:latin typeface="Times New Roman" panose="02020603050405020304" pitchFamily="18" charset="0"/>
                <a:cs typeface="Times New Roman" panose="02020603050405020304" pitchFamily="18" charset="0"/>
              </a:rPr>
              <a:t>LeCun</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2010a</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Le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 2010</a:t>
            </a:r>
            <a:r>
              <a:rPr lang="en-US" altLang="zh-CN" sz="2600" dirty="0">
                <a:latin typeface="Times New Roman" panose="02020603050405020304" pitchFamily="18" charset="0"/>
                <a:cs typeface="Times New Roman" panose="02020603050405020304" pitchFamily="18" charset="0"/>
              </a:rPr>
              <a:t>) oﬀers a compromise between a convolutional layer and a locally connected layer. Rather than learning a separate set of weights at </a:t>
            </a:r>
            <a:r>
              <a:rPr lang="en-US" altLang="zh-CN" sz="2600" i="1" dirty="0">
                <a:latin typeface="Times New Roman" panose="02020603050405020304" pitchFamily="18" charset="0"/>
                <a:cs typeface="Times New Roman" panose="02020603050405020304" pitchFamily="18" charset="0"/>
              </a:rPr>
              <a:t>every </a:t>
            </a:r>
            <a:r>
              <a:rPr lang="en-US" altLang="zh-CN" sz="2600" dirty="0">
                <a:latin typeface="Times New Roman" panose="02020603050405020304" pitchFamily="18" charset="0"/>
                <a:cs typeface="Times New Roman" panose="02020603050405020304" pitchFamily="18" charset="0"/>
              </a:rPr>
              <a:t>spatial location, we learn a set of kernels that we rotate through as we move through space. This means that immediately neighboring locations will have diﬀerent ﬁlters, like in a locally connected layer, but the memory requirements for storing the parameters will increase only by a factor of the size of this set of kernels, rather than the size of the entire output feature map. See Fig. </a:t>
            </a:r>
            <a:r>
              <a:rPr lang="en-US" altLang="zh-CN" sz="2600" dirty="0">
                <a:solidFill>
                  <a:srgbClr val="FF0000"/>
                </a:solidFill>
                <a:latin typeface="Times New Roman" panose="02020603050405020304" pitchFamily="18" charset="0"/>
                <a:cs typeface="Times New Roman" panose="02020603050405020304" pitchFamily="18" charset="0"/>
              </a:rPr>
              <a:t>9.16</a:t>
            </a:r>
            <a:r>
              <a:rPr lang="en-US" altLang="zh-CN" sz="2600" dirty="0">
                <a:latin typeface="Times New Roman" panose="02020603050405020304" pitchFamily="18" charset="0"/>
                <a:cs typeface="Times New Roman" panose="02020603050405020304" pitchFamily="18" charset="0"/>
              </a:rPr>
              <a:t> for a comparison of locally connected layers, tiled convolution, and standard convolution.</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253674141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9.5 Variants of the Basic Convolution Function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dirty="0"/>
              <a:t>        </a:t>
            </a:r>
            <a:r>
              <a:rPr lang="en-US" altLang="zh-CN" sz="2600" dirty="0">
                <a:latin typeface="Times New Roman" panose="02020603050405020304" pitchFamily="18" charset="0"/>
                <a:cs typeface="Times New Roman" panose="02020603050405020304" pitchFamily="18" charset="0"/>
              </a:rPr>
              <a:t>To deﬁne tiled convolution algebraically, let </a:t>
            </a:r>
            <a:r>
              <a:rPr lang="en-US" altLang="zh-CN" sz="2600" i="1" dirty="0">
                <a:latin typeface="Times New Roman" panose="02020603050405020304" pitchFamily="18" charset="0"/>
                <a:cs typeface="Times New Roman" panose="02020603050405020304" pitchFamily="18" charset="0"/>
              </a:rPr>
              <a:t>k</a:t>
            </a:r>
            <a:r>
              <a:rPr lang="en-US" altLang="zh-CN" sz="2600" dirty="0">
                <a:latin typeface="Times New Roman" panose="02020603050405020304" pitchFamily="18" charset="0"/>
                <a:cs typeface="Times New Roman" panose="02020603050405020304" pitchFamily="18" charset="0"/>
              </a:rPr>
              <a:t> be a 6-D tensor, where two of the dimensions correspond to diﬀerent locations in the output map. Rather than having a separate index for each location in the output map, output locations cycle through a set of </a:t>
            </a:r>
            <a:r>
              <a:rPr lang="en-US" altLang="zh-CN" sz="2600" i="1" dirty="0">
                <a:latin typeface="Times New Roman" panose="02020603050405020304" pitchFamily="18" charset="0"/>
                <a:cs typeface="Times New Roman" panose="02020603050405020304" pitchFamily="18" charset="0"/>
              </a:rPr>
              <a:t>t</a:t>
            </a:r>
            <a:r>
              <a:rPr lang="en-US" altLang="zh-CN" sz="2600" dirty="0">
                <a:latin typeface="Times New Roman" panose="02020603050405020304" pitchFamily="18" charset="0"/>
                <a:cs typeface="Times New Roman" panose="02020603050405020304" pitchFamily="18" charset="0"/>
              </a:rPr>
              <a:t> diﬀerent choices of kernel stack in each direction. If </a:t>
            </a:r>
            <a:r>
              <a:rPr lang="en-US" altLang="zh-CN" sz="2600" i="1" dirty="0">
                <a:latin typeface="Times New Roman" panose="02020603050405020304" pitchFamily="18" charset="0"/>
                <a:cs typeface="Times New Roman" panose="02020603050405020304" pitchFamily="18" charset="0"/>
              </a:rPr>
              <a:t>t</a:t>
            </a:r>
            <a:r>
              <a:rPr lang="en-US" altLang="zh-CN" sz="2600" dirty="0">
                <a:latin typeface="Times New Roman" panose="02020603050405020304" pitchFamily="18" charset="0"/>
                <a:cs typeface="Times New Roman" panose="02020603050405020304" pitchFamily="18" charset="0"/>
              </a:rPr>
              <a:t> is equal to the output width, this is the same as a locally connected layer.</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where </a:t>
            </a:r>
            <a:r>
              <a:rPr lang="en-US" altLang="zh-CN" sz="2600" i="1"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 is the modulo operation, with </a:t>
            </a:r>
            <a:r>
              <a:rPr lang="en-US" altLang="zh-CN" sz="2600" i="1" dirty="0">
                <a:latin typeface="Times New Roman" panose="02020603050405020304" pitchFamily="18" charset="0"/>
                <a:cs typeface="Times New Roman" panose="02020603050405020304" pitchFamily="18" charset="0"/>
              </a:rPr>
              <a:t>t % t</a:t>
            </a:r>
            <a:r>
              <a:rPr lang="en-US" altLang="zh-CN" sz="2600" dirty="0">
                <a:latin typeface="Times New Roman" panose="02020603050405020304" pitchFamily="18" charset="0"/>
                <a:cs typeface="Times New Roman" panose="02020603050405020304" pitchFamily="18" charset="0"/>
              </a:rPr>
              <a:t> = 0, (</a:t>
            </a:r>
            <a:r>
              <a:rPr lang="en-US" altLang="zh-CN" sz="2600" i="1" dirty="0">
                <a:latin typeface="Times New Roman" panose="02020603050405020304" pitchFamily="18" charset="0"/>
                <a:cs typeface="Times New Roman" panose="02020603050405020304" pitchFamily="18" charset="0"/>
              </a:rPr>
              <a:t>t</a:t>
            </a:r>
            <a:r>
              <a:rPr lang="en-US" altLang="zh-CN" sz="2600" dirty="0">
                <a:latin typeface="Times New Roman" panose="02020603050405020304" pitchFamily="18" charset="0"/>
                <a:cs typeface="Times New Roman" panose="02020603050405020304" pitchFamily="18" charset="0"/>
              </a:rPr>
              <a:t> + 1) </a:t>
            </a:r>
            <a:r>
              <a:rPr lang="en-US" altLang="zh-CN" sz="2600" i="1"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t = 1, etc. It is straightforward to generalize this equation to use a diﬀerent tiling range for each dimension.</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5" name="图片 4">
            <a:extLst>
              <a:ext uri="{FF2B5EF4-FFF2-40B4-BE49-F238E27FC236}">
                <a16:creationId xmlns:a16="http://schemas.microsoft.com/office/drawing/2014/main" id="{BB11E72C-85D4-41A2-A176-732F998BD996}"/>
              </a:ext>
            </a:extLst>
          </p:cNvPr>
          <p:cNvPicPr>
            <a:picLocks noChangeAspect="1"/>
          </p:cNvPicPr>
          <p:nvPr/>
        </p:nvPicPr>
        <p:blipFill>
          <a:blip r:embed="rId3"/>
          <a:stretch>
            <a:fillRect/>
          </a:stretch>
        </p:blipFill>
        <p:spPr>
          <a:xfrm>
            <a:off x="1127340" y="3610076"/>
            <a:ext cx="9775699" cy="833587"/>
          </a:xfrm>
          <a:prstGeom prst="rect">
            <a:avLst/>
          </a:prstGeom>
        </p:spPr>
      </p:pic>
    </p:spTree>
    <p:extLst>
      <p:ext uri="{BB962C8B-B14F-4D97-AF65-F5344CB8AC3E}">
        <p14:creationId xmlns:p14="http://schemas.microsoft.com/office/powerpoint/2010/main" val="162363433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9.5 Variants of the Basic Convolution Function</a:t>
            </a:r>
            <a:endParaRPr lang="zh-CN" altLang="en-US" sz="3600" dirty="0">
              <a:latin typeface="Times New Roman" panose="02020603050405020304" pitchFamily="18" charset="0"/>
              <a:cs typeface="Times New Roman" panose="02020603050405020304" pitchFamily="18" charset="0"/>
            </a:endParaRPr>
          </a:p>
        </p:txBody>
      </p:sp>
      <p:pic>
        <p:nvPicPr>
          <p:cNvPr id="5" name="内容占位符 4">
            <a:extLst>
              <a:ext uri="{FF2B5EF4-FFF2-40B4-BE49-F238E27FC236}">
                <a16:creationId xmlns:a16="http://schemas.microsoft.com/office/drawing/2014/main" id="{6DB29BFB-287D-4CFE-A667-080C073F4E24}"/>
              </a:ext>
            </a:extLst>
          </p:cNvPr>
          <p:cNvPicPr>
            <a:picLocks noGrp="1" noChangeAspect="1"/>
          </p:cNvPicPr>
          <p:nvPr>
            <p:ph idx="1"/>
          </p:nvPr>
        </p:nvPicPr>
        <p:blipFill>
          <a:blip r:embed="rId2"/>
          <a:stretch>
            <a:fillRect/>
          </a:stretch>
        </p:blipFill>
        <p:spPr>
          <a:xfrm>
            <a:off x="488054" y="1132620"/>
            <a:ext cx="4610500" cy="5082980"/>
          </a:xfrm>
          <a:prstGeom prst="rect">
            <a:avLst/>
          </a:prstGeom>
        </p:spPr>
      </p:pic>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
        <p:nvSpPr>
          <p:cNvPr id="6" name="文本框 5">
            <a:extLst>
              <a:ext uri="{FF2B5EF4-FFF2-40B4-BE49-F238E27FC236}">
                <a16:creationId xmlns:a16="http://schemas.microsoft.com/office/drawing/2014/main" id="{3EFE9C0A-7525-44C6-888C-7C47D02F396B}"/>
              </a:ext>
            </a:extLst>
          </p:cNvPr>
          <p:cNvSpPr txBox="1"/>
          <p:nvPr/>
        </p:nvSpPr>
        <p:spPr>
          <a:xfrm>
            <a:off x="5645239" y="1292418"/>
            <a:ext cx="5904610" cy="4524315"/>
          </a:xfrm>
          <a:prstGeom prst="rect">
            <a:avLst/>
          </a:prstGeom>
          <a:noFill/>
        </p:spPr>
        <p:txBody>
          <a:bodyPr wrap="square" rtlCol="0">
            <a:spAutoFit/>
          </a:bodyPr>
          <a:lstStyle/>
          <a:p>
            <a:pPr algn="just"/>
            <a:r>
              <a:rPr lang="en-US" altLang="zh-CN" dirty="0">
                <a:latin typeface="Times New Roman" panose="02020603050405020304" pitchFamily="18" charset="0"/>
                <a:cs typeface="Times New Roman" panose="02020603050405020304" pitchFamily="18" charset="0"/>
              </a:rPr>
              <a:t>Figure 9.14: Comparison of local connections, convolution, and full connections. </a:t>
            </a:r>
            <a:r>
              <a:rPr lang="en-US" altLang="zh-CN" i="1" dirty="0">
                <a:latin typeface="Times New Roman" panose="02020603050405020304" pitchFamily="18" charset="0"/>
                <a:cs typeface="Times New Roman" panose="02020603050405020304" pitchFamily="18" charset="0"/>
              </a:rPr>
              <a:t>(Top) </a:t>
            </a:r>
            <a:r>
              <a:rPr lang="en-US" altLang="zh-CN" dirty="0">
                <a:latin typeface="Times New Roman" panose="02020603050405020304" pitchFamily="18" charset="0"/>
                <a:cs typeface="Times New Roman" panose="02020603050405020304" pitchFamily="18" charset="0"/>
              </a:rPr>
              <a:t>A locally connected layer with a patch size of two pixels. Each edge is labeled with a unique letter to show that each edge is associated with its own weight parameter. </a:t>
            </a:r>
            <a:r>
              <a:rPr lang="en-US" altLang="zh-CN" i="1" dirty="0">
                <a:latin typeface="Times New Roman" panose="02020603050405020304" pitchFamily="18" charset="0"/>
                <a:cs typeface="Times New Roman" panose="02020603050405020304" pitchFamily="18" charset="0"/>
              </a:rPr>
              <a:t>(Center) </a:t>
            </a:r>
            <a:r>
              <a:rPr lang="en-US" altLang="zh-CN" dirty="0">
                <a:latin typeface="Times New Roman" panose="02020603050405020304" pitchFamily="18" charset="0"/>
                <a:cs typeface="Times New Roman" panose="02020603050405020304" pitchFamily="18" charset="0"/>
              </a:rPr>
              <a:t>A convolutional layer with a kernel width of two pixels. This model has exactly the same connectivity as the locally connected layer. The diﬀerence lies not in which units interact with each other, but in how the parameters are shared. The locally connected layer has no parameter sharing. The convolutional layer uses the same two weights repeatedly across the entire input, as indicated by the repetition of the letters labeling each edge. </a:t>
            </a:r>
            <a:r>
              <a:rPr lang="en-US" altLang="zh-CN" i="1" dirty="0">
                <a:latin typeface="Times New Roman" panose="02020603050405020304" pitchFamily="18" charset="0"/>
                <a:cs typeface="Times New Roman" panose="02020603050405020304" pitchFamily="18" charset="0"/>
              </a:rPr>
              <a:t>(Bottom) </a:t>
            </a:r>
            <a:r>
              <a:rPr lang="en-US" altLang="zh-CN" dirty="0">
                <a:latin typeface="Times New Roman" panose="02020603050405020304" pitchFamily="18" charset="0"/>
                <a:cs typeface="Times New Roman" panose="02020603050405020304" pitchFamily="18" charset="0"/>
              </a:rPr>
              <a:t>A fully connected layer resembles a locally connected layer in the sense that each edge has its own parameter (there are too many to label explicitly with letters in this diagram). However, it does not have the restricted connectivity of the locally connected layer.</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027237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9.5 Variants of the Basic Convolution Function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5" name="图片 4">
            <a:extLst>
              <a:ext uri="{FF2B5EF4-FFF2-40B4-BE49-F238E27FC236}">
                <a16:creationId xmlns:a16="http://schemas.microsoft.com/office/drawing/2014/main" id="{212B6BE7-FD3A-4215-B104-B0F19A460A8B}"/>
              </a:ext>
            </a:extLst>
          </p:cNvPr>
          <p:cNvPicPr>
            <a:picLocks noChangeAspect="1"/>
          </p:cNvPicPr>
          <p:nvPr/>
        </p:nvPicPr>
        <p:blipFill>
          <a:blip r:embed="rId3"/>
          <a:stretch>
            <a:fillRect/>
          </a:stretch>
        </p:blipFill>
        <p:spPr>
          <a:xfrm>
            <a:off x="904801" y="973379"/>
            <a:ext cx="3848433" cy="5585944"/>
          </a:xfrm>
          <a:prstGeom prst="rect">
            <a:avLst/>
          </a:prstGeom>
        </p:spPr>
      </p:pic>
      <p:sp>
        <p:nvSpPr>
          <p:cNvPr id="6" name="文本框 5">
            <a:extLst>
              <a:ext uri="{FF2B5EF4-FFF2-40B4-BE49-F238E27FC236}">
                <a16:creationId xmlns:a16="http://schemas.microsoft.com/office/drawing/2014/main" id="{598E712D-0B04-48AB-A4A4-BD5603AB044B}"/>
              </a:ext>
            </a:extLst>
          </p:cNvPr>
          <p:cNvSpPr txBox="1"/>
          <p:nvPr/>
        </p:nvSpPr>
        <p:spPr>
          <a:xfrm>
            <a:off x="5624426" y="2182505"/>
            <a:ext cx="5641960" cy="2492990"/>
          </a:xfrm>
          <a:prstGeom prst="rect">
            <a:avLst/>
          </a:prstGeom>
          <a:noFill/>
        </p:spPr>
        <p:txBody>
          <a:bodyPr wrap="square" rtlCol="0">
            <a:spAutoFit/>
          </a:bodyPr>
          <a:lstStyle/>
          <a:p>
            <a:pPr algn="just"/>
            <a:r>
              <a:rPr lang="en-US" altLang="zh-CN" sz="2600" dirty="0">
                <a:latin typeface="Times New Roman" panose="02020603050405020304" pitchFamily="18" charset="0"/>
                <a:cs typeface="Times New Roman" panose="02020603050405020304" pitchFamily="18" charset="0"/>
              </a:rPr>
              <a:t>Figure 9.15: A convolutional network with the ﬁrst two output channels connected to only the ﬁrst two input channels, and the second two output channels connected to only the second two input channels.</a:t>
            </a:r>
            <a:endParaRPr lang="zh-CN" alt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1528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9.1 The Convolution Operation</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In its most general form, convolution is an operation on two functions of a  </a:t>
                </a:r>
                <a:r>
                  <a:rPr lang="en-US" altLang="zh-CN" sz="2600" dirty="0" err="1">
                    <a:latin typeface="Times New Roman" panose="02020603050405020304" pitchFamily="18" charset="0"/>
                    <a:cs typeface="Times New Roman" panose="02020603050405020304" pitchFamily="18" charset="0"/>
                  </a:rPr>
                  <a:t>realvalued</a:t>
                </a:r>
                <a:r>
                  <a:rPr lang="en-US" altLang="zh-CN" sz="2600" dirty="0">
                    <a:latin typeface="Times New Roman" panose="02020603050405020304" pitchFamily="18" charset="0"/>
                    <a:cs typeface="Times New Roman" panose="02020603050405020304" pitchFamily="18" charset="0"/>
                  </a:rPr>
                  <a:t> argument. To motivate the deﬁnition of convolution, we start with examples of two functions we might use.</a:t>
                </a:r>
              </a:p>
              <a:p>
                <a:pPr marL="0" lvl="0" indent="0" algn="just">
                  <a:lnSpc>
                    <a:spcPct val="125000"/>
                  </a:lnSpc>
                  <a:spcBef>
                    <a:spcPts val="0"/>
                  </a:spcBef>
                  <a:buClr>
                    <a:srgbClr val="FF0000"/>
                  </a:buClr>
                  <a:buNone/>
                </a:pPr>
                <a:r>
                  <a:rPr lang="en-US" altLang="zh-CN" dirty="0"/>
                  <a:t>        </a:t>
                </a:r>
                <a:r>
                  <a:rPr lang="en-US" altLang="zh-CN" sz="2600" dirty="0">
                    <a:latin typeface="Times New Roman" panose="02020603050405020304" pitchFamily="18" charset="0"/>
                    <a:cs typeface="Times New Roman" panose="02020603050405020304" pitchFamily="18" charset="0"/>
                  </a:rPr>
                  <a:t>Suppose we are tracking the location of a spaceship with a laser sensor. Our laser sensor provides a single output </a:t>
                </a:r>
                <a14:m>
                  <m:oMath xmlns:m="http://schemas.openxmlformats.org/officeDocument/2006/math">
                    <m:r>
                      <a:rPr lang="en-US" altLang="zh-CN" sz="2600" b="0" i="1" smtClean="0">
                        <a:latin typeface="Cambria Math" panose="02040503050406030204" pitchFamily="18" charset="0"/>
                        <a:cs typeface="Times New Roman" panose="02020603050405020304" pitchFamily="18" charset="0"/>
                      </a:rPr>
                      <m:t>𝑥</m:t>
                    </m:r>
                    <m:d>
                      <m:dPr>
                        <m:ctrlPr>
                          <a:rPr lang="en-US" altLang="zh-CN" sz="2600" b="0" i="1" smtClean="0">
                            <a:latin typeface="Cambria Math" panose="02040503050406030204" pitchFamily="18" charset="0"/>
                            <a:cs typeface="Times New Roman" panose="02020603050405020304" pitchFamily="18" charset="0"/>
                          </a:rPr>
                        </m:ctrlPr>
                      </m:dPr>
                      <m:e>
                        <m:r>
                          <a:rPr lang="en-US" altLang="zh-CN" sz="2600" b="0" i="1" smtClean="0">
                            <a:latin typeface="Cambria Math" panose="02040503050406030204" pitchFamily="18" charset="0"/>
                            <a:cs typeface="Times New Roman" panose="02020603050405020304" pitchFamily="18" charset="0"/>
                          </a:rPr>
                          <m:t>𝑡</m:t>
                        </m:r>
                      </m:e>
                    </m:d>
                  </m:oMath>
                </a14:m>
                <a:r>
                  <a:rPr lang="en-US" altLang="zh-CN" sz="2600" dirty="0">
                    <a:latin typeface="Times New Roman" panose="02020603050405020304" pitchFamily="18" charset="0"/>
                    <a:cs typeface="Times New Roman" panose="02020603050405020304" pitchFamily="18" charset="0"/>
                  </a:rPr>
                  <a:t>, the position of the spaceship at time </a:t>
                </a:r>
                <a14:m>
                  <m:oMath xmlns:m="http://schemas.openxmlformats.org/officeDocument/2006/math">
                    <m:r>
                      <a:rPr lang="en-US" altLang="zh-CN" sz="2600" i="1">
                        <a:latin typeface="Cambria Math" panose="02040503050406030204" pitchFamily="18" charset="0"/>
                        <a:cs typeface="Times New Roman" panose="02020603050405020304" pitchFamily="18" charset="0"/>
                      </a:rPr>
                      <m:t>𝑡</m:t>
                    </m:r>
                  </m:oMath>
                </a14:m>
                <a:r>
                  <a:rPr lang="en-US" altLang="zh-CN" sz="2600" dirty="0">
                    <a:latin typeface="Times New Roman" panose="02020603050405020304" pitchFamily="18" charset="0"/>
                    <a:cs typeface="Times New Roman" panose="02020603050405020304" pitchFamily="18" charset="0"/>
                  </a:rPr>
                  <a:t>. Both </a:t>
                </a:r>
                <a14:m>
                  <m:oMath xmlns:m="http://schemas.openxmlformats.org/officeDocument/2006/math">
                    <m:r>
                      <a:rPr lang="en-US" altLang="zh-CN" sz="2600" i="1">
                        <a:latin typeface="Cambria Math" panose="02040503050406030204" pitchFamily="18" charset="0"/>
                        <a:cs typeface="Times New Roman" panose="02020603050405020304" pitchFamily="18" charset="0"/>
                      </a:rPr>
                      <m:t>𝑥</m:t>
                    </m:r>
                  </m:oMath>
                </a14:m>
                <a:r>
                  <a:rPr lang="en-US" altLang="zh-CN" sz="2600" dirty="0">
                    <a:latin typeface="Times New Roman" panose="02020603050405020304" pitchFamily="18" charset="0"/>
                    <a:cs typeface="Times New Roman" panose="02020603050405020304" pitchFamily="18" charset="0"/>
                  </a:rPr>
                  <a:t> and </a:t>
                </a:r>
                <a14:m>
                  <m:oMath xmlns:m="http://schemas.openxmlformats.org/officeDocument/2006/math">
                    <m:r>
                      <a:rPr lang="en-US" altLang="zh-CN" sz="2600" b="0" i="1" smtClean="0">
                        <a:latin typeface="Cambria Math" panose="02040503050406030204" pitchFamily="18" charset="0"/>
                        <a:cs typeface="Times New Roman" panose="02020603050405020304" pitchFamily="18" charset="0"/>
                      </a:rPr>
                      <m:t>𝑡</m:t>
                    </m:r>
                  </m:oMath>
                </a14:m>
                <a:r>
                  <a:rPr lang="en-US" altLang="zh-CN" sz="2600" dirty="0">
                    <a:latin typeface="Times New Roman" panose="02020603050405020304" pitchFamily="18" charset="0"/>
                    <a:cs typeface="Times New Roman" panose="02020603050405020304" pitchFamily="18" charset="0"/>
                  </a:rPr>
                  <a:t> are real-valued, i.e., we can get a diﬀerent reading from the laser sensor at any instant in time.</a:t>
                </a:r>
              </a:p>
              <a:p>
                <a:pPr marL="0" lvl="0" indent="0" algn="just">
                  <a:lnSpc>
                    <a:spcPct val="125000"/>
                  </a:lnSpc>
                  <a:spcBef>
                    <a:spcPts val="0"/>
                  </a:spcBef>
                  <a:buClr>
                    <a:srgbClr val="FF0000"/>
                  </a:buClr>
                  <a:buNone/>
                </a:pPr>
                <a:r>
                  <a:rPr lang="en-US" altLang="zh-CN" dirty="0"/>
                  <a:t>        </a:t>
                </a:r>
                <a:r>
                  <a:rPr lang="en-US" altLang="zh-CN" sz="2600" dirty="0">
                    <a:latin typeface="Times New Roman" panose="02020603050405020304" pitchFamily="18" charset="0"/>
                    <a:cs typeface="Times New Roman" panose="02020603050405020304" pitchFamily="18" charset="0"/>
                  </a:rPr>
                  <a:t>Now suppose that our laser sensor is somewhat noisy. To obtain a less noisy estimate of the spaceship’s position, we would like to average together several measurements. </a:t>
                </a:r>
                <a:endParaRPr lang="zh-CN" altLang="en-US" sz="26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87439" y="1043189"/>
                <a:ext cx="11409609" cy="5133774"/>
              </a:xfrm>
              <a:blipFill>
                <a:blip r:embed="rId2"/>
                <a:stretch>
                  <a:fillRect l="-962" r="-962" b="-475"/>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242719508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9.5 Variants of the Basic Convolution Function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5" name="图片 4">
            <a:extLst>
              <a:ext uri="{FF2B5EF4-FFF2-40B4-BE49-F238E27FC236}">
                <a16:creationId xmlns:a16="http://schemas.microsoft.com/office/drawing/2014/main" id="{8ABD01D3-940F-44F0-8176-1F56A2C92F65}"/>
              </a:ext>
            </a:extLst>
          </p:cNvPr>
          <p:cNvPicPr>
            <a:picLocks noChangeAspect="1"/>
          </p:cNvPicPr>
          <p:nvPr/>
        </p:nvPicPr>
        <p:blipFill>
          <a:blip r:embed="rId3"/>
          <a:stretch>
            <a:fillRect/>
          </a:stretch>
        </p:blipFill>
        <p:spPr>
          <a:xfrm>
            <a:off x="643808" y="1159830"/>
            <a:ext cx="4256666" cy="5055770"/>
          </a:xfrm>
          <a:prstGeom prst="rect">
            <a:avLst/>
          </a:prstGeom>
        </p:spPr>
      </p:pic>
      <p:sp>
        <p:nvSpPr>
          <p:cNvPr id="6" name="文本框 5">
            <a:extLst>
              <a:ext uri="{FF2B5EF4-FFF2-40B4-BE49-F238E27FC236}">
                <a16:creationId xmlns:a16="http://schemas.microsoft.com/office/drawing/2014/main" id="{B3BEA2E4-8806-4B91-AFBE-64FEFAE9B37C}"/>
              </a:ext>
            </a:extLst>
          </p:cNvPr>
          <p:cNvSpPr txBox="1"/>
          <p:nvPr/>
        </p:nvSpPr>
        <p:spPr>
          <a:xfrm>
            <a:off x="5281254" y="1043189"/>
            <a:ext cx="6650334" cy="5632311"/>
          </a:xfrm>
          <a:prstGeom prst="rect">
            <a:avLst/>
          </a:prstGeom>
          <a:noFill/>
        </p:spPr>
        <p:txBody>
          <a:bodyPr wrap="square" rtlCol="0">
            <a:spAutoFit/>
          </a:bodyPr>
          <a:lstStyle/>
          <a:p>
            <a:pPr algn="just"/>
            <a:r>
              <a:rPr lang="en-US" altLang="zh-CN" dirty="0">
                <a:latin typeface="Times New Roman" panose="02020603050405020304" pitchFamily="18" charset="0"/>
                <a:cs typeface="Times New Roman" panose="02020603050405020304" pitchFamily="18" charset="0"/>
              </a:rPr>
              <a:t>Figure 9.16: A comparison of locally connected layers, tiled convolution, and standard convolution. All three have the same sets of connections between units, when the same size of kernel is used. This diagram illustrates the use of a kernel that is two pixels wide. The diﬀerences between the methods lies in how they share parameters. </a:t>
            </a:r>
            <a:r>
              <a:rPr lang="en-US" altLang="zh-CN" i="1" dirty="0">
                <a:latin typeface="Times New Roman" panose="02020603050405020304" pitchFamily="18" charset="0"/>
                <a:cs typeface="Times New Roman" panose="02020603050405020304" pitchFamily="18" charset="0"/>
              </a:rPr>
              <a:t>(Top) </a:t>
            </a:r>
            <a:r>
              <a:rPr lang="en-US" altLang="zh-CN" dirty="0">
                <a:latin typeface="Times New Roman" panose="02020603050405020304" pitchFamily="18" charset="0"/>
                <a:cs typeface="Times New Roman" panose="02020603050405020304" pitchFamily="18" charset="0"/>
              </a:rPr>
              <a:t>A locally connected layer has no sharing at all. We indicate that each connection has its own weight by labeling each connection with a unique letter. </a:t>
            </a:r>
            <a:r>
              <a:rPr lang="en-US" altLang="zh-CN" i="1" dirty="0">
                <a:latin typeface="Times New Roman" panose="02020603050405020304" pitchFamily="18" charset="0"/>
                <a:cs typeface="Times New Roman" panose="02020603050405020304" pitchFamily="18" charset="0"/>
              </a:rPr>
              <a:t>(Center) </a:t>
            </a:r>
            <a:r>
              <a:rPr lang="en-US" altLang="zh-CN" dirty="0">
                <a:latin typeface="Times New Roman" panose="02020603050405020304" pitchFamily="18" charset="0"/>
                <a:cs typeface="Times New Roman" panose="02020603050405020304" pitchFamily="18" charset="0"/>
              </a:rPr>
              <a:t>Tiled convolution has a set of t diﬀerent kernels. Here we illustrate the case of </a:t>
            </a:r>
            <a:r>
              <a:rPr lang="en-US" altLang="zh-CN" i="1" dirty="0">
                <a:latin typeface="Times New Roman" panose="02020603050405020304" pitchFamily="18" charset="0"/>
                <a:cs typeface="Times New Roman" panose="02020603050405020304" pitchFamily="18" charset="0"/>
              </a:rPr>
              <a:t>t</a:t>
            </a:r>
            <a:r>
              <a:rPr lang="en-US" altLang="zh-CN" dirty="0">
                <a:latin typeface="Times New Roman" panose="02020603050405020304" pitchFamily="18" charset="0"/>
                <a:cs typeface="Times New Roman" panose="02020603050405020304" pitchFamily="18" charset="0"/>
              </a:rPr>
              <a:t> = 2. One of these kernels has edges labeled “a” and “b”, while the other has edges labeled “c” and “d”. Each time we move one pixel to the right in the output, we move on to using a diﬀerent kernel. This means that, like the locally connected layer, neighboring units in the output have diﬀerent parameters. Unlike the locally connected layer, after we have gone through all </a:t>
            </a:r>
            <a:r>
              <a:rPr lang="en-US" altLang="zh-CN" i="1" dirty="0">
                <a:latin typeface="Times New Roman" panose="02020603050405020304" pitchFamily="18" charset="0"/>
                <a:cs typeface="Times New Roman" panose="02020603050405020304" pitchFamily="18" charset="0"/>
              </a:rPr>
              <a:t>t</a:t>
            </a:r>
            <a:r>
              <a:rPr lang="en-US" altLang="zh-CN" dirty="0">
                <a:latin typeface="Times New Roman" panose="02020603050405020304" pitchFamily="18" charset="0"/>
                <a:cs typeface="Times New Roman" panose="02020603050405020304" pitchFamily="18" charset="0"/>
              </a:rPr>
              <a:t> available kernels, we cycle back to the ﬁrst kernel. If two output units are separated by a multiple of </a:t>
            </a:r>
            <a:r>
              <a:rPr lang="en-US" altLang="zh-CN" i="1" dirty="0">
                <a:latin typeface="Times New Roman" panose="02020603050405020304" pitchFamily="18" charset="0"/>
                <a:cs typeface="Times New Roman" panose="02020603050405020304" pitchFamily="18" charset="0"/>
              </a:rPr>
              <a:t>t </a:t>
            </a:r>
            <a:r>
              <a:rPr lang="en-US" altLang="zh-CN" dirty="0">
                <a:latin typeface="Times New Roman" panose="02020603050405020304" pitchFamily="18" charset="0"/>
                <a:cs typeface="Times New Roman" panose="02020603050405020304" pitchFamily="18" charset="0"/>
              </a:rPr>
              <a:t>steps, then they share parameters. </a:t>
            </a:r>
            <a:r>
              <a:rPr lang="en-US" altLang="zh-CN" i="1" dirty="0">
                <a:latin typeface="Times New Roman" panose="02020603050405020304" pitchFamily="18" charset="0"/>
                <a:cs typeface="Times New Roman" panose="02020603050405020304" pitchFamily="18" charset="0"/>
              </a:rPr>
              <a:t>(Bottom) </a:t>
            </a:r>
            <a:r>
              <a:rPr lang="en-US" altLang="zh-CN" dirty="0">
                <a:latin typeface="Times New Roman" panose="02020603050405020304" pitchFamily="18" charset="0"/>
                <a:cs typeface="Times New Roman" panose="02020603050405020304" pitchFamily="18" charset="0"/>
              </a:rPr>
              <a:t>Traditional convolution is equivalent to tiled convolution with </a:t>
            </a:r>
            <a:r>
              <a:rPr lang="en-US" altLang="zh-CN" i="1" dirty="0">
                <a:latin typeface="Times New Roman" panose="02020603050405020304" pitchFamily="18" charset="0"/>
                <a:cs typeface="Times New Roman" panose="02020603050405020304" pitchFamily="18" charset="0"/>
              </a:rPr>
              <a:t>t</a:t>
            </a:r>
            <a:r>
              <a:rPr lang="en-US" altLang="zh-CN" dirty="0">
                <a:latin typeface="Times New Roman" panose="02020603050405020304" pitchFamily="18" charset="0"/>
                <a:cs typeface="Times New Roman" panose="02020603050405020304" pitchFamily="18" charset="0"/>
              </a:rPr>
              <a:t> = 1. There is only one kernel and it is applied everywhere, as indicated in the diagram by using the kernel with weights labeled “a” and “b” everywhere.</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337408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9.5 Variants of the Basic Convolution Function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fontScale="92500"/>
          </a:bodyPr>
          <a:lstStyle/>
          <a:p>
            <a:pPr marL="0" lvl="0" indent="0" algn="just">
              <a:lnSpc>
                <a:spcPct val="125000"/>
              </a:lnSpc>
              <a:spcBef>
                <a:spcPts val="0"/>
              </a:spcBef>
              <a:buClr>
                <a:srgbClr val="FF0000"/>
              </a:buClr>
              <a:buNone/>
            </a:pPr>
            <a:r>
              <a:rPr lang="en-US" altLang="zh-CN" dirty="0"/>
              <a:t>        </a:t>
            </a:r>
            <a:r>
              <a:rPr lang="en-US" altLang="zh-CN" sz="2600" dirty="0">
                <a:latin typeface="Times New Roman" panose="02020603050405020304" pitchFamily="18" charset="0"/>
                <a:cs typeface="Times New Roman" panose="02020603050405020304" pitchFamily="18" charset="0"/>
              </a:rPr>
              <a:t>Both locally connected layers and tiled convolutional layers have an interesting interaction with max-pooling: the detector units of these layers are driven by diﬀerent ﬁlters. If these ﬁlters learn to detect diﬀerent transformed versions of the same underlying features, then the max-pooled units become invariant to the learned transformation (see Fig. </a:t>
            </a:r>
            <a:r>
              <a:rPr lang="en-US" altLang="zh-CN" sz="2600" dirty="0">
                <a:solidFill>
                  <a:srgbClr val="FF0000"/>
                </a:solidFill>
                <a:latin typeface="Times New Roman" panose="02020603050405020304" pitchFamily="18" charset="0"/>
                <a:cs typeface="Times New Roman" panose="02020603050405020304" pitchFamily="18" charset="0"/>
              </a:rPr>
              <a:t>9.9</a:t>
            </a:r>
            <a:r>
              <a:rPr lang="en-US" altLang="zh-CN" sz="2600" dirty="0">
                <a:latin typeface="Times New Roman" panose="02020603050405020304" pitchFamily="18" charset="0"/>
                <a:cs typeface="Times New Roman" panose="02020603050405020304" pitchFamily="18" charset="0"/>
              </a:rPr>
              <a:t>). Convolutional layers are hard-coded to be invariant speciﬁcally to translation.</a:t>
            </a:r>
          </a:p>
          <a:p>
            <a:pPr marL="0" lvl="0" indent="0" algn="just">
              <a:lnSpc>
                <a:spcPct val="125000"/>
              </a:lnSpc>
              <a:spcBef>
                <a:spcPts val="0"/>
              </a:spcBef>
              <a:buClr>
                <a:srgbClr val="FF0000"/>
              </a:buClr>
              <a:buNone/>
            </a:pPr>
            <a:r>
              <a:rPr lang="en-US" altLang="zh-CN" dirty="0"/>
              <a:t>        </a:t>
            </a:r>
            <a:r>
              <a:rPr lang="en-US" altLang="zh-CN" sz="2600" dirty="0">
                <a:latin typeface="Times New Roman" panose="02020603050405020304" pitchFamily="18" charset="0"/>
                <a:cs typeface="Times New Roman" panose="02020603050405020304" pitchFamily="18" charset="0"/>
              </a:rPr>
              <a:t>Other operations besides convolution are usually necessary to implement a convolutional network. To perform learning, one must be able to compute the gradient with respect to the kernel, given the gradient with respect to the outputs. In some simple cases, this operation can be performed using the convolution operation, but many cases of interest, including the case of stride greater than 1, do not have this property.</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410156351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9.5 Variants of the Basic Convolution Function</a:t>
            </a:r>
            <a:endParaRPr lang="zh-CN" altLang="en-US" sz="3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3" name="内容占位符 2"/>
          <p:cNvSpPr>
            <a:spLocks noGrp="1"/>
          </p:cNvSpPr>
          <p:nvPr>
            <p:ph idx="1"/>
          </p:nvPr>
        </p:nvSpPr>
        <p:spPr>
          <a:xfrm>
            <a:off x="387439" y="1043189"/>
            <a:ext cx="11409609" cy="5133774"/>
          </a:xfrm>
        </p:spPr>
        <p:txBody>
          <a:bodyPr>
            <a:normAutofit fontScale="92500" lnSpcReduction="20000"/>
          </a:bodyPr>
          <a:lstStyle/>
          <a:p>
            <a:pPr marL="0" lvl="0" indent="0" algn="just">
              <a:lnSpc>
                <a:spcPct val="125000"/>
              </a:lnSpc>
              <a:spcBef>
                <a:spcPts val="0"/>
              </a:spcBef>
              <a:buClr>
                <a:srgbClr val="FF0000"/>
              </a:buClr>
              <a:buNone/>
            </a:pPr>
            <a:r>
              <a:rPr lang="en-US" altLang="zh-CN" dirty="0"/>
              <a:t>        </a:t>
            </a:r>
            <a:r>
              <a:rPr lang="en-US" altLang="zh-CN" sz="2600" dirty="0">
                <a:latin typeface="Times New Roman" panose="02020603050405020304" pitchFamily="18" charset="0"/>
                <a:cs typeface="Times New Roman" panose="02020603050405020304" pitchFamily="18" charset="0"/>
              </a:rPr>
              <a:t>Recall that convolution is a linear operation and can thus be described as a matrix multiplication (if we ﬁrst reshape the input tensor into a ﬂat vector). The matrix involved is a function of the convolution kernel. The matrix is sparse and each element of the kernel is copied to several elements of the matrix. This view helps us to derive some of the other operations needed to implement a convolutional network.</a:t>
            </a:r>
          </a:p>
          <a:p>
            <a:pPr lvl="0">
              <a:spcBef>
                <a:spcPts val="0"/>
              </a:spcBef>
              <a:buClr>
                <a:srgbClr val="FF0000"/>
              </a:buClr>
            </a:pPr>
            <a:r>
              <a:rPr lang="en-US" altLang="zh-CN" dirty="0"/>
              <a:t>        </a:t>
            </a:r>
            <a:r>
              <a:rPr lang="en-US" altLang="zh-CN" sz="2600" dirty="0">
                <a:latin typeface="Times New Roman" panose="02020603050405020304" pitchFamily="18" charset="0"/>
                <a:cs typeface="Times New Roman" panose="02020603050405020304" pitchFamily="18" charset="0"/>
              </a:rPr>
              <a:t>Multiplication by the transpose of the matrix deﬁned by convolution is one such operation. This is the operation needed to back-propagate error derivatives through a convolutional layer, so it is needed to train convolutional networks that have more than one hidden layer. This same operation is also needed if we wish to reconstruct the visible units from the hidden units (</a:t>
            </a:r>
            <a:r>
              <a:rPr lang="en-US" altLang="zh-CN" sz="2600" dirty="0">
                <a:solidFill>
                  <a:srgbClr val="00FF00"/>
                </a:solidFill>
                <a:latin typeface="Times New Roman" panose="02020603050405020304" pitchFamily="18" charset="0"/>
                <a:cs typeface="Times New Roman" panose="02020603050405020304" pitchFamily="18" charset="0"/>
              </a:rPr>
              <a:t>Simard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 1992</a:t>
            </a:r>
            <a:r>
              <a:rPr lang="en-US" altLang="zh-CN" sz="2600" dirty="0">
                <a:latin typeface="Times New Roman" panose="02020603050405020304" pitchFamily="18" charset="0"/>
                <a:cs typeface="Times New Roman" panose="02020603050405020304" pitchFamily="18" charset="0"/>
              </a:rPr>
              <a:t>). Reconstructing the visible units is an operation commonly used in the models described in Part </a:t>
            </a:r>
            <a:r>
              <a:rPr lang="en-US" altLang="zh-CN" sz="2600" dirty="0">
                <a:solidFill>
                  <a:srgbClr val="FF0000"/>
                </a:solidFill>
                <a:latin typeface="Times New Roman" panose="02020603050405020304" pitchFamily="18" charset="0"/>
                <a:cs typeface="Times New Roman" panose="02020603050405020304" pitchFamily="18" charset="0"/>
              </a:rPr>
              <a:t>III</a:t>
            </a:r>
            <a:r>
              <a:rPr lang="en-US" altLang="zh-CN" sz="2600" dirty="0">
                <a:latin typeface="Times New Roman" panose="02020603050405020304" pitchFamily="18" charset="0"/>
                <a:cs typeface="Times New Roman" panose="02020603050405020304" pitchFamily="18" charset="0"/>
              </a:rPr>
              <a:t> of this book, such as autoencoders, </a:t>
            </a:r>
            <a:r>
              <a:rPr lang="en-US" altLang="zh-CN" dirty="0"/>
              <a:t>RBMs, and sparse coding. </a:t>
            </a:r>
            <a:endParaRPr lang="en-US" altLang="zh-C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179434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9.5 Variants of the Basic Convolution Function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Transpose convolution is necessary to construct convolutional versions of those models. Like the kernel gradient operation, this input gradient operation can be implemented using a convolution in some cases, but in the general case requires a third operation to be implemented. Care must be taken to coordinate this transpose operation with the forward propagation. The size of the output that the transpose operation should return depends on the zero padding policy and stride of the forward propagation operation, as well as the size of the forward propagation’s output map. In some cases, multiple sizes of input to forward propagation can result in the same size of output map, so the transpose operation must be explicitly told what the size of the original input was.</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189855850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9.5 Variants of the Basic Convolution Function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fontScale="92500" lnSpcReduction="20000"/>
          </a:bodyPr>
          <a:lstStyle/>
          <a:p>
            <a:pPr marL="0" lvl="0" indent="0" algn="just">
              <a:lnSpc>
                <a:spcPct val="125000"/>
              </a:lnSpc>
              <a:spcBef>
                <a:spcPts val="0"/>
              </a:spcBef>
              <a:buClr>
                <a:srgbClr val="FF0000"/>
              </a:buClr>
              <a:buNone/>
            </a:pPr>
            <a:r>
              <a:rPr lang="en-US" altLang="zh-CN" dirty="0"/>
              <a:t>        </a:t>
            </a:r>
            <a:r>
              <a:rPr lang="en-US" altLang="zh-CN" sz="2600" dirty="0">
                <a:latin typeface="Times New Roman" panose="02020603050405020304" pitchFamily="18" charset="0"/>
                <a:cs typeface="Times New Roman" panose="02020603050405020304" pitchFamily="18" charset="0"/>
              </a:rPr>
              <a:t>These three operations—convolution, backprop from output to weights, and backprop from output to inputs—are suﬃcient to compute all of the gradients needed to train any depth of feedforward convolutional network, as well as to train convolutional networks with reconstruction functions based on the transpose of convolution. See </a:t>
            </a:r>
            <a:r>
              <a:rPr lang="en-US" altLang="zh-CN" sz="2600" dirty="0">
                <a:solidFill>
                  <a:srgbClr val="00FF00"/>
                </a:solidFill>
                <a:latin typeface="Times New Roman" panose="02020603050405020304" pitchFamily="18" charset="0"/>
                <a:cs typeface="Times New Roman" panose="02020603050405020304" pitchFamily="18" charset="0"/>
              </a:rPr>
              <a:t>Goodfellow</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2010</a:t>
            </a:r>
            <a:r>
              <a:rPr lang="en-US" altLang="zh-CN" sz="2600" dirty="0">
                <a:latin typeface="Times New Roman" panose="02020603050405020304" pitchFamily="18" charset="0"/>
                <a:cs typeface="Times New Roman" panose="02020603050405020304" pitchFamily="18" charset="0"/>
              </a:rPr>
              <a:t>) for a full derivation of the equations in the fully general multi-dimensional, multi-example case. To give a sense of how these equations work, we present the two dimensional, single example version here.</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Suppose we want to train a convolutional network that incorporates </a:t>
            </a:r>
            <a:r>
              <a:rPr lang="en-US" altLang="zh-CN" sz="2600" dirty="0" err="1">
                <a:latin typeface="Times New Roman" panose="02020603050405020304" pitchFamily="18" charset="0"/>
                <a:cs typeface="Times New Roman" panose="02020603050405020304" pitchFamily="18" charset="0"/>
              </a:rPr>
              <a:t>strided</a:t>
            </a:r>
            <a:r>
              <a:rPr lang="en-US" altLang="zh-CN" sz="2600" dirty="0">
                <a:latin typeface="Times New Roman" panose="02020603050405020304" pitchFamily="18" charset="0"/>
                <a:cs typeface="Times New Roman" panose="02020603050405020304" pitchFamily="18" charset="0"/>
              </a:rPr>
              <a:t> convolution of kernel stack </a:t>
            </a:r>
            <a:r>
              <a:rPr lang="en-US" altLang="zh-CN" sz="2600" b="1" dirty="0">
                <a:latin typeface="Arial" panose="020B0604020202020204" pitchFamily="34" charset="0"/>
                <a:cs typeface="Arial" panose="020B0604020202020204" pitchFamily="34" charset="0"/>
              </a:rPr>
              <a:t>K</a:t>
            </a:r>
            <a:r>
              <a:rPr lang="en-US" altLang="zh-CN" sz="2600" dirty="0">
                <a:latin typeface="Times New Roman" panose="02020603050405020304" pitchFamily="18" charset="0"/>
                <a:cs typeface="Times New Roman" panose="02020603050405020304" pitchFamily="18" charset="0"/>
              </a:rPr>
              <a:t> applied to multi-channel image </a:t>
            </a:r>
            <a:r>
              <a:rPr lang="en-US" altLang="zh-CN" sz="2600" b="1" dirty="0">
                <a:latin typeface="Arial" panose="020B0604020202020204" pitchFamily="34" charset="0"/>
                <a:cs typeface="Arial" panose="020B0604020202020204" pitchFamily="34" charset="0"/>
              </a:rPr>
              <a:t>V</a:t>
            </a:r>
            <a:r>
              <a:rPr lang="en-US" altLang="zh-CN" sz="2600" dirty="0">
                <a:latin typeface="Times New Roman" panose="02020603050405020304" pitchFamily="18" charset="0"/>
                <a:cs typeface="Times New Roman" panose="02020603050405020304" pitchFamily="18" charset="0"/>
              </a:rPr>
              <a:t> with stride </a:t>
            </a:r>
            <a:r>
              <a:rPr lang="en-US" altLang="zh-CN" sz="2600" i="1" dirty="0">
                <a:latin typeface="Times New Roman" panose="02020603050405020304" pitchFamily="18" charset="0"/>
                <a:cs typeface="Times New Roman" panose="02020603050405020304" pitchFamily="18" charset="0"/>
              </a:rPr>
              <a:t>s</a:t>
            </a:r>
            <a:r>
              <a:rPr lang="en-US" altLang="zh-CN" sz="2600" dirty="0">
                <a:latin typeface="Times New Roman" panose="02020603050405020304" pitchFamily="18" charset="0"/>
                <a:cs typeface="Times New Roman" panose="02020603050405020304" pitchFamily="18" charset="0"/>
              </a:rPr>
              <a:t> as deﬁned by c(</a:t>
            </a:r>
            <a:r>
              <a:rPr lang="en-US" altLang="zh-CN" sz="2600" b="1" dirty="0">
                <a:latin typeface="Arial" panose="020B0604020202020204" pitchFamily="34" charset="0"/>
                <a:cs typeface="Arial" panose="020B0604020202020204" pitchFamily="34" charset="0"/>
              </a:rPr>
              <a:t>K</a:t>
            </a:r>
            <a:r>
              <a:rPr lang="en-US" altLang="zh-CN" sz="2600" dirty="0">
                <a:latin typeface="Times New Roman" panose="02020603050405020304" pitchFamily="18" charset="0"/>
                <a:cs typeface="Times New Roman" panose="02020603050405020304" pitchFamily="18" charset="0"/>
              </a:rPr>
              <a:t>, </a:t>
            </a:r>
            <a:r>
              <a:rPr lang="en-US" altLang="zh-CN" sz="2600" b="1" dirty="0">
                <a:latin typeface="Arial" panose="020B0604020202020204" pitchFamily="34" charset="0"/>
                <a:cs typeface="Arial" panose="020B0604020202020204" pitchFamily="34" charset="0"/>
              </a:rPr>
              <a:t>V</a:t>
            </a:r>
            <a:r>
              <a:rPr lang="en-US" altLang="zh-CN" sz="2600" dirty="0">
                <a:latin typeface="Times New Roman" panose="02020603050405020304" pitchFamily="18" charset="0"/>
                <a:cs typeface="Times New Roman" panose="02020603050405020304" pitchFamily="18" charset="0"/>
              </a:rPr>
              <a:t>, </a:t>
            </a:r>
            <a:r>
              <a:rPr lang="en-US" altLang="zh-CN" sz="2600" i="1" dirty="0">
                <a:latin typeface="Times New Roman" panose="02020603050405020304" pitchFamily="18" charset="0"/>
                <a:cs typeface="Times New Roman" panose="02020603050405020304" pitchFamily="18" charset="0"/>
              </a:rPr>
              <a:t>s</a:t>
            </a:r>
            <a:r>
              <a:rPr lang="en-US" altLang="zh-CN" sz="2600" dirty="0">
                <a:latin typeface="Times New Roman" panose="02020603050405020304" pitchFamily="18" charset="0"/>
                <a:cs typeface="Times New Roman" panose="02020603050405020304" pitchFamily="18" charset="0"/>
              </a:rPr>
              <a:t>) as in Eq. </a:t>
            </a:r>
            <a:r>
              <a:rPr lang="en-US" altLang="zh-CN" sz="2600" dirty="0">
                <a:solidFill>
                  <a:srgbClr val="FF0000"/>
                </a:solidFill>
                <a:latin typeface="Times New Roman" panose="02020603050405020304" pitchFamily="18" charset="0"/>
                <a:cs typeface="Times New Roman" panose="02020603050405020304" pitchFamily="18" charset="0"/>
              </a:rPr>
              <a:t>9.8</a:t>
            </a:r>
            <a:r>
              <a:rPr lang="en-US" altLang="zh-CN" sz="2600" dirty="0">
                <a:latin typeface="Times New Roman" panose="02020603050405020304" pitchFamily="18" charset="0"/>
                <a:cs typeface="Times New Roman" panose="02020603050405020304" pitchFamily="18" charset="0"/>
              </a:rPr>
              <a:t>. Suppose we want to minimize some loss function </a:t>
            </a:r>
            <a:r>
              <a:rPr lang="en-US" altLang="zh-CN" sz="2600" i="1" dirty="0">
                <a:latin typeface="Times New Roman" panose="02020603050405020304" pitchFamily="18" charset="0"/>
                <a:cs typeface="Times New Roman" panose="02020603050405020304" pitchFamily="18" charset="0"/>
              </a:rPr>
              <a:t>J</a:t>
            </a:r>
            <a:r>
              <a:rPr lang="en-US" altLang="zh-CN" sz="2600" dirty="0">
                <a:latin typeface="Times New Roman" panose="02020603050405020304" pitchFamily="18" charset="0"/>
                <a:cs typeface="Times New Roman" panose="02020603050405020304" pitchFamily="18" charset="0"/>
              </a:rPr>
              <a:t>(</a:t>
            </a:r>
            <a:r>
              <a:rPr lang="en-US" altLang="zh-CN" sz="2600" b="1" dirty="0">
                <a:latin typeface="Arial" panose="020B0604020202020204" pitchFamily="34" charset="0"/>
                <a:cs typeface="Arial" panose="020B0604020202020204" pitchFamily="34" charset="0"/>
              </a:rPr>
              <a:t>V</a:t>
            </a:r>
            <a:r>
              <a:rPr lang="en-US" altLang="zh-CN" sz="2600" dirty="0">
                <a:latin typeface="Times New Roman" panose="02020603050405020304" pitchFamily="18" charset="0"/>
                <a:cs typeface="Times New Roman" panose="02020603050405020304" pitchFamily="18" charset="0"/>
              </a:rPr>
              <a:t> , </a:t>
            </a:r>
            <a:r>
              <a:rPr lang="en-US" altLang="zh-CN" sz="2600" b="1" dirty="0">
                <a:latin typeface="Arial" panose="020B0604020202020204" pitchFamily="34" charset="0"/>
                <a:cs typeface="Arial" panose="020B0604020202020204" pitchFamily="34" charset="0"/>
              </a:rPr>
              <a:t>K</a:t>
            </a:r>
            <a:r>
              <a:rPr lang="en-US" altLang="zh-CN" sz="2600" dirty="0">
                <a:latin typeface="Times New Roman" panose="02020603050405020304" pitchFamily="18" charset="0"/>
                <a:cs typeface="Times New Roman" panose="02020603050405020304" pitchFamily="18" charset="0"/>
              </a:rPr>
              <a:t>). During forward propagation, we will need to use </a:t>
            </a:r>
            <a:r>
              <a:rPr lang="en-US" altLang="zh-CN" sz="2600" i="1" dirty="0">
                <a:latin typeface="Times New Roman" panose="02020603050405020304" pitchFamily="18" charset="0"/>
                <a:cs typeface="Times New Roman" panose="02020603050405020304" pitchFamily="18" charset="0"/>
              </a:rPr>
              <a:t>c</a:t>
            </a:r>
            <a:r>
              <a:rPr lang="en-US" altLang="zh-CN" sz="2600" dirty="0">
                <a:latin typeface="Times New Roman" panose="02020603050405020304" pitchFamily="18" charset="0"/>
                <a:cs typeface="Times New Roman" panose="02020603050405020304" pitchFamily="18" charset="0"/>
              </a:rPr>
              <a:t> itself to output </a:t>
            </a:r>
            <a:r>
              <a:rPr lang="en-US" altLang="zh-CN" sz="2600" b="1" dirty="0">
                <a:latin typeface="Arial" panose="020B0604020202020204" pitchFamily="34" charset="0"/>
                <a:cs typeface="Arial" panose="020B0604020202020204" pitchFamily="34" charset="0"/>
              </a:rPr>
              <a:t>Z</a:t>
            </a:r>
            <a:r>
              <a:rPr lang="en-US" altLang="zh-CN" sz="2600" dirty="0">
                <a:latin typeface="Times New Roman" panose="02020603050405020304" pitchFamily="18" charset="0"/>
                <a:cs typeface="Times New Roman" panose="02020603050405020304" pitchFamily="18" charset="0"/>
              </a:rPr>
              <a:t>, which is then propagated through the rest of the network and used to compute the cost function </a:t>
            </a:r>
            <a:r>
              <a:rPr lang="en-US" altLang="zh-CN" sz="2600" i="1" dirty="0">
                <a:latin typeface="Times New Roman" panose="02020603050405020304" pitchFamily="18" charset="0"/>
                <a:cs typeface="Times New Roman" panose="02020603050405020304" pitchFamily="18" charset="0"/>
              </a:rPr>
              <a:t>J</a:t>
            </a:r>
            <a:r>
              <a:rPr lang="en-US" altLang="zh-CN" sz="2600" dirty="0">
                <a:latin typeface="Times New Roman" panose="02020603050405020304" pitchFamily="18" charset="0"/>
                <a:cs typeface="Times New Roman" panose="02020603050405020304" pitchFamily="18" charset="0"/>
              </a:rPr>
              <a:t>. During back-propagation, we will receive a tensor </a:t>
            </a:r>
            <a:r>
              <a:rPr lang="en-US" altLang="zh-CN" sz="2600" b="1" dirty="0">
                <a:latin typeface="Arial" panose="020B0604020202020204" pitchFamily="34" charset="0"/>
                <a:cs typeface="Arial" panose="020B0604020202020204" pitchFamily="34" charset="0"/>
              </a:rPr>
              <a:t>G</a:t>
            </a:r>
            <a:r>
              <a:rPr lang="en-US" altLang="zh-CN" sz="2600" dirty="0">
                <a:latin typeface="Times New Roman" panose="02020603050405020304" pitchFamily="18" charset="0"/>
                <a:cs typeface="Times New Roman" panose="02020603050405020304" pitchFamily="18" charset="0"/>
              </a:rPr>
              <a:t> such that                                   </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5" name="图片 4">
            <a:extLst>
              <a:ext uri="{FF2B5EF4-FFF2-40B4-BE49-F238E27FC236}">
                <a16:creationId xmlns:a16="http://schemas.microsoft.com/office/drawing/2014/main" id="{89A2F36A-F560-4D8A-93DD-E32354CC48FF}"/>
              </a:ext>
            </a:extLst>
          </p:cNvPr>
          <p:cNvPicPr>
            <a:picLocks noChangeAspect="1"/>
          </p:cNvPicPr>
          <p:nvPr/>
        </p:nvPicPr>
        <p:blipFill>
          <a:blip r:embed="rId3"/>
          <a:stretch>
            <a:fillRect/>
          </a:stretch>
        </p:blipFill>
        <p:spPr>
          <a:xfrm>
            <a:off x="6543319" y="5741085"/>
            <a:ext cx="2600235" cy="373734"/>
          </a:xfrm>
          <a:prstGeom prst="rect">
            <a:avLst/>
          </a:prstGeom>
        </p:spPr>
      </p:pic>
    </p:spTree>
    <p:extLst>
      <p:ext uri="{BB962C8B-B14F-4D97-AF65-F5344CB8AC3E}">
        <p14:creationId xmlns:p14="http://schemas.microsoft.com/office/powerpoint/2010/main" val="363153076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9.5 Variants of the Basic Convolution Function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00000"/>
              </a:lnSpc>
              <a:spcBef>
                <a:spcPts val="0"/>
              </a:spcBef>
              <a:buClr>
                <a:srgbClr val="FF0000"/>
              </a:buClr>
              <a:buNone/>
            </a:pPr>
            <a:r>
              <a:rPr lang="en-US" altLang="zh-CN" dirty="0"/>
              <a:t>        </a:t>
            </a:r>
            <a:r>
              <a:rPr lang="en-US" altLang="zh-CN" sz="2600" dirty="0">
                <a:latin typeface="Times New Roman" panose="02020603050405020304" pitchFamily="18" charset="0"/>
                <a:cs typeface="Times New Roman" panose="02020603050405020304" pitchFamily="18" charset="0"/>
              </a:rPr>
              <a:t>To train the network, we need to compute the derivatives with respect to the weights in the kernel. To do so, we can use a function</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00000"/>
              </a:lnSpc>
              <a:spcBef>
                <a:spcPts val="0"/>
              </a:spcBef>
              <a:buClr>
                <a:srgbClr val="FF0000"/>
              </a:buClr>
              <a:buNone/>
            </a:pPr>
            <a:r>
              <a:rPr lang="en-US" altLang="zh-CN" dirty="0"/>
              <a:t>        </a:t>
            </a:r>
            <a:r>
              <a:rPr lang="en-US" altLang="zh-CN" sz="2600" dirty="0">
                <a:latin typeface="Times New Roman" panose="02020603050405020304" pitchFamily="18" charset="0"/>
                <a:cs typeface="Times New Roman" panose="02020603050405020304" pitchFamily="18" charset="0"/>
              </a:rPr>
              <a:t>If this layer is not the bottom layer of the network, we will need to compute the gradient with respect to </a:t>
            </a:r>
            <a:r>
              <a:rPr lang="en-US" altLang="zh-CN" sz="2600" b="1" dirty="0">
                <a:latin typeface="Arial" panose="020B0604020202020204" pitchFamily="34" charset="0"/>
                <a:cs typeface="Arial" panose="020B0604020202020204" pitchFamily="34" charset="0"/>
              </a:rPr>
              <a:t>V</a:t>
            </a:r>
            <a:r>
              <a:rPr lang="en-US" altLang="zh-CN" sz="2600" dirty="0">
                <a:latin typeface="Times New Roman" panose="02020603050405020304" pitchFamily="18" charset="0"/>
                <a:cs typeface="Times New Roman" panose="02020603050405020304" pitchFamily="18" charset="0"/>
              </a:rPr>
              <a:t> in order to back-propagate the error farther down. To do so, we can use a function</a:t>
            </a:r>
          </a:p>
        </p:txBody>
      </p:sp>
      <p:pic>
        <p:nvPicPr>
          <p:cNvPr id="5" name="图片 4">
            <a:extLst>
              <a:ext uri="{FF2B5EF4-FFF2-40B4-BE49-F238E27FC236}">
                <a16:creationId xmlns:a16="http://schemas.microsoft.com/office/drawing/2014/main" id="{16B5D990-BEDB-4895-A6C4-048E5C88D3C5}"/>
              </a:ext>
            </a:extLst>
          </p:cNvPr>
          <p:cNvPicPr>
            <a:picLocks noChangeAspect="1"/>
          </p:cNvPicPr>
          <p:nvPr/>
        </p:nvPicPr>
        <p:blipFill>
          <a:blip r:embed="rId2"/>
          <a:stretch>
            <a:fillRect/>
          </a:stretch>
        </p:blipFill>
        <p:spPr>
          <a:xfrm>
            <a:off x="1269045" y="1975436"/>
            <a:ext cx="10273249" cy="848756"/>
          </a:xfrm>
          <a:prstGeom prst="rect">
            <a:avLst/>
          </a:prstGeom>
        </p:spPr>
      </p:pic>
      <p:pic>
        <p:nvPicPr>
          <p:cNvPr id="6" name="图片 5">
            <a:extLst>
              <a:ext uri="{FF2B5EF4-FFF2-40B4-BE49-F238E27FC236}">
                <a16:creationId xmlns:a16="http://schemas.microsoft.com/office/drawing/2014/main" id="{83BEEC80-ADD4-4676-9FF6-52FC47EB0E41}"/>
              </a:ext>
            </a:extLst>
          </p:cNvPr>
          <p:cNvPicPr>
            <a:picLocks noChangeAspect="1"/>
          </p:cNvPicPr>
          <p:nvPr/>
        </p:nvPicPr>
        <p:blipFill>
          <a:blip r:embed="rId3"/>
          <a:stretch>
            <a:fillRect/>
          </a:stretch>
        </p:blipFill>
        <p:spPr>
          <a:xfrm>
            <a:off x="1405402" y="4039153"/>
            <a:ext cx="10000533" cy="2265127"/>
          </a:xfrm>
          <a:prstGeom prst="rect">
            <a:avLst/>
          </a:prstGeom>
        </p:spPr>
      </p:pic>
      <p:pic>
        <p:nvPicPr>
          <p:cNvPr id="4" name="图片 3" descr="u=1907756794,293736522&amp;fm=21&amp;gp=0.jpg"/>
          <p:cNvPicPr>
            <a:picLocks noChangeAspect="1"/>
          </p:cNvPicPr>
          <p:nvPr/>
        </p:nvPicPr>
        <p:blipFill>
          <a:blip r:embed="rId4"/>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99747339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9.5 Variants of the Basic Convolution Function</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dirty="0"/>
                  <a:t>        </a:t>
                </a:r>
                <a:r>
                  <a:rPr lang="en-US" altLang="zh-CN" sz="2600" dirty="0">
                    <a:latin typeface="Times New Roman" panose="02020603050405020304" pitchFamily="18" charset="0"/>
                    <a:cs typeface="Times New Roman" panose="02020603050405020304" pitchFamily="18" charset="0"/>
                  </a:rPr>
                  <a:t>Autoencoder networks, described in Chapter </a:t>
                </a:r>
                <a:r>
                  <a:rPr lang="en-US" altLang="zh-CN" sz="2600" dirty="0">
                    <a:solidFill>
                      <a:srgbClr val="FF0000"/>
                    </a:solidFill>
                    <a:latin typeface="Times New Roman" panose="02020603050405020304" pitchFamily="18" charset="0"/>
                    <a:cs typeface="Times New Roman" panose="02020603050405020304" pitchFamily="18" charset="0"/>
                  </a:rPr>
                  <a:t>14</a:t>
                </a:r>
                <a:r>
                  <a:rPr lang="en-US" altLang="zh-CN" sz="2600" dirty="0">
                    <a:latin typeface="Times New Roman" panose="02020603050405020304" pitchFamily="18" charset="0"/>
                    <a:cs typeface="Times New Roman" panose="02020603050405020304" pitchFamily="18" charset="0"/>
                  </a:rPr>
                  <a:t>, are feedforward networks trained to copy their input to their output. A simple example is the PCA algorithm, that copies its input </a:t>
                </a:r>
                <a:r>
                  <a:rPr lang="en-US" altLang="zh-CN" sz="2600" b="1"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to an approximate reconstruction </a:t>
                </a:r>
                <a:r>
                  <a:rPr lang="en-US" altLang="zh-CN" sz="2600" b="1" i="1" dirty="0">
                    <a:latin typeface="Times New Roman" panose="02020603050405020304" pitchFamily="18" charset="0"/>
                    <a:cs typeface="Times New Roman" panose="02020603050405020304" pitchFamily="18" charset="0"/>
                  </a:rPr>
                  <a:t>r</a:t>
                </a:r>
                <a:r>
                  <a:rPr lang="en-US" altLang="zh-CN" sz="2600" dirty="0">
                    <a:latin typeface="Times New Roman" panose="02020603050405020304" pitchFamily="18" charset="0"/>
                    <a:cs typeface="Times New Roman" panose="02020603050405020304" pitchFamily="18" charset="0"/>
                  </a:rPr>
                  <a:t> using the function </a:t>
                </a:r>
                <a14:m>
                  <m:oMath xmlns:m="http://schemas.openxmlformats.org/officeDocument/2006/math">
                    <m:sSup>
                      <m:sSupPr>
                        <m:ctrlPr>
                          <a:rPr lang="en-US" altLang="zh-CN" sz="2600" i="1" smtClean="0">
                            <a:latin typeface="Cambria Math" panose="02040503050406030204" pitchFamily="18" charset="0"/>
                            <a:cs typeface="Times New Roman" panose="02020603050405020304" pitchFamily="18" charset="0"/>
                          </a:rPr>
                        </m:ctrlPr>
                      </m:sSupPr>
                      <m:e>
                        <m:r>
                          <a:rPr lang="en-US" altLang="zh-CN" sz="2600" b="0" i="1" smtClean="0">
                            <a:latin typeface="Cambria Math" panose="02040503050406030204" pitchFamily="18" charset="0"/>
                            <a:cs typeface="Times New Roman" panose="02020603050405020304" pitchFamily="18" charset="0"/>
                          </a:rPr>
                          <m:t>𝑊</m:t>
                        </m:r>
                      </m:e>
                      <m:sup>
                        <m:r>
                          <a:rPr lang="en-US" altLang="zh-CN" sz="2600" b="0" i="1" smtClean="0">
                            <a:latin typeface="Cambria Math" panose="02040503050406030204" pitchFamily="18" charset="0"/>
                            <a:cs typeface="Times New Roman" panose="02020603050405020304" pitchFamily="18" charset="0"/>
                          </a:rPr>
                          <m:t>𝑇</m:t>
                        </m:r>
                      </m:sup>
                    </m:sSup>
                  </m:oMath>
                </a14:m>
                <a:r>
                  <a:rPr lang="en-US" altLang="zh-CN" sz="2600" i="1" dirty="0">
                    <a:latin typeface="Cambria Math" panose="02040503050406030204" pitchFamily="18" charset="0"/>
                    <a:ea typeface="Cambria Math" panose="02040503050406030204" pitchFamily="18" charset="0"/>
                    <a:cs typeface="Times New Roman" panose="02020603050405020304" pitchFamily="18" charset="0"/>
                  </a:rPr>
                  <a:t>W </a:t>
                </a:r>
                <a:r>
                  <a:rPr lang="en-US" altLang="zh-CN" sz="2600" b="1"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It is common for more general autoencoders to use multiplication by the transpose of the weight matrix just as PCA does. To make such models convolutional, we can use the function </a:t>
                </a:r>
                <a:r>
                  <a:rPr lang="en-US" altLang="zh-CN" sz="2600" i="1" dirty="0">
                    <a:latin typeface="Times New Roman" panose="02020603050405020304" pitchFamily="18" charset="0"/>
                    <a:cs typeface="Times New Roman" panose="02020603050405020304" pitchFamily="18" charset="0"/>
                  </a:rPr>
                  <a:t>h</a:t>
                </a:r>
                <a:r>
                  <a:rPr lang="en-US" altLang="zh-CN" sz="2600" dirty="0">
                    <a:latin typeface="Times New Roman" panose="02020603050405020304" pitchFamily="18" charset="0"/>
                    <a:cs typeface="Times New Roman" panose="02020603050405020304" pitchFamily="18" charset="0"/>
                  </a:rPr>
                  <a:t> to perform the transpose of the convolution operation. Suppose we have hidden units </a:t>
                </a:r>
                <a:r>
                  <a:rPr lang="en-US" altLang="zh-CN" sz="2600" b="1" dirty="0">
                    <a:latin typeface="Arial" panose="020B0604020202020204" pitchFamily="34" charset="0"/>
                    <a:cs typeface="Arial" panose="020B0604020202020204" pitchFamily="34" charset="0"/>
                  </a:rPr>
                  <a:t>H</a:t>
                </a:r>
                <a:r>
                  <a:rPr lang="en-US" altLang="zh-CN" sz="2600" dirty="0">
                    <a:latin typeface="Times New Roman" panose="02020603050405020304" pitchFamily="18" charset="0"/>
                    <a:cs typeface="Times New Roman" panose="02020603050405020304" pitchFamily="18" charset="0"/>
                  </a:rPr>
                  <a:t> in the same format as </a:t>
                </a:r>
                <a:r>
                  <a:rPr lang="en-US" altLang="zh-CN" sz="2600" b="1" dirty="0">
                    <a:latin typeface="Arial" panose="020B0604020202020204" pitchFamily="34" charset="0"/>
                    <a:cs typeface="Arial" panose="020B0604020202020204" pitchFamily="34" charset="0"/>
                  </a:rPr>
                  <a:t>Z</a:t>
                </a:r>
                <a:r>
                  <a:rPr lang="en-US" altLang="zh-CN" sz="2600" dirty="0">
                    <a:latin typeface="Times New Roman" panose="02020603050405020304" pitchFamily="18" charset="0"/>
                    <a:cs typeface="Times New Roman" panose="02020603050405020304" pitchFamily="18" charset="0"/>
                  </a:rPr>
                  <a:t> and we deﬁne a reconstruction</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87439" y="1043189"/>
                <a:ext cx="11409609" cy="5133774"/>
              </a:xfrm>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5" name="图片 4">
            <a:extLst>
              <a:ext uri="{FF2B5EF4-FFF2-40B4-BE49-F238E27FC236}">
                <a16:creationId xmlns:a16="http://schemas.microsoft.com/office/drawing/2014/main" id="{5F889635-EA6B-4EAF-8374-2B898C8709F5}"/>
              </a:ext>
            </a:extLst>
          </p:cNvPr>
          <p:cNvPicPr>
            <a:picLocks noChangeAspect="1"/>
          </p:cNvPicPr>
          <p:nvPr/>
        </p:nvPicPr>
        <p:blipFill>
          <a:blip r:embed="rId4"/>
          <a:stretch>
            <a:fillRect/>
          </a:stretch>
        </p:blipFill>
        <p:spPr>
          <a:xfrm>
            <a:off x="394951" y="4874461"/>
            <a:ext cx="11409610" cy="601241"/>
          </a:xfrm>
          <a:prstGeom prst="rect">
            <a:avLst/>
          </a:prstGeom>
        </p:spPr>
      </p:pic>
    </p:spTree>
    <p:extLst>
      <p:ext uri="{BB962C8B-B14F-4D97-AF65-F5344CB8AC3E}">
        <p14:creationId xmlns:p14="http://schemas.microsoft.com/office/powerpoint/2010/main" val="284938386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3" name="内容占位符 2"/>
          <p:cNvSpPr>
            <a:spLocks noGrp="1"/>
          </p:cNvSpPr>
          <p:nvPr>
            <p:ph idx="1"/>
          </p:nvPr>
        </p:nvSpPr>
        <p:spPr>
          <a:xfrm>
            <a:off x="387439" y="1043189"/>
            <a:ext cx="11409609" cy="5133774"/>
          </a:xfrm>
        </p:spPr>
        <p:txBody>
          <a:bodyPr>
            <a:normAutofit fontScale="92500"/>
          </a:bodyPr>
          <a:lstStyle/>
          <a:p>
            <a:pPr marL="0" lvl="0" indent="0" algn="just">
              <a:lnSpc>
                <a:spcPct val="125000"/>
              </a:lnSpc>
              <a:spcBef>
                <a:spcPts val="0"/>
              </a:spcBef>
              <a:buClr>
                <a:srgbClr val="FF0000"/>
              </a:buClr>
              <a:buNone/>
            </a:pPr>
            <a:r>
              <a:rPr lang="en-US" altLang="zh-CN" dirty="0"/>
              <a:t>        </a:t>
            </a:r>
            <a:r>
              <a:rPr lang="en-US" altLang="zh-CN" sz="2600" dirty="0">
                <a:latin typeface="Times New Roman" panose="02020603050405020304" pitchFamily="18" charset="0"/>
                <a:cs typeface="Times New Roman" panose="02020603050405020304" pitchFamily="18" charset="0"/>
              </a:rPr>
              <a:t>In order to train the autoencoder, we will receive the gradient with respect to </a:t>
            </a:r>
            <a:r>
              <a:rPr lang="en-US" altLang="zh-CN" sz="2600" b="1" dirty="0">
                <a:latin typeface="Arial" panose="020B0604020202020204" pitchFamily="34" charset="0"/>
                <a:cs typeface="Arial" panose="020B0604020202020204" pitchFamily="34" charset="0"/>
              </a:rPr>
              <a:t>R</a:t>
            </a:r>
            <a:r>
              <a:rPr lang="en-US" altLang="zh-CN" sz="2600" dirty="0">
                <a:latin typeface="Times New Roman" panose="02020603050405020304" pitchFamily="18" charset="0"/>
                <a:cs typeface="Times New Roman" panose="02020603050405020304" pitchFamily="18" charset="0"/>
              </a:rPr>
              <a:t> as a tensor </a:t>
            </a:r>
            <a:r>
              <a:rPr lang="en-US" altLang="zh-CN" sz="2600" b="1" dirty="0">
                <a:latin typeface="Arial" panose="020B0604020202020204" pitchFamily="34" charset="0"/>
                <a:cs typeface="Arial" panose="020B0604020202020204" pitchFamily="34" charset="0"/>
              </a:rPr>
              <a:t>E</a:t>
            </a:r>
            <a:r>
              <a:rPr lang="en-US" altLang="zh-CN" sz="2600" dirty="0">
                <a:latin typeface="Times New Roman" panose="02020603050405020304" pitchFamily="18" charset="0"/>
                <a:cs typeface="Times New Roman" panose="02020603050405020304" pitchFamily="18" charset="0"/>
              </a:rPr>
              <a:t>. To train the decoder, we need to obtain the gradient with respect to </a:t>
            </a:r>
            <a:r>
              <a:rPr lang="en-US" altLang="zh-CN" sz="2600" b="1" dirty="0">
                <a:latin typeface="Arial" panose="020B0604020202020204" pitchFamily="34" charset="0"/>
                <a:cs typeface="Arial" panose="020B0604020202020204" pitchFamily="34" charset="0"/>
              </a:rPr>
              <a:t>K</a:t>
            </a:r>
            <a:r>
              <a:rPr lang="en-US" altLang="zh-CN" sz="2600" dirty="0">
                <a:latin typeface="Times New Roman" panose="02020603050405020304" pitchFamily="18" charset="0"/>
                <a:cs typeface="Times New Roman" panose="02020603050405020304" pitchFamily="18" charset="0"/>
              </a:rPr>
              <a:t>. This is given by </a:t>
            </a:r>
            <a:r>
              <a:rPr lang="en-US" altLang="zh-CN" sz="2600" i="1" dirty="0">
                <a:latin typeface="Times New Roman" panose="02020603050405020304" pitchFamily="18" charset="0"/>
                <a:cs typeface="Times New Roman" panose="02020603050405020304" pitchFamily="18" charset="0"/>
              </a:rPr>
              <a:t>g</a:t>
            </a:r>
            <a:r>
              <a:rPr lang="en-US" altLang="zh-CN" sz="2600" dirty="0">
                <a:latin typeface="Times New Roman" panose="02020603050405020304" pitchFamily="18" charset="0"/>
                <a:cs typeface="Times New Roman" panose="02020603050405020304" pitchFamily="18" charset="0"/>
              </a:rPr>
              <a:t> (</a:t>
            </a:r>
            <a:r>
              <a:rPr lang="en-US" altLang="zh-CN" sz="2600" b="1" dirty="0">
                <a:latin typeface="Arial" panose="020B0604020202020204" pitchFamily="34" charset="0"/>
                <a:cs typeface="Arial" panose="020B0604020202020204" pitchFamily="34" charset="0"/>
              </a:rPr>
              <a:t>H</a:t>
            </a:r>
            <a:r>
              <a:rPr lang="en-US" altLang="zh-CN" sz="2600" dirty="0">
                <a:latin typeface="Times New Roman" panose="02020603050405020304" pitchFamily="18" charset="0"/>
                <a:cs typeface="Times New Roman" panose="02020603050405020304" pitchFamily="18" charset="0"/>
              </a:rPr>
              <a:t>, </a:t>
            </a:r>
            <a:r>
              <a:rPr lang="en-US" altLang="zh-CN" sz="2600" b="1" dirty="0">
                <a:latin typeface="Arial" panose="020B0604020202020204" pitchFamily="34" charset="0"/>
                <a:cs typeface="Arial" panose="020B0604020202020204" pitchFamily="34" charset="0"/>
              </a:rPr>
              <a:t>E</a:t>
            </a:r>
            <a:r>
              <a:rPr lang="en-US" altLang="zh-CN" sz="2600" dirty="0">
                <a:latin typeface="Times New Roman" panose="02020603050405020304" pitchFamily="18" charset="0"/>
                <a:cs typeface="Times New Roman" panose="02020603050405020304" pitchFamily="18" charset="0"/>
              </a:rPr>
              <a:t>, </a:t>
            </a:r>
            <a:r>
              <a:rPr lang="en-US" altLang="zh-CN" sz="2600" i="1" dirty="0">
                <a:latin typeface="Times New Roman" panose="02020603050405020304" pitchFamily="18" charset="0"/>
                <a:cs typeface="Times New Roman" panose="02020603050405020304" pitchFamily="18" charset="0"/>
              </a:rPr>
              <a:t>s</a:t>
            </a:r>
            <a:r>
              <a:rPr lang="en-US" altLang="zh-CN" sz="2600" dirty="0">
                <a:latin typeface="Times New Roman" panose="02020603050405020304" pitchFamily="18" charset="0"/>
                <a:cs typeface="Times New Roman" panose="02020603050405020304" pitchFamily="18" charset="0"/>
              </a:rPr>
              <a:t>). To train the encoder, we need to obtain the gradient with respect to </a:t>
            </a:r>
            <a:r>
              <a:rPr lang="en-US" altLang="zh-CN" sz="2600" b="1" dirty="0">
                <a:latin typeface="Arial" panose="020B0604020202020204" pitchFamily="34" charset="0"/>
                <a:cs typeface="Arial" panose="020B0604020202020204" pitchFamily="34" charset="0"/>
              </a:rPr>
              <a:t>H</a:t>
            </a:r>
            <a:r>
              <a:rPr lang="en-US" altLang="zh-CN" sz="2600" dirty="0">
                <a:latin typeface="Times New Roman" panose="02020603050405020304" pitchFamily="18" charset="0"/>
                <a:cs typeface="Times New Roman" panose="02020603050405020304" pitchFamily="18" charset="0"/>
              </a:rPr>
              <a:t>. This is given by c(</a:t>
            </a:r>
            <a:r>
              <a:rPr lang="en-US" altLang="zh-CN" sz="2600" b="1" dirty="0">
                <a:latin typeface="Arial" panose="020B0604020202020204" pitchFamily="34" charset="0"/>
                <a:cs typeface="Arial" panose="020B0604020202020204" pitchFamily="34" charset="0"/>
              </a:rPr>
              <a:t>K</a:t>
            </a:r>
            <a:r>
              <a:rPr lang="en-US" altLang="zh-CN" sz="2600" dirty="0">
                <a:latin typeface="Times New Roman" panose="02020603050405020304" pitchFamily="18" charset="0"/>
                <a:cs typeface="Times New Roman" panose="02020603050405020304" pitchFamily="18" charset="0"/>
              </a:rPr>
              <a:t>, </a:t>
            </a:r>
            <a:r>
              <a:rPr lang="en-US" altLang="zh-CN" sz="2600" b="1" dirty="0">
                <a:latin typeface="Arial" panose="020B0604020202020204" pitchFamily="34" charset="0"/>
                <a:cs typeface="Arial" panose="020B0604020202020204" pitchFamily="34" charset="0"/>
              </a:rPr>
              <a:t>E</a:t>
            </a:r>
            <a:r>
              <a:rPr lang="en-US" altLang="zh-CN" sz="2600" dirty="0">
                <a:latin typeface="Times New Roman" panose="02020603050405020304" pitchFamily="18" charset="0"/>
                <a:cs typeface="Times New Roman" panose="02020603050405020304" pitchFamily="18" charset="0"/>
              </a:rPr>
              <a:t>, </a:t>
            </a:r>
            <a:r>
              <a:rPr lang="en-US" altLang="zh-CN" sz="2600" i="1" dirty="0">
                <a:latin typeface="Times New Roman" panose="02020603050405020304" pitchFamily="18" charset="0"/>
                <a:cs typeface="Times New Roman" panose="02020603050405020304" pitchFamily="18" charset="0"/>
              </a:rPr>
              <a:t>s</a:t>
            </a:r>
            <a:r>
              <a:rPr lang="en-US" altLang="zh-CN" sz="2600" dirty="0">
                <a:latin typeface="Times New Roman" panose="02020603050405020304" pitchFamily="18" charset="0"/>
                <a:cs typeface="Times New Roman" panose="02020603050405020304" pitchFamily="18" charset="0"/>
              </a:rPr>
              <a:t>). It is also possible to diﬀerentiate through </a:t>
            </a:r>
            <a:r>
              <a:rPr lang="en-US" altLang="zh-CN" sz="2600" i="1" dirty="0">
                <a:latin typeface="Times New Roman" panose="02020603050405020304" pitchFamily="18" charset="0"/>
                <a:cs typeface="Times New Roman" panose="02020603050405020304" pitchFamily="18" charset="0"/>
              </a:rPr>
              <a:t>g</a:t>
            </a:r>
            <a:r>
              <a:rPr lang="en-US" altLang="zh-CN" sz="2600" dirty="0">
                <a:latin typeface="Times New Roman" panose="02020603050405020304" pitchFamily="18" charset="0"/>
                <a:cs typeface="Times New Roman" panose="02020603050405020304" pitchFamily="18" charset="0"/>
              </a:rPr>
              <a:t> using </a:t>
            </a:r>
            <a:r>
              <a:rPr lang="en-US" altLang="zh-CN" sz="2600" i="1" dirty="0">
                <a:latin typeface="Times New Roman" panose="02020603050405020304" pitchFamily="18" charset="0"/>
                <a:cs typeface="Times New Roman" panose="02020603050405020304" pitchFamily="18" charset="0"/>
              </a:rPr>
              <a:t>c</a:t>
            </a:r>
            <a:r>
              <a:rPr lang="en-US" altLang="zh-CN" sz="2600" dirty="0">
                <a:latin typeface="Times New Roman" panose="02020603050405020304" pitchFamily="18" charset="0"/>
                <a:cs typeface="Times New Roman" panose="02020603050405020304" pitchFamily="18" charset="0"/>
              </a:rPr>
              <a:t> and </a:t>
            </a:r>
            <a:r>
              <a:rPr lang="en-US" altLang="zh-CN" sz="2600" i="1" dirty="0">
                <a:latin typeface="Times New Roman" panose="02020603050405020304" pitchFamily="18" charset="0"/>
                <a:cs typeface="Times New Roman" panose="02020603050405020304" pitchFamily="18" charset="0"/>
              </a:rPr>
              <a:t>h</a:t>
            </a:r>
            <a:r>
              <a:rPr lang="en-US" altLang="zh-CN" sz="2600" dirty="0">
                <a:latin typeface="Times New Roman" panose="02020603050405020304" pitchFamily="18" charset="0"/>
                <a:cs typeface="Times New Roman" panose="02020603050405020304" pitchFamily="18" charset="0"/>
              </a:rPr>
              <a:t>, but these operations are not needed for the back-propagation algorithm on any standard network architectures.</a:t>
            </a:r>
          </a:p>
          <a:p>
            <a:pPr lvl="0">
              <a:spcBef>
                <a:spcPts val="0"/>
              </a:spcBef>
              <a:buClr>
                <a:srgbClr val="FF0000"/>
              </a:buClr>
            </a:pPr>
            <a:r>
              <a:rPr lang="en-US" altLang="zh-CN" dirty="0"/>
              <a:t>        </a:t>
            </a:r>
            <a:r>
              <a:rPr lang="en-US" altLang="zh-CN" sz="2600" dirty="0">
                <a:latin typeface="Times New Roman" panose="02020603050405020304" pitchFamily="18" charset="0"/>
                <a:cs typeface="Times New Roman" panose="02020603050405020304" pitchFamily="18" charset="0"/>
              </a:rPr>
              <a:t>Generally, we do not use only a linear operation in order to transform from the inputs to the outputs in a convolutional layer. We generally also add some bias term to each output before applying the nonlinearity. This raises the question of how to share parameters among the biases. For locally connected layers it is natural to give each unit its own bias, and for tiled convolution, it is natural to share the biases </a:t>
            </a:r>
            <a:r>
              <a:rPr lang="en-US" altLang="zh-CN" dirty="0"/>
              <a:t>with the same tiling pattern as the kernels. </a:t>
            </a:r>
            <a:endParaRPr lang="en-US" altLang="zh-CN" sz="2600" dirty="0">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9.5 Variants of the Basic Convolution Function</a:t>
            </a:r>
            <a:endParaRPr lang="zh-CN"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236993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9.5 Variants of the Basic Convolution Function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For convolutional layers, it is typical to have one bias per channel of the output and share it across all locations within each convolution map. However, if the input is of known, ﬁxed size, it is also possible to learn a separate bias at each location of the output map. Separating the biases may slightly reduce the statistical eﬃciency of the model, but also allows the model to correct for diﬀerences in the image statistics at diﬀerent locations. For example, when using implicit zero padding, detector units at the edge of the image receive less total input and may need larger biases.</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211241149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nSpc>
                <a:spcPct val="100000"/>
              </a:lnSpc>
            </a:pPr>
            <a:r>
              <a:rPr lang="en-US" altLang="zh-CN" sz="2400" dirty="0"/>
              <a:t>Acknowledge to: </a:t>
            </a:r>
            <a:r>
              <a:rPr lang="en-US" altLang="zh-CN" sz="2400" dirty="0" err="1"/>
              <a:t>Zhaoyang</a:t>
            </a:r>
            <a:r>
              <a:rPr lang="en-US" altLang="zh-CN" sz="2400" dirty="0"/>
              <a:t> </a:t>
            </a:r>
            <a:r>
              <a:rPr lang="en-US" altLang="zh-CN" sz="2400" dirty="0" err="1"/>
              <a:t>Niu</a:t>
            </a:r>
            <a:endParaRPr lang="en-US" altLang="zh-CN" sz="2400" dirty="0"/>
          </a:p>
          <a:p>
            <a:pPr>
              <a:lnSpc>
                <a:spcPct val="100000"/>
              </a:lnSpc>
            </a:pPr>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pPr>
              <a:lnSpc>
                <a:spcPct val="100000"/>
              </a:lnSpc>
            </a:pPr>
            <a:r>
              <a:rPr lang="en-US" altLang="zh-CN" sz="2400" dirty="0"/>
              <a:t>Machine Learning Research Group</a:t>
            </a:r>
          </a:p>
          <a:p>
            <a:pPr>
              <a:lnSpc>
                <a:spcPct val="100000"/>
              </a:lnSpc>
            </a:pPr>
            <a:r>
              <a:rPr lang="en-US" altLang="zh-CN" sz="2400" dirty="0"/>
              <a:t>Ocean University of China</a:t>
            </a:r>
          </a:p>
          <a:p>
            <a:pPr>
              <a:lnSpc>
                <a:spcPct val="100000"/>
              </a:lnSpc>
            </a:pPr>
            <a:r>
              <a:rPr lang="en-US" altLang="zh-CN" sz="2400" dirty="0"/>
              <a:t>Qingdao, China</a:t>
            </a:r>
          </a:p>
        </p:txBody>
      </p:sp>
      <p:sp>
        <p:nvSpPr>
          <p:cNvPr id="6" name="标题 6"/>
          <p:cNvSpPr txBox="1">
            <a:spLocks/>
          </p:cNvSpPr>
          <p:nvPr/>
        </p:nvSpPr>
        <p:spPr>
          <a:xfrm>
            <a:off x="1786455" y="1720644"/>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9.6 Structured Outputs</a:t>
            </a:r>
            <a:endParaRPr lang="zh-CN" altLang="en-US" sz="3600" dirty="0"/>
          </a:p>
        </p:txBody>
      </p:sp>
      <p:sp>
        <p:nvSpPr>
          <p:cNvPr id="8" name="文本框 7"/>
          <p:cNvSpPr txBox="1"/>
          <p:nvPr/>
        </p:nvSpPr>
        <p:spPr>
          <a:xfrm>
            <a:off x="1526891" y="558169"/>
            <a:ext cx="9138218" cy="769441"/>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9 Convolutional Networks</a:t>
            </a:r>
            <a:endParaRPr lang="zh-CN" altLang="en-US" sz="44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extLst>
      <p:ext uri="{BB962C8B-B14F-4D97-AF65-F5344CB8AC3E}">
        <p14:creationId xmlns:p14="http://schemas.microsoft.com/office/powerpoint/2010/main" val="1053414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9.1 The Convolution Operation</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87439" y="1043189"/>
                <a:ext cx="11409609" cy="5133774"/>
              </a:xfrm>
            </p:spPr>
            <p:txBody>
              <a:bodyPr>
                <a:normAutofit/>
              </a:bodyPr>
              <a:lstStyle/>
              <a:p>
                <a:pPr lvl="0">
                  <a:spcBef>
                    <a:spcPts val="0"/>
                  </a:spcBef>
                  <a:buClr>
                    <a:srgbClr val="FF0000"/>
                  </a:buClr>
                </a:pPr>
                <a:r>
                  <a:rPr lang="en-US" altLang="zh-CN" dirty="0"/>
                  <a:t>Of course, more recent measurements are more relevant, so we </a:t>
                </a:r>
                <a:r>
                  <a:rPr lang="en-US" altLang="zh-CN" sz="2600" dirty="0">
                    <a:latin typeface="Times New Roman" panose="02020603050405020304" pitchFamily="18" charset="0"/>
                    <a:cs typeface="Times New Roman" panose="02020603050405020304" pitchFamily="18" charset="0"/>
                  </a:rPr>
                  <a:t>will want this to be a weighted average that gives more weight to recent measurements. We can do this with a weighting function      , where </a:t>
                </a:r>
                <a14:m>
                  <m:oMath xmlns:m="http://schemas.openxmlformats.org/officeDocument/2006/math">
                    <m:r>
                      <a:rPr lang="en-US" altLang="zh-CN" sz="2600" i="1">
                        <a:latin typeface="Cambria Math" panose="02040503050406030204" pitchFamily="18" charset="0"/>
                        <a:cs typeface="Times New Roman" panose="02020603050405020304" pitchFamily="18" charset="0"/>
                      </a:rPr>
                      <m:t>𝑎</m:t>
                    </m:r>
                  </m:oMath>
                </a14:m>
                <a:r>
                  <a:rPr lang="en-US" altLang="zh-CN" sz="2600" dirty="0">
                    <a:latin typeface="Times New Roman" panose="02020603050405020304" pitchFamily="18" charset="0"/>
                    <a:cs typeface="Times New Roman" panose="02020603050405020304" pitchFamily="18" charset="0"/>
                  </a:rPr>
                  <a:t> is the age of a measurement. If we apply such a weighted average operation at every moment, we obtain a new function </a:t>
                </a:r>
                <a14:m>
                  <m:oMath xmlns:m="http://schemas.openxmlformats.org/officeDocument/2006/math">
                    <m:r>
                      <a:rPr lang="en-US" altLang="zh-CN" sz="2600" b="0" i="1" smtClean="0">
                        <a:latin typeface="Cambria Math" panose="02040503050406030204" pitchFamily="18" charset="0"/>
                        <a:cs typeface="Times New Roman" panose="02020603050405020304" pitchFamily="18" charset="0"/>
                      </a:rPr>
                      <m:t>𝑠</m:t>
                    </m:r>
                  </m:oMath>
                </a14:m>
                <a:r>
                  <a:rPr lang="en-US" altLang="zh-CN" sz="2600" dirty="0">
                    <a:latin typeface="Times New Roman" panose="02020603050405020304" pitchFamily="18" charset="0"/>
                    <a:cs typeface="Times New Roman" panose="02020603050405020304" pitchFamily="18" charset="0"/>
                  </a:rPr>
                  <a:t> providing a smoothed estimate of the position of the spaceship: </a:t>
                </a:r>
              </a:p>
              <a:p>
                <a:pPr marL="0" lvl="0" indent="0" algn="just">
                  <a:lnSpc>
                    <a:spcPct val="125000"/>
                  </a:lnSpc>
                  <a:spcBef>
                    <a:spcPts val="0"/>
                  </a:spcBef>
                  <a:buClr>
                    <a:srgbClr val="FF0000"/>
                  </a:buClr>
                  <a:buNone/>
                </a:pPr>
                <a:endParaRPr lang="en-US" altLang="zh-CN" sz="2600" b="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This operation is called convolution. The convolution operation is typically denoted with an asterisk:</a:t>
                </a:r>
              </a:p>
              <a:p>
                <a:pPr marL="0" lvl="0" indent="0" algn="just">
                  <a:lnSpc>
                    <a:spcPct val="125000"/>
                  </a:lnSpc>
                  <a:spcBef>
                    <a:spcPts val="0"/>
                  </a:spcBef>
                  <a:buClr>
                    <a:srgbClr val="FF0000"/>
                  </a:buClr>
                  <a:buNone/>
                </a:pPr>
                <a:endParaRPr lang="zh-CN" altLang="en-US" sz="26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87439" y="1043189"/>
                <a:ext cx="11409609" cy="5133774"/>
              </a:xfrm>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5" name="图片 4">
            <a:extLst>
              <a:ext uri="{FF2B5EF4-FFF2-40B4-BE49-F238E27FC236}">
                <a16:creationId xmlns:a16="http://schemas.microsoft.com/office/drawing/2014/main" id="{C44F95C7-4220-4905-AD74-A1568734DA76}"/>
              </a:ext>
            </a:extLst>
          </p:cNvPr>
          <p:cNvPicPr>
            <a:picLocks noChangeAspect="1"/>
          </p:cNvPicPr>
          <p:nvPr/>
        </p:nvPicPr>
        <p:blipFill>
          <a:blip r:embed="rId4"/>
          <a:stretch>
            <a:fillRect/>
          </a:stretch>
        </p:blipFill>
        <p:spPr>
          <a:xfrm>
            <a:off x="4026383" y="2190957"/>
            <a:ext cx="558869" cy="360160"/>
          </a:xfrm>
          <a:prstGeom prst="rect">
            <a:avLst/>
          </a:prstGeom>
        </p:spPr>
      </p:pic>
      <p:pic>
        <p:nvPicPr>
          <p:cNvPr id="6" name="图片 5">
            <a:extLst>
              <a:ext uri="{FF2B5EF4-FFF2-40B4-BE49-F238E27FC236}">
                <a16:creationId xmlns:a16="http://schemas.microsoft.com/office/drawing/2014/main" id="{3FC2509B-E565-43B9-9340-C81B8B213743}"/>
              </a:ext>
            </a:extLst>
          </p:cNvPr>
          <p:cNvPicPr>
            <a:picLocks noChangeAspect="1"/>
          </p:cNvPicPr>
          <p:nvPr/>
        </p:nvPicPr>
        <p:blipFill>
          <a:blip r:embed="rId5"/>
          <a:stretch>
            <a:fillRect/>
          </a:stretch>
        </p:blipFill>
        <p:spPr>
          <a:xfrm>
            <a:off x="3644318" y="3647554"/>
            <a:ext cx="6387578" cy="832622"/>
          </a:xfrm>
          <a:prstGeom prst="rect">
            <a:avLst/>
          </a:prstGeom>
        </p:spPr>
      </p:pic>
      <p:pic>
        <p:nvPicPr>
          <p:cNvPr id="7" name="图片 6">
            <a:extLst>
              <a:ext uri="{FF2B5EF4-FFF2-40B4-BE49-F238E27FC236}">
                <a16:creationId xmlns:a16="http://schemas.microsoft.com/office/drawing/2014/main" id="{A2A3BCC2-C09E-4E17-9043-7E09FCA54F4C}"/>
              </a:ext>
            </a:extLst>
          </p:cNvPr>
          <p:cNvPicPr>
            <a:picLocks noChangeAspect="1"/>
          </p:cNvPicPr>
          <p:nvPr/>
        </p:nvPicPr>
        <p:blipFill>
          <a:blip r:embed="rId6"/>
          <a:stretch>
            <a:fillRect/>
          </a:stretch>
        </p:blipFill>
        <p:spPr>
          <a:xfrm>
            <a:off x="3490706" y="5627689"/>
            <a:ext cx="6187902" cy="729578"/>
          </a:xfrm>
          <a:prstGeom prst="rect">
            <a:avLst/>
          </a:prstGeom>
        </p:spPr>
      </p:pic>
    </p:spTree>
    <p:extLst>
      <p:ext uri="{BB962C8B-B14F-4D97-AF65-F5344CB8AC3E}">
        <p14:creationId xmlns:p14="http://schemas.microsoft.com/office/powerpoint/2010/main" val="331905896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9.6 Structured Outputs</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Convolutional networks can be used to output a high-dimensional, structured object, rather than just predicting a class label for a classiﬁcation task or a real value for a regression task. Typically this object is just a tensor, emitted by a standard convolutional layer. For example, the model might emit a tensor </a:t>
                </a:r>
                <a:r>
                  <a:rPr lang="en-US" altLang="zh-CN" sz="2600" b="1" dirty="0">
                    <a:latin typeface="Arial" panose="020B0604020202020204" pitchFamily="34" charset="0"/>
                    <a:cs typeface="Arial" panose="020B0604020202020204" pitchFamily="34" charset="0"/>
                  </a:rPr>
                  <a:t>S</a:t>
                </a:r>
                <a:r>
                  <a:rPr lang="en-US" altLang="zh-CN" sz="2600" dirty="0">
                    <a:latin typeface="Times New Roman" panose="02020603050405020304" pitchFamily="18" charset="0"/>
                    <a:cs typeface="Times New Roman" panose="02020603050405020304" pitchFamily="18" charset="0"/>
                  </a:rPr>
                  <a:t>, where </a:t>
                </a:r>
                <a14:m>
                  <m:oMath xmlns:m="http://schemas.openxmlformats.org/officeDocument/2006/math">
                    <m:sSub>
                      <m:sSubPr>
                        <m:ctrlPr>
                          <a:rPr lang="en-US" altLang="zh-CN" sz="2600" i="1" smtClean="0">
                            <a:latin typeface="Cambria Math" panose="02040503050406030204" pitchFamily="18" charset="0"/>
                            <a:cs typeface="Times New Roman" panose="02020603050405020304" pitchFamily="18" charset="0"/>
                          </a:rPr>
                        </m:ctrlPr>
                      </m:sSubPr>
                      <m:e>
                        <m:r>
                          <a:rPr lang="en-US" altLang="zh-CN" sz="2600" b="1" i="0">
                            <a:latin typeface="Cambria Math" panose="02040503050406030204" pitchFamily="18" charset="0"/>
                            <a:cs typeface="Times New Roman" panose="02020603050405020304" pitchFamily="18" charset="0"/>
                          </a:rPr>
                          <m:t>𝐒</m:t>
                        </m:r>
                      </m:e>
                      <m:sub>
                        <m:r>
                          <a:rPr lang="en-US" altLang="zh-CN" sz="2600" b="0" i="1" smtClean="0">
                            <a:latin typeface="Cambria Math" panose="02040503050406030204" pitchFamily="18" charset="0"/>
                            <a:cs typeface="Times New Roman" panose="02020603050405020304" pitchFamily="18" charset="0"/>
                          </a:rPr>
                          <m:t>𝑖</m:t>
                        </m:r>
                        <m:r>
                          <a:rPr lang="en-US" altLang="zh-CN" sz="2600" b="0" i="1" smtClean="0">
                            <a:latin typeface="Cambria Math" panose="02040503050406030204" pitchFamily="18" charset="0"/>
                            <a:cs typeface="Times New Roman" panose="02020603050405020304" pitchFamily="18" charset="0"/>
                          </a:rPr>
                          <m:t>,</m:t>
                        </m:r>
                        <m:r>
                          <a:rPr lang="en-US" altLang="zh-CN" sz="2600" b="0" i="1" smtClean="0">
                            <a:latin typeface="Cambria Math" panose="02040503050406030204" pitchFamily="18" charset="0"/>
                            <a:cs typeface="Times New Roman" panose="02020603050405020304" pitchFamily="18" charset="0"/>
                          </a:rPr>
                          <m:t>𝑗</m:t>
                        </m:r>
                        <m:r>
                          <a:rPr lang="en-US" altLang="zh-CN" sz="2600" b="0" i="1" smtClean="0">
                            <a:latin typeface="Cambria Math" panose="02040503050406030204" pitchFamily="18" charset="0"/>
                            <a:cs typeface="Times New Roman" panose="02020603050405020304" pitchFamily="18" charset="0"/>
                          </a:rPr>
                          <m:t>,</m:t>
                        </m:r>
                        <m:r>
                          <a:rPr lang="en-US" altLang="zh-CN" sz="2600" b="0" i="1" smtClean="0">
                            <a:latin typeface="Cambria Math" panose="02040503050406030204" pitchFamily="18" charset="0"/>
                            <a:cs typeface="Times New Roman" panose="02020603050405020304" pitchFamily="18" charset="0"/>
                          </a:rPr>
                          <m:t>𝑘</m:t>
                        </m:r>
                      </m:sub>
                    </m:sSub>
                  </m:oMath>
                </a14:m>
                <a:r>
                  <a:rPr lang="en-US" altLang="zh-CN" sz="2600" dirty="0">
                    <a:latin typeface="Times New Roman" panose="02020603050405020304" pitchFamily="18" charset="0"/>
                    <a:cs typeface="Times New Roman" panose="02020603050405020304" pitchFamily="18" charset="0"/>
                  </a:rPr>
                  <a:t>is the probability that pixel (</a:t>
                </a:r>
                <a:r>
                  <a:rPr lang="en-US" altLang="zh-CN" sz="2600" i="1" dirty="0">
                    <a:latin typeface="Times New Roman" panose="02020603050405020304" pitchFamily="18" charset="0"/>
                    <a:cs typeface="Times New Roman" panose="02020603050405020304" pitchFamily="18" charset="0"/>
                  </a:rPr>
                  <a:t>j</a:t>
                </a:r>
                <a:r>
                  <a:rPr lang="en-US" altLang="zh-CN" sz="2600" dirty="0">
                    <a:latin typeface="Times New Roman" panose="02020603050405020304" pitchFamily="18" charset="0"/>
                    <a:cs typeface="Times New Roman" panose="02020603050405020304" pitchFamily="18" charset="0"/>
                  </a:rPr>
                  <a:t>, </a:t>
                </a:r>
                <a:r>
                  <a:rPr lang="en-US" altLang="zh-CN" sz="2600" i="1" dirty="0">
                    <a:latin typeface="Times New Roman" panose="02020603050405020304" pitchFamily="18" charset="0"/>
                    <a:cs typeface="Times New Roman" panose="02020603050405020304" pitchFamily="18" charset="0"/>
                  </a:rPr>
                  <a:t>k</a:t>
                </a:r>
                <a:r>
                  <a:rPr lang="en-US" altLang="zh-CN" sz="2600" dirty="0">
                    <a:latin typeface="Times New Roman" panose="02020603050405020304" pitchFamily="18" charset="0"/>
                    <a:cs typeface="Times New Roman" panose="02020603050405020304" pitchFamily="18" charset="0"/>
                  </a:rPr>
                  <a:t>) of the input to the network belongs to class </a:t>
                </a:r>
                <a:r>
                  <a:rPr lang="en-US" altLang="zh-CN" sz="2600" i="1" dirty="0" err="1">
                    <a:latin typeface="Times New Roman" panose="02020603050405020304" pitchFamily="18" charset="0"/>
                    <a:cs typeface="Times New Roman" panose="02020603050405020304" pitchFamily="18" charset="0"/>
                  </a:rPr>
                  <a:t>i</a:t>
                </a:r>
                <a:r>
                  <a:rPr lang="en-US" altLang="zh-CN" sz="2600" dirty="0">
                    <a:latin typeface="Times New Roman" panose="02020603050405020304" pitchFamily="18" charset="0"/>
                    <a:cs typeface="Times New Roman" panose="02020603050405020304" pitchFamily="18" charset="0"/>
                  </a:rPr>
                  <a:t>. This allows the model to label every pixel in an image and draw precise masks that follow the outlines of individual objects.</a:t>
                </a:r>
              </a:p>
              <a:p>
                <a:pPr marL="0" lvl="0" indent="0" algn="just">
                  <a:lnSpc>
                    <a:spcPct val="125000"/>
                  </a:lnSpc>
                  <a:spcBef>
                    <a:spcPts val="0"/>
                  </a:spcBef>
                  <a:buClr>
                    <a:srgbClr val="FF0000"/>
                  </a:buClr>
                  <a:buNone/>
                </a:pPr>
                <a:r>
                  <a:rPr lang="en-US" altLang="zh-CN" dirty="0"/>
                  <a:t>        </a:t>
                </a:r>
                <a:r>
                  <a:rPr lang="en-US" altLang="zh-CN" sz="2600" dirty="0">
                    <a:latin typeface="Times New Roman" panose="02020603050405020304" pitchFamily="18" charset="0"/>
                    <a:cs typeface="Times New Roman" panose="02020603050405020304" pitchFamily="18" charset="0"/>
                  </a:rPr>
                  <a:t>One issue that often comes up is that the output plane can be smaller than the input plane, as shown in Fig. </a:t>
                </a:r>
                <a:r>
                  <a:rPr lang="en-US" altLang="zh-CN" sz="2600" dirty="0">
                    <a:solidFill>
                      <a:srgbClr val="FF0000"/>
                    </a:solidFill>
                    <a:latin typeface="Times New Roman" panose="02020603050405020304" pitchFamily="18" charset="0"/>
                    <a:cs typeface="Times New Roman" panose="02020603050405020304" pitchFamily="18" charset="0"/>
                  </a:rPr>
                  <a:t>9.13</a:t>
                </a:r>
                <a:r>
                  <a:rPr lang="en-US" altLang="zh-CN" sz="2600" dirty="0">
                    <a:latin typeface="Times New Roman" panose="02020603050405020304" pitchFamily="18" charset="0"/>
                    <a:cs typeface="Times New Roman" panose="02020603050405020304" pitchFamily="18" charset="0"/>
                  </a:rPr>
                  <a:t>.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87439" y="1043189"/>
                <a:ext cx="11409609" cy="5133774"/>
              </a:xfrm>
              <a:blipFill>
                <a:blip r:embed="rId3"/>
                <a:stretch>
                  <a:fillRect l="-962" r="-9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6654750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9.6 Structured Outputs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lvl="0">
              <a:spcBef>
                <a:spcPts val="0"/>
              </a:spcBef>
              <a:buClr>
                <a:srgbClr val="FF0000"/>
              </a:buClr>
            </a:pPr>
            <a:r>
              <a:rPr lang="en-US" altLang="zh-CN" dirty="0"/>
              <a:t>In the kinds of architectures typically used for classiﬁcation of a single object in an image, the greatest reduction in the spatial dimensions </a:t>
            </a:r>
            <a:r>
              <a:rPr lang="en-US" altLang="zh-CN" sz="2600" dirty="0">
                <a:latin typeface="Times New Roman" panose="02020603050405020304" pitchFamily="18" charset="0"/>
                <a:cs typeface="Times New Roman" panose="02020603050405020304" pitchFamily="18" charset="0"/>
              </a:rPr>
              <a:t>of the network comes from using pooling layers with large stride. In order to produce an output map of similar size as the input, one can avoid pooling altogether (</a:t>
            </a:r>
            <a:r>
              <a:rPr lang="en-US" altLang="zh-CN" sz="2600" dirty="0">
                <a:solidFill>
                  <a:srgbClr val="00FF00"/>
                </a:solidFill>
                <a:latin typeface="Times New Roman" panose="02020603050405020304" pitchFamily="18" charset="0"/>
                <a:cs typeface="Times New Roman" panose="02020603050405020304" pitchFamily="18" charset="0"/>
              </a:rPr>
              <a:t>Jain </a:t>
            </a:r>
            <a:r>
              <a:rPr lang="en-US" altLang="zh-CN" sz="2600" i="1" dirty="0">
                <a:solidFill>
                  <a:srgbClr val="00FF00"/>
                </a:solidFill>
                <a:latin typeface="Times New Roman" panose="02020603050405020304" pitchFamily="18" charset="0"/>
                <a:cs typeface="Times New Roman" panose="02020603050405020304" pitchFamily="18" charset="0"/>
              </a:rPr>
              <a:t>et</a:t>
            </a:r>
            <a:r>
              <a:rPr lang="en-US" altLang="zh-CN" sz="2600" i="1" dirty="0">
                <a:solidFill>
                  <a:srgbClr val="00B050"/>
                </a:solidFill>
                <a:latin typeface="Times New Roman" panose="02020603050405020304" pitchFamily="18" charset="0"/>
                <a:cs typeface="Times New Roman" panose="02020603050405020304" pitchFamily="18" charset="0"/>
              </a:rPr>
              <a:t> </a:t>
            </a:r>
            <a:r>
              <a:rPr lang="en-US" altLang="zh-CN" sz="2600" i="1" dirty="0">
                <a:solidFill>
                  <a:srgbClr val="00FF00"/>
                </a:solidFill>
                <a:latin typeface="Times New Roman" panose="02020603050405020304" pitchFamily="18" charset="0"/>
                <a:cs typeface="Times New Roman" panose="02020603050405020304" pitchFamily="18" charset="0"/>
              </a:rPr>
              <a:t>al.</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2007</a:t>
            </a:r>
            <a:r>
              <a:rPr lang="en-US" altLang="zh-CN" sz="2600" dirty="0">
                <a:latin typeface="Times New Roman" panose="02020603050405020304" pitchFamily="18" charset="0"/>
                <a:cs typeface="Times New Roman" panose="02020603050405020304" pitchFamily="18" charset="0"/>
              </a:rPr>
              <a:t>). Another strategy is to simply emit a lower-resolution grid of labels (</a:t>
            </a:r>
            <a:r>
              <a:rPr lang="en-US" altLang="zh-CN" sz="2600" dirty="0">
                <a:solidFill>
                  <a:srgbClr val="00FF00"/>
                </a:solidFill>
                <a:latin typeface="Times New Roman" panose="02020603050405020304" pitchFamily="18" charset="0"/>
                <a:cs typeface="Times New Roman" panose="02020603050405020304" pitchFamily="18" charset="0"/>
              </a:rPr>
              <a:t>Pinheiro and </a:t>
            </a:r>
            <a:r>
              <a:rPr lang="en-US" altLang="zh-CN" sz="2600" dirty="0" err="1">
                <a:solidFill>
                  <a:srgbClr val="00FF00"/>
                </a:solidFill>
                <a:latin typeface="Times New Roman" panose="02020603050405020304" pitchFamily="18" charset="0"/>
                <a:cs typeface="Times New Roman" panose="02020603050405020304" pitchFamily="18" charset="0"/>
              </a:rPr>
              <a:t>Collobert</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2014</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2015</a:t>
            </a:r>
            <a:r>
              <a:rPr lang="en-US" altLang="zh-CN" sz="2600" dirty="0">
                <a:latin typeface="Times New Roman" panose="02020603050405020304" pitchFamily="18" charset="0"/>
                <a:cs typeface="Times New Roman" panose="02020603050405020304" pitchFamily="18" charset="0"/>
              </a:rPr>
              <a:t>). Finally, in principle, one could use a pooling operator with unit stride.</a:t>
            </a:r>
          </a:p>
        </p:txBody>
      </p:sp>
    </p:spTree>
    <p:extLst>
      <p:ext uri="{BB962C8B-B14F-4D97-AF65-F5344CB8AC3E}">
        <p14:creationId xmlns:p14="http://schemas.microsoft.com/office/powerpoint/2010/main" val="118351126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9.6 Structured Outputs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One strategy for pixel-wise labeling of images is to produce an initial guess of the image labels, then reﬁne this initial guess using the interactions between neighboring pixels. Repeating this reﬁnement step several times corresponds to using the same convolutions at each stage, sharing weights between the last layers of the deep net (</a:t>
            </a:r>
            <a:r>
              <a:rPr lang="en-US" altLang="zh-CN" sz="2600" dirty="0">
                <a:solidFill>
                  <a:srgbClr val="00FF00"/>
                </a:solidFill>
                <a:latin typeface="Times New Roman" panose="02020603050405020304" pitchFamily="18" charset="0"/>
                <a:cs typeface="Times New Roman" panose="02020603050405020304" pitchFamily="18" charset="0"/>
              </a:rPr>
              <a:t>Jain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 2007</a:t>
            </a:r>
            <a:r>
              <a:rPr lang="en-US" altLang="zh-CN" sz="2600" dirty="0">
                <a:latin typeface="Times New Roman" panose="02020603050405020304" pitchFamily="18" charset="0"/>
                <a:cs typeface="Times New Roman" panose="02020603050405020304" pitchFamily="18" charset="0"/>
              </a:rPr>
              <a:t>). This makes the sequence of computations performed by the successive convolutional layers with weights shared across layers a particular kind of recurrent network (</a:t>
            </a:r>
            <a:r>
              <a:rPr lang="en-US" altLang="zh-CN" sz="2600" dirty="0">
                <a:solidFill>
                  <a:srgbClr val="00FF00"/>
                </a:solidFill>
                <a:latin typeface="Times New Roman" panose="02020603050405020304" pitchFamily="18" charset="0"/>
                <a:cs typeface="Times New Roman" panose="02020603050405020304" pitchFamily="18" charset="0"/>
              </a:rPr>
              <a:t>Pinheiro and </a:t>
            </a:r>
            <a:r>
              <a:rPr lang="en-US" altLang="zh-CN" sz="2600" dirty="0" err="1">
                <a:solidFill>
                  <a:srgbClr val="00FF00"/>
                </a:solidFill>
                <a:latin typeface="Times New Roman" panose="02020603050405020304" pitchFamily="18" charset="0"/>
                <a:cs typeface="Times New Roman" panose="02020603050405020304" pitchFamily="18" charset="0"/>
              </a:rPr>
              <a:t>Collobert</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2014</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2015</a:t>
            </a:r>
            <a:r>
              <a:rPr lang="en-US" altLang="zh-CN" sz="2600" dirty="0">
                <a:latin typeface="Times New Roman" panose="02020603050405020304" pitchFamily="18" charset="0"/>
                <a:cs typeface="Times New Roman" panose="02020603050405020304" pitchFamily="18" charset="0"/>
              </a:rPr>
              <a:t>). Fig. </a:t>
            </a:r>
            <a:r>
              <a:rPr lang="en-US" altLang="zh-CN" sz="2600" dirty="0">
                <a:solidFill>
                  <a:srgbClr val="FF0000"/>
                </a:solidFill>
                <a:latin typeface="Times New Roman" panose="02020603050405020304" pitchFamily="18" charset="0"/>
                <a:cs typeface="Times New Roman" panose="02020603050405020304" pitchFamily="18" charset="0"/>
              </a:rPr>
              <a:t>9.17</a:t>
            </a:r>
            <a:r>
              <a:rPr lang="en-US" altLang="zh-CN" sz="2600" dirty="0">
                <a:latin typeface="Times New Roman" panose="02020603050405020304" pitchFamily="18" charset="0"/>
                <a:cs typeface="Times New Roman" panose="02020603050405020304" pitchFamily="18" charset="0"/>
              </a:rPr>
              <a:t> shows the architecture of such a recurrent convolutional network.</a:t>
            </a:r>
          </a:p>
        </p:txBody>
      </p:sp>
    </p:spTree>
    <p:extLst>
      <p:ext uri="{BB962C8B-B14F-4D97-AF65-F5344CB8AC3E}">
        <p14:creationId xmlns:p14="http://schemas.microsoft.com/office/powerpoint/2010/main" val="198452074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9.6 Structured Outputs</a:t>
            </a:r>
            <a:endParaRPr lang="zh-CN" altLang="en-US" sz="3600" dirty="0">
              <a:latin typeface="Times New Roman" panose="02020603050405020304" pitchFamily="18" charset="0"/>
              <a:cs typeface="Times New Roman" panose="02020603050405020304" pitchFamily="18" charset="0"/>
            </a:endParaRPr>
          </a:p>
        </p:txBody>
      </p:sp>
      <p:pic>
        <p:nvPicPr>
          <p:cNvPr id="5" name="内容占位符 4">
            <a:extLst>
              <a:ext uri="{FF2B5EF4-FFF2-40B4-BE49-F238E27FC236}">
                <a16:creationId xmlns:a16="http://schemas.microsoft.com/office/drawing/2014/main" id="{5E856117-B4D3-4E5B-93D6-23A449DF4418}"/>
              </a:ext>
            </a:extLst>
          </p:cNvPr>
          <p:cNvPicPr>
            <a:picLocks noGrp="1" noChangeAspect="1"/>
          </p:cNvPicPr>
          <p:nvPr>
            <p:ph idx="1"/>
          </p:nvPr>
        </p:nvPicPr>
        <p:blipFill>
          <a:blip r:embed="rId2"/>
          <a:stretch>
            <a:fillRect/>
          </a:stretch>
        </p:blipFill>
        <p:spPr>
          <a:xfrm>
            <a:off x="3714245" y="882505"/>
            <a:ext cx="3375953" cy="2446232"/>
          </a:xfrm>
          <a:prstGeom prst="rect">
            <a:avLst/>
          </a:prstGeom>
        </p:spPr>
      </p:pic>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804E9A96-2766-427F-B9A8-185CC2BA6962}"/>
                  </a:ext>
                </a:extLst>
              </p:cNvPr>
              <p:cNvSpPr txBox="1"/>
              <p:nvPr/>
            </p:nvSpPr>
            <p:spPr>
              <a:xfrm>
                <a:off x="561474" y="3328737"/>
                <a:ext cx="11293642" cy="2892074"/>
              </a:xfrm>
              <a:prstGeom prst="rect">
                <a:avLst/>
              </a:prstGeom>
              <a:noFill/>
            </p:spPr>
            <p:txBody>
              <a:bodyPr wrap="square" rtlCol="0">
                <a:spAutoFit/>
              </a:bodyPr>
              <a:lstStyle/>
              <a:p>
                <a:pPr algn="just"/>
                <a:r>
                  <a:rPr lang="en-US" altLang="zh-CN" dirty="0">
                    <a:latin typeface="Times New Roman" panose="02020603050405020304" pitchFamily="18" charset="0"/>
                    <a:cs typeface="Times New Roman" panose="02020603050405020304" pitchFamily="18" charset="0"/>
                  </a:rPr>
                  <a:t>Figure 9.17: An example of a recurrent convolutional network for pixel labeling. The input is an image tensor </a:t>
                </a:r>
                <a:r>
                  <a:rPr lang="en-US" altLang="zh-CN" b="1" dirty="0">
                    <a:latin typeface="Arial" panose="020B0604020202020204" pitchFamily="34" charset="0"/>
                    <a:cs typeface="Arial" panose="020B0604020202020204" pitchFamily="34" charset="0"/>
                  </a:rPr>
                  <a:t>X</a:t>
                </a:r>
                <a:r>
                  <a:rPr lang="en-US" altLang="zh-CN" dirty="0">
                    <a:latin typeface="Times New Roman" panose="02020603050405020304" pitchFamily="18" charset="0"/>
                    <a:cs typeface="Times New Roman" panose="02020603050405020304" pitchFamily="18" charset="0"/>
                  </a:rPr>
                  <a:t>, with axes corresponding to image rows, image columns, and channels (red, green, blue). The goal is to output a tensor of labels </a:t>
                </a:r>
                <a14:m>
                  <m:oMath xmlns:m="http://schemas.openxmlformats.org/officeDocument/2006/math">
                    <m:acc>
                      <m:accPr>
                        <m:chr m:val="̂"/>
                        <m:ctrlPr>
                          <a:rPr lang="en-US" altLang="zh-CN" i="1" smtClean="0">
                            <a:latin typeface="Cambria Math" panose="02040503050406030204" pitchFamily="18" charset="0"/>
                          </a:rPr>
                        </m:ctrlPr>
                      </m:accPr>
                      <m:e>
                        <m:r>
                          <a:rPr lang="en-US" altLang="zh-CN" i="1" smtClean="0">
                            <a:latin typeface="Cambria Math" panose="02040503050406030204" pitchFamily="18" charset="0"/>
                          </a:rPr>
                          <m:t>𝑌</m:t>
                        </m:r>
                      </m:e>
                    </m:acc>
                  </m:oMath>
                </a14:m>
                <a:r>
                  <a:rPr lang="en-US" altLang="zh-CN" dirty="0">
                    <a:latin typeface="Times New Roman" panose="02020603050405020304" pitchFamily="18" charset="0"/>
                    <a:cs typeface="Times New Roman" panose="02020603050405020304" pitchFamily="18" charset="0"/>
                  </a:rPr>
                  <a:t>, with a probability distribution over labels for each pixel. This tensor has axes corresponding to image rows, image columns, and the diﬀerent classes. Rather than outputting</a:t>
                </a:r>
                <a:r>
                  <a:rPr lang="en-US" altLang="zh-CN" dirty="0"/>
                  <a:t> </a:t>
                </a:r>
                <a14:m>
                  <m:oMath xmlns:m="http://schemas.openxmlformats.org/officeDocument/2006/math">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𝑌</m:t>
                        </m:r>
                      </m:e>
                    </m:acc>
                    <m:r>
                      <a:rPr lang="en-US" altLang="zh-CN" i="1">
                        <a:latin typeface="Cambria Math" panose="02040503050406030204" pitchFamily="18" charset="0"/>
                      </a:rPr>
                      <m:t> </m:t>
                    </m:r>
                  </m:oMath>
                </a14:m>
                <a:r>
                  <a:rPr lang="en-US" altLang="zh-CN" dirty="0">
                    <a:latin typeface="Times New Roman" panose="02020603050405020304" pitchFamily="18" charset="0"/>
                    <a:cs typeface="Times New Roman" panose="02020603050405020304" pitchFamily="18" charset="0"/>
                  </a:rPr>
                  <a:t>in a single shot, the recurrent network iteratively reﬁnes its estimate </a:t>
                </a:r>
                <a14:m>
                  <m:oMath xmlns:m="http://schemas.openxmlformats.org/officeDocument/2006/math">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𝑌</m:t>
                        </m:r>
                      </m:e>
                    </m:acc>
                    <m:r>
                      <a:rPr lang="en-US" altLang="zh-CN" i="1">
                        <a:latin typeface="Cambria Math" panose="02040503050406030204" pitchFamily="18" charset="0"/>
                      </a:rPr>
                      <m:t> </m:t>
                    </m:r>
                  </m:oMath>
                </a14:m>
                <a:r>
                  <a:rPr lang="en-US" altLang="zh-CN" dirty="0">
                    <a:latin typeface="Times New Roman" panose="02020603050405020304" pitchFamily="18" charset="0"/>
                    <a:cs typeface="Times New Roman" panose="02020603050405020304" pitchFamily="18" charset="0"/>
                  </a:rPr>
                  <a:t>by using a previous estimate of  </a:t>
                </a:r>
                <a14:m>
                  <m:oMath xmlns:m="http://schemas.openxmlformats.org/officeDocument/2006/math">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𝑌</m:t>
                        </m:r>
                      </m:e>
                    </m:acc>
                    <m:r>
                      <a:rPr lang="en-US" altLang="zh-CN" i="1">
                        <a:latin typeface="Cambria Math" panose="02040503050406030204" pitchFamily="18" charset="0"/>
                      </a:rPr>
                      <m:t> </m:t>
                    </m:r>
                  </m:oMath>
                </a14:m>
                <a:r>
                  <a:rPr lang="en-US" altLang="zh-CN" dirty="0">
                    <a:latin typeface="Times New Roman" panose="02020603050405020304" pitchFamily="18" charset="0"/>
                    <a:cs typeface="Times New Roman" panose="02020603050405020304" pitchFamily="18" charset="0"/>
                  </a:rPr>
                  <a:t>as input for creating a new estimate. The same parameters are used for each updated estimate, and the estimate can be reﬁned as many times as we wish. The tensor of convolution kernels </a:t>
                </a:r>
                <a:r>
                  <a:rPr lang="en-US" altLang="zh-CN" b="1" dirty="0">
                    <a:latin typeface="Arial" panose="020B0604020202020204" pitchFamily="34" charset="0"/>
                    <a:cs typeface="Arial" panose="020B0604020202020204" pitchFamily="34" charset="0"/>
                  </a:rPr>
                  <a:t>U</a:t>
                </a:r>
                <a:r>
                  <a:rPr lang="en-US" altLang="zh-CN" dirty="0">
                    <a:latin typeface="Times New Roman" panose="02020603050405020304" pitchFamily="18" charset="0"/>
                    <a:cs typeface="Times New Roman" panose="02020603050405020304" pitchFamily="18" charset="0"/>
                  </a:rPr>
                  <a:t> is used on each step to compute the hidden representation given the input image. The kernel tensor </a:t>
                </a:r>
                <a:r>
                  <a:rPr lang="en-US" altLang="zh-CN" b="1" dirty="0">
                    <a:latin typeface="Arial" panose="020B0604020202020204" pitchFamily="34" charset="0"/>
                    <a:cs typeface="Arial" panose="020B0604020202020204" pitchFamily="34" charset="0"/>
                  </a:rPr>
                  <a:t>V</a:t>
                </a:r>
                <a:r>
                  <a:rPr lang="en-US" altLang="zh-CN" dirty="0">
                    <a:latin typeface="Times New Roman" panose="02020603050405020304" pitchFamily="18" charset="0"/>
                    <a:cs typeface="Times New Roman" panose="02020603050405020304" pitchFamily="18" charset="0"/>
                  </a:rPr>
                  <a:t> is used to produce an estimate of the labels given the hidden values. On all but the ﬁrst step, the kernels </a:t>
                </a:r>
                <a:r>
                  <a:rPr lang="en-US" altLang="zh-CN" b="1" dirty="0">
                    <a:latin typeface="Arial" panose="020B0604020202020204" pitchFamily="34" charset="0"/>
                    <a:cs typeface="Arial" panose="020B0604020202020204" pitchFamily="34" charset="0"/>
                  </a:rPr>
                  <a:t>W</a:t>
                </a:r>
                <a:r>
                  <a:rPr lang="en-US" altLang="zh-CN" dirty="0">
                    <a:latin typeface="Times New Roman" panose="02020603050405020304" pitchFamily="18" charset="0"/>
                    <a:cs typeface="Times New Roman" panose="02020603050405020304" pitchFamily="18" charset="0"/>
                  </a:rPr>
                  <a:t> are convolved over </a:t>
                </a:r>
                <a14:m>
                  <m:oMath xmlns:m="http://schemas.openxmlformats.org/officeDocument/2006/math">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𝑌</m:t>
                        </m:r>
                      </m:e>
                    </m:acc>
                  </m:oMath>
                </a14:m>
                <a:r>
                  <a:rPr lang="en-US" altLang="zh-CN" dirty="0">
                    <a:latin typeface="Times New Roman" panose="02020603050405020304" pitchFamily="18" charset="0"/>
                    <a:cs typeface="Times New Roman" panose="02020603050405020304" pitchFamily="18" charset="0"/>
                  </a:rPr>
                  <a:t> to provide input to the hidden layer. On the ﬁrst time step, this term is replaced by zero. Because the same parameters are used on each step, this is an example of a recurrent network, as described in Chapter </a:t>
                </a:r>
                <a:r>
                  <a:rPr lang="en-US" altLang="zh-CN" dirty="0">
                    <a:solidFill>
                      <a:srgbClr val="FF0000"/>
                    </a:solidFill>
                    <a:latin typeface="Times New Roman" panose="02020603050405020304" pitchFamily="18" charset="0"/>
                    <a:cs typeface="Times New Roman" panose="02020603050405020304" pitchFamily="18" charset="0"/>
                  </a:rPr>
                  <a:t>10</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mc:Choice>
        <mc:Fallback xmlns="">
          <p:sp>
            <p:nvSpPr>
              <p:cNvPr id="6" name="文本框 5">
                <a:extLst>
                  <a:ext uri="{FF2B5EF4-FFF2-40B4-BE49-F238E27FC236}">
                    <a16:creationId xmlns:a16="http://schemas.microsoft.com/office/drawing/2014/main" id="{804E9A96-2766-427F-B9A8-185CC2BA6962}"/>
                  </a:ext>
                </a:extLst>
              </p:cNvPr>
              <p:cNvSpPr txBox="1">
                <a:spLocks noRot="1" noChangeAspect="1" noMove="1" noResize="1" noEditPoints="1" noAdjustHandles="1" noChangeArrowheads="1" noChangeShapeType="1" noTextEdit="1"/>
              </p:cNvSpPr>
              <p:nvPr/>
            </p:nvSpPr>
            <p:spPr>
              <a:xfrm>
                <a:off x="561474" y="3328737"/>
                <a:ext cx="11293642" cy="2892074"/>
              </a:xfrm>
              <a:prstGeom prst="rect">
                <a:avLst/>
              </a:prstGeom>
              <a:blipFill>
                <a:blip r:embed="rId4"/>
                <a:stretch>
                  <a:fillRect l="-432" t="-1055" r="-432" b="-25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3222591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9.6 Structured Outputs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dirty="0"/>
              <a:t>        </a:t>
            </a:r>
            <a:r>
              <a:rPr lang="en-US" altLang="zh-CN" sz="2600" dirty="0">
                <a:latin typeface="Times New Roman" panose="02020603050405020304" pitchFamily="18" charset="0"/>
                <a:cs typeface="Times New Roman" panose="02020603050405020304" pitchFamily="18" charset="0"/>
              </a:rPr>
              <a:t>Once a prediction for each pixel is made, various methods can be used to further process these predictions in order to obtain a segmentation of the image into regions (</a:t>
            </a:r>
            <a:r>
              <a:rPr lang="en-US" altLang="zh-CN" sz="2600" dirty="0" err="1">
                <a:solidFill>
                  <a:srgbClr val="00FF00"/>
                </a:solidFill>
                <a:latin typeface="Times New Roman" panose="02020603050405020304" pitchFamily="18" charset="0"/>
                <a:cs typeface="Times New Roman" panose="02020603050405020304" pitchFamily="18" charset="0"/>
              </a:rPr>
              <a:t>Briggman</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 2009</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dirty="0" err="1">
                <a:solidFill>
                  <a:srgbClr val="00FF00"/>
                </a:solidFill>
                <a:latin typeface="Times New Roman" panose="02020603050405020304" pitchFamily="18" charset="0"/>
                <a:cs typeface="Times New Roman" panose="02020603050405020304" pitchFamily="18" charset="0"/>
              </a:rPr>
              <a:t>Turaga</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 2010</a:t>
            </a:r>
            <a:r>
              <a:rPr lang="en-US" altLang="zh-CN" sz="2600" dirty="0">
                <a:latin typeface="Times New Roman" panose="02020603050405020304" pitchFamily="18" charset="0"/>
                <a:cs typeface="Times New Roman" panose="02020603050405020304" pitchFamily="18" charset="0"/>
              </a:rPr>
              <a:t>; </a:t>
            </a:r>
            <a:r>
              <a:rPr lang="en-US" altLang="zh-CN" sz="2600" dirty="0" err="1">
                <a:solidFill>
                  <a:srgbClr val="00FF00"/>
                </a:solidFill>
                <a:latin typeface="Times New Roman" panose="02020603050405020304" pitchFamily="18" charset="0"/>
                <a:cs typeface="Times New Roman" panose="02020603050405020304" pitchFamily="18" charset="0"/>
              </a:rPr>
              <a:t>Farabet</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 2013</a:t>
            </a:r>
            <a:r>
              <a:rPr lang="en-US" altLang="zh-CN" sz="2600" dirty="0">
                <a:latin typeface="Times New Roman" panose="02020603050405020304" pitchFamily="18" charset="0"/>
                <a:cs typeface="Times New Roman" panose="02020603050405020304" pitchFamily="18" charset="0"/>
              </a:rPr>
              <a:t>). The general idea is to assume that large groups of contiguous pixels tend to be associated with the same label. Graphical models can describe the probabilistic relationships between neighboring pixels. Alternatively, the convolutional network can be trained to maximize an approximation of the graphical model training objective (</a:t>
            </a:r>
            <a:r>
              <a:rPr lang="en-US" altLang="zh-CN" sz="2600" dirty="0">
                <a:solidFill>
                  <a:srgbClr val="00FF00"/>
                </a:solidFill>
                <a:latin typeface="Times New Roman" panose="02020603050405020304" pitchFamily="18" charset="0"/>
                <a:cs typeface="Times New Roman" panose="02020603050405020304" pitchFamily="18" charset="0"/>
              </a:rPr>
              <a:t>Ning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 2005</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 Thompson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 2014</a:t>
            </a:r>
            <a:r>
              <a:rPr lang="en-US" altLang="zh-CN" sz="2600" dirty="0">
                <a:latin typeface="Times New Roman" panose="02020603050405020304" pitchFamily="18" charset="0"/>
                <a:cs typeface="Times New Roman" panose="02020603050405020304" pitchFamily="18" charset="0"/>
              </a:rPr>
              <a:t>). </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412892573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nSpc>
                <a:spcPct val="100000"/>
              </a:lnSpc>
            </a:pPr>
            <a:r>
              <a:rPr lang="en-US" altLang="zh-CN" sz="2400" dirty="0"/>
              <a:t>Acknowledge to: </a:t>
            </a:r>
            <a:r>
              <a:rPr lang="en-US" altLang="zh-CN" sz="2400" dirty="0" err="1"/>
              <a:t>Zhaoyang</a:t>
            </a:r>
            <a:r>
              <a:rPr lang="en-US" altLang="zh-CN" sz="2400" dirty="0"/>
              <a:t> </a:t>
            </a:r>
            <a:r>
              <a:rPr lang="en-US" altLang="zh-CN" sz="2400" dirty="0" err="1"/>
              <a:t>Niu</a:t>
            </a:r>
            <a:endParaRPr lang="en-US" altLang="zh-CN" sz="2400" dirty="0"/>
          </a:p>
          <a:p>
            <a:pPr>
              <a:lnSpc>
                <a:spcPct val="100000"/>
              </a:lnSpc>
            </a:pPr>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pPr>
              <a:lnSpc>
                <a:spcPct val="100000"/>
              </a:lnSpc>
            </a:pPr>
            <a:r>
              <a:rPr lang="en-US" altLang="zh-CN" sz="2400" dirty="0"/>
              <a:t>Machine Learning Research Group</a:t>
            </a:r>
          </a:p>
          <a:p>
            <a:pPr>
              <a:lnSpc>
                <a:spcPct val="100000"/>
              </a:lnSpc>
            </a:pPr>
            <a:r>
              <a:rPr lang="en-US" altLang="zh-CN" sz="2400" dirty="0"/>
              <a:t>Ocean University of China</a:t>
            </a:r>
          </a:p>
          <a:p>
            <a:pPr>
              <a:lnSpc>
                <a:spcPct val="100000"/>
              </a:lnSpc>
            </a:pPr>
            <a:r>
              <a:rPr lang="en-US" altLang="zh-CN" sz="2400" dirty="0"/>
              <a:t>Qingdao, China</a:t>
            </a:r>
          </a:p>
        </p:txBody>
      </p:sp>
      <p:sp>
        <p:nvSpPr>
          <p:cNvPr id="6" name="标题 6"/>
          <p:cNvSpPr txBox="1">
            <a:spLocks/>
          </p:cNvSpPr>
          <p:nvPr/>
        </p:nvSpPr>
        <p:spPr>
          <a:xfrm>
            <a:off x="1786455" y="1720644"/>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9.7 Data Types</a:t>
            </a:r>
            <a:endParaRPr lang="zh-CN" altLang="en-US" sz="3600" dirty="0"/>
          </a:p>
        </p:txBody>
      </p:sp>
      <p:sp>
        <p:nvSpPr>
          <p:cNvPr id="8" name="文本框 7"/>
          <p:cNvSpPr txBox="1"/>
          <p:nvPr/>
        </p:nvSpPr>
        <p:spPr>
          <a:xfrm>
            <a:off x="1707488" y="558169"/>
            <a:ext cx="9138218" cy="769441"/>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9 Convolutional Networks</a:t>
            </a:r>
            <a:endParaRPr lang="zh-CN" altLang="en-US" sz="44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extLst>
      <p:ext uri="{BB962C8B-B14F-4D97-AF65-F5344CB8AC3E}">
        <p14:creationId xmlns:p14="http://schemas.microsoft.com/office/powerpoint/2010/main" val="78380680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9.7 Data Types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fontScale="92500"/>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The data used with a convolutional network usually consists of several channels, each channel being the observation of a diﬀerent quantity at some point in space or time. See Table </a:t>
            </a:r>
            <a:r>
              <a:rPr lang="en-US" altLang="zh-CN" sz="2600" dirty="0">
                <a:solidFill>
                  <a:srgbClr val="FF0000"/>
                </a:solidFill>
                <a:latin typeface="Times New Roman" panose="02020603050405020304" pitchFamily="18" charset="0"/>
                <a:cs typeface="Times New Roman" panose="02020603050405020304" pitchFamily="18" charset="0"/>
              </a:rPr>
              <a:t>9.1</a:t>
            </a:r>
            <a:r>
              <a:rPr lang="en-US" altLang="zh-CN" sz="2600" dirty="0">
                <a:latin typeface="Times New Roman" panose="02020603050405020304" pitchFamily="18" charset="0"/>
                <a:cs typeface="Times New Roman" panose="02020603050405020304" pitchFamily="18" charset="0"/>
              </a:rPr>
              <a:t> for examples of data types with diﬀerent dimensionalities and number of channels.</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For an example of convolutional networks applied to video, see </a:t>
            </a:r>
            <a:r>
              <a:rPr lang="en-US" altLang="zh-CN" sz="2600" dirty="0">
                <a:solidFill>
                  <a:srgbClr val="00FF00"/>
                </a:solidFill>
                <a:latin typeface="Times New Roman" panose="02020603050405020304" pitchFamily="18" charset="0"/>
                <a:cs typeface="Times New Roman" panose="02020603050405020304" pitchFamily="18" charset="0"/>
              </a:rPr>
              <a:t>Chen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2010</a:t>
            </a:r>
            <a:r>
              <a:rPr lang="en-US" altLang="zh-CN" sz="2600" dirty="0">
                <a:latin typeface="Times New Roman" panose="02020603050405020304" pitchFamily="18" charset="0"/>
                <a:cs typeface="Times New Roman" panose="02020603050405020304" pitchFamily="18" charset="0"/>
              </a:rPr>
              <a:t>).</a:t>
            </a:r>
          </a:p>
          <a:p>
            <a:pPr>
              <a:spcBef>
                <a:spcPts val="0"/>
              </a:spcBef>
              <a:buClr>
                <a:srgbClr val="FF0000"/>
              </a:buClr>
            </a:pPr>
            <a:r>
              <a:rPr lang="en-US" altLang="zh-CN" dirty="0"/>
              <a:t>        </a:t>
            </a:r>
            <a:r>
              <a:rPr lang="en-US" altLang="zh-CN" sz="2600" dirty="0">
                <a:latin typeface="Times New Roman" panose="02020603050405020304" pitchFamily="18" charset="0"/>
                <a:cs typeface="Times New Roman" panose="02020603050405020304" pitchFamily="18" charset="0"/>
              </a:rPr>
              <a:t>So far we have discussed only the case where every example in the train and test data has the same spatial dimensions. One advantage to convolutional networks is that they can also process inputs with varying spatial extents. These kinds of input simply cannot be represented by traditional, matrix multiplication-based neural networks. This provides a compelling reason to use convolutional networks even </a:t>
            </a:r>
            <a:r>
              <a:rPr lang="en-US" altLang="zh-CN" dirty="0"/>
              <a:t>when computational cost and overﬁtting are not signiﬁcant issues.</a:t>
            </a:r>
          </a:p>
        </p:txBody>
      </p:sp>
    </p:spTree>
    <p:extLst>
      <p:ext uri="{BB962C8B-B14F-4D97-AF65-F5344CB8AC3E}">
        <p14:creationId xmlns:p14="http://schemas.microsoft.com/office/powerpoint/2010/main" val="392911136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9.7 Data Types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lvl="0">
              <a:spcBef>
                <a:spcPts val="0"/>
              </a:spcBef>
              <a:buClr>
                <a:srgbClr val="FF0000"/>
              </a:buClr>
            </a:pPr>
            <a:r>
              <a:rPr lang="en-US" altLang="zh-CN" dirty="0"/>
              <a:t>        </a:t>
            </a:r>
            <a:r>
              <a:rPr lang="en-US" altLang="zh-CN" sz="2600" dirty="0">
                <a:latin typeface="Times New Roman" panose="02020603050405020304" pitchFamily="18" charset="0"/>
                <a:cs typeface="Times New Roman" panose="02020603050405020304" pitchFamily="18" charset="0"/>
              </a:rPr>
              <a:t>For example, consider a collection of images, where each image has a diﬀerent width and height. It is unclear how to model such inputs with a weight matrix of ﬁxed size. Convolution is straightforward to apply; the kernel is simply applied a diﬀerent number of times depending on the size of the input, and the output of the convolution operation scales accordingly. Convolution may be viewed as matrix multiplication; the same convolution kernel induces a diﬀerent size of doubly block circulant matrix for each size of input. Sometimes the output of the network is allowed to have variable size as well as the input, for example if we want to assign a class label to each pixel of the input. In this case, no further design </a:t>
            </a:r>
            <a:r>
              <a:rPr lang="en-US" altLang="zh-CN" dirty="0"/>
              <a:t>work is necessary. </a:t>
            </a:r>
            <a:endParaRPr lang="en-US" altLang="zh-C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177249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9.7 Data Types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In other cases, the network must produce some ﬁxed-size output, for example if we want to assign a single class label to the entire image. In this case we must make some additional design steps, like inserting a pooling layer whose pooling regions scale in size proportional to the size of the input, in order to maintain a ﬁxed number of pooled outputs. Some examples of this kind of strategy are shown in Fig. </a:t>
            </a:r>
            <a:r>
              <a:rPr lang="en-US" altLang="zh-CN" sz="2600" dirty="0">
                <a:solidFill>
                  <a:srgbClr val="FF0000"/>
                </a:solidFill>
                <a:latin typeface="Times New Roman" panose="02020603050405020304" pitchFamily="18" charset="0"/>
                <a:cs typeface="Times New Roman" panose="02020603050405020304" pitchFamily="18" charset="0"/>
              </a:rPr>
              <a:t>9.11</a:t>
            </a:r>
            <a:r>
              <a:rPr lang="en-US" altLang="zh-CN" sz="2600" dirty="0">
                <a:latin typeface="Times New Roman" panose="02020603050405020304" pitchFamily="18" charset="0"/>
                <a:cs typeface="Times New Roman" panose="02020603050405020304" pitchFamily="18" charset="0"/>
              </a:rPr>
              <a:t>. </a:t>
            </a:r>
          </a:p>
          <a:p>
            <a:pPr marL="0" lvl="0" indent="0" algn="just">
              <a:lnSpc>
                <a:spcPct val="125000"/>
              </a:lnSpc>
              <a:spcBef>
                <a:spcPts val="0"/>
              </a:spcBef>
              <a:buClr>
                <a:srgbClr val="FF0000"/>
              </a:buClr>
              <a:buNone/>
            </a:pPr>
            <a:r>
              <a:rPr lang="en-US" altLang="zh-CN" dirty="0"/>
              <a:t>        </a:t>
            </a:r>
            <a:r>
              <a:rPr lang="en-US" altLang="zh-CN" sz="2600" dirty="0">
                <a:latin typeface="Times New Roman" panose="02020603050405020304" pitchFamily="18" charset="0"/>
                <a:cs typeface="Times New Roman" panose="02020603050405020304" pitchFamily="18" charset="0"/>
              </a:rPr>
              <a:t>Note that the use of convolution for processing variable sized inputs only makes sense for inputs that have variable size because they contain varying amounts of observation of the same kind of thing—diﬀerent lengths of recordings over time, diﬀerent widths of observations over space, etc. </a:t>
            </a:r>
          </a:p>
        </p:txBody>
      </p:sp>
    </p:spTree>
    <p:extLst>
      <p:ext uri="{BB962C8B-B14F-4D97-AF65-F5344CB8AC3E}">
        <p14:creationId xmlns:p14="http://schemas.microsoft.com/office/powerpoint/2010/main" val="348738533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9.7 Data Types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lvl="0">
              <a:spcBef>
                <a:spcPts val="0"/>
              </a:spcBef>
              <a:buClr>
                <a:srgbClr val="FF0000"/>
              </a:buClr>
            </a:pPr>
            <a:r>
              <a:rPr lang="en-US" altLang="zh-CN" dirty="0"/>
              <a:t>Convolution does not make sense if the </a:t>
            </a:r>
            <a:r>
              <a:rPr lang="en-US" altLang="zh-CN" sz="2600" dirty="0">
                <a:latin typeface="Times New Roman" panose="02020603050405020304" pitchFamily="18" charset="0"/>
                <a:cs typeface="Times New Roman" panose="02020603050405020304" pitchFamily="18" charset="0"/>
              </a:rPr>
              <a:t>input has variable size because it can optionally include diﬀerent kinds of observations. For example, if we are processing college applications, and our features consist of both grades and standardized test scores, but not every applicant took the standardized test, then it does not make sense to convolve the same weights over both the features corresponding to the grades and the features corresponding to the test scores.</a:t>
            </a:r>
          </a:p>
        </p:txBody>
      </p:sp>
    </p:spTree>
    <p:extLst>
      <p:ext uri="{BB962C8B-B14F-4D97-AF65-F5344CB8AC3E}">
        <p14:creationId xmlns:p14="http://schemas.microsoft.com/office/powerpoint/2010/main" val="2565153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9.1 The Convolution Operation</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dirty="0"/>
                  <a:t>        </a:t>
                </a:r>
                <a:r>
                  <a:rPr lang="en-US" altLang="zh-CN" sz="2600" dirty="0">
                    <a:latin typeface="Times New Roman" panose="02020603050405020304" pitchFamily="18" charset="0"/>
                    <a:cs typeface="Times New Roman" panose="02020603050405020304" pitchFamily="18" charset="0"/>
                  </a:rPr>
                  <a:t>In our example, </a:t>
                </a:r>
                <a14:m>
                  <m:oMath xmlns:m="http://schemas.openxmlformats.org/officeDocument/2006/math">
                    <m:r>
                      <a:rPr lang="en-US" altLang="zh-CN" sz="2600" i="1" dirty="0" smtClean="0">
                        <a:latin typeface="Cambria Math" panose="02040503050406030204" pitchFamily="18" charset="0"/>
                      </a:rPr>
                      <m:t>𝜔</m:t>
                    </m:r>
                  </m:oMath>
                </a14:m>
                <a:r>
                  <a:rPr lang="en-US" altLang="zh-CN" sz="2600" dirty="0">
                    <a:latin typeface="Times New Roman" panose="02020603050405020304" pitchFamily="18" charset="0"/>
                    <a:cs typeface="Times New Roman" panose="02020603050405020304" pitchFamily="18" charset="0"/>
                  </a:rPr>
                  <a:t> needs to be a valid probability density function, or the output is not a weighted average. Also, </a:t>
                </a:r>
                <a14:m>
                  <m:oMath xmlns:m="http://schemas.openxmlformats.org/officeDocument/2006/math">
                    <m:r>
                      <a:rPr lang="en-US" altLang="zh-CN" sz="2600" i="1" dirty="0" smtClean="0">
                        <a:latin typeface="Cambria Math" panose="02040503050406030204" pitchFamily="18" charset="0"/>
                      </a:rPr>
                      <m:t>𝜔</m:t>
                    </m:r>
                  </m:oMath>
                </a14:m>
                <a:r>
                  <a:rPr lang="en-US" altLang="zh-CN" sz="2600" dirty="0">
                    <a:latin typeface="Times New Roman" panose="02020603050405020304" pitchFamily="18" charset="0"/>
                    <a:cs typeface="Times New Roman" panose="02020603050405020304" pitchFamily="18" charset="0"/>
                  </a:rPr>
                  <a:t> needs to be for all negative arguments, 0 or it will look into the future, which is presumably beyond our capabilities. These limitations are particular to our example though. In general, convolution is deﬁned for any functions for which the above integral is deﬁned, and may be used for other purposes besides taking weighted averages.</a:t>
                </a:r>
              </a:p>
              <a:p>
                <a:pPr>
                  <a:spcBef>
                    <a:spcPts val="0"/>
                  </a:spcBef>
                  <a:buClr>
                    <a:srgbClr val="FF0000"/>
                  </a:buClr>
                </a:pPr>
                <a:r>
                  <a:rPr lang="en-US" altLang="zh-CN" dirty="0"/>
                  <a:t>        </a:t>
                </a:r>
                <a:r>
                  <a:rPr lang="en-US" altLang="zh-CN" sz="2600" dirty="0">
                    <a:latin typeface="Times New Roman" panose="02020603050405020304" pitchFamily="18" charset="0"/>
                    <a:cs typeface="Times New Roman" panose="02020603050405020304" pitchFamily="18" charset="0"/>
                  </a:rPr>
                  <a:t>In convolutional network terminology, the ﬁrst argument (in this example, the function </a:t>
                </a:r>
                <a14:m>
                  <m:oMath xmlns:m="http://schemas.openxmlformats.org/officeDocument/2006/math">
                    <m:r>
                      <a:rPr lang="en-US" altLang="zh-CN" sz="2600" i="1">
                        <a:latin typeface="Cambria Math" panose="02040503050406030204" pitchFamily="18" charset="0"/>
                        <a:cs typeface="Times New Roman" panose="02020603050405020304" pitchFamily="18" charset="0"/>
                      </a:rPr>
                      <m:t>𝑥</m:t>
                    </m:r>
                  </m:oMath>
                </a14:m>
                <a:r>
                  <a:rPr lang="en-US" altLang="zh-CN" sz="2600" dirty="0">
                    <a:latin typeface="Times New Roman" panose="02020603050405020304" pitchFamily="18" charset="0"/>
                    <a:cs typeface="Times New Roman" panose="02020603050405020304" pitchFamily="18" charset="0"/>
                  </a:rPr>
                  <a:t>) to the convolution is often referred to as the </a:t>
                </a:r>
                <a:r>
                  <a:rPr lang="en-US" altLang="zh-CN" sz="2600" i="1" dirty="0">
                    <a:latin typeface="Times New Roman" panose="02020603050405020304" pitchFamily="18" charset="0"/>
                    <a:cs typeface="Times New Roman" panose="02020603050405020304" pitchFamily="18" charset="0"/>
                  </a:rPr>
                  <a:t>input</a:t>
                </a:r>
                <a:r>
                  <a:rPr lang="en-US" altLang="zh-CN" sz="2600" dirty="0">
                    <a:latin typeface="Times New Roman" panose="02020603050405020304" pitchFamily="18" charset="0"/>
                    <a:cs typeface="Times New Roman" panose="02020603050405020304" pitchFamily="18" charset="0"/>
                  </a:rPr>
                  <a:t> and the second argument (in this example, the function </a:t>
                </a:r>
                <a14:m>
                  <m:oMath xmlns:m="http://schemas.openxmlformats.org/officeDocument/2006/math">
                    <m:r>
                      <a:rPr lang="en-US" altLang="zh-CN" sz="2600" i="1">
                        <a:latin typeface="Cambria Math" panose="02040503050406030204" pitchFamily="18" charset="0"/>
                        <a:cs typeface="Times New Roman" panose="02020603050405020304" pitchFamily="18" charset="0"/>
                      </a:rPr>
                      <m:t>𝑤</m:t>
                    </m:r>
                  </m:oMath>
                </a14:m>
                <a:r>
                  <a:rPr lang="en-US" altLang="zh-CN" sz="2600" dirty="0">
                    <a:latin typeface="Times New Roman" panose="02020603050405020304" pitchFamily="18" charset="0"/>
                    <a:cs typeface="Times New Roman" panose="02020603050405020304" pitchFamily="18" charset="0"/>
                  </a:rPr>
                  <a:t>) as the </a:t>
                </a:r>
                <a:r>
                  <a:rPr lang="en-US" altLang="zh-CN" sz="2600" i="1" dirty="0">
                    <a:latin typeface="Times New Roman" panose="02020603050405020304" pitchFamily="18" charset="0"/>
                    <a:cs typeface="Times New Roman" panose="02020603050405020304" pitchFamily="18" charset="0"/>
                  </a:rPr>
                  <a:t>kernel</a:t>
                </a:r>
                <a:r>
                  <a:rPr lang="en-US" altLang="zh-CN" sz="2600" dirty="0">
                    <a:latin typeface="Times New Roman" panose="02020603050405020304" pitchFamily="18" charset="0"/>
                    <a:cs typeface="Times New Roman" panose="02020603050405020304" pitchFamily="18" charset="0"/>
                  </a:rPr>
                  <a:t>. </a:t>
                </a:r>
                <a:r>
                  <a:rPr lang="en-US" altLang="zh-CN" dirty="0"/>
                  <a:t>The output is sometimes referred to as the </a:t>
                </a:r>
                <a:r>
                  <a:rPr lang="en-US" altLang="zh-CN" i="1" dirty="0"/>
                  <a:t>feature map</a:t>
                </a:r>
                <a:r>
                  <a:rPr lang="en-US" altLang="zh-CN" dirty="0"/>
                  <a:t>.</a:t>
                </a:r>
                <a:endParaRPr lang="en-US" altLang="zh-CN" i="1" dirty="0">
                  <a:latin typeface="Cambria Math" panose="02040503050406030204" pitchFamily="18" charset="0"/>
                </a:endParaRPr>
              </a:p>
              <a:p>
                <a:pPr marL="0" lvl="0" indent="0" algn="just">
                  <a:lnSpc>
                    <a:spcPct val="125000"/>
                  </a:lnSpc>
                  <a:spcBef>
                    <a:spcPts val="0"/>
                  </a:spcBef>
                  <a:buClr>
                    <a:srgbClr val="FF0000"/>
                  </a:buClr>
                  <a:buNone/>
                </a:pPr>
                <a:endParaRPr lang="zh-CN" altLang="en-US" sz="26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87439" y="1043189"/>
                <a:ext cx="11409609" cy="5133774"/>
              </a:xfrm>
              <a:blipFill>
                <a:blip r:embed="rId2"/>
                <a:stretch>
                  <a:fillRect l="-962" r="-962" b="-475"/>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173601085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9.7 Data Types</a:t>
            </a:r>
            <a:endParaRPr lang="zh-CN" altLang="en-US" sz="3600" dirty="0">
              <a:latin typeface="Times New Roman" panose="02020603050405020304" pitchFamily="18" charset="0"/>
              <a:cs typeface="Times New Roman" panose="02020603050405020304" pitchFamily="18" charset="0"/>
            </a:endParaRPr>
          </a:p>
        </p:txBody>
      </p:sp>
      <p:pic>
        <p:nvPicPr>
          <p:cNvPr id="5" name="内容占位符 4">
            <a:extLst>
              <a:ext uri="{FF2B5EF4-FFF2-40B4-BE49-F238E27FC236}">
                <a16:creationId xmlns:a16="http://schemas.microsoft.com/office/drawing/2014/main" id="{0D656220-5DC9-42C5-B4D2-C11F68838EED}"/>
              </a:ext>
            </a:extLst>
          </p:cNvPr>
          <p:cNvPicPr>
            <a:picLocks noGrp="1" noChangeAspect="1"/>
          </p:cNvPicPr>
          <p:nvPr>
            <p:ph idx="1"/>
          </p:nvPr>
        </p:nvPicPr>
        <p:blipFill>
          <a:blip r:embed="rId3"/>
          <a:stretch>
            <a:fillRect/>
          </a:stretch>
        </p:blipFill>
        <p:spPr>
          <a:xfrm>
            <a:off x="3694719" y="166077"/>
            <a:ext cx="5120681" cy="5962786"/>
          </a:xfrm>
          <a:prstGeom prst="rect">
            <a:avLst/>
          </a:prstGeom>
        </p:spPr>
      </p:pic>
      <p:sp>
        <p:nvSpPr>
          <p:cNvPr id="6" name="文本框 5">
            <a:extLst>
              <a:ext uri="{FF2B5EF4-FFF2-40B4-BE49-F238E27FC236}">
                <a16:creationId xmlns:a16="http://schemas.microsoft.com/office/drawing/2014/main" id="{0AA54365-1EAD-4AC8-A68C-CF8B0087A14C}"/>
              </a:ext>
            </a:extLst>
          </p:cNvPr>
          <p:cNvSpPr txBox="1"/>
          <p:nvPr/>
        </p:nvSpPr>
        <p:spPr>
          <a:xfrm>
            <a:off x="1225118" y="6128863"/>
            <a:ext cx="8780016"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Table 9.1: Examples of diﬀerent formats of data that can be used with convolutional networks.</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246718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nSpc>
                <a:spcPct val="100000"/>
              </a:lnSpc>
            </a:pPr>
            <a:r>
              <a:rPr lang="en-US" altLang="zh-CN" sz="2400" dirty="0"/>
              <a:t>Acknowledge to: </a:t>
            </a:r>
            <a:r>
              <a:rPr lang="en-US" altLang="zh-CN" sz="2400" dirty="0" err="1"/>
              <a:t>Zhaoyang</a:t>
            </a:r>
            <a:r>
              <a:rPr lang="en-US" altLang="zh-CN" sz="2400" dirty="0"/>
              <a:t> </a:t>
            </a:r>
            <a:r>
              <a:rPr lang="en-US" altLang="zh-CN" sz="2400" dirty="0" err="1"/>
              <a:t>Niu</a:t>
            </a:r>
            <a:endParaRPr lang="en-US" altLang="zh-CN" sz="2400" dirty="0"/>
          </a:p>
          <a:p>
            <a:pPr>
              <a:lnSpc>
                <a:spcPct val="100000"/>
              </a:lnSpc>
            </a:pPr>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pPr>
              <a:lnSpc>
                <a:spcPct val="100000"/>
              </a:lnSpc>
            </a:pPr>
            <a:r>
              <a:rPr lang="en-US" altLang="zh-CN" sz="2400" dirty="0"/>
              <a:t>Machine Learning Research Group</a:t>
            </a:r>
          </a:p>
          <a:p>
            <a:pPr>
              <a:lnSpc>
                <a:spcPct val="100000"/>
              </a:lnSpc>
            </a:pPr>
            <a:r>
              <a:rPr lang="en-US" altLang="zh-CN" sz="2400" dirty="0"/>
              <a:t>Ocean University of China</a:t>
            </a:r>
          </a:p>
          <a:p>
            <a:pPr>
              <a:lnSpc>
                <a:spcPct val="100000"/>
              </a:lnSpc>
            </a:pPr>
            <a:r>
              <a:rPr lang="en-US" altLang="zh-CN" sz="2400" dirty="0"/>
              <a:t>Qingdao, China</a:t>
            </a:r>
          </a:p>
        </p:txBody>
      </p:sp>
      <p:sp>
        <p:nvSpPr>
          <p:cNvPr id="6" name="标题 6"/>
          <p:cNvSpPr txBox="1">
            <a:spLocks/>
          </p:cNvSpPr>
          <p:nvPr/>
        </p:nvSpPr>
        <p:spPr>
          <a:xfrm>
            <a:off x="1786455" y="1720644"/>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9.8 Eﬃcient Convolution Algorithms</a:t>
            </a:r>
            <a:endParaRPr lang="zh-CN" altLang="en-US" sz="3600" dirty="0"/>
          </a:p>
        </p:txBody>
      </p:sp>
      <p:sp>
        <p:nvSpPr>
          <p:cNvPr id="8" name="文本框 7"/>
          <p:cNvSpPr txBox="1"/>
          <p:nvPr/>
        </p:nvSpPr>
        <p:spPr>
          <a:xfrm>
            <a:off x="1707488" y="558169"/>
            <a:ext cx="9138218" cy="769441"/>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9 Convolutional Networks</a:t>
            </a:r>
            <a:endParaRPr lang="zh-CN" altLang="en-US" sz="44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extLst>
      <p:ext uri="{BB962C8B-B14F-4D97-AF65-F5344CB8AC3E}">
        <p14:creationId xmlns:p14="http://schemas.microsoft.com/office/powerpoint/2010/main" val="262148495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9.8 Eﬃcient Convolution Algorithms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Modern convolutional network applications often involve networks containing more than one million units. Powerful implementations exploiting parallel computation resources, as discussed in Sec. </a:t>
            </a:r>
            <a:r>
              <a:rPr lang="en-US" altLang="zh-CN" sz="2600" dirty="0">
                <a:solidFill>
                  <a:srgbClr val="FF0000"/>
                </a:solidFill>
                <a:latin typeface="Times New Roman" panose="02020603050405020304" pitchFamily="18" charset="0"/>
                <a:cs typeface="Times New Roman" panose="02020603050405020304" pitchFamily="18" charset="0"/>
              </a:rPr>
              <a:t>12.1</a:t>
            </a:r>
            <a:r>
              <a:rPr lang="en-US" altLang="zh-CN" sz="2600" dirty="0">
                <a:latin typeface="Times New Roman" panose="02020603050405020304" pitchFamily="18" charset="0"/>
                <a:cs typeface="Times New Roman" panose="02020603050405020304" pitchFamily="18" charset="0"/>
              </a:rPr>
              <a:t>, are essential. However, in many cases it is also possible to speed up convolution by selecting an appropriate convolution algorithm.</a:t>
            </a:r>
          </a:p>
          <a:p>
            <a:pPr marL="0" lvl="0" indent="0" algn="just">
              <a:lnSpc>
                <a:spcPct val="125000"/>
              </a:lnSpc>
              <a:spcBef>
                <a:spcPts val="0"/>
              </a:spcBef>
              <a:buClr>
                <a:srgbClr val="FF0000"/>
              </a:buClr>
              <a:buNone/>
            </a:pPr>
            <a:r>
              <a:rPr lang="en-US" altLang="zh-CN" dirty="0"/>
              <a:t>        </a:t>
            </a:r>
            <a:r>
              <a:rPr lang="en-US" altLang="zh-CN" sz="2600" dirty="0">
                <a:latin typeface="Times New Roman" panose="02020603050405020304" pitchFamily="18" charset="0"/>
                <a:cs typeface="Times New Roman" panose="02020603050405020304" pitchFamily="18" charset="0"/>
              </a:rPr>
              <a:t>Convolution is equivalent to converting both the input and the kernel to the frequency domain using a Fourier transform, performing point-wise multiplication of the two signals, and converting back to the time domain using an inverse Fourier transform. For some problem sizes, this can be faster than the naive implementation of discrete convolution.</a:t>
            </a:r>
          </a:p>
        </p:txBody>
      </p:sp>
    </p:spTree>
    <p:extLst>
      <p:ext uri="{BB962C8B-B14F-4D97-AF65-F5344CB8AC3E}">
        <p14:creationId xmlns:p14="http://schemas.microsoft.com/office/powerpoint/2010/main" val="208163361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9.8 Eﬃcient Convolution Algorithms</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dirty="0"/>
                  <a:t>        </a:t>
                </a:r>
                <a:r>
                  <a:rPr lang="en-US" altLang="zh-CN" sz="2600" dirty="0">
                    <a:latin typeface="Times New Roman" panose="02020603050405020304" pitchFamily="18" charset="0"/>
                    <a:cs typeface="Times New Roman" panose="02020603050405020304" pitchFamily="18" charset="0"/>
                  </a:rPr>
                  <a:t>When a </a:t>
                </a:r>
                <a:r>
                  <a:rPr lang="en-US" altLang="zh-CN" sz="2600" i="1" dirty="0">
                    <a:latin typeface="Times New Roman" panose="02020603050405020304" pitchFamily="18" charset="0"/>
                    <a:cs typeface="Times New Roman" panose="02020603050405020304" pitchFamily="18" charset="0"/>
                  </a:rPr>
                  <a:t>d</a:t>
                </a:r>
                <a:r>
                  <a:rPr lang="en-US" altLang="zh-CN" sz="2600" dirty="0">
                    <a:latin typeface="Times New Roman" panose="02020603050405020304" pitchFamily="18" charset="0"/>
                    <a:cs typeface="Times New Roman" panose="02020603050405020304" pitchFamily="18" charset="0"/>
                  </a:rPr>
                  <a:t>-dimensional kernel can be expressed as the outer product of </a:t>
                </a:r>
                <a:r>
                  <a:rPr lang="en-US" altLang="zh-CN" sz="2600" i="1" dirty="0">
                    <a:latin typeface="Times New Roman" panose="02020603050405020304" pitchFamily="18" charset="0"/>
                    <a:cs typeface="Times New Roman" panose="02020603050405020304" pitchFamily="18" charset="0"/>
                  </a:rPr>
                  <a:t>d</a:t>
                </a:r>
                <a:r>
                  <a:rPr lang="en-US" altLang="zh-CN" sz="2600" dirty="0">
                    <a:latin typeface="Times New Roman" panose="02020603050405020304" pitchFamily="18" charset="0"/>
                    <a:cs typeface="Times New Roman" panose="02020603050405020304" pitchFamily="18" charset="0"/>
                  </a:rPr>
                  <a:t> vectors, one vector per dimension, the kernel is called </a:t>
                </a:r>
                <a:r>
                  <a:rPr lang="en-US" altLang="zh-CN" sz="2600" i="1" dirty="0">
                    <a:latin typeface="Times New Roman" panose="02020603050405020304" pitchFamily="18" charset="0"/>
                    <a:cs typeface="Times New Roman" panose="02020603050405020304" pitchFamily="18" charset="0"/>
                  </a:rPr>
                  <a:t>separable</a:t>
                </a:r>
                <a:r>
                  <a:rPr lang="en-US" altLang="zh-CN" sz="2600" dirty="0">
                    <a:latin typeface="Times New Roman" panose="02020603050405020304" pitchFamily="18" charset="0"/>
                    <a:cs typeface="Times New Roman" panose="02020603050405020304" pitchFamily="18" charset="0"/>
                  </a:rPr>
                  <a:t>. When the kernel is separable, naive convolution is ineﬃcient. It is equivalent to compose </a:t>
                </a:r>
                <a:r>
                  <a:rPr lang="en-US" altLang="zh-CN" sz="2600" i="1" dirty="0">
                    <a:latin typeface="Times New Roman" panose="02020603050405020304" pitchFamily="18" charset="0"/>
                    <a:cs typeface="Times New Roman" panose="02020603050405020304" pitchFamily="18" charset="0"/>
                  </a:rPr>
                  <a:t>d</a:t>
                </a:r>
                <a:r>
                  <a:rPr lang="en-US" altLang="zh-CN" sz="2600" dirty="0">
                    <a:latin typeface="Times New Roman" panose="02020603050405020304" pitchFamily="18" charset="0"/>
                    <a:cs typeface="Times New Roman" panose="02020603050405020304" pitchFamily="18" charset="0"/>
                  </a:rPr>
                  <a:t> one-dimensional convolutions with each of these vectors. The composed approach is signiﬁcantly faster than performing one d-dimensional convolution with their outer product. The kernel also takes fewer parameters to represent as vectors. If the kernel is </a:t>
                </a:r>
                <a:r>
                  <a:rPr lang="en-US" altLang="zh-CN" sz="2600" i="1" dirty="0">
                    <a:latin typeface="Times New Roman" panose="02020603050405020304" pitchFamily="18" charset="0"/>
                    <a:cs typeface="Times New Roman" panose="02020603050405020304" pitchFamily="18" charset="0"/>
                  </a:rPr>
                  <a:t>w</a:t>
                </a:r>
                <a:r>
                  <a:rPr lang="en-US" altLang="zh-CN" sz="2600" dirty="0">
                    <a:latin typeface="Times New Roman" panose="02020603050405020304" pitchFamily="18" charset="0"/>
                    <a:cs typeface="Times New Roman" panose="02020603050405020304" pitchFamily="18" charset="0"/>
                  </a:rPr>
                  <a:t> elements wide in each dimension, then naive multidimensional convolution requires </a:t>
                </a:r>
                <a:r>
                  <a:rPr lang="en-US" altLang="zh-CN" sz="2600" i="1" dirty="0">
                    <a:latin typeface="Times New Roman" panose="02020603050405020304" pitchFamily="18" charset="0"/>
                    <a:cs typeface="Times New Roman" panose="02020603050405020304" pitchFamily="18" charset="0"/>
                  </a:rPr>
                  <a:t>O(</a:t>
                </a:r>
                <a14:m>
                  <m:oMath xmlns:m="http://schemas.openxmlformats.org/officeDocument/2006/math">
                    <m:sSup>
                      <m:sSupPr>
                        <m:ctrlPr>
                          <a:rPr lang="en-US" altLang="zh-CN" sz="2600" i="1" smtClean="0">
                            <a:latin typeface="Cambria Math" panose="02040503050406030204" pitchFamily="18" charset="0"/>
                            <a:cs typeface="Times New Roman" panose="02020603050405020304" pitchFamily="18" charset="0"/>
                          </a:rPr>
                        </m:ctrlPr>
                      </m:sSupPr>
                      <m:e>
                        <m:r>
                          <a:rPr lang="en-US" altLang="zh-CN" sz="2600" b="0" i="1" smtClean="0">
                            <a:latin typeface="Cambria Math" panose="02040503050406030204" pitchFamily="18" charset="0"/>
                            <a:cs typeface="Times New Roman" panose="02020603050405020304" pitchFamily="18" charset="0"/>
                          </a:rPr>
                          <m:t>𝑤</m:t>
                        </m:r>
                      </m:e>
                      <m:sup>
                        <m:r>
                          <a:rPr lang="en-US" altLang="zh-CN" sz="2600" b="0" i="1" smtClean="0">
                            <a:latin typeface="Cambria Math" panose="02040503050406030204" pitchFamily="18" charset="0"/>
                            <a:cs typeface="Times New Roman" panose="02020603050405020304" pitchFamily="18" charset="0"/>
                          </a:rPr>
                          <m:t>𝑑</m:t>
                        </m:r>
                      </m:sup>
                    </m:sSup>
                  </m:oMath>
                </a14:m>
                <a:r>
                  <a:rPr lang="en-US" altLang="zh-CN" sz="2600" i="1"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 runtime and parameter storage space, while separable convolution requires </a:t>
                </a:r>
                <a:r>
                  <a:rPr lang="en-US" altLang="zh-CN" sz="2600" i="1" dirty="0">
                    <a:latin typeface="Times New Roman" panose="02020603050405020304" pitchFamily="18" charset="0"/>
                    <a:cs typeface="Times New Roman" panose="02020603050405020304" pitchFamily="18" charset="0"/>
                  </a:rPr>
                  <a:t>O(</a:t>
                </a:r>
                <a:r>
                  <a:rPr lang="en-US" altLang="zh-CN" sz="2600" i="1" dirty="0" err="1">
                    <a:latin typeface="Times New Roman" panose="02020603050405020304" pitchFamily="18" charset="0"/>
                    <a:cs typeface="Times New Roman" panose="02020603050405020304" pitchFamily="18" charset="0"/>
                  </a:rPr>
                  <a:t>w</a:t>
                </a:r>
                <a:r>
                  <a:rPr lang="en-US" altLang="zh-CN" sz="2600" dirty="0" err="1">
                    <a:latin typeface="Times New Roman" panose="02020603050405020304" pitchFamily="18" charset="0"/>
                    <a:cs typeface="Times New Roman" panose="02020603050405020304" pitchFamily="18" charset="0"/>
                  </a:rPr>
                  <a:t>×</a:t>
                </a:r>
                <a:r>
                  <a:rPr lang="en-US" altLang="zh-CN" sz="2600" i="1" dirty="0" err="1">
                    <a:latin typeface="Times New Roman" panose="02020603050405020304" pitchFamily="18" charset="0"/>
                    <a:cs typeface="Times New Roman" panose="02020603050405020304" pitchFamily="18" charset="0"/>
                  </a:rPr>
                  <a:t>d</a:t>
                </a:r>
                <a:r>
                  <a:rPr lang="en-US" altLang="zh-CN" sz="2600" i="1"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runtime and parameter storage space. Of course, not every convolution can be represented in this way.</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87439" y="1043189"/>
                <a:ext cx="11409609" cy="5133774"/>
              </a:xfrm>
              <a:blipFill>
                <a:blip r:embed="rId3"/>
                <a:stretch>
                  <a:fillRect l="-962" r="-1710" b="-71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9213123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9.8 Eﬃcient Convolution Algorithms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dirty="0"/>
              <a:t>        </a:t>
            </a:r>
            <a:r>
              <a:rPr lang="en-US" altLang="zh-CN" sz="2600" dirty="0">
                <a:latin typeface="Times New Roman" panose="02020603050405020304" pitchFamily="18" charset="0"/>
                <a:cs typeface="Times New Roman" panose="02020603050405020304" pitchFamily="18" charset="0"/>
              </a:rPr>
              <a:t>Devising faster ways of performing convolution or approximate convolution without harming the accuracy of the model is an active area of research. Even techniques that improve the eﬃciency of only forward propagation are useful because in the commercial setting, it is typical to devote more resources to deployment of a network than to its training.</a:t>
            </a:r>
          </a:p>
        </p:txBody>
      </p:sp>
    </p:spTree>
    <p:extLst>
      <p:ext uri="{BB962C8B-B14F-4D97-AF65-F5344CB8AC3E}">
        <p14:creationId xmlns:p14="http://schemas.microsoft.com/office/powerpoint/2010/main" val="248231630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nSpc>
                <a:spcPct val="100000"/>
              </a:lnSpc>
            </a:pPr>
            <a:r>
              <a:rPr lang="en-US" altLang="zh-CN" sz="2400" dirty="0"/>
              <a:t>Acknowledge to: </a:t>
            </a:r>
            <a:r>
              <a:rPr lang="en-US" altLang="zh-CN" sz="2400" dirty="0" err="1"/>
              <a:t>Zhaoyang</a:t>
            </a:r>
            <a:r>
              <a:rPr lang="en-US" altLang="zh-CN" sz="2400" dirty="0"/>
              <a:t> </a:t>
            </a:r>
            <a:r>
              <a:rPr lang="en-US" altLang="zh-CN" sz="2400" dirty="0" err="1"/>
              <a:t>Niu</a:t>
            </a:r>
            <a:endParaRPr lang="en-US" altLang="zh-CN" sz="2400" dirty="0"/>
          </a:p>
          <a:p>
            <a:pPr>
              <a:lnSpc>
                <a:spcPct val="100000"/>
              </a:lnSpc>
            </a:pPr>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pPr>
              <a:lnSpc>
                <a:spcPct val="100000"/>
              </a:lnSpc>
            </a:pPr>
            <a:r>
              <a:rPr lang="en-US" altLang="zh-CN" sz="2400" dirty="0"/>
              <a:t>Machine Learning Research Group</a:t>
            </a:r>
          </a:p>
          <a:p>
            <a:pPr>
              <a:lnSpc>
                <a:spcPct val="100000"/>
              </a:lnSpc>
            </a:pPr>
            <a:r>
              <a:rPr lang="en-US" altLang="zh-CN" sz="2400" dirty="0"/>
              <a:t>Ocean University of China</a:t>
            </a:r>
          </a:p>
          <a:p>
            <a:pPr>
              <a:lnSpc>
                <a:spcPct val="100000"/>
              </a:lnSpc>
            </a:pPr>
            <a:r>
              <a:rPr lang="en-US" altLang="zh-CN" sz="2400" dirty="0"/>
              <a:t>Qingdao, China</a:t>
            </a:r>
          </a:p>
        </p:txBody>
      </p:sp>
      <p:sp>
        <p:nvSpPr>
          <p:cNvPr id="6" name="标题 6"/>
          <p:cNvSpPr txBox="1">
            <a:spLocks/>
          </p:cNvSpPr>
          <p:nvPr/>
        </p:nvSpPr>
        <p:spPr>
          <a:xfrm>
            <a:off x="1786455" y="1720644"/>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9.9 Random or Unsupervised Features</a:t>
            </a:r>
            <a:endParaRPr lang="zh-CN" altLang="en-US" sz="3600" dirty="0"/>
          </a:p>
        </p:txBody>
      </p:sp>
      <p:sp>
        <p:nvSpPr>
          <p:cNvPr id="8" name="文本框 7"/>
          <p:cNvSpPr txBox="1"/>
          <p:nvPr/>
        </p:nvSpPr>
        <p:spPr>
          <a:xfrm>
            <a:off x="1707488" y="558169"/>
            <a:ext cx="9138218" cy="769441"/>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9 Convolutional Networks</a:t>
            </a:r>
            <a:endParaRPr lang="zh-CN" altLang="en-US" sz="44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extLst>
      <p:ext uri="{BB962C8B-B14F-4D97-AF65-F5344CB8AC3E}">
        <p14:creationId xmlns:p14="http://schemas.microsoft.com/office/powerpoint/2010/main" val="309193659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9.9 Random or Unsupervised Features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Typically, the most expensive part of convolutional network training is learning the features. The output layer is usually relatively inexpensive due to the small number of features provided as input to this layer after passing through several layers of pooling. When performing supervised training with gradient descent, every gradient step requires a complete run of forward propagation and backward propagation through the entire network. One way to reduce the cost of convolutional network training is to use features that are not trained in a supervised fashion.</a:t>
            </a:r>
          </a:p>
          <a:p>
            <a:pPr marL="0" lvl="0" indent="0" algn="just">
              <a:lnSpc>
                <a:spcPct val="125000"/>
              </a:lnSpc>
              <a:spcBef>
                <a:spcPts val="0"/>
              </a:spcBef>
              <a:buClr>
                <a:srgbClr val="FF0000"/>
              </a:buClr>
              <a:buNone/>
            </a:pPr>
            <a:r>
              <a:rPr lang="en-US" altLang="zh-CN" dirty="0"/>
              <a:t>        </a:t>
            </a:r>
            <a:r>
              <a:rPr lang="en-US" altLang="zh-CN" sz="2600" dirty="0">
                <a:latin typeface="Times New Roman" panose="02020603050405020304" pitchFamily="18" charset="0"/>
                <a:cs typeface="Times New Roman" panose="02020603050405020304" pitchFamily="18" charset="0"/>
              </a:rPr>
              <a:t>There are three basic strategies for obtaining convolution kernels without supervised training. One is to simply initialize them randomly. </a:t>
            </a:r>
          </a:p>
        </p:txBody>
      </p:sp>
    </p:spTree>
    <p:extLst>
      <p:ext uri="{BB962C8B-B14F-4D97-AF65-F5344CB8AC3E}">
        <p14:creationId xmlns:p14="http://schemas.microsoft.com/office/powerpoint/2010/main" val="381122968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9.9 Random or Unsupervised Features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lvl="0">
              <a:spcBef>
                <a:spcPts val="0"/>
              </a:spcBef>
              <a:buClr>
                <a:srgbClr val="FF0000"/>
              </a:buClr>
            </a:pPr>
            <a:r>
              <a:rPr lang="en-US" altLang="zh-CN" dirty="0"/>
              <a:t>Another is to design them by hand, for example by setting each kernel to detect edges at a certain orientation </a:t>
            </a:r>
            <a:r>
              <a:rPr lang="en-US" altLang="zh-CN" sz="2600" dirty="0">
                <a:latin typeface="Times New Roman" panose="02020603050405020304" pitchFamily="18" charset="0"/>
                <a:cs typeface="Times New Roman" panose="02020603050405020304" pitchFamily="18" charset="0"/>
              </a:rPr>
              <a:t>or scale. Finally, one can learn the kernels with an unsupervised criterion. For example, </a:t>
            </a:r>
            <a:r>
              <a:rPr lang="en-US" altLang="zh-CN" sz="2600" dirty="0">
                <a:solidFill>
                  <a:srgbClr val="00FF00"/>
                </a:solidFill>
                <a:latin typeface="Times New Roman" panose="02020603050405020304" pitchFamily="18" charset="0"/>
                <a:cs typeface="Times New Roman" panose="02020603050405020304" pitchFamily="18" charset="0"/>
              </a:rPr>
              <a:t>Coates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i="1" dirty="0">
                <a:solidFill>
                  <a:srgbClr val="00B050"/>
                </a:solidFill>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2011</a:t>
            </a:r>
            <a:r>
              <a:rPr lang="en-US" altLang="zh-CN" sz="2600" dirty="0">
                <a:latin typeface="Times New Roman" panose="02020603050405020304" pitchFamily="18" charset="0"/>
                <a:cs typeface="Times New Roman" panose="02020603050405020304" pitchFamily="18" charset="0"/>
              </a:rPr>
              <a:t>) apply </a:t>
            </a:r>
            <a:r>
              <a:rPr lang="en-US" altLang="zh-CN" sz="2600" i="1" dirty="0">
                <a:latin typeface="Times New Roman" panose="02020603050405020304" pitchFamily="18" charset="0"/>
                <a:cs typeface="Times New Roman" panose="02020603050405020304" pitchFamily="18" charset="0"/>
              </a:rPr>
              <a:t>k</a:t>
            </a:r>
            <a:r>
              <a:rPr lang="en-US" altLang="zh-CN" sz="2600" dirty="0">
                <a:latin typeface="Times New Roman" panose="02020603050405020304" pitchFamily="18" charset="0"/>
                <a:cs typeface="Times New Roman" panose="02020603050405020304" pitchFamily="18" charset="0"/>
              </a:rPr>
              <a:t>-means clustering to small image patches, then use each learned centroid as a convolution kernel. Part III describes many more unsupervised learning approaches. Learning the features with an unsupervised criterion allows them to be determined separately from the classiﬁer layer at the top of the architecture. One can then extract the features for the entire training set just once, essentially constructing a new training set for the last layer. Learning the last layer is then typically a convex optimization problem, assuming the last layer is something like logistic regression or an SVM.</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9.9 Random or Unsupervised Features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lnSpcReduction="10000"/>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Random ﬁlters often work surprisingly well in convolutional networks (</a:t>
            </a:r>
            <a:r>
              <a:rPr lang="en-US" altLang="zh-CN" sz="2600" dirty="0">
                <a:solidFill>
                  <a:srgbClr val="00FF00"/>
                </a:solidFill>
                <a:latin typeface="Times New Roman" panose="02020603050405020304" pitchFamily="18" charset="0"/>
                <a:cs typeface="Times New Roman" panose="02020603050405020304" pitchFamily="18" charset="0"/>
              </a:rPr>
              <a:t>Jarrett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i="1" dirty="0">
                <a:solidFill>
                  <a:srgbClr val="00B050"/>
                </a:solidFill>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2009</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 Saxe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2011</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Pinto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2011</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Cox and Pinto</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2011</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Saxe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2011</a:t>
            </a:r>
            <a:r>
              <a:rPr lang="en-US" altLang="zh-CN" sz="2600" dirty="0">
                <a:latin typeface="Times New Roman" panose="02020603050405020304" pitchFamily="18" charset="0"/>
                <a:cs typeface="Times New Roman" panose="02020603050405020304" pitchFamily="18" charset="0"/>
              </a:rPr>
              <a:t>) showed that layers consisting of convolution following by pooling naturally become frequency selective and translation invariant when assigned random weights. They argue that this provides an inexpensive way to choose the architecture of a convolutional network: ﬁrst evaluate the performance of several convolutional network architectures by training only the last layer, then take the best of these architectures and train the entire architecture using a more expensive approach.</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An intermediate approach is to learn the features, but using methods that do not require full forward and back-propagation at every gradient step. </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9.9 Random or Unsupervised Features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dirty="0">
                <a:sym typeface="+mn-ea"/>
              </a:rPr>
              <a:t>        As with multilayer </a:t>
            </a:r>
            <a:r>
              <a:rPr lang="en-US" altLang="zh-CN" dirty="0" err="1">
                <a:sym typeface="+mn-ea"/>
              </a:rPr>
              <a:t>perceptrons</a:t>
            </a:r>
            <a:r>
              <a:rPr lang="en-US" altLang="zh-CN" dirty="0">
                <a:sym typeface="+mn-ea"/>
              </a:rPr>
              <a:t>, we use greedy layer-wise pretraining, to train the ﬁrst layer in isolation, then extract all features from the ﬁrst layer only once, then train the second layer in isolation given those features, and so on.</a:t>
            </a:r>
            <a:endParaRPr lang="en-US" altLang="zh-CN" sz="26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4556</TotalTime>
  <Words>16757</Words>
  <Application>Microsoft Office PowerPoint</Application>
  <PresentationFormat>宽屏</PresentationFormat>
  <Paragraphs>498</Paragraphs>
  <Slides>137</Slides>
  <Notes>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137</vt:i4>
      </vt:variant>
    </vt:vector>
  </HeadingPairs>
  <TitlesOfParts>
    <vt:vector size="143" baseType="lpstr">
      <vt:lpstr>等线</vt:lpstr>
      <vt:lpstr>Arial</vt:lpstr>
      <vt:lpstr>Cambria Math</vt:lpstr>
      <vt:lpstr>Times New Roman</vt:lpstr>
      <vt:lpstr>Wingdings</vt:lpstr>
      <vt:lpstr>Office 主题​​</vt:lpstr>
      <vt:lpstr>PowerPoint 演示文稿</vt:lpstr>
      <vt:lpstr>Chapter 9 Convolutional Networks</vt:lpstr>
      <vt:lpstr>9 Convolutional Networks</vt:lpstr>
      <vt:lpstr>9 Convolutional Networks</vt:lpstr>
      <vt:lpstr>9 Convolutional Networks</vt:lpstr>
      <vt:lpstr>PowerPoint 演示文稿</vt:lpstr>
      <vt:lpstr>9.1 The Convolution Operation</vt:lpstr>
      <vt:lpstr>9.1 The Convolution Operation</vt:lpstr>
      <vt:lpstr>9.1 The Convolution Operation</vt:lpstr>
      <vt:lpstr>9.1 The Convolution Operation</vt:lpstr>
      <vt:lpstr>9.1 The Convolution Operation</vt:lpstr>
      <vt:lpstr>9.1 The Convolution Operation</vt:lpstr>
      <vt:lpstr>9.1 The Convolution Operation</vt:lpstr>
      <vt:lpstr>9.1 The Convolution Operation</vt:lpstr>
      <vt:lpstr>9.1 The Convolution Operation</vt:lpstr>
      <vt:lpstr>9.1 The Convolution Operation</vt:lpstr>
      <vt:lpstr>9.1 The Convolution Operation</vt:lpstr>
      <vt:lpstr>PowerPoint 演示文稿</vt:lpstr>
      <vt:lpstr>9.2 Motivation</vt:lpstr>
      <vt:lpstr>9.2 Motivation</vt:lpstr>
      <vt:lpstr>9.2 Motivation</vt:lpstr>
      <vt:lpstr>9.2 Motivation</vt:lpstr>
      <vt:lpstr>9.2 Motivation</vt:lpstr>
      <vt:lpstr>9.2 Motivation</vt:lpstr>
      <vt:lpstr>9.2 Motivation</vt:lpstr>
      <vt:lpstr>9.2 Motivation</vt:lpstr>
      <vt:lpstr>9.2 Motivation</vt:lpstr>
      <vt:lpstr>9.2 Motivation</vt:lpstr>
      <vt:lpstr>9.2 Motivation</vt:lpstr>
      <vt:lpstr>9.2 Motivation</vt:lpstr>
      <vt:lpstr>9.2 Motivation</vt:lpstr>
      <vt:lpstr>9.2 Motivation</vt:lpstr>
      <vt:lpstr>PowerPoint 演示文稿</vt:lpstr>
      <vt:lpstr>9.3 Pooling</vt:lpstr>
      <vt:lpstr>9.3 Pooling</vt:lpstr>
      <vt:lpstr>9.3 Pooling</vt:lpstr>
      <vt:lpstr>9.3 Pooling</vt:lpstr>
      <vt:lpstr>9.3 Pooling</vt:lpstr>
      <vt:lpstr>9.3 Pooling</vt:lpstr>
      <vt:lpstr>9.3 Pooling</vt:lpstr>
      <vt:lpstr>9.3 Pooling</vt:lpstr>
      <vt:lpstr>9.3 Pooling</vt:lpstr>
      <vt:lpstr>9.3 Pooling</vt:lpstr>
      <vt:lpstr>9.3 Pooling</vt:lpstr>
      <vt:lpstr>9.3 Pooling</vt:lpstr>
      <vt:lpstr>9.3 Pooling</vt:lpstr>
      <vt:lpstr>PowerPoint 演示文稿</vt:lpstr>
      <vt:lpstr>9.4 Convolution and Pooling as an Inﬁnitely Strong Prior</vt:lpstr>
      <vt:lpstr>9.4 Convolution and Pooling as an Inﬁnitely Strong Prior</vt:lpstr>
      <vt:lpstr>9.4 Convolution and Pooling as an Inﬁnitely Strong Prior</vt:lpstr>
      <vt:lpstr>9.4 Convolution and Pooling as an Inﬁnitely Strong Prior</vt:lpstr>
      <vt:lpstr>PowerPoint 演示文稿</vt:lpstr>
      <vt:lpstr>9.5 Variants of the Basic Convolution Function</vt:lpstr>
      <vt:lpstr>9.5 Variants of the Basic Convolution Function</vt:lpstr>
      <vt:lpstr>9.5 Variants of the Basic Convolution Function</vt:lpstr>
      <vt:lpstr>9.5 Variants of the Basic Convolution Function</vt:lpstr>
      <vt:lpstr>9.5 Variants of the Basic Convolution Function</vt:lpstr>
      <vt:lpstr>9.5 Variants of the Basic Convolution Function</vt:lpstr>
      <vt:lpstr>9.5 Variants of the Basic Convolution Function</vt:lpstr>
      <vt:lpstr>9.5 Variants of the Basic Convolution Function</vt:lpstr>
      <vt:lpstr>9.5 Variants of the Basic Convolution Function</vt:lpstr>
      <vt:lpstr>9.5 Variants of the Basic Convolution Function</vt:lpstr>
      <vt:lpstr>9.5 Variants of the Basic Convolution Function</vt:lpstr>
      <vt:lpstr>9.5 Variants of the Basic Convolution Function</vt:lpstr>
      <vt:lpstr>9.5 Variants of the Basic Convolution Function</vt:lpstr>
      <vt:lpstr>9.5 Variants of the Basic Convolution Function</vt:lpstr>
      <vt:lpstr>9.5 Variants of the Basic Convolution Function</vt:lpstr>
      <vt:lpstr>9.5 Variants of the Basic Convolution Function</vt:lpstr>
      <vt:lpstr>9.5 Variants of the Basic Convolution Function</vt:lpstr>
      <vt:lpstr>9.5 Variants of the Basic Convolution Function</vt:lpstr>
      <vt:lpstr>9.5 Variants of the Basic Convolution Function</vt:lpstr>
      <vt:lpstr>9.5 Variants of the Basic Convolution Function</vt:lpstr>
      <vt:lpstr>9.5 Variants of the Basic Convolution Function</vt:lpstr>
      <vt:lpstr>9.5 Variants of the Basic Convolution Function</vt:lpstr>
      <vt:lpstr>9.5 Variants of the Basic Convolution Function</vt:lpstr>
      <vt:lpstr>9.5 Variants of the Basic Convolution Function</vt:lpstr>
      <vt:lpstr>9.5 Variants of the Basic Convolution Function</vt:lpstr>
      <vt:lpstr>9.5 Variants of the Basic Convolution Function</vt:lpstr>
      <vt:lpstr>PowerPoint 演示文稿</vt:lpstr>
      <vt:lpstr>9.6 Structured Outputs</vt:lpstr>
      <vt:lpstr>9.6 Structured Outputs</vt:lpstr>
      <vt:lpstr>9.6 Structured Outputs</vt:lpstr>
      <vt:lpstr>9.6 Structured Outputs</vt:lpstr>
      <vt:lpstr>9.6 Structured Outputs</vt:lpstr>
      <vt:lpstr>PowerPoint 演示文稿</vt:lpstr>
      <vt:lpstr>9.7 Data Types</vt:lpstr>
      <vt:lpstr>9.7 Data Types</vt:lpstr>
      <vt:lpstr>9.7 Data Types</vt:lpstr>
      <vt:lpstr>9.7 Data Types</vt:lpstr>
      <vt:lpstr>9.7 Data Types</vt:lpstr>
      <vt:lpstr>PowerPoint 演示文稿</vt:lpstr>
      <vt:lpstr>9.8 Eﬃcient Convolution Algorithms</vt:lpstr>
      <vt:lpstr>9.8 Eﬃcient Convolution Algorithms</vt:lpstr>
      <vt:lpstr>9.8 Eﬃcient Convolution Algorithms</vt:lpstr>
      <vt:lpstr>PowerPoint 演示文稿</vt:lpstr>
      <vt:lpstr>9.9 Random or Unsupervised Features</vt:lpstr>
      <vt:lpstr>9.9 Random or Unsupervised Features</vt:lpstr>
      <vt:lpstr>9.9 Random or Unsupervised Features</vt:lpstr>
      <vt:lpstr>9.9 Random or Unsupervised Features</vt:lpstr>
      <vt:lpstr>9.9 Random or Unsupervised Features</vt:lpstr>
      <vt:lpstr>9.9 Random or Unsupervised Features</vt:lpstr>
      <vt:lpstr>9.9 Random or Unsupervised Features</vt:lpstr>
      <vt:lpstr>PowerPoint 演示文稿</vt:lpstr>
      <vt:lpstr>9.10 The Neuroscientific Basis for Convolutional Networks</vt:lpstr>
      <vt:lpstr>9.10 The Neuroscientific Basis for Convolutional Networks</vt:lpstr>
      <vt:lpstr>9.10 The Neuroscientific Basis for Convolutional Networks</vt:lpstr>
      <vt:lpstr>9.10 The Neuroscientific Basis for Convolutional Networks</vt:lpstr>
      <vt:lpstr>9.10 The Neuroscientific Basis for Convolutional Networks</vt:lpstr>
      <vt:lpstr>9.10 The Neuroscientific Basis for Convolutional Networks</vt:lpstr>
      <vt:lpstr>9.10 The Neuroscientific Basis for Convolutional Networks</vt:lpstr>
      <vt:lpstr>9.10 The Neuroscientific Basis for Convolutional Networks</vt:lpstr>
      <vt:lpstr>9.10 The Neuroscientific Basis for Convolutional Networks</vt:lpstr>
      <vt:lpstr>9.10 The Neuroscientific Basis for Convolutional Networks</vt:lpstr>
      <vt:lpstr>9.10 The Neuroscientific Basis for Convolutional Networks</vt:lpstr>
      <vt:lpstr>9.10 The Neuroscientific Basis for Convolutional Networks</vt:lpstr>
      <vt:lpstr>9.10 The Neuroscientific Basis for Convolutional Networks</vt:lpstr>
      <vt:lpstr>9.10 The Neuroscientific Basis for Convolutional Networks</vt:lpstr>
      <vt:lpstr>9.10 The Neuroscientific Basis for Convolutional Networks</vt:lpstr>
      <vt:lpstr>9.10 The Neuroscientific Basis for Convolutional Networks</vt:lpstr>
      <vt:lpstr>9.10 The Neuroscientific Basis for Convolutional Networks</vt:lpstr>
      <vt:lpstr>9.10 The Neuroscientific Basis for Convolutional Networks</vt:lpstr>
      <vt:lpstr>9.10 The Neuroscientific Basis for Convolutional Networks</vt:lpstr>
      <vt:lpstr>9.10 The Neuroscientific Basis for Convolutional Networks</vt:lpstr>
      <vt:lpstr>9.10 The Neuroscientific Basis for Convolutional Networks</vt:lpstr>
      <vt:lpstr>9.10 The Neuroscientific Basis for Convolutional Networks</vt:lpstr>
      <vt:lpstr>9.10 The Neuroscientific Basis for Convolutional Networks</vt:lpstr>
      <vt:lpstr>9.10 The Neuroscientific Basis for Convolutional Networks</vt:lpstr>
      <vt:lpstr>9.10 The Neuroscientific Basis for Convolutional Networks</vt:lpstr>
      <vt:lpstr>9.10 The Neuroscientific Basis for Convolutional Networks</vt:lpstr>
      <vt:lpstr>PowerPoint 演示文稿</vt:lpstr>
      <vt:lpstr>9.11 Convolutional Networks and the History of Deep Learning</vt:lpstr>
      <vt:lpstr>9.11 Convolutional Networks and the History of Deep Learning</vt:lpstr>
      <vt:lpstr>9.11 Convolutional Networks and the History of Deep Learning</vt:lpstr>
      <vt:lpstr>9.11 Convolutional Networks and the History of Deep Learning</vt:lpstr>
      <vt:lpstr>9.11 Convolutional Networks and the History of Deep Learning</vt:lpstr>
      <vt:lpstr>References</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creator>牛 召阳</dc:creator>
  <cp:lastModifiedBy>牛 召阳</cp:lastModifiedBy>
  <cp:revision>290</cp:revision>
  <dcterms:created xsi:type="dcterms:W3CDTF">2020-05-05T12:56:26Z</dcterms:created>
  <dcterms:modified xsi:type="dcterms:W3CDTF">2020-06-03T12:58:53Z</dcterms:modified>
</cp:coreProperties>
</file>