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8" r:id="rId2"/>
    <p:sldId id="347" r:id="rId3"/>
    <p:sldId id="346" r:id="rId4"/>
    <p:sldId id="329" r:id="rId5"/>
    <p:sldId id="345" r:id="rId6"/>
    <p:sldId id="344" r:id="rId7"/>
    <p:sldId id="348" r:id="rId8"/>
    <p:sldId id="330" r:id="rId9"/>
    <p:sldId id="331" r:id="rId10"/>
    <p:sldId id="333" r:id="rId11"/>
    <p:sldId id="349" r:id="rId12"/>
    <p:sldId id="341" r:id="rId13"/>
    <p:sldId id="351" r:id="rId14"/>
    <p:sldId id="350" r:id="rId15"/>
    <p:sldId id="340" r:id="rId16"/>
    <p:sldId id="339" r:id="rId17"/>
    <p:sldId id="334" r:id="rId18"/>
    <p:sldId id="335" r:id="rId19"/>
    <p:sldId id="336" r:id="rId20"/>
    <p:sldId id="337" r:id="rId21"/>
    <p:sldId id="338" r:id="rId22"/>
    <p:sldId id="343" r:id="rId23"/>
    <p:sldId id="342" r:id="rId24"/>
  </p:sldIdLst>
  <p:sldSz cx="12188825" cy="6858000"/>
  <p:notesSz cx="6858000" cy="9144000"/>
  <p:custDataLst>
    <p:tags r:id="rId27"/>
  </p:custDataLst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29" autoAdjust="0"/>
  </p:normalViewPr>
  <p:slideViewPr>
    <p:cSldViewPr showGuides="1">
      <p:cViewPr>
        <p:scale>
          <a:sx n="129" d="100"/>
          <a:sy n="129" d="100"/>
        </p:scale>
        <p:origin x="-312" y="15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6"/>
    </p:cViewPr>
  </p:sorterViewPr>
  <p:notesViewPr>
    <p:cSldViewPr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9-40BC-B1D5-858BEC8E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89384"/>
        <c:axId val="511088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F83D96-5C9C-4534-86B5-5649DB8A678D}" type="datetime1">
              <a:rPr lang="it-IT" smtClean="0"/>
              <a:t>14/05/21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9B24-3351-4DE4-82DB-35F58E80D7CC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83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269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971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68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8902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08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7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34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41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22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07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6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149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88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dirty="0"/>
              <a:t>Modificare lo stile del sottotitolo dello schema</a:t>
            </a:r>
          </a:p>
        </p:txBody>
      </p:sp>
      <p:cxnSp>
        <p:nvCxnSpPr>
          <p:cNvPr id="6" name="Connettore diritto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ttangolo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7E2BE2-C2B3-4B55-8A92-AABDC382E8E6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0A373-E355-43F7-825A-91B793E35BAE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3992EC-44DB-4793-BACF-64A780A8628B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7" name="Gruppo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Immagin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ttangolo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277E1-7621-4FF5-8428-BC5024298335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Connettore diritto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9D17D8-68D2-446E-87A0-2D6562C8073F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C7AD1E-A15F-4D65-9E34-06DC5079DC1A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DDD6FC7-94FB-49FD-9E96-34996EEF0D27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6" name="Connettore diritto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29277-2975-4D5A-9A7B-43F78A804847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8D3AD8-0B53-46CB-983C-0C8ACB1B11C7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Connettore diritto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110D783-DB46-4E30-A2B2-B6F993D85061}" type="datetime1">
              <a:rPr lang="it-IT" smtClean="0"/>
              <a:pPr/>
              <a:t>14/05/21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41884" y="620688"/>
            <a:ext cx="6373788" cy="249072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sz="4400" dirty="0"/>
              <a:t>GRUPPO 16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I_4.0_6 Internet of things + I_4.0_5 Horizontal/vertical integration</a:t>
            </a:r>
            <a:endParaRPr lang="it-IT" sz="4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68503" y="4913016"/>
            <a:ext cx="5945187" cy="1770788"/>
          </a:xfrm>
        </p:spPr>
        <p:txBody>
          <a:bodyPr rtlCol="0"/>
          <a:lstStyle/>
          <a:p>
            <a:pPr rtl="0"/>
            <a:r>
              <a:rPr lang="it-IT" sz="2000" dirty="0"/>
              <a:t>Membri del gruppo n°16: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Antonini Giorgio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Cafaro Adolfo Damiano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Genova Oleg</a:t>
            </a:r>
          </a:p>
          <a:p>
            <a:pPr marL="457200" indent="-457200" rtl="0">
              <a:buFontTx/>
              <a:buChar char="-"/>
            </a:pPr>
            <a:r>
              <a:rPr lang="it-IT" sz="2000" dirty="0"/>
              <a:t>Lapolla Andrea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distribuzione temporale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60FCF-991F-6E44-9A70-09C8C88F6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9512" y="2636912"/>
            <a:ext cx="9829800" cy="1219200"/>
          </a:xfrm>
        </p:spPr>
        <p:txBody>
          <a:bodyPr/>
          <a:lstStyle/>
          <a:p>
            <a:r>
              <a:rPr lang="it-IT" dirty="0"/>
              <a:t>Analisi per settore nei progetti IOT</a:t>
            </a:r>
          </a:p>
        </p:txBody>
      </p:sp>
    </p:spTree>
    <p:extLst>
      <p:ext uri="{BB962C8B-B14F-4D97-AF65-F5344CB8AC3E}">
        <p14:creationId xmlns:p14="http://schemas.microsoft.com/office/powerpoint/2010/main" val="23748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6713" y="115888"/>
            <a:ext cx="928211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0" i="0" kern="1200" baseline="0" dirty="0">
                <a:latin typeface="+mj-lt"/>
                <a:ea typeface="+mj-ea"/>
                <a:cs typeface="+mj-cs"/>
              </a:rPr>
              <a:t>Distribuzione dei progetti per settore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0D86AB-8BB6-FA42-931C-191E85CA7224}"/>
              </a:ext>
            </a:extLst>
          </p:cNvPr>
          <p:cNvSpPr/>
          <p:nvPr/>
        </p:nvSpPr>
        <p:spPr>
          <a:xfrm>
            <a:off x="9622805" y="1484784"/>
            <a:ext cx="224815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</a:pPr>
            <a:r>
              <a:rPr lang="it-IT" sz="2000" kern="1200" dirty="0">
                <a:latin typeface="+mn-lt"/>
                <a:ea typeface="+mn-ea"/>
                <a:cs typeface="+mn-cs"/>
              </a:rPr>
              <a:t>Il settore con più progetti sull'IOT è «</a:t>
            </a:r>
            <a:r>
              <a:rPr lang="it-IT" sz="2000" i="1" kern="1200" dirty="0">
                <a:latin typeface="+mn-lt"/>
                <a:ea typeface="+mn-ea"/>
                <a:cs typeface="+mn-cs"/>
              </a:rPr>
              <a:t>Ri</a:t>
            </a:r>
            <a:r>
              <a:rPr lang="it-IT" sz="2000" i="1" dirty="0"/>
              <a:t>cerca, sviluppo tecnologico ed innovazione»</a:t>
            </a:r>
            <a:r>
              <a:rPr lang="it-IT" sz="2000" i="1" kern="1200" dirty="0">
                <a:latin typeface="+mn-lt"/>
                <a:ea typeface="+mn-ea"/>
                <a:cs typeface="+mn-cs"/>
              </a:rPr>
              <a:t> </a:t>
            </a:r>
            <a:r>
              <a:rPr lang="it-IT" sz="2000" kern="1200" dirty="0">
                <a:latin typeface="+mn-lt"/>
                <a:ea typeface="+mn-ea"/>
                <a:cs typeface="+mn-cs"/>
              </a:rPr>
              <a:t>con un totale di 1540 progetti. </a:t>
            </a:r>
            <a:endParaRPr lang="it-IT" sz="2000" b="0" i="0" kern="1200" dirty="0"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26AA316-69CD-6745-ADEF-2ACC16AF2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131888"/>
            <a:ext cx="8496945" cy="51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6B1415-9A8F-4679-848A-AE22547C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</p:spPr>
        <p:txBody>
          <a:bodyPr anchor="b">
            <a:normAutofit/>
          </a:bodyPr>
          <a:lstStyle/>
          <a:p>
            <a:r>
              <a:rPr lang="it-IT" dirty="0"/>
              <a:t>Distribuzione</a:t>
            </a:r>
            <a:r>
              <a:rPr lang="en-US" dirty="0"/>
              <a:t> </a:t>
            </a:r>
            <a:r>
              <a:rPr lang="it-IT" dirty="0"/>
              <a:t>dei finanziamenti per settore</a:t>
            </a:r>
          </a:p>
        </p:txBody>
      </p:sp>
      <p:pic>
        <p:nvPicPr>
          <p:cNvPr id="5" name="Immagine 4" descr="Immagine che contiene antenna&#10;&#10;Descrizione generata automaticamente">
            <a:extLst>
              <a:ext uri="{FF2B5EF4-FFF2-40B4-BE49-F238E27FC236}">
                <a16:creationId xmlns:a16="http://schemas.microsoft.com/office/drawing/2014/main" id="{C762C0A2-B52E-1145-B449-CB161AB1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887287"/>
            <a:ext cx="8424936" cy="4970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8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588418" y="0"/>
            <a:ext cx="7011988" cy="143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3700" b="0" i="0" kern="1200" baseline="0" dirty="0">
                <a:latin typeface="+mj-lt"/>
                <a:ea typeface="+mj-ea"/>
                <a:cs typeface="+mj-cs"/>
              </a:rPr>
              <a:t>Somma dei </a:t>
            </a:r>
            <a:r>
              <a:rPr lang="it-IT" sz="3700" b="0" kern="1200" dirty="0">
                <a:latin typeface="+mj-lt"/>
                <a:ea typeface="+mj-ea"/>
                <a:cs typeface="+mj-cs"/>
              </a:rPr>
              <a:t>f</a:t>
            </a:r>
            <a:r>
              <a:rPr lang="it-IT" sz="3700" b="0" i="0" kern="1200" baseline="0" dirty="0">
                <a:latin typeface="+mj-lt"/>
                <a:ea typeface="+mj-ea"/>
                <a:cs typeface="+mj-cs"/>
              </a:rPr>
              <a:t>inanziamenti totali dal 2014 al 2020 per settore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FB5760D-2683-444B-A978-76C2C68D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65" y="1340768"/>
            <a:ext cx="8568952" cy="5055681"/>
          </a:xfrm>
          <a:prstGeom prst="rect">
            <a:avLst/>
          </a:prstGeom>
          <a:noFill/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90D86AB-8BB6-FA42-931C-191E85CA7224}"/>
              </a:ext>
            </a:extLst>
          </p:cNvPr>
          <p:cNvSpPr/>
          <p:nvPr/>
        </p:nvSpPr>
        <p:spPr>
          <a:xfrm>
            <a:off x="9190756" y="1876264"/>
            <a:ext cx="2843807" cy="1552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it-IT" dirty="0"/>
              <a:t>Il settore che ha ricevuto più finanziamenti nel corso degli anni dal 2014 al 2020 è </a:t>
            </a:r>
            <a:r>
              <a:rPr lang="it-IT" i="1" dirty="0"/>
              <a:t>Servizi per la P.A. e per la collettività</a:t>
            </a:r>
            <a:r>
              <a:rPr lang="it-IT" dirty="0"/>
              <a:t> con un totale di 223 progetti.</a:t>
            </a:r>
          </a:p>
        </p:txBody>
      </p:sp>
    </p:spTree>
    <p:extLst>
      <p:ext uri="{BB962C8B-B14F-4D97-AF65-F5344CB8AC3E}">
        <p14:creationId xmlns:p14="http://schemas.microsoft.com/office/powerpoint/2010/main" val="16670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distribuzione geografica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6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soggetti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1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- 2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12C57-E01E-4019-9D5A-E3194D99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901181-BD7C-4D14-8540-4C06632F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DDB2DD-13B8-4C8D-B973-3498C695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F9D2E-AB3E-4A9A-8A72-3239117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 IN BREVE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4FAB8-11E3-4635-9AE6-11E8355B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90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- 4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- 5</a:t>
            </a:r>
          </a:p>
        </p:txBody>
      </p:sp>
      <p:sp>
        <p:nvSpPr>
          <p:cNvPr id="5" name="Segnaposto immagine 4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/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AFB550-3886-4C0A-A4FD-DFA0BB1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BIBLIOGRAFIA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8225803-058A-4C76-AECC-86C5BEA0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0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C9EEE-1A09-49CC-85E3-B57F76BE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FINE 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C835BE-545E-402A-91D6-E84182210C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C0DB31-B285-40B5-AC4E-EE690F6CF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90115-9A68-4543-B5F3-5A2D1F3A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METODOLOGICHE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510F-0DD2-4F6A-B62B-A00A89D0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286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Temi analizzati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/>
              <a:t>Analisi per settore</a:t>
            </a:r>
          </a:p>
          <a:p>
            <a:pPr rtl="0"/>
            <a:r>
              <a:rPr lang="it-IT" dirty="0"/>
              <a:t>Analisi per soggetti</a:t>
            </a:r>
          </a:p>
          <a:p>
            <a:pPr rtl="0"/>
            <a:r>
              <a:rPr lang="it-IT" dirty="0"/>
              <a:t>Analisi per distribuzione temporale</a:t>
            </a:r>
          </a:p>
          <a:p>
            <a:pPr rtl="0"/>
            <a:r>
              <a:rPr lang="it-IT" dirty="0"/>
              <a:t>Analisi per distribuzione geografica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42D36-A299-406E-9246-B1110F8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PAROLE CHIAVE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33833-6E6D-4DCD-8BBB-8ABDC240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45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2D55A1-08A5-4AA0-B6B2-B52FCA60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IOT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27151-5A95-4F30-9311-F02D829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CDA04-8153-437C-9376-CEFBA20A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49469"/>
            <a:ext cx="9829799" cy="1219200"/>
          </a:xfrm>
        </p:spPr>
        <p:txBody>
          <a:bodyPr/>
          <a:lstStyle/>
          <a:p>
            <a:r>
              <a:rPr lang="it-IT" dirty="0"/>
              <a:t>ANALISI INDUSTRIA 4.0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4951D-D6A1-49B2-B689-C23ADF6B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DAI DATI è EMERSO CHE NON CI SONO DATI</a:t>
            </a:r>
          </a:p>
          <a:p>
            <a:endParaRPr lang="it-IT" dirty="0"/>
          </a:p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0067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Layout titolo e contenuto con grafico</a:t>
            </a:r>
          </a:p>
        </p:txBody>
      </p:sp>
      <p:graphicFrame>
        <p:nvGraphicFramePr>
          <p:cNvPr id="7" name="Segnaposto contenuto 6" descr="Grafico combinato personalizzato che rappresenta 2 serie e 1 linea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62893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Temi analizzati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it-IT" dirty="0"/>
              <a:t>Primo punto elenco qui</a:t>
            </a:r>
          </a:p>
          <a:p>
            <a:pPr rtl="0"/>
            <a:r>
              <a:rPr lang="it-IT" dirty="0"/>
              <a:t>Secondo punto elenco qui</a:t>
            </a:r>
          </a:p>
          <a:p>
            <a:pPr rtl="0"/>
            <a:r>
              <a:rPr lang="it-IT" dirty="0"/>
              <a:t>Terzo punto elenco qui</a:t>
            </a:r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074489"/>
              </p:ext>
            </p:extLst>
          </p:nvPr>
        </p:nvGraphicFramePr>
        <p:xfrm>
          <a:off x="6551613" y="1984375"/>
          <a:ext cx="4800600" cy="220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Gruppo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Gruppo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pPr rtl="0"/>
                      <a:r>
                        <a:rPr lang="it-IT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Simboli di valuta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25_TF02895262.potx" id="{D0DDE7C2-9453-44B1-87E5-C9C2E7C542D1}" vid="{10BC59E7-1745-44C7-9A18-A0EA90C996CB}"/>
    </a:ext>
  </a:extLst>
</a:theme>
</file>

<file path=ppt/theme/theme2.xml><?xml version="1.0" encoding="utf-8"?>
<a:theme xmlns:a="http://schemas.openxmlformats.org/drawingml/2006/main" name="Tema di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simboli di valuta (widescreen)</Template>
  <TotalTime>71</TotalTime>
  <Words>246</Words>
  <Application>Microsoft Macintosh PowerPoint</Application>
  <PresentationFormat>Personalizzato</PresentationFormat>
  <Paragraphs>65</Paragraphs>
  <Slides>23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6" baseType="lpstr">
      <vt:lpstr>Arial</vt:lpstr>
      <vt:lpstr>Cambria</vt:lpstr>
      <vt:lpstr>Simboli di valuta 16X9</vt:lpstr>
      <vt:lpstr>GRUPPO 16  I_4.0_6 Internet of things + I_4.0_5 Horizontal/vertical integration</vt:lpstr>
      <vt:lpstr>WORKFLOW IN BREVE</vt:lpstr>
      <vt:lpstr>NOTE METODOLOGICHE</vt:lpstr>
      <vt:lpstr>Temi analizzati</vt:lpstr>
      <vt:lpstr>PAROLE CHIAVE</vt:lpstr>
      <vt:lpstr>ANALISI IOT</vt:lpstr>
      <vt:lpstr>ANALISI INDUSTRIA 4.0</vt:lpstr>
      <vt:lpstr>Layout titolo e contenuto con grafico</vt:lpstr>
      <vt:lpstr>Temi analizzati</vt:lpstr>
      <vt:lpstr>Analisi per distribuzione temporale</vt:lpstr>
      <vt:lpstr>Analisi per settore nei progetti IOT</vt:lpstr>
      <vt:lpstr>Distribuzione dei progetti per settore</vt:lpstr>
      <vt:lpstr>Distribuzione dei finanziamenti per settore</vt:lpstr>
      <vt:lpstr>Somma dei finanziamenti totali dal 2014 al 2020 per settore</vt:lpstr>
      <vt:lpstr>Analisi per distribuzione geografica</vt:lpstr>
      <vt:lpstr>Analisi per soggetti</vt:lpstr>
      <vt:lpstr>Aggiungere un titolo di diapositiva - 2</vt:lpstr>
      <vt:lpstr>Aggiungere un titolo di diapositiva - 3</vt:lpstr>
      <vt:lpstr>Presentazione standard di PowerPoint</vt:lpstr>
      <vt:lpstr>Aggiungere un titolo di diapositiva - 4</vt:lpstr>
      <vt:lpstr>Aggiungere un titolo di diapositiva - 5</vt:lpstr>
      <vt:lpstr>BIBLIOGRAFIA</vt:lpstr>
      <vt:lpstr>FINE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GENOVA OLEG</dc:creator>
  <cp:lastModifiedBy>adolfo cafaro</cp:lastModifiedBy>
  <cp:revision>11</cp:revision>
  <dcterms:created xsi:type="dcterms:W3CDTF">2021-05-13T19:38:01Z</dcterms:created>
  <dcterms:modified xsi:type="dcterms:W3CDTF">2021-05-14T13:00:51Z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