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18" r:id="rId2"/>
    <p:sldId id="347" r:id="rId3"/>
    <p:sldId id="346" r:id="rId4"/>
    <p:sldId id="329" r:id="rId5"/>
    <p:sldId id="345" r:id="rId6"/>
    <p:sldId id="344" r:id="rId7"/>
    <p:sldId id="348" r:id="rId8"/>
    <p:sldId id="330" r:id="rId9"/>
    <p:sldId id="331" r:id="rId10"/>
    <p:sldId id="333" r:id="rId11"/>
    <p:sldId id="341" r:id="rId12"/>
    <p:sldId id="340" r:id="rId13"/>
    <p:sldId id="339" r:id="rId14"/>
    <p:sldId id="334" r:id="rId15"/>
    <p:sldId id="335" r:id="rId16"/>
    <p:sldId id="336" r:id="rId17"/>
    <p:sldId id="337" r:id="rId18"/>
    <p:sldId id="338" r:id="rId19"/>
    <p:sldId id="343" r:id="rId20"/>
    <p:sldId id="342" r:id="rId21"/>
  </p:sldIdLst>
  <p:sldSz cx="12188825" cy="6858000"/>
  <p:notesSz cx="6858000" cy="9144000"/>
  <p:custDataLst>
    <p:tags r:id="rId24"/>
  </p:custDataLst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6E90FE"/>
    <a:srgbClr val="8086FC"/>
    <a:srgbClr val="6D6DFB"/>
    <a:srgbClr val="4E78F0"/>
    <a:srgbClr val="F0932C"/>
    <a:srgbClr val="92C610"/>
    <a:srgbClr val="9FD812"/>
    <a:srgbClr val="E05F2C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81" d="100"/>
          <a:sy n="81" d="100"/>
        </p:scale>
        <p:origin x="72" y="56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16"/>
    </p:cViewPr>
  </p:sorterViewPr>
  <p:notesViewPr>
    <p:cSldViewPr showGuides="1">
      <p:cViewPr varScale="1">
        <p:scale>
          <a:sx n="91" d="100"/>
          <a:sy n="91" d="100"/>
        </p:scale>
        <p:origin x="37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18000"/>
                  </a:schemeClr>
                </a:gs>
                <a:gs pos="50000">
                  <a:schemeClr val="accent1">
                    <a:satMod val="89000"/>
                    <a:lumMod val="91000"/>
                  </a:schemeClr>
                </a:gs>
                <a:gs pos="100000">
                  <a:schemeClr val="accent1">
                    <a:lumMod val="69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F9-40BC-B1D5-858BEC8E35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18000"/>
                  </a:schemeClr>
                </a:gs>
                <a:gs pos="50000">
                  <a:schemeClr val="accent2">
                    <a:satMod val="89000"/>
                    <a:lumMod val="91000"/>
                  </a:schemeClr>
                </a:gs>
                <a:gs pos="100000">
                  <a:schemeClr val="accent2">
                    <a:lumMod val="69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F9-40BC-B1D5-858BEC8E35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1089384"/>
        <c:axId val="51108860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6F9-40BC-B1D5-858BEC8E35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1089384"/>
        <c:axId val="511088600"/>
      </c:lineChart>
      <c:catAx>
        <c:axId val="511089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11088600"/>
        <c:crosses val="autoZero"/>
        <c:auto val="1"/>
        <c:lblAlgn val="ctr"/>
        <c:lblOffset val="100"/>
        <c:noMultiLvlLbl val="0"/>
      </c:catAx>
      <c:valAx>
        <c:axId val="51108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11089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0F83D96-5C9C-4534-86B5-5649DB8A678D}" type="datetime1">
              <a:rPr lang="it-IT" smtClean="0"/>
              <a:t>13/05/2021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F8ED99B-9732-49FC-9C16-B56FEB1B109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B9B24-3351-4DE4-82DB-35F58E80D7CC}" type="datetime1">
              <a:rPr lang="it-IT" smtClean="0"/>
              <a:pPr/>
              <a:t>13/05/2021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3836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9715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0683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28902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6084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9780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5344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8418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2220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5075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1497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9888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5269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0824" y="1600200"/>
            <a:ext cx="5945188" cy="3048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1520825" y="4898572"/>
            <a:ext cx="5945187" cy="1270453"/>
          </a:xfrm>
        </p:spPr>
        <p:txBody>
          <a:bodyPr rtlCol="0">
            <a:no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dirty="0"/>
              <a:t>Modificare lo stile del sottotitolo dello schema</a:t>
            </a:r>
          </a:p>
        </p:txBody>
      </p:sp>
      <p:cxnSp>
        <p:nvCxnSpPr>
          <p:cNvPr id="6" name="Connettore diritto 5"/>
          <p:cNvCxnSpPr/>
          <p:nvPr/>
        </p:nvCxnSpPr>
        <p:spPr>
          <a:xfrm>
            <a:off x="1658936" y="4782971"/>
            <a:ext cx="56546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o 4"/>
          <p:cNvGrpSpPr/>
          <p:nvPr userDrawn="1"/>
        </p:nvGrpSpPr>
        <p:grpSpPr>
          <a:xfrm>
            <a:off x="7923213" y="0"/>
            <a:ext cx="4265612" cy="6858000"/>
            <a:chOff x="7923213" y="0"/>
            <a:chExt cx="4265612" cy="6858000"/>
          </a:xfrm>
        </p:grpSpPr>
        <p:pic>
          <p:nvPicPr>
            <p:cNvPr id="4" name="Immagin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23213" y="0"/>
              <a:ext cx="4265612" cy="6858000"/>
            </a:xfrm>
            <a:prstGeom prst="rect">
              <a:avLst/>
            </a:prstGeom>
          </p:spPr>
        </p:pic>
        <p:sp>
          <p:nvSpPr>
            <p:cNvPr id="13" name="Rettangolo 12"/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7E2BE2-C2B3-4B55-8A92-AABDC382E8E6}" type="datetime1">
              <a:rPr lang="it-IT" smtClean="0"/>
              <a:pPr/>
              <a:t>13/05/2021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523412" y="646112"/>
            <a:ext cx="1828801" cy="5522913"/>
          </a:xfrm>
        </p:spPr>
        <p:txBody>
          <a:bodyPr vert="eaVert"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22412" y="646112"/>
            <a:ext cx="7620000" cy="5522913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3B0A373-E355-43F7-825A-91B793E35BAE}" type="datetime1">
              <a:rPr lang="it-IT" smtClean="0"/>
              <a:pPr/>
              <a:t>13/05/2021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7" name="Connettore diritto 6"/>
          <p:cNvCxnSpPr/>
          <p:nvPr/>
        </p:nvCxnSpPr>
        <p:spPr>
          <a:xfrm>
            <a:off x="9371012" y="762000"/>
            <a:ext cx="0" cy="533400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3992EC-44DB-4793-BACF-64A780A8628B}" type="datetime1">
              <a:rPr lang="it-IT" smtClean="0"/>
              <a:pPr/>
              <a:t>13/05/2021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7" name="Connettore diritto 6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2410" y="2237096"/>
            <a:ext cx="8229601" cy="2411103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2412" y="4876800"/>
            <a:ext cx="8229601" cy="1292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grpSp>
        <p:nvGrpSpPr>
          <p:cNvPr id="7" name="Gruppo 6"/>
          <p:cNvGrpSpPr/>
          <p:nvPr userDrawn="1"/>
        </p:nvGrpSpPr>
        <p:grpSpPr>
          <a:xfrm>
            <a:off x="11123611" y="0"/>
            <a:ext cx="1065214" cy="6868886"/>
            <a:chOff x="11123611" y="0"/>
            <a:chExt cx="1065214" cy="6868886"/>
          </a:xfrm>
        </p:grpSpPr>
        <p:pic>
          <p:nvPicPr>
            <p:cNvPr id="10" name="Immagin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23611" y="0"/>
              <a:ext cx="1065213" cy="6858000"/>
            </a:xfrm>
            <a:prstGeom prst="rect">
              <a:avLst/>
            </a:prstGeom>
          </p:spPr>
        </p:pic>
        <p:sp>
          <p:nvSpPr>
            <p:cNvPr id="12" name="Rettangolo 11"/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7277E1-7621-4FF5-8428-BC5024298335}" type="datetime1">
              <a:rPr lang="it-IT" smtClean="0"/>
              <a:pPr/>
              <a:t>13/05/2021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9" name="Connettore diritto 8"/>
          <p:cNvCxnSpPr/>
          <p:nvPr/>
        </p:nvCxnSpPr>
        <p:spPr>
          <a:xfrm>
            <a:off x="1658936" y="4782971"/>
            <a:ext cx="80168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800600" cy="4187952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51612" y="1984248"/>
            <a:ext cx="4800601" cy="4187952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79D17D8-68D2-446E-87A0-2D6562C8073F}" type="datetime1">
              <a:rPr lang="it-IT" smtClean="0"/>
              <a:pPr/>
              <a:t>13/05/2021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8" name="Connettore diritto 7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800600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800600" cy="342582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1613" y="1828800"/>
            <a:ext cx="4800600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1613" y="2743200"/>
            <a:ext cx="4800600" cy="342582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C7AD1E-A15F-4D65-9E34-06DC5079DC1A}" type="datetime1">
              <a:rPr lang="it-IT" smtClean="0"/>
              <a:pPr/>
              <a:t>13/05/2021</a:t>
            </a:fld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DDD6FC7-94FB-49FD-9E96-34996EEF0D27}" type="datetime1">
              <a:rPr lang="it-IT" smtClean="0"/>
              <a:pPr/>
              <a:t>13/05/2021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6" name="Connettore diritto 5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229277-2975-4D5A-9A7B-43F78A804847}" type="datetime1">
              <a:rPr lang="it-IT" smtClean="0"/>
              <a:pPr/>
              <a:t>13/05/2021</a:t>
            </a:fld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4414" y="685800"/>
            <a:ext cx="5257799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78D3AD8-0B53-46CB-983C-0C8ACB1B11C7}" type="datetime1">
              <a:rPr lang="it-IT" smtClean="0"/>
              <a:pPr/>
              <a:t>13/05/2021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8" name="Connettore diritto 7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>
          <a:xfrm>
            <a:off x="6025925" y="-50118"/>
            <a:ext cx="6172198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cxnSp>
        <p:nvCxnSpPr>
          <p:cNvPr id="10" name="Connettore diritto 9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110D783-DB46-4E30-A2B2-B6F993D85061}" type="datetime1">
              <a:rPr lang="it-IT" smtClean="0"/>
              <a:pPr/>
              <a:t>13/05/2021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2A013F82-EE5E-44EE-A61D-E31C6657F26F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065213" cy="6858000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1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75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0425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463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41884" y="620688"/>
            <a:ext cx="6373788" cy="2490724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sz="4400" dirty="0"/>
              <a:t>GRUPPO 16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I_4.0_6 Internet of things + I_4.0_5 Horizontal/vertical integration</a:t>
            </a:r>
            <a:endParaRPr lang="it-IT" sz="44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68503" y="4913016"/>
            <a:ext cx="5945187" cy="1770788"/>
          </a:xfrm>
        </p:spPr>
        <p:txBody>
          <a:bodyPr rtlCol="0"/>
          <a:lstStyle/>
          <a:p>
            <a:pPr rtl="0"/>
            <a:r>
              <a:rPr lang="it-IT" sz="2000" dirty="0"/>
              <a:t>Membri del gruppo n°16:</a:t>
            </a:r>
          </a:p>
          <a:p>
            <a:pPr marL="457200" indent="-457200" rtl="0">
              <a:buFontTx/>
              <a:buChar char="-"/>
            </a:pPr>
            <a:r>
              <a:rPr lang="it-IT" sz="2000" dirty="0"/>
              <a:t>Antonini Giorgio</a:t>
            </a:r>
          </a:p>
          <a:p>
            <a:pPr marL="457200" indent="-457200" rtl="0">
              <a:buFontTx/>
              <a:buChar char="-"/>
            </a:pPr>
            <a:r>
              <a:rPr lang="it-IT" sz="2000" dirty="0"/>
              <a:t>Cafaro Adolfo Damiano</a:t>
            </a:r>
          </a:p>
          <a:p>
            <a:pPr marL="457200" indent="-457200" rtl="0">
              <a:buFontTx/>
              <a:buChar char="-"/>
            </a:pPr>
            <a:r>
              <a:rPr lang="it-IT" sz="2000" dirty="0"/>
              <a:t>Genova Oleg</a:t>
            </a:r>
          </a:p>
          <a:p>
            <a:pPr marL="457200" indent="-457200" rtl="0">
              <a:buFontTx/>
              <a:buChar char="-"/>
            </a:pPr>
            <a:r>
              <a:rPr lang="it-IT" sz="2000" dirty="0"/>
              <a:t>Lapolla Andrea</a:t>
            </a:r>
          </a:p>
        </p:txBody>
      </p:sp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Analisi per distribuzione temporale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400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Analisi per settore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52138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Analisi per distribuzione geografica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8623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Analisi per soggetti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5117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titolo di diapositiva - 2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8" name="Segnaposto contenuto 7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10" name="Segnaposto contenuto 9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718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titolo di diapositiva - 3</a:t>
            </a:r>
          </a:p>
        </p:txBody>
      </p:sp>
    </p:spTree>
    <p:extLst>
      <p:ext uri="{BB962C8B-B14F-4D97-AF65-F5344CB8AC3E}">
        <p14:creationId xmlns:p14="http://schemas.microsoft.com/office/powerpoint/2010/main" val="10286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712C57-E01E-4019-9D5A-E3194D99F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901181-BD7C-4D14-8540-4C06632F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9DDB2DD-13B8-4C8D-B973-3498C6958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625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titolo di diapositiva - 4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154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titolo di diapositiva - 5</a:t>
            </a:r>
          </a:p>
        </p:txBody>
      </p:sp>
      <p:sp>
        <p:nvSpPr>
          <p:cNvPr id="5" name="Segnaposto immagine 4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/>
      </p:sp>
      <p:sp>
        <p:nvSpPr>
          <p:cNvPr id="6" name="Segnaposto testo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704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AFB550-3886-4C0A-A4FD-DFA0BB1FB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BIBLIOGRAFIA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88225803-058A-4C76-AECC-86C5BEA08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908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3F9D2E-AB3E-4A9A-8A72-32391176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WORKFLOW IN BREVE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44FAB8-11E3-4635-9AE6-11E8355B3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903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3C9EEE-1A09-49CC-85E3-B57F76BE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FINE 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CC835BE-545E-402A-91D6-E84182210C6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C0DB31-B285-40B5-AC4E-EE690F6CF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351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F90115-9A68-4543-B5F3-5A2D1F3A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NOTE METODOLOGICHE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23510F-0DD2-4F6A-B62B-A00A89D0B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286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Temi analizzati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Analisi per settore</a:t>
            </a:r>
          </a:p>
          <a:p>
            <a:pPr rtl="0"/>
            <a:r>
              <a:rPr lang="it-IT" dirty="0"/>
              <a:t>Analisi per soggetti</a:t>
            </a:r>
          </a:p>
          <a:p>
            <a:pPr rtl="0"/>
            <a:r>
              <a:rPr lang="it-IT" dirty="0"/>
              <a:t>Analisi per distribuzione temporale</a:t>
            </a:r>
          </a:p>
          <a:p>
            <a:pPr rtl="0"/>
            <a:r>
              <a:rPr lang="it-IT" dirty="0"/>
              <a:t>Analisi per distribuzione geografica</a:t>
            </a:r>
          </a:p>
        </p:txBody>
      </p:sp>
    </p:spTree>
    <p:extLst>
      <p:ext uri="{BB962C8B-B14F-4D97-AF65-F5344CB8AC3E}">
        <p14:creationId xmlns:p14="http://schemas.microsoft.com/office/powerpoint/2010/main" val="271760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D42D36-A299-406E-9246-B1110F8D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PAROLE CHIAVE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633833-6E6D-4DCD-8BBB-8ABDC2402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455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2D55A1-08A5-4AA0-B6B2-B52FCA60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IOT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027151-5A95-4F30-9311-F02D82901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79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0CDA04-8153-437C-9376-CEFBA20A9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49469"/>
            <a:ext cx="9829799" cy="1219200"/>
          </a:xfrm>
        </p:spPr>
        <p:txBody>
          <a:bodyPr/>
          <a:lstStyle/>
          <a:p>
            <a:r>
              <a:rPr lang="it-IT" dirty="0"/>
              <a:t>ANALISI INDUSTRIA 4.0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14951D-D6A1-49B2-B689-C23ADF6BC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DAI DATI è EMERSO CHE NON CI SONO DATI</a:t>
            </a:r>
          </a:p>
          <a:p>
            <a:endParaRPr lang="it-IT" dirty="0"/>
          </a:p>
          <a:p>
            <a:r>
              <a:rPr lang="it-IT" dirty="0"/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200678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Layout titolo e contenuto con grafico</a:t>
            </a:r>
          </a:p>
        </p:txBody>
      </p:sp>
      <p:graphicFrame>
        <p:nvGraphicFramePr>
          <p:cNvPr id="7" name="Segnaposto contenuto 6" descr="Grafico combinato personalizzato che rappresenta 2 serie e 1 linea per 4 categori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562893"/>
              </p:ext>
            </p:extLst>
          </p:nvPr>
        </p:nvGraphicFramePr>
        <p:xfrm>
          <a:off x="1522413" y="1981200"/>
          <a:ext cx="9829800" cy="4187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9390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Temi analizzati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it-IT" dirty="0"/>
              <a:t>Primo punto elenco qui</a:t>
            </a:r>
          </a:p>
          <a:p>
            <a:pPr rtl="0"/>
            <a:r>
              <a:rPr lang="it-IT" dirty="0"/>
              <a:t>Secondo punto elenco qui</a:t>
            </a:r>
          </a:p>
          <a:p>
            <a:pPr rtl="0"/>
            <a:r>
              <a:rPr lang="it-IT" dirty="0"/>
              <a:t>Terzo punto elenco qui</a:t>
            </a:r>
          </a:p>
        </p:txBody>
      </p:sp>
      <p:graphicFrame>
        <p:nvGraphicFramePr>
          <p:cNvPr id="7" name="Segnaposto contenuto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15074489"/>
              </p:ext>
            </p:extLst>
          </p:nvPr>
        </p:nvGraphicFramePr>
        <p:xfrm>
          <a:off x="6551613" y="1984375"/>
          <a:ext cx="4800600" cy="220662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1656">
                <a:tc>
                  <a:txBody>
                    <a:bodyPr/>
                    <a:lstStyle/>
                    <a:p>
                      <a:pPr rtl="0"/>
                      <a:r>
                        <a:rPr lang="it-IT" dirty="0"/>
                        <a:t>Classe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Gruppo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Gruppo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656">
                <a:tc>
                  <a:txBody>
                    <a:bodyPr/>
                    <a:lstStyle/>
                    <a:p>
                      <a:pPr rtl="0"/>
                      <a:r>
                        <a:rPr lang="it-IT" dirty="0"/>
                        <a:t>Classe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656">
                <a:tc>
                  <a:txBody>
                    <a:bodyPr/>
                    <a:lstStyle/>
                    <a:p>
                      <a:pPr rtl="0"/>
                      <a:r>
                        <a:rPr lang="it-IT" dirty="0"/>
                        <a:t>Classe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656">
                <a:tc>
                  <a:txBody>
                    <a:bodyPr/>
                    <a:lstStyle/>
                    <a:p>
                      <a:pPr rtl="0"/>
                      <a:r>
                        <a:rPr lang="it-IT" dirty="0"/>
                        <a:t>Classe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59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Simboli di valuta 16X9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325_TF02895262.potx" id="{D0DDE7C2-9453-44B1-87E5-C9C2E7C542D1}" vid="{10BC59E7-1745-44C7-9A18-A0EA90C996CB}"/>
    </a:ext>
  </a:extLst>
</a:theme>
</file>

<file path=ppt/theme/theme2.xml><?xml version="1.0" encoding="utf-8"?>
<a:theme xmlns:a="http://schemas.openxmlformats.org/drawingml/2006/main" name="Tema di Offic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simboli di valuta (widescreen)</Template>
  <TotalTime>36</TotalTime>
  <Words>166</Words>
  <Application>Microsoft Office PowerPoint</Application>
  <PresentationFormat>Personalizzato</PresentationFormat>
  <Paragraphs>59</Paragraphs>
  <Slides>20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3" baseType="lpstr">
      <vt:lpstr>Arial</vt:lpstr>
      <vt:lpstr>Cambria</vt:lpstr>
      <vt:lpstr>Simboli di valuta 16X9</vt:lpstr>
      <vt:lpstr>GRUPPO 16  I_4.0_6 Internet of things + I_4.0_5 Horizontal/vertical integration</vt:lpstr>
      <vt:lpstr>WORKFLOW IN BREVE</vt:lpstr>
      <vt:lpstr>NOTE METODOLOGICHE</vt:lpstr>
      <vt:lpstr>Temi analizzati</vt:lpstr>
      <vt:lpstr>PAROLE CHIAVE</vt:lpstr>
      <vt:lpstr>ANALISI IOT</vt:lpstr>
      <vt:lpstr>ANALISI INDUSTRIA 4.0</vt:lpstr>
      <vt:lpstr>Layout titolo e contenuto con grafico</vt:lpstr>
      <vt:lpstr>Temi analizzati</vt:lpstr>
      <vt:lpstr>Analisi per distribuzione temporale</vt:lpstr>
      <vt:lpstr>Analisi per settore</vt:lpstr>
      <vt:lpstr>Analisi per distribuzione geografica</vt:lpstr>
      <vt:lpstr>Analisi per soggetti</vt:lpstr>
      <vt:lpstr>Aggiungere un titolo di diapositiva - 2</vt:lpstr>
      <vt:lpstr>Aggiungere un titolo di diapositiva - 3</vt:lpstr>
      <vt:lpstr>Presentazione standard di PowerPoint</vt:lpstr>
      <vt:lpstr>Aggiungere un titolo di diapositiva - 4</vt:lpstr>
      <vt:lpstr>Aggiungere un titolo di diapositiva - 5</vt:lpstr>
      <vt:lpstr>BIBLIOGRAFIA</vt:lpstr>
      <vt:lpstr>FINE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titolo</dc:title>
  <dc:creator>GENOVA OLEG</dc:creator>
  <cp:lastModifiedBy>GENOVA OLEG</cp:lastModifiedBy>
  <cp:revision>7</cp:revision>
  <dcterms:created xsi:type="dcterms:W3CDTF">2021-05-13T19:38:01Z</dcterms:created>
  <dcterms:modified xsi:type="dcterms:W3CDTF">2021-05-13T20:14:29Z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