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8" r:id="rId2"/>
    <p:sldId id="347" r:id="rId3"/>
    <p:sldId id="346" r:id="rId4"/>
    <p:sldId id="329" r:id="rId5"/>
    <p:sldId id="345" r:id="rId6"/>
    <p:sldId id="344" r:id="rId7"/>
    <p:sldId id="348" r:id="rId8"/>
    <p:sldId id="330" r:id="rId9"/>
    <p:sldId id="331" r:id="rId10"/>
    <p:sldId id="333" r:id="rId11"/>
    <p:sldId id="356" r:id="rId12"/>
    <p:sldId id="357" r:id="rId13"/>
    <p:sldId id="358" r:id="rId14"/>
    <p:sldId id="359" r:id="rId15"/>
    <p:sldId id="360" r:id="rId16"/>
    <p:sldId id="361" r:id="rId17"/>
    <p:sldId id="362" r:id="rId18"/>
    <p:sldId id="349" r:id="rId19"/>
    <p:sldId id="341" r:id="rId20"/>
    <p:sldId id="351" r:id="rId21"/>
    <p:sldId id="350" r:id="rId22"/>
    <p:sldId id="340" r:id="rId23"/>
    <p:sldId id="355" r:id="rId24"/>
    <p:sldId id="354" r:id="rId25"/>
    <p:sldId id="353" r:id="rId26"/>
    <p:sldId id="352" r:id="rId27"/>
    <p:sldId id="339" r:id="rId28"/>
    <p:sldId id="334" r:id="rId29"/>
    <p:sldId id="335" r:id="rId30"/>
    <p:sldId id="336" r:id="rId31"/>
    <p:sldId id="337" r:id="rId32"/>
    <p:sldId id="338" r:id="rId33"/>
    <p:sldId id="343" r:id="rId34"/>
    <p:sldId id="342" r:id="rId35"/>
  </p:sldIdLst>
  <p:sldSz cx="12188825" cy="6858000"/>
  <p:notesSz cx="6858000" cy="9144000"/>
  <p:custDataLst>
    <p:tags r:id="rId38"/>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46"/>
            <p14:sldId id="329"/>
            <p14:sldId id="345"/>
            <p14:sldId id="344"/>
            <p14:sldId id="348"/>
            <p14:sldId id="330"/>
            <p14:sldId id="331"/>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49"/>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38"/>
            <p14:sldId id="343"/>
            <p14:sldId id="342"/>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1" dt="2021-05-16T08:42:42.93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29" autoAdjust="0"/>
  </p:normalViewPr>
  <p:slideViewPr>
    <p:cSldViewPr showGuides="1">
      <p:cViewPr varScale="1">
        <p:scale>
          <a:sx n="86" d="100"/>
          <a:sy n="86" d="100"/>
        </p:scale>
        <p:origin x="514" y="53"/>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F9-40BC-B1D5-858BEC8E35D5}"/>
            </c:ext>
          </c:extLst>
        </c:ser>
        <c:ser>
          <c:idx val="1"/>
          <c:order val="1"/>
          <c:tx>
            <c:strRef>
              <c:f>Sheet1!$C$1</c:f>
              <c:strCache>
                <c:ptCount val="1"/>
                <c:pt idx="0">
                  <c:v>Serie 2</c:v>
                </c:pt>
              </c:strCache>
            </c:strRef>
          </c:tx>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F9-40BC-B1D5-858BEC8E35D5}"/>
            </c:ext>
          </c:extLst>
        </c:ser>
        <c:dLbls>
          <c:showLegendKey val="0"/>
          <c:showVal val="0"/>
          <c:showCatName val="0"/>
          <c:showSerName val="0"/>
          <c:showPercent val="0"/>
          <c:showBubbleSize val="0"/>
        </c:dLbls>
        <c:gapWidth val="219"/>
        <c:overlap val="-27"/>
        <c:axId val="511089384"/>
        <c:axId val="511088600"/>
      </c:barChart>
      <c:lineChart>
        <c:grouping val="standard"/>
        <c:varyColors val="0"/>
        <c:ser>
          <c:idx val="2"/>
          <c:order val="2"/>
          <c:tx>
            <c:strRef>
              <c:f>Sheet1!$D$1</c:f>
              <c:strCache>
                <c:ptCount val="1"/>
                <c:pt idx="0">
                  <c:v>Serie 3</c:v>
                </c:pt>
              </c:strCache>
            </c:strRef>
          </c:tx>
          <c:spPr>
            <a:ln w="31750" cap="rnd">
              <a:solidFill>
                <a:schemeClr val="accent3"/>
              </a:solidFill>
              <a:round/>
            </a:ln>
            <a:effectLst/>
          </c:spPr>
          <c:marker>
            <c:symbol val="none"/>
          </c:marker>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F9-40BC-B1D5-858BEC8E35D5}"/>
            </c:ext>
          </c:extLst>
        </c:ser>
        <c:dLbls>
          <c:showLegendKey val="0"/>
          <c:showVal val="0"/>
          <c:showCatName val="0"/>
          <c:showSerName val="0"/>
          <c:showPercent val="0"/>
          <c:showBubbleSize val="0"/>
        </c:dLbls>
        <c:marker val="1"/>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7067912761710803E-2"/>
          <c:y val="0.11274060770314388"/>
          <c:w val="0.88522360270991751"/>
          <c:h val="0.82636221118756492"/>
        </c:manualLayout>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5.9671351117173067E-2"/>
          <c:y val="0.15717968157695222"/>
          <c:w val="0.80717289082700083"/>
          <c:h val="0.7027311313151815"/>
        </c:manualLayout>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tempo'!$F$3:$F$8</c:f>
              <c:numCache>
                <c:formatCode>0</c:formatCode>
                <c:ptCount val="6"/>
                <c:pt idx="0">
                  <c:v>43.157894736842103</c:v>
                </c:pt>
                <c:pt idx="1">
                  <c:v>32.197820163487741</c:v>
                </c:pt>
                <c:pt idx="2">
                  <c:v>29.325837320574163</c:v>
                </c:pt>
                <c:pt idx="3">
                  <c:v>28.577954735959764</c:v>
                </c:pt>
                <c:pt idx="4">
                  <c:v>26.501546619531595</c:v>
                </c:pt>
                <c:pt idx="5">
                  <c:v>15.480038948393378</c:v>
                </c:pt>
              </c:numCache>
            </c:numRef>
          </c:val>
          <c:smooth val="0"/>
          <c:extLst>
            <c:ext xmlns:c16="http://schemas.microsoft.com/office/drawing/2014/chart" uri="{C3380CC4-5D6E-409C-BE32-E72D297353CC}">
              <c16:uniqueId val="{00000001-38AB-4610-86B1-26F8BE43122B}"/>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38AB-4610-86B1-26F8BE43122B}"/>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20/05/2021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20/05/2021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5052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29</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30</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31</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32</a:t>
            </a:fld>
            <a:endParaRPr lang="it-IT" dirty="0"/>
          </a:p>
        </p:txBody>
      </p:sp>
    </p:spTree>
    <p:extLst>
      <p:ext uri="{BB962C8B-B14F-4D97-AF65-F5344CB8AC3E}">
        <p14:creationId xmlns:p14="http://schemas.microsoft.com/office/powerpoint/2010/main" val="15560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4</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8</a:t>
            </a:fld>
            <a:endParaRPr lang="it-IT" dirty="0"/>
          </a:p>
        </p:txBody>
      </p:sp>
    </p:spTree>
    <p:extLst>
      <p:ext uri="{BB962C8B-B14F-4D97-AF65-F5344CB8AC3E}">
        <p14:creationId xmlns:p14="http://schemas.microsoft.com/office/powerpoint/2010/main" val="271534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9</a:t>
            </a:fld>
            <a:endParaRPr lang="it-IT" dirty="0"/>
          </a:p>
        </p:txBody>
      </p:sp>
    </p:spTree>
    <p:extLst>
      <p:ext uri="{BB962C8B-B14F-4D97-AF65-F5344CB8AC3E}">
        <p14:creationId xmlns:p14="http://schemas.microsoft.com/office/powerpoint/2010/main" val="16984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10</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21</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22</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669888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20/05/2021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20/05/2021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20/05/2021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20/05/2021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20/05/2021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20/05/2021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r>
              <a:rPr lang="it-IT" dirty="0"/>
              <a:t>Nella seguente sezione si intende illustrare le informazioni ricavate dall’analisi dei progetti in termini di:</a:t>
            </a:r>
          </a:p>
          <a:p>
            <a:endParaRPr lang="it-IT" dirty="0"/>
          </a:p>
          <a:p>
            <a:pPr lvl="1"/>
            <a:r>
              <a:rPr lang="it-IT" dirty="0"/>
              <a:t>Tasso di creazione di nuovi progetti rispetto all’anno</a:t>
            </a:r>
          </a:p>
          <a:p>
            <a:pPr lvl="1"/>
            <a:r>
              <a:rPr lang="it-IT" dirty="0"/>
              <a:t>Tasso di conclusione dei progetti al 2020 rispetto all’anno di avvio</a:t>
            </a:r>
          </a:p>
          <a:p>
            <a:pPr lvl="1"/>
            <a:r>
              <a:rPr lang="it-IT" dirty="0"/>
              <a:t>Evoluzione della durata media dei progetti nel corso degli anni</a:t>
            </a:r>
          </a:p>
          <a:p>
            <a:pPr lvl="1"/>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908720"/>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normAutofit/>
          </a:bodyPr>
          <a:lstStyle/>
          <a:p>
            <a:r>
              <a:rPr lang="it-IT" sz="2000" dirty="0"/>
              <a:t>Dai dati ricavati si può riscontrare un generale trend di crescita del numero di progetti avviati, con un picco evidente nel biennio 2017-2018</a:t>
            </a:r>
          </a:p>
          <a:p>
            <a:endParaRPr lang="it-IT" sz="2000" dirty="0"/>
          </a:p>
          <a:p>
            <a:r>
              <a:rPr lang="it-IT" sz="2000" dirty="0"/>
              <a:t>(fornire spiegazione per il picco)</a:t>
            </a:r>
          </a:p>
          <a:p>
            <a:endParaRPr lang="it-IT" sz="2000"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668355586"/>
              </p:ext>
            </p:extLst>
          </p:nvPr>
        </p:nvGraphicFramePr>
        <p:xfrm>
          <a:off x="6310436" y="1844825"/>
          <a:ext cx="5041777" cy="4327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488168" y="764704"/>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a:bodyPr>
          <a:lstStyle/>
          <a:p>
            <a:r>
              <a:rPr lang="it-IT" sz="2000" dirty="0"/>
              <a:t>E’ interessante notare come la durata media prevista all’avvio dei progetti cala nel corso degli anni, più che dimezzatasi tra il 2014 e il 2020</a:t>
            </a:r>
          </a:p>
          <a:p>
            <a:r>
              <a:rPr lang="it-IT" sz="2000"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6977" y="980728"/>
            <a:ext cx="9829798" cy="571128"/>
          </a:xfrm>
        </p:spPr>
        <p:txBody>
          <a:bodyPr anchor="t" anchorCtr="0">
            <a:normAutofit/>
          </a:bodyPr>
          <a:lstStyle/>
          <a:p>
            <a:r>
              <a:rPr lang="it-IT" sz="2800" dirty="0"/>
              <a:t>Andamento dello stato medio di completamento</a:t>
            </a:r>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806460"/>
            <a:ext cx="4102188" cy="5112568"/>
          </a:xfrm>
        </p:spPr>
        <p:txBody>
          <a:bodyPr>
            <a:normAutofit fontScale="85000" lnSpcReduction="10000"/>
          </a:bodyPr>
          <a:lstStyle/>
          <a:p>
            <a:r>
              <a:rPr lang="it-IT" dirty="0"/>
              <a:t>Associando a ogni progetto l’anno di avvio e lo stato di avanzamento del progetto al 31/12/2020, è possibile ottenere informazioni riguardo all’evoluzione temporale dello stato di successo </a:t>
            </a:r>
          </a:p>
          <a:p>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a:xfrm>
            <a:off x="1488168" y="908720"/>
            <a:ext cx="9829798" cy="619472"/>
          </a:xfrm>
        </p:spPr>
        <p:txBody>
          <a:bodyPr>
            <a:normAutofit/>
          </a:bodyPr>
          <a:lstStyle/>
          <a:p>
            <a:r>
              <a:rPr lang="it-IT" sz="2800" dirty="0"/>
              <a:t>Comparazione tra durata media e completamento</a:t>
            </a:r>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a:bodyPr>
          <a:lstStyle/>
          <a:p>
            <a:r>
              <a:rPr lang="it-IT" sz="2000" dirty="0"/>
              <a:t>Escludendo il dato particolare del 2014, risulta che il tasso di successo non rimane constante, ma cala con il tempo, rendendo evidente che i progetti più «efficienti» sono quelli avviati nel biennio 2015-2016</a:t>
            </a:r>
          </a:p>
          <a:p>
            <a:r>
              <a:rPr lang="it-IT" sz="2000"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normAutofit/>
          </a:bodyPr>
          <a:lstStyle/>
          <a:p>
            <a:r>
              <a:rPr lang="it-IT" sz="2800"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normAutofit/>
          </a:bodyPr>
          <a:lstStyle/>
          <a:p>
            <a:r>
              <a:rPr lang="it-IT" sz="2000" dirty="0"/>
              <a:t>Studiando la distribuzione dei finanziamenti nel corso del tempo, emerge un picco in corrispondenza del biennio 2017-2018 </a:t>
            </a:r>
          </a:p>
          <a:p>
            <a:r>
              <a:rPr lang="it-IT" sz="2000" dirty="0"/>
              <a:t>Ci si potrebbe chiedere se questo dato è dovuto all’aumento del numero dei progetti avviati in quel periodo</a:t>
            </a:r>
          </a:p>
          <a:p>
            <a:r>
              <a:rPr lang="it-IT" sz="2000"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normAutofit/>
          </a:bodyPr>
          <a:lstStyle/>
          <a:p>
            <a:r>
              <a:rPr lang="it-IT" sz="2800" dirty="0"/>
              <a:t>(inserire anomalia 2014)</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522413" y="1772816"/>
            <a:ext cx="4800600" cy="4829128"/>
          </a:xfrm>
        </p:spPr>
        <p:txBody>
          <a:bodyPr>
            <a:noAutofit/>
          </a:bodyPr>
          <a:lstStyle/>
          <a:p>
            <a:r>
              <a:rPr lang="it-IT" sz="1750" dirty="0"/>
              <a:t>Se il finanziamento totale in un anno è legato prevalentemente al numero dei progetti avviati, ci si aspetterebbe di avere un finanziamento medio per progetto costante, cosa che effettivamente emerge dai dati</a:t>
            </a:r>
          </a:p>
          <a:p>
            <a:r>
              <a:rPr lang="it-IT" sz="1750" dirty="0"/>
              <a:t>Una ulteriore domanda spontanea che può sorgere è la relazione tra la durata dei progetti e il finanziamento medio: al diminuire della durata, diminuisce anche il finanziamento?</a:t>
            </a:r>
          </a:p>
          <a:p>
            <a:r>
              <a:rPr lang="it-IT" sz="1750"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5" name="Segnaposto contenuto 4">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012820988"/>
              </p:ext>
            </p:extLst>
          </p:nvPr>
        </p:nvGraphicFramePr>
        <p:xfrm>
          <a:off x="6526460" y="1984375"/>
          <a:ext cx="5447455"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0FCF-991F-6E44-9A70-09C8C88F64B1}"/>
              </a:ext>
            </a:extLst>
          </p:cNvPr>
          <p:cNvSpPr>
            <a:spLocks noGrp="1"/>
          </p:cNvSpPr>
          <p:nvPr>
            <p:ph type="title" idx="4294967295"/>
          </p:nvPr>
        </p:nvSpPr>
        <p:spPr>
          <a:xfrm>
            <a:off x="1179512" y="2636912"/>
            <a:ext cx="9829800" cy="1219200"/>
          </a:xfrm>
        </p:spPr>
        <p:txBody>
          <a:bodyPr/>
          <a:lstStyle/>
          <a:p>
            <a:r>
              <a:rPr lang="it-IT" dirty="0"/>
              <a:t>Analisi per settore nei progetti IOT</a:t>
            </a:r>
          </a:p>
        </p:txBody>
      </p:sp>
    </p:spTree>
    <p:extLst>
      <p:ext uri="{BB962C8B-B14F-4D97-AF65-F5344CB8AC3E}">
        <p14:creationId xmlns:p14="http://schemas.microsoft.com/office/powerpoint/2010/main" val="23748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p:txBody>
          <a:bodyPr/>
          <a:lstStyle/>
          <a:p>
            <a:pPr marL="0" indent="0">
              <a:buNone/>
            </a:pPr>
            <a:r>
              <a:rPr lang="it-IT" dirty="0"/>
              <a:t>Lo scopo di questo lavoro è stato l’analizzare dei dati al fine di cercare, ottenere e visualizzare dei trend da noi ritenuti significativi. I dati in questione sono stati presi da … e gli ambiti che sono stati presi in considerazione sono stati quelli dell’Internet of </a:t>
            </a:r>
            <a:r>
              <a:rPr lang="it-IT" dirty="0" err="1"/>
              <a:t>Things</a:t>
            </a:r>
            <a:r>
              <a:rPr lang="it-IT" dirty="0"/>
              <a:t> e dell’</a:t>
            </a:r>
            <a:r>
              <a:rPr lang="en-US" sz="2400" dirty="0"/>
              <a:t> Horizontal/Vertical </a:t>
            </a:r>
            <a:r>
              <a:rPr lang="en-US" dirty="0"/>
              <a:t>I</a:t>
            </a:r>
            <a:r>
              <a:rPr lang="en-US" sz="2400" dirty="0"/>
              <a:t>ntegration. </a:t>
            </a:r>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- 2</a:t>
            </a:r>
          </a:p>
        </p:txBody>
      </p:sp>
      <p:sp>
        <p:nvSpPr>
          <p:cNvPr id="7" name="Segnaposto testo 6"/>
          <p:cNvSpPr>
            <a:spLocks noGrp="1"/>
          </p:cNvSpPr>
          <p:nvPr>
            <p:ph type="body" idx="1"/>
          </p:nvPr>
        </p:nvSpPr>
        <p:spPr/>
        <p:txBody>
          <a:bodyPr rtlCol="0"/>
          <a:lstStyle/>
          <a:p>
            <a:pPr rtl="0"/>
            <a:endParaRPr lang="it-IT" dirty="0"/>
          </a:p>
        </p:txBody>
      </p:sp>
      <p:sp>
        <p:nvSpPr>
          <p:cNvPr id="8" name="Segnaposto contenuto 7"/>
          <p:cNvSpPr>
            <a:spLocks noGrp="1"/>
          </p:cNvSpPr>
          <p:nvPr>
            <p:ph sz="half" idx="2"/>
          </p:nvPr>
        </p:nvSpPr>
        <p:spPr/>
        <p:txBody>
          <a:bodyPr rtlCol="0"/>
          <a:lstStyle/>
          <a:p>
            <a:pPr rtl="0"/>
            <a:endParaRPr lang="it-IT" dirty="0"/>
          </a:p>
        </p:txBody>
      </p:sp>
      <p:sp>
        <p:nvSpPr>
          <p:cNvPr id="9" name="Segnaposto testo 8"/>
          <p:cNvSpPr>
            <a:spLocks noGrp="1"/>
          </p:cNvSpPr>
          <p:nvPr>
            <p:ph type="body" sz="quarter" idx="3"/>
          </p:nvPr>
        </p:nvSpPr>
        <p:spPr/>
        <p:txBody>
          <a:bodyPr rtlCol="0"/>
          <a:lstStyle/>
          <a:p>
            <a:pPr rtl="0"/>
            <a:endParaRPr lang="it-IT" dirty="0"/>
          </a:p>
        </p:txBody>
      </p:sp>
      <p:sp>
        <p:nvSpPr>
          <p:cNvPr id="10" name="Segnaposto contenuto 9"/>
          <p:cNvSpPr>
            <a:spLocks noGrp="1"/>
          </p:cNvSpPr>
          <p:nvPr>
            <p:ph sz="quarter" idx="4"/>
          </p:nvPr>
        </p:nvSpPr>
        <p:spPr/>
        <p:txBody>
          <a:bodyPr rtlCol="0"/>
          <a:lstStyle/>
          <a:p>
            <a:pPr rtl="0"/>
            <a:endParaRPr lang="it-IT"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- 3</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90115-9A68-4543-B5F3-5A2D1F3A20A4}"/>
              </a:ext>
            </a:extLst>
          </p:cNvPr>
          <p:cNvSpPr>
            <a:spLocks noGrp="1"/>
          </p:cNvSpPr>
          <p:nvPr>
            <p:ph type="title"/>
          </p:nvPr>
        </p:nvSpPr>
        <p:spPr/>
        <p:txBody>
          <a:bodyPr/>
          <a:lstStyle/>
          <a:p>
            <a:r>
              <a:rPr lang="it-IT" dirty="0"/>
              <a:t>NOTE METODOLOGICHE</a:t>
            </a:r>
          </a:p>
        </p:txBody>
      </p:sp>
      <p:sp>
        <p:nvSpPr>
          <p:cNvPr id="3" name="Segnaposto contenuto 2">
            <a:extLst>
              <a:ext uri="{FF2B5EF4-FFF2-40B4-BE49-F238E27FC236}">
                <a16:creationId xmlns:a16="http://schemas.microsoft.com/office/drawing/2014/main" id="{0323510F-0DD2-4F6A-B62B-A00A89D0B7B7}"/>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01286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C901181-BD7C-4D14-8540-4C06632FEA11}"/>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09DDB2DD-13B8-4C8D-B973-3498C69589C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- 4</a:t>
            </a:r>
          </a:p>
        </p:txBody>
      </p:sp>
      <p:sp>
        <p:nvSpPr>
          <p:cNvPr id="5" name="Segnaposto contenuto 4"/>
          <p:cNvSpPr>
            <a:spLocks noGrp="1"/>
          </p:cNvSpPr>
          <p:nvPr>
            <p:ph idx="1"/>
          </p:nvPr>
        </p:nvSpPr>
        <p:spPr/>
        <p:txBody>
          <a:bodyPr rtlCol="0"/>
          <a:lstStyle/>
          <a:p>
            <a:pPr rtl="0"/>
            <a:endParaRPr lang="it-IT" dirty="0"/>
          </a:p>
        </p:txBody>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Aggiungere un titolo di diapositiva - 5</a:t>
            </a:r>
          </a:p>
        </p:txBody>
      </p:sp>
      <p:sp>
        <p:nvSpPr>
          <p:cNvPr id="5" name="Segnaposto immagine 4" descr="Segnaposto vuoto per aggiungere un'immagine. Fare clic sul segnaposto e selezionare l'immagine che si vuole aggiungere"/>
          <p:cNvSpPr>
            <a:spLocks noGrp="1"/>
          </p:cNvSpPr>
          <p:nvPr>
            <p:ph type="pic" idx="1"/>
          </p:nvPr>
        </p:nvSpPr>
        <p:spPr/>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B550-3886-4C0A-A4FD-DFA0BB1FB633}"/>
              </a:ext>
            </a:extLst>
          </p:cNvPr>
          <p:cNvSpPr>
            <a:spLocks noGrp="1"/>
          </p:cNvSpPr>
          <p:nvPr>
            <p:ph type="title"/>
          </p:nvPr>
        </p:nvSpPr>
        <p:spPr/>
        <p:txBody>
          <a:bodyPr/>
          <a:lstStyle/>
          <a:p>
            <a:pPr algn="ctr"/>
            <a:r>
              <a:rPr lang="it-IT" dirty="0"/>
              <a:t>BIBLIOGRAFIA</a:t>
            </a:r>
          </a:p>
        </p:txBody>
      </p:sp>
      <p:sp>
        <p:nvSpPr>
          <p:cNvPr id="5" name="Segnaposto contenuto 4">
            <a:extLst>
              <a:ext uri="{FF2B5EF4-FFF2-40B4-BE49-F238E27FC236}">
                <a16:creationId xmlns:a16="http://schemas.microsoft.com/office/drawing/2014/main" id="{88225803-058A-4C76-AECC-86C5BEA08E2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51908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C9EEE-1A09-49CC-85E3-B57F76BEDEA4}"/>
              </a:ext>
            </a:extLst>
          </p:cNvPr>
          <p:cNvSpPr>
            <a:spLocks noGrp="1"/>
          </p:cNvSpPr>
          <p:nvPr>
            <p:ph type="title"/>
          </p:nvPr>
        </p:nvSpPr>
        <p:spPr/>
        <p:txBody>
          <a:bodyPr/>
          <a:lstStyle/>
          <a:p>
            <a:r>
              <a:rPr lang="it-IT" dirty="0"/>
              <a:t>FINE </a:t>
            </a:r>
          </a:p>
        </p:txBody>
      </p:sp>
      <p:sp>
        <p:nvSpPr>
          <p:cNvPr id="3" name="Segnaposto immagine 2">
            <a:extLst>
              <a:ext uri="{FF2B5EF4-FFF2-40B4-BE49-F238E27FC236}">
                <a16:creationId xmlns:a16="http://schemas.microsoft.com/office/drawing/2014/main" id="{5CC835BE-545E-402A-91D6-E84182210C6C}"/>
              </a:ext>
            </a:extLst>
          </p:cNvPr>
          <p:cNvSpPr>
            <a:spLocks noGrp="1"/>
          </p:cNvSpPr>
          <p:nvPr>
            <p:ph type="pic" idx="1"/>
          </p:nvPr>
        </p:nvSpPr>
        <p:spPr/>
      </p:sp>
      <p:sp>
        <p:nvSpPr>
          <p:cNvPr id="4" name="Segnaposto testo 3">
            <a:extLst>
              <a:ext uri="{FF2B5EF4-FFF2-40B4-BE49-F238E27FC236}">
                <a16:creationId xmlns:a16="http://schemas.microsoft.com/office/drawing/2014/main" id="{92C0DB31-B285-40B5-AC4E-EE690F6CF5A9}"/>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153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settore</a:t>
            </a:r>
          </a:p>
          <a:p>
            <a:pPr rtl="0"/>
            <a:r>
              <a:rPr lang="it-IT" dirty="0"/>
              <a:t>Analisi per soggetti</a:t>
            </a:r>
          </a:p>
          <a:p>
            <a:pPr rtl="0"/>
            <a:r>
              <a:rPr lang="it-IT" dirty="0"/>
              <a:t>Analisi per distribuzione temporale</a:t>
            </a:r>
          </a:p>
          <a:p>
            <a:pPr rtl="0"/>
            <a:r>
              <a:rPr lang="it-IT" dirty="0"/>
              <a:t>Analisi per distribuzione geografica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graphicFrame>
        <p:nvGraphicFramePr>
          <p:cNvPr id="4" name="Segnaposto contenuto 3">
            <a:extLst>
              <a:ext uri="{FF2B5EF4-FFF2-40B4-BE49-F238E27FC236}">
                <a16:creationId xmlns:a16="http://schemas.microsoft.com/office/drawing/2014/main" id="{78507C2E-4FC7-492C-B01A-C1CC30E16B8B}"/>
              </a:ext>
            </a:extLst>
          </p:cNvPr>
          <p:cNvGraphicFramePr>
            <a:graphicFrameLocks noGrp="1"/>
          </p:cNvGraphicFramePr>
          <p:nvPr>
            <p:ph sz="half" idx="2"/>
            <p:extLst>
              <p:ext uri="{D42A27DB-BD31-4B8C-83A1-F6EECF244321}">
                <p14:modId xmlns:p14="http://schemas.microsoft.com/office/powerpoint/2010/main" val="2847169107"/>
              </p:ext>
            </p:extLst>
          </p:nvPr>
        </p:nvGraphicFramePr>
        <p:xfrm>
          <a:off x="4840560" y="1828800"/>
          <a:ext cx="1524743" cy="4552524"/>
        </p:xfrm>
        <a:graphic>
          <a:graphicData uri="http://schemas.openxmlformats.org/drawingml/2006/table">
            <a:tbl>
              <a:tblPr>
                <a:tableStyleId>{69CF1AB2-1976-4502-BF36-3FF5EA218861}</a:tableStyleId>
              </a:tblPr>
              <a:tblGrid>
                <a:gridCol w="1524743">
                  <a:extLst>
                    <a:ext uri="{9D8B030D-6E8A-4147-A177-3AD203B41FA5}">
                      <a16:colId xmlns:a16="http://schemas.microsoft.com/office/drawing/2014/main" val="249537938"/>
                    </a:ext>
                  </a:extLst>
                </a:gridCol>
              </a:tblGrid>
              <a:tr h="208246">
                <a:tc>
                  <a:txBody>
                    <a:bodyPr/>
                    <a:lstStyle/>
                    <a:p>
                      <a:pPr algn="l" fontAlgn="b"/>
                      <a:r>
                        <a:rPr lang="it-IT" sz="1100" u="none" strike="noStrike">
                          <a:effectLst/>
                        </a:rPr>
                        <a:t>INTERNET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825453"/>
                  </a:ext>
                </a:extLst>
              </a:tr>
              <a:tr h="220406">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01109"/>
                  </a:ext>
                </a:extLst>
              </a:tr>
              <a:tr h="220406">
                <a:tc>
                  <a:txBody>
                    <a:bodyPr/>
                    <a:lstStyle/>
                    <a:p>
                      <a:pPr algn="l" fontAlgn="b"/>
                      <a:r>
                        <a:rPr lang="it-IT" sz="1100" u="none" strike="noStrike">
                          <a:effectLst/>
                        </a:rPr>
                        <a:t>IOT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393727"/>
                  </a:ext>
                </a:extLst>
              </a:tr>
              <a:tr h="220406">
                <a:tc>
                  <a:txBody>
                    <a:bodyPr/>
                    <a:lstStyle/>
                    <a:p>
                      <a:pPr algn="l" fontAlgn="b"/>
                      <a:r>
                        <a:rPr lang="it-IT" sz="1100" u="none" strike="noStrike">
                          <a:effectLst/>
                        </a:rPr>
                        <a:t>DIGITAL</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2979899"/>
                  </a:ext>
                </a:extLst>
              </a:tr>
              <a:tr h="220406">
                <a:tc>
                  <a:txBody>
                    <a:bodyPr/>
                    <a:lstStyle/>
                    <a:p>
                      <a:pPr algn="l" fontAlgn="b"/>
                      <a:r>
                        <a:rPr lang="it-IT" sz="1100" u="none" strike="noStrike" dirty="0">
                          <a:effectLst/>
                        </a:rPr>
                        <a:t>DIGITAL PROCESSES</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062283"/>
                  </a:ext>
                </a:extLst>
              </a:tr>
              <a:tr h="220406">
                <a:tc>
                  <a:txBody>
                    <a:bodyPr/>
                    <a:lstStyle/>
                    <a:p>
                      <a:pPr algn="l" fontAlgn="b"/>
                      <a:r>
                        <a:rPr lang="it-IT" sz="1100" u="none" strike="noStrike" dirty="0">
                          <a:effectLst/>
                        </a:rPr>
                        <a:t>SMART FACTORY</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9148480"/>
                  </a:ext>
                </a:extLst>
              </a:tr>
              <a:tr h="408891">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923139"/>
                  </a:ext>
                </a:extLst>
              </a:tr>
              <a:tr h="220406">
                <a:tc>
                  <a:txBody>
                    <a:bodyPr/>
                    <a:lstStyle/>
                    <a:p>
                      <a:pPr algn="l" fontAlgn="b"/>
                      <a:r>
                        <a:rPr lang="it-IT" sz="1100" u="none" strike="noStrike">
                          <a:effectLst/>
                        </a:rPr>
                        <a:t>SMART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2811052"/>
                  </a:ext>
                </a:extLst>
              </a:tr>
              <a:tr h="220406">
                <a:tc>
                  <a:txBody>
                    <a:bodyPr/>
                    <a:lstStyle/>
                    <a:p>
                      <a:pPr algn="l" fontAlgn="b"/>
                      <a:r>
                        <a:rPr lang="it-IT" sz="1100" u="none" strike="noStrike">
                          <a:effectLst/>
                        </a:rPr>
                        <a:t>CONNECTIVITY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4394685"/>
                  </a:ext>
                </a:extLst>
              </a:tr>
              <a:tr h="220406">
                <a:tc>
                  <a:txBody>
                    <a:bodyPr/>
                    <a:lstStyle/>
                    <a:p>
                      <a:pPr algn="l" fontAlgn="b"/>
                      <a:r>
                        <a:rPr lang="it-IT" sz="1100" u="none" strike="noStrike">
                          <a:effectLst/>
                        </a:rPr>
                        <a:t>CYBERSECURITY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396927"/>
                  </a:ext>
                </a:extLst>
              </a:tr>
              <a:tr h="220406">
                <a:tc>
                  <a:txBody>
                    <a:bodyPr/>
                    <a:lstStyle/>
                    <a:p>
                      <a:pPr algn="l" fontAlgn="b"/>
                      <a:r>
                        <a:rPr lang="it-IT" sz="1100" u="none" strike="noStrike">
                          <a:effectLst/>
                        </a:rPr>
                        <a:t>ROBOTICS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986159"/>
                  </a:ext>
                </a:extLst>
              </a:tr>
              <a:tr h="220406">
                <a:tc>
                  <a:txBody>
                    <a:bodyPr/>
                    <a:lstStyle/>
                    <a:p>
                      <a:pPr algn="l" fontAlgn="b"/>
                      <a:r>
                        <a:rPr lang="it-IT" sz="1100" u="none" strike="noStrike">
                          <a:effectLst/>
                        </a:rPr>
                        <a:t>AUGMENTED REALITY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295817"/>
                  </a:ext>
                </a:extLst>
              </a:tr>
              <a:tr h="220406">
                <a:tc>
                  <a:txBody>
                    <a:bodyPr/>
                    <a:lstStyle/>
                    <a:p>
                      <a:pPr algn="l" fontAlgn="b"/>
                      <a:r>
                        <a:rPr lang="it-IT" sz="1100" u="none" strike="noStrike">
                          <a:effectLst/>
                        </a:rPr>
                        <a:t>SIMULATION</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272510"/>
                  </a:ext>
                </a:extLst>
              </a:tr>
              <a:tr h="220406">
                <a:tc>
                  <a:txBody>
                    <a:bodyPr/>
                    <a:lstStyle/>
                    <a:p>
                      <a:pPr algn="l" fontAlgn="b"/>
                      <a:r>
                        <a:rPr lang="it-IT" sz="1100" u="none" strike="noStrike">
                          <a:effectLst/>
                        </a:rPr>
                        <a:t>CLOUD COMPUTING</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707033"/>
                  </a:ext>
                </a:extLst>
              </a:tr>
              <a:tr h="408891">
                <a:tc>
                  <a:txBody>
                    <a:bodyPr/>
                    <a:lstStyle/>
                    <a:p>
                      <a:pPr algn="l" fontAlgn="b"/>
                      <a:r>
                        <a:rPr lang="it-IT" sz="1100" u="none" strike="noStrike" dirty="0">
                          <a:effectLst/>
                        </a:rPr>
                        <a:t>ADDITIVE MANUFACTORING</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58367"/>
                  </a:ext>
                </a:extLst>
              </a:tr>
              <a:tr h="220406">
                <a:tc>
                  <a:txBody>
                    <a:bodyPr/>
                    <a:lstStyle/>
                    <a:p>
                      <a:pPr algn="l" fontAlgn="b"/>
                      <a:r>
                        <a:rPr lang="it-IT" sz="1100" u="none" strike="noStrike">
                          <a:effectLst/>
                        </a:rPr>
                        <a:t>BIG DATA</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026348"/>
                  </a:ext>
                </a:extLst>
              </a:tr>
              <a:tr h="220406">
                <a:tc>
                  <a:txBody>
                    <a:bodyPr/>
                    <a:lstStyle/>
                    <a:p>
                      <a:pPr algn="l" fontAlgn="b"/>
                      <a:r>
                        <a:rPr lang="it-IT" sz="1100" u="none" strike="noStrike">
                          <a:effectLst/>
                        </a:rPr>
                        <a:t>ANALYTICS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281164"/>
                  </a:ext>
                </a:extLst>
              </a:tr>
              <a:tr h="220406">
                <a:tc>
                  <a:txBody>
                    <a:bodyPr/>
                    <a:lstStyle/>
                    <a:p>
                      <a:pPr algn="l" fontAlgn="b"/>
                      <a:r>
                        <a:rPr lang="it-IT" sz="1100" u="none" strike="noStrike">
                          <a:effectLst/>
                        </a:rPr>
                        <a:t>CLOUD</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522401"/>
                  </a:ext>
                </a:extLst>
              </a:tr>
              <a:tr h="220406">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103437"/>
                  </a:ext>
                </a:extLst>
              </a:tr>
            </a:tbl>
          </a:graphicData>
        </a:graphic>
      </p:graphicFrame>
      <p:graphicFrame>
        <p:nvGraphicFramePr>
          <p:cNvPr id="5" name="Tabella 4">
            <a:extLst>
              <a:ext uri="{FF2B5EF4-FFF2-40B4-BE49-F238E27FC236}">
                <a16:creationId xmlns:a16="http://schemas.microsoft.com/office/drawing/2014/main" id="{CED29499-703C-4DA2-8FD4-18113352341D}"/>
              </a:ext>
            </a:extLst>
          </p:cNvPr>
          <p:cNvGraphicFramePr>
            <a:graphicFrameLocks noGrp="1"/>
          </p:cNvGraphicFramePr>
          <p:nvPr>
            <p:extLst>
              <p:ext uri="{D42A27DB-BD31-4B8C-83A1-F6EECF244321}">
                <p14:modId xmlns:p14="http://schemas.microsoft.com/office/powerpoint/2010/main" val="399765584"/>
              </p:ext>
            </p:extLst>
          </p:nvPr>
        </p:nvGraphicFramePr>
        <p:xfrm>
          <a:off x="9869762" y="1828800"/>
          <a:ext cx="1299973" cy="1888233"/>
        </p:xfrm>
        <a:graphic>
          <a:graphicData uri="http://schemas.openxmlformats.org/drawingml/2006/table">
            <a:tbl>
              <a:tblPr>
                <a:tableStyleId>{69CF1AB2-1976-4502-BF36-3FF5EA218861}</a:tableStyleId>
              </a:tblPr>
              <a:tblGrid>
                <a:gridCol w="1299973">
                  <a:extLst>
                    <a:ext uri="{9D8B030D-6E8A-4147-A177-3AD203B41FA5}">
                      <a16:colId xmlns:a16="http://schemas.microsoft.com/office/drawing/2014/main" val="221446533"/>
                    </a:ext>
                  </a:extLst>
                </a:gridCol>
              </a:tblGrid>
              <a:tr h="213235">
                <a:tc>
                  <a:txBody>
                    <a:bodyPr/>
                    <a:lstStyle/>
                    <a:p>
                      <a:pPr algn="l" fontAlgn="b"/>
                      <a:r>
                        <a:rPr lang="it-IT" sz="1100" u="none" strike="noStrike" dirty="0">
                          <a:effectLst/>
                        </a:rPr>
                        <a:t>INTERNET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3029037"/>
                  </a:ext>
                </a:extLst>
              </a:tr>
              <a:tr h="213235">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802875"/>
                  </a:ext>
                </a:extLst>
              </a:tr>
              <a:tr h="213235">
                <a:tc>
                  <a:txBody>
                    <a:bodyPr/>
                    <a:lstStyle/>
                    <a:p>
                      <a:pPr algn="l" fontAlgn="b"/>
                      <a:r>
                        <a:rPr lang="it-IT" sz="1100" u="none" strike="noStrike" dirty="0">
                          <a:effectLst/>
                        </a:rPr>
                        <a:t>IOT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301323"/>
                  </a:ext>
                </a:extLst>
              </a:tr>
              <a:tr h="213235">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8483006"/>
                  </a:ext>
                </a:extLst>
              </a:tr>
              <a:tr h="213235">
                <a:tc>
                  <a:txBody>
                    <a:bodyPr/>
                    <a:lstStyle/>
                    <a:p>
                      <a:pPr algn="l" fontAlgn="b"/>
                      <a:r>
                        <a:rPr lang="it-IT" sz="1100" u="none" strike="noStrike">
                          <a:effectLst/>
                        </a:rPr>
                        <a:t>DIGITAL PROCESSES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713211"/>
                  </a:ext>
                </a:extLst>
              </a:tr>
              <a:tr h="213235">
                <a:tc>
                  <a:txBody>
                    <a:bodyPr/>
                    <a:lstStyle/>
                    <a:p>
                      <a:pPr algn="l" fontAlgn="b"/>
                      <a:r>
                        <a:rPr lang="it-IT" sz="1100" u="none" strike="noStrike">
                          <a:effectLst/>
                        </a:rPr>
                        <a:t>SMART FACTORY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2820819"/>
                  </a:ext>
                </a:extLst>
              </a:tr>
              <a:tr h="395588">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0582160"/>
                  </a:ext>
                </a:extLst>
              </a:tr>
              <a:tr h="213235">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501700"/>
                  </a:ext>
                </a:extLst>
              </a:tr>
            </a:tbl>
          </a:graphicData>
        </a:graphic>
      </p:graphicFrame>
      <p:sp>
        <p:nvSpPr>
          <p:cNvPr id="13" name="CasellaDiTesto 12">
            <a:extLst>
              <a:ext uri="{FF2B5EF4-FFF2-40B4-BE49-F238E27FC236}">
                <a16:creationId xmlns:a16="http://schemas.microsoft.com/office/drawing/2014/main" id="{26ACD173-9CE8-4162-BCBC-4436F5443812}"/>
              </a:ext>
            </a:extLst>
          </p:cNvPr>
          <p:cNvSpPr txBox="1"/>
          <p:nvPr/>
        </p:nvSpPr>
        <p:spPr>
          <a:xfrm>
            <a:off x="1557908" y="1828800"/>
            <a:ext cx="3024336" cy="646331"/>
          </a:xfrm>
          <a:prstGeom prst="rect">
            <a:avLst/>
          </a:prstGeom>
          <a:noFill/>
        </p:spPr>
        <p:txBody>
          <a:bodyPr wrap="square" rtlCol="0">
            <a:spAutoFit/>
          </a:bodyPr>
          <a:lstStyle/>
          <a:p>
            <a:r>
              <a:rPr lang="it-IT" dirty="0"/>
              <a:t>Industria 4.0</a:t>
            </a:r>
          </a:p>
          <a:p>
            <a:endParaRPr lang="it-IT" dirty="0"/>
          </a:p>
        </p:txBody>
      </p:sp>
      <p:sp>
        <p:nvSpPr>
          <p:cNvPr id="14" name="CasellaDiTesto 13">
            <a:extLst>
              <a:ext uri="{FF2B5EF4-FFF2-40B4-BE49-F238E27FC236}">
                <a16:creationId xmlns:a16="http://schemas.microsoft.com/office/drawing/2014/main" id="{A64B1FF7-D59E-41CE-A418-E5701CFC84D2}"/>
              </a:ext>
            </a:extLst>
          </p:cNvPr>
          <p:cNvSpPr txBox="1"/>
          <p:nvPr/>
        </p:nvSpPr>
        <p:spPr>
          <a:xfrm>
            <a:off x="6598468" y="1828800"/>
            <a:ext cx="3024336" cy="369332"/>
          </a:xfrm>
          <a:prstGeom prst="rect">
            <a:avLst/>
          </a:prstGeom>
          <a:noFill/>
        </p:spPr>
        <p:txBody>
          <a:bodyPr wrap="square" rtlCol="0">
            <a:spAutoFit/>
          </a:bodyPr>
          <a:lstStyle/>
          <a:p>
            <a:r>
              <a:rPr lang="it-IT" dirty="0"/>
              <a:t>IOT</a:t>
            </a:r>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D55A1-08A5-4AA0-B6B2-B52FCA60E7AE}"/>
              </a:ext>
            </a:extLst>
          </p:cNvPr>
          <p:cNvSpPr>
            <a:spLocks noGrp="1"/>
          </p:cNvSpPr>
          <p:nvPr>
            <p:ph type="title"/>
          </p:nvPr>
        </p:nvSpPr>
        <p:spPr/>
        <p:txBody>
          <a:bodyPr/>
          <a:lstStyle/>
          <a:p>
            <a:r>
              <a:rPr lang="it-IT" dirty="0"/>
              <a:t>ANALISI IOT</a:t>
            </a:r>
          </a:p>
        </p:txBody>
      </p:sp>
      <p:sp>
        <p:nvSpPr>
          <p:cNvPr id="3" name="Segnaposto contenuto 2">
            <a:extLst>
              <a:ext uri="{FF2B5EF4-FFF2-40B4-BE49-F238E27FC236}">
                <a16:creationId xmlns:a16="http://schemas.microsoft.com/office/drawing/2014/main" id="{42027151-5A95-4F30-9311-F02D829016D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51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CDA04-8153-437C-9376-CEFBA20A9065}"/>
              </a:ext>
            </a:extLst>
          </p:cNvPr>
          <p:cNvSpPr>
            <a:spLocks noGrp="1"/>
          </p:cNvSpPr>
          <p:nvPr>
            <p:ph type="title"/>
          </p:nvPr>
        </p:nvSpPr>
        <p:spPr>
          <a:xfrm>
            <a:off x="1522413" y="349469"/>
            <a:ext cx="9829799" cy="1219200"/>
          </a:xfrm>
        </p:spPr>
        <p:txBody>
          <a:bodyPr/>
          <a:lstStyle/>
          <a:p>
            <a:r>
              <a:rPr lang="it-IT" dirty="0"/>
              <a:t>ANALISI INDUSTRIA 4.0</a:t>
            </a:r>
          </a:p>
        </p:txBody>
      </p:sp>
      <p:sp>
        <p:nvSpPr>
          <p:cNvPr id="3" name="Segnaposto contenuto 2">
            <a:extLst>
              <a:ext uri="{FF2B5EF4-FFF2-40B4-BE49-F238E27FC236}">
                <a16:creationId xmlns:a16="http://schemas.microsoft.com/office/drawing/2014/main" id="{0F14951D-D6A1-49B2-B689-C23ADF6BC293}"/>
              </a:ext>
            </a:extLst>
          </p:cNvPr>
          <p:cNvSpPr>
            <a:spLocks noGrp="1"/>
          </p:cNvSpPr>
          <p:nvPr>
            <p:ph idx="1"/>
          </p:nvPr>
        </p:nvSpPr>
        <p:spPr/>
        <p:txBody>
          <a:bodyPr/>
          <a:lstStyle/>
          <a:p>
            <a:r>
              <a:rPr lang="it-IT" dirty="0"/>
              <a:t>DAI DATI è EMERSO CHE NON CI SONO DATI</a:t>
            </a:r>
          </a:p>
          <a:p>
            <a:endParaRPr lang="it-IT" dirty="0"/>
          </a:p>
          <a:p>
            <a:r>
              <a:rPr lang="it-IT" dirty="0"/>
              <a:t>FINE</a:t>
            </a:r>
          </a:p>
        </p:txBody>
      </p:sp>
    </p:spTree>
    <p:extLst>
      <p:ext uri="{BB962C8B-B14F-4D97-AF65-F5344CB8AC3E}">
        <p14:creationId xmlns:p14="http://schemas.microsoft.com/office/powerpoint/2010/main" val="2006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Layout titolo e contenuto con grafico</a:t>
            </a:r>
          </a:p>
        </p:txBody>
      </p:sp>
      <p:graphicFrame>
        <p:nvGraphicFramePr>
          <p:cNvPr id="7" name="Segnaposto contenuto 6" descr="Grafico combinato personalizzato che rappresenta 2 serie e 1 linea per 4 categorie"/>
          <p:cNvGraphicFramePr>
            <a:graphicFrameLocks noGrp="1"/>
          </p:cNvGraphicFramePr>
          <p:nvPr>
            <p:ph idx="1"/>
            <p:extLst>
              <p:ext uri="{D42A27DB-BD31-4B8C-83A1-F6EECF244321}">
                <p14:modId xmlns:p14="http://schemas.microsoft.com/office/powerpoint/2010/main" val="2602562893"/>
              </p:ext>
            </p:extLst>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Temi analizzati</a:t>
            </a:r>
          </a:p>
        </p:txBody>
      </p:sp>
      <p:sp>
        <p:nvSpPr>
          <p:cNvPr id="3" name="Segnaposto contenuto 2"/>
          <p:cNvSpPr>
            <a:spLocks noGrp="1"/>
          </p:cNvSpPr>
          <p:nvPr>
            <p:ph sz="half" idx="1"/>
          </p:nvPr>
        </p:nvSpPr>
        <p:spPr/>
        <p:txBody>
          <a:bodyPr rtlCol="0"/>
          <a:lstStyle/>
          <a:p>
            <a:pPr rtl="0"/>
            <a:r>
              <a:rPr lang="it-IT" dirty="0"/>
              <a:t>Primo punto elenco qui</a:t>
            </a:r>
          </a:p>
          <a:p>
            <a:pPr rtl="0"/>
            <a:r>
              <a:rPr lang="it-IT" dirty="0"/>
              <a:t>Secondo punto elenco qui</a:t>
            </a:r>
          </a:p>
          <a:p>
            <a:pPr rtl="0"/>
            <a:r>
              <a:rPr lang="it-IT" dirty="0"/>
              <a:t>Terzo punto elenco qui</a:t>
            </a:r>
          </a:p>
        </p:txBody>
      </p:sp>
      <p:graphicFrame>
        <p:nvGraphicFramePr>
          <p:cNvPr id="7" name="Segnaposto contenuto 6"/>
          <p:cNvGraphicFramePr>
            <a:graphicFrameLocks noGrp="1"/>
          </p:cNvGraphicFramePr>
          <p:nvPr>
            <p:ph sz="half" idx="2"/>
            <p:extLst>
              <p:ext uri="{D42A27DB-BD31-4B8C-83A1-F6EECF244321}">
                <p14:modId xmlns:p14="http://schemas.microsoft.com/office/powerpoint/2010/main" val="1415074489"/>
              </p:ext>
            </p:extLst>
          </p:nvPr>
        </p:nvGraphicFramePr>
        <p:xfrm>
          <a:off x="6551613" y="1984375"/>
          <a:ext cx="4800600" cy="2206624"/>
        </p:xfrm>
        <a:graphic>
          <a:graphicData uri="http://schemas.openxmlformats.org/drawingml/2006/table">
            <a:tbl>
              <a:tblPr firstRow="1" bandRow="1">
                <a:tableStyleId>{69CF1AB2-1976-4502-BF36-3FF5EA218861}</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51656">
                <a:tc>
                  <a:txBody>
                    <a:bodyPr/>
                    <a:lstStyle/>
                    <a:p>
                      <a:pPr rtl="0"/>
                      <a:r>
                        <a:rPr lang="it-IT" dirty="0"/>
                        <a:t>Classe</a:t>
                      </a:r>
                    </a:p>
                  </a:txBody>
                  <a:tcPr anchor="ctr"/>
                </a:tc>
                <a:tc>
                  <a:txBody>
                    <a:bodyPr/>
                    <a:lstStyle/>
                    <a:p>
                      <a:pPr algn="ctr" rtl="0"/>
                      <a:r>
                        <a:rPr lang="it-IT" dirty="0"/>
                        <a:t>Gruppo 1</a:t>
                      </a:r>
                    </a:p>
                  </a:txBody>
                  <a:tcPr anchor="ctr"/>
                </a:tc>
                <a:tc>
                  <a:txBody>
                    <a:bodyPr/>
                    <a:lstStyle/>
                    <a:p>
                      <a:pPr algn="ctr" rtl="0"/>
                      <a:r>
                        <a:rPr lang="it-IT" dirty="0"/>
                        <a:t>Gruppo 2</a:t>
                      </a:r>
                    </a:p>
                  </a:txBody>
                  <a:tcPr anchor="ctr"/>
                </a:tc>
                <a:extLst>
                  <a:ext uri="{0D108BD9-81ED-4DB2-BD59-A6C34878D82A}">
                    <a16:rowId xmlns:a16="http://schemas.microsoft.com/office/drawing/2014/main" val="10000"/>
                  </a:ext>
                </a:extLst>
              </a:tr>
              <a:tr h="551656">
                <a:tc>
                  <a:txBody>
                    <a:bodyPr/>
                    <a:lstStyle/>
                    <a:p>
                      <a:pPr rtl="0"/>
                      <a:r>
                        <a:rPr lang="it-IT" dirty="0"/>
                        <a:t>Classe 1</a:t>
                      </a:r>
                    </a:p>
                  </a:txBody>
                  <a:tcPr anchor="ctr"/>
                </a:tc>
                <a:tc>
                  <a:txBody>
                    <a:bodyPr/>
                    <a:lstStyle/>
                    <a:p>
                      <a:pPr algn="ctr" rtl="0"/>
                      <a:r>
                        <a:rPr lang="it-IT" dirty="0"/>
                        <a:t>82</a:t>
                      </a:r>
                    </a:p>
                  </a:txBody>
                  <a:tcPr anchor="ctr"/>
                </a:tc>
                <a:tc>
                  <a:txBody>
                    <a:bodyPr/>
                    <a:lstStyle/>
                    <a:p>
                      <a:pPr algn="ctr" rtl="0"/>
                      <a:r>
                        <a:rPr lang="it-IT" dirty="0"/>
                        <a:t>95</a:t>
                      </a:r>
                    </a:p>
                  </a:txBody>
                  <a:tcPr anchor="ctr"/>
                </a:tc>
                <a:extLst>
                  <a:ext uri="{0D108BD9-81ED-4DB2-BD59-A6C34878D82A}">
                    <a16:rowId xmlns:a16="http://schemas.microsoft.com/office/drawing/2014/main" val="10001"/>
                  </a:ext>
                </a:extLst>
              </a:tr>
              <a:tr h="551656">
                <a:tc>
                  <a:txBody>
                    <a:bodyPr/>
                    <a:lstStyle/>
                    <a:p>
                      <a:pPr rtl="0"/>
                      <a:r>
                        <a:rPr lang="it-IT" dirty="0"/>
                        <a:t>Classe 2</a:t>
                      </a:r>
                    </a:p>
                  </a:txBody>
                  <a:tcPr anchor="ctr"/>
                </a:tc>
                <a:tc>
                  <a:txBody>
                    <a:bodyPr/>
                    <a:lstStyle/>
                    <a:p>
                      <a:pPr algn="ctr" rtl="0"/>
                      <a:r>
                        <a:rPr lang="it-IT" dirty="0"/>
                        <a:t>76</a:t>
                      </a:r>
                    </a:p>
                  </a:txBody>
                  <a:tcPr anchor="ctr"/>
                </a:tc>
                <a:tc>
                  <a:txBody>
                    <a:bodyPr/>
                    <a:lstStyle/>
                    <a:p>
                      <a:pPr algn="ctr" rtl="0"/>
                      <a:r>
                        <a:rPr lang="it-IT" dirty="0"/>
                        <a:t>88</a:t>
                      </a:r>
                    </a:p>
                  </a:txBody>
                  <a:tcPr anchor="ctr"/>
                </a:tc>
                <a:extLst>
                  <a:ext uri="{0D108BD9-81ED-4DB2-BD59-A6C34878D82A}">
                    <a16:rowId xmlns:a16="http://schemas.microsoft.com/office/drawing/2014/main" val="10002"/>
                  </a:ext>
                </a:extLst>
              </a:tr>
              <a:tr h="551656">
                <a:tc>
                  <a:txBody>
                    <a:bodyPr/>
                    <a:lstStyle/>
                    <a:p>
                      <a:pPr rtl="0"/>
                      <a:r>
                        <a:rPr lang="it-IT" dirty="0"/>
                        <a:t>Classe 3</a:t>
                      </a:r>
                    </a:p>
                  </a:txBody>
                  <a:tcPr anchor="ctr"/>
                </a:tc>
                <a:tc>
                  <a:txBody>
                    <a:bodyPr/>
                    <a:lstStyle/>
                    <a:p>
                      <a:pPr algn="ctr" rtl="0"/>
                      <a:r>
                        <a:rPr lang="it-IT" dirty="0"/>
                        <a:t>84</a:t>
                      </a:r>
                    </a:p>
                  </a:txBody>
                  <a:tcPr anchor="ctr"/>
                </a:tc>
                <a:tc>
                  <a:txBody>
                    <a:bodyPr/>
                    <a:lstStyle/>
                    <a:p>
                      <a:pPr algn="ctr" rtl="0"/>
                      <a:r>
                        <a:rPr lang="it-IT"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288</TotalTime>
  <Words>1099</Words>
  <Application>Microsoft Office PowerPoint</Application>
  <PresentationFormat>Personalizzato</PresentationFormat>
  <Paragraphs>140</Paragraphs>
  <Slides>34</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Calibri</vt:lpstr>
      <vt:lpstr>Cambria</vt:lpstr>
      <vt:lpstr>Simboli di valuta 16X9</vt:lpstr>
      <vt:lpstr>GRUPPO 16  I_4.0_6 Internet of Things + I_4.0_5 Horizontal/Vertical Integration</vt:lpstr>
      <vt:lpstr>WORKFLOW IN BREVE</vt:lpstr>
      <vt:lpstr>NOTE METODOLOGICHE</vt:lpstr>
      <vt:lpstr>Temi analizzati</vt:lpstr>
      <vt:lpstr>PAROLE CHIAVE</vt:lpstr>
      <vt:lpstr>ANALISI IOT</vt:lpstr>
      <vt:lpstr>ANALISI INDUSTRIA 4.0</vt:lpstr>
      <vt:lpstr>Layout titolo e contenuto con grafico</vt:lpstr>
      <vt:lpstr>Temi analizzati</vt:lpstr>
      <vt:lpstr>Analisi per distribuzione temporale</vt:lpstr>
      <vt:lpstr>Analisi dell’Industria 4.0</vt:lpstr>
      <vt:lpstr>Numero di progetti avviati</vt:lpstr>
      <vt:lpstr>Durata media per anno</vt:lpstr>
      <vt:lpstr>Andamento dello stato medio di completamento</vt:lpstr>
      <vt:lpstr>Comparazione tra durata media e completamento</vt:lpstr>
      <vt:lpstr>Evoluzione temporale dei finanziamenti ai progetti</vt:lpstr>
      <vt:lpstr>(inserire anomalia 2014)</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Aggiungere un titolo di diapositiva - 2</vt:lpstr>
      <vt:lpstr>Aggiungere un titolo di diapositiva - 3</vt:lpstr>
      <vt:lpstr>Presentazione standard di PowerPoint</vt:lpstr>
      <vt:lpstr>Aggiungere un titolo di diapositiva - 4</vt:lpstr>
      <vt:lpstr>Aggiungere un titolo di diapositiva - 5</vt:lpstr>
      <vt:lpstr>BIBLIOGRAFIA</vt:lpstr>
      <vt:lpstr>FINE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Giorgio Antonini</cp:lastModifiedBy>
  <cp:revision>31</cp:revision>
  <dcterms:created xsi:type="dcterms:W3CDTF">2021-05-13T19:38:01Z</dcterms:created>
  <dcterms:modified xsi:type="dcterms:W3CDTF">2021-05-20T15:32:57Z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