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18" r:id="rId2"/>
    <p:sldId id="347" r:id="rId3"/>
    <p:sldId id="346" r:id="rId4"/>
    <p:sldId id="329" r:id="rId5"/>
    <p:sldId id="345" r:id="rId6"/>
    <p:sldId id="344" r:id="rId7"/>
    <p:sldId id="348" r:id="rId8"/>
    <p:sldId id="330" r:id="rId9"/>
    <p:sldId id="331" r:id="rId10"/>
    <p:sldId id="333" r:id="rId11"/>
    <p:sldId id="356" r:id="rId12"/>
    <p:sldId id="357" r:id="rId13"/>
    <p:sldId id="358" r:id="rId14"/>
    <p:sldId id="359" r:id="rId15"/>
    <p:sldId id="360" r:id="rId16"/>
    <p:sldId id="361" r:id="rId17"/>
    <p:sldId id="362" r:id="rId18"/>
    <p:sldId id="349" r:id="rId19"/>
    <p:sldId id="341" r:id="rId20"/>
    <p:sldId id="351" r:id="rId21"/>
    <p:sldId id="350" r:id="rId22"/>
    <p:sldId id="340" r:id="rId23"/>
    <p:sldId id="355" r:id="rId24"/>
    <p:sldId id="354" r:id="rId25"/>
    <p:sldId id="353" r:id="rId26"/>
    <p:sldId id="352" r:id="rId27"/>
    <p:sldId id="339" r:id="rId28"/>
    <p:sldId id="334" r:id="rId29"/>
    <p:sldId id="335" r:id="rId30"/>
    <p:sldId id="336" r:id="rId31"/>
    <p:sldId id="337" r:id="rId32"/>
    <p:sldId id="338" r:id="rId33"/>
    <p:sldId id="343" r:id="rId34"/>
    <p:sldId id="342" r:id="rId35"/>
  </p:sldIdLst>
  <p:sldSz cx="12188825" cy="6858000"/>
  <p:notesSz cx="6858000" cy="9144000"/>
  <p:custDataLst>
    <p:tags r:id="rId38"/>
  </p:custDataLst>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5278AA9-CBA2-4CAA-AB81-2EA45A2E12D2}">
          <p14:sldIdLst>
            <p14:sldId id="318"/>
            <p14:sldId id="347"/>
            <p14:sldId id="346"/>
            <p14:sldId id="329"/>
            <p14:sldId id="345"/>
            <p14:sldId id="344"/>
            <p14:sldId id="348"/>
            <p14:sldId id="330"/>
            <p14:sldId id="331"/>
          </p14:sldIdLst>
        </p14:section>
        <p14:section name="Tempo" id="{4B3F19D2-C1DB-4EF2-B3FB-00C5B7057492}">
          <p14:sldIdLst>
            <p14:sldId id="333"/>
            <p14:sldId id="356"/>
            <p14:sldId id="357"/>
            <p14:sldId id="358"/>
            <p14:sldId id="359"/>
            <p14:sldId id="360"/>
            <p14:sldId id="361"/>
            <p14:sldId id="362"/>
          </p14:sldIdLst>
        </p14:section>
        <p14:section name="Settore" id="{0FE97014-DF54-4934-BD39-D1D684BA7DF5}">
          <p14:sldIdLst>
            <p14:sldId id="349"/>
            <p14:sldId id="341"/>
            <p14:sldId id="351"/>
            <p14:sldId id="350"/>
          </p14:sldIdLst>
        </p14:section>
        <p14:section name="Localizzazioni" id="{BEEE8BEE-8447-4545-BF52-B1D8ACADC3D6}">
          <p14:sldIdLst>
            <p14:sldId id="340"/>
            <p14:sldId id="355"/>
            <p14:sldId id="354"/>
            <p14:sldId id="353"/>
            <p14:sldId id="352"/>
          </p14:sldIdLst>
        </p14:section>
        <p14:section name="Soggetti" id="{16EDEAF9-0D6B-43F4-B72A-2E3BDBA140EA}">
          <p14:sldIdLst>
            <p14:sldId id="339"/>
            <p14:sldId id="334"/>
            <p14:sldId id="335"/>
            <p14:sldId id="336"/>
            <p14:sldId id="337"/>
            <p14:sldId id="338"/>
            <p14:sldId id="343"/>
            <p14:sldId id="342"/>
          </p14:sldIdLst>
        </p14:section>
      </p14:sectionLst>
    </p:ex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32C"/>
    <a:srgbClr val="E05F2C"/>
    <a:srgbClr val="8086FC"/>
    <a:srgbClr val="3333CC"/>
    <a:srgbClr val="828282"/>
    <a:srgbClr val="6E90FE"/>
    <a:srgbClr val="6D6DFB"/>
    <a:srgbClr val="4E78F0"/>
    <a:srgbClr val="92C610"/>
    <a:srgbClr val="9FD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5CDB-E9E4-4A07-AB62-0B55ABA877F8}" v="11" dt="2021-05-16T08:42:42.939"/>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29" autoAdjust="0"/>
  </p:normalViewPr>
  <p:slideViewPr>
    <p:cSldViewPr showGuides="1">
      <p:cViewPr varScale="1">
        <p:scale>
          <a:sx n="81" d="100"/>
          <a:sy n="81" d="100"/>
        </p:scale>
        <p:origin x="72"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6"/>
    </p:cViewPr>
  </p:sorterViewPr>
  <p:notesViewPr>
    <p:cSldViewPr showGuides="1">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 1</c:v>
                </c:pt>
              </c:strCache>
            </c:strRef>
          </c:tx>
          <c:spPr>
            <a:gradFill rotWithShape="1">
              <a:gsLst>
                <a:gs pos="0">
                  <a:schemeClr val="accent1">
                    <a:satMod val="103000"/>
                    <a:lumMod val="118000"/>
                  </a:schemeClr>
                </a:gs>
                <a:gs pos="50000">
                  <a:schemeClr val="accent1">
                    <a:satMod val="89000"/>
                    <a:lumMod val="91000"/>
                  </a:schemeClr>
                </a:gs>
                <a:gs pos="100000">
                  <a:schemeClr val="accent1">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6F9-40BC-B1D5-858BEC8E35D5}"/>
            </c:ext>
          </c:extLst>
        </c:ser>
        <c:ser>
          <c:idx val="1"/>
          <c:order val="1"/>
          <c:tx>
            <c:strRef>
              <c:f>Sheet1!$C$1</c:f>
              <c:strCache>
                <c:ptCount val="1"/>
                <c:pt idx="0">
                  <c:v>Serie 2</c:v>
                </c:pt>
              </c:strCache>
            </c:strRef>
          </c:tx>
          <c:spPr>
            <a:gradFill rotWithShape="1">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a:noFill/>
            </a:ln>
            <a:effectLst/>
          </c:spPr>
          <c:invertIfNegative val="0"/>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6F9-40BC-B1D5-858BEC8E35D5}"/>
            </c:ext>
          </c:extLst>
        </c:ser>
        <c:dLbls>
          <c:showLegendKey val="0"/>
          <c:showVal val="0"/>
          <c:showCatName val="0"/>
          <c:showSerName val="0"/>
          <c:showPercent val="0"/>
          <c:showBubbleSize val="0"/>
        </c:dLbls>
        <c:gapWidth val="219"/>
        <c:overlap val="-27"/>
        <c:axId val="511089384"/>
        <c:axId val="511088600"/>
      </c:barChart>
      <c:lineChart>
        <c:grouping val="standard"/>
        <c:varyColors val="0"/>
        <c:ser>
          <c:idx val="2"/>
          <c:order val="2"/>
          <c:tx>
            <c:strRef>
              <c:f>Sheet1!$D$1</c:f>
              <c:strCache>
                <c:ptCount val="1"/>
                <c:pt idx="0">
                  <c:v>Serie 3</c:v>
                </c:pt>
              </c:strCache>
            </c:strRef>
          </c:tx>
          <c:spPr>
            <a:ln w="31750" cap="rnd">
              <a:solidFill>
                <a:schemeClr val="accent3"/>
              </a:solidFill>
              <a:round/>
            </a:ln>
            <a:effectLst/>
          </c:spPr>
          <c:marker>
            <c:symbol val="none"/>
          </c:marker>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C6F9-40BC-B1D5-858BEC8E35D5}"/>
            </c:ext>
          </c:extLst>
        </c:ser>
        <c:dLbls>
          <c:showLegendKey val="0"/>
          <c:showVal val="0"/>
          <c:showCatName val="0"/>
          <c:showSerName val="0"/>
          <c:showPercent val="0"/>
          <c:showBubbleSize val="0"/>
        </c:dLbls>
        <c:marker val="1"/>
        <c:smooth val="0"/>
        <c:axId val="511089384"/>
        <c:axId val="511088600"/>
      </c:lineChart>
      <c:catAx>
        <c:axId val="51108938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8600"/>
        <c:crosses val="autoZero"/>
        <c:auto val="1"/>
        <c:lblAlgn val="ctr"/>
        <c:lblOffset val="100"/>
        <c:noMultiLvlLbl val="0"/>
      </c:catAx>
      <c:valAx>
        <c:axId val="5110886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crossAx val="511089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Numero</a:t>
            </a:r>
            <a:r>
              <a:rPr lang="en-US" baseline="0"/>
              <a:t> di progetti avviati rispetto all'anno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70C0"/>
                </a:solidFill>
                <a:prstDash val="sysDot"/>
              </a:ln>
              <a:effectLst/>
            </c:spPr>
            <c:trendlineType val="linear"/>
            <c:dispRSqr val="0"/>
            <c:dispEq val="0"/>
          </c:trendline>
          <c:cat>
            <c:numRef>
              <c:f>'Analisi settore e tempi'!$W$2:$W$8</c:f>
              <c:numCache>
                <c:formatCode>General</c:formatCode>
                <c:ptCount val="7"/>
                <c:pt idx="0">
                  <c:v>2014</c:v>
                </c:pt>
                <c:pt idx="1">
                  <c:v>2015</c:v>
                </c:pt>
                <c:pt idx="2">
                  <c:v>2016</c:v>
                </c:pt>
                <c:pt idx="3">
                  <c:v>2017</c:v>
                </c:pt>
                <c:pt idx="4">
                  <c:v>2018</c:v>
                </c:pt>
                <c:pt idx="5">
                  <c:v>2019</c:v>
                </c:pt>
                <c:pt idx="6">
                  <c:v>2020</c:v>
                </c:pt>
              </c:numCache>
            </c:numRef>
          </c:cat>
          <c:val>
            <c:numRef>
              <c:f>'Analisi settore e tempi'!$X$2:$X$8</c:f>
              <c:numCache>
                <c:formatCode>General</c:formatCode>
                <c:ptCount val="7"/>
                <c:pt idx="0">
                  <c:v>207</c:v>
                </c:pt>
                <c:pt idx="1">
                  <c:v>1026</c:v>
                </c:pt>
                <c:pt idx="2">
                  <c:v>1835</c:v>
                </c:pt>
                <c:pt idx="3">
                  <c:v>4180</c:v>
                </c:pt>
                <c:pt idx="4">
                  <c:v>4772</c:v>
                </c:pt>
                <c:pt idx="5">
                  <c:v>2263</c:v>
                </c:pt>
                <c:pt idx="6">
                  <c:v>3081</c:v>
                </c:pt>
              </c:numCache>
            </c:numRef>
          </c:val>
          <c:extLst>
            <c:ext xmlns:c16="http://schemas.microsoft.com/office/drawing/2014/chart" uri="{C3380CC4-5D6E-409C-BE32-E72D297353CC}">
              <c16:uniqueId val="{00000001-0314-4DF0-8B2A-D8A7FBFA9D50}"/>
            </c:ext>
          </c:extLst>
        </c:ser>
        <c:dLbls>
          <c:dLblPos val="outEnd"/>
          <c:showLegendKey val="0"/>
          <c:showVal val="1"/>
          <c:showCatName val="0"/>
          <c:showSerName val="0"/>
          <c:showPercent val="0"/>
          <c:showBubbleSize val="0"/>
        </c:dLbls>
        <c:gapWidth val="219"/>
        <c:overlap val="-27"/>
        <c:axId val="1705272560"/>
        <c:axId val="1705272976"/>
      </c:barChart>
      <c:catAx>
        <c:axId val="170527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976"/>
        <c:crosses val="autoZero"/>
        <c:auto val="1"/>
        <c:lblAlgn val="ctr"/>
        <c:lblOffset val="100"/>
        <c:noMultiLvlLbl val="0"/>
      </c:catAx>
      <c:valAx>
        <c:axId val="170527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DURATA MEDIA IN MESI PREVISTA ALL’AVVIO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6.7711744365287665E-2"/>
          <c:y val="0.10436706404876038"/>
          <c:w val="0.87945756780402451"/>
          <c:h val="0.82057607469271043"/>
        </c:manualLayout>
      </c:layout>
      <c:scatterChart>
        <c:scatterStyle val="lineMarker"/>
        <c:varyColors val="0"/>
        <c:ser>
          <c:idx val="0"/>
          <c:order val="0"/>
          <c:tx>
            <c:strRef>
              <c:f>'Analisi settore e tempi'!$BH$1</c:f>
              <c:strCache>
                <c:ptCount val="1"/>
                <c:pt idx="0">
                  <c:v>MESI MEDI PREVISTI</c:v>
                </c:pt>
              </c:strCache>
            </c:strRef>
          </c:tx>
          <c:spPr>
            <a:ln w="19050" cap="rnd">
              <a:solidFill>
                <a:srgbClr val="0070C0"/>
              </a:solidFill>
              <a:round/>
            </a:ln>
            <a:effectLst/>
          </c:spPr>
          <c:marker>
            <c:symbol val="circle"/>
            <c:size val="5"/>
            <c:spPr>
              <a:solidFill>
                <a:srgbClr val="3333CC"/>
              </a:solidFill>
              <a:ln w="9525">
                <a:solidFill>
                  <a:srgbClr val="0070C0"/>
                </a:solidFill>
              </a:ln>
              <a:effectLst/>
            </c:spPr>
          </c:marker>
          <c:trendline>
            <c:spPr>
              <a:ln w="19050" cap="rnd">
                <a:solidFill>
                  <a:srgbClr val="0070C0"/>
                </a:solidFill>
                <a:prstDash val="sysDot"/>
              </a:ln>
              <a:effectLst/>
            </c:spPr>
            <c:trendlineType val="linear"/>
            <c:dispRSqr val="0"/>
            <c:dispEq val="0"/>
          </c:trendline>
          <c:xVal>
            <c:numRef>
              <c:f>'Analisi settore e tempi'!$AW$2:$AW$8</c:f>
              <c:numCache>
                <c:formatCode>General</c:formatCode>
                <c:ptCount val="7"/>
                <c:pt idx="0">
                  <c:v>2014</c:v>
                </c:pt>
                <c:pt idx="1">
                  <c:v>2015</c:v>
                </c:pt>
                <c:pt idx="2">
                  <c:v>2016</c:v>
                </c:pt>
                <c:pt idx="3">
                  <c:v>2017</c:v>
                </c:pt>
                <c:pt idx="4">
                  <c:v>2018</c:v>
                </c:pt>
                <c:pt idx="5">
                  <c:v>2019</c:v>
                </c:pt>
                <c:pt idx="6">
                  <c:v>2020</c:v>
                </c:pt>
              </c:numCache>
            </c:numRef>
          </c:xVal>
          <c:yVal>
            <c:numRef>
              <c:f>'Analisi settore e tempi'!$BH$2:$BH$8</c:f>
              <c:numCache>
                <c:formatCode>0</c:formatCode>
                <c:ptCount val="7"/>
                <c:pt idx="0">
                  <c:v>46.318840579710148</c:v>
                </c:pt>
                <c:pt idx="1">
                  <c:v>43.157894736842103</c:v>
                </c:pt>
                <c:pt idx="2">
                  <c:v>32.197820163487741</c:v>
                </c:pt>
                <c:pt idx="3">
                  <c:v>29.325837320574163</c:v>
                </c:pt>
                <c:pt idx="4">
                  <c:v>28.577954735959764</c:v>
                </c:pt>
                <c:pt idx="5">
                  <c:v>26.501546619531595</c:v>
                </c:pt>
                <c:pt idx="6">
                  <c:v>15.480038948393378</c:v>
                </c:pt>
              </c:numCache>
            </c:numRef>
          </c:yVal>
          <c:smooth val="0"/>
          <c:extLst>
            <c:ext xmlns:c16="http://schemas.microsoft.com/office/drawing/2014/chart" uri="{C3380CC4-5D6E-409C-BE32-E72D297353CC}">
              <c16:uniqueId val="{00000001-ECFC-4DA5-B845-E7A36D529041}"/>
            </c:ext>
          </c:extLst>
        </c:ser>
        <c:dLbls>
          <c:showLegendKey val="0"/>
          <c:showVal val="0"/>
          <c:showCatName val="0"/>
          <c:showSerName val="0"/>
          <c:showPercent val="0"/>
          <c:showBubbleSize val="0"/>
        </c:dLbls>
        <c:axId val="1761373663"/>
        <c:axId val="1761374911"/>
      </c:scatterChart>
      <c:valAx>
        <c:axId val="1761373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4911"/>
        <c:crosses val="autoZero"/>
        <c:crossBetween val="midCat"/>
      </c:valAx>
      <c:valAx>
        <c:axId val="17613749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3663"/>
        <c:crosses val="autoZero"/>
        <c:crossBetween val="midCat"/>
      </c:valAx>
      <c:spPr>
        <a:noFill/>
        <a:ln>
          <a:solidFill>
            <a:srgbClr val="0070C0"/>
          </a:solid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STATO DEI PROGETTI AL 2020 RISPETTO ALL'ANNO DI AVVIO</a:t>
            </a:r>
          </a:p>
        </c:rich>
      </c:tx>
      <c:layout>
        <c:manualLayout>
          <c:xMode val="edge"/>
          <c:yMode val="edge"/>
          <c:x val="0.18552674118820606"/>
          <c:y val="5.339507541844186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7546758089129311"/>
          <c:y val="9.1879681134699992E-2"/>
          <c:w val="0.82453235133215952"/>
          <c:h val="0.70495331819912288"/>
        </c:manualLayout>
      </c:layout>
      <c:lineChart>
        <c:grouping val="standard"/>
        <c:varyColors val="0"/>
        <c:ser>
          <c:idx val="0"/>
          <c:order val="0"/>
          <c:tx>
            <c:strRef>
              <c:f>'Analisi settore e tempi'!$BB$8</c:f>
              <c:strCache>
                <c:ptCount val="1"/>
                <c:pt idx="0">
                  <c:v>Concluso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0-4167-4725-BE97-377707481FF4}"/>
            </c:ext>
          </c:extLst>
        </c:ser>
        <c:ser>
          <c:idx val="1"/>
          <c:order val="1"/>
          <c:tx>
            <c:strRef>
              <c:f>'Analisi settore e tempi'!$BC$8</c:f>
              <c:strCache>
                <c:ptCount val="1"/>
                <c:pt idx="0">
                  <c:v>In corso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tempi'!$BC$9:$BC$15</c:f>
              <c:numCache>
                <c:formatCode>0%</c:formatCode>
                <c:ptCount val="7"/>
                <c:pt idx="0">
                  <c:v>0.83018867924528306</c:v>
                </c:pt>
                <c:pt idx="1">
                  <c:v>0.24568965517241378</c:v>
                </c:pt>
                <c:pt idx="2">
                  <c:v>0.20646766169154229</c:v>
                </c:pt>
                <c:pt idx="3">
                  <c:v>0.44348576358930114</c:v>
                </c:pt>
                <c:pt idx="4">
                  <c:v>0.64516129032258063</c:v>
                </c:pt>
                <c:pt idx="5">
                  <c:v>0.58741258741258739</c:v>
                </c:pt>
                <c:pt idx="6">
                  <c:v>0.9069373942470389</c:v>
                </c:pt>
              </c:numCache>
            </c:numRef>
          </c:val>
          <c:smooth val="0"/>
          <c:extLst>
            <c:ext xmlns:c16="http://schemas.microsoft.com/office/drawing/2014/chart" uri="{C3380CC4-5D6E-409C-BE32-E72D297353CC}">
              <c16:uniqueId val="{00000001-4167-4725-BE97-377707481FF4}"/>
            </c:ext>
          </c:extLst>
        </c:ser>
        <c:ser>
          <c:idx val="2"/>
          <c:order val="2"/>
          <c:tx>
            <c:strRef>
              <c:f>'Analisi settore e tempi'!$BD$8</c:f>
              <c:strCache>
                <c:ptCount val="1"/>
                <c:pt idx="0">
                  <c:v>Liquidato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tempi'!$BD$9:$BD$15</c:f>
              <c:numCache>
                <c:formatCode>0%</c:formatCode>
                <c:ptCount val="7"/>
                <c:pt idx="0">
                  <c:v>5.6603773584905662E-2</c:v>
                </c:pt>
                <c:pt idx="1">
                  <c:v>0.19827586206896552</c:v>
                </c:pt>
                <c:pt idx="2">
                  <c:v>0.11691542288557213</c:v>
                </c:pt>
                <c:pt idx="3">
                  <c:v>6.3848144952545302E-2</c:v>
                </c:pt>
                <c:pt idx="4">
                  <c:v>1.7436791630340016E-2</c:v>
                </c:pt>
                <c:pt idx="5">
                  <c:v>5.7692307692307696E-2</c:v>
                </c:pt>
                <c:pt idx="6">
                  <c:v>0</c:v>
                </c:pt>
              </c:numCache>
            </c:numRef>
          </c:val>
          <c:smooth val="0"/>
          <c:extLst>
            <c:ext xmlns:c16="http://schemas.microsoft.com/office/drawing/2014/chart" uri="{C3380CC4-5D6E-409C-BE32-E72D297353CC}">
              <c16:uniqueId val="{00000002-4167-4725-BE97-377707481FF4}"/>
            </c:ext>
          </c:extLst>
        </c:ser>
        <c:ser>
          <c:idx val="3"/>
          <c:order val="3"/>
          <c:tx>
            <c:strRef>
              <c:f>'Analisi settore e tempi'!$BE$8</c:f>
              <c:strCache>
                <c:ptCount val="1"/>
                <c:pt idx="0">
                  <c:v>Non avviato</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tempi'!$BE$9:$BE$15</c:f>
              <c:numCache>
                <c:formatCode>0%</c:formatCode>
                <c:ptCount val="7"/>
                <c:pt idx="0">
                  <c:v>0</c:v>
                </c:pt>
                <c:pt idx="1">
                  <c:v>0</c:v>
                </c:pt>
                <c:pt idx="2">
                  <c:v>1.7412935323383085E-2</c:v>
                </c:pt>
                <c:pt idx="3">
                  <c:v>2.6747195858498704E-2</c:v>
                </c:pt>
                <c:pt idx="4">
                  <c:v>4.0976460331299043E-2</c:v>
                </c:pt>
                <c:pt idx="5">
                  <c:v>8.2167832167832161E-2</c:v>
                </c:pt>
                <c:pt idx="6">
                  <c:v>7.952622673434856E-2</c:v>
                </c:pt>
              </c:numCache>
            </c:numRef>
          </c:val>
          <c:smooth val="0"/>
          <c:extLst>
            <c:ext xmlns:c16="http://schemas.microsoft.com/office/drawing/2014/chart" uri="{C3380CC4-5D6E-409C-BE32-E72D297353CC}">
              <c16:uniqueId val="{00000003-4167-4725-BE97-377707481FF4}"/>
            </c:ext>
          </c:extLst>
        </c:ser>
        <c:dLbls>
          <c:showLegendKey val="0"/>
          <c:showVal val="0"/>
          <c:showCatName val="0"/>
          <c:showSerName val="0"/>
          <c:showPercent val="0"/>
          <c:showBubbleSize val="0"/>
        </c:dLbls>
        <c:marker val="1"/>
        <c:smooth val="0"/>
        <c:axId val="1307213583"/>
        <c:axId val="1307211087"/>
      </c:lineChart>
      <c:catAx>
        <c:axId val="130721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1087"/>
        <c:crosses val="autoZero"/>
        <c:auto val="1"/>
        <c:lblAlgn val="ctr"/>
        <c:lblOffset val="100"/>
        <c:noMultiLvlLbl val="0"/>
      </c:catAx>
      <c:valAx>
        <c:axId val="1307211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35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it-IT"/>
          </a:p>
        </c:txPr>
      </c:dTable>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TASSO DI CONCLUSIONE</a:t>
            </a:r>
            <a:r>
              <a:rPr lang="it-IT" baseline="0"/>
              <a:t> RISPETTO ALLA DURATA PREVISTA IN MESI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0196662247758526"/>
          <c:y val="0.1521963863124271"/>
          <c:w val="0.82072132741898984"/>
          <c:h val="0.71215587712676109"/>
        </c:manualLayout>
      </c:layout>
      <c:lineChart>
        <c:grouping val="standard"/>
        <c:varyColors val="0"/>
        <c:ser>
          <c:idx val="2"/>
          <c:order val="2"/>
          <c:tx>
            <c:strRef>
              <c:f>'Analisi settore e tempi'!$BF$8</c:f>
              <c:strCache>
                <c:ptCount val="1"/>
                <c:pt idx="0">
                  <c:v>MESI MEDI PREVISTI</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tempi'!$BF$9:$BF$15</c:f>
              <c:numCache>
                <c:formatCode>0</c:formatCode>
                <c:ptCount val="7"/>
                <c:pt idx="0">
                  <c:v>45.943396226415096</c:v>
                </c:pt>
                <c:pt idx="1">
                  <c:v>39.530172413793103</c:v>
                </c:pt>
                <c:pt idx="2">
                  <c:v>35.129353233830848</c:v>
                </c:pt>
                <c:pt idx="3">
                  <c:v>29.186367558239862</c:v>
                </c:pt>
                <c:pt idx="4">
                  <c:v>27.458587619877942</c:v>
                </c:pt>
                <c:pt idx="5">
                  <c:v>27.222027972027973</c:v>
                </c:pt>
                <c:pt idx="6">
                  <c:v>18.57191201353638</c:v>
                </c:pt>
              </c:numCache>
            </c:numRef>
          </c:val>
          <c:smooth val="0"/>
          <c:extLst>
            <c:ext xmlns:c16="http://schemas.microsoft.com/office/drawing/2014/chart" uri="{C3380CC4-5D6E-409C-BE32-E72D297353CC}">
              <c16:uniqueId val="{00000001-8596-4303-89E8-F3830C2F3423}"/>
            </c:ext>
          </c:extLst>
        </c:ser>
        <c:dLbls>
          <c:showLegendKey val="0"/>
          <c:showVal val="0"/>
          <c:showCatName val="0"/>
          <c:showSerName val="0"/>
          <c:showPercent val="0"/>
          <c:showBubbleSize val="0"/>
        </c:dLbls>
        <c:marker val="1"/>
        <c:smooth val="0"/>
        <c:axId val="1459390847"/>
        <c:axId val="1459390431"/>
        <c:extLst>
          <c:ext xmlns:c15="http://schemas.microsoft.com/office/drawing/2012/chart" uri="{02D57815-91ED-43cb-92C2-25804820EDAC}">
            <c15:filteredLineSeries>
              <c15:ser>
                <c:idx val="0"/>
                <c:order val="0"/>
                <c:tx>
                  <c:strRef>
                    <c:extLst>
                      <c:ext uri="{02D57815-91ED-43cb-92C2-25804820EDAC}">
                        <c15:formulaRef>
                          <c15:sqref>'Analisi settore e tempi'!$AW$8</c15:sqref>
                        </c15:formulaRef>
                      </c:ext>
                    </c:extLst>
                    <c:strCache>
                      <c:ptCount val="1"/>
                      <c:pt idx="0">
                        <c:v>ANNO AVVIO</c:v>
                      </c:pt>
                    </c:strCache>
                  </c:strRef>
                </c:tx>
                <c:spPr>
                  <a:ln w="28575" cap="rnd">
                    <a:solidFill>
                      <a:schemeClr val="accent1"/>
                    </a:solidFill>
                    <a:round/>
                  </a:ln>
                  <a:effectLst/>
                </c:spPr>
                <c:marker>
                  <c:symbol val="none"/>
                </c:marker>
                <c:cat>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4-8596-4303-89E8-F3830C2F3423}"/>
                  </c:ext>
                </c:extLst>
              </c15:ser>
            </c15:filteredLineSeries>
          </c:ext>
        </c:extLst>
      </c:lineChart>
      <c:lineChart>
        <c:grouping val="standard"/>
        <c:varyColors val="0"/>
        <c:ser>
          <c:idx val="1"/>
          <c:order val="1"/>
          <c:tx>
            <c:strRef>
              <c:f>'Analisi settore e tempi'!$BB$8</c:f>
              <c:strCache>
                <c:ptCount val="1"/>
                <c:pt idx="0">
                  <c:v>Concluso</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3-8596-4303-89E8-F3830C2F3423}"/>
            </c:ext>
          </c:extLst>
        </c:ser>
        <c:dLbls>
          <c:showLegendKey val="0"/>
          <c:showVal val="0"/>
          <c:showCatName val="0"/>
          <c:showSerName val="0"/>
          <c:showPercent val="0"/>
          <c:showBubbleSize val="0"/>
        </c:dLbls>
        <c:marker val="1"/>
        <c:smooth val="0"/>
        <c:axId val="1145582111"/>
        <c:axId val="1459390015"/>
      </c:lineChart>
      <c:catAx>
        <c:axId val="1459390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431"/>
        <c:crosses val="autoZero"/>
        <c:auto val="1"/>
        <c:lblAlgn val="ctr"/>
        <c:lblOffset val="100"/>
        <c:noMultiLvlLbl val="0"/>
      </c:catAx>
      <c:valAx>
        <c:axId val="1459390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MESI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847"/>
        <c:crosses val="autoZero"/>
        <c:crossBetween val="between"/>
      </c:valAx>
      <c:valAx>
        <c:axId val="145939001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45582111"/>
        <c:crosses val="max"/>
        <c:crossBetween val="between"/>
      </c:valAx>
      <c:catAx>
        <c:axId val="1145582111"/>
        <c:scaling>
          <c:orientation val="minMax"/>
        </c:scaling>
        <c:delete val="1"/>
        <c:axPos val="b"/>
        <c:majorTickMark val="out"/>
        <c:minorTickMark val="none"/>
        <c:tickLblPos val="nextTo"/>
        <c:crossAx val="1459390015"/>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0" i="0" baseline="0">
                <a:effectLst/>
              </a:rPr>
              <a:t>Numero di progetti avviati e finanziamenti totali per anno</a:t>
            </a:r>
            <a:endParaRPr lang="it-IT"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1"/>
          <c:order val="1"/>
          <c:tx>
            <c:strRef>
              <c:f>'Analisi finanziamenti tempo'!$B$1</c:f>
              <c:strCache>
                <c:ptCount val="1"/>
                <c:pt idx="0">
                  <c:v> FINANZ_TOTALE_PUBBLICO </c:v>
                </c:pt>
              </c:strCache>
            </c:strRef>
          </c:tx>
          <c:spPr>
            <a:solidFill>
              <a:srgbClr val="0070C0"/>
            </a:solidFill>
            <a:ln>
              <a:solidFill>
                <a:srgbClr val="0070C0"/>
              </a:solidFill>
            </a:ln>
            <a:effectLst/>
          </c:spPr>
          <c:invertIfNegative val="0"/>
          <c:val>
            <c:numRef>
              <c:f>'Analisi finanziamenti tempo'!$B$2:$B$8</c:f>
              <c:numCache>
                <c:formatCode>_-* #\ ##0\ "€"_-;\-* #\ ##0\ "€"_-;_-* "-"??\ "€"_-;_-@_-</c:formatCode>
                <c:ptCount val="7"/>
                <c:pt idx="0">
                  <c:v>335293356.31</c:v>
                </c:pt>
                <c:pt idx="1">
                  <c:v>341317302.55999994</c:v>
                </c:pt>
                <c:pt idx="2">
                  <c:v>741582971.40000045</c:v>
                </c:pt>
                <c:pt idx="3">
                  <c:v>1754157770.74</c:v>
                </c:pt>
                <c:pt idx="4">
                  <c:v>1703637941.8899941</c:v>
                </c:pt>
                <c:pt idx="5">
                  <c:v>1042464622.6599971</c:v>
                </c:pt>
                <c:pt idx="6">
                  <c:v>751966654.78000021</c:v>
                </c:pt>
              </c:numCache>
            </c:numRef>
          </c:val>
          <c:extLst>
            <c:ext xmlns:c16="http://schemas.microsoft.com/office/drawing/2014/chart" uri="{C3380CC4-5D6E-409C-BE32-E72D297353CC}">
              <c16:uniqueId val="{00000000-1054-48CF-AB8A-18F89ACB74BE}"/>
            </c:ext>
          </c:extLst>
        </c:ser>
        <c:dLbls>
          <c:showLegendKey val="0"/>
          <c:showVal val="0"/>
          <c:showCatName val="0"/>
          <c:showSerName val="0"/>
          <c:showPercent val="0"/>
          <c:showBubbleSize val="0"/>
        </c:dLbls>
        <c:gapWidth val="219"/>
        <c:overlap val="-27"/>
        <c:axId val="1847992479"/>
        <c:axId val="1847988735"/>
      </c:barChart>
      <c:lineChart>
        <c:grouping val="stacked"/>
        <c:varyColors val="0"/>
        <c:ser>
          <c:idx val="2"/>
          <c:order val="2"/>
          <c:tx>
            <c:strRef>
              <c:f>'Analisi finanziamenti tempo'!$E$1</c:f>
              <c:strCache>
                <c:ptCount val="1"/>
                <c:pt idx="0">
                  <c:v>INIZIATI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dLbls>
            <c:dLbl>
              <c:idx val="1"/>
              <c:layout>
                <c:manualLayout>
                  <c:x val="-4.2058653432861151E-2"/>
                  <c:y val="-5.4054054054054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54-48CF-AB8A-18F89ACB74BE}"/>
                </c:ext>
              </c:extLst>
            </c:dLbl>
            <c:dLbl>
              <c:idx val="2"/>
              <c:layout>
                <c:manualLayout>
                  <c:x val="-5.436820397450319E-2"/>
                  <c:y val="-9.3211392548638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54-48CF-AB8A-18F89ACB74BE}"/>
                </c:ext>
              </c:extLst>
            </c:dLbl>
            <c:dLbl>
              <c:idx val="3"/>
              <c:layout>
                <c:manualLayout>
                  <c:x val="6.6408400157149114E-3"/>
                  <c:y val="-7.0945945945945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54-48CF-AB8A-18F89ACB74BE}"/>
                </c:ext>
              </c:extLst>
            </c:dLbl>
            <c:dLbl>
              <c:idx val="4"/>
              <c:layout>
                <c:manualLayout>
                  <c:x val="2.4349746724287927E-2"/>
                  <c:y val="-6.08108108108108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54-48CF-AB8A-18F89ACB74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0932C"/>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'Analisi finanziamenti tempo'!$A$2:$A$8</c:f>
              <c:numCache>
                <c:formatCode>General</c:formatCode>
                <c:ptCount val="7"/>
                <c:pt idx="0">
                  <c:v>2014</c:v>
                </c:pt>
                <c:pt idx="1">
                  <c:v>2015</c:v>
                </c:pt>
                <c:pt idx="2">
                  <c:v>2016</c:v>
                </c:pt>
                <c:pt idx="3">
                  <c:v>2017</c:v>
                </c:pt>
                <c:pt idx="4">
                  <c:v>2018</c:v>
                </c:pt>
                <c:pt idx="5">
                  <c:v>2019</c:v>
                </c:pt>
                <c:pt idx="6">
                  <c:v>2020</c:v>
                </c:pt>
              </c:numCache>
            </c:numRef>
          </c:cat>
          <c:val>
            <c:numRef>
              <c:f>'Analisi finanziamenti tempo'!$E$2:$E$8</c:f>
              <c:numCache>
                <c:formatCode>General</c:formatCode>
                <c:ptCount val="7"/>
                <c:pt idx="0">
                  <c:v>207</c:v>
                </c:pt>
                <c:pt idx="1">
                  <c:v>1026</c:v>
                </c:pt>
                <c:pt idx="2">
                  <c:v>1835</c:v>
                </c:pt>
                <c:pt idx="3">
                  <c:v>4180</c:v>
                </c:pt>
                <c:pt idx="4">
                  <c:v>4772</c:v>
                </c:pt>
                <c:pt idx="5">
                  <c:v>2263</c:v>
                </c:pt>
                <c:pt idx="6">
                  <c:v>3081</c:v>
                </c:pt>
              </c:numCache>
            </c:numRef>
          </c:val>
          <c:smooth val="0"/>
          <c:extLst>
            <c:ext xmlns:c16="http://schemas.microsoft.com/office/drawing/2014/chart" uri="{C3380CC4-5D6E-409C-BE32-E72D297353CC}">
              <c16:uniqueId val="{00000005-1054-48CF-AB8A-18F89ACB74BE}"/>
            </c:ext>
          </c:extLst>
        </c:ser>
        <c:dLbls>
          <c:showLegendKey val="0"/>
          <c:showVal val="0"/>
          <c:showCatName val="0"/>
          <c:showSerName val="0"/>
          <c:showPercent val="0"/>
          <c:showBubbleSize val="0"/>
        </c:dLbls>
        <c:marker val="1"/>
        <c:smooth val="0"/>
        <c:axId val="314015215"/>
        <c:axId val="314008975"/>
        <c:extLst>
          <c:ext xmlns:c15="http://schemas.microsoft.com/office/drawing/2012/chart" uri="{02D57815-91ED-43cb-92C2-25804820EDAC}">
            <c15:filteredLineSeries>
              <c15:ser>
                <c:idx val="0"/>
                <c:order val="0"/>
                <c:tx>
                  <c:strRef>
                    <c:extLst>
                      <c:ext uri="{02D57815-91ED-43cb-92C2-25804820EDAC}">
                        <c15:formulaRef>
                          <c15:sqref>'Analisi finanziamenti tempo'!$A$1</c15:sqref>
                        </c15:formulaRef>
                      </c:ext>
                    </c:extLst>
                    <c:strCache>
                      <c:ptCount val="1"/>
                      <c:pt idx="0">
                        <c:v>ANNO AVVIO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6-1054-48CF-AB8A-18F89ACB74BE}"/>
                  </c:ext>
                </c:extLst>
              </c15:ser>
            </c15:filteredLineSeries>
          </c:ext>
        </c:extLst>
      </c:lineChart>
      <c:catAx>
        <c:axId val="314015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08975"/>
        <c:crosses val="autoZero"/>
        <c:auto val="1"/>
        <c:lblAlgn val="ctr"/>
        <c:lblOffset val="100"/>
        <c:noMultiLvlLbl val="0"/>
      </c:catAx>
      <c:valAx>
        <c:axId val="3140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15215"/>
        <c:crosses val="autoZero"/>
        <c:crossBetween val="between"/>
      </c:valAx>
      <c:valAx>
        <c:axId val="1847988735"/>
        <c:scaling>
          <c:orientation val="minMax"/>
        </c:scaling>
        <c:delete val="0"/>
        <c:axPos val="r"/>
        <c:minorGridlines>
          <c:spPr>
            <a:ln w="9525" cap="flat" cmpd="sng" algn="ctr">
              <a:solidFill>
                <a:schemeClr val="tx1">
                  <a:lumMod val="5000"/>
                  <a:lumOff val="95000"/>
                </a:schemeClr>
              </a:solidFill>
              <a:round/>
            </a:ln>
            <a:effectLst/>
          </c:spPr>
        </c:minorGridlines>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847992479"/>
        <c:crosses val="max"/>
        <c:crossBetween val="between"/>
        <c:dispUnits>
          <c:builtInUnit val="millions"/>
          <c:dispUnitsLbl>
            <c:layout>
              <c:manualLayout>
                <c:xMode val="edge"/>
                <c:yMode val="edge"/>
                <c:x val="0.94863301532831368"/>
                <c:y val="0.4192229729729729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dispUnitsLbl>
        </c:dispUnits>
      </c:valAx>
      <c:catAx>
        <c:axId val="1847992479"/>
        <c:scaling>
          <c:orientation val="minMax"/>
        </c:scaling>
        <c:delete val="1"/>
        <c:axPos val="b"/>
        <c:majorTickMark val="out"/>
        <c:minorTickMark val="none"/>
        <c:tickLblPos val="nextTo"/>
        <c:crossAx val="18479887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Andamento del finanziamento</a:t>
            </a:r>
            <a:r>
              <a:rPr lang="it-IT" baseline="0"/>
              <a:t> medio per progetto e tempo medio in mesi</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5.9671351117173067E-2"/>
          <c:y val="0.15717968157695222"/>
          <c:w val="0.80717289082700083"/>
          <c:h val="0.7027311313151815"/>
        </c:manualLayout>
      </c:layout>
      <c:lineChart>
        <c:grouping val="standard"/>
        <c:varyColors val="0"/>
        <c:ser>
          <c:idx val="1"/>
          <c:order val="1"/>
          <c:tx>
            <c:strRef>
              <c:f>'Analisi finanziamenti tempo'!$F$1</c:f>
              <c:strCache>
                <c:ptCount val="1"/>
                <c:pt idx="0">
                  <c:v>MESI MEDI PREVISTI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tempo'!$F$3:$F$8</c:f>
              <c:numCache>
                <c:formatCode>0</c:formatCode>
                <c:ptCount val="6"/>
                <c:pt idx="0">
                  <c:v>43.157894736842103</c:v>
                </c:pt>
                <c:pt idx="1">
                  <c:v>32.197820163487741</c:v>
                </c:pt>
                <c:pt idx="2">
                  <c:v>29.325837320574163</c:v>
                </c:pt>
                <c:pt idx="3">
                  <c:v>28.577954735959764</c:v>
                </c:pt>
                <c:pt idx="4">
                  <c:v>26.501546619531595</c:v>
                </c:pt>
                <c:pt idx="5">
                  <c:v>15.480038948393378</c:v>
                </c:pt>
              </c:numCache>
            </c:numRef>
          </c:val>
          <c:smooth val="0"/>
          <c:extLst>
            <c:ext xmlns:c16="http://schemas.microsoft.com/office/drawing/2014/chart" uri="{C3380CC4-5D6E-409C-BE32-E72D297353CC}">
              <c16:uniqueId val="{00000001-38AB-4610-86B1-26F8BE43122B}"/>
            </c:ext>
          </c:extLst>
        </c:ser>
        <c:dLbls>
          <c:showLegendKey val="0"/>
          <c:showVal val="0"/>
          <c:showCatName val="0"/>
          <c:showSerName val="0"/>
          <c:showPercent val="0"/>
          <c:showBubbleSize val="0"/>
        </c:dLbls>
        <c:marker val="1"/>
        <c:smooth val="0"/>
        <c:axId val="502087151"/>
        <c:axId val="502095887"/>
      </c:lineChart>
      <c:lineChart>
        <c:grouping val="standard"/>
        <c:varyColors val="0"/>
        <c:ser>
          <c:idx val="0"/>
          <c:order val="0"/>
          <c:tx>
            <c:strRef>
              <c:f>'Analisi finanziamenti tempo'!$D$1</c:f>
              <c:strCache>
                <c:ptCount val="1"/>
                <c:pt idx="0">
                  <c:v>MEDIA PROGETTO</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tempo'!$D$3:$D$8</c:f>
              <c:numCache>
                <c:formatCode>_-* #\ ##0\ "€"_-;\-* #\ ##0\ "€"_-;_-* "-"??\ "€"_-;_-@_-</c:formatCode>
                <c:ptCount val="6"/>
                <c:pt idx="0">
                  <c:v>332667.93621832354</c:v>
                </c:pt>
                <c:pt idx="1">
                  <c:v>404132.40948228905</c:v>
                </c:pt>
                <c:pt idx="2">
                  <c:v>419654.96907655505</c:v>
                </c:pt>
                <c:pt idx="3">
                  <c:v>357007.11271793675</c:v>
                </c:pt>
                <c:pt idx="4">
                  <c:v>460656.04182942869</c:v>
                </c:pt>
                <c:pt idx="5">
                  <c:v>244065.77565076281</c:v>
                </c:pt>
              </c:numCache>
            </c:numRef>
          </c:val>
          <c:smooth val="0"/>
          <c:extLst>
            <c:ext xmlns:c16="http://schemas.microsoft.com/office/drawing/2014/chart" uri="{C3380CC4-5D6E-409C-BE32-E72D297353CC}">
              <c16:uniqueId val="{00000003-38AB-4610-86B1-26F8BE43122B}"/>
            </c:ext>
          </c:extLst>
        </c:ser>
        <c:dLbls>
          <c:showLegendKey val="0"/>
          <c:showVal val="0"/>
          <c:showCatName val="0"/>
          <c:showSerName val="0"/>
          <c:showPercent val="0"/>
          <c:showBubbleSize val="0"/>
        </c:dLbls>
        <c:marker val="1"/>
        <c:smooth val="0"/>
        <c:axId val="806652271"/>
        <c:axId val="806648943"/>
      </c:lineChart>
      <c:catAx>
        <c:axId val="502087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95887"/>
        <c:crosses val="autoZero"/>
        <c:auto val="1"/>
        <c:lblAlgn val="ctr"/>
        <c:lblOffset val="100"/>
        <c:noMultiLvlLbl val="0"/>
      </c:catAx>
      <c:valAx>
        <c:axId val="502095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87151"/>
        <c:crosses val="autoZero"/>
        <c:crossBetween val="between"/>
      </c:valAx>
      <c:valAx>
        <c:axId val="806648943"/>
        <c:scaling>
          <c:orientation val="minMax"/>
        </c:scaling>
        <c:delete val="0"/>
        <c:axPos val="r"/>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6652271"/>
        <c:crosses val="max"/>
        <c:crossBetween val="between"/>
      </c:valAx>
      <c:catAx>
        <c:axId val="806652271"/>
        <c:scaling>
          <c:orientation val="minMax"/>
        </c:scaling>
        <c:delete val="1"/>
        <c:axPos val="b"/>
        <c:numFmt formatCode="General" sourceLinked="1"/>
        <c:majorTickMark val="out"/>
        <c:minorTickMark val="none"/>
        <c:tickLblPos val="nextTo"/>
        <c:crossAx val="806648943"/>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0F83D96-5C9C-4534-86B5-5649DB8A678D}" type="datetime1">
              <a:rPr lang="it-IT" smtClean="0"/>
              <a:t>16/05/2021</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8ED99B-9732-49FC-9C16-B56FEB1B1092}" type="slidenum">
              <a:rPr lang="it-IT" smtClean="0"/>
              <a:t>‹N›</a:t>
            </a:fld>
            <a:endParaRPr lang="it-IT"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B9B24-3351-4DE4-82DB-35F58E80D7CC}" type="datetime1">
              <a:rPr lang="it-IT" smtClean="0"/>
              <a:pPr/>
              <a:t>16/05/2021</a:t>
            </a:fld>
            <a:endParaRPr lang="it-IT" dirty="0"/>
          </a:p>
        </p:txBody>
      </p:sp>
      <p:sp>
        <p:nvSpPr>
          <p:cNvPr id="4" name="Segnaposto immagin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it-IT" smtClean="0"/>
              <a:t>‹N›</a:t>
            </a:fld>
            <a:endParaRPr lang="it-I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a:t>
            </a:fld>
            <a:endParaRPr lang="it-IT" dirty="0"/>
          </a:p>
        </p:txBody>
      </p:sp>
    </p:spTree>
    <p:extLst>
      <p:ext uri="{BB962C8B-B14F-4D97-AF65-F5344CB8AC3E}">
        <p14:creationId xmlns:p14="http://schemas.microsoft.com/office/powerpoint/2010/main" val="228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28</a:t>
            </a:fld>
            <a:endParaRPr lang="it-IT" dirty="0"/>
          </a:p>
        </p:txBody>
      </p:sp>
    </p:spTree>
    <p:extLst>
      <p:ext uri="{BB962C8B-B14F-4D97-AF65-F5344CB8AC3E}">
        <p14:creationId xmlns:p14="http://schemas.microsoft.com/office/powerpoint/2010/main" val="50526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29</a:t>
            </a:fld>
            <a:endParaRPr lang="it-IT" dirty="0"/>
          </a:p>
        </p:txBody>
      </p:sp>
    </p:spTree>
    <p:extLst>
      <p:ext uri="{BB962C8B-B14F-4D97-AF65-F5344CB8AC3E}">
        <p14:creationId xmlns:p14="http://schemas.microsoft.com/office/powerpoint/2010/main" val="3599715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30</a:t>
            </a:fld>
            <a:endParaRPr lang="it-IT" dirty="0"/>
          </a:p>
        </p:txBody>
      </p:sp>
    </p:spTree>
    <p:extLst>
      <p:ext uri="{BB962C8B-B14F-4D97-AF65-F5344CB8AC3E}">
        <p14:creationId xmlns:p14="http://schemas.microsoft.com/office/powerpoint/2010/main" val="1890683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31</a:t>
            </a:fld>
            <a:endParaRPr lang="it-IT" dirty="0"/>
          </a:p>
        </p:txBody>
      </p:sp>
    </p:spTree>
    <p:extLst>
      <p:ext uri="{BB962C8B-B14F-4D97-AF65-F5344CB8AC3E}">
        <p14:creationId xmlns:p14="http://schemas.microsoft.com/office/powerpoint/2010/main" val="1128902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32</a:t>
            </a:fld>
            <a:endParaRPr lang="it-IT" dirty="0"/>
          </a:p>
        </p:txBody>
      </p:sp>
    </p:spTree>
    <p:extLst>
      <p:ext uri="{BB962C8B-B14F-4D97-AF65-F5344CB8AC3E}">
        <p14:creationId xmlns:p14="http://schemas.microsoft.com/office/powerpoint/2010/main" val="155608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4</a:t>
            </a:fld>
            <a:endParaRPr lang="it-IT" dirty="0"/>
          </a:p>
        </p:txBody>
      </p:sp>
    </p:spTree>
    <p:extLst>
      <p:ext uri="{BB962C8B-B14F-4D97-AF65-F5344CB8AC3E}">
        <p14:creationId xmlns:p14="http://schemas.microsoft.com/office/powerpoint/2010/main" val="16097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8</a:t>
            </a:fld>
            <a:endParaRPr lang="it-IT" dirty="0"/>
          </a:p>
        </p:txBody>
      </p:sp>
    </p:spTree>
    <p:extLst>
      <p:ext uri="{BB962C8B-B14F-4D97-AF65-F5344CB8AC3E}">
        <p14:creationId xmlns:p14="http://schemas.microsoft.com/office/powerpoint/2010/main" val="271534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9</a:t>
            </a:fld>
            <a:endParaRPr lang="it-IT" dirty="0"/>
          </a:p>
        </p:txBody>
      </p:sp>
    </p:spTree>
    <p:extLst>
      <p:ext uri="{BB962C8B-B14F-4D97-AF65-F5344CB8AC3E}">
        <p14:creationId xmlns:p14="http://schemas.microsoft.com/office/powerpoint/2010/main" val="169841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10</a:t>
            </a:fld>
            <a:endParaRPr lang="it-IT" dirty="0"/>
          </a:p>
        </p:txBody>
      </p:sp>
    </p:spTree>
    <p:extLst>
      <p:ext uri="{BB962C8B-B14F-4D97-AF65-F5344CB8AC3E}">
        <p14:creationId xmlns:p14="http://schemas.microsoft.com/office/powerpoint/2010/main" val="190222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19</a:t>
            </a:fld>
            <a:endParaRPr lang="it-IT" dirty="0"/>
          </a:p>
        </p:txBody>
      </p:sp>
    </p:spTree>
    <p:extLst>
      <p:ext uri="{BB962C8B-B14F-4D97-AF65-F5344CB8AC3E}">
        <p14:creationId xmlns:p14="http://schemas.microsoft.com/office/powerpoint/2010/main" val="254507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21</a:t>
            </a:fld>
            <a:endParaRPr lang="it-IT" dirty="0"/>
          </a:p>
        </p:txBody>
      </p:sp>
    </p:spTree>
    <p:extLst>
      <p:ext uri="{BB962C8B-B14F-4D97-AF65-F5344CB8AC3E}">
        <p14:creationId xmlns:p14="http://schemas.microsoft.com/office/powerpoint/2010/main" val="398466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22</a:t>
            </a:fld>
            <a:endParaRPr lang="it-IT" dirty="0"/>
          </a:p>
        </p:txBody>
      </p:sp>
    </p:spTree>
    <p:extLst>
      <p:ext uri="{BB962C8B-B14F-4D97-AF65-F5344CB8AC3E}">
        <p14:creationId xmlns:p14="http://schemas.microsoft.com/office/powerpoint/2010/main" val="178149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27</a:t>
            </a:fld>
            <a:endParaRPr lang="it-IT" dirty="0"/>
          </a:p>
        </p:txBody>
      </p:sp>
    </p:spTree>
    <p:extLst>
      <p:ext uri="{BB962C8B-B14F-4D97-AF65-F5344CB8AC3E}">
        <p14:creationId xmlns:p14="http://schemas.microsoft.com/office/powerpoint/2010/main" val="669888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0824" y="1600200"/>
            <a:ext cx="5945188" cy="3048000"/>
          </a:xfrm>
        </p:spPr>
        <p:txBody>
          <a:bodyPr rtlCol="0" anchor="b">
            <a:normAutofit/>
          </a:bodyPr>
          <a:lstStyle>
            <a:lvl1pPr>
              <a:lnSpc>
                <a:spcPct val="80000"/>
              </a:lnSpc>
              <a:defRPr sz="660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hasCustomPrompt="1"/>
          </p:nvPr>
        </p:nvSpPr>
        <p:spPr>
          <a:xfrm>
            <a:off x="1520825" y="4898572"/>
            <a:ext cx="5945187" cy="1270453"/>
          </a:xfrm>
        </p:spPr>
        <p:txBody>
          <a:bodyPr rtlCol="0">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dirty="0"/>
              <a:t>Modificare lo stile del sottotitolo dello schema</a:t>
            </a:r>
          </a:p>
        </p:txBody>
      </p:sp>
      <p:cxnSp>
        <p:nvCxnSpPr>
          <p:cNvPr id="6" name="Connettore diritto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uppo 4"/>
          <p:cNvGrpSpPr/>
          <p:nvPr userDrawn="1"/>
        </p:nvGrpSpPr>
        <p:grpSpPr>
          <a:xfrm>
            <a:off x="7923213" y="0"/>
            <a:ext cx="4265612" cy="6858000"/>
            <a:chOff x="7923213" y="0"/>
            <a:chExt cx="4265612" cy="6858000"/>
          </a:xfrm>
        </p:grpSpPr>
        <p:pic>
          <p:nvPicPr>
            <p:cNvPr id="4" name="Immagin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ttangolo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B47E2BE2-C2B3-4B55-8A92-AABDC382E8E6}"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523412" y="646112"/>
            <a:ext cx="1828801" cy="5522913"/>
          </a:xfrm>
        </p:spPr>
        <p:txBody>
          <a:bodyPr vert="eaVert"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522412" y="646112"/>
            <a:ext cx="7620000" cy="5522913"/>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13B0A373-E355-43F7-825A-91B793E35BAE}"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023992EC-44DB-4793-BACF-64A780A8628B}"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2410" y="2237096"/>
            <a:ext cx="8229601" cy="2411103"/>
          </a:xfrm>
        </p:spPr>
        <p:txBody>
          <a:bodyPr rtlCol="0" anchor="b">
            <a:normAutofit/>
          </a:bodyPr>
          <a:lstStyle>
            <a:lvl1pPr algn="l">
              <a:lnSpc>
                <a:spcPct val="80000"/>
              </a:lnSpc>
              <a:defRPr sz="4800" b="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2" y="4876800"/>
            <a:ext cx="8229601" cy="1292225"/>
          </a:xfrm>
        </p:spPr>
        <p:txBody>
          <a:bodyPr rtlCol="0"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grpSp>
        <p:nvGrpSpPr>
          <p:cNvPr id="7" name="Gruppo 6"/>
          <p:cNvGrpSpPr/>
          <p:nvPr userDrawn="1"/>
        </p:nvGrpSpPr>
        <p:grpSpPr>
          <a:xfrm>
            <a:off x="11123611" y="0"/>
            <a:ext cx="1065214" cy="6868886"/>
            <a:chOff x="11123611" y="0"/>
            <a:chExt cx="1065214" cy="6868886"/>
          </a:xfrm>
        </p:grpSpPr>
        <p:pic>
          <p:nvPicPr>
            <p:cNvPr id="10" name="Immagin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ttangolo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A47277E1-7621-4FF5-8428-BC5024298335}" type="datetime1">
              <a:rPr lang="it-IT" smtClean="0"/>
              <a:pPr/>
              <a:t>16/05/2021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9" name="Connettore diritto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488168" y="1984248"/>
            <a:ext cx="4800600"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51612" y="1984248"/>
            <a:ext cx="4800601"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B79D17D8-68D2-446E-87A0-2D6562C8073F}" type="datetime1">
              <a:rPr lang="it-IT" smtClean="0"/>
              <a:pPr/>
              <a:t>16/05/2021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5224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516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516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2CC7AD1E-A15F-4D65-9E34-06DC5079DC1A}" type="datetime1">
              <a:rPr lang="it-IT" smtClean="0"/>
              <a:pPr/>
              <a:t>16/05/2021</a:t>
            </a:fld>
            <a:endParaRPr lang="it-IT" dirty="0"/>
          </a:p>
        </p:txBody>
      </p:sp>
      <p:sp>
        <p:nvSpPr>
          <p:cNvPr id="9" name="Segnaposto numero diapositiva 8"/>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10" name="Connettore diritto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5DDD6FC7-94FB-49FD-9E96-34996EEF0D27}" type="datetime1">
              <a:rPr lang="it-IT" smtClean="0"/>
              <a:pPr/>
              <a:t>16/05/2021</a:t>
            </a:fld>
            <a:endParaRPr lang="it-IT" dirty="0"/>
          </a:p>
        </p:txBody>
      </p:sp>
      <p:sp>
        <p:nvSpPr>
          <p:cNvPr id="5" name="Segnaposto numero diapositiva 4"/>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6" name="Connettore diritto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lvl1pPr>
              <a:defRPr/>
            </a:lvl1pPr>
          </a:lstStyle>
          <a:p>
            <a:fld id="{3D229277-2975-4D5A-9A7B-43F78A804847}" type="datetime1">
              <a:rPr lang="it-IT" smtClean="0"/>
              <a:pPr/>
              <a:t>16/05/2021</a:t>
            </a:fld>
            <a:endParaRPr lang="it-IT" dirty="0"/>
          </a:p>
        </p:txBody>
      </p:sp>
      <p:sp>
        <p:nvSpPr>
          <p:cNvPr id="4" name="Segnaposto numero diapositiva 3"/>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7"/>
          </a:xfrm>
        </p:spPr>
        <p:txBody>
          <a:bodyPr rtlCol="0" anchor="b">
            <a:noAutofit/>
          </a:bodyPr>
          <a:lstStyle>
            <a:lvl1pPr algn="l">
              <a:lnSpc>
                <a:spcPct val="80000"/>
              </a:lnSpc>
              <a:defRPr sz="4000" b="0">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6094414" y="685800"/>
            <a:ext cx="5257799"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278D3AD8-0B53-46CB-983C-0C8ACB1B11C7}" type="datetime1">
              <a:rPr lang="it-IT" smtClean="0"/>
              <a:pPr/>
              <a:t>16/05/2021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8"/>
          </a:xfrm>
        </p:spPr>
        <p:txBody>
          <a:bodyPr rtlCol="0" anchor="b">
            <a:normAutofit/>
          </a:bodyPr>
          <a:lstStyle>
            <a:lvl1pPr algn="l">
              <a:lnSpc>
                <a:spcPct val="80000"/>
              </a:lnSpc>
              <a:defRPr sz="4000" b="0" i="0" baseline="0">
                <a:solidFill>
                  <a:schemeClr val="accent1">
                    <a:lumMod val="50000"/>
                  </a:schemeClr>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cxnSp>
        <p:nvCxnSpPr>
          <p:cNvPr id="10" name="Connettore diritto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pPr rtl="0"/>
            <a:r>
              <a:rPr lang="it-IT" dirty="0"/>
              <a:t>Aggiungere un piè di pagina</a:t>
            </a:r>
          </a:p>
        </p:txBody>
      </p:sp>
      <p:sp>
        <p:nvSpPr>
          <p:cNvPr id="4" name="Segnaposto dat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C110D783-DB46-4E30-A2B2-B6F993D85061}" type="datetime1">
              <a:rPr lang="it-IT" smtClean="0"/>
              <a:pPr/>
              <a:t>16/05/2021</a:t>
            </a:fld>
            <a:endParaRPr lang="it-IT" dirty="0"/>
          </a:p>
        </p:txBody>
      </p:sp>
      <p:sp>
        <p:nvSpPr>
          <p:cNvPr id="6" name="Segnaposto numero diapositiva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pPr rtl="0"/>
            <a:fld id="{2A013F82-EE5E-44EE-A61D-E31C6657F26F}" type="slidenum">
              <a:rPr lang="it-IT" smtClean="0"/>
              <a:pPr/>
              <a:t>‹N›</a:t>
            </a:fld>
            <a:endParaRPr lang="it-IT" dirty="0"/>
          </a:p>
        </p:txBody>
      </p:sp>
      <p:pic>
        <p:nvPicPr>
          <p:cNvPr id="9" name="Immagin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ttangolo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41884" y="620688"/>
            <a:ext cx="6373788" cy="2490724"/>
          </a:xfrm>
        </p:spPr>
        <p:txBody>
          <a:bodyPr rtlCol="0">
            <a:normAutofit fontScale="90000"/>
          </a:bodyPr>
          <a:lstStyle/>
          <a:p>
            <a:pPr rtl="0"/>
            <a:r>
              <a:rPr lang="en-US" sz="4400" dirty="0"/>
              <a:t>GRUPPO 16</a:t>
            </a:r>
            <a:br>
              <a:rPr lang="en-US" sz="4400" dirty="0"/>
            </a:br>
            <a:br>
              <a:rPr lang="en-US" sz="4400" dirty="0"/>
            </a:br>
            <a:r>
              <a:rPr lang="en-US" sz="4400" dirty="0"/>
              <a:t>I_4.0_6 Internet of things + I_4.0_5 Horizontal/vertical integration</a:t>
            </a:r>
            <a:endParaRPr lang="it-IT" sz="4400" dirty="0"/>
          </a:p>
        </p:txBody>
      </p:sp>
      <p:sp>
        <p:nvSpPr>
          <p:cNvPr id="3" name="Sottotitolo 2"/>
          <p:cNvSpPr>
            <a:spLocks noGrp="1"/>
          </p:cNvSpPr>
          <p:nvPr>
            <p:ph type="subTitle" idx="1"/>
          </p:nvPr>
        </p:nvSpPr>
        <p:spPr>
          <a:xfrm>
            <a:off x="1668503" y="4913016"/>
            <a:ext cx="5945187" cy="1770788"/>
          </a:xfrm>
        </p:spPr>
        <p:txBody>
          <a:bodyPr rtlCol="0"/>
          <a:lstStyle/>
          <a:p>
            <a:pPr rtl="0"/>
            <a:r>
              <a:rPr lang="it-IT" sz="2000" dirty="0"/>
              <a:t>Membri del gruppo n°16:</a:t>
            </a:r>
          </a:p>
          <a:p>
            <a:pPr marL="457200" indent="-457200" rtl="0">
              <a:buFontTx/>
              <a:buChar char="-"/>
            </a:pPr>
            <a:r>
              <a:rPr lang="it-IT" sz="2000" dirty="0"/>
              <a:t>Antonini Giorgio</a:t>
            </a:r>
          </a:p>
          <a:p>
            <a:pPr marL="457200" indent="-457200" rtl="0">
              <a:buFontTx/>
              <a:buChar char="-"/>
            </a:pPr>
            <a:r>
              <a:rPr lang="it-IT" sz="2000" dirty="0"/>
              <a:t>Cafaro Adolfo Damiano</a:t>
            </a:r>
          </a:p>
          <a:p>
            <a:pPr marL="457200" indent="-457200" rtl="0">
              <a:buFontTx/>
              <a:buChar char="-"/>
            </a:pPr>
            <a:r>
              <a:rPr lang="it-IT" sz="2000" dirty="0"/>
              <a:t>Genova Oleg</a:t>
            </a:r>
          </a:p>
          <a:p>
            <a:pPr marL="457200" indent="-457200" rtl="0">
              <a:buFontTx/>
              <a:buChar char="-"/>
            </a:pPr>
            <a:r>
              <a:rPr lang="it-IT" sz="2000" dirty="0"/>
              <a:t>Lapolla Andrea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temporale</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EACF5E1-CD76-42F7-A120-8EB883AAE543}"/>
              </a:ext>
            </a:extLst>
          </p:cNvPr>
          <p:cNvSpPr>
            <a:spLocks noGrp="1"/>
          </p:cNvSpPr>
          <p:nvPr>
            <p:ph type="title"/>
          </p:nvPr>
        </p:nvSpPr>
        <p:spPr/>
        <p:txBody>
          <a:bodyPr/>
          <a:lstStyle/>
          <a:p>
            <a:r>
              <a:rPr lang="it-IT" dirty="0"/>
              <a:t>Analisi dell’Industria 4.0</a:t>
            </a:r>
          </a:p>
        </p:txBody>
      </p:sp>
      <p:sp>
        <p:nvSpPr>
          <p:cNvPr id="5" name="Segnaposto contenuto 4">
            <a:extLst>
              <a:ext uri="{FF2B5EF4-FFF2-40B4-BE49-F238E27FC236}">
                <a16:creationId xmlns:a16="http://schemas.microsoft.com/office/drawing/2014/main" id="{371A14BD-CAAA-4B4B-92C6-AFEED6A454A1}"/>
              </a:ext>
            </a:extLst>
          </p:cNvPr>
          <p:cNvSpPr>
            <a:spLocks noGrp="1"/>
          </p:cNvSpPr>
          <p:nvPr>
            <p:ph idx="1"/>
          </p:nvPr>
        </p:nvSpPr>
        <p:spPr/>
        <p:txBody>
          <a:bodyPr/>
          <a:lstStyle/>
          <a:p>
            <a:r>
              <a:rPr lang="it-IT" dirty="0"/>
              <a:t>Nella seguente sezione si intende illustrare le informazioni ricavate dall’analisi dei progetti in termini di:</a:t>
            </a:r>
          </a:p>
          <a:p>
            <a:endParaRPr lang="it-IT" dirty="0"/>
          </a:p>
          <a:p>
            <a:pPr lvl="1"/>
            <a:r>
              <a:rPr lang="it-IT" dirty="0"/>
              <a:t>Tasso di creazione di nuovi progetti rispetto all’anno</a:t>
            </a:r>
          </a:p>
          <a:p>
            <a:pPr lvl="1"/>
            <a:r>
              <a:rPr lang="it-IT" dirty="0"/>
              <a:t>Tasso di conclusione dei progetti al 2020 rispetto all’anno di avvio</a:t>
            </a:r>
          </a:p>
          <a:p>
            <a:pPr lvl="1"/>
            <a:r>
              <a:rPr lang="it-IT" dirty="0"/>
              <a:t>Evoluzione della durata media dei progetti nel corso degli anni</a:t>
            </a:r>
          </a:p>
          <a:p>
            <a:pPr lvl="1"/>
            <a:r>
              <a:rPr lang="it-IT" dirty="0"/>
              <a:t>Evoluzione dei finanziamenti erogati rispetto al tempo</a:t>
            </a:r>
          </a:p>
        </p:txBody>
      </p:sp>
    </p:spTree>
    <p:extLst>
      <p:ext uri="{BB962C8B-B14F-4D97-AF65-F5344CB8AC3E}">
        <p14:creationId xmlns:p14="http://schemas.microsoft.com/office/powerpoint/2010/main" val="39017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AB28BAB-FDC5-48ED-9558-9680A870AFCA}"/>
              </a:ext>
            </a:extLst>
          </p:cNvPr>
          <p:cNvSpPr>
            <a:spLocks noGrp="1"/>
          </p:cNvSpPr>
          <p:nvPr>
            <p:ph type="title"/>
          </p:nvPr>
        </p:nvSpPr>
        <p:spPr>
          <a:xfrm>
            <a:off x="1522415" y="476672"/>
            <a:ext cx="9829798" cy="683612"/>
          </a:xfrm>
        </p:spPr>
        <p:txBody>
          <a:bodyPr>
            <a:normAutofit/>
          </a:bodyPr>
          <a:lstStyle/>
          <a:p>
            <a:r>
              <a:rPr lang="it-IT" sz="2800" dirty="0"/>
              <a:t>Numero di progetti avviati</a:t>
            </a:r>
          </a:p>
        </p:txBody>
      </p:sp>
      <p:sp>
        <p:nvSpPr>
          <p:cNvPr id="6" name="Segnaposto contenuto 5">
            <a:extLst>
              <a:ext uri="{FF2B5EF4-FFF2-40B4-BE49-F238E27FC236}">
                <a16:creationId xmlns:a16="http://schemas.microsoft.com/office/drawing/2014/main" id="{6B57D472-77CB-40D4-AC51-2AF4B3F64341}"/>
              </a:ext>
            </a:extLst>
          </p:cNvPr>
          <p:cNvSpPr>
            <a:spLocks noGrp="1"/>
          </p:cNvSpPr>
          <p:nvPr>
            <p:ph sz="half" idx="1"/>
          </p:nvPr>
        </p:nvSpPr>
        <p:spPr>
          <a:xfrm>
            <a:off x="1488168" y="2047310"/>
            <a:ext cx="4102188" cy="4187952"/>
          </a:xfrm>
        </p:spPr>
        <p:txBody>
          <a:bodyPr/>
          <a:lstStyle/>
          <a:p>
            <a:r>
              <a:rPr lang="it-IT" dirty="0"/>
              <a:t>Dai dati ricavati si può riscontrare un generale trend di crescita del numero di progetti avviati, con un picco evidente nel biennio 2017-2018</a:t>
            </a:r>
          </a:p>
          <a:p>
            <a:endParaRPr lang="it-IT" dirty="0"/>
          </a:p>
          <a:p>
            <a:r>
              <a:rPr lang="it-IT" dirty="0"/>
              <a:t>(fornire spiegazione)</a:t>
            </a:r>
          </a:p>
          <a:p>
            <a:endParaRPr lang="it-IT" dirty="0"/>
          </a:p>
        </p:txBody>
      </p:sp>
      <p:graphicFrame>
        <p:nvGraphicFramePr>
          <p:cNvPr id="11" name="Segnaposto contenuto 10">
            <a:extLst>
              <a:ext uri="{FF2B5EF4-FFF2-40B4-BE49-F238E27FC236}">
                <a16:creationId xmlns:a16="http://schemas.microsoft.com/office/drawing/2014/main" id="{5A8A18A8-4E13-4100-825E-5AB8F38D9728}"/>
              </a:ext>
            </a:extLst>
          </p:cNvPr>
          <p:cNvGraphicFramePr>
            <a:graphicFrameLocks noGrp="1"/>
          </p:cNvGraphicFramePr>
          <p:nvPr>
            <p:ph sz="half" idx="2"/>
            <p:extLst>
              <p:ext uri="{D42A27DB-BD31-4B8C-83A1-F6EECF244321}">
                <p14:modId xmlns:p14="http://schemas.microsoft.com/office/powerpoint/2010/main" val="2413058515"/>
              </p:ext>
            </p:extLst>
          </p:nvPr>
        </p:nvGraphicFramePr>
        <p:xfrm>
          <a:off x="6551613" y="1984375"/>
          <a:ext cx="4800600" cy="418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3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A51DF-5194-4AD7-BF3D-373EB4C18329}"/>
              </a:ext>
            </a:extLst>
          </p:cNvPr>
          <p:cNvSpPr>
            <a:spLocks noGrp="1"/>
          </p:cNvSpPr>
          <p:nvPr>
            <p:ph type="title"/>
          </p:nvPr>
        </p:nvSpPr>
        <p:spPr>
          <a:xfrm>
            <a:off x="1522413" y="349468"/>
            <a:ext cx="9829798" cy="775276"/>
          </a:xfrm>
        </p:spPr>
        <p:txBody>
          <a:bodyPr>
            <a:normAutofit/>
          </a:bodyPr>
          <a:lstStyle/>
          <a:p>
            <a:r>
              <a:rPr lang="it-IT" sz="2800" dirty="0"/>
              <a:t>Durata media per anno</a:t>
            </a:r>
          </a:p>
        </p:txBody>
      </p:sp>
      <p:sp>
        <p:nvSpPr>
          <p:cNvPr id="3" name="Segnaposto contenuto 2">
            <a:extLst>
              <a:ext uri="{FF2B5EF4-FFF2-40B4-BE49-F238E27FC236}">
                <a16:creationId xmlns:a16="http://schemas.microsoft.com/office/drawing/2014/main" id="{046C6936-118D-448C-AC42-AEADBCA98F54}"/>
              </a:ext>
            </a:extLst>
          </p:cNvPr>
          <p:cNvSpPr>
            <a:spLocks noGrp="1"/>
          </p:cNvSpPr>
          <p:nvPr>
            <p:ph sz="half" idx="1"/>
          </p:nvPr>
        </p:nvSpPr>
        <p:spPr>
          <a:xfrm>
            <a:off x="1488168" y="1984248"/>
            <a:ext cx="4800600" cy="4829128"/>
          </a:xfrm>
        </p:spPr>
        <p:txBody>
          <a:bodyPr>
            <a:normAutofit fontScale="92500" lnSpcReduction="20000"/>
          </a:bodyPr>
          <a:lstStyle/>
          <a:p>
            <a:r>
              <a:rPr lang="it-IT" dirty="0"/>
              <a:t>E’ interessante notare come la durata media prevista all’avvio dei progetti cala nel corso degli anni, più che dimezzatasi tra il 2014 e il 2020</a:t>
            </a:r>
          </a:p>
          <a:p>
            <a:r>
              <a:rPr lang="it-IT" dirty="0"/>
              <a:t>Emerge dunque una tendenza allo sviluppo di progetti con durata sempre minore; è questo legato alla capacità dei progetti più brevi di avere un tasso di conclusione superiore? Ovvero, al diminuire della durata media dei progetti, entro la data di rilevamento (2020) ci si aspetta che i progetti lunghi, avviati prima, e i progetti brevi, avviati successivamente, in generale abbiano una percentuale di conclusione simile</a:t>
            </a:r>
          </a:p>
        </p:txBody>
      </p:sp>
      <p:graphicFrame>
        <p:nvGraphicFramePr>
          <p:cNvPr id="8" name="Segnaposto contenuto 7">
            <a:extLst>
              <a:ext uri="{FF2B5EF4-FFF2-40B4-BE49-F238E27FC236}">
                <a16:creationId xmlns:a16="http://schemas.microsoft.com/office/drawing/2014/main" id="{3AC44A48-F0CD-4997-8339-3234CA12AE41}"/>
              </a:ext>
            </a:extLst>
          </p:cNvPr>
          <p:cNvGraphicFramePr>
            <a:graphicFrameLocks noGrp="1"/>
          </p:cNvGraphicFramePr>
          <p:nvPr>
            <p:ph sz="half" idx="2"/>
            <p:extLst>
              <p:ext uri="{D42A27DB-BD31-4B8C-83A1-F6EECF244321}">
                <p14:modId xmlns:p14="http://schemas.microsoft.com/office/powerpoint/2010/main" val="165446982"/>
              </p:ext>
            </p:extLst>
          </p:nvPr>
        </p:nvGraphicFramePr>
        <p:xfrm>
          <a:off x="6551612" y="1984375"/>
          <a:ext cx="5087416" cy="439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98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84DB5C-0CD2-4134-A69E-F3C37DC920F5}"/>
              </a:ext>
            </a:extLst>
          </p:cNvPr>
          <p:cNvSpPr>
            <a:spLocks noGrp="1"/>
          </p:cNvSpPr>
          <p:nvPr>
            <p:ph type="title"/>
          </p:nvPr>
        </p:nvSpPr>
        <p:spPr>
          <a:xfrm>
            <a:off x="1488168" y="404664"/>
            <a:ext cx="9829798" cy="1219200"/>
          </a:xfrm>
        </p:spPr>
        <p:txBody>
          <a:bodyPr/>
          <a:lstStyle/>
          <a:p>
            <a:endParaRPr lang="it-IT" dirty="0"/>
          </a:p>
        </p:txBody>
      </p:sp>
      <p:sp>
        <p:nvSpPr>
          <p:cNvPr id="3" name="Segnaposto contenuto 2">
            <a:extLst>
              <a:ext uri="{FF2B5EF4-FFF2-40B4-BE49-F238E27FC236}">
                <a16:creationId xmlns:a16="http://schemas.microsoft.com/office/drawing/2014/main" id="{C046D986-655F-4A08-9FF9-1AA223927DA3}"/>
              </a:ext>
            </a:extLst>
          </p:cNvPr>
          <p:cNvSpPr>
            <a:spLocks noGrp="1"/>
          </p:cNvSpPr>
          <p:nvPr>
            <p:ph sz="half" idx="1"/>
          </p:nvPr>
        </p:nvSpPr>
        <p:spPr>
          <a:xfrm>
            <a:off x="1488168" y="1984248"/>
            <a:ext cx="4102188" cy="4756992"/>
          </a:xfrm>
        </p:spPr>
        <p:txBody>
          <a:bodyPr>
            <a:normAutofit fontScale="85000" lnSpcReduction="10000"/>
          </a:bodyPr>
          <a:lstStyle/>
          <a:p>
            <a:r>
              <a:rPr lang="it-IT" dirty="0"/>
              <a:t>Associando a ogni progetto l’anno di avvio e lo stato di avanzamento del progetto al 31/12/2020, è possibile ottenere informazioni riguardo all’evoluzione temporale dello stato di successo </a:t>
            </a:r>
          </a:p>
          <a:p>
            <a:r>
              <a:rPr lang="it-IT" dirty="0"/>
              <a:t>Si nota che i progetti mediamente più lunghi, avviati nel 2014, hanno un tasso di conclusione basso rispetto al tempo a disposizione, mentre quelli avviati nei due anni successivi, in media più brevi, ottengono una performance molto migliore, quasi a suggerire che la durata generale del progetto influisca negativamente la prosecuzione entro i tempi previsti</a:t>
            </a:r>
          </a:p>
        </p:txBody>
      </p:sp>
      <p:graphicFrame>
        <p:nvGraphicFramePr>
          <p:cNvPr id="5" name="Segnaposto contenuto 4">
            <a:extLst>
              <a:ext uri="{FF2B5EF4-FFF2-40B4-BE49-F238E27FC236}">
                <a16:creationId xmlns:a16="http://schemas.microsoft.com/office/drawing/2014/main" id="{833A4EA0-7B1E-42FB-B007-CAD17E08D379}"/>
              </a:ext>
            </a:extLst>
          </p:cNvPr>
          <p:cNvGraphicFramePr>
            <a:graphicFrameLocks noGrp="1"/>
          </p:cNvGraphicFramePr>
          <p:nvPr>
            <p:ph sz="half" idx="2"/>
            <p:extLst>
              <p:ext uri="{D42A27DB-BD31-4B8C-83A1-F6EECF244321}">
                <p14:modId xmlns:p14="http://schemas.microsoft.com/office/powerpoint/2010/main" val="3279103211"/>
              </p:ext>
            </p:extLst>
          </p:nvPr>
        </p:nvGraphicFramePr>
        <p:xfrm>
          <a:off x="5518348" y="1984248"/>
          <a:ext cx="6590357" cy="4756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925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D34F2-64E5-400D-9B02-330FCD4DDAB2}"/>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5983FF8-5642-43A7-B5A9-5AE1D9CA6354}"/>
              </a:ext>
            </a:extLst>
          </p:cNvPr>
          <p:cNvSpPr>
            <a:spLocks noGrp="1"/>
          </p:cNvSpPr>
          <p:nvPr>
            <p:ph sz="half" idx="1"/>
          </p:nvPr>
        </p:nvSpPr>
        <p:spPr/>
        <p:txBody>
          <a:bodyPr>
            <a:normAutofit lnSpcReduction="10000"/>
          </a:bodyPr>
          <a:lstStyle/>
          <a:p>
            <a:r>
              <a:rPr lang="it-IT" dirty="0"/>
              <a:t>Escludendo il dato particolare del 2014, risulta che il tasso di successo non rimane constante, ma cala con il tempo, rendendo evidente che i progetti più «efficienti» sono quelli avviati nel biennio 2015-2016</a:t>
            </a:r>
          </a:p>
          <a:p>
            <a:r>
              <a:rPr lang="it-IT" dirty="0"/>
              <a:t>Dunque in genere non vi è una proporzionalità tra la diminuzione della durata dei progetti, il tempo a disposizione e il tasso di conclusione</a:t>
            </a:r>
          </a:p>
        </p:txBody>
      </p:sp>
      <p:graphicFrame>
        <p:nvGraphicFramePr>
          <p:cNvPr id="5" name="Segnaposto contenuto 4">
            <a:extLst>
              <a:ext uri="{FF2B5EF4-FFF2-40B4-BE49-F238E27FC236}">
                <a16:creationId xmlns:a16="http://schemas.microsoft.com/office/drawing/2014/main" id="{8F5776A6-49D0-4780-9FD9-0327D27DBCAD}"/>
              </a:ext>
            </a:extLst>
          </p:cNvPr>
          <p:cNvGraphicFramePr>
            <a:graphicFrameLocks noGrp="1"/>
          </p:cNvGraphicFramePr>
          <p:nvPr>
            <p:ph sz="half" idx="2"/>
            <p:extLst>
              <p:ext uri="{D42A27DB-BD31-4B8C-83A1-F6EECF244321}">
                <p14:modId xmlns:p14="http://schemas.microsoft.com/office/powerpoint/2010/main" val="1466806417"/>
              </p:ext>
            </p:extLst>
          </p:nvPr>
        </p:nvGraphicFramePr>
        <p:xfrm>
          <a:off x="6066670" y="1969388"/>
          <a:ext cx="5519463" cy="4324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509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3B46C-A078-4F98-AB48-455F0F47CE1D}"/>
              </a:ext>
            </a:extLst>
          </p:cNvPr>
          <p:cNvSpPr>
            <a:spLocks noGrp="1"/>
          </p:cNvSpPr>
          <p:nvPr>
            <p:ph type="title"/>
          </p:nvPr>
        </p:nvSpPr>
        <p:spPr>
          <a:xfrm>
            <a:off x="1522413" y="349469"/>
            <a:ext cx="9829798" cy="1219200"/>
          </a:xfrm>
        </p:spPr>
        <p:txBody>
          <a:bodyPr/>
          <a:lstStyle/>
          <a:p>
            <a:r>
              <a:rPr lang="it-IT" dirty="0"/>
              <a:t>Evoluzione temporale dei finanziamenti ai progetti</a:t>
            </a:r>
          </a:p>
        </p:txBody>
      </p:sp>
      <p:sp>
        <p:nvSpPr>
          <p:cNvPr id="3" name="Segnaposto contenuto 2">
            <a:extLst>
              <a:ext uri="{FF2B5EF4-FFF2-40B4-BE49-F238E27FC236}">
                <a16:creationId xmlns:a16="http://schemas.microsoft.com/office/drawing/2014/main" id="{08DD9166-1ED6-4ED9-B018-4F8618B7091A}"/>
              </a:ext>
            </a:extLst>
          </p:cNvPr>
          <p:cNvSpPr>
            <a:spLocks noGrp="1"/>
          </p:cNvSpPr>
          <p:nvPr>
            <p:ph sz="half" idx="1"/>
          </p:nvPr>
        </p:nvSpPr>
        <p:spPr/>
        <p:txBody>
          <a:bodyPr/>
          <a:lstStyle/>
          <a:p>
            <a:r>
              <a:rPr lang="it-IT" dirty="0"/>
              <a:t>Studiando la distribuzione dei finanziamenti nel corso del tempo, emerge un picco in corrispondenza del biennio 2017-2018 </a:t>
            </a:r>
          </a:p>
          <a:p>
            <a:r>
              <a:rPr lang="it-IT" dirty="0"/>
              <a:t>Ci si potrebbe chiedere se questo dato è correlato all’aumento del numero dei progetti avviati in quel periodo</a:t>
            </a:r>
          </a:p>
          <a:p>
            <a:r>
              <a:rPr lang="it-IT" dirty="0"/>
              <a:t>In prima battuta in effetti emerge un legame tra i due set di dati</a:t>
            </a:r>
          </a:p>
        </p:txBody>
      </p:sp>
      <p:graphicFrame>
        <p:nvGraphicFramePr>
          <p:cNvPr id="8" name="Segnaposto contenuto 7">
            <a:extLst>
              <a:ext uri="{FF2B5EF4-FFF2-40B4-BE49-F238E27FC236}">
                <a16:creationId xmlns:a16="http://schemas.microsoft.com/office/drawing/2014/main" id="{FFE102C2-4094-4899-9603-C32E39272115}"/>
              </a:ext>
            </a:extLst>
          </p:cNvPr>
          <p:cNvGraphicFramePr>
            <a:graphicFrameLocks noGrp="1"/>
          </p:cNvGraphicFramePr>
          <p:nvPr>
            <p:ph sz="half" idx="2"/>
            <p:extLst>
              <p:ext uri="{D42A27DB-BD31-4B8C-83A1-F6EECF244321}">
                <p14:modId xmlns:p14="http://schemas.microsoft.com/office/powerpoint/2010/main" val="185256150"/>
              </p:ext>
            </p:extLst>
          </p:nvPr>
        </p:nvGraphicFramePr>
        <p:xfrm>
          <a:off x="6551612" y="1984375"/>
          <a:ext cx="5447455" cy="4468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15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A4E66-8FD1-40EF-88E6-8A87439FC35E}"/>
              </a:ext>
            </a:extLst>
          </p:cNvPr>
          <p:cNvSpPr>
            <a:spLocks noGrp="1"/>
          </p:cNvSpPr>
          <p:nvPr>
            <p:ph type="title"/>
          </p:nvPr>
        </p:nvSpPr>
        <p:spPr/>
        <p:txBody>
          <a:bodyPr/>
          <a:lstStyle/>
          <a:p>
            <a:r>
              <a:rPr lang="it-IT" dirty="0"/>
              <a:t>(inserire anomalia 2014)</a:t>
            </a:r>
          </a:p>
        </p:txBody>
      </p:sp>
      <p:sp>
        <p:nvSpPr>
          <p:cNvPr id="3" name="Segnaposto contenuto 2">
            <a:extLst>
              <a:ext uri="{FF2B5EF4-FFF2-40B4-BE49-F238E27FC236}">
                <a16:creationId xmlns:a16="http://schemas.microsoft.com/office/drawing/2014/main" id="{A467C010-015E-4A45-9A59-71FAE629C7D7}"/>
              </a:ext>
            </a:extLst>
          </p:cNvPr>
          <p:cNvSpPr>
            <a:spLocks noGrp="1"/>
          </p:cNvSpPr>
          <p:nvPr>
            <p:ph sz="half" idx="1"/>
          </p:nvPr>
        </p:nvSpPr>
        <p:spPr>
          <a:xfrm>
            <a:off x="1488168" y="1984248"/>
            <a:ext cx="4800600" cy="4829128"/>
          </a:xfrm>
        </p:spPr>
        <p:txBody>
          <a:bodyPr>
            <a:normAutofit fontScale="77500" lnSpcReduction="20000"/>
          </a:bodyPr>
          <a:lstStyle/>
          <a:p>
            <a:r>
              <a:rPr lang="it-IT" dirty="0"/>
              <a:t>Se il finanziamento totale in un anno è legato prevalentemente al numero dei progetti avviati, ci si aspetterebbe di avere un finanziamento medio per progetto costante, cosa che effettivamente emerge dai dati</a:t>
            </a:r>
          </a:p>
          <a:p>
            <a:r>
              <a:rPr lang="it-IT" dirty="0"/>
              <a:t>Una ulteriore domanda spontanea che può sorgere è la relazione tra la durata dei progetti e il finanziamento medio: al diminuire della durata, diminuisce anche il finanziamento?</a:t>
            </a:r>
          </a:p>
          <a:p>
            <a:r>
              <a:rPr lang="it-IT" dirty="0"/>
              <a:t>Dai dati ricavati risulta che nel corso del tempo in media i progetti hanno ricevuto un finanziamento superiore a quello che sarebbe derivato della mera durata, suggerendo che vi siano altri fattori che si sono aggiunti nel corso degli anni per giustificare la discrepanza tra durata e finanziamento, come per esempio il grado tecnologico richiesto e le competenze necessarie</a:t>
            </a:r>
          </a:p>
        </p:txBody>
      </p:sp>
      <p:graphicFrame>
        <p:nvGraphicFramePr>
          <p:cNvPr id="5" name="Segnaposto contenuto 4">
            <a:extLst>
              <a:ext uri="{FF2B5EF4-FFF2-40B4-BE49-F238E27FC236}">
                <a16:creationId xmlns:a16="http://schemas.microsoft.com/office/drawing/2014/main" id="{F212ADC2-69AA-4BC4-9B44-E595F8B57AA8}"/>
              </a:ext>
            </a:extLst>
          </p:cNvPr>
          <p:cNvGraphicFramePr>
            <a:graphicFrameLocks noGrp="1"/>
          </p:cNvGraphicFramePr>
          <p:nvPr>
            <p:ph sz="half" idx="2"/>
            <p:extLst>
              <p:ext uri="{D42A27DB-BD31-4B8C-83A1-F6EECF244321}">
                <p14:modId xmlns:p14="http://schemas.microsoft.com/office/powerpoint/2010/main" val="1012820988"/>
              </p:ext>
            </p:extLst>
          </p:nvPr>
        </p:nvGraphicFramePr>
        <p:xfrm>
          <a:off x="6526460" y="1984375"/>
          <a:ext cx="5447455" cy="4187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92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D60FCF-991F-6E44-9A70-09C8C88F64B1}"/>
              </a:ext>
            </a:extLst>
          </p:cNvPr>
          <p:cNvSpPr>
            <a:spLocks noGrp="1"/>
          </p:cNvSpPr>
          <p:nvPr>
            <p:ph type="title" idx="4294967295"/>
          </p:nvPr>
        </p:nvSpPr>
        <p:spPr>
          <a:xfrm>
            <a:off x="1179512" y="2636912"/>
            <a:ext cx="9829800" cy="1219200"/>
          </a:xfrm>
        </p:spPr>
        <p:txBody>
          <a:bodyPr/>
          <a:lstStyle/>
          <a:p>
            <a:r>
              <a:rPr lang="it-IT" dirty="0"/>
              <a:t>Analisi per settore nei progetti IOT</a:t>
            </a:r>
          </a:p>
        </p:txBody>
      </p:sp>
    </p:spTree>
    <p:extLst>
      <p:ext uri="{BB962C8B-B14F-4D97-AF65-F5344CB8AC3E}">
        <p14:creationId xmlns:p14="http://schemas.microsoft.com/office/powerpoint/2010/main" val="237482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906713" y="115888"/>
            <a:ext cx="9282112" cy="1016000"/>
          </a:xfrm>
        </p:spPr>
        <p:txBody>
          <a:bodyPr vert="horz" lIns="91440" tIns="45720" rIns="91440" bIns="45720" rtlCol="0" anchor="b">
            <a:normAutofit/>
          </a:bodyPr>
          <a:lstStyle/>
          <a:p>
            <a:r>
              <a:rPr lang="it-IT" b="0" i="0" kern="1200" baseline="0" dirty="0">
                <a:latin typeface="+mj-lt"/>
                <a:ea typeface="+mj-ea"/>
                <a:cs typeface="+mj-cs"/>
              </a:rPr>
              <a:t>Distribuzione dei progetti per settore</a:t>
            </a:r>
          </a:p>
        </p:txBody>
      </p:sp>
      <p:sp>
        <p:nvSpPr>
          <p:cNvPr id="5" name="Rettangolo 4">
            <a:extLst>
              <a:ext uri="{FF2B5EF4-FFF2-40B4-BE49-F238E27FC236}">
                <a16:creationId xmlns:a16="http://schemas.microsoft.com/office/drawing/2014/main" id="{490D86AB-8BB6-FA42-931C-191E85CA7224}"/>
              </a:ext>
            </a:extLst>
          </p:cNvPr>
          <p:cNvSpPr/>
          <p:nvPr/>
        </p:nvSpPr>
        <p:spPr>
          <a:xfrm>
            <a:off x="9622805" y="1484784"/>
            <a:ext cx="2248150" cy="2590800"/>
          </a:xfrm>
          <a:prstGeom prst="rect">
            <a:avLst/>
          </a:prstGeom>
        </p:spPr>
        <p:txBody>
          <a:bodyPr vert="horz" lIns="91440" tIns="45720" rIns="91440" bIns="45720" rtlCol="0">
            <a:normAutofit/>
          </a:bodyPr>
          <a:lstStyle/>
          <a:p>
            <a:pPr>
              <a:lnSpc>
                <a:spcPct val="90000"/>
              </a:lnSpc>
              <a:spcBef>
                <a:spcPts val="1800"/>
              </a:spcBef>
              <a:buClr>
                <a:schemeClr val="tx1">
                  <a:lumMod val="90000"/>
                  <a:lumOff val="10000"/>
                </a:schemeClr>
              </a:buClr>
              <a:buSzPct val="80000"/>
            </a:pPr>
            <a:r>
              <a:rPr lang="it-IT" sz="2000" kern="1200" dirty="0">
                <a:latin typeface="+mn-lt"/>
                <a:ea typeface="+mn-ea"/>
                <a:cs typeface="+mn-cs"/>
              </a:rPr>
              <a:t>Il settore con più progetti sull'IOT è «</a:t>
            </a:r>
            <a:r>
              <a:rPr lang="it-IT" sz="2000" i="1" kern="1200" dirty="0">
                <a:latin typeface="+mn-lt"/>
                <a:ea typeface="+mn-ea"/>
                <a:cs typeface="+mn-cs"/>
              </a:rPr>
              <a:t>Ri</a:t>
            </a:r>
            <a:r>
              <a:rPr lang="it-IT" sz="2000" i="1" dirty="0"/>
              <a:t>cerca, sviluppo tecnologico ed innovazione»</a:t>
            </a:r>
            <a:r>
              <a:rPr lang="it-IT" sz="2000" i="1" kern="1200" dirty="0">
                <a:latin typeface="+mn-lt"/>
                <a:ea typeface="+mn-ea"/>
                <a:cs typeface="+mn-cs"/>
              </a:rPr>
              <a:t> </a:t>
            </a:r>
            <a:r>
              <a:rPr lang="it-IT" sz="2000" kern="1200" dirty="0">
                <a:latin typeface="+mn-lt"/>
                <a:ea typeface="+mn-ea"/>
                <a:cs typeface="+mn-cs"/>
              </a:rPr>
              <a:t>con un totale di 1540 progetti. </a:t>
            </a:r>
            <a:endParaRPr lang="it-IT" sz="2000" b="0" i="0" kern="1200" dirty="0">
              <a:effectLst/>
              <a:latin typeface="+mn-lt"/>
              <a:ea typeface="+mn-ea"/>
              <a:cs typeface="+mn-cs"/>
            </a:endParaRPr>
          </a:p>
        </p:txBody>
      </p:sp>
      <p:pic>
        <p:nvPicPr>
          <p:cNvPr id="17" name="Immagine 16">
            <a:extLst>
              <a:ext uri="{FF2B5EF4-FFF2-40B4-BE49-F238E27FC236}">
                <a16:creationId xmlns:a16="http://schemas.microsoft.com/office/drawing/2014/main" id="{A26AA316-69CD-6745-ADEF-2ACC16AF2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60" y="1131888"/>
            <a:ext cx="8496945" cy="5119429"/>
          </a:xfrm>
          <a:prstGeom prst="rect">
            <a:avLst/>
          </a:prstGeom>
        </p:spPr>
      </p:pic>
    </p:spTree>
    <p:extLst>
      <p:ext uri="{BB962C8B-B14F-4D97-AF65-F5344CB8AC3E}">
        <p14:creationId xmlns:p14="http://schemas.microsoft.com/office/powerpoint/2010/main" val="36521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F9D2E-AB3E-4A9A-8A72-3239117629C4}"/>
              </a:ext>
            </a:extLst>
          </p:cNvPr>
          <p:cNvSpPr>
            <a:spLocks noGrp="1"/>
          </p:cNvSpPr>
          <p:nvPr>
            <p:ph type="title"/>
          </p:nvPr>
        </p:nvSpPr>
        <p:spPr/>
        <p:txBody>
          <a:bodyPr/>
          <a:lstStyle/>
          <a:p>
            <a:r>
              <a:rPr lang="it-IT" dirty="0"/>
              <a:t>WORKFLOW IN BREVE</a:t>
            </a:r>
          </a:p>
        </p:txBody>
      </p:sp>
      <p:sp>
        <p:nvSpPr>
          <p:cNvPr id="3" name="Segnaposto contenuto 2">
            <a:extLst>
              <a:ext uri="{FF2B5EF4-FFF2-40B4-BE49-F238E27FC236}">
                <a16:creationId xmlns:a16="http://schemas.microsoft.com/office/drawing/2014/main" id="{6C44FAB8-11E3-4635-9AE6-11E8355B385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7190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6B1415-9A8F-4679-848A-AE22547C9C80}"/>
              </a:ext>
            </a:extLst>
          </p:cNvPr>
          <p:cNvSpPr>
            <a:spLocks noGrp="1"/>
          </p:cNvSpPr>
          <p:nvPr>
            <p:ph type="title"/>
          </p:nvPr>
        </p:nvSpPr>
        <p:spPr>
          <a:xfrm>
            <a:off x="1522413" y="381000"/>
            <a:ext cx="9829799" cy="1219200"/>
          </a:xfrm>
        </p:spPr>
        <p:txBody>
          <a:bodyPr anchor="b">
            <a:normAutofit/>
          </a:bodyPr>
          <a:lstStyle/>
          <a:p>
            <a:r>
              <a:rPr lang="it-IT" dirty="0"/>
              <a:t>Distribuzione</a:t>
            </a:r>
            <a:r>
              <a:rPr lang="en-US" dirty="0"/>
              <a:t> </a:t>
            </a:r>
            <a:r>
              <a:rPr lang="it-IT" dirty="0"/>
              <a:t>dei finanziamenti per settore</a:t>
            </a:r>
          </a:p>
        </p:txBody>
      </p:sp>
      <p:pic>
        <p:nvPicPr>
          <p:cNvPr id="5" name="Immagine 4" descr="Immagine che contiene antenna&#10;&#10;Descrizione generata automaticamente">
            <a:extLst>
              <a:ext uri="{FF2B5EF4-FFF2-40B4-BE49-F238E27FC236}">
                <a16:creationId xmlns:a16="http://schemas.microsoft.com/office/drawing/2014/main" id="{C762C0A2-B52E-1145-B449-CB161AB1D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887287"/>
            <a:ext cx="8424936" cy="4970713"/>
          </a:xfrm>
          <a:prstGeom prst="rect">
            <a:avLst/>
          </a:prstGeom>
          <a:noFill/>
        </p:spPr>
      </p:pic>
    </p:spTree>
    <p:extLst>
      <p:ext uri="{BB962C8B-B14F-4D97-AF65-F5344CB8AC3E}">
        <p14:creationId xmlns:p14="http://schemas.microsoft.com/office/powerpoint/2010/main" val="538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588418" y="0"/>
            <a:ext cx="7011988" cy="1439862"/>
          </a:xfrm>
        </p:spPr>
        <p:txBody>
          <a:bodyPr vert="horz" lIns="91440" tIns="45720" rIns="91440" bIns="45720" rtlCol="0" anchor="b">
            <a:normAutofit/>
          </a:bodyPr>
          <a:lstStyle/>
          <a:p>
            <a:r>
              <a:rPr lang="it-IT" sz="3700" b="0" i="0" kern="1200" baseline="0" dirty="0">
                <a:latin typeface="+mj-lt"/>
                <a:ea typeface="+mj-ea"/>
                <a:cs typeface="+mj-cs"/>
              </a:rPr>
              <a:t>Somma dei </a:t>
            </a:r>
            <a:r>
              <a:rPr lang="it-IT" sz="3700" b="0" kern="1200" dirty="0">
                <a:latin typeface="+mj-lt"/>
                <a:ea typeface="+mj-ea"/>
                <a:cs typeface="+mj-cs"/>
              </a:rPr>
              <a:t>f</a:t>
            </a:r>
            <a:r>
              <a:rPr lang="it-IT" sz="3700" b="0" i="0" kern="1200" baseline="0" dirty="0">
                <a:latin typeface="+mj-lt"/>
                <a:ea typeface="+mj-ea"/>
                <a:cs typeface="+mj-cs"/>
              </a:rPr>
              <a:t>inanziamenti totali dal 2014 al 2020 per settore</a:t>
            </a:r>
          </a:p>
        </p:txBody>
      </p:sp>
      <p:pic>
        <p:nvPicPr>
          <p:cNvPr id="7" name="Immagine 6">
            <a:extLst>
              <a:ext uri="{FF2B5EF4-FFF2-40B4-BE49-F238E27FC236}">
                <a16:creationId xmlns:a16="http://schemas.microsoft.com/office/drawing/2014/main" id="{5FB5760D-2683-444B-A978-76C2C68D1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065" y="1340768"/>
            <a:ext cx="8568952" cy="5055681"/>
          </a:xfrm>
          <a:prstGeom prst="rect">
            <a:avLst/>
          </a:prstGeom>
          <a:noFill/>
        </p:spPr>
      </p:pic>
      <p:sp>
        <p:nvSpPr>
          <p:cNvPr id="5" name="Rettangolo 4">
            <a:extLst>
              <a:ext uri="{FF2B5EF4-FFF2-40B4-BE49-F238E27FC236}">
                <a16:creationId xmlns:a16="http://schemas.microsoft.com/office/drawing/2014/main" id="{490D86AB-8BB6-FA42-931C-191E85CA7224}"/>
              </a:ext>
            </a:extLst>
          </p:cNvPr>
          <p:cNvSpPr/>
          <p:nvPr/>
        </p:nvSpPr>
        <p:spPr>
          <a:xfrm>
            <a:off x="9190756" y="1876264"/>
            <a:ext cx="2843807" cy="1552736"/>
          </a:xfrm>
          <a:prstGeom prst="rect">
            <a:avLst/>
          </a:prstGeom>
        </p:spPr>
        <p:txBody>
          <a:bodyPr vert="horz" lIns="91440" tIns="45720" rIns="91440" bIns="45720" rtlCol="0">
            <a:normAutofit fontScale="92500" lnSpcReduction="10000"/>
          </a:bodyPr>
          <a:lstStyle/>
          <a:p>
            <a:r>
              <a:rPr lang="it-IT" dirty="0"/>
              <a:t>Il settore che ha ricevuto più finanziamenti nel corso degli anni dal 2014 al 2020 è </a:t>
            </a:r>
            <a:r>
              <a:rPr lang="it-IT" i="1" dirty="0"/>
              <a:t>Servizi per la P.A. e per la collettività</a:t>
            </a:r>
            <a:r>
              <a:rPr lang="it-IT" dirty="0"/>
              <a:t> con un totale di 223 progetti.</a:t>
            </a:r>
          </a:p>
        </p:txBody>
      </p:sp>
    </p:spTree>
    <p:extLst>
      <p:ext uri="{BB962C8B-B14F-4D97-AF65-F5344CB8AC3E}">
        <p14:creationId xmlns:p14="http://schemas.microsoft.com/office/powerpoint/2010/main" val="16670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geografica</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32786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59EE03A-E696-4D57-92A4-876B4C596B07}"/>
              </a:ext>
            </a:extLst>
          </p:cNvPr>
          <p:cNvSpPr>
            <a:spLocks noGrp="1"/>
          </p:cNvSpPr>
          <p:nvPr>
            <p:ph type="title"/>
          </p:nvPr>
        </p:nvSpPr>
        <p:spPr/>
        <p:txBody>
          <a:bodyPr>
            <a:normAutofit fontScale="90000"/>
          </a:bodyPr>
          <a:lstStyle/>
          <a:p>
            <a:r>
              <a:rPr lang="it-IT" dirty="0"/>
              <a:t>Analisi della distribuzione territoriale dei progetti relativi all’integrazione orizzontale/verticale</a:t>
            </a:r>
          </a:p>
        </p:txBody>
      </p:sp>
      <p:sp>
        <p:nvSpPr>
          <p:cNvPr id="11" name="Segnaposto testo 10">
            <a:extLst>
              <a:ext uri="{FF2B5EF4-FFF2-40B4-BE49-F238E27FC236}">
                <a16:creationId xmlns:a16="http://schemas.microsoft.com/office/drawing/2014/main" id="{8A4DB5C7-DDF2-4258-979C-C6B9F03FCDB3}"/>
              </a:ext>
            </a:extLst>
          </p:cNvPr>
          <p:cNvSpPr>
            <a:spLocks noGrp="1"/>
          </p:cNvSpPr>
          <p:nvPr>
            <p:ph type="body" idx="1"/>
          </p:nvPr>
        </p:nvSpPr>
        <p:spPr/>
        <p:txBody>
          <a:bodyPr/>
          <a:lstStyle/>
          <a:p>
            <a:pPr algn="just"/>
            <a:r>
              <a:rPr lang="it-IT" dirty="0"/>
              <a:t>Percentuale dei progetti limitati all’ambito nazionale o europeo rispetto al totale</a:t>
            </a:r>
          </a:p>
        </p:txBody>
      </p:sp>
      <p:pic>
        <p:nvPicPr>
          <p:cNvPr id="8" name="Segnaposto contenuto 7">
            <a:extLst>
              <a:ext uri="{FF2B5EF4-FFF2-40B4-BE49-F238E27FC236}">
                <a16:creationId xmlns:a16="http://schemas.microsoft.com/office/drawing/2014/main" id="{B2864C32-2002-4E2D-ACC6-F621C51094C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23255"/>
            <a:ext cx="4800600" cy="3265714"/>
          </a:xfrm>
        </p:spPr>
      </p:pic>
      <p:sp>
        <p:nvSpPr>
          <p:cNvPr id="12" name="Segnaposto testo 11">
            <a:extLst>
              <a:ext uri="{FF2B5EF4-FFF2-40B4-BE49-F238E27FC236}">
                <a16:creationId xmlns:a16="http://schemas.microsoft.com/office/drawing/2014/main" id="{5AF85350-EA14-4F23-BB29-B01DFC8E5C43}"/>
              </a:ext>
            </a:extLst>
          </p:cNvPr>
          <p:cNvSpPr>
            <a:spLocks noGrp="1"/>
          </p:cNvSpPr>
          <p:nvPr>
            <p:ph type="body" sz="quarter" idx="3"/>
          </p:nvPr>
        </p:nvSpPr>
        <p:spPr/>
        <p:txBody>
          <a:bodyPr/>
          <a:lstStyle/>
          <a:p>
            <a:pPr algn="just"/>
            <a:r>
              <a:rPr lang="it-IT" dirty="0"/>
              <a:t>Confronto tra regioni italiane per progetti iniziati</a:t>
            </a:r>
          </a:p>
        </p:txBody>
      </p:sp>
      <p:pic>
        <p:nvPicPr>
          <p:cNvPr id="16" name="Segnaposto contenuto 15">
            <a:extLst>
              <a:ext uri="{FF2B5EF4-FFF2-40B4-BE49-F238E27FC236}">
                <a16:creationId xmlns:a16="http://schemas.microsoft.com/office/drawing/2014/main" id="{D1DBD6B5-36C5-4603-B1BB-915387E94A3E}"/>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17748"/>
            <a:ext cx="4800600" cy="3276729"/>
          </a:xfrm>
        </p:spPr>
      </p:pic>
    </p:spTree>
    <p:extLst>
      <p:ext uri="{BB962C8B-B14F-4D97-AF65-F5344CB8AC3E}">
        <p14:creationId xmlns:p14="http://schemas.microsoft.com/office/powerpoint/2010/main" val="26010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3C9268-F6D8-44F4-93E5-B9F9A1C276B4}"/>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all’integrazione orizzontale/verticale</a:t>
            </a:r>
            <a:endParaRPr lang="en-US" sz="2800" dirty="0"/>
          </a:p>
        </p:txBody>
      </p:sp>
      <p:pic>
        <p:nvPicPr>
          <p:cNvPr id="11" name="Segnaposto immagine 10">
            <a:extLst>
              <a:ext uri="{FF2B5EF4-FFF2-40B4-BE49-F238E27FC236}">
                <a16:creationId xmlns:a16="http://schemas.microsoft.com/office/drawing/2014/main" id="{DDD599B6-D745-4FA7-9618-7C5AEC2CE5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4414" y="1632560"/>
            <a:ext cx="5257799" cy="3592879"/>
          </a:xfrm>
          <a:noFill/>
        </p:spPr>
      </p:pic>
      <p:sp>
        <p:nvSpPr>
          <p:cNvPr id="17" name="Text Placeholder 3">
            <a:extLst>
              <a:ext uri="{FF2B5EF4-FFF2-40B4-BE49-F238E27FC236}">
                <a16:creationId xmlns:a16="http://schemas.microsoft.com/office/drawing/2014/main" id="{14C6E85D-BAC6-445E-8F19-78837A665D1E}"/>
              </a:ext>
            </a:extLst>
          </p:cNvPr>
          <p:cNvSpPr>
            <a:spLocks noGrp="1"/>
          </p:cNvSpPr>
          <p:nvPr>
            <p:ph type="body" sz="half" idx="2"/>
          </p:nvPr>
        </p:nvSpPr>
        <p:spPr>
          <a:xfrm>
            <a:off x="1522413" y="2895599"/>
            <a:ext cx="4114800" cy="2590800"/>
          </a:xfrm>
        </p:spPr>
        <p:txBody>
          <a:bodyPr/>
          <a:lstStyle/>
          <a:p>
            <a:pPr algn="just"/>
            <a:r>
              <a:rPr lang="it-IT" dirty="0"/>
              <a:t>Come risultante dall’istogramma, la Toscana è la regione che più di tutte ha investito in progetti inerenti all’integrazione orizzontale/verticale mentre circa la metà delle restanti regioni italiane non ne ha supportato nessuno. </a:t>
            </a:r>
          </a:p>
        </p:txBody>
      </p:sp>
    </p:spTree>
    <p:extLst>
      <p:ext uri="{BB962C8B-B14F-4D97-AF65-F5344CB8AC3E}">
        <p14:creationId xmlns:p14="http://schemas.microsoft.com/office/powerpoint/2010/main" val="15688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6C3CF8-1556-49B9-B912-1AB9CA9160FE}"/>
              </a:ext>
            </a:extLst>
          </p:cNvPr>
          <p:cNvSpPr>
            <a:spLocks noGrp="1"/>
          </p:cNvSpPr>
          <p:nvPr>
            <p:ph type="title"/>
          </p:nvPr>
        </p:nvSpPr>
        <p:spPr>
          <a:xfrm>
            <a:off x="1522413" y="381000"/>
            <a:ext cx="9829798" cy="1219200"/>
          </a:xfrm>
        </p:spPr>
        <p:txBody>
          <a:bodyPr>
            <a:normAutofit/>
          </a:bodyPr>
          <a:lstStyle/>
          <a:p>
            <a:r>
              <a:rPr lang="it-IT" dirty="0"/>
              <a:t>Analisi della distribuzione territoriale dei progetti relativi all’IoT (Internet of </a:t>
            </a:r>
            <a:r>
              <a:rPr lang="it-IT" dirty="0" err="1"/>
              <a:t>Things</a:t>
            </a:r>
            <a:r>
              <a:rPr lang="it-IT" dirty="0"/>
              <a:t>)</a:t>
            </a:r>
            <a:endParaRPr lang="en-US" dirty="0"/>
          </a:p>
        </p:txBody>
      </p:sp>
      <p:sp>
        <p:nvSpPr>
          <p:cNvPr id="17" name="Text Placeholder 2">
            <a:extLst>
              <a:ext uri="{FF2B5EF4-FFF2-40B4-BE49-F238E27FC236}">
                <a16:creationId xmlns:a16="http://schemas.microsoft.com/office/drawing/2014/main" id="{E98473B8-3010-41B9-8C55-7A6B8AB7E909}"/>
              </a:ext>
            </a:extLst>
          </p:cNvPr>
          <p:cNvSpPr>
            <a:spLocks noGrp="1"/>
          </p:cNvSpPr>
          <p:nvPr>
            <p:ph type="body" idx="1"/>
          </p:nvPr>
        </p:nvSpPr>
        <p:spPr>
          <a:xfrm>
            <a:off x="1522413" y="1828800"/>
            <a:ext cx="4800600" cy="838200"/>
          </a:xfrm>
        </p:spPr>
        <p:txBody>
          <a:bodyPr/>
          <a:lstStyle/>
          <a:p>
            <a:pPr algn="just"/>
            <a:r>
              <a:rPr lang="it-IT" dirty="0"/>
              <a:t>Percentuale dei progetti limitati all’ambito nazionale o europeo rispetto al totale</a:t>
            </a:r>
          </a:p>
        </p:txBody>
      </p:sp>
      <p:pic>
        <p:nvPicPr>
          <p:cNvPr id="5" name="Segnaposto contenuto 4">
            <a:extLst>
              <a:ext uri="{FF2B5EF4-FFF2-40B4-BE49-F238E27FC236}">
                <a16:creationId xmlns:a16="http://schemas.microsoft.com/office/drawing/2014/main" id="{E4D3C7D3-C7D2-40E5-AFB5-E679B0D9BB3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19483"/>
            <a:ext cx="4800600" cy="3273259"/>
          </a:xfrm>
        </p:spPr>
      </p:pic>
      <p:sp>
        <p:nvSpPr>
          <p:cNvPr id="14" name="Text Placeholder 4">
            <a:extLst>
              <a:ext uri="{FF2B5EF4-FFF2-40B4-BE49-F238E27FC236}">
                <a16:creationId xmlns:a16="http://schemas.microsoft.com/office/drawing/2014/main" id="{CED5E6C0-B110-44B9-9F2B-605986151821}"/>
              </a:ext>
            </a:extLst>
          </p:cNvPr>
          <p:cNvSpPr>
            <a:spLocks noGrp="1"/>
          </p:cNvSpPr>
          <p:nvPr>
            <p:ph type="body" sz="quarter" idx="3"/>
          </p:nvPr>
        </p:nvSpPr>
        <p:spPr>
          <a:xfrm>
            <a:off x="6551613" y="1828800"/>
            <a:ext cx="4800600" cy="838200"/>
          </a:xfrm>
        </p:spPr>
        <p:txBody>
          <a:bodyPr/>
          <a:lstStyle/>
          <a:p>
            <a:pPr algn="just"/>
            <a:r>
              <a:rPr lang="it-IT" dirty="0"/>
              <a:t>Confronto tra regioni italiane per progetti iniziati</a:t>
            </a:r>
          </a:p>
        </p:txBody>
      </p:sp>
      <p:pic>
        <p:nvPicPr>
          <p:cNvPr id="19" name="Segnaposto contenuto 18">
            <a:extLst>
              <a:ext uri="{FF2B5EF4-FFF2-40B4-BE49-F238E27FC236}">
                <a16:creationId xmlns:a16="http://schemas.microsoft.com/office/drawing/2014/main" id="{6D39F6EA-912B-4FCC-9679-5075D361746A}"/>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21027"/>
            <a:ext cx="4800600" cy="3270170"/>
          </a:xfrm>
        </p:spPr>
      </p:pic>
    </p:spTree>
    <p:extLst>
      <p:ext uri="{BB962C8B-B14F-4D97-AF65-F5344CB8AC3E}">
        <p14:creationId xmlns:p14="http://schemas.microsoft.com/office/powerpoint/2010/main" val="242802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039C7A2-C729-49D7-BE6E-52DDF4F856D5}"/>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a:t>
            </a:r>
            <a:r>
              <a:rPr lang="it-IT" sz="2800" dirty="0" err="1"/>
              <a:t>Iot</a:t>
            </a:r>
            <a:r>
              <a:rPr lang="it-IT" sz="2800" dirty="0"/>
              <a:t> (Internet of </a:t>
            </a:r>
            <a:r>
              <a:rPr lang="it-IT" sz="2800" dirty="0" err="1"/>
              <a:t>Things</a:t>
            </a:r>
            <a:r>
              <a:rPr lang="it-IT" sz="2800" dirty="0"/>
              <a:t>)</a:t>
            </a:r>
            <a:endParaRPr lang="en-US" sz="2800" dirty="0"/>
          </a:p>
        </p:txBody>
      </p:sp>
      <p:sp>
        <p:nvSpPr>
          <p:cNvPr id="26" name="Text Placeholder 3">
            <a:extLst>
              <a:ext uri="{FF2B5EF4-FFF2-40B4-BE49-F238E27FC236}">
                <a16:creationId xmlns:a16="http://schemas.microsoft.com/office/drawing/2014/main" id="{F221D00B-B172-40A2-A8E2-8866E6D62795}"/>
              </a:ext>
            </a:extLst>
          </p:cNvPr>
          <p:cNvSpPr>
            <a:spLocks noGrp="1"/>
          </p:cNvSpPr>
          <p:nvPr>
            <p:ph type="body" sz="half" idx="2"/>
          </p:nvPr>
        </p:nvSpPr>
        <p:spPr>
          <a:xfrm>
            <a:off x="1522413" y="2895599"/>
            <a:ext cx="4114800" cy="2590800"/>
          </a:xfrm>
        </p:spPr>
        <p:txBody>
          <a:bodyPr/>
          <a:lstStyle/>
          <a:p>
            <a:pPr algn="just"/>
            <a:r>
              <a:rPr lang="it-IT" dirty="0"/>
              <a:t>Come era prevedibile, l’andamento dei finanziamenti per regione rispetto ai soli progetti che si occupano di IoT è sovrapponibile a quello ottenuto considerando tutti i progetti dell’area dell’integrazione orizzontale/verticale.</a:t>
            </a:r>
          </a:p>
        </p:txBody>
      </p:sp>
      <p:pic>
        <p:nvPicPr>
          <p:cNvPr id="17" name="Segnaposto contenuto 16">
            <a:extLst>
              <a:ext uri="{FF2B5EF4-FFF2-40B4-BE49-F238E27FC236}">
                <a16:creationId xmlns:a16="http://schemas.microsoft.com/office/drawing/2014/main" id="{BC8DFA3E-4CF2-461B-9C93-4C9A0AE214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2118" y="1767824"/>
            <a:ext cx="4882389" cy="3322352"/>
          </a:xfrm>
        </p:spPr>
      </p:pic>
    </p:spTree>
    <p:extLst>
      <p:ext uri="{BB962C8B-B14F-4D97-AF65-F5344CB8AC3E}">
        <p14:creationId xmlns:p14="http://schemas.microsoft.com/office/powerpoint/2010/main" val="22804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soggetti</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23951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- 2</a:t>
            </a:r>
          </a:p>
        </p:txBody>
      </p:sp>
      <p:sp>
        <p:nvSpPr>
          <p:cNvPr id="7" name="Segnaposto testo 6"/>
          <p:cNvSpPr>
            <a:spLocks noGrp="1"/>
          </p:cNvSpPr>
          <p:nvPr>
            <p:ph type="body" idx="1"/>
          </p:nvPr>
        </p:nvSpPr>
        <p:spPr/>
        <p:txBody>
          <a:bodyPr rtlCol="0"/>
          <a:lstStyle/>
          <a:p>
            <a:pPr rtl="0"/>
            <a:endParaRPr lang="it-IT" dirty="0"/>
          </a:p>
        </p:txBody>
      </p:sp>
      <p:sp>
        <p:nvSpPr>
          <p:cNvPr id="8" name="Segnaposto contenuto 7"/>
          <p:cNvSpPr>
            <a:spLocks noGrp="1"/>
          </p:cNvSpPr>
          <p:nvPr>
            <p:ph sz="half" idx="2"/>
          </p:nvPr>
        </p:nvSpPr>
        <p:spPr/>
        <p:txBody>
          <a:bodyPr rtlCol="0"/>
          <a:lstStyle/>
          <a:p>
            <a:pPr rtl="0"/>
            <a:endParaRPr lang="it-IT" dirty="0"/>
          </a:p>
        </p:txBody>
      </p:sp>
      <p:sp>
        <p:nvSpPr>
          <p:cNvPr id="9" name="Segnaposto testo 8"/>
          <p:cNvSpPr>
            <a:spLocks noGrp="1"/>
          </p:cNvSpPr>
          <p:nvPr>
            <p:ph type="body" sz="quarter" idx="3"/>
          </p:nvPr>
        </p:nvSpPr>
        <p:spPr/>
        <p:txBody>
          <a:bodyPr rtlCol="0"/>
          <a:lstStyle/>
          <a:p>
            <a:pPr rtl="0"/>
            <a:endParaRPr lang="it-IT" dirty="0"/>
          </a:p>
        </p:txBody>
      </p:sp>
      <p:sp>
        <p:nvSpPr>
          <p:cNvPr id="10" name="Segnaposto contenuto 9"/>
          <p:cNvSpPr>
            <a:spLocks noGrp="1"/>
          </p:cNvSpPr>
          <p:nvPr>
            <p:ph sz="quarter" idx="4"/>
          </p:nvPr>
        </p:nvSpPr>
        <p:spPr/>
        <p:txBody>
          <a:bodyPr rtlCol="0"/>
          <a:lstStyle/>
          <a:p>
            <a:pPr rtl="0"/>
            <a:endParaRPr lang="it-IT"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- 3</a:t>
            </a: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F90115-9A68-4543-B5F3-5A2D1F3A20A4}"/>
              </a:ext>
            </a:extLst>
          </p:cNvPr>
          <p:cNvSpPr>
            <a:spLocks noGrp="1"/>
          </p:cNvSpPr>
          <p:nvPr>
            <p:ph type="title"/>
          </p:nvPr>
        </p:nvSpPr>
        <p:spPr/>
        <p:txBody>
          <a:bodyPr/>
          <a:lstStyle/>
          <a:p>
            <a:r>
              <a:rPr lang="it-IT" dirty="0"/>
              <a:t>NOTE METODOLOGICHE</a:t>
            </a:r>
          </a:p>
        </p:txBody>
      </p:sp>
      <p:sp>
        <p:nvSpPr>
          <p:cNvPr id="3" name="Segnaposto contenuto 2">
            <a:extLst>
              <a:ext uri="{FF2B5EF4-FFF2-40B4-BE49-F238E27FC236}">
                <a16:creationId xmlns:a16="http://schemas.microsoft.com/office/drawing/2014/main" id="{0323510F-0DD2-4F6A-B62B-A00A89D0B7B7}"/>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01286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12C57-E01E-4019-9D5A-E3194D99F78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C901181-BD7C-4D14-8540-4C06632FEA11}"/>
              </a:ext>
            </a:extLst>
          </p:cNvPr>
          <p:cNvSpPr>
            <a:spLocks noGrp="1"/>
          </p:cNvSpPr>
          <p:nvPr>
            <p:ph idx="1"/>
          </p:nvPr>
        </p:nvSpPr>
        <p:spPr/>
        <p:txBody>
          <a:bodyPr/>
          <a:lstStyle/>
          <a:p>
            <a:endParaRPr lang="it-IT"/>
          </a:p>
        </p:txBody>
      </p:sp>
      <p:sp>
        <p:nvSpPr>
          <p:cNvPr id="4" name="Segnaposto testo 3">
            <a:extLst>
              <a:ext uri="{FF2B5EF4-FFF2-40B4-BE49-F238E27FC236}">
                <a16:creationId xmlns:a16="http://schemas.microsoft.com/office/drawing/2014/main" id="{09DDB2DD-13B8-4C8D-B973-3498C69589CD}"/>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Aggiungere un titolo di diapositiva - 4</a:t>
            </a:r>
          </a:p>
        </p:txBody>
      </p:sp>
      <p:sp>
        <p:nvSpPr>
          <p:cNvPr id="5" name="Segnaposto contenuto 4"/>
          <p:cNvSpPr>
            <a:spLocks noGrp="1"/>
          </p:cNvSpPr>
          <p:nvPr>
            <p:ph idx="1"/>
          </p:nvPr>
        </p:nvSpPr>
        <p:spPr/>
        <p:txBody>
          <a:bodyPr rtlCol="0"/>
          <a:lstStyle/>
          <a:p>
            <a:pPr rtl="0"/>
            <a:endParaRPr lang="it-IT" dirty="0"/>
          </a:p>
        </p:txBody>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t>Aggiungere un titolo di diapositiva - 5</a:t>
            </a:r>
          </a:p>
        </p:txBody>
      </p:sp>
      <p:sp>
        <p:nvSpPr>
          <p:cNvPr id="5" name="Segnaposto immagine 4" descr="Segnaposto vuoto per aggiungere un'immagine. Fare clic sul segnaposto e selezionare l'immagine che si vuole aggiungere"/>
          <p:cNvSpPr>
            <a:spLocks noGrp="1"/>
          </p:cNvSpPr>
          <p:nvPr>
            <p:ph type="pic" idx="1"/>
          </p:nvPr>
        </p:nvSpPr>
        <p:spPr/>
      </p:sp>
      <p:sp>
        <p:nvSpPr>
          <p:cNvPr id="6" name="Segnaposto testo 5"/>
          <p:cNvSpPr>
            <a:spLocks noGrp="1"/>
          </p:cNvSpPr>
          <p:nvPr>
            <p:ph type="body" sz="half" idx="2"/>
          </p:nvPr>
        </p:nvSpPr>
        <p:spPr/>
        <p:txBody>
          <a:bodyPr rtlCol="0"/>
          <a:lstStyle/>
          <a:p>
            <a:pPr rtl="0"/>
            <a:endParaRPr lang="it-IT" dirty="0"/>
          </a:p>
        </p:txBody>
      </p:sp>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AFB550-3886-4C0A-A4FD-DFA0BB1FB633}"/>
              </a:ext>
            </a:extLst>
          </p:cNvPr>
          <p:cNvSpPr>
            <a:spLocks noGrp="1"/>
          </p:cNvSpPr>
          <p:nvPr>
            <p:ph type="title"/>
          </p:nvPr>
        </p:nvSpPr>
        <p:spPr/>
        <p:txBody>
          <a:bodyPr/>
          <a:lstStyle/>
          <a:p>
            <a:pPr algn="ctr"/>
            <a:r>
              <a:rPr lang="it-IT" dirty="0"/>
              <a:t>BIBLIOGRAFIA</a:t>
            </a:r>
          </a:p>
        </p:txBody>
      </p:sp>
      <p:sp>
        <p:nvSpPr>
          <p:cNvPr id="5" name="Segnaposto contenuto 4">
            <a:extLst>
              <a:ext uri="{FF2B5EF4-FFF2-40B4-BE49-F238E27FC236}">
                <a16:creationId xmlns:a16="http://schemas.microsoft.com/office/drawing/2014/main" id="{88225803-058A-4C76-AECC-86C5BEA08E22}"/>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51908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3C9EEE-1A09-49CC-85E3-B57F76BEDEA4}"/>
              </a:ext>
            </a:extLst>
          </p:cNvPr>
          <p:cNvSpPr>
            <a:spLocks noGrp="1"/>
          </p:cNvSpPr>
          <p:nvPr>
            <p:ph type="title"/>
          </p:nvPr>
        </p:nvSpPr>
        <p:spPr/>
        <p:txBody>
          <a:bodyPr/>
          <a:lstStyle/>
          <a:p>
            <a:r>
              <a:rPr lang="it-IT" dirty="0"/>
              <a:t>FINE </a:t>
            </a:r>
          </a:p>
        </p:txBody>
      </p:sp>
      <p:sp>
        <p:nvSpPr>
          <p:cNvPr id="3" name="Segnaposto immagine 2">
            <a:extLst>
              <a:ext uri="{FF2B5EF4-FFF2-40B4-BE49-F238E27FC236}">
                <a16:creationId xmlns:a16="http://schemas.microsoft.com/office/drawing/2014/main" id="{5CC835BE-545E-402A-91D6-E84182210C6C}"/>
              </a:ext>
            </a:extLst>
          </p:cNvPr>
          <p:cNvSpPr>
            <a:spLocks noGrp="1"/>
          </p:cNvSpPr>
          <p:nvPr>
            <p:ph type="pic" idx="1"/>
          </p:nvPr>
        </p:nvSpPr>
        <p:spPr/>
      </p:sp>
      <p:sp>
        <p:nvSpPr>
          <p:cNvPr id="4" name="Segnaposto testo 3">
            <a:extLst>
              <a:ext uri="{FF2B5EF4-FFF2-40B4-BE49-F238E27FC236}">
                <a16:creationId xmlns:a16="http://schemas.microsoft.com/office/drawing/2014/main" id="{92C0DB31-B285-40B5-AC4E-EE690F6CF5A9}"/>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115351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Temi analizzati</a:t>
            </a:r>
          </a:p>
        </p:txBody>
      </p:sp>
      <p:sp>
        <p:nvSpPr>
          <p:cNvPr id="14" name="Segnaposto contenuto 13"/>
          <p:cNvSpPr>
            <a:spLocks noGrp="1"/>
          </p:cNvSpPr>
          <p:nvPr>
            <p:ph idx="1"/>
          </p:nvPr>
        </p:nvSpPr>
        <p:spPr/>
        <p:txBody>
          <a:bodyPr rtlCol="0"/>
          <a:lstStyle/>
          <a:p>
            <a:pPr rtl="0"/>
            <a:r>
              <a:rPr lang="it-IT" dirty="0"/>
              <a:t>Analisi per settore</a:t>
            </a:r>
          </a:p>
          <a:p>
            <a:pPr rtl="0"/>
            <a:r>
              <a:rPr lang="it-IT" dirty="0"/>
              <a:t>Analisi per soggetti</a:t>
            </a:r>
          </a:p>
          <a:p>
            <a:pPr rtl="0"/>
            <a:r>
              <a:rPr lang="it-IT" dirty="0"/>
              <a:t>Analisi per distribuzione temporale</a:t>
            </a:r>
          </a:p>
          <a:p>
            <a:pPr rtl="0"/>
            <a:r>
              <a:rPr lang="it-IT" dirty="0"/>
              <a:t>Analisi per distribuzione geografica</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42D36-A299-406E-9246-B1110F8DB715}"/>
              </a:ext>
            </a:extLst>
          </p:cNvPr>
          <p:cNvSpPr>
            <a:spLocks noGrp="1"/>
          </p:cNvSpPr>
          <p:nvPr>
            <p:ph type="title"/>
          </p:nvPr>
        </p:nvSpPr>
        <p:spPr/>
        <p:txBody>
          <a:bodyPr/>
          <a:lstStyle/>
          <a:p>
            <a:r>
              <a:rPr lang="it-IT" dirty="0"/>
              <a:t>PAROLE CHIAVE</a:t>
            </a:r>
          </a:p>
        </p:txBody>
      </p:sp>
      <p:sp>
        <p:nvSpPr>
          <p:cNvPr id="3" name="Segnaposto contenuto 2">
            <a:extLst>
              <a:ext uri="{FF2B5EF4-FFF2-40B4-BE49-F238E27FC236}">
                <a16:creationId xmlns:a16="http://schemas.microsoft.com/office/drawing/2014/main" id="{39633833-6E6D-4DCD-8BBB-8ABDC2402841}"/>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15245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2D55A1-08A5-4AA0-B6B2-B52FCA60E7AE}"/>
              </a:ext>
            </a:extLst>
          </p:cNvPr>
          <p:cNvSpPr>
            <a:spLocks noGrp="1"/>
          </p:cNvSpPr>
          <p:nvPr>
            <p:ph type="title"/>
          </p:nvPr>
        </p:nvSpPr>
        <p:spPr/>
        <p:txBody>
          <a:bodyPr/>
          <a:lstStyle/>
          <a:p>
            <a:r>
              <a:rPr lang="it-IT" dirty="0"/>
              <a:t>ANALISI IOT</a:t>
            </a:r>
          </a:p>
        </p:txBody>
      </p:sp>
      <p:sp>
        <p:nvSpPr>
          <p:cNvPr id="3" name="Segnaposto contenuto 2">
            <a:extLst>
              <a:ext uri="{FF2B5EF4-FFF2-40B4-BE49-F238E27FC236}">
                <a16:creationId xmlns:a16="http://schemas.microsoft.com/office/drawing/2014/main" id="{42027151-5A95-4F30-9311-F02D829016DA}"/>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517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0CDA04-8153-437C-9376-CEFBA20A9065}"/>
              </a:ext>
            </a:extLst>
          </p:cNvPr>
          <p:cNvSpPr>
            <a:spLocks noGrp="1"/>
          </p:cNvSpPr>
          <p:nvPr>
            <p:ph type="title"/>
          </p:nvPr>
        </p:nvSpPr>
        <p:spPr>
          <a:xfrm>
            <a:off x="1522413" y="349469"/>
            <a:ext cx="9829799" cy="1219200"/>
          </a:xfrm>
        </p:spPr>
        <p:txBody>
          <a:bodyPr/>
          <a:lstStyle/>
          <a:p>
            <a:r>
              <a:rPr lang="it-IT" dirty="0"/>
              <a:t>ANALISI INDUSTRIA 4.0</a:t>
            </a:r>
          </a:p>
        </p:txBody>
      </p:sp>
      <p:sp>
        <p:nvSpPr>
          <p:cNvPr id="3" name="Segnaposto contenuto 2">
            <a:extLst>
              <a:ext uri="{FF2B5EF4-FFF2-40B4-BE49-F238E27FC236}">
                <a16:creationId xmlns:a16="http://schemas.microsoft.com/office/drawing/2014/main" id="{0F14951D-D6A1-49B2-B689-C23ADF6BC293}"/>
              </a:ext>
            </a:extLst>
          </p:cNvPr>
          <p:cNvSpPr>
            <a:spLocks noGrp="1"/>
          </p:cNvSpPr>
          <p:nvPr>
            <p:ph idx="1"/>
          </p:nvPr>
        </p:nvSpPr>
        <p:spPr/>
        <p:txBody>
          <a:bodyPr/>
          <a:lstStyle/>
          <a:p>
            <a:r>
              <a:rPr lang="it-IT" dirty="0"/>
              <a:t>DAI DATI è EMERSO CHE NON CI SONO DATI</a:t>
            </a:r>
          </a:p>
          <a:p>
            <a:endParaRPr lang="it-IT" dirty="0"/>
          </a:p>
          <a:p>
            <a:r>
              <a:rPr lang="it-IT" dirty="0"/>
              <a:t>FINE</a:t>
            </a:r>
          </a:p>
        </p:txBody>
      </p:sp>
    </p:spTree>
    <p:extLst>
      <p:ext uri="{BB962C8B-B14F-4D97-AF65-F5344CB8AC3E}">
        <p14:creationId xmlns:p14="http://schemas.microsoft.com/office/powerpoint/2010/main" val="200678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Layout titolo e contenuto con grafico</a:t>
            </a:r>
          </a:p>
        </p:txBody>
      </p:sp>
      <p:graphicFrame>
        <p:nvGraphicFramePr>
          <p:cNvPr id="7" name="Segnaposto contenuto 6" descr="Grafico combinato personalizzato che rappresenta 2 serie e 1 linea per 4 categorie"/>
          <p:cNvGraphicFramePr>
            <a:graphicFrameLocks noGrp="1"/>
          </p:cNvGraphicFramePr>
          <p:nvPr>
            <p:ph idx="1"/>
            <p:extLst>
              <p:ext uri="{D42A27DB-BD31-4B8C-83A1-F6EECF244321}">
                <p14:modId xmlns:p14="http://schemas.microsoft.com/office/powerpoint/2010/main" val="2602562893"/>
              </p:ext>
            </p:extLst>
          </p:nvPr>
        </p:nvGraphicFramePr>
        <p:xfrm>
          <a:off x="1522413" y="1981200"/>
          <a:ext cx="9829800" cy="4187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Temi analizzati</a:t>
            </a:r>
          </a:p>
        </p:txBody>
      </p:sp>
      <p:sp>
        <p:nvSpPr>
          <p:cNvPr id="3" name="Segnaposto contenuto 2"/>
          <p:cNvSpPr>
            <a:spLocks noGrp="1"/>
          </p:cNvSpPr>
          <p:nvPr>
            <p:ph sz="half" idx="1"/>
          </p:nvPr>
        </p:nvSpPr>
        <p:spPr/>
        <p:txBody>
          <a:bodyPr rtlCol="0"/>
          <a:lstStyle/>
          <a:p>
            <a:pPr rtl="0"/>
            <a:r>
              <a:rPr lang="it-IT" dirty="0"/>
              <a:t>Primo punto elenco qui</a:t>
            </a:r>
          </a:p>
          <a:p>
            <a:pPr rtl="0"/>
            <a:r>
              <a:rPr lang="it-IT" dirty="0"/>
              <a:t>Secondo punto elenco qui</a:t>
            </a:r>
          </a:p>
          <a:p>
            <a:pPr rtl="0"/>
            <a:r>
              <a:rPr lang="it-IT" dirty="0"/>
              <a:t>Terzo punto elenco qui</a:t>
            </a:r>
          </a:p>
        </p:txBody>
      </p:sp>
      <p:graphicFrame>
        <p:nvGraphicFramePr>
          <p:cNvPr id="7" name="Segnaposto contenuto 6"/>
          <p:cNvGraphicFramePr>
            <a:graphicFrameLocks noGrp="1"/>
          </p:cNvGraphicFramePr>
          <p:nvPr>
            <p:ph sz="half" idx="2"/>
            <p:extLst>
              <p:ext uri="{D42A27DB-BD31-4B8C-83A1-F6EECF244321}">
                <p14:modId xmlns:p14="http://schemas.microsoft.com/office/powerpoint/2010/main" val="1415074489"/>
              </p:ext>
            </p:extLst>
          </p:nvPr>
        </p:nvGraphicFramePr>
        <p:xfrm>
          <a:off x="6551613" y="1984375"/>
          <a:ext cx="4800600" cy="2206624"/>
        </p:xfrm>
        <a:graphic>
          <a:graphicData uri="http://schemas.openxmlformats.org/drawingml/2006/table">
            <a:tbl>
              <a:tblPr firstRow="1" bandRow="1">
                <a:tableStyleId>{69CF1AB2-1976-4502-BF36-3FF5EA218861}</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51656">
                <a:tc>
                  <a:txBody>
                    <a:bodyPr/>
                    <a:lstStyle/>
                    <a:p>
                      <a:pPr rtl="0"/>
                      <a:r>
                        <a:rPr lang="it-IT" dirty="0"/>
                        <a:t>Classe</a:t>
                      </a:r>
                    </a:p>
                  </a:txBody>
                  <a:tcPr anchor="ctr"/>
                </a:tc>
                <a:tc>
                  <a:txBody>
                    <a:bodyPr/>
                    <a:lstStyle/>
                    <a:p>
                      <a:pPr algn="ctr" rtl="0"/>
                      <a:r>
                        <a:rPr lang="it-IT" dirty="0"/>
                        <a:t>Gruppo 1</a:t>
                      </a:r>
                    </a:p>
                  </a:txBody>
                  <a:tcPr anchor="ctr"/>
                </a:tc>
                <a:tc>
                  <a:txBody>
                    <a:bodyPr/>
                    <a:lstStyle/>
                    <a:p>
                      <a:pPr algn="ctr" rtl="0"/>
                      <a:r>
                        <a:rPr lang="it-IT" dirty="0"/>
                        <a:t>Gruppo 2</a:t>
                      </a:r>
                    </a:p>
                  </a:txBody>
                  <a:tcPr anchor="ctr"/>
                </a:tc>
                <a:extLst>
                  <a:ext uri="{0D108BD9-81ED-4DB2-BD59-A6C34878D82A}">
                    <a16:rowId xmlns:a16="http://schemas.microsoft.com/office/drawing/2014/main" val="10000"/>
                  </a:ext>
                </a:extLst>
              </a:tr>
              <a:tr h="551656">
                <a:tc>
                  <a:txBody>
                    <a:bodyPr/>
                    <a:lstStyle/>
                    <a:p>
                      <a:pPr rtl="0"/>
                      <a:r>
                        <a:rPr lang="it-IT" dirty="0"/>
                        <a:t>Classe 1</a:t>
                      </a:r>
                    </a:p>
                  </a:txBody>
                  <a:tcPr anchor="ctr"/>
                </a:tc>
                <a:tc>
                  <a:txBody>
                    <a:bodyPr/>
                    <a:lstStyle/>
                    <a:p>
                      <a:pPr algn="ctr" rtl="0"/>
                      <a:r>
                        <a:rPr lang="it-IT" dirty="0"/>
                        <a:t>82</a:t>
                      </a:r>
                    </a:p>
                  </a:txBody>
                  <a:tcPr anchor="ctr"/>
                </a:tc>
                <a:tc>
                  <a:txBody>
                    <a:bodyPr/>
                    <a:lstStyle/>
                    <a:p>
                      <a:pPr algn="ctr" rtl="0"/>
                      <a:r>
                        <a:rPr lang="it-IT" dirty="0"/>
                        <a:t>95</a:t>
                      </a:r>
                    </a:p>
                  </a:txBody>
                  <a:tcPr anchor="ctr"/>
                </a:tc>
                <a:extLst>
                  <a:ext uri="{0D108BD9-81ED-4DB2-BD59-A6C34878D82A}">
                    <a16:rowId xmlns:a16="http://schemas.microsoft.com/office/drawing/2014/main" val="10001"/>
                  </a:ext>
                </a:extLst>
              </a:tr>
              <a:tr h="551656">
                <a:tc>
                  <a:txBody>
                    <a:bodyPr/>
                    <a:lstStyle/>
                    <a:p>
                      <a:pPr rtl="0"/>
                      <a:r>
                        <a:rPr lang="it-IT" dirty="0"/>
                        <a:t>Classe 2</a:t>
                      </a:r>
                    </a:p>
                  </a:txBody>
                  <a:tcPr anchor="ctr"/>
                </a:tc>
                <a:tc>
                  <a:txBody>
                    <a:bodyPr/>
                    <a:lstStyle/>
                    <a:p>
                      <a:pPr algn="ctr" rtl="0"/>
                      <a:r>
                        <a:rPr lang="it-IT" dirty="0"/>
                        <a:t>76</a:t>
                      </a:r>
                    </a:p>
                  </a:txBody>
                  <a:tcPr anchor="ctr"/>
                </a:tc>
                <a:tc>
                  <a:txBody>
                    <a:bodyPr/>
                    <a:lstStyle/>
                    <a:p>
                      <a:pPr algn="ctr" rtl="0"/>
                      <a:r>
                        <a:rPr lang="it-IT" dirty="0"/>
                        <a:t>88</a:t>
                      </a:r>
                    </a:p>
                  </a:txBody>
                  <a:tcPr anchor="ctr"/>
                </a:tc>
                <a:extLst>
                  <a:ext uri="{0D108BD9-81ED-4DB2-BD59-A6C34878D82A}">
                    <a16:rowId xmlns:a16="http://schemas.microsoft.com/office/drawing/2014/main" val="10002"/>
                  </a:ext>
                </a:extLst>
              </a:tr>
              <a:tr h="551656">
                <a:tc>
                  <a:txBody>
                    <a:bodyPr/>
                    <a:lstStyle/>
                    <a:p>
                      <a:pPr rtl="0"/>
                      <a:r>
                        <a:rPr lang="it-IT" dirty="0"/>
                        <a:t>Classe 3</a:t>
                      </a:r>
                    </a:p>
                  </a:txBody>
                  <a:tcPr anchor="ctr"/>
                </a:tc>
                <a:tc>
                  <a:txBody>
                    <a:bodyPr/>
                    <a:lstStyle/>
                    <a:p>
                      <a:pPr algn="ctr" rtl="0"/>
                      <a:r>
                        <a:rPr lang="it-IT" dirty="0"/>
                        <a:t>84</a:t>
                      </a:r>
                    </a:p>
                  </a:txBody>
                  <a:tcPr anchor="ctr"/>
                </a:tc>
                <a:tc>
                  <a:txBody>
                    <a:bodyPr/>
                    <a:lstStyle/>
                    <a:p>
                      <a:pPr algn="ctr" rtl="0"/>
                      <a:r>
                        <a:rPr lang="it-IT"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imboli di valuta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325_TF02895262.potx" id="{D0DDE7C2-9453-44B1-87E5-C9C2E7C542D1}" vid="{10BC59E7-1745-44C7-9A18-A0EA90C996CB}"/>
    </a:ext>
  </a:extLst>
</a:theme>
</file>

<file path=ppt/theme/theme2.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simboli di valuta (widescreen)</Template>
  <TotalTime>257</TotalTime>
  <Words>989</Words>
  <Application>Microsoft Office PowerPoint</Application>
  <PresentationFormat>Personalizzato</PresentationFormat>
  <Paragraphs>112</Paragraphs>
  <Slides>34</Slides>
  <Notes>14</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34</vt:i4>
      </vt:variant>
    </vt:vector>
  </HeadingPairs>
  <TitlesOfParts>
    <vt:vector size="37" baseType="lpstr">
      <vt:lpstr>Arial</vt:lpstr>
      <vt:lpstr>Cambria</vt:lpstr>
      <vt:lpstr>Simboli di valuta 16X9</vt:lpstr>
      <vt:lpstr>GRUPPO 16  I_4.0_6 Internet of things + I_4.0_5 Horizontal/vertical integration</vt:lpstr>
      <vt:lpstr>WORKFLOW IN BREVE</vt:lpstr>
      <vt:lpstr>NOTE METODOLOGICHE</vt:lpstr>
      <vt:lpstr>Temi analizzati</vt:lpstr>
      <vt:lpstr>PAROLE CHIAVE</vt:lpstr>
      <vt:lpstr>ANALISI IOT</vt:lpstr>
      <vt:lpstr>ANALISI INDUSTRIA 4.0</vt:lpstr>
      <vt:lpstr>Layout titolo e contenuto con grafico</vt:lpstr>
      <vt:lpstr>Temi analizzati</vt:lpstr>
      <vt:lpstr>Analisi per distribuzione temporale</vt:lpstr>
      <vt:lpstr>Analisi dell’Industria 4.0</vt:lpstr>
      <vt:lpstr>Numero di progetti avviati</vt:lpstr>
      <vt:lpstr>Durata media per anno</vt:lpstr>
      <vt:lpstr>Presentazione standard di PowerPoint</vt:lpstr>
      <vt:lpstr>Presentazione standard di PowerPoint</vt:lpstr>
      <vt:lpstr>Evoluzione temporale dei finanziamenti ai progetti</vt:lpstr>
      <vt:lpstr>(inserire anomalia 2014)</vt:lpstr>
      <vt:lpstr>Analisi per settore nei progetti IOT</vt:lpstr>
      <vt:lpstr>Distribuzione dei progetti per settore</vt:lpstr>
      <vt:lpstr>Distribuzione dei finanziamenti per settore</vt:lpstr>
      <vt:lpstr>Somma dei finanziamenti totali dal 2014 al 2020 per settore</vt:lpstr>
      <vt:lpstr>Analisi per distribuzione geografica</vt:lpstr>
      <vt:lpstr>Analisi della distribuzione territoriale dei progetti relativi all’integrazione orizzontale/verticale</vt:lpstr>
      <vt:lpstr>Analisi dei finanziamenti erogati dalle regioni a progetti relativi all’integrazione orizzontale/verticale</vt:lpstr>
      <vt:lpstr>Analisi della distribuzione territoriale dei progetti relativi all’IoT (Internet of Things)</vt:lpstr>
      <vt:lpstr>Analisi dei finanziamenti erogati dalle regioni a progetti relativi all’Iot (Internet of Things)</vt:lpstr>
      <vt:lpstr>Analisi per soggetti</vt:lpstr>
      <vt:lpstr>Aggiungere un titolo di diapositiva - 2</vt:lpstr>
      <vt:lpstr>Aggiungere un titolo di diapositiva - 3</vt:lpstr>
      <vt:lpstr>Presentazione standard di PowerPoint</vt:lpstr>
      <vt:lpstr>Aggiungere un titolo di diapositiva - 4</vt:lpstr>
      <vt:lpstr>Aggiungere un titolo di diapositiva - 5</vt:lpstr>
      <vt:lpstr>BIBLIOGRAFIA</vt:lpstr>
      <vt:lpstr>FINE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GENOVA OLEG</dc:creator>
  <cp:lastModifiedBy>GENOVA OLEG</cp:lastModifiedBy>
  <cp:revision>24</cp:revision>
  <dcterms:created xsi:type="dcterms:W3CDTF">2021-05-13T19:38:01Z</dcterms:created>
  <dcterms:modified xsi:type="dcterms:W3CDTF">2021-05-16T11:04:48Z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