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18" r:id="rId2"/>
    <p:sldId id="347" r:id="rId3"/>
    <p:sldId id="363" r:id="rId4"/>
    <p:sldId id="364" r:id="rId5"/>
    <p:sldId id="345" r:id="rId6"/>
    <p:sldId id="329" r:id="rId7"/>
    <p:sldId id="333" r:id="rId8"/>
    <p:sldId id="356" r:id="rId9"/>
    <p:sldId id="357" r:id="rId10"/>
    <p:sldId id="358" r:id="rId11"/>
    <p:sldId id="359" r:id="rId12"/>
    <p:sldId id="360" r:id="rId13"/>
    <p:sldId id="361" r:id="rId14"/>
    <p:sldId id="362" r:id="rId15"/>
    <p:sldId id="365" r:id="rId16"/>
    <p:sldId id="341" r:id="rId17"/>
    <p:sldId id="351" r:id="rId18"/>
    <p:sldId id="350" r:id="rId19"/>
    <p:sldId id="340" r:id="rId20"/>
    <p:sldId id="355" r:id="rId21"/>
    <p:sldId id="354" r:id="rId22"/>
    <p:sldId id="353" r:id="rId23"/>
    <p:sldId id="352" r:id="rId24"/>
    <p:sldId id="339" r:id="rId25"/>
    <p:sldId id="334" r:id="rId26"/>
    <p:sldId id="335" r:id="rId27"/>
    <p:sldId id="336" r:id="rId28"/>
    <p:sldId id="337" r:id="rId29"/>
    <p:sldId id="366" r:id="rId30"/>
  </p:sldIdLst>
  <p:sldSz cx="12188825" cy="6858000"/>
  <p:notesSz cx="6858000" cy="9144000"/>
  <p:custDataLst>
    <p:tags r:id="rId33"/>
  </p:custDataLst>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5278AA9-CBA2-4CAA-AB81-2EA45A2E12D2}">
          <p14:sldIdLst>
            <p14:sldId id="318"/>
            <p14:sldId id="347"/>
            <p14:sldId id="363"/>
            <p14:sldId id="364"/>
            <p14:sldId id="345"/>
            <p14:sldId id="329"/>
          </p14:sldIdLst>
        </p14:section>
        <p14:section name="Tempo" id="{4B3F19D2-C1DB-4EF2-B3FB-00C5B7057492}">
          <p14:sldIdLst>
            <p14:sldId id="333"/>
            <p14:sldId id="356"/>
            <p14:sldId id="357"/>
            <p14:sldId id="358"/>
            <p14:sldId id="359"/>
            <p14:sldId id="360"/>
            <p14:sldId id="361"/>
            <p14:sldId id="362"/>
          </p14:sldIdLst>
        </p14:section>
        <p14:section name="Settore" id="{0FE97014-DF54-4934-BD39-D1D684BA7DF5}">
          <p14:sldIdLst>
            <p14:sldId id="365"/>
            <p14:sldId id="341"/>
            <p14:sldId id="351"/>
            <p14:sldId id="350"/>
          </p14:sldIdLst>
        </p14:section>
        <p14:section name="Localizzazioni" id="{BEEE8BEE-8447-4545-BF52-B1D8ACADC3D6}">
          <p14:sldIdLst>
            <p14:sldId id="340"/>
            <p14:sldId id="355"/>
            <p14:sldId id="354"/>
            <p14:sldId id="353"/>
            <p14:sldId id="352"/>
          </p14:sldIdLst>
        </p14:section>
        <p14:section name="Soggetti" id="{16EDEAF9-0D6B-43F4-B72A-2E3BDBA140EA}">
          <p14:sldIdLst>
            <p14:sldId id="339"/>
            <p14:sldId id="334"/>
            <p14:sldId id="335"/>
            <p14:sldId id="336"/>
            <p14:sldId id="337"/>
            <p14:sldId id="366"/>
          </p14:sldIdLst>
        </p14:section>
      </p14:sectionLst>
    </p:ex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POLLA ANDREA" initials="LA" lastIdx="3" clrIdx="0">
    <p:extLst>
      <p:ext uri="{19B8F6BF-5375-455C-9EA6-DF929625EA0E}">
        <p15:presenceInfo xmlns:p15="http://schemas.microsoft.com/office/powerpoint/2012/main" userId="LAPOLLA ANDRE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32C"/>
    <a:srgbClr val="E05F2C"/>
    <a:srgbClr val="8086FC"/>
    <a:srgbClr val="3333CC"/>
    <a:srgbClr val="828282"/>
    <a:srgbClr val="6E90FE"/>
    <a:srgbClr val="6D6DFB"/>
    <a:srgbClr val="4E78F0"/>
    <a:srgbClr val="92C610"/>
    <a:srgbClr val="9FD8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155CDB-E9E4-4A07-AB62-0B55ABA877F8}" v="14" dt="2021-05-22T09:34:27.13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29" autoAdjust="0"/>
  </p:normalViewPr>
  <p:slideViewPr>
    <p:cSldViewPr showGuides="1">
      <p:cViewPr varScale="1">
        <p:scale>
          <a:sx n="81" d="100"/>
          <a:sy n="81" d="100"/>
        </p:scale>
        <p:origin x="72"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16"/>
    </p:cViewPr>
  </p:sorterViewPr>
  <p:notesViewPr>
    <p:cSldViewPr showGuides="1">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legg\Documents\GitHub\OI-Project\progetti_setaccio_IO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olegg\Documents\GitHub\OI-Project\progetti_settaccio1_rifiltrato.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Numero</a:t>
            </a:r>
            <a:r>
              <a:rPr lang="en-US" baseline="0"/>
              <a:t> di progetti avviati rispetto all'anno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8.7067912761710803E-2"/>
          <c:y val="0.11274060770314388"/>
          <c:w val="0.88522360270991751"/>
          <c:h val="0.82636221118756492"/>
        </c:manualLayout>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70C0"/>
                </a:solidFill>
                <a:prstDash val="sysDot"/>
              </a:ln>
              <a:effectLst/>
            </c:spPr>
            <c:trendlineType val="linear"/>
            <c:dispRSqr val="0"/>
            <c:dispEq val="0"/>
          </c:trendline>
          <c:cat>
            <c:numRef>
              <c:f>'Analisi settore e tempi'!$W$2:$W$8</c:f>
              <c:numCache>
                <c:formatCode>General</c:formatCode>
                <c:ptCount val="7"/>
                <c:pt idx="0">
                  <c:v>2014</c:v>
                </c:pt>
                <c:pt idx="1">
                  <c:v>2015</c:v>
                </c:pt>
                <c:pt idx="2">
                  <c:v>2016</c:v>
                </c:pt>
                <c:pt idx="3">
                  <c:v>2017</c:v>
                </c:pt>
                <c:pt idx="4">
                  <c:v>2018</c:v>
                </c:pt>
                <c:pt idx="5">
                  <c:v>2019</c:v>
                </c:pt>
                <c:pt idx="6">
                  <c:v>2020</c:v>
                </c:pt>
              </c:numCache>
            </c:numRef>
          </c:cat>
          <c:val>
            <c:numRef>
              <c:f>'Analisi settore e tempi'!$X$2:$X$8</c:f>
              <c:numCache>
                <c:formatCode>General</c:formatCode>
                <c:ptCount val="7"/>
                <c:pt idx="0">
                  <c:v>207</c:v>
                </c:pt>
                <c:pt idx="1">
                  <c:v>1026</c:v>
                </c:pt>
                <c:pt idx="2">
                  <c:v>1835</c:v>
                </c:pt>
                <c:pt idx="3">
                  <c:v>4180</c:v>
                </c:pt>
                <c:pt idx="4">
                  <c:v>4772</c:v>
                </c:pt>
                <c:pt idx="5">
                  <c:v>2263</c:v>
                </c:pt>
                <c:pt idx="6">
                  <c:v>3081</c:v>
                </c:pt>
              </c:numCache>
            </c:numRef>
          </c:val>
          <c:extLst>
            <c:ext xmlns:c16="http://schemas.microsoft.com/office/drawing/2014/chart" uri="{C3380CC4-5D6E-409C-BE32-E72D297353CC}">
              <c16:uniqueId val="{00000001-0314-4DF0-8B2A-D8A7FBFA9D50}"/>
            </c:ext>
          </c:extLst>
        </c:ser>
        <c:dLbls>
          <c:dLblPos val="outEnd"/>
          <c:showLegendKey val="0"/>
          <c:showVal val="1"/>
          <c:showCatName val="0"/>
          <c:showSerName val="0"/>
          <c:showPercent val="0"/>
          <c:showBubbleSize val="0"/>
        </c:dLbls>
        <c:gapWidth val="219"/>
        <c:overlap val="-27"/>
        <c:axId val="1705272560"/>
        <c:axId val="1705272976"/>
      </c:barChart>
      <c:catAx>
        <c:axId val="1705272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976"/>
        <c:crosses val="autoZero"/>
        <c:auto val="1"/>
        <c:lblAlgn val="ctr"/>
        <c:lblOffset val="100"/>
        <c:noMultiLvlLbl val="0"/>
      </c:catAx>
      <c:valAx>
        <c:axId val="1705272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052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DURATA MEDIA IN MESI PREVISTA ALL’AVVIO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6.7711744365287665E-2"/>
          <c:y val="0.10436706404876038"/>
          <c:w val="0.87945756780402451"/>
          <c:h val="0.82057607469271043"/>
        </c:manualLayout>
      </c:layout>
      <c:scatterChart>
        <c:scatterStyle val="lineMarker"/>
        <c:varyColors val="0"/>
        <c:ser>
          <c:idx val="0"/>
          <c:order val="0"/>
          <c:tx>
            <c:strRef>
              <c:f>'Analisi settore e tempi'!$BH$1</c:f>
              <c:strCache>
                <c:ptCount val="1"/>
                <c:pt idx="0">
                  <c:v>MESI MEDI PREVISTI</c:v>
                </c:pt>
              </c:strCache>
            </c:strRef>
          </c:tx>
          <c:spPr>
            <a:ln w="19050" cap="rnd">
              <a:solidFill>
                <a:srgbClr val="0070C0"/>
              </a:solidFill>
              <a:round/>
            </a:ln>
            <a:effectLst/>
          </c:spPr>
          <c:marker>
            <c:symbol val="circle"/>
            <c:size val="5"/>
            <c:spPr>
              <a:solidFill>
                <a:srgbClr val="3333CC"/>
              </a:solidFill>
              <a:ln w="9525">
                <a:solidFill>
                  <a:srgbClr val="0070C0"/>
                </a:solidFill>
              </a:ln>
              <a:effectLst/>
            </c:spPr>
          </c:marker>
          <c:trendline>
            <c:spPr>
              <a:ln w="19050" cap="rnd">
                <a:solidFill>
                  <a:srgbClr val="0070C0"/>
                </a:solidFill>
                <a:prstDash val="sysDot"/>
              </a:ln>
              <a:effectLst/>
            </c:spPr>
            <c:trendlineType val="linear"/>
            <c:dispRSqr val="0"/>
            <c:dispEq val="0"/>
          </c:trendline>
          <c:xVal>
            <c:numRef>
              <c:f>'Analisi settore e tempi'!$AW$2:$AW$8</c:f>
              <c:numCache>
                <c:formatCode>General</c:formatCode>
                <c:ptCount val="7"/>
                <c:pt idx="0">
                  <c:v>2014</c:v>
                </c:pt>
                <c:pt idx="1">
                  <c:v>2015</c:v>
                </c:pt>
                <c:pt idx="2">
                  <c:v>2016</c:v>
                </c:pt>
                <c:pt idx="3">
                  <c:v>2017</c:v>
                </c:pt>
                <c:pt idx="4">
                  <c:v>2018</c:v>
                </c:pt>
                <c:pt idx="5">
                  <c:v>2019</c:v>
                </c:pt>
                <c:pt idx="6">
                  <c:v>2020</c:v>
                </c:pt>
              </c:numCache>
            </c:numRef>
          </c:xVal>
          <c:yVal>
            <c:numRef>
              <c:f>'Analisi settore e tempi'!$BH$2:$BH$8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yVal>
          <c:smooth val="0"/>
          <c:extLst>
            <c:ext xmlns:c16="http://schemas.microsoft.com/office/drawing/2014/chart" uri="{C3380CC4-5D6E-409C-BE32-E72D297353CC}">
              <c16:uniqueId val="{00000001-ECFC-4DA5-B845-E7A36D529041}"/>
            </c:ext>
          </c:extLst>
        </c:ser>
        <c:dLbls>
          <c:showLegendKey val="0"/>
          <c:showVal val="0"/>
          <c:showCatName val="0"/>
          <c:showSerName val="0"/>
          <c:showPercent val="0"/>
          <c:showBubbleSize val="0"/>
        </c:dLbls>
        <c:axId val="1761373663"/>
        <c:axId val="1761374911"/>
      </c:scatterChart>
      <c:valAx>
        <c:axId val="176137366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4911"/>
        <c:crosses val="autoZero"/>
        <c:crossBetween val="midCat"/>
      </c:valAx>
      <c:valAx>
        <c:axId val="17613749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761373663"/>
        <c:crosses val="autoZero"/>
        <c:crossBetween val="midCat"/>
      </c:valAx>
      <c:spPr>
        <a:noFill/>
        <a:ln>
          <a:solidFill>
            <a:srgbClr val="0070C0"/>
          </a:solid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STATO DEI PROGETTI AL 2020 RISPETTO ALL'ANNO DI AVVIO</a:t>
            </a:r>
          </a:p>
        </c:rich>
      </c:tx>
      <c:layout>
        <c:manualLayout>
          <c:xMode val="edge"/>
          <c:yMode val="edge"/>
          <c:x val="0.18552674118820606"/>
          <c:y val="5.33950754184418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7546758089129311"/>
          <c:y val="9.1879681134699992E-2"/>
          <c:w val="0.82453235133215952"/>
          <c:h val="0.70495331819912288"/>
        </c:manualLayout>
      </c:layout>
      <c:lineChart>
        <c:grouping val="standard"/>
        <c:varyColors val="0"/>
        <c:ser>
          <c:idx val="0"/>
          <c:order val="0"/>
          <c:tx>
            <c:strRef>
              <c:f>'Analisi settore e tempi'!$BB$8</c:f>
              <c:strCache>
                <c:ptCount val="1"/>
                <c:pt idx="0">
                  <c:v>Concluso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0-4167-4725-BE97-377707481FF4}"/>
            </c:ext>
          </c:extLst>
        </c:ser>
        <c:ser>
          <c:idx val="1"/>
          <c:order val="1"/>
          <c:tx>
            <c:strRef>
              <c:f>'Analisi settore e tempi'!$BC$8</c:f>
              <c:strCache>
                <c:ptCount val="1"/>
                <c:pt idx="0">
                  <c:v>In corso</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tempi'!$BC$9:$BC$15</c:f>
              <c:numCache>
                <c:formatCode>0%</c:formatCode>
                <c:ptCount val="7"/>
                <c:pt idx="0">
                  <c:v>0.83018867924528306</c:v>
                </c:pt>
                <c:pt idx="1">
                  <c:v>0.24568965517241378</c:v>
                </c:pt>
                <c:pt idx="2">
                  <c:v>0.20646766169154229</c:v>
                </c:pt>
                <c:pt idx="3">
                  <c:v>0.44348576358930114</c:v>
                </c:pt>
                <c:pt idx="4">
                  <c:v>0.64516129032258063</c:v>
                </c:pt>
                <c:pt idx="5">
                  <c:v>0.58741258741258739</c:v>
                </c:pt>
                <c:pt idx="6">
                  <c:v>0.9069373942470389</c:v>
                </c:pt>
              </c:numCache>
            </c:numRef>
          </c:val>
          <c:smooth val="0"/>
          <c:extLst>
            <c:ext xmlns:c16="http://schemas.microsoft.com/office/drawing/2014/chart" uri="{C3380CC4-5D6E-409C-BE32-E72D297353CC}">
              <c16:uniqueId val="{00000001-4167-4725-BE97-377707481FF4}"/>
            </c:ext>
          </c:extLst>
        </c:ser>
        <c:ser>
          <c:idx val="2"/>
          <c:order val="2"/>
          <c:tx>
            <c:strRef>
              <c:f>'Analisi settore e tempi'!$BD$8</c:f>
              <c:strCache>
                <c:ptCount val="1"/>
                <c:pt idx="0">
                  <c:v>Liquidato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tempi'!$BD$9:$BD$15</c:f>
              <c:numCache>
                <c:formatCode>0%</c:formatCode>
                <c:ptCount val="7"/>
                <c:pt idx="0">
                  <c:v>5.6603773584905662E-2</c:v>
                </c:pt>
                <c:pt idx="1">
                  <c:v>0.19827586206896552</c:v>
                </c:pt>
                <c:pt idx="2">
                  <c:v>0.11691542288557213</c:v>
                </c:pt>
                <c:pt idx="3">
                  <c:v>6.3848144952545302E-2</c:v>
                </c:pt>
                <c:pt idx="4">
                  <c:v>1.7436791630340016E-2</c:v>
                </c:pt>
                <c:pt idx="5">
                  <c:v>5.7692307692307696E-2</c:v>
                </c:pt>
                <c:pt idx="6">
                  <c:v>0</c:v>
                </c:pt>
              </c:numCache>
            </c:numRef>
          </c:val>
          <c:smooth val="0"/>
          <c:extLst>
            <c:ext xmlns:c16="http://schemas.microsoft.com/office/drawing/2014/chart" uri="{C3380CC4-5D6E-409C-BE32-E72D297353CC}">
              <c16:uniqueId val="{00000002-4167-4725-BE97-377707481FF4}"/>
            </c:ext>
          </c:extLst>
        </c:ser>
        <c:ser>
          <c:idx val="3"/>
          <c:order val="3"/>
          <c:tx>
            <c:strRef>
              <c:f>'Analisi settore e tempi'!$BE$8</c:f>
              <c:strCache>
                <c:ptCount val="1"/>
                <c:pt idx="0">
                  <c:v>Non avviato</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tempi'!$BE$9:$BE$15</c:f>
              <c:numCache>
                <c:formatCode>0%</c:formatCode>
                <c:ptCount val="7"/>
                <c:pt idx="0">
                  <c:v>0</c:v>
                </c:pt>
                <c:pt idx="1">
                  <c:v>0</c:v>
                </c:pt>
                <c:pt idx="2">
                  <c:v>1.7412935323383085E-2</c:v>
                </c:pt>
                <c:pt idx="3">
                  <c:v>2.6747195858498704E-2</c:v>
                </c:pt>
                <c:pt idx="4">
                  <c:v>4.0976460331299043E-2</c:v>
                </c:pt>
                <c:pt idx="5">
                  <c:v>8.2167832167832161E-2</c:v>
                </c:pt>
                <c:pt idx="6">
                  <c:v>7.952622673434856E-2</c:v>
                </c:pt>
              </c:numCache>
            </c:numRef>
          </c:val>
          <c:smooth val="0"/>
          <c:extLst>
            <c:ext xmlns:c16="http://schemas.microsoft.com/office/drawing/2014/chart" uri="{C3380CC4-5D6E-409C-BE32-E72D297353CC}">
              <c16:uniqueId val="{00000003-4167-4725-BE97-377707481FF4}"/>
            </c:ext>
          </c:extLst>
        </c:ser>
        <c:dLbls>
          <c:showLegendKey val="0"/>
          <c:showVal val="0"/>
          <c:showCatName val="0"/>
          <c:showSerName val="0"/>
          <c:showPercent val="0"/>
          <c:showBubbleSize val="0"/>
        </c:dLbls>
        <c:marker val="1"/>
        <c:smooth val="0"/>
        <c:axId val="1307213583"/>
        <c:axId val="1307211087"/>
      </c:lineChart>
      <c:catAx>
        <c:axId val="1307213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1087"/>
        <c:crosses val="autoZero"/>
        <c:auto val="1"/>
        <c:lblAlgn val="ctr"/>
        <c:lblOffset val="100"/>
        <c:noMultiLvlLbl val="0"/>
      </c:catAx>
      <c:valAx>
        <c:axId val="1307211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3072135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it-IT"/>
          </a:p>
        </c:txPr>
      </c:dTable>
      <c:spPr>
        <a:noFill/>
        <a:ln>
          <a:noFill/>
        </a:ln>
        <a:effectLst/>
      </c:spPr>
    </c:plotArea>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TASSO DI CONCLUSIONE</a:t>
            </a:r>
            <a:r>
              <a:rPr lang="it-IT" baseline="0"/>
              <a:t> RISPETTO ALLA DURATA PREVISTA IN MESI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manualLayout>
          <c:layoutTarget val="inner"/>
          <c:xMode val="edge"/>
          <c:yMode val="edge"/>
          <c:x val="0.10196662247758526"/>
          <c:y val="0.1521963863124271"/>
          <c:w val="0.82072132741898984"/>
          <c:h val="0.71215587712676109"/>
        </c:manualLayout>
      </c:layout>
      <c:lineChart>
        <c:grouping val="standard"/>
        <c:varyColors val="0"/>
        <c:ser>
          <c:idx val="2"/>
          <c:order val="2"/>
          <c:tx>
            <c:strRef>
              <c:f>'Analisi settore e tempi'!$BF$8</c:f>
              <c:strCache>
                <c:ptCount val="1"/>
                <c:pt idx="0">
                  <c:v>MESI MEDI PREVISTI</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28575" cap="rnd">
                <a:solidFill>
                  <a:srgbClr val="0070C0"/>
                </a:solidFill>
                <a:prstDash val="sysDot"/>
              </a:ln>
              <a:effectLst/>
            </c:spPr>
            <c:trendlineType val="linear"/>
            <c:dispRSqr val="0"/>
            <c:dispEq val="0"/>
          </c:trendline>
          <c:cat>
            <c:numRef>
              <c:f>'Analisi settore e tempi'!$AW$9:$AW$15</c:f>
              <c:numCache>
                <c:formatCode>General</c:formatCode>
                <c:ptCount val="7"/>
                <c:pt idx="0">
                  <c:v>2014</c:v>
                </c:pt>
                <c:pt idx="1">
                  <c:v>2015</c:v>
                </c:pt>
                <c:pt idx="2">
                  <c:v>2016</c:v>
                </c:pt>
                <c:pt idx="3">
                  <c:v>2017</c:v>
                </c:pt>
                <c:pt idx="4">
                  <c:v>2018</c:v>
                </c:pt>
                <c:pt idx="5">
                  <c:v>2019</c:v>
                </c:pt>
                <c:pt idx="6">
                  <c:v>2020</c:v>
                </c:pt>
              </c:numCache>
            </c:numRef>
          </c:cat>
          <c:val>
            <c:numRef>
              <c:f>'Analisi settore e tempi'!$BF$9:$BF$15</c:f>
              <c:numCache>
                <c:formatCode>0</c:formatCode>
                <c:ptCount val="7"/>
                <c:pt idx="0">
                  <c:v>45.943396226415096</c:v>
                </c:pt>
                <c:pt idx="1">
                  <c:v>39.530172413793103</c:v>
                </c:pt>
                <c:pt idx="2">
                  <c:v>35.129353233830848</c:v>
                </c:pt>
                <c:pt idx="3">
                  <c:v>29.186367558239862</c:v>
                </c:pt>
                <c:pt idx="4">
                  <c:v>27.458587619877942</c:v>
                </c:pt>
                <c:pt idx="5">
                  <c:v>27.222027972027973</c:v>
                </c:pt>
                <c:pt idx="6">
                  <c:v>18.57191201353638</c:v>
                </c:pt>
              </c:numCache>
            </c:numRef>
          </c:val>
          <c:smooth val="0"/>
          <c:extLst>
            <c:ext xmlns:c16="http://schemas.microsoft.com/office/drawing/2014/chart" uri="{C3380CC4-5D6E-409C-BE32-E72D297353CC}">
              <c16:uniqueId val="{00000001-8596-4303-89E8-F3830C2F3423}"/>
            </c:ext>
          </c:extLst>
        </c:ser>
        <c:dLbls>
          <c:showLegendKey val="0"/>
          <c:showVal val="0"/>
          <c:showCatName val="0"/>
          <c:showSerName val="0"/>
          <c:showPercent val="0"/>
          <c:showBubbleSize val="0"/>
        </c:dLbls>
        <c:marker val="1"/>
        <c:smooth val="0"/>
        <c:axId val="1459390847"/>
        <c:axId val="1459390431"/>
        <c:extLst>
          <c:ext xmlns:c15="http://schemas.microsoft.com/office/drawing/2012/chart" uri="{02D57815-91ED-43cb-92C2-25804820EDAC}">
            <c15:filteredLineSeries>
              <c15:ser>
                <c:idx val="0"/>
                <c:order val="0"/>
                <c:tx>
                  <c:strRef>
                    <c:extLst>
                      <c:ext uri="{02D57815-91ED-43cb-92C2-25804820EDAC}">
                        <c15:formulaRef>
                          <c15:sqref>'Analisi settore e tempi'!$AW$8</c15:sqref>
                        </c15:formulaRef>
                      </c:ext>
                    </c:extLst>
                    <c:strCache>
                      <c:ptCount val="1"/>
                      <c:pt idx="0">
                        <c:v>ANNO AVVIO</c:v>
                      </c:pt>
                    </c:strCache>
                  </c:strRef>
                </c:tx>
                <c:spPr>
                  <a:ln w="28575" cap="rnd">
                    <a:solidFill>
                      <a:schemeClr val="accent1"/>
                    </a:solidFill>
                    <a:round/>
                  </a:ln>
                  <a:effectLst/>
                </c:spPr>
                <c:marker>
                  <c:symbol val="none"/>
                </c:marker>
                <c:cat>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settore e tempi'!$AW$9:$AW$15</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4-8596-4303-89E8-F3830C2F3423}"/>
                  </c:ext>
                </c:extLst>
              </c15:ser>
            </c15:filteredLineSeries>
          </c:ext>
        </c:extLst>
      </c:lineChart>
      <c:lineChart>
        <c:grouping val="standard"/>
        <c:varyColors val="0"/>
        <c:ser>
          <c:idx val="1"/>
          <c:order val="1"/>
          <c:tx>
            <c:strRef>
              <c:f>'Analisi settore e tempi'!$BB$8</c:f>
              <c:strCache>
                <c:ptCount val="1"/>
                <c:pt idx="0">
                  <c:v>Concluso</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28575" cap="rnd">
                <a:solidFill>
                  <a:srgbClr val="F0932C"/>
                </a:solidFill>
                <a:prstDash val="sysDot"/>
              </a:ln>
              <a:effectLst/>
            </c:spPr>
            <c:trendlineType val="linear"/>
            <c:dispRSqr val="0"/>
            <c:dispEq val="0"/>
          </c:trendline>
          <c:val>
            <c:numRef>
              <c:f>'Analisi settore e tempi'!$BB$9:$BB$15</c:f>
              <c:numCache>
                <c:formatCode>0%</c:formatCode>
                <c:ptCount val="7"/>
                <c:pt idx="0">
                  <c:v>0.11320754716981132</c:v>
                </c:pt>
                <c:pt idx="1">
                  <c:v>0.55603448275862066</c:v>
                </c:pt>
                <c:pt idx="2">
                  <c:v>0.65920398009950254</c:v>
                </c:pt>
                <c:pt idx="3">
                  <c:v>0.46591889559965488</c:v>
                </c:pt>
                <c:pt idx="4">
                  <c:v>0.29642545771578027</c:v>
                </c:pt>
                <c:pt idx="5">
                  <c:v>0.27272727272727271</c:v>
                </c:pt>
                <c:pt idx="6">
                  <c:v>1.3536379018612521E-2</c:v>
                </c:pt>
              </c:numCache>
            </c:numRef>
          </c:val>
          <c:smooth val="0"/>
          <c:extLst>
            <c:ext xmlns:c16="http://schemas.microsoft.com/office/drawing/2014/chart" uri="{C3380CC4-5D6E-409C-BE32-E72D297353CC}">
              <c16:uniqueId val="{00000003-8596-4303-89E8-F3830C2F3423}"/>
            </c:ext>
          </c:extLst>
        </c:ser>
        <c:dLbls>
          <c:showLegendKey val="0"/>
          <c:showVal val="0"/>
          <c:showCatName val="0"/>
          <c:showSerName val="0"/>
          <c:showPercent val="0"/>
          <c:showBubbleSize val="0"/>
        </c:dLbls>
        <c:marker val="1"/>
        <c:smooth val="0"/>
        <c:axId val="1145582111"/>
        <c:axId val="1459390015"/>
      </c:lineChart>
      <c:catAx>
        <c:axId val="14593908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431"/>
        <c:crosses val="autoZero"/>
        <c:auto val="1"/>
        <c:lblAlgn val="ctr"/>
        <c:lblOffset val="100"/>
        <c:noMultiLvlLbl val="0"/>
      </c:catAx>
      <c:valAx>
        <c:axId val="1459390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it-IT"/>
                  <a:t>MESI</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459390847"/>
        <c:crosses val="autoZero"/>
        <c:crossBetween val="between"/>
      </c:valAx>
      <c:valAx>
        <c:axId val="145939001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145582111"/>
        <c:crosses val="max"/>
        <c:crossBetween val="between"/>
      </c:valAx>
      <c:catAx>
        <c:axId val="1145582111"/>
        <c:scaling>
          <c:orientation val="minMax"/>
        </c:scaling>
        <c:delete val="1"/>
        <c:axPos val="b"/>
        <c:majorTickMark val="out"/>
        <c:minorTickMark val="none"/>
        <c:tickLblPos val="nextTo"/>
        <c:crossAx val="1459390015"/>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sz="1400" b="0" i="0" baseline="0">
                <a:effectLst/>
              </a:rPr>
              <a:t>Numero di progetti avviati e finanziamenti totali per anno</a:t>
            </a:r>
            <a:endParaRPr lang="it-IT"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barChart>
        <c:barDir val="col"/>
        <c:grouping val="clustered"/>
        <c:varyColors val="0"/>
        <c:ser>
          <c:idx val="1"/>
          <c:order val="1"/>
          <c:tx>
            <c:strRef>
              <c:f>'Analisi finanziamenti tempo'!$B$1</c:f>
              <c:strCache>
                <c:ptCount val="1"/>
                <c:pt idx="0">
                  <c:v> FINANZ_TOTALE_PUBBLICO </c:v>
                </c:pt>
              </c:strCache>
            </c:strRef>
          </c:tx>
          <c:spPr>
            <a:solidFill>
              <a:srgbClr val="0070C0"/>
            </a:solidFill>
            <a:ln>
              <a:solidFill>
                <a:srgbClr val="0070C0"/>
              </a:solidFill>
            </a:ln>
            <a:effectLst/>
          </c:spPr>
          <c:invertIfNegative val="0"/>
          <c:val>
            <c:numRef>
              <c:f>'Analisi finanziamenti tempo'!$B$2:$B$8</c:f>
              <c:numCache>
                <c:formatCode>_-* #\ ##0\ "€"_-;\-* #\ ##0\ "€"_-;_-* "-"??\ "€"_-;_-@_-</c:formatCode>
                <c:ptCount val="7"/>
                <c:pt idx="0">
                  <c:v>335293356.31</c:v>
                </c:pt>
                <c:pt idx="1">
                  <c:v>341317302.55999994</c:v>
                </c:pt>
                <c:pt idx="2">
                  <c:v>741582971.40000045</c:v>
                </c:pt>
                <c:pt idx="3">
                  <c:v>1754157770.74</c:v>
                </c:pt>
                <c:pt idx="4">
                  <c:v>1703637941.8899941</c:v>
                </c:pt>
                <c:pt idx="5">
                  <c:v>1042464622.6599971</c:v>
                </c:pt>
                <c:pt idx="6">
                  <c:v>751966654.78000021</c:v>
                </c:pt>
              </c:numCache>
            </c:numRef>
          </c:val>
          <c:extLst>
            <c:ext xmlns:c16="http://schemas.microsoft.com/office/drawing/2014/chart" uri="{C3380CC4-5D6E-409C-BE32-E72D297353CC}">
              <c16:uniqueId val="{00000000-1054-48CF-AB8A-18F89ACB74BE}"/>
            </c:ext>
          </c:extLst>
        </c:ser>
        <c:dLbls>
          <c:showLegendKey val="0"/>
          <c:showVal val="0"/>
          <c:showCatName val="0"/>
          <c:showSerName val="0"/>
          <c:showPercent val="0"/>
          <c:showBubbleSize val="0"/>
        </c:dLbls>
        <c:gapWidth val="219"/>
        <c:overlap val="-27"/>
        <c:axId val="1847992479"/>
        <c:axId val="1847988735"/>
      </c:barChart>
      <c:lineChart>
        <c:grouping val="stacked"/>
        <c:varyColors val="0"/>
        <c:ser>
          <c:idx val="2"/>
          <c:order val="2"/>
          <c:tx>
            <c:strRef>
              <c:f>'Analisi finanziamenti tempo'!$E$1</c:f>
              <c:strCache>
                <c:ptCount val="1"/>
                <c:pt idx="0">
                  <c:v>INIZIATI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dLbls>
            <c:dLbl>
              <c:idx val="1"/>
              <c:layout>
                <c:manualLayout>
                  <c:x val="-4.2058653432861151E-2"/>
                  <c:y val="-5.40540540540541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54-48CF-AB8A-18F89ACB74BE}"/>
                </c:ext>
              </c:extLst>
            </c:dLbl>
            <c:dLbl>
              <c:idx val="2"/>
              <c:layout>
                <c:manualLayout>
                  <c:x val="-5.436820397450319E-2"/>
                  <c:y val="-9.32113925486381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54-48CF-AB8A-18F89ACB74BE}"/>
                </c:ext>
              </c:extLst>
            </c:dLbl>
            <c:dLbl>
              <c:idx val="3"/>
              <c:layout>
                <c:manualLayout>
                  <c:x val="6.6408400157149114E-3"/>
                  <c:y val="-7.09459459459459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054-48CF-AB8A-18F89ACB74BE}"/>
                </c:ext>
              </c:extLst>
            </c:dLbl>
            <c:dLbl>
              <c:idx val="4"/>
              <c:layout>
                <c:manualLayout>
                  <c:x val="2.4349746724287927E-2"/>
                  <c:y val="-6.08108108108108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054-48CF-AB8A-18F89ACB74B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0932C"/>
                    </a:solidFill>
                    <a:latin typeface="+mn-lt"/>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tempo'!$E$2:$E$8</c:f>
              <c:numCache>
                <c:formatCode>General</c:formatCode>
                <c:ptCount val="7"/>
                <c:pt idx="0">
                  <c:v>207</c:v>
                </c:pt>
                <c:pt idx="1">
                  <c:v>1026</c:v>
                </c:pt>
                <c:pt idx="2">
                  <c:v>1835</c:v>
                </c:pt>
                <c:pt idx="3">
                  <c:v>4180</c:v>
                </c:pt>
                <c:pt idx="4">
                  <c:v>4772</c:v>
                </c:pt>
                <c:pt idx="5">
                  <c:v>2263</c:v>
                </c:pt>
                <c:pt idx="6">
                  <c:v>3081</c:v>
                </c:pt>
              </c:numCache>
            </c:numRef>
          </c:val>
          <c:smooth val="0"/>
          <c:extLst>
            <c:ext xmlns:c16="http://schemas.microsoft.com/office/drawing/2014/chart" uri="{C3380CC4-5D6E-409C-BE32-E72D297353CC}">
              <c16:uniqueId val="{00000005-1054-48CF-AB8A-18F89ACB74BE}"/>
            </c:ext>
          </c:extLst>
        </c:ser>
        <c:dLbls>
          <c:showLegendKey val="0"/>
          <c:showVal val="0"/>
          <c:showCatName val="0"/>
          <c:showSerName val="0"/>
          <c:showPercent val="0"/>
          <c:showBubbleSize val="0"/>
        </c:dLbls>
        <c:marker val="1"/>
        <c:smooth val="0"/>
        <c:axId val="314015215"/>
        <c:axId val="314008975"/>
        <c:extLst>
          <c:ext xmlns:c15="http://schemas.microsoft.com/office/drawing/2012/chart" uri="{02D57815-91ED-43cb-92C2-25804820EDAC}">
            <c15:filteredLineSeries>
              <c15:ser>
                <c:idx val="0"/>
                <c:order val="0"/>
                <c:tx>
                  <c:strRef>
                    <c:extLst>
                      <c:ext uri="{02D57815-91ED-43cb-92C2-25804820EDAC}">
                        <c15:formulaRef>
                          <c15:sqref>'Analisi finanziamenti tempo'!$A$1</c15:sqref>
                        </c15:formulaRef>
                      </c:ext>
                    </c:extLst>
                    <c:strCache>
                      <c:ptCount val="1"/>
                      <c:pt idx="0">
                        <c:v>ANNO AVVIO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cat>
                <c:val>
                  <c:numRef>
                    <c:extLst>
                      <c:ext uri="{02D57815-91ED-43cb-92C2-25804820EDAC}">
                        <c15:formulaRef>
                          <c15:sqref>'Analisi finanziamenti tempo'!$A$2:$A$8</c15:sqref>
                        </c15:formulaRef>
                      </c:ext>
                    </c:extLst>
                    <c:numCache>
                      <c:formatCode>General</c:formatCode>
                      <c:ptCount val="7"/>
                      <c:pt idx="0">
                        <c:v>2014</c:v>
                      </c:pt>
                      <c:pt idx="1">
                        <c:v>2015</c:v>
                      </c:pt>
                      <c:pt idx="2">
                        <c:v>2016</c:v>
                      </c:pt>
                      <c:pt idx="3">
                        <c:v>2017</c:v>
                      </c:pt>
                      <c:pt idx="4">
                        <c:v>2018</c:v>
                      </c:pt>
                      <c:pt idx="5">
                        <c:v>2019</c:v>
                      </c:pt>
                      <c:pt idx="6">
                        <c:v>2020</c:v>
                      </c:pt>
                    </c:numCache>
                  </c:numRef>
                </c:val>
                <c:smooth val="0"/>
                <c:extLst>
                  <c:ext xmlns:c16="http://schemas.microsoft.com/office/drawing/2014/chart" uri="{C3380CC4-5D6E-409C-BE32-E72D297353CC}">
                    <c16:uniqueId val="{00000006-1054-48CF-AB8A-18F89ACB74BE}"/>
                  </c:ext>
                </c:extLst>
              </c15:ser>
            </c15:filteredLineSeries>
          </c:ext>
        </c:extLst>
      </c:lineChart>
      <c:catAx>
        <c:axId val="314015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08975"/>
        <c:crosses val="autoZero"/>
        <c:auto val="1"/>
        <c:lblAlgn val="ctr"/>
        <c:lblOffset val="100"/>
        <c:noMultiLvlLbl val="0"/>
      </c:catAx>
      <c:valAx>
        <c:axId val="3140089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314015215"/>
        <c:crosses val="autoZero"/>
        <c:crossBetween val="between"/>
      </c:valAx>
      <c:valAx>
        <c:axId val="1847988735"/>
        <c:scaling>
          <c:orientation val="minMax"/>
        </c:scaling>
        <c:delete val="0"/>
        <c:axPos val="r"/>
        <c:minorGridlines>
          <c:spPr>
            <a:ln w="9525" cap="flat" cmpd="sng" algn="ctr">
              <a:solidFill>
                <a:schemeClr val="tx1">
                  <a:lumMod val="5000"/>
                  <a:lumOff val="95000"/>
                </a:schemeClr>
              </a:solidFill>
              <a:round/>
            </a:ln>
            <a:effectLst/>
          </c:spPr>
        </c:minorGridlines>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1847992479"/>
        <c:crosses val="max"/>
        <c:crossBetween val="between"/>
        <c:dispUnits>
          <c:builtInUnit val="millions"/>
          <c:dispUnitsLbl>
            <c:layout>
              <c:manualLayout>
                <c:xMode val="edge"/>
                <c:yMode val="edge"/>
                <c:x val="0.94863301532831368"/>
                <c:y val="0.41922297297297295"/>
              </c:manualLayout>
            </c:layout>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it-IT"/>
              </a:p>
            </c:txPr>
          </c:dispUnitsLbl>
        </c:dispUnits>
      </c:valAx>
      <c:catAx>
        <c:axId val="1847992479"/>
        <c:scaling>
          <c:orientation val="minMax"/>
        </c:scaling>
        <c:delete val="1"/>
        <c:axPos val="b"/>
        <c:majorTickMark val="out"/>
        <c:minorTickMark val="none"/>
        <c:tickLblPos val="nextTo"/>
        <c:crossAx val="18479887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it-IT"/>
              <a:t>Andamento del finanziamento</a:t>
            </a:r>
            <a:r>
              <a:rPr lang="it-IT" baseline="0"/>
              <a:t> medio per progetto e tempo medio in mesi</a:t>
            </a:r>
            <a:endParaRPr lang="it-IT"/>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it-IT"/>
        </a:p>
      </c:txPr>
    </c:title>
    <c:autoTitleDeleted val="0"/>
    <c:plotArea>
      <c:layout/>
      <c:lineChart>
        <c:grouping val="standard"/>
        <c:varyColors val="0"/>
        <c:ser>
          <c:idx val="1"/>
          <c:order val="1"/>
          <c:tx>
            <c:strRef>
              <c:f>'Analisi finanziamenti tempo'!$F$1</c:f>
              <c:strCache>
                <c:ptCount val="1"/>
                <c:pt idx="0">
                  <c:v>MESI MEDI PREVISTI</c:v>
                </c:pt>
              </c:strCache>
            </c:strRef>
          </c:tx>
          <c:spPr>
            <a:ln w="28575" cap="rnd">
              <a:solidFill>
                <a:srgbClr val="F0932C"/>
              </a:solidFill>
              <a:round/>
            </a:ln>
            <a:effectLst/>
          </c:spPr>
          <c:marker>
            <c:symbol val="circle"/>
            <c:size val="5"/>
            <c:spPr>
              <a:solidFill>
                <a:srgbClr val="F0932C"/>
              </a:solidFill>
              <a:ln w="9525">
                <a:solidFill>
                  <a:srgbClr val="F0932C"/>
                </a:solidFill>
              </a:ln>
              <a:effectLst/>
            </c:spPr>
          </c:marker>
          <c:trendline>
            <c:spPr>
              <a:ln w="19050" cap="rnd">
                <a:solidFill>
                  <a:srgbClr val="F0932C"/>
                </a:solidFill>
                <a:prstDash val="sysDot"/>
              </a:ln>
              <a:effectLst/>
            </c:spPr>
            <c:trendlineType val="linear"/>
            <c:dispRSqr val="0"/>
            <c:dispEq val="0"/>
          </c:trendline>
          <c:cat>
            <c:numRef>
              <c:f>'Analisi finanziamenti tempo'!$A$2:$A$8</c:f>
              <c:numCache>
                <c:formatCode>General</c:formatCode>
                <c:ptCount val="7"/>
                <c:pt idx="0">
                  <c:v>2014</c:v>
                </c:pt>
                <c:pt idx="1">
                  <c:v>2015</c:v>
                </c:pt>
                <c:pt idx="2">
                  <c:v>2016</c:v>
                </c:pt>
                <c:pt idx="3">
                  <c:v>2017</c:v>
                </c:pt>
                <c:pt idx="4">
                  <c:v>2018</c:v>
                </c:pt>
                <c:pt idx="5">
                  <c:v>2019</c:v>
                </c:pt>
                <c:pt idx="6">
                  <c:v>2020</c:v>
                </c:pt>
              </c:numCache>
            </c:numRef>
          </c:cat>
          <c:val>
            <c:numRef>
              <c:f>'Analisi finanziamenti tempo'!$F$2:$F$8</c:f>
              <c:numCache>
                <c:formatCode>0</c:formatCode>
                <c:ptCount val="7"/>
                <c:pt idx="0">
                  <c:v>46.318840579710148</c:v>
                </c:pt>
                <c:pt idx="1">
                  <c:v>43.157894736842103</c:v>
                </c:pt>
                <c:pt idx="2">
                  <c:v>32.197820163487741</c:v>
                </c:pt>
                <c:pt idx="3">
                  <c:v>29.325837320574163</c:v>
                </c:pt>
                <c:pt idx="4">
                  <c:v>28.577954735959764</c:v>
                </c:pt>
                <c:pt idx="5">
                  <c:v>26.501546619531595</c:v>
                </c:pt>
                <c:pt idx="6">
                  <c:v>15.480038948393378</c:v>
                </c:pt>
              </c:numCache>
            </c:numRef>
          </c:val>
          <c:smooth val="0"/>
          <c:extLst>
            <c:ext xmlns:c16="http://schemas.microsoft.com/office/drawing/2014/chart" uri="{C3380CC4-5D6E-409C-BE32-E72D297353CC}">
              <c16:uniqueId val="{00000001-F8DA-4B2C-B90E-F6C8787F6D7E}"/>
            </c:ext>
          </c:extLst>
        </c:ser>
        <c:dLbls>
          <c:showLegendKey val="0"/>
          <c:showVal val="0"/>
          <c:showCatName val="0"/>
          <c:showSerName val="0"/>
          <c:showPercent val="0"/>
          <c:showBubbleSize val="0"/>
        </c:dLbls>
        <c:marker val="1"/>
        <c:smooth val="0"/>
        <c:axId val="502087151"/>
        <c:axId val="502095887"/>
      </c:lineChart>
      <c:lineChart>
        <c:grouping val="standard"/>
        <c:varyColors val="0"/>
        <c:ser>
          <c:idx val="0"/>
          <c:order val="0"/>
          <c:tx>
            <c:strRef>
              <c:f>'Analisi finanziamenti tempo'!$D$1</c:f>
              <c:strCache>
                <c:ptCount val="1"/>
                <c:pt idx="0">
                  <c:v>MEDIA PROGETTO</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trendline>
            <c:spPr>
              <a:ln w="19050" cap="rnd">
                <a:solidFill>
                  <a:srgbClr val="0070C0"/>
                </a:solidFill>
                <a:prstDash val="sysDot"/>
              </a:ln>
              <a:effectLst/>
            </c:spPr>
            <c:trendlineType val="linear"/>
            <c:dispRSqr val="0"/>
            <c:dispEq val="0"/>
          </c:trendline>
          <c:cat>
            <c:numRef>
              <c:f>'Analisi finanziamenti tempo'!$A$3:$A$8</c:f>
              <c:numCache>
                <c:formatCode>General</c:formatCode>
                <c:ptCount val="6"/>
                <c:pt idx="0">
                  <c:v>2015</c:v>
                </c:pt>
                <c:pt idx="1">
                  <c:v>2016</c:v>
                </c:pt>
                <c:pt idx="2">
                  <c:v>2017</c:v>
                </c:pt>
                <c:pt idx="3">
                  <c:v>2018</c:v>
                </c:pt>
                <c:pt idx="4">
                  <c:v>2019</c:v>
                </c:pt>
                <c:pt idx="5">
                  <c:v>2020</c:v>
                </c:pt>
              </c:numCache>
            </c:numRef>
          </c:cat>
          <c:val>
            <c:numRef>
              <c:f>'Analisi finanziamenti tempo'!$D$3:$D$8</c:f>
              <c:numCache>
                <c:formatCode>_-* #\ ##0\ "€"_-;\-* #\ ##0\ "€"_-;_-* "-"??\ "€"_-;_-@_-</c:formatCode>
                <c:ptCount val="6"/>
                <c:pt idx="0">
                  <c:v>332667.93621832354</c:v>
                </c:pt>
                <c:pt idx="1">
                  <c:v>404132.40948228905</c:v>
                </c:pt>
                <c:pt idx="2">
                  <c:v>419654.96907655505</c:v>
                </c:pt>
                <c:pt idx="3">
                  <c:v>357007.11271793675</c:v>
                </c:pt>
                <c:pt idx="4">
                  <c:v>460656.04182942869</c:v>
                </c:pt>
                <c:pt idx="5">
                  <c:v>244065.77565076281</c:v>
                </c:pt>
              </c:numCache>
            </c:numRef>
          </c:val>
          <c:smooth val="0"/>
          <c:extLst>
            <c:ext xmlns:c16="http://schemas.microsoft.com/office/drawing/2014/chart" uri="{C3380CC4-5D6E-409C-BE32-E72D297353CC}">
              <c16:uniqueId val="{00000003-F8DA-4B2C-B90E-F6C8787F6D7E}"/>
            </c:ext>
          </c:extLst>
        </c:ser>
        <c:dLbls>
          <c:showLegendKey val="0"/>
          <c:showVal val="0"/>
          <c:showCatName val="0"/>
          <c:showSerName val="0"/>
          <c:showPercent val="0"/>
          <c:showBubbleSize val="0"/>
        </c:dLbls>
        <c:marker val="1"/>
        <c:smooth val="0"/>
        <c:axId val="806652271"/>
        <c:axId val="806648943"/>
      </c:lineChart>
      <c:catAx>
        <c:axId val="5020871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95887"/>
        <c:crosses val="autoZero"/>
        <c:auto val="1"/>
        <c:lblAlgn val="ctr"/>
        <c:lblOffset val="100"/>
        <c:noMultiLvlLbl val="0"/>
      </c:catAx>
      <c:valAx>
        <c:axId val="5020958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502087151"/>
        <c:crosses val="autoZero"/>
        <c:crossBetween val="between"/>
      </c:valAx>
      <c:valAx>
        <c:axId val="806648943"/>
        <c:scaling>
          <c:orientation val="minMax"/>
        </c:scaling>
        <c:delete val="0"/>
        <c:axPos val="r"/>
        <c:numFmt formatCode="_-* #\ ##0\ &quot;€&quot;_-;\-* #\ ##0\ &quot;€&quot;_-;_-* &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crossAx val="806652271"/>
        <c:crosses val="max"/>
        <c:crossBetween val="between"/>
      </c:valAx>
      <c:catAx>
        <c:axId val="806652271"/>
        <c:scaling>
          <c:orientation val="minMax"/>
        </c:scaling>
        <c:delete val="1"/>
        <c:axPos val="b"/>
        <c:numFmt formatCode="General" sourceLinked="1"/>
        <c:majorTickMark val="out"/>
        <c:minorTickMark val="none"/>
        <c:tickLblPos val="nextTo"/>
        <c:crossAx val="806648943"/>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0F83D96-5C9C-4534-86B5-5649DB8A678D}" type="datetime1">
              <a:rPr lang="it-IT" smtClean="0"/>
              <a:t>23/05/2021</a:t>
            </a:fld>
            <a:endParaRPr lang="it-IT"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F8ED99B-9732-49FC-9C16-B56FEB1B1092}" type="slidenum">
              <a:rPr lang="it-IT" smtClean="0"/>
              <a:t>‹N›</a:t>
            </a:fld>
            <a:endParaRPr lang="it-IT" dirty="0"/>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B9B24-3351-4DE4-82DB-35F58E80D7CC}" type="datetime1">
              <a:rPr lang="it-IT" smtClean="0"/>
              <a:pPr/>
              <a:t>23/05/2021</a:t>
            </a:fld>
            <a:endParaRPr lang="it-IT" dirty="0"/>
          </a:p>
        </p:txBody>
      </p:sp>
      <p:sp>
        <p:nvSpPr>
          <p:cNvPr id="4" name="Segnaposto immagin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it-IT" smtClean="0"/>
              <a:t>‹N›</a:t>
            </a:fld>
            <a:endParaRPr lang="it-IT"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a:t>
            </a:fld>
            <a:endParaRPr lang="it-IT" dirty="0"/>
          </a:p>
        </p:txBody>
      </p:sp>
    </p:spTree>
    <p:extLst>
      <p:ext uri="{BB962C8B-B14F-4D97-AF65-F5344CB8AC3E}">
        <p14:creationId xmlns:p14="http://schemas.microsoft.com/office/powerpoint/2010/main" val="2283836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26</a:t>
            </a:fld>
            <a:endParaRPr lang="it-IT" dirty="0"/>
          </a:p>
        </p:txBody>
      </p:sp>
    </p:spTree>
    <p:extLst>
      <p:ext uri="{BB962C8B-B14F-4D97-AF65-F5344CB8AC3E}">
        <p14:creationId xmlns:p14="http://schemas.microsoft.com/office/powerpoint/2010/main" val="3599715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27</a:t>
            </a:fld>
            <a:endParaRPr lang="it-IT" dirty="0"/>
          </a:p>
        </p:txBody>
      </p:sp>
    </p:spTree>
    <p:extLst>
      <p:ext uri="{BB962C8B-B14F-4D97-AF65-F5344CB8AC3E}">
        <p14:creationId xmlns:p14="http://schemas.microsoft.com/office/powerpoint/2010/main" val="1890683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28</a:t>
            </a:fld>
            <a:endParaRPr lang="it-IT" dirty="0"/>
          </a:p>
        </p:txBody>
      </p:sp>
    </p:spTree>
    <p:extLst>
      <p:ext uri="{BB962C8B-B14F-4D97-AF65-F5344CB8AC3E}">
        <p14:creationId xmlns:p14="http://schemas.microsoft.com/office/powerpoint/2010/main" val="11289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6</a:t>
            </a:fld>
            <a:endParaRPr lang="it-IT" dirty="0"/>
          </a:p>
        </p:txBody>
      </p:sp>
    </p:spTree>
    <p:extLst>
      <p:ext uri="{BB962C8B-B14F-4D97-AF65-F5344CB8AC3E}">
        <p14:creationId xmlns:p14="http://schemas.microsoft.com/office/powerpoint/2010/main" val="16097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7</a:t>
            </a:fld>
            <a:endParaRPr lang="it-IT" dirty="0"/>
          </a:p>
        </p:txBody>
      </p:sp>
    </p:spTree>
    <p:extLst>
      <p:ext uri="{BB962C8B-B14F-4D97-AF65-F5344CB8AC3E}">
        <p14:creationId xmlns:p14="http://schemas.microsoft.com/office/powerpoint/2010/main" val="190222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15</a:t>
            </a:fld>
            <a:endParaRPr lang="it-IT" dirty="0"/>
          </a:p>
        </p:txBody>
      </p:sp>
    </p:spTree>
    <p:extLst>
      <p:ext uri="{BB962C8B-B14F-4D97-AF65-F5344CB8AC3E}">
        <p14:creationId xmlns:p14="http://schemas.microsoft.com/office/powerpoint/2010/main" val="3214371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16</a:t>
            </a:fld>
            <a:endParaRPr lang="it-IT" dirty="0"/>
          </a:p>
        </p:txBody>
      </p:sp>
    </p:spTree>
    <p:extLst>
      <p:ext uri="{BB962C8B-B14F-4D97-AF65-F5344CB8AC3E}">
        <p14:creationId xmlns:p14="http://schemas.microsoft.com/office/powerpoint/2010/main" val="2545075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18</a:t>
            </a:fld>
            <a:endParaRPr lang="it-IT" dirty="0"/>
          </a:p>
        </p:txBody>
      </p:sp>
    </p:spTree>
    <p:extLst>
      <p:ext uri="{BB962C8B-B14F-4D97-AF65-F5344CB8AC3E}">
        <p14:creationId xmlns:p14="http://schemas.microsoft.com/office/powerpoint/2010/main" val="3984665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19</a:t>
            </a:fld>
            <a:endParaRPr lang="it-IT" dirty="0"/>
          </a:p>
        </p:txBody>
      </p:sp>
    </p:spTree>
    <p:extLst>
      <p:ext uri="{BB962C8B-B14F-4D97-AF65-F5344CB8AC3E}">
        <p14:creationId xmlns:p14="http://schemas.microsoft.com/office/powerpoint/2010/main" val="1781497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24</a:t>
            </a:fld>
            <a:endParaRPr lang="it-IT" dirty="0"/>
          </a:p>
        </p:txBody>
      </p:sp>
    </p:spTree>
    <p:extLst>
      <p:ext uri="{BB962C8B-B14F-4D97-AF65-F5344CB8AC3E}">
        <p14:creationId xmlns:p14="http://schemas.microsoft.com/office/powerpoint/2010/main" val="66988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rtl="0"/>
            <a:fld id="{F93199CD-3E1B-4AE6-990F-76F925F5EA9F}" type="slidenum">
              <a:rPr lang="it-IT" smtClean="0"/>
              <a:t>25</a:t>
            </a:fld>
            <a:endParaRPr lang="it-IT" dirty="0"/>
          </a:p>
        </p:txBody>
      </p:sp>
    </p:spTree>
    <p:extLst>
      <p:ext uri="{BB962C8B-B14F-4D97-AF65-F5344CB8AC3E}">
        <p14:creationId xmlns:p14="http://schemas.microsoft.com/office/powerpoint/2010/main" val="505269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0824" y="1600200"/>
            <a:ext cx="5945188" cy="3048000"/>
          </a:xfrm>
        </p:spPr>
        <p:txBody>
          <a:bodyPr rtlCol="0" anchor="b">
            <a:normAutofit/>
          </a:bodyPr>
          <a:lstStyle>
            <a:lvl1pPr>
              <a:lnSpc>
                <a:spcPct val="80000"/>
              </a:lnSpc>
              <a:defRPr sz="660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hasCustomPrompt="1"/>
          </p:nvPr>
        </p:nvSpPr>
        <p:spPr>
          <a:xfrm>
            <a:off x="1520825" y="4898572"/>
            <a:ext cx="5945187" cy="1270453"/>
          </a:xfrm>
        </p:spPr>
        <p:txBody>
          <a:bodyPr rtlCol="0">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dirty="0"/>
              <a:t>Modificare lo stile del sottotitolo dello schema</a:t>
            </a:r>
          </a:p>
        </p:txBody>
      </p:sp>
      <p:cxnSp>
        <p:nvCxnSpPr>
          <p:cNvPr id="6" name="Connettore diritto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uppo 4"/>
          <p:cNvGrpSpPr/>
          <p:nvPr userDrawn="1"/>
        </p:nvGrpSpPr>
        <p:grpSpPr>
          <a:xfrm>
            <a:off x="7923213" y="0"/>
            <a:ext cx="4265612" cy="6858000"/>
            <a:chOff x="7923213" y="0"/>
            <a:chExt cx="4265612" cy="6858000"/>
          </a:xfrm>
        </p:grpSpPr>
        <p:pic>
          <p:nvPicPr>
            <p:cNvPr id="4" name="Immagin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ttangolo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B47E2BE2-C2B3-4B55-8A92-AABDC382E8E6}" type="datetime1">
              <a:rPr lang="it-IT" smtClean="0"/>
              <a:pPr/>
              <a:t>23/05/2021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523412" y="646112"/>
            <a:ext cx="1828801" cy="5522913"/>
          </a:xfrm>
        </p:spPr>
        <p:txBody>
          <a:bodyPr vert="eaVert"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522412" y="646112"/>
            <a:ext cx="7620000" cy="5522913"/>
          </a:xfrm>
        </p:spPr>
        <p:txBody>
          <a:bodyPr vert="eaVert"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13B0A373-E355-43F7-825A-91B793E35BAE}" type="datetime1">
              <a:rPr lang="it-IT" smtClean="0"/>
              <a:pPr/>
              <a:t>23/05/2021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023992EC-44DB-4793-BACF-64A780A8628B}" type="datetime1">
              <a:rPr lang="it-IT" smtClean="0"/>
              <a:pPr/>
              <a:t>23/05/2021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7" name="Connettore diritto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522410" y="2237096"/>
            <a:ext cx="8229601" cy="2411103"/>
          </a:xfrm>
        </p:spPr>
        <p:txBody>
          <a:bodyPr rtlCol="0" anchor="b">
            <a:normAutofit/>
          </a:bodyPr>
          <a:lstStyle>
            <a:lvl1pPr algn="l">
              <a:lnSpc>
                <a:spcPct val="80000"/>
              </a:lnSpc>
              <a:defRPr sz="4800" b="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2" y="4876800"/>
            <a:ext cx="8229601" cy="1292225"/>
          </a:xfrm>
        </p:spPr>
        <p:txBody>
          <a:bodyPr rtlCol="0"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grpSp>
        <p:nvGrpSpPr>
          <p:cNvPr id="7" name="Gruppo 6"/>
          <p:cNvGrpSpPr/>
          <p:nvPr userDrawn="1"/>
        </p:nvGrpSpPr>
        <p:grpSpPr>
          <a:xfrm>
            <a:off x="11123611" y="0"/>
            <a:ext cx="1065214" cy="6868886"/>
            <a:chOff x="11123611" y="0"/>
            <a:chExt cx="1065214" cy="6868886"/>
          </a:xfrm>
        </p:grpSpPr>
        <p:pic>
          <p:nvPicPr>
            <p:cNvPr id="10" name="Immagin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ttangolo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grpSp>
      <p:sp>
        <p:nvSpPr>
          <p:cNvPr id="5" name="Segnaposto piè di pagina 4"/>
          <p:cNvSpPr>
            <a:spLocks noGrp="1"/>
          </p:cNvSpPr>
          <p:nvPr>
            <p:ph type="ftr" sz="quarter" idx="11"/>
          </p:nvPr>
        </p:nvSpPr>
        <p:spPr/>
        <p:txBody>
          <a:bodyPr rtlCol="0"/>
          <a:lstStyle/>
          <a:p>
            <a:pPr rtl="0"/>
            <a:r>
              <a:rPr lang="it-IT" dirty="0"/>
              <a:t>Aggiungere un piè di pagina</a:t>
            </a:r>
          </a:p>
        </p:txBody>
      </p:sp>
      <p:sp>
        <p:nvSpPr>
          <p:cNvPr id="4" name="Segnaposto data 3"/>
          <p:cNvSpPr>
            <a:spLocks noGrp="1"/>
          </p:cNvSpPr>
          <p:nvPr>
            <p:ph type="dt" sz="half" idx="10"/>
          </p:nvPr>
        </p:nvSpPr>
        <p:spPr/>
        <p:txBody>
          <a:bodyPr rtlCol="0"/>
          <a:lstStyle>
            <a:lvl1pPr>
              <a:defRPr/>
            </a:lvl1pPr>
          </a:lstStyle>
          <a:p>
            <a:fld id="{A47277E1-7621-4FF5-8428-BC5024298335}" type="datetime1">
              <a:rPr lang="it-IT" smtClean="0"/>
              <a:pPr/>
              <a:t>23/05/2021</a:t>
            </a:fld>
            <a:endParaRPr lang="it-IT" dirty="0"/>
          </a:p>
        </p:txBody>
      </p:sp>
      <p:sp>
        <p:nvSpPr>
          <p:cNvPr id="6" name="Segnaposto numero diapositiva 5"/>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9" name="Connettore diritto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488168" y="1984248"/>
            <a:ext cx="4800600"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551612" y="1984248"/>
            <a:ext cx="4800601" cy="4187952"/>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B79D17D8-68D2-446E-87A0-2D6562C8073F}" type="datetime1">
              <a:rPr lang="it-IT" smtClean="0"/>
              <a:pPr/>
              <a:t>23/05/2021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522413" y="381000"/>
            <a:ext cx="9829798" cy="1219200"/>
          </a:xfrm>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5224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5224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51613" y="1828800"/>
            <a:ext cx="4800600"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51613" y="2743200"/>
            <a:ext cx="4800600" cy="3425825"/>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pPr rtl="0"/>
            <a:r>
              <a:rPr lang="it-IT" dirty="0"/>
              <a:t>Aggiungere un piè di pagina</a:t>
            </a:r>
          </a:p>
        </p:txBody>
      </p:sp>
      <p:sp>
        <p:nvSpPr>
          <p:cNvPr id="7" name="Segnaposto data 6"/>
          <p:cNvSpPr>
            <a:spLocks noGrp="1"/>
          </p:cNvSpPr>
          <p:nvPr>
            <p:ph type="dt" sz="half" idx="10"/>
          </p:nvPr>
        </p:nvSpPr>
        <p:spPr/>
        <p:txBody>
          <a:bodyPr rtlCol="0"/>
          <a:lstStyle>
            <a:lvl1pPr>
              <a:defRPr/>
            </a:lvl1pPr>
          </a:lstStyle>
          <a:p>
            <a:fld id="{2CC7AD1E-A15F-4D65-9E34-06DC5079DC1A}" type="datetime1">
              <a:rPr lang="it-IT" smtClean="0"/>
              <a:pPr/>
              <a:t>23/05/2021</a:t>
            </a:fld>
            <a:endParaRPr lang="it-IT" dirty="0"/>
          </a:p>
        </p:txBody>
      </p:sp>
      <p:sp>
        <p:nvSpPr>
          <p:cNvPr id="9" name="Segnaposto numero diapositiva 8"/>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10" name="Connettore diritto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lvl1pPr>
              <a:defRPr>
                <a:solidFill>
                  <a:schemeClr val="accent1">
                    <a:lumMod val="50000"/>
                  </a:schemeClr>
                </a:solidFill>
              </a:defRPr>
            </a:lvl1pPr>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pPr rtl="0"/>
            <a:r>
              <a:rPr lang="it-IT" dirty="0"/>
              <a:t>Aggiungere un piè di pagina</a:t>
            </a:r>
          </a:p>
        </p:txBody>
      </p:sp>
      <p:sp>
        <p:nvSpPr>
          <p:cNvPr id="3" name="Segnaposto data 2"/>
          <p:cNvSpPr>
            <a:spLocks noGrp="1"/>
          </p:cNvSpPr>
          <p:nvPr>
            <p:ph type="dt" sz="half" idx="10"/>
          </p:nvPr>
        </p:nvSpPr>
        <p:spPr/>
        <p:txBody>
          <a:bodyPr rtlCol="0"/>
          <a:lstStyle>
            <a:lvl1pPr>
              <a:defRPr/>
            </a:lvl1pPr>
          </a:lstStyle>
          <a:p>
            <a:fld id="{5DDD6FC7-94FB-49FD-9E96-34996EEF0D27}" type="datetime1">
              <a:rPr lang="it-IT" smtClean="0"/>
              <a:pPr/>
              <a:t>23/05/2021</a:t>
            </a:fld>
            <a:endParaRPr lang="it-IT" dirty="0"/>
          </a:p>
        </p:txBody>
      </p:sp>
      <p:sp>
        <p:nvSpPr>
          <p:cNvPr id="5" name="Segnaposto numero diapositiva 4"/>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6" name="Connettore diritto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3" name="Segnaposto piè di pagina 2"/>
          <p:cNvSpPr>
            <a:spLocks noGrp="1"/>
          </p:cNvSpPr>
          <p:nvPr>
            <p:ph type="ftr" sz="quarter" idx="11"/>
          </p:nvPr>
        </p:nvSpPr>
        <p:spPr/>
        <p:txBody>
          <a:bodyPr rtlCol="0"/>
          <a:lstStyle/>
          <a:p>
            <a:pPr rtl="0"/>
            <a:r>
              <a:rPr lang="it-IT" dirty="0"/>
              <a:t>Aggiungere un piè di pagina</a:t>
            </a:r>
          </a:p>
        </p:txBody>
      </p:sp>
      <p:sp>
        <p:nvSpPr>
          <p:cNvPr id="2" name="Segnaposto data 1"/>
          <p:cNvSpPr>
            <a:spLocks noGrp="1"/>
          </p:cNvSpPr>
          <p:nvPr>
            <p:ph type="dt" sz="half" idx="10"/>
          </p:nvPr>
        </p:nvSpPr>
        <p:spPr/>
        <p:txBody>
          <a:bodyPr rtlCol="0"/>
          <a:lstStyle>
            <a:lvl1pPr>
              <a:defRPr/>
            </a:lvl1pPr>
          </a:lstStyle>
          <a:p>
            <a:fld id="{3D229277-2975-4D5A-9A7B-43F78A804847}" type="datetime1">
              <a:rPr lang="it-IT" smtClean="0"/>
              <a:pPr/>
              <a:t>23/05/2021</a:t>
            </a:fld>
            <a:endParaRPr lang="it-IT" dirty="0"/>
          </a:p>
        </p:txBody>
      </p:sp>
      <p:sp>
        <p:nvSpPr>
          <p:cNvPr id="4" name="Segnaposto numero diapositiva 3"/>
          <p:cNvSpPr>
            <a:spLocks noGrp="1"/>
          </p:cNvSpPr>
          <p:nvPr>
            <p:ph type="sldNum" sz="quarter" idx="12"/>
          </p:nvPr>
        </p:nvSpPr>
        <p:spPr/>
        <p:txBody>
          <a:bodyPr rtlCol="0"/>
          <a:lstStyle/>
          <a:p>
            <a:pPr rtl="0"/>
            <a:fld id="{2A013F82-EE5E-44EE-A61D-E31C6657F26F}" type="slidenum">
              <a:rPr lang="it-IT" smtClean="0"/>
              <a:t>‹N›</a:t>
            </a:fld>
            <a:endParaRPr lang="it-IT"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7"/>
          </a:xfrm>
        </p:spPr>
        <p:txBody>
          <a:bodyPr rtlCol="0" anchor="b">
            <a:noAutofit/>
          </a:bodyPr>
          <a:lstStyle>
            <a:lvl1pPr algn="l">
              <a:lnSpc>
                <a:spcPct val="80000"/>
              </a:lnSpc>
              <a:defRPr sz="4000" b="0">
                <a:solidFill>
                  <a:schemeClr val="accent1">
                    <a:lumMod val="50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6094414" y="685800"/>
            <a:ext cx="5257799" cy="5486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6" name="Segnaposto piè di pagina 5"/>
          <p:cNvSpPr>
            <a:spLocks noGrp="1"/>
          </p:cNvSpPr>
          <p:nvPr>
            <p:ph type="ftr" sz="quarter" idx="11"/>
          </p:nvPr>
        </p:nvSpPr>
        <p:spPr/>
        <p:txBody>
          <a:bodyPr rtlCol="0"/>
          <a:lstStyle/>
          <a:p>
            <a:pPr rtl="0"/>
            <a:r>
              <a:rPr lang="it-IT" dirty="0"/>
              <a:t>Aggiungere un piè di pagina</a:t>
            </a:r>
          </a:p>
        </p:txBody>
      </p:sp>
      <p:sp>
        <p:nvSpPr>
          <p:cNvPr id="5" name="Segnaposto data 4"/>
          <p:cNvSpPr>
            <a:spLocks noGrp="1"/>
          </p:cNvSpPr>
          <p:nvPr>
            <p:ph type="dt" sz="half" idx="10"/>
          </p:nvPr>
        </p:nvSpPr>
        <p:spPr/>
        <p:txBody>
          <a:bodyPr rtlCol="0"/>
          <a:lstStyle>
            <a:lvl1pPr>
              <a:defRPr/>
            </a:lvl1pPr>
          </a:lstStyle>
          <a:p>
            <a:fld id="{278D3AD8-0B53-46CB-983C-0C8ACB1B11C7}" type="datetime1">
              <a:rPr lang="it-IT" smtClean="0"/>
              <a:pPr/>
              <a:t>23/05/2021</a:t>
            </a:fld>
            <a:endParaRPr lang="it-IT" dirty="0"/>
          </a:p>
        </p:txBody>
      </p:sp>
      <p:sp>
        <p:nvSpPr>
          <p:cNvPr id="7" name="Segnaposto numero diapositiva 6"/>
          <p:cNvSpPr>
            <a:spLocks noGrp="1"/>
          </p:cNvSpPr>
          <p:nvPr>
            <p:ph type="sldNum" sz="quarter" idx="12"/>
          </p:nvPr>
        </p:nvSpPr>
        <p:spPr/>
        <p:txBody>
          <a:bodyPr rtlCol="0"/>
          <a:lstStyle/>
          <a:p>
            <a:pPr rtl="0"/>
            <a:fld id="{2A013F82-EE5E-44EE-A61D-E31C6657F26F}" type="slidenum">
              <a:rPr lang="it-IT" smtClean="0"/>
              <a:t>‹N›</a:t>
            </a:fld>
            <a:endParaRPr lang="it-IT" dirty="0"/>
          </a:p>
        </p:txBody>
      </p:sp>
      <p:cxnSp>
        <p:nvCxnSpPr>
          <p:cNvPr id="8" name="Connettore diritto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522413" y="685800"/>
            <a:ext cx="4114800" cy="1925638"/>
          </a:xfrm>
        </p:spPr>
        <p:txBody>
          <a:bodyPr rtlCol="0" anchor="b">
            <a:normAutofit/>
          </a:bodyPr>
          <a:lstStyle>
            <a:lvl1pPr algn="l">
              <a:lnSpc>
                <a:spcPct val="80000"/>
              </a:lnSpc>
              <a:defRPr sz="4000" b="0" i="0" baseline="0">
                <a:solidFill>
                  <a:schemeClr val="accent1">
                    <a:lumMod val="50000"/>
                  </a:schemeClr>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1522413" y="2895599"/>
            <a:ext cx="4114800" cy="1752601"/>
          </a:xfrm>
        </p:spPr>
        <p:txBody>
          <a:bodyPr rtlCol="0">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cxnSp>
        <p:nvCxnSpPr>
          <p:cNvPr id="10" name="Connettore diritto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5" name="Segnaposto piè di pagina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pPr rtl="0"/>
            <a:r>
              <a:rPr lang="it-IT" dirty="0"/>
              <a:t>Aggiungere un piè di pagina</a:t>
            </a:r>
          </a:p>
        </p:txBody>
      </p:sp>
      <p:sp>
        <p:nvSpPr>
          <p:cNvPr id="4" name="Segnaposto dat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C110D783-DB46-4E30-A2B2-B6F993D85061}" type="datetime1">
              <a:rPr lang="it-IT" smtClean="0"/>
              <a:pPr/>
              <a:t>23/05/2021</a:t>
            </a:fld>
            <a:endParaRPr lang="it-IT" dirty="0"/>
          </a:p>
        </p:txBody>
      </p:sp>
      <p:sp>
        <p:nvSpPr>
          <p:cNvPr id="6" name="Segnaposto numero diapositiva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pPr rtl="0"/>
            <a:fld id="{2A013F82-EE5E-44EE-A61D-E31C6657F26F}" type="slidenum">
              <a:rPr lang="it-IT" smtClean="0"/>
              <a:pPr/>
              <a:t>‹N›</a:t>
            </a:fld>
            <a:endParaRPr lang="it-IT" dirty="0"/>
          </a:p>
        </p:txBody>
      </p:sp>
      <p:pic>
        <p:nvPicPr>
          <p:cNvPr id="9" name="Immagin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ttangolo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341884" y="620688"/>
            <a:ext cx="6373788" cy="2490724"/>
          </a:xfrm>
        </p:spPr>
        <p:txBody>
          <a:bodyPr rtlCol="0">
            <a:normAutofit fontScale="90000"/>
          </a:bodyPr>
          <a:lstStyle/>
          <a:p>
            <a:pPr rtl="0"/>
            <a:r>
              <a:rPr lang="en-US" sz="4400" dirty="0"/>
              <a:t>GRUPPO 16</a:t>
            </a:r>
            <a:br>
              <a:rPr lang="en-US" sz="4400" dirty="0"/>
            </a:br>
            <a:br>
              <a:rPr lang="en-US" sz="4400" dirty="0"/>
            </a:br>
            <a:r>
              <a:rPr lang="en-US" sz="4400" dirty="0"/>
              <a:t>I_4.0_6 Internet of Things + I_4.0_5 Horizontal/Vertical Integration</a:t>
            </a:r>
            <a:endParaRPr lang="it-IT" sz="4400" dirty="0"/>
          </a:p>
        </p:txBody>
      </p:sp>
      <p:sp>
        <p:nvSpPr>
          <p:cNvPr id="3" name="Sottotitolo 2"/>
          <p:cNvSpPr>
            <a:spLocks noGrp="1"/>
          </p:cNvSpPr>
          <p:nvPr>
            <p:ph type="subTitle" idx="1"/>
          </p:nvPr>
        </p:nvSpPr>
        <p:spPr>
          <a:xfrm>
            <a:off x="1668503" y="4913016"/>
            <a:ext cx="5945187" cy="1770788"/>
          </a:xfrm>
        </p:spPr>
        <p:txBody>
          <a:bodyPr rtlCol="0"/>
          <a:lstStyle/>
          <a:p>
            <a:pPr rtl="0"/>
            <a:r>
              <a:rPr lang="it-IT" sz="2000" dirty="0"/>
              <a:t>Membri del gruppo n°16:</a:t>
            </a:r>
          </a:p>
          <a:p>
            <a:pPr marL="457200" indent="-457200" rtl="0">
              <a:buFontTx/>
              <a:buChar char="-"/>
            </a:pPr>
            <a:r>
              <a:rPr lang="it-IT" sz="2000" dirty="0"/>
              <a:t>Antonini Giorgio</a:t>
            </a:r>
          </a:p>
          <a:p>
            <a:pPr marL="457200" indent="-457200" rtl="0">
              <a:buFontTx/>
              <a:buChar char="-"/>
            </a:pPr>
            <a:r>
              <a:rPr lang="it-IT" sz="2000" dirty="0"/>
              <a:t>Cafaro Adolfo Damiano</a:t>
            </a:r>
          </a:p>
          <a:p>
            <a:pPr marL="457200" indent="-457200" rtl="0">
              <a:buFontTx/>
              <a:buChar char="-"/>
            </a:pPr>
            <a:r>
              <a:rPr lang="it-IT" sz="2000" dirty="0"/>
              <a:t>Genova Oleg</a:t>
            </a:r>
          </a:p>
          <a:p>
            <a:pPr marL="457200" indent="-457200" rtl="0">
              <a:buFontTx/>
              <a:buChar char="-"/>
            </a:pPr>
            <a:r>
              <a:rPr lang="it-IT" sz="2000" dirty="0"/>
              <a:t>Lapolla Andrea</a:t>
            </a: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9A51DF-5194-4AD7-BF3D-373EB4C18329}"/>
              </a:ext>
            </a:extLst>
          </p:cNvPr>
          <p:cNvSpPr>
            <a:spLocks noGrp="1"/>
          </p:cNvSpPr>
          <p:nvPr>
            <p:ph type="title"/>
          </p:nvPr>
        </p:nvSpPr>
        <p:spPr>
          <a:xfrm>
            <a:off x="1488168" y="764704"/>
            <a:ext cx="9829798" cy="775276"/>
          </a:xfrm>
        </p:spPr>
        <p:txBody>
          <a:bodyPr>
            <a:normAutofit/>
          </a:bodyPr>
          <a:lstStyle/>
          <a:p>
            <a:r>
              <a:rPr lang="it-IT" sz="2800" dirty="0"/>
              <a:t>Durata media per anno</a:t>
            </a:r>
          </a:p>
        </p:txBody>
      </p:sp>
      <p:sp>
        <p:nvSpPr>
          <p:cNvPr id="3" name="Segnaposto contenuto 2">
            <a:extLst>
              <a:ext uri="{FF2B5EF4-FFF2-40B4-BE49-F238E27FC236}">
                <a16:creationId xmlns:a16="http://schemas.microsoft.com/office/drawing/2014/main" id="{046C6936-118D-448C-AC42-AEADBCA98F54}"/>
              </a:ext>
            </a:extLst>
          </p:cNvPr>
          <p:cNvSpPr>
            <a:spLocks noGrp="1"/>
          </p:cNvSpPr>
          <p:nvPr>
            <p:ph sz="half" idx="1"/>
          </p:nvPr>
        </p:nvSpPr>
        <p:spPr>
          <a:xfrm>
            <a:off x="1488168" y="1984248"/>
            <a:ext cx="4800600" cy="4829128"/>
          </a:xfrm>
        </p:spPr>
        <p:txBody>
          <a:bodyPr>
            <a:normAutofit/>
          </a:bodyPr>
          <a:lstStyle/>
          <a:p>
            <a:pPr algn="just"/>
            <a:r>
              <a:rPr lang="it-IT" sz="2000" dirty="0"/>
              <a:t>E’ interessante notare come la durata media prevista all’avvio dei progetti cala nel corso degli anni, più che dimezzatasi tra il 2014 e il 2020</a:t>
            </a:r>
          </a:p>
          <a:p>
            <a:pPr algn="just"/>
            <a:r>
              <a:rPr lang="it-IT" sz="2000" dirty="0"/>
              <a:t>Emerge dunque una tendenza allo sviluppo di progetti con durata sempre minore; è questo legato alla capacità dei progetti più brevi di avere un tasso di conclusione superiore? 	   Ovvero, al diminuire della durata media dei progetti, entro la data di rilevamento (2020) ci si aspetta che i progetti lunghi, avviati prima, e i progetti brevi, avviati successivamente, in generale abbiano una percentuale di conclusione simile</a:t>
            </a:r>
          </a:p>
        </p:txBody>
      </p:sp>
      <p:graphicFrame>
        <p:nvGraphicFramePr>
          <p:cNvPr id="8" name="Segnaposto contenuto 7">
            <a:extLst>
              <a:ext uri="{FF2B5EF4-FFF2-40B4-BE49-F238E27FC236}">
                <a16:creationId xmlns:a16="http://schemas.microsoft.com/office/drawing/2014/main" id="{3AC44A48-F0CD-4997-8339-3234CA12AE41}"/>
              </a:ext>
            </a:extLst>
          </p:cNvPr>
          <p:cNvGraphicFramePr>
            <a:graphicFrameLocks noGrp="1"/>
          </p:cNvGraphicFramePr>
          <p:nvPr>
            <p:ph sz="half" idx="2"/>
            <p:extLst>
              <p:ext uri="{D42A27DB-BD31-4B8C-83A1-F6EECF244321}">
                <p14:modId xmlns:p14="http://schemas.microsoft.com/office/powerpoint/2010/main" val="165446982"/>
              </p:ext>
            </p:extLst>
          </p:nvPr>
        </p:nvGraphicFramePr>
        <p:xfrm>
          <a:off x="6551612" y="1984375"/>
          <a:ext cx="5087416" cy="43969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9998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84DB5C-0CD2-4134-A69E-F3C37DC920F5}"/>
              </a:ext>
            </a:extLst>
          </p:cNvPr>
          <p:cNvSpPr>
            <a:spLocks noGrp="1"/>
          </p:cNvSpPr>
          <p:nvPr>
            <p:ph type="title"/>
          </p:nvPr>
        </p:nvSpPr>
        <p:spPr>
          <a:xfrm>
            <a:off x="1486977" y="980728"/>
            <a:ext cx="9829798" cy="571128"/>
          </a:xfrm>
        </p:spPr>
        <p:txBody>
          <a:bodyPr anchor="t" anchorCtr="0">
            <a:normAutofit/>
          </a:bodyPr>
          <a:lstStyle/>
          <a:p>
            <a:r>
              <a:rPr lang="it-IT" sz="2800" dirty="0"/>
              <a:t>Andamento dello stato medio di completamento</a:t>
            </a:r>
          </a:p>
        </p:txBody>
      </p:sp>
      <p:sp>
        <p:nvSpPr>
          <p:cNvPr id="3" name="Segnaposto contenuto 2">
            <a:extLst>
              <a:ext uri="{FF2B5EF4-FFF2-40B4-BE49-F238E27FC236}">
                <a16:creationId xmlns:a16="http://schemas.microsoft.com/office/drawing/2014/main" id="{C046D986-655F-4A08-9FF9-1AA223927DA3}"/>
              </a:ext>
            </a:extLst>
          </p:cNvPr>
          <p:cNvSpPr>
            <a:spLocks noGrp="1"/>
          </p:cNvSpPr>
          <p:nvPr>
            <p:ph sz="half" idx="1"/>
          </p:nvPr>
        </p:nvSpPr>
        <p:spPr>
          <a:xfrm>
            <a:off x="1488168" y="1806460"/>
            <a:ext cx="4102188" cy="5112568"/>
          </a:xfrm>
        </p:spPr>
        <p:txBody>
          <a:bodyPr>
            <a:normAutofit fontScale="85000" lnSpcReduction="10000"/>
          </a:bodyPr>
          <a:lstStyle/>
          <a:p>
            <a:pPr algn="just"/>
            <a:r>
              <a:rPr lang="it-IT" dirty="0"/>
              <a:t>Associando a ogni progetto l’anno di avvio e lo stato di avanzamento del progetto al 31/12/2020, è possibile ottenere informazioni riguardo all’evoluzione temporale dello stato di successo </a:t>
            </a:r>
          </a:p>
          <a:p>
            <a:pPr algn="just"/>
            <a:r>
              <a:rPr lang="it-IT" dirty="0"/>
              <a:t>Si nota che i progetti mediamente più lunghi, avviati nel 2014, hanno un tasso di conclusione basso rispetto al tempo a disposizione, mentre quelli avviati nei due anni successivi, in media più brevi, ottengono una performance molto migliore, quasi a suggerire che la durata generale del progetto influisca negativamente la prosecuzione entro i tempi previsti</a:t>
            </a:r>
          </a:p>
        </p:txBody>
      </p:sp>
      <p:graphicFrame>
        <p:nvGraphicFramePr>
          <p:cNvPr id="5" name="Segnaposto contenuto 4">
            <a:extLst>
              <a:ext uri="{FF2B5EF4-FFF2-40B4-BE49-F238E27FC236}">
                <a16:creationId xmlns:a16="http://schemas.microsoft.com/office/drawing/2014/main" id="{833A4EA0-7B1E-42FB-B007-CAD17E08D379}"/>
              </a:ext>
            </a:extLst>
          </p:cNvPr>
          <p:cNvGraphicFramePr>
            <a:graphicFrameLocks noGrp="1"/>
          </p:cNvGraphicFramePr>
          <p:nvPr>
            <p:ph sz="half" idx="2"/>
            <p:extLst>
              <p:ext uri="{D42A27DB-BD31-4B8C-83A1-F6EECF244321}">
                <p14:modId xmlns:p14="http://schemas.microsoft.com/office/powerpoint/2010/main" val="3279103211"/>
              </p:ext>
            </p:extLst>
          </p:nvPr>
        </p:nvGraphicFramePr>
        <p:xfrm>
          <a:off x="5518348" y="1984248"/>
          <a:ext cx="6590357" cy="47569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92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5D34F2-64E5-400D-9B02-330FCD4DDAB2}"/>
              </a:ext>
            </a:extLst>
          </p:cNvPr>
          <p:cNvSpPr>
            <a:spLocks noGrp="1"/>
          </p:cNvSpPr>
          <p:nvPr>
            <p:ph type="title"/>
          </p:nvPr>
        </p:nvSpPr>
        <p:spPr>
          <a:xfrm>
            <a:off x="1488168" y="908720"/>
            <a:ext cx="9829798" cy="619472"/>
          </a:xfrm>
        </p:spPr>
        <p:txBody>
          <a:bodyPr>
            <a:normAutofit/>
          </a:bodyPr>
          <a:lstStyle/>
          <a:p>
            <a:r>
              <a:rPr lang="it-IT" sz="2800" dirty="0"/>
              <a:t>Comparazione tra durata media e completamento</a:t>
            </a:r>
          </a:p>
        </p:txBody>
      </p:sp>
      <p:sp>
        <p:nvSpPr>
          <p:cNvPr id="3" name="Segnaposto contenuto 2">
            <a:extLst>
              <a:ext uri="{FF2B5EF4-FFF2-40B4-BE49-F238E27FC236}">
                <a16:creationId xmlns:a16="http://schemas.microsoft.com/office/drawing/2014/main" id="{E5983FF8-5642-43A7-B5A9-5AE1D9CA6354}"/>
              </a:ext>
            </a:extLst>
          </p:cNvPr>
          <p:cNvSpPr>
            <a:spLocks noGrp="1"/>
          </p:cNvSpPr>
          <p:nvPr>
            <p:ph sz="half" idx="1"/>
          </p:nvPr>
        </p:nvSpPr>
        <p:spPr/>
        <p:txBody>
          <a:bodyPr>
            <a:normAutofit/>
          </a:bodyPr>
          <a:lstStyle/>
          <a:p>
            <a:pPr algn="just"/>
            <a:r>
              <a:rPr lang="it-IT" sz="2000" dirty="0"/>
              <a:t>Escludendo il dato particolare del 2014, risulta che il tasso di successo non rimane constante, ma cala con il tempo, rendendo evidente che i progetti più «efficienti» sono quelli avviati nel biennio 2015-2016</a:t>
            </a:r>
          </a:p>
          <a:p>
            <a:pPr algn="just"/>
            <a:r>
              <a:rPr lang="it-IT" sz="2000" dirty="0"/>
              <a:t>Dunque in genere non vi è una proporzionalità tra la diminuzione della durata dei progetti, il tempo a disposizione e il tasso di conclusione</a:t>
            </a:r>
          </a:p>
        </p:txBody>
      </p:sp>
      <p:graphicFrame>
        <p:nvGraphicFramePr>
          <p:cNvPr id="5" name="Segnaposto contenuto 4">
            <a:extLst>
              <a:ext uri="{FF2B5EF4-FFF2-40B4-BE49-F238E27FC236}">
                <a16:creationId xmlns:a16="http://schemas.microsoft.com/office/drawing/2014/main" id="{8F5776A6-49D0-4780-9FD9-0327D27DBCAD}"/>
              </a:ext>
            </a:extLst>
          </p:cNvPr>
          <p:cNvGraphicFramePr>
            <a:graphicFrameLocks noGrp="1"/>
          </p:cNvGraphicFramePr>
          <p:nvPr>
            <p:ph sz="half" idx="2"/>
            <p:extLst>
              <p:ext uri="{D42A27DB-BD31-4B8C-83A1-F6EECF244321}">
                <p14:modId xmlns:p14="http://schemas.microsoft.com/office/powerpoint/2010/main" val="1466806417"/>
              </p:ext>
            </p:extLst>
          </p:nvPr>
        </p:nvGraphicFramePr>
        <p:xfrm>
          <a:off x="6066670" y="1969388"/>
          <a:ext cx="5519463" cy="43249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509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D3B46C-A078-4F98-AB48-455F0F47CE1D}"/>
              </a:ext>
            </a:extLst>
          </p:cNvPr>
          <p:cNvSpPr>
            <a:spLocks noGrp="1"/>
          </p:cNvSpPr>
          <p:nvPr>
            <p:ph type="title"/>
          </p:nvPr>
        </p:nvSpPr>
        <p:spPr>
          <a:xfrm>
            <a:off x="1522413" y="349469"/>
            <a:ext cx="9829798" cy="1219200"/>
          </a:xfrm>
        </p:spPr>
        <p:txBody>
          <a:bodyPr>
            <a:normAutofit/>
          </a:bodyPr>
          <a:lstStyle/>
          <a:p>
            <a:r>
              <a:rPr lang="it-IT" sz="2800" dirty="0"/>
              <a:t>Evoluzione temporale dei finanziamenti ai progetti</a:t>
            </a:r>
          </a:p>
        </p:txBody>
      </p:sp>
      <p:sp>
        <p:nvSpPr>
          <p:cNvPr id="3" name="Segnaposto contenuto 2">
            <a:extLst>
              <a:ext uri="{FF2B5EF4-FFF2-40B4-BE49-F238E27FC236}">
                <a16:creationId xmlns:a16="http://schemas.microsoft.com/office/drawing/2014/main" id="{08DD9166-1ED6-4ED9-B018-4F8618B7091A}"/>
              </a:ext>
            </a:extLst>
          </p:cNvPr>
          <p:cNvSpPr>
            <a:spLocks noGrp="1"/>
          </p:cNvSpPr>
          <p:nvPr>
            <p:ph sz="half" idx="1"/>
          </p:nvPr>
        </p:nvSpPr>
        <p:spPr/>
        <p:txBody>
          <a:bodyPr>
            <a:normAutofit/>
          </a:bodyPr>
          <a:lstStyle/>
          <a:p>
            <a:pPr algn="just"/>
            <a:r>
              <a:rPr lang="it-IT" sz="2000" dirty="0"/>
              <a:t>Studiando la distribuzione dei finanziamenti nel corso del tempo, emerge un picco in corrispondenza del biennio 2017-2018 </a:t>
            </a:r>
          </a:p>
          <a:p>
            <a:pPr algn="just"/>
            <a:r>
              <a:rPr lang="it-IT" sz="2000" dirty="0"/>
              <a:t>Ci si potrebbe chiedere se questo dato è dovuto all’aumento del numero dei progetti avviati in quel periodo</a:t>
            </a:r>
          </a:p>
          <a:p>
            <a:pPr algn="just"/>
            <a:r>
              <a:rPr lang="it-IT" sz="2000" dirty="0"/>
              <a:t>In prima battuta in effetti emerge un legame tra i due set di dati</a:t>
            </a:r>
          </a:p>
        </p:txBody>
      </p:sp>
      <p:graphicFrame>
        <p:nvGraphicFramePr>
          <p:cNvPr id="8" name="Segnaposto contenuto 7">
            <a:extLst>
              <a:ext uri="{FF2B5EF4-FFF2-40B4-BE49-F238E27FC236}">
                <a16:creationId xmlns:a16="http://schemas.microsoft.com/office/drawing/2014/main" id="{FFE102C2-4094-4899-9603-C32E39272115}"/>
              </a:ext>
            </a:extLst>
          </p:cNvPr>
          <p:cNvGraphicFramePr>
            <a:graphicFrameLocks noGrp="1"/>
          </p:cNvGraphicFramePr>
          <p:nvPr>
            <p:ph sz="half" idx="2"/>
            <p:extLst>
              <p:ext uri="{D42A27DB-BD31-4B8C-83A1-F6EECF244321}">
                <p14:modId xmlns:p14="http://schemas.microsoft.com/office/powerpoint/2010/main" val="185256150"/>
              </p:ext>
            </p:extLst>
          </p:nvPr>
        </p:nvGraphicFramePr>
        <p:xfrm>
          <a:off x="6551612" y="1984375"/>
          <a:ext cx="5447455" cy="44689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515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8A4E66-8FD1-40EF-88E6-8A87439FC35E}"/>
              </a:ext>
            </a:extLst>
          </p:cNvPr>
          <p:cNvSpPr>
            <a:spLocks noGrp="1"/>
          </p:cNvSpPr>
          <p:nvPr>
            <p:ph type="title"/>
          </p:nvPr>
        </p:nvSpPr>
        <p:spPr/>
        <p:txBody>
          <a:bodyPr>
            <a:normAutofit/>
          </a:bodyPr>
          <a:lstStyle/>
          <a:p>
            <a:r>
              <a:rPr lang="it-IT" sz="2800" dirty="0"/>
              <a:t>Relazione tra durata media e finanziamento</a:t>
            </a:r>
          </a:p>
        </p:txBody>
      </p:sp>
      <p:sp>
        <p:nvSpPr>
          <p:cNvPr id="3" name="Segnaposto contenuto 2">
            <a:extLst>
              <a:ext uri="{FF2B5EF4-FFF2-40B4-BE49-F238E27FC236}">
                <a16:creationId xmlns:a16="http://schemas.microsoft.com/office/drawing/2014/main" id="{A467C010-015E-4A45-9A59-71FAE629C7D7}"/>
              </a:ext>
            </a:extLst>
          </p:cNvPr>
          <p:cNvSpPr>
            <a:spLocks noGrp="1"/>
          </p:cNvSpPr>
          <p:nvPr>
            <p:ph sz="half" idx="1"/>
          </p:nvPr>
        </p:nvSpPr>
        <p:spPr>
          <a:xfrm>
            <a:off x="1522413" y="1772816"/>
            <a:ext cx="4800600" cy="4829128"/>
          </a:xfrm>
        </p:spPr>
        <p:txBody>
          <a:bodyPr>
            <a:noAutofit/>
          </a:bodyPr>
          <a:lstStyle/>
          <a:p>
            <a:pPr algn="just"/>
            <a:r>
              <a:rPr lang="it-IT" sz="1750" dirty="0"/>
              <a:t>Se il finanziamento totale in un anno è legato prevalentemente al numero dei progetti avviati, ci si aspetterebbe di avere un finanziamento medio per progetto costante, cosa che effettivamente emerge dai dati</a:t>
            </a:r>
          </a:p>
          <a:p>
            <a:pPr algn="just"/>
            <a:r>
              <a:rPr lang="it-IT" sz="1750" dirty="0"/>
              <a:t>Una ulteriore domanda spontanea che può sorgere è la relazione tra la durata dei progetti e il finanziamento medio: al diminuire della durata, diminuisce anche il finanziamento?</a:t>
            </a:r>
          </a:p>
          <a:p>
            <a:pPr algn="just"/>
            <a:r>
              <a:rPr lang="it-IT" sz="1750" dirty="0"/>
              <a:t>Dai dati ricavati risulta che nel corso del tempo in media i progetti hanno ricevuto un finanziamento superiore a quello che sarebbe derivato della mera durata, suggerendo che vi siano altri fattori che si sono aggiunti nel corso degli anni per giustificare la discrepanza tra durata e finanziamento, come per esempio il grado tecnologico richiesto e le competenze necessarie</a:t>
            </a:r>
          </a:p>
        </p:txBody>
      </p:sp>
      <p:graphicFrame>
        <p:nvGraphicFramePr>
          <p:cNvPr id="8" name="Segnaposto contenuto 7">
            <a:extLst>
              <a:ext uri="{FF2B5EF4-FFF2-40B4-BE49-F238E27FC236}">
                <a16:creationId xmlns:a16="http://schemas.microsoft.com/office/drawing/2014/main" id="{F212ADC2-69AA-4BC4-9B44-E595F8B57AA8}"/>
              </a:ext>
            </a:extLst>
          </p:cNvPr>
          <p:cNvGraphicFramePr>
            <a:graphicFrameLocks noGrp="1"/>
          </p:cNvGraphicFramePr>
          <p:nvPr>
            <p:ph sz="half" idx="2"/>
            <p:extLst>
              <p:ext uri="{D42A27DB-BD31-4B8C-83A1-F6EECF244321}">
                <p14:modId xmlns:p14="http://schemas.microsoft.com/office/powerpoint/2010/main" val="1847162674"/>
              </p:ext>
            </p:extLst>
          </p:nvPr>
        </p:nvGraphicFramePr>
        <p:xfrm>
          <a:off x="6437312" y="1988840"/>
          <a:ext cx="5591471" cy="4108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92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settore nei progetti IOT</a:t>
            </a:r>
          </a:p>
        </p:txBody>
      </p:sp>
    </p:spTree>
    <p:extLst>
      <p:ext uri="{BB962C8B-B14F-4D97-AF65-F5344CB8AC3E}">
        <p14:creationId xmlns:p14="http://schemas.microsoft.com/office/powerpoint/2010/main" val="243772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906713" y="115888"/>
            <a:ext cx="9282112" cy="1016000"/>
          </a:xfrm>
        </p:spPr>
        <p:txBody>
          <a:bodyPr vert="horz" lIns="91440" tIns="45720" rIns="91440" bIns="45720" rtlCol="0" anchor="b">
            <a:normAutofit/>
          </a:bodyPr>
          <a:lstStyle/>
          <a:p>
            <a:r>
              <a:rPr lang="it-IT" b="0" i="0" kern="1200" baseline="0" dirty="0">
                <a:latin typeface="+mj-lt"/>
                <a:ea typeface="+mj-ea"/>
                <a:cs typeface="+mj-cs"/>
              </a:rPr>
              <a:t>Distribuzione dei progetti per settore</a:t>
            </a:r>
          </a:p>
        </p:txBody>
      </p:sp>
      <p:sp>
        <p:nvSpPr>
          <p:cNvPr id="5" name="Rettangolo 4">
            <a:extLst>
              <a:ext uri="{FF2B5EF4-FFF2-40B4-BE49-F238E27FC236}">
                <a16:creationId xmlns:a16="http://schemas.microsoft.com/office/drawing/2014/main" id="{490D86AB-8BB6-FA42-931C-191E85CA7224}"/>
              </a:ext>
            </a:extLst>
          </p:cNvPr>
          <p:cNvSpPr/>
          <p:nvPr/>
        </p:nvSpPr>
        <p:spPr>
          <a:xfrm>
            <a:off x="9622805" y="1484784"/>
            <a:ext cx="2248150" cy="2590800"/>
          </a:xfrm>
          <a:prstGeom prst="rect">
            <a:avLst/>
          </a:prstGeom>
        </p:spPr>
        <p:txBody>
          <a:bodyPr vert="horz" lIns="91440" tIns="45720" rIns="91440" bIns="45720" rtlCol="0">
            <a:normAutofit/>
          </a:bodyPr>
          <a:lstStyle/>
          <a:p>
            <a:pPr>
              <a:lnSpc>
                <a:spcPct val="90000"/>
              </a:lnSpc>
              <a:spcBef>
                <a:spcPts val="1800"/>
              </a:spcBef>
              <a:buClr>
                <a:schemeClr val="tx1">
                  <a:lumMod val="90000"/>
                  <a:lumOff val="10000"/>
                </a:schemeClr>
              </a:buClr>
              <a:buSzPct val="80000"/>
            </a:pPr>
            <a:r>
              <a:rPr lang="it-IT" sz="2000" kern="1200" dirty="0">
                <a:latin typeface="+mn-lt"/>
                <a:ea typeface="+mn-ea"/>
                <a:cs typeface="+mn-cs"/>
              </a:rPr>
              <a:t>Il settore con più progetti sull'IOT è «</a:t>
            </a:r>
            <a:r>
              <a:rPr lang="it-IT" sz="2000" i="1" kern="1200" dirty="0">
                <a:latin typeface="+mn-lt"/>
                <a:ea typeface="+mn-ea"/>
                <a:cs typeface="+mn-cs"/>
              </a:rPr>
              <a:t>Ri</a:t>
            </a:r>
            <a:r>
              <a:rPr lang="it-IT" sz="2000" i="1" dirty="0"/>
              <a:t>cerca, sviluppo tecnologico ed innovazione»</a:t>
            </a:r>
            <a:r>
              <a:rPr lang="it-IT" sz="2000" i="1" kern="1200" dirty="0">
                <a:latin typeface="+mn-lt"/>
                <a:ea typeface="+mn-ea"/>
                <a:cs typeface="+mn-cs"/>
              </a:rPr>
              <a:t> </a:t>
            </a:r>
            <a:r>
              <a:rPr lang="it-IT" sz="2000" kern="1200" dirty="0">
                <a:latin typeface="+mn-lt"/>
                <a:ea typeface="+mn-ea"/>
                <a:cs typeface="+mn-cs"/>
              </a:rPr>
              <a:t>con un totale di 1540 progetti. </a:t>
            </a:r>
            <a:endParaRPr lang="it-IT" sz="2000" b="0" i="0" kern="1200" dirty="0">
              <a:effectLst/>
              <a:latin typeface="+mn-lt"/>
              <a:ea typeface="+mn-ea"/>
              <a:cs typeface="+mn-cs"/>
            </a:endParaRPr>
          </a:p>
        </p:txBody>
      </p:sp>
      <p:pic>
        <p:nvPicPr>
          <p:cNvPr id="17" name="Immagine 16">
            <a:extLst>
              <a:ext uri="{FF2B5EF4-FFF2-40B4-BE49-F238E27FC236}">
                <a16:creationId xmlns:a16="http://schemas.microsoft.com/office/drawing/2014/main" id="{A26AA316-69CD-6745-ADEF-2ACC16AF28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1131888"/>
            <a:ext cx="8496945" cy="5119429"/>
          </a:xfrm>
          <a:prstGeom prst="rect">
            <a:avLst/>
          </a:prstGeom>
        </p:spPr>
      </p:pic>
    </p:spTree>
    <p:extLst>
      <p:ext uri="{BB962C8B-B14F-4D97-AF65-F5344CB8AC3E}">
        <p14:creationId xmlns:p14="http://schemas.microsoft.com/office/powerpoint/2010/main" val="365213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6B1415-9A8F-4679-848A-AE22547C9C80}"/>
              </a:ext>
            </a:extLst>
          </p:cNvPr>
          <p:cNvSpPr>
            <a:spLocks noGrp="1"/>
          </p:cNvSpPr>
          <p:nvPr>
            <p:ph type="title"/>
          </p:nvPr>
        </p:nvSpPr>
        <p:spPr>
          <a:xfrm>
            <a:off x="1522413" y="381000"/>
            <a:ext cx="9829799" cy="1219200"/>
          </a:xfrm>
        </p:spPr>
        <p:txBody>
          <a:bodyPr anchor="b">
            <a:normAutofit/>
          </a:bodyPr>
          <a:lstStyle/>
          <a:p>
            <a:r>
              <a:rPr lang="it-IT" dirty="0"/>
              <a:t>Distribuzione</a:t>
            </a:r>
            <a:r>
              <a:rPr lang="en-US" dirty="0"/>
              <a:t> </a:t>
            </a:r>
            <a:r>
              <a:rPr lang="it-IT" dirty="0"/>
              <a:t>dei finanziamenti per settore</a:t>
            </a:r>
          </a:p>
        </p:txBody>
      </p:sp>
      <p:pic>
        <p:nvPicPr>
          <p:cNvPr id="5" name="Immagine 4" descr="Immagine che contiene antenna&#10;&#10;Descrizione generata automaticamente">
            <a:extLst>
              <a:ext uri="{FF2B5EF4-FFF2-40B4-BE49-F238E27FC236}">
                <a16:creationId xmlns:a16="http://schemas.microsoft.com/office/drawing/2014/main" id="{C762C0A2-B52E-1145-B449-CB161AB1D1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996" y="1887287"/>
            <a:ext cx="8424936" cy="4970713"/>
          </a:xfrm>
          <a:prstGeom prst="rect">
            <a:avLst/>
          </a:prstGeom>
          <a:noFill/>
        </p:spPr>
      </p:pic>
    </p:spTree>
    <p:extLst>
      <p:ext uri="{BB962C8B-B14F-4D97-AF65-F5344CB8AC3E}">
        <p14:creationId xmlns:p14="http://schemas.microsoft.com/office/powerpoint/2010/main" val="5383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2588418" y="0"/>
            <a:ext cx="7011988" cy="1439862"/>
          </a:xfrm>
        </p:spPr>
        <p:txBody>
          <a:bodyPr vert="horz" lIns="91440" tIns="45720" rIns="91440" bIns="45720" rtlCol="0" anchor="b">
            <a:normAutofit/>
          </a:bodyPr>
          <a:lstStyle/>
          <a:p>
            <a:r>
              <a:rPr lang="it-IT" sz="3700" b="0" i="0" kern="1200" baseline="0" dirty="0">
                <a:latin typeface="+mj-lt"/>
                <a:ea typeface="+mj-ea"/>
                <a:cs typeface="+mj-cs"/>
              </a:rPr>
              <a:t>Somma dei </a:t>
            </a:r>
            <a:r>
              <a:rPr lang="it-IT" sz="3700" b="0" kern="1200" dirty="0">
                <a:latin typeface="+mj-lt"/>
                <a:ea typeface="+mj-ea"/>
                <a:cs typeface="+mj-cs"/>
              </a:rPr>
              <a:t>f</a:t>
            </a:r>
            <a:r>
              <a:rPr lang="it-IT" sz="3700" b="0" i="0" kern="1200" baseline="0" dirty="0">
                <a:latin typeface="+mj-lt"/>
                <a:ea typeface="+mj-ea"/>
                <a:cs typeface="+mj-cs"/>
              </a:rPr>
              <a:t>inanziamenti totali dal 2014 al 2020 per settore</a:t>
            </a:r>
          </a:p>
        </p:txBody>
      </p:sp>
      <p:pic>
        <p:nvPicPr>
          <p:cNvPr id="7" name="Immagine 6">
            <a:extLst>
              <a:ext uri="{FF2B5EF4-FFF2-40B4-BE49-F238E27FC236}">
                <a16:creationId xmlns:a16="http://schemas.microsoft.com/office/drawing/2014/main" id="{5FB5760D-2683-444B-A978-76C2C68D1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065" y="1340768"/>
            <a:ext cx="8568952" cy="5055681"/>
          </a:xfrm>
          <a:prstGeom prst="rect">
            <a:avLst/>
          </a:prstGeom>
          <a:noFill/>
        </p:spPr>
      </p:pic>
      <p:sp>
        <p:nvSpPr>
          <p:cNvPr id="5" name="Rettangolo 4">
            <a:extLst>
              <a:ext uri="{FF2B5EF4-FFF2-40B4-BE49-F238E27FC236}">
                <a16:creationId xmlns:a16="http://schemas.microsoft.com/office/drawing/2014/main" id="{490D86AB-8BB6-FA42-931C-191E85CA7224}"/>
              </a:ext>
            </a:extLst>
          </p:cNvPr>
          <p:cNvSpPr/>
          <p:nvPr/>
        </p:nvSpPr>
        <p:spPr>
          <a:xfrm>
            <a:off x="9190756" y="1876264"/>
            <a:ext cx="2843807" cy="1552736"/>
          </a:xfrm>
          <a:prstGeom prst="rect">
            <a:avLst/>
          </a:prstGeom>
        </p:spPr>
        <p:txBody>
          <a:bodyPr vert="horz" lIns="91440" tIns="45720" rIns="91440" bIns="45720" rtlCol="0">
            <a:normAutofit fontScale="92500" lnSpcReduction="10000"/>
          </a:bodyPr>
          <a:lstStyle/>
          <a:p>
            <a:r>
              <a:rPr lang="it-IT" dirty="0"/>
              <a:t>Il settore che ha ricevuto più finanziamenti nel corso degli anni dal 2014 al 2020 è </a:t>
            </a:r>
            <a:r>
              <a:rPr lang="it-IT" i="1" dirty="0"/>
              <a:t>Servizi per la P.A. e per la collettività</a:t>
            </a:r>
            <a:r>
              <a:rPr lang="it-IT" dirty="0"/>
              <a:t> con un totale di 223 progetti.</a:t>
            </a:r>
          </a:p>
        </p:txBody>
      </p:sp>
    </p:spTree>
    <p:extLst>
      <p:ext uri="{BB962C8B-B14F-4D97-AF65-F5344CB8AC3E}">
        <p14:creationId xmlns:p14="http://schemas.microsoft.com/office/powerpoint/2010/main" val="16670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geografica</a:t>
            </a:r>
          </a:p>
        </p:txBody>
      </p:sp>
    </p:spTree>
    <p:extLst>
      <p:ext uri="{BB962C8B-B14F-4D97-AF65-F5344CB8AC3E}">
        <p14:creationId xmlns:p14="http://schemas.microsoft.com/office/powerpoint/2010/main" val="327862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3F9D2E-AB3E-4A9A-8A72-3239117629C4}"/>
              </a:ext>
            </a:extLst>
          </p:cNvPr>
          <p:cNvSpPr>
            <a:spLocks noGrp="1"/>
          </p:cNvSpPr>
          <p:nvPr>
            <p:ph type="title"/>
          </p:nvPr>
        </p:nvSpPr>
        <p:spPr/>
        <p:txBody>
          <a:bodyPr/>
          <a:lstStyle/>
          <a:p>
            <a:r>
              <a:rPr lang="it-IT" dirty="0"/>
              <a:t>WORKFLOW IN BREVE</a:t>
            </a:r>
          </a:p>
        </p:txBody>
      </p:sp>
      <p:sp>
        <p:nvSpPr>
          <p:cNvPr id="3" name="Segnaposto contenuto 2">
            <a:extLst>
              <a:ext uri="{FF2B5EF4-FFF2-40B4-BE49-F238E27FC236}">
                <a16:creationId xmlns:a16="http://schemas.microsoft.com/office/drawing/2014/main" id="{6C44FAB8-11E3-4635-9AE6-11E8355B385A}"/>
              </a:ext>
            </a:extLst>
          </p:cNvPr>
          <p:cNvSpPr>
            <a:spLocks noGrp="1"/>
          </p:cNvSpPr>
          <p:nvPr>
            <p:ph idx="1"/>
          </p:nvPr>
        </p:nvSpPr>
        <p:spPr>
          <a:xfrm>
            <a:off x="1522413" y="1988840"/>
            <a:ext cx="10188623" cy="4824536"/>
          </a:xfrm>
        </p:spPr>
        <p:txBody>
          <a:bodyPr>
            <a:normAutofit/>
          </a:bodyPr>
          <a:lstStyle/>
          <a:p>
            <a:pPr marL="0" indent="0" algn="just">
              <a:buNone/>
            </a:pPr>
            <a:r>
              <a:rPr lang="it-IT" sz="1400" dirty="0"/>
              <a:t>Il lavoro si è svolto secondo i seguenti passaggi:</a:t>
            </a:r>
          </a:p>
          <a:p>
            <a:pPr marL="342900" indent="-342900" algn="just">
              <a:buFont typeface="+mj-lt"/>
              <a:buAutoNum type="arabicPeriod"/>
            </a:pPr>
            <a:r>
              <a:rPr lang="it-IT" sz="1400" dirty="0"/>
              <a:t>Download dei file Progetti, Soggetti e Localizzazioni dalla banca dati di </a:t>
            </a:r>
            <a:r>
              <a:rPr lang="it-IT" sz="1400" dirty="0" err="1"/>
              <a:t>OpenCoesione</a:t>
            </a:r>
            <a:r>
              <a:rPr lang="it-IT" sz="1400" dirty="0"/>
              <a:t> e successiva decompressione.</a:t>
            </a:r>
          </a:p>
          <a:p>
            <a:pPr marL="342900" indent="-342900" algn="just">
              <a:buFont typeface="+mj-lt"/>
              <a:buAutoNum type="arabicPeriod"/>
            </a:pPr>
            <a:r>
              <a:rPr lang="it-IT" sz="1400" dirty="0"/>
              <a:t>Filtraggio del file Progetti, utilizzando Excel, sul campo OC_COD_CICLO affinché vengano considerate solo le righe dove il valore è uguale a 2 (corrispondente al periodo 2014-2020).</a:t>
            </a:r>
          </a:p>
          <a:p>
            <a:pPr marL="342900" indent="-342900" algn="just">
              <a:buFont typeface="+mj-lt"/>
              <a:buAutoNum type="arabicPeriod"/>
            </a:pPr>
            <a:r>
              <a:rPr lang="it-IT" sz="1400" dirty="0"/>
              <a:t>Filtraggio del file Progetti, utilizzando Excel, sul campo OC_COD_TEMA_SINTETICO affinché vengano considerate solo le righe dove il valore è diverso da 1 (corrispondente al tema sintetico ‘’Ricerca e innovazione’’); i due passaggi precedenti hanno ridotto il numero di righe del file Progetti da circa 1.000.000 a circa 300.000 .</a:t>
            </a:r>
          </a:p>
          <a:p>
            <a:pPr marL="342900" indent="-342900" algn="just">
              <a:buFont typeface="+mj-lt"/>
              <a:buAutoNum type="arabicPeriod"/>
            </a:pPr>
            <a:r>
              <a:rPr lang="it-IT" sz="1400" dirty="0"/>
              <a:t>Passaggio in input del file così ottenuto ad un algoritmo MATLAB realizzato per eseguire un ulteriore filtraggio tramite la ricerca all’interno dei campi OC_TITOLO_PROGETTO, OC_SINTESI_PROGETTO, CUP_DESCR_SETTORE, OC_TEMA_SINTETICO di una serie di parole chiave prescelte; questa operazione viene eseguita due volte con due diversi insiemi di parole chiave i cui risultati saranno due file </a:t>
            </a:r>
            <a:r>
              <a:rPr lang="it-IT" sz="1400" i="1" dirty="0"/>
              <a:t>.</a:t>
            </a:r>
            <a:r>
              <a:rPr lang="it-IT" sz="1400" i="1" dirty="0" err="1"/>
              <a:t>csv</a:t>
            </a:r>
            <a:r>
              <a:rPr lang="it-IT" sz="1400" i="1" dirty="0"/>
              <a:t> </a:t>
            </a:r>
            <a:r>
              <a:rPr lang="it-IT" sz="1400" dirty="0"/>
              <a:t>contenenti i soli progetti attinenti alle aree dell’integrazione orizzontale/verticale e dell’Internet of </a:t>
            </a:r>
            <a:r>
              <a:rPr lang="it-IT" sz="1400" dirty="0" err="1"/>
              <a:t>Things</a:t>
            </a:r>
            <a:r>
              <a:rPr lang="it-IT" sz="1400" dirty="0"/>
              <a:t> e lunghi rispettivamente circa 18.000 e 4.000 righe (essendo l’IoT un esempio emblematico di integrazione è naturale che le parole chiave che lo identificano siano un sottoinsieme di quelle usate per filtrare i progetti dell’area di integrazione orizzontale/verticale).</a:t>
            </a:r>
          </a:p>
          <a:p>
            <a:pPr marL="342900" indent="-342900" algn="just">
              <a:buFont typeface="+mj-lt"/>
              <a:buAutoNum type="arabicPeriod"/>
            </a:pPr>
            <a:r>
              <a:rPr lang="it-IT" sz="1400" dirty="0"/>
              <a:t>Combinazione del file Progetto, utilizzando Excel, rispettivamente ai file Localizzazione e Soggetti al fine di affiancare i dati dei progetti di interesse a quelli delle localizzazioni o dei soggetti corrispondenti in un unico file </a:t>
            </a:r>
            <a:r>
              <a:rPr lang="it-IT" sz="1400" i="1" dirty="0"/>
              <a:t>.</a:t>
            </a:r>
            <a:r>
              <a:rPr lang="it-IT" sz="1400" i="1" dirty="0" err="1"/>
              <a:t>xslx</a:t>
            </a:r>
            <a:r>
              <a:rPr lang="it-IT" sz="1400" i="1" dirty="0"/>
              <a:t> </a:t>
            </a:r>
            <a:r>
              <a:rPr lang="it-IT" sz="1400" dirty="0"/>
              <a:t>su cui poter eseguire successivamente delle analisi; l’operazione compiuta è l’equivalente di un JOIN in linguaggio SQL tra Progetti e Soggetti e tra Progetti e Localizzazioni.</a:t>
            </a:r>
          </a:p>
          <a:p>
            <a:endParaRPr lang="it-IT" dirty="0"/>
          </a:p>
        </p:txBody>
      </p:sp>
    </p:spTree>
    <p:extLst>
      <p:ext uri="{BB962C8B-B14F-4D97-AF65-F5344CB8AC3E}">
        <p14:creationId xmlns:p14="http://schemas.microsoft.com/office/powerpoint/2010/main" val="1719038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59EE03A-E696-4D57-92A4-876B4C596B07}"/>
              </a:ext>
            </a:extLst>
          </p:cNvPr>
          <p:cNvSpPr>
            <a:spLocks noGrp="1"/>
          </p:cNvSpPr>
          <p:nvPr>
            <p:ph type="title"/>
          </p:nvPr>
        </p:nvSpPr>
        <p:spPr/>
        <p:txBody>
          <a:bodyPr>
            <a:normAutofit fontScale="90000"/>
          </a:bodyPr>
          <a:lstStyle/>
          <a:p>
            <a:r>
              <a:rPr lang="it-IT" dirty="0"/>
              <a:t>Analisi della distribuzione territoriale dei progetti relativi all’integrazione orizzontale/verticale</a:t>
            </a:r>
          </a:p>
        </p:txBody>
      </p:sp>
      <p:sp>
        <p:nvSpPr>
          <p:cNvPr id="11" name="Segnaposto testo 10">
            <a:extLst>
              <a:ext uri="{FF2B5EF4-FFF2-40B4-BE49-F238E27FC236}">
                <a16:creationId xmlns:a16="http://schemas.microsoft.com/office/drawing/2014/main" id="{8A4DB5C7-DDF2-4258-979C-C6B9F03FCDB3}"/>
              </a:ext>
            </a:extLst>
          </p:cNvPr>
          <p:cNvSpPr>
            <a:spLocks noGrp="1"/>
          </p:cNvSpPr>
          <p:nvPr>
            <p:ph type="body" idx="1"/>
          </p:nvPr>
        </p:nvSpPr>
        <p:spPr/>
        <p:txBody>
          <a:bodyPr/>
          <a:lstStyle/>
          <a:p>
            <a:pPr algn="just"/>
            <a:r>
              <a:rPr lang="it-IT" dirty="0"/>
              <a:t>Percentuale dei progetti limitati all’ambito nazionale o europeo rispetto al totale</a:t>
            </a:r>
          </a:p>
        </p:txBody>
      </p:sp>
      <p:pic>
        <p:nvPicPr>
          <p:cNvPr id="8" name="Segnaposto contenuto 7">
            <a:extLst>
              <a:ext uri="{FF2B5EF4-FFF2-40B4-BE49-F238E27FC236}">
                <a16:creationId xmlns:a16="http://schemas.microsoft.com/office/drawing/2014/main" id="{B2864C32-2002-4E2D-ACC6-F621C51094C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23255"/>
            <a:ext cx="4800600" cy="3265714"/>
          </a:xfrm>
        </p:spPr>
      </p:pic>
      <p:sp>
        <p:nvSpPr>
          <p:cNvPr id="12" name="Segnaposto testo 11">
            <a:extLst>
              <a:ext uri="{FF2B5EF4-FFF2-40B4-BE49-F238E27FC236}">
                <a16:creationId xmlns:a16="http://schemas.microsoft.com/office/drawing/2014/main" id="{5AF85350-EA14-4F23-BB29-B01DFC8E5C43}"/>
              </a:ext>
            </a:extLst>
          </p:cNvPr>
          <p:cNvSpPr>
            <a:spLocks noGrp="1"/>
          </p:cNvSpPr>
          <p:nvPr>
            <p:ph type="body" sz="quarter" idx="3"/>
          </p:nvPr>
        </p:nvSpPr>
        <p:spPr/>
        <p:txBody>
          <a:bodyPr/>
          <a:lstStyle/>
          <a:p>
            <a:pPr algn="just"/>
            <a:r>
              <a:rPr lang="it-IT" dirty="0"/>
              <a:t>Confronto tra regioni italiane per progetti iniziati</a:t>
            </a:r>
          </a:p>
        </p:txBody>
      </p:sp>
      <p:pic>
        <p:nvPicPr>
          <p:cNvPr id="16" name="Segnaposto contenuto 15">
            <a:extLst>
              <a:ext uri="{FF2B5EF4-FFF2-40B4-BE49-F238E27FC236}">
                <a16:creationId xmlns:a16="http://schemas.microsoft.com/office/drawing/2014/main" id="{D1DBD6B5-36C5-4603-B1BB-915387E94A3E}"/>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17748"/>
            <a:ext cx="4800600" cy="3276729"/>
          </a:xfrm>
        </p:spPr>
      </p:pic>
    </p:spTree>
    <p:extLst>
      <p:ext uri="{BB962C8B-B14F-4D97-AF65-F5344CB8AC3E}">
        <p14:creationId xmlns:p14="http://schemas.microsoft.com/office/powerpoint/2010/main" val="260107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33C9268-F6D8-44F4-93E5-B9F9A1C276B4}"/>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all’integrazione orizzontale/verticale</a:t>
            </a:r>
            <a:endParaRPr lang="en-US" sz="2800" dirty="0"/>
          </a:p>
        </p:txBody>
      </p:sp>
      <p:pic>
        <p:nvPicPr>
          <p:cNvPr id="11" name="Segnaposto immagine 10">
            <a:extLst>
              <a:ext uri="{FF2B5EF4-FFF2-40B4-BE49-F238E27FC236}">
                <a16:creationId xmlns:a16="http://schemas.microsoft.com/office/drawing/2014/main" id="{DDD599B6-D745-4FA7-9618-7C5AEC2CE57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4414" y="1632560"/>
            <a:ext cx="5257799" cy="3592879"/>
          </a:xfrm>
          <a:noFill/>
        </p:spPr>
      </p:pic>
      <p:sp>
        <p:nvSpPr>
          <p:cNvPr id="17" name="Text Placeholder 3">
            <a:extLst>
              <a:ext uri="{FF2B5EF4-FFF2-40B4-BE49-F238E27FC236}">
                <a16:creationId xmlns:a16="http://schemas.microsoft.com/office/drawing/2014/main" id="{14C6E85D-BAC6-445E-8F19-78837A665D1E}"/>
              </a:ext>
            </a:extLst>
          </p:cNvPr>
          <p:cNvSpPr>
            <a:spLocks noGrp="1"/>
          </p:cNvSpPr>
          <p:nvPr>
            <p:ph type="body" sz="half" idx="2"/>
          </p:nvPr>
        </p:nvSpPr>
        <p:spPr>
          <a:xfrm>
            <a:off x="1522413" y="2895599"/>
            <a:ext cx="4114800" cy="2590800"/>
          </a:xfrm>
        </p:spPr>
        <p:txBody>
          <a:bodyPr/>
          <a:lstStyle/>
          <a:p>
            <a:pPr algn="just"/>
            <a:r>
              <a:rPr lang="it-IT" dirty="0"/>
              <a:t>Come risultante dall’istogramma, la Toscana è la regione che più di tutte ha investito in progetti inerenti all’integrazione orizzontale/verticale mentre circa la metà delle restanti regioni italiane non ne ha supportato nessuno. </a:t>
            </a:r>
          </a:p>
        </p:txBody>
      </p:sp>
    </p:spTree>
    <p:extLst>
      <p:ext uri="{BB962C8B-B14F-4D97-AF65-F5344CB8AC3E}">
        <p14:creationId xmlns:p14="http://schemas.microsoft.com/office/powerpoint/2010/main" val="156884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D6C3CF8-1556-49B9-B912-1AB9CA9160FE}"/>
              </a:ext>
            </a:extLst>
          </p:cNvPr>
          <p:cNvSpPr>
            <a:spLocks noGrp="1"/>
          </p:cNvSpPr>
          <p:nvPr>
            <p:ph type="title"/>
          </p:nvPr>
        </p:nvSpPr>
        <p:spPr>
          <a:xfrm>
            <a:off x="1522413" y="381000"/>
            <a:ext cx="9829798" cy="1219200"/>
          </a:xfrm>
        </p:spPr>
        <p:txBody>
          <a:bodyPr>
            <a:normAutofit/>
          </a:bodyPr>
          <a:lstStyle/>
          <a:p>
            <a:r>
              <a:rPr lang="it-IT" dirty="0"/>
              <a:t>Analisi della distribuzione territoriale dei progetti relativi all’IoT (Internet of </a:t>
            </a:r>
            <a:r>
              <a:rPr lang="it-IT" dirty="0" err="1"/>
              <a:t>Things</a:t>
            </a:r>
            <a:r>
              <a:rPr lang="it-IT" dirty="0"/>
              <a:t>)</a:t>
            </a:r>
            <a:endParaRPr lang="en-US" dirty="0"/>
          </a:p>
        </p:txBody>
      </p:sp>
      <p:sp>
        <p:nvSpPr>
          <p:cNvPr id="17" name="Text Placeholder 2">
            <a:extLst>
              <a:ext uri="{FF2B5EF4-FFF2-40B4-BE49-F238E27FC236}">
                <a16:creationId xmlns:a16="http://schemas.microsoft.com/office/drawing/2014/main" id="{E98473B8-3010-41B9-8C55-7A6B8AB7E909}"/>
              </a:ext>
            </a:extLst>
          </p:cNvPr>
          <p:cNvSpPr>
            <a:spLocks noGrp="1"/>
          </p:cNvSpPr>
          <p:nvPr>
            <p:ph type="body" idx="1"/>
          </p:nvPr>
        </p:nvSpPr>
        <p:spPr>
          <a:xfrm>
            <a:off x="1522413" y="1828800"/>
            <a:ext cx="4800600" cy="838200"/>
          </a:xfrm>
        </p:spPr>
        <p:txBody>
          <a:bodyPr/>
          <a:lstStyle/>
          <a:p>
            <a:pPr algn="just"/>
            <a:r>
              <a:rPr lang="it-IT" dirty="0"/>
              <a:t>Percentuale dei progetti limitati all’ambito nazionale o europeo rispetto al totale</a:t>
            </a:r>
          </a:p>
        </p:txBody>
      </p:sp>
      <p:pic>
        <p:nvPicPr>
          <p:cNvPr id="5" name="Segnaposto contenuto 4">
            <a:extLst>
              <a:ext uri="{FF2B5EF4-FFF2-40B4-BE49-F238E27FC236}">
                <a16:creationId xmlns:a16="http://schemas.microsoft.com/office/drawing/2014/main" id="{E4D3C7D3-C7D2-40E5-AFB5-E679B0D9BB3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22413" y="2819483"/>
            <a:ext cx="4800600" cy="3273259"/>
          </a:xfrm>
        </p:spPr>
      </p:pic>
      <p:sp>
        <p:nvSpPr>
          <p:cNvPr id="14" name="Text Placeholder 4">
            <a:extLst>
              <a:ext uri="{FF2B5EF4-FFF2-40B4-BE49-F238E27FC236}">
                <a16:creationId xmlns:a16="http://schemas.microsoft.com/office/drawing/2014/main" id="{CED5E6C0-B110-44B9-9F2B-605986151821}"/>
              </a:ext>
            </a:extLst>
          </p:cNvPr>
          <p:cNvSpPr>
            <a:spLocks noGrp="1"/>
          </p:cNvSpPr>
          <p:nvPr>
            <p:ph type="body" sz="quarter" idx="3"/>
          </p:nvPr>
        </p:nvSpPr>
        <p:spPr>
          <a:xfrm>
            <a:off x="6551613" y="1828800"/>
            <a:ext cx="4800600" cy="838200"/>
          </a:xfrm>
        </p:spPr>
        <p:txBody>
          <a:bodyPr/>
          <a:lstStyle/>
          <a:p>
            <a:pPr algn="just"/>
            <a:r>
              <a:rPr lang="it-IT" dirty="0"/>
              <a:t>Confronto tra regioni italiane per progetti iniziati</a:t>
            </a:r>
          </a:p>
        </p:txBody>
      </p:sp>
      <p:pic>
        <p:nvPicPr>
          <p:cNvPr id="19" name="Segnaposto contenuto 18">
            <a:extLst>
              <a:ext uri="{FF2B5EF4-FFF2-40B4-BE49-F238E27FC236}">
                <a16:creationId xmlns:a16="http://schemas.microsoft.com/office/drawing/2014/main" id="{6D39F6EA-912B-4FCC-9679-5075D361746A}"/>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6551613" y="2821027"/>
            <a:ext cx="4800600" cy="3270170"/>
          </a:xfrm>
        </p:spPr>
      </p:pic>
    </p:spTree>
    <p:extLst>
      <p:ext uri="{BB962C8B-B14F-4D97-AF65-F5344CB8AC3E}">
        <p14:creationId xmlns:p14="http://schemas.microsoft.com/office/powerpoint/2010/main" val="242802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039C7A2-C729-49D7-BE6E-52DDF4F856D5}"/>
              </a:ext>
            </a:extLst>
          </p:cNvPr>
          <p:cNvSpPr>
            <a:spLocks noGrp="1"/>
          </p:cNvSpPr>
          <p:nvPr>
            <p:ph type="title"/>
          </p:nvPr>
        </p:nvSpPr>
        <p:spPr>
          <a:xfrm>
            <a:off x="1522413" y="685800"/>
            <a:ext cx="4114800" cy="1925637"/>
          </a:xfrm>
        </p:spPr>
        <p:txBody>
          <a:bodyPr anchor="b">
            <a:normAutofit/>
          </a:bodyPr>
          <a:lstStyle/>
          <a:p>
            <a:r>
              <a:rPr lang="it-IT" sz="2800" dirty="0"/>
              <a:t>Analisi dei finanziamenti erogati dalle regioni a progetti relativi all’</a:t>
            </a:r>
            <a:r>
              <a:rPr lang="it-IT" sz="2800" dirty="0" err="1"/>
              <a:t>Iot</a:t>
            </a:r>
            <a:r>
              <a:rPr lang="it-IT" sz="2800" dirty="0"/>
              <a:t> (Internet of </a:t>
            </a:r>
            <a:r>
              <a:rPr lang="it-IT" sz="2800" dirty="0" err="1"/>
              <a:t>Things</a:t>
            </a:r>
            <a:r>
              <a:rPr lang="it-IT" sz="2800" dirty="0"/>
              <a:t>)</a:t>
            </a:r>
            <a:endParaRPr lang="en-US" sz="2800" dirty="0"/>
          </a:p>
        </p:txBody>
      </p:sp>
      <p:sp>
        <p:nvSpPr>
          <p:cNvPr id="26" name="Text Placeholder 3">
            <a:extLst>
              <a:ext uri="{FF2B5EF4-FFF2-40B4-BE49-F238E27FC236}">
                <a16:creationId xmlns:a16="http://schemas.microsoft.com/office/drawing/2014/main" id="{F221D00B-B172-40A2-A8E2-8866E6D62795}"/>
              </a:ext>
            </a:extLst>
          </p:cNvPr>
          <p:cNvSpPr>
            <a:spLocks noGrp="1"/>
          </p:cNvSpPr>
          <p:nvPr>
            <p:ph type="body" sz="half" idx="2"/>
          </p:nvPr>
        </p:nvSpPr>
        <p:spPr>
          <a:xfrm>
            <a:off x="1522413" y="2895599"/>
            <a:ext cx="4114800" cy="2590800"/>
          </a:xfrm>
        </p:spPr>
        <p:txBody>
          <a:bodyPr/>
          <a:lstStyle/>
          <a:p>
            <a:pPr algn="just"/>
            <a:r>
              <a:rPr lang="it-IT" dirty="0"/>
              <a:t>Come era prevedibile, l’andamento dei finanziamenti per regione rispetto ai soli progetti che si occupano di IoT è sovrapponibile a quello ottenuto considerando tutti i progetti dell’area dell’integrazione orizzontale/verticale.</a:t>
            </a:r>
          </a:p>
        </p:txBody>
      </p:sp>
      <p:pic>
        <p:nvPicPr>
          <p:cNvPr id="17" name="Segnaposto contenuto 16">
            <a:extLst>
              <a:ext uri="{FF2B5EF4-FFF2-40B4-BE49-F238E27FC236}">
                <a16:creationId xmlns:a16="http://schemas.microsoft.com/office/drawing/2014/main" id="{BC8DFA3E-4CF2-461B-9C93-4C9A0AE2148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82118" y="1767824"/>
            <a:ext cx="4882389" cy="3322352"/>
          </a:xfrm>
        </p:spPr>
      </p:pic>
    </p:spTree>
    <p:extLst>
      <p:ext uri="{BB962C8B-B14F-4D97-AF65-F5344CB8AC3E}">
        <p14:creationId xmlns:p14="http://schemas.microsoft.com/office/powerpoint/2010/main" val="22804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soggetti</a:t>
            </a:r>
          </a:p>
        </p:txBody>
      </p:sp>
      <p:sp>
        <p:nvSpPr>
          <p:cNvPr id="4" name="Segnaposto testo 3"/>
          <p:cNvSpPr>
            <a:spLocks noGrp="1"/>
          </p:cNvSpPr>
          <p:nvPr>
            <p:ph type="body" idx="1"/>
          </p:nvPr>
        </p:nvSpPr>
        <p:spPr/>
        <p:txBody>
          <a:bodyPr rtlCol="0"/>
          <a:lstStyle/>
          <a:p>
            <a:pPr rtl="0"/>
            <a:endParaRPr lang="it-IT" dirty="0"/>
          </a:p>
        </p:txBody>
      </p:sp>
    </p:spTree>
    <p:extLst>
      <p:ext uri="{BB962C8B-B14F-4D97-AF65-F5344CB8AC3E}">
        <p14:creationId xmlns:p14="http://schemas.microsoft.com/office/powerpoint/2010/main" val="239511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22411" y="332656"/>
            <a:ext cx="9829798" cy="1219200"/>
          </a:xfrm>
        </p:spPr>
        <p:txBody>
          <a:bodyPr rtlCol="0">
            <a:normAutofit/>
          </a:bodyPr>
          <a:lstStyle/>
          <a:p>
            <a:pPr rtl="0"/>
            <a:r>
              <a:rPr lang="it-IT" dirty="0"/>
              <a:t>Analisi della forma giuridica assunta dai progetti relativi all’integrazione orizzontale/verticale</a:t>
            </a:r>
          </a:p>
        </p:txBody>
      </p:sp>
      <p:sp>
        <p:nvSpPr>
          <p:cNvPr id="7" name="Segnaposto testo 6"/>
          <p:cNvSpPr>
            <a:spLocks noGrp="1"/>
          </p:cNvSpPr>
          <p:nvPr>
            <p:ph type="body" idx="1"/>
          </p:nvPr>
        </p:nvSpPr>
        <p:spPr>
          <a:xfrm>
            <a:off x="1522411" y="1988840"/>
            <a:ext cx="9829798" cy="720080"/>
          </a:xfrm>
        </p:spPr>
        <p:txBody>
          <a:bodyPr rtlCol="0"/>
          <a:lstStyle/>
          <a:p>
            <a:pPr algn="just" rtl="0"/>
            <a:r>
              <a:rPr lang="it-IT" sz="2000" dirty="0"/>
              <a:t>Come riportato nell’istogramma i soggetti maggiormente coinvolti in progetti di integrazione orizzontale/verticale si presentano sotto forma di Regioni e Società a responsabilità limitata, ciò nonostante sono degne di nota forme giuridiche come SPA e quelle riguardanti i lavoratori autonomi</a:t>
            </a:r>
          </a:p>
        </p:txBody>
      </p:sp>
      <p:pic>
        <p:nvPicPr>
          <p:cNvPr id="6" name="Segnaposto contenuto 5">
            <a:extLst>
              <a:ext uri="{FF2B5EF4-FFF2-40B4-BE49-F238E27FC236}">
                <a16:creationId xmlns:a16="http://schemas.microsoft.com/office/drawing/2014/main" id="{481E7344-8854-4AE9-ACC8-1147E63456A4}"/>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216730" y="2924944"/>
            <a:ext cx="10441160" cy="4320480"/>
          </a:xfrm>
        </p:spPr>
      </p:pic>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rtl="0"/>
            <a:r>
              <a:rPr lang="it-IT" dirty="0"/>
              <a:t>Analisi del ruolo assunto dai vari soggetti nei progetti relativi all’integrazione orizzontale/verticale</a:t>
            </a:r>
          </a:p>
        </p:txBody>
      </p:sp>
      <p:pic>
        <p:nvPicPr>
          <p:cNvPr id="3" name="Segnaposto contenuto 3">
            <a:extLst>
              <a:ext uri="{FF2B5EF4-FFF2-40B4-BE49-F238E27FC236}">
                <a16:creationId xmlns:a16="http://schemas.microsoft.com/office/drawing/2014/main" id="{64779AC5-28C6-4AB3-A337-24E970194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014" y="1863826"/>
            <a:ext cx="6224752" cy="3797422"/>
          </a:xfrm>
          <a:prstGeom prst="rect">
            <a:avLst/>
          </a:prstGeom>
        </p:spPr>
      </p:pic>
      <p:sp>
        <p:nvSpPr>
          <p:cNvPr id="4" name="CasellaDiTesto 3">
            <a:extLst>
              <a:ext uri="{FF2B5EF4-FFF2-40B4-BE49-F238E27FC236}">
                <a16:creationId xmlns:a16="http://schemas.microsoft.com/office/drawing/2014/main" id="{F05F308E-C111-4BB1-BBE3-248F3F5D8879}"/>
              </a:ext>
            </a:extLst>
          </p:cNvPr>
          <p:cNvSpPr txBox="1"/>
          <p:nvPr/>
        </p:nvSpPr>
        <p:spPr>
          <a:xfrm>
            <a:off x="1772341" y="2708920"/>
            <a:ext cx="4320480" cy="1938992"/>
          </a:xfrm>
          <a:prstGeom prst="rect">
            <a:avLst/>
          </a:prstGeom>
          <a:noFill/>
        </p:spPr>
        <p:txBody>
          <a:bodyPr wrap="square" rtlCol="0">
            <a:spAutoFit/>
          </a:bodyPr>
          <a:lstStyle/>
          <a:p>
            <a:pPr algn="just"/>
            <a:r>
              <a:rPr lang="it-IT" sz="2000" dirty="0"/>
              <a:t>Al contrario della forma giuridica che risulta fortemente non omogenea, il ruolo dei vari soggetti nei diversi progetti è maggiormente bilanciato in quanto quello dell’attuatore del progetto è meno consistente.</a:t>
            </a:r>
          </a:p>
        </p:txBody>
      </p:sp>
      <p:sp>
        <p:nvSpPr>
          <p:cNvPr id="5" name="CasellaDiTesto 4">
            <a:extLst>
              <a:ext uri="{FF2B5EF4-FFF2-40B4-BE49-F238E27FC236}">
                <a16:creationId xmlns:a16="http://schemas.microsoft.com/office/drawing/2014/main" id="{3E8BEC41-06CA-44F0-B650-0D9D6E52926D}"/>
              </a:ext>
            </a:extLst>
          </p:cNvPr>
          <p:cNvSpPr txBox="1"/>
          <p:nvPr/>
        </p:nvSpPr>
        <p:spPr>
          <a:xfrm>
            <a:off x="8081918" y="2708920"/>
            <a:ext cx="748798" cy="369332"/>
          </a:xfrm>
          <a:prstGeom prst="rect">
            <a:avLst/>
          </a:prstGeom>
          <a:noFill/>
        </p:spPr>
        <p:txBody>
          <a:bodyPr wrap="square" rtlCol="0">
            <a:spAutoFit/>
          </a:bodyPr>
          <a:lstStyle/>
          <a:p>
            <a:r>
              <a:rPr lang="it-IT" dirty="0"/>
              <a:t>60%</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712C57-E01E-4019-9D5A-E3194D99F785}"/>
              </a:ext>
            </a:extLst>
          </p:cNvPr>
          <p:cNvSpPr>
            <a:spLocks noGrp="1"/>
          </p:cNvSpPr>
          <p:nvPr>
            <p:ph type="title"/>
          </p:nvPr>
        </p:nvSpPr>
        <p:spPr>
          <a:xfrm>
            <a:off x="1522413" y="381000"/>
            <a:ext cx="9829799" cy="1219200"/>
          </a:xfrm>
        </p:spPr>
        <p:txBody>
          <a:bodyPr anchor="b">
            <a:normAutofit/>
          </a:bodyPr>
          <a:lstStyle/>
          <a:p>
            <a:r>
              <a:rPr lang="it-IT" dirty="0"/>
              <a:t>Analisi della forma giuridica assunta dai progetti relativi all’IoT (Internet of </a:t>
            </a:r>
            <a:r>
              <a:rPr lang="it-IT" dirty="0" err="1"/>
              <a:t>Things</a:t>
            </a:r>
            <a:r>
              <a:rPr lang="it-IT" dirty="0"/>
              <a:t>)</a:t>
            </a:r>
          </a:p>
        </p:txBody>
      </p:sp>
      <p:pic>
        <p:nvPicPr>
          <p:cNvPr id="6" name="Segnaposto contenuto 5">
            <a:extLst>
              <a:ext uri="{FF2B5EF4-FFF2-40B4-BE49-F238E27FC236}">
                <a16:creationId xmlns:a16="http://schemas.microsoft.com/office/drawing/2014/main" id="{82F23BC8-F0FC-491F-931E-90D0A31D08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1885" y="2060848"/>
            <a:ext cx="10297144" cy="4416152"/>
          </a:xfrm>
          <a:noFill/>
        </p:spPr>
      </p:pic>
    </p:spTree>
    <p:extLst>
      <p:ext uri="{BB962C8B-B14F-4D97-AF65-F5344CB8AC3E}">
        <p14:creationId xmlns:p14="http://schemas.microsoft.com/office/powerpoint/2010/main" val="321625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504054" y="447503"/>
            <a:ext cx="4662366" cy="2189409"/>
          </a:xfrm>
        </p:spPr>
        <p:txBody>
          <a:bodyPr rtlCol="0"/>
          <a:lstStyle/>
          <a:p>
            <a:pPr rtl="0"/>
            <a:r>
              <a:rPr lang="it-IT" sz="3200" dirty="0"/>
              <a:t>Analisi del ruolo assunto dai vari soggetti nei progetti relativi all’IoT (Internet of </a:t>
            </a:r>
            <a:r>
              <a:rPr lang="it-IT" sz="3200" dirty="0" err="1"/>
              <a:t>Things</a:t>
            </a:r>
            <a:r>
              <a:rPr lang="it-IT" sz="3200" dirty="0"/>
              <a:t>)</a:t>
            </a:r>
          </a:p>
        </p:txBody>
      </p:sp>
      <p:pic>
        <p:nvPicPr>
          <p:cNvPr id="4" name="Segnaposto contenuto 3">
            <a:extLst>
              <a:ext uri="{FF2B5EF4-FFF2-40B4-BE49-F238E27FC236}">
                <a16:creationId xmlns:a16="http://schemas.microsoft.com/office/drawing/2014/main" id="{A18495ED-2B39-43E1-8F47-A16FCB6C99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4072" y="3184891"/>
            <a:ext cx="6120680" cy="3213471"/>
          </a:xfrm>
        </p:spPr>
      </p:pic>
      <p:sp>
        <p:nvSpPr>
          <p:cNvPr id="6" name="Segnaposto testo 5"/>
          <p:cNvSpPr>
            <a:spLocks noGrp="1"/>
          </p:cNvSpPr>
          <p:nvPr>
            <p:ph type="body" sz="half" idx="2"/>
          </p:nvPr>
        </p:nvSpPr>
        <p:spPr>
          <a:xfrm>
            <a:off x="6166420" y="620688"/>
            <a:ext cx="5472608" cy="3672408"/>
          </a:xfrm>
        </p:spPr>
        <p:txBody>
          <a:bodyPr rtlCol="0">
            <a:normAutofit/>
          </a:bodyPr>
          <a:lstStyle/>
          <a:p>
            <a:pPr algn="just" rtl="0"/>
            <a:r>
              <a:rPr lang="it-IT" dirty="0"/>
              <a:t>Sia nel grafico riportato nella slide precedente che in questo relativo al ruolo nei progetti, si nota come l’andamento, sebbene presenti numeri di molto inferiori, segua quello riguardante le analisi mostrate in precedenza sull’integrazione orizzontale e verticale a riprova di quanto i due settori siano connessi nel panorama dell’industria 4.0</a:t>
            </a:r>
          </a:p>
        </p:txBody>
      </p:sp>
    </p:spTree>
    <p:extLst>
      <p:ext uri="{BB962C8B-B14F-4D97-AF65-F5344CB8AC3E}">
        <p14:creationId xmlns:p14="http://schemas.microsoft.com/office/powerpoint/2010/main" val="255154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3C0ECE6-A843-4EEB-925A-02F6F29876D4}"/>
              </a:ext>
            </a:extLst>
          </p:cNvPr>
          <p:cNvSpPr>
            <a:spLocks noGrp="1"/>
          </p:cNvSpPr>
          <p:nvPr>
            <p:ph type="title"/>
          </p:nvPr>
        </p:nvSpPr>
        <p:spPr/>
        <p:txBody>
          <a:bodyPr/>
          <a:lstStyle/>
          <a:p>
            <a:r>
              <a:rPr lang="it-IT" dirty="0"/>
              <a:t>Considerazioni finali</a:t>
            </a:r>
          </a:p>
        </p:txBody>
      </p:sp>
      <p:sp>
        <p:nvSpPr>
          <p:cNvPr id="6" name="Segnaposto contenuto 5">
            <a:extLst>
              <a:ext uri="{FF2B5EF4-FFF2-40B4-BE49-F238E27FC236}">
                <a16:creationId xmlns:a16="http://schemas.microsoft.com/office/drawing/2014/main" id="{17D79608-EE98-4B47-AEB1-CB0B5725EA40}"/>
              </a:ext>
            </a:extLst>
          </p:cNvPr>
          <p:cNvSpPr>
            <a:spLocks noGrp="1"/>
          </p:cNvSpPr>
          <p:nvPr>
            <p:ph idx="1"/>
          </p:nvPr>
        </p:nvSpPr>
        <p:spPr/>
        <p:txBody>
          <a:bodyPr/>
          <a:lstStyle/>
          <a:p>
            <a:pPr algn="just"/>
            <a:r>
              <a:rPr lang="it-IT" dirty="0"/>
              <a:t>Essendo l’ambito di analisi di dominio vasto e di difficile definizione, si è dimostrato impossibile elaborare un filtraggio che riducesse in maniera significativa il numero di progetti a un insieme di cardinalità trattabile ai fini di un’analisi approfondita dei singoli</a:t>
            </a:r>
          </a:p>
          <a:p>
            <a:pPr algn="just"/>
            <a:r>
              <a:rPr lang="it-IT" dirty="0"/>
              <a:t>Quindi abbiamo adottato un approccio che osservasse l’insieme di progetti da un punto di vista macroscopico, in modo da poter ricavare informazioni concernenti i trend temporali e le distribuzioni geografiche e settoriali</a:t>
            </a:r>
          </a:p>
          <a:p>
            <a:endParaRPr lang="it-IT" dirty="0"/>
          </a:p>
        </p:txBody>
      </p:sp>
    </p:spTree>
    <p:extLst>
      <p:ext uri="{BB962C8B-B14F-4D97-AF65-F5344CB8AC3E}">
        <p14:creationId xmlns:p14="http://schemas.microsoft.com/office/powerpoint/2010/main" val="90772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5F53462-FEDB-4596-80CD-98DD45DA9683}"/>
              </a:ext>
            </a:extLst>
          </p:cNvPr>
          <p:cNvSpPr txBox="1"/>
          <p:nvPr/>
        </p:nvSpPr>
        <p:spPr>
          <a:xfrm>
            <a:off x="1413892" y="1229951"/>
            <a:ext cx="5472608" cy="5791329"/>
          </a:xfrm>
          <a:prstGeom prst="rect">
            <a:avLst/>
          </a:prstGeom>
          <a:noFill/>
        </p:spPr>
        <p:txBody>
          <a:bodyPr wrap="square" rtlCol="0">
            <a:spAutoFit/>
          </a:bodyPr>
          <a:lstStyle/>
          <a:p>
            <a:pPr>
              <a:spcBef>
                <a:spcPts val="700"/>
              </a:spcBef>
              <a:spcAft>
                <a:spcPts val="700"/>
              </a:spcAft>
            </a:pPr>
            <a:r>
              <a:rPr lang="it-IT" sz="1050" b="1" dirty="0">
                <a:effectLst/>
                <a:latin typeface="Helvetica" panose="020B0604020202020204" pitchFamily="34" charset="0"/>
                <a:ea typeface="Times New Roman" panose="02020603050405020304" pitchFamily="18" charset="0"/>
                <a:cs typeface="Times New Roman" panose="02020603050405020304" pitchFamily="18" charset="0"/>
              </a:rPr>
              <a:t>Analisi dei dati dal file '</a:t>
            </a:r>
            <a:r>
              <a:rPr lang="it-IT" sz="1050" b="1" dirty="0" err="1">
                <a:effectLst/>
                <a:latin typeface="Helvetica" panose="020B0604020202020204" pitchFamily="34" charset="0"/>
                <a:ea typeface="Times New Roman" panose="02020603050405020304" pitchFamily="18" charset="0"/>
                <a:cs typeface="Times New Roman" panose="02020603050405020304" pitchFamily="18" charset="0"/>
              </a:rPr>
              <a:t>progetti_modificato</a:t>
            </a:r>
            <a:r>
              <a:rPr lang="it-IT" sz="1050" b="1" dirty="0">
                <a:effectLst/>
                <a:latin typeface="Helvetica" panose="020B0604020202020204" pitchFamily="34" charset="0"/>
                <a:ea typeface="Times New Roman" panose="02020603050405020304" pitchFamily="18" charset="0"/>
                <a:cs typeface="Times New Roman" panose="02020603050405020304" pitchFamily="18" charset="0"/>
              </a:rPr>
              <a:t>'.</a:t>
            </a:r>
          </a:p>
          <a:p>
            <a:pPr>
              <a:spcBef>
                <a:spcPts val="700"/>
              </a:spcBef>
              <a:spcAft>
                <a:spcPts val="700"/>
              </a:spcAft>
            </a:pPr>
            <a:r>
              <a:rPr lang="it-IT" sz="1050" b="1" dirty="0">
                <a:effectLst/>
                <a:latin typeface="Helvetica" panose="020B0604020202020204" pitchFamily="34" charset="0"/>
                <a:ea typeface="Times New Roman" panose="02020603050405020304" pitchFamily="18" charset="0"/>
                <a:cs typeface="Times New Roman" panose="02020603050405020304" pitchFamily="18" charset="0"/>
              </a:rPr>
              <a:t>Estrazione dati e criteri di filtraggio</a:t>
            </a:r>
          </a:p>
          <a:p>
            <a:pPr marL="36195" indent="71755">
              <a:lnSpc>
                <a:spcPts val="1400"/>
              </a:lnSpc>
              <a:spcBef>
                <a:spcPts val="700"/>
              </a:spcBef>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t =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readtable</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('progetti_300k.xlsx');</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filter = ["WEB", "INTERNET", "IOT", "DIGITAL",...</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"CONNECTIVITY.INTERACT","DIGITAL PROCESSES",...</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"SMART FACTORY", "SMART", "CONNECTIVITY","CONNETTIVITÃ"];</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%filter = ["WEB", "INTERNET", "IOT", "DIGITAL","TECH","4.0","TECHNICIANS",...</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"INNOVATION","CONNECTIVITY.INTERACT","DIGITAL PROCESSES",...</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    "SMART FACTORY"," SVILUPPO </a:t>
            </a: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TECNOLOGICO","INNOVAZIONE","innovazione</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a:t>
            </a: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"INTEGRAZIONE",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integrazione</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"SMART", "CONNECTIVITY","CONNETTIVITÃ","CYBERSECURITY"...</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"ROBOTICS", "AUGMENTED REALITY", "SIMULATION", "CLOUD COMPUTING","ADDITIVE MANUFACTORING"...</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"BIG DATA","ANALYTICS","CLOUD","DIGITAL","internet","web","</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iot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"digital", "tech", "4.0", "technicians","innovation","</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connectivity.interact</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digital</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processes</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 "smart </a:t>
            </a: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factory</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","sviluppo tecnologico"...</a:t>
            </a: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innovazione</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integrazione</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smart","connectivity</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connettivitã</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cybersecurity","robotics","augmented</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reality"...</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simulation","cloud</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computing","additive</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manufactoring</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"big data","analytics","</a:t>
            </a:r>
            <a:r>
              <a:rPr lang="en-US" sz="1050" dirty="0" err="1">
                <a:effectLst/>
                <a:latin typeface="Consolas" panose="020B0609020204030204" pitchFamily="49" charset="0"/>
                <a:ea typeface="Times New Roman" panose="02020603050405020304" pitchFamily="18" charset="0"/>
                <a:cs typeface="Times New Roman" panose="02020603050405020304" pitchFamily="18" charset="0"/>
              </a:rPr>
              <a:t>clouddigital</a:t>
            </a: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[r, c] = size(t);</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en-US" sz="105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it-IT" sz="105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71755">
              <a:lnSpc>
                <a:spcPts val="1400"/>
              </a:lnSpc>
            </a:pP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tSetacciata</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 = </a:t>
            </a:r>
            <a:r>
              <a:rPr lang="it-IT" sz="1050" dirty="0" err="1">
                <a:effectLst/>
                <a:latin typeface="Consolas" panose="020B0609020204030204" pitchFamily="49" charset="0"/>
                <a:ea typeface="Times New Roman" panose="02020603050405020304" pitchFamily="18" charset="0"/>
                <a:cs typeface="Times New Roman" panose="02020603050405020304" pitchFamily="18" charset="0"/>
              </a:rPr>
              <a:t>table</a:t>
            </a:r>
            <a:r>
              <a:rPr lang="it-IT" sz="105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5" name="CasellaDiTesto 4">
            <a:extLst>
              <a:ext uri="{FF2B5EF4-FFF2-40B4-BE49-F238E27FC236}">
                <a16:creationId xmlns:a16="http://schemas.microsoft.com/office/drawing/2014/main" id="{D383F940-6358-4902-A2BD-8CB83121DADC}"/>
              </a:ext>
            </a:extLst>
          </p:cNvPr>
          <p:cNvSpPr txBox="1"/>
          <p:nvPr/>
        </p:nvSpPr>
        <p:spPr>
          <a:xfrm>
            <a:off x="7318548" y="332656"/>
            <a:ext cx="4680520" cy="6832640"/>
          </a:xfrm>
          <a:prstGeom prst="rect">
            <a:avLst/>
          </a:prstGeom>
          <a:noFill/>
        </p:spPr>
        <p:txBody>
          <a:bodyPr wrap="square" rtlCol="0">
            <a:spAutoFit/>
          </a:bodyPr>
          <a:lstStyle/>
          <a:p>
            <a:pPr indent="71755">
              <a:lnSpc>
                <a:spcPts val="1400"/>
              </a:lnSpc>
              <a:spcBef>
                <a:spcPts val="700"/>
              </a:spcBef>
              <a:spcAft>
                <a:spcPts val="700"/>
              </a:spcAft>
            </a:pPr>
            <a:r>
              <a:rPr lang="it-IT" sz="1050" b="1" dirty="0">
                <a:latin typeface="Helvetica" panose="020B0604020202020204" pitchFamily="34" charset="0"/>
                <a:cs typeface="Times New Roman" panose="02020603050405020304" pitchFamily="18" charset="0"/>
              </a:rPr>
              <a:t>Setaccio dati </a:t>
            </a:r>
          </a:p>
          <a:p>
            <a:pPr marL="36195" indent="71755">
              <a:lnSpc>
                <a:spcPts val="1400"/>
              </a:lnSpc>
              <a:spcBef>
                <a:spcPts val="700"/>
              </a:spcBef>
            </a:pPr>
            <a:r>
              <a:rPr lang="it-IT" sz="1050" dirty="0">
                <a:latin typeface="Consolas" panose="020B0609020204030204" pitchFamily="49" charset="0"/>
                <a:cs typeface="Times New Roman" panose="02020603050405020304" pitchFamily="18" charset="0"/>
              </a:rPr>
              <a:t>for i = 1:r</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flagTitolo</a:t>
            </a:r>
            <a:r>
              <a:rPr lang="it-IT" sz="1050" dirty="0">
                <a:latin typeface="Consolas" panose="020B0609020204030204" pitchFamily="49" charset="0"/>
                <a:cs typeface="Times New Roman" panose="02020603050405020304" pitchFamily="18" charset="0"/>
              </a:rPr>
              <a:t> = setaccio(</a:t>
            </a:r>
            <a:r>
              <a:rPr lang="it-IT" sz="1050" dirty="0" err="1">
                <a:latin typeface="Consolas" panose="020B0609020204030204" pitchFamily="49" charset="0"/>
                <a:cs typeface="Times New Roman" panose="02020603050405020304" pitchFamily="18" charset="0"/>
              </a:rPr>
              <a:t>filter,t</a:t>
            </a:r>
            <a:r>
              <a:rPr lang="it-IT" sz="1050" dirty="0">
                <a:latin typeface="Consolas" panose="020B0609020204030204" pitchFamily="49" charset="0"/>
                <a:cs typeface="Times New Roman" panose="02020603050405020304" pitchFamily="18" charset="0"/>
              </a:rPr>
              <a:t>(i,:).OC_TITOLO_PROGETTO);</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flagSintesi</a:t>
            </a:r>
            <a:r>
              <a:rPr lang="it-IT" sz="1050" dirty="0">
                <a:latin typeface="Consolas" panose="020B0609020204030204" pitchFamily="49" charset="0"/>
                <a:cs typeface="Times New Roman" panose="02020603050405020304" pitchFamily="18" charset="0"/>
              </a:rPr>
              <a:t> = setaccio(</a:t>
            </a:r>
            <a:r>
              <a:rPr lang="it-IT" sz="1050" dirty="0" err="1">
                <a:latin typeface="Consolas" panose="020B0609020204030204" pitchFamily="49" charset="0"/>
                <a:cs typeface="Times New Roman" panose="02020603050405020304" pitchFamily="18" charset="0"/>
              </a:rPr>
              <a:t>filter,t</a:t>
            </a:r>
            <a:r>
              <a:rPr lang="it-IT" sz="1050" dirty="0">
                <a:latin typeface="Consolas" panose="020B0609020204030204" pitchFamily="49" charset="0"/>
                <a:cs typeface="Times New Roman" panose="02020603050405020304" pitchFamily="18" charset="0"/>
              </a:rPr>
              <a:t>(i,:).OC_SINTESI_PROGETTO);</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flagSettore</a:t>
            </a:r>
            <a:r>
              <a:rPr lang="it-IT" sz="1050" dirty="0">
                <a:latin typeface="Consolas" panose="020B0609020204030204" pitchFamily="49" charset="0"/>
                <a:cs typeface="Times New Roman" panose="02020603050405020304" pitchFamily="18" charset="0"/>
              </a:rPr>
              <a:t> = setaccio(</a:t>
            </a:r>
            <a:r>
              <a:rPr lang="it-IT" sz="1050" dirty="0" err="1">
                <a:latin typeface="Consolas" panose="020B0609020204030204" pitchFamily="49" charset="0"/>
                <a:cs typeface="Times New Roman" panose="02020603050405020304" pitchFamily="18" charset="0"/>
              </a:rPr>
              <a:t>filter,t</a:t>
            </a:r>
            <a:r>
              <a:rPr lang="it-IT" sz="1050" dirty="0">
                <a:latin typeface="Consolas" panose="020B0609020204030204" pitchFamily="49" charset="0"/>
                <a:cs typeface="Times New Roman" panose="02020603050405020304" pitchFamily="18" charset="0"/>
              </a:rPr>
              <a:t>(i,:).CUP_DESCR_SETTORE);</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flagTema</a:t>
            </a:r>
            <a:r>
              <a:rPr lang="it-IT" sz="1050" dirty="0">
                <a:latin typeface="Consolas" panose="020B0609020204030204" pitchFamily="49" charset="0"/>
                <a:cs typeface="Times New Roman" panose="02020603050405020304" pitchFamily="18" charset="0"/>
              </a:rPr>
              <a:t> = setaccio(</a:t>
            </a:r>
            <a:r>
              <a:rPr lang="it-IT" sz="1050" dirty="0" err="1">
                <a:latin typeface="Consolas" panose="020B0609020204030204" pitchFamily="49" charset="0"/>
                <a:cs typeface="Times New Roman" panose="02020603050405020304" pitchFamily="18" charset="0"/>
              </a:rPr>
              <a:t>filter,t</a:t>
            </a:r>
            <a:r>
              <a:rPr lang="it-IT" sz="1050" dirty="0">
                <a:latin typeface="Consolas" panose="020B0609020204030204" pitchFamily="49" charset="0"/>
                <a:cs typeface="Times New Roman" panose="02020603050405020304" pitchFamily="18" charset="0"/>
              </a:rPr>
              <a:t>(i,:).OC_TEMA_SINTETICO);</a:t>
            </a:r>
          </a:p>
          <a:p>
            <a:pPr marL="36195" indent="71755">
              <a:lnSpc>
                <a:spcPts val="1400"/>
              </a:lnSpc>
            </a:pPr>
            <a:r>
              <a:rPr lang="it-IT" sz="1050" dirty="0">
                <a:latin typeface="Consolas" panose="020B0609020204030204" pitchFamily="49" charset="0"/>
                <a:cs typeface="Times New Roman" panose="02020603050405020304" pitchFamily="18" charset="0"/>
              </a:rPr>
              <a:t>    flag = </a:t>
            </a:r>
            <a:r>
              <a:rPr lang="it-IT" sz="1050" dirty="0" err="1">
                <a:latin typeface="Consolas" panose="020B0609020204030204" pitchFamily="49" charset="0"/>
                <a:cs typeface="Times New Roman" panose="02020603050405020304" pitchFamily="18" charset="0"/>
              </a:rPr>
              <a:t>flagSintesi</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flagTitolo</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flagSettore</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flagTema</a:t>
            </a:r>
            <a:r>
              <a:rPr lang="it-IT" sz="1050" dirty="0">
                <a:latin typeface="Consolas" panose="020B0609020204030204" pitchFamily="49" charset="0"/>
                <a:cs typeface="Times New Roman" panose="02020603050405020304" pitchFamily="18" charset="0"/>
              </a:rPr>
              <a:t>;</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if</a:t>
            </a:r>
            <a:r>
              <a:rPr lang="it-IT" sz="1050" dirty="0">
                <a:latin typeface="Consolas" panose="020B0609020204030204" pitchFamily="49" charset="0"/>
                <a:cs typeface="Times New Roman" panose="02020603050405020304" pitchFamily="18" charset="0"/>
              </a:rPr>
              <a:t> (flag==1)</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tSetacciata</a:t>
            </a:r>
            <a:r>
              <a:rPr lang="it-IT" sz="1050" dirty="0">
                <a:latin typeface="Consolas" panose="020B0609020204030204" pitchFamily="49" charset="0"/>
                <a:cs typeface="Times New Roman" panose="02020603050405020304" pitchFamily="18" charset="0"/>
              </a:rPr>
              <a:t>(i,:) = t(i,:);</a:t>
            </a:r>
          </a:p>
          <a:p>
            <a:pPr marL="36195" indent="71755">
              <a:lnSpc>
                <a:spcPts val="1400"/>
              </a:lnSpc>
            </a:pPr>
            <a:r>
              <a:rPr lang="it-IT" sz="1050" dirty="0">
                <a:latin typeface="Consolas" panose="020B0609020204030204" pitchFamily="49" charset="0"/>
                <a:cs typeface="Times New Roman" panose="02020603050405020304" pitchFamily="18" charset="0"/>
              </a:rPr>
              <a:t>    end</a:t>
            </a:r>
          </a:p>
          <a:p>
            <a:pPr marL="36195" indent="71755">
              <a:lnSpc>
                <a:spcPts val="1400"/>
              </a:lnSpc>
            </a:pPr>
            <a:r>
              <a:rPr lang="it-IT" sz="1050" dirty="0">
                <a:latin typeface="Consolas" panose="020B0609020204030204" pitchFamily="49" charset="0"/>
                <a:cs typeface="Times New Roman" panose="02020603050405020304" pitchFamily="18" charset="0"/>
              </a:rPr>
              <a:t>end</a:t>
            </a:r>
          </a:p>
          <a:p>
            <a:pPr marL="36195" indent="71755">
              <a:lnSpc>
                <a:spcPts val="1400"/>
              </a:lnSpc>
              <a:spcAft>
                <a:spcPts val="700"/>
              </a:spcAft>
            </a:pPr>
            <a:r>
              <a:rPr lang="it-IT" sz="1050" dirty="0">
                <a:latin typeface="Consolas" panose="020B0609020204030204" pitchFamily="49" charset="0"/>
                <a:cs typeface="Times New Roman" panose="02020603050405020304" pitchFamily="18" charset="0"/>
              </a:rPr>
              <a:t> </a:t>
            </a:r>
          </a:p>
          <a:p>
            <a:pPr indent="71755">
              <a:lnSpc>
                <a:spcPts val="1400"/>
              </a:lnSpc>
              <a:spcBef>
                <a:spcPts val="700"/>
              </a:spcBef>
              <a:spcAft>
                <a:spcPts val="700"/>
              </a:spcAft>
            </a:pPr>
            <a:r>
              <a:rPr lang="it-IT" sz="1050" b="1" dirty="0">
                <a:latin typeface="Helvetica" panose="020B0604020202020204" pitchFamily="34" charset="0"/>
                <a:cs typeface="Times New Roman" panose="02020603050405020304" pitchFamily="18" charset="0"/>
              </a:rPr>
              <a:t>Operazioni di salvataggio dati </a:t>
            </a:r>
          </a:p>
          <a:p>
            <a:pPr marL="36195" indent="71755">
              <a:lnSpc>
                <a:spcPts val="1400"/>
              </a:lnSpc>
              <a:spcBef>
                <a:spcPts val="700"/>
              </a:spcBef>
            </a:pPr>
            <a:r>
              <a:rPr lang="it-IT" sz="1050" dirty="0">
                <a:latin typeface="Consolas" panose="020B0609020204030204" pitchFamily="49" charset="0"/>
                <a:cs typeface="Times New Roman" panose="02020603050405020304" pitchFamily="18" charset="0"/>
              </a:rPr>
              <a:t>% Prima elimino tutte le righe vuote </a:t>
            </a:r>
          </a:p>
          <a:p>
            <a:pPr marL="36195" indent="71755">
              <a:lnSpc>
                <a:spcPts val="1400"/>
              </a:lnSpc>
            </a:pPr>
            <a:r>
              <a:rPr lang="it-IT" sz="1050" dirty="0" err="1">
                <a:latin typeface="Consolas" panose="020B0609020204030204" pitchFamily="49" charset="0"/>
                <a:cs typeface="Times New Roman" panose="02020603050405020304" pitchFamily="18" charset="0"/>
              </a:rPr>
              <a:t>tSetacciata</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sortrows</a:t>
            </a:r>
            <a:r>
              <a:rPr lang="it-IT" sz="1050" dirty="0">
                <a:latin typeface="Consolas" panose="020B0609020204030204" pitchFamily="49" charset="0"/>
                <a:cs typeface="Times New Roman" panose="02020603050405020304" pitchFamily="18" charset="0"/>
              </a:rPr>
              <a:t>(</a:t>
            </a:r>
            <a:r>
              <a:rPr lang="it-IT" sz="1050" dirty="0" err="1">
                <a:latin typeface="Consolas" panose="020B0609020204030204" pitchFamily="49" charset="0"/>
                <a:cs typeface="Times New Roman" panose="02020603050405020304" pitchFamily="18" charset="0"/>
              </a:rPr>
              <a:t>tSetacciata</a:t>
            </a:r>
            <a:r>
              <a:rPr lang="it-IT" sz="1050" dirty="0">
                <a:latin typeface="Consolas" panose="020B0609020204030204" pitchFamily="49" charset="0"/>
                <a:cs typeface="Times New Roman" panose="02020603050405020304" pitchFamily="18" charset="0"/>
              </a:rPr>
              <a:t>,'OC_FINANZ_TOT_PUB_NETTO','</a:t>
            </a:r>
            <a:r>
              <a:rPr lang="it-IT" sz="1050" dirty="0" err="1">
                <a:latin typeface="Consolas" panose="020B0609020204030204" pitchFamily="49" charset="0"/>
                <a:cs typeface="Times New Roman" panose="02020603050405020304" pitchFamily="18" charset="0"/>
              </a:rPr>
              <a:t>descend</a:t>
            </a:r>
            <a:r>
              <a:rPr lang="it-IT" sz="1050" dirty="0">
                <a:latin typeface="Consolas" panose="020B0609020204030204" pitchFamily="49" charset="0"/>
                <a:cs typeface="Times New Roman" panose="02020603050405020304" pitchFamily="18" charset="0"/>
              </a:rPr>
              <a:t>');</a:t>
            </a:r>
          </a:p>
          <a:p>
            <a:pPr marL="36195" indent="71755">
              <a:lnSpc>
                <a:spcPts val="1400"/>
              </a:lnSpc>
            </a:pPr>
            <a:r>
              <a:rPr lang="it-IT" sz="1050" dirty="0" err="1">
                <a:latin typeface="Consolas" panose="020B0609020204030204" pitchFamily="49" charset="0"/>
                <a:cs typeface="Times New Roman" panose="02020603050405020304" pitchFamily="18" charset="0"/>
              </a:rPr>
              <a:t>ultimaRiga</a:t>
            </a:r>
            <a:r>
              <a:rPr lang="it-IT" sz="1050" dirty="0">
                <a:latin typeface="Consolas" panose="020B0609020204030204" pitchFamily="49" charset="0"/>
                <a:cs typeface="Times New Roman" panose="02020603050405020304" pitchFamily="18" charset="0"/>
              </a:rPr>
              <a:t> = 1;</a:t>
            </a:r>
          </a:p>
          <a:p>
            <a:pPr marL="36195" indent="71755">
              <a:lnSpc>
                <a:spcPts val="1400"/>
              </a:lnSpc>
            </a:pPr>
            <a:r>
              <a:rPr lang="it-IT" sz="1050" dirty="0" err="1">
                <a:latin typeface="Consolas" panose="020B0609020204030204" pitchFamily="49" charset="0"/>
                <a:cs typeface="Times New Roman" panose="02020603050405020304" pitchFamily="18" charset="0"/>
              </a:rPr>
              <a:t>while</a:t>
            </a:r>
            <a:r>
              <a:rPr lang="it-IT" sz="1050" dirty="0">
                <a:latin typeface="Consolas" panose="020B0609020204030204" pitchFamily="49" charset="0"/>
                <a:cs typeface="Times New Roman" panose="02020603050405020304" pitchFamily="18" charset="0"/>
              </a:rPr>
              <a:t>(</a:t>
            </a:r>
            <a:r>
              <a:rPr lang="it-IT" sz="1050" dirty="0" err="1">
                <a:latin typeface="Consolas" panose="020B0609020204030204" pitchFamily="49" charset="0"/>
                <a:cs typeface="Times New Roman" panose="02020603050405020304" pitchFamily="18" charset="0"/>
              </a:rPr>
              <a:t>tSetacciata</a:t>
            </a:r>
            <a:r>
              <a:rPr lang="it-IT" sz="1050" dirty="0">
                <a:latin typeface="Consolas" panose="020B0609020204030204" pitchFamily="49" charset="0"/>
                <a:cs typeface="Times New Roman" panose="02020603050405020304" pitchFamily="18" charset="0"/>
              </a:rPr>
              <a:t>{</a:t>
            </a:r>
            <a:r>
              <a:rPr lang="it-IT" sz="1050" dirty="0" err="1">
                <a:latin typeface="Consolas" panose="020B0609020204030204" pitchFamily="49" charset="0"/>
                <a:cs typeface="Times New Roman" panose="02020603050405020304" pitchFamily="18" charset="0"/>
              </a:rPr>
              <a:t>ultimaRiga</a:t>
            </a:r>
            <a:r>
              <a:rPr lang="it-IT" sz="1050" dirty="0">
                <a:latin typeface="Consolas" panose="020B0609020204030204" pitchFamily="49" charset="0"/>
                <a:cs typeface="Times New Roman" panose="02020603050405020304" pitchFamily="18" charset="0"/>
              </a:rPr>
              <a:t>,{'OC_FINANZ_TOT_PUB_NETTO'}} ~= 0)</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ultimaRiga</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ultimaRiga</a:t>
            </a:r>
            <a:r>
              <a:rPr lang="it-IT" sz="1050" dirty="0">
                <a:latin typeface="Consolas" panose="020B0609020204030204" pitchFamily="49" charset="0"/>
                <a:cs typeface="Times New Roman" panose="02020603050405020304" pitchFamily="18" charset="0"/>
              </a:rPr>
              <a:t> + 1;</a:t>
            </a:r>
          </a:p>
          <a:p>
            <a:pPr marL="36195" indent="71755">
              <a:lnSpc>
                <a:spcPts val="1400"/>
              </a:lnSpc>
            </a:pPr>
            <a:r>
              <a:rPr lang="it-IT" sz="1050" dirty="0">
                <a:latin typeface="Consolas" panose="020B0609020204030204" pitchFamily="49" charset="0"/>
                <a:cs typeface="Times New Roman" panose="02020603050405020304" pitchFamily="18" charset="0"/>
              </a:rPr>
              <a:t>end</a:t>
            </a:r>
          </a:p>
          <a:p>
            <a:pPr marL="36195" indent="71755">
              <a:lnSpc>
                <a:spcPts val="1400"/>
              </a:lnSpc>
            </a:pPr>
            <a:r>
              <a:rPr lang="it-IT" sz="1050" dirty="0">
                <a:latin typeface="Consolas" panose="020B0609020204030204" pitchFamily="49" charset="0"/>
                <a:cs typeface="Times New Roman" panose="02020603050405020304" pitchFamily="18" charset="0"/>
              </a:rPr>
              <a:t>% </a:t>
            </a:r>
            <a:r>
              <a:rPr lang="it-IT" sz="1050" dirty="0" err="1">
                <a:latin typeface="Consolas" panose="020B0609020204030204" pitchFamily="49" charset="0"/>
                <a:cs typeface="Times New Roman" panose="02020603050405020304" pitchFamily="18" charset="0"/>
              </a:rPr>
              <a:t>ultimaRiga</a:t>
            </a:r>
            <a:r>
              <a:rPr lang="it-IT" sz="1050" dirty="0">
                <a:latin typeface="Consolas" panose="020B0609020204030204" pitchFamily="49" charset="0"/>
                <a:cs typeface="Times New Roman" panose="02020603050405020304" pitchFamily="18" charset="0"/>
              </a:rPr>
              <a:t> è l'indice della prima riga vuota</a:t>
            </a:r>
          </a:p>
          <a:p>
            <a:pPr marL="36195" indent="71755">
              <a:lnSpc>
                <a:spcPts val="1400"/>
              </a:lnSpc>
            </a:pPr>
            <a:r>
              <a:rPr lang="it-IT" sz="1050" dirty="0" err="1">
                <a:latin typeface="Consolas" panose="020B0609020204030204" pitchFamily="49" charset="0"/>
                <a:cs typeface="Times New Roman" panose="02020603050405020304" pitchFamily="18" charset="0"/>
              </a:rPr>
              <a:t>tSetacciata</a:t>
            </a:r>
            <a:r>
              <a:rPr lang="it-IT" sz="1050" dirty="0">
                <a:latin typeface="Consolas" panose="020B0609020204030204" pitchFamily="49" charset="0"/>
                <a:cs typeface="Times New Roman" panose="02020603050405020304" pitchFamily="18" charset="0"/>
              </a:rPr>
              <a:t>(</a:t>
            </a:r>
            <a:r>
              <a:rPr lang="it-IT" sz="1050" dirty="0" err="1">
                <a:latin typeface="Consolas" panose="020B0609020204030204" pitchFamily="49" charset="0"/>
                <a:cs typeface="Times New Roman" panose="02020603050405020304" pitchFamily="18" charset="0"/>
              </a:rPr>
              <a:t>ultimaRiga:end</a:t>
            </a:r>
            <a:r>
              <a:rPr lang="it-IT" sz="1050" dirty="0">
                <a:latin typeface="Consolas" panose="020B0609020204030204" pitchFamily="49" charset="0"/>
                <a:cs typeface="Times New Roman" panose="02020603050405020304" pitchFamily="18" charset="0"/>
              </a:rPr>
              <a:t>,:)=[];</a:t>
            </a:r>
          </a:p>
          <a:p>
            <a:pPr marL="36195" indent="71755">
              <a:lnSpc>
                <a:spcPts val="1400"/>
              </a:lnSpc>
            </a:pPr>
            <a:r>
              <a:rPr lang="it-IT" sz="1050" dirty="0">
                <a:latin typeface="Consolas" panose="020B0609020204030204" pitchFamily="49" charset="0"/>
                <a:cs typeface="Times New Roman" panose="02020603050405020304" pitchFamily="18" charset="0"/>
              </a:rPr>
              <a:t>% salvo i dati in un file </a:t>
            </a:r>
          </a:p>
          <a:p>
            <a:pPr marL="36195" indent="71755">
              <a:lnSpc>
                <a:spcPts val="1400"/>
              </a:lnSpc>
              <a:spcAft>
                <a:spcPts val="700"/>
              </a:spcAft>
            </a:pPr>
            <a:r>
              <a:rPr lang="it-IT" sz="1050" dirty="0" err="1">
                <a:latin typeface="Consolas" panose="020B0609020204030204" pitchFamily="49" charset="0"/>
                <a:cs typeface="Times New Roman" panose="02020603050405020304" pitchFamily="18" charset="0"/>
              </a:rPr>
              <a:t>writetable</a:t>
            </a:r>
            <a:r>
              <a:rPr lang="it-IT" sz="1050" dirty="0">
                <a:latin typeface="Consolas" panose="020B0609020204030204" pitchFamily="49" charset="0"/>
                <a:cs typeface="Times New Roman" panose="02020603050405020304" pitchFamily="18" charset="0"/>
              </a:rPr>
              <a:t>(tSetacciata,"progettiSetaccio2","FileType","spreadsheet")</a:t>
            </a:r>
          </a:p>
          <a:p>
            <a:pPr indent="71755">
              <a:lnSpc>
                <a:spcPts val="1400"/>
              </a:lnSpc>
              <a:spcBef>
                <a:spcPts val="700"/>
              </a:spcBef>
              <a:spcAft>
                <a:spcPts val="700"/>
              </a:spcAft>
            </a:pPr>
            <a:r>
              <a:rPr lang="it-IT" sz="1050" b="1" dirty="0">
                <a:latin typeface="Helvetica" panose="020B0604020202020204" pitchFamily="34" charset="0"/>
                <a:cs typeface="Times New Roman" panose="02020603050405020304" pitchFamily="18" charset="0"/>
              </a:rPr>
              <a:t>Analisi dati per settore</a:t>
            </a:r>
          </a:p>
          <a:p>
            <a:pPr marL="36195" indent="71755">
              <a:lnSpc>
                <a:spcPts val="1400"/>
              </a:lnSpc>
              <a:spcBef>
                <a:spcPts val="700"/>
              </a:spcBef>
            </a:pPr>
            <a:r>
              <a:rPr lang="it-IT" sz="1050" dirty="0" err="1">
                <a:latin typeface="Consolas" panose="020B0609020204030204" pitchFamily="49" charset="0"/>
                <a:cs typeface="Times New Roman" panose="02020603050405020304" pitchFamily="18" charset="0"/>
              </a:rPr>
              <a:t>tProgetto</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readtable</a:t>
            </a:r>
            <a:r>
              <a:rPr lang="it-IT" sz="1050" dirty="0">
                <a:latin typeface="Consolas" panose="020B0609020204030204" pitchFamily="49" charset="0"/>
                <a:cs typeface="Times New Roman" panose="02020603050405020304" pitchFamily="18" charset="0"/>
              </a:rPr>
              <a:t>('progetti_setaccio_IOT.xlsx');</a:t>
            </a:r>
          </a:p>
          <a:p>
            <a:pPr marL="36195" indent="71755">
              <a:lnSpc>
                <a:spcPts val="1400"/>
              </a:lnSpc>
            </a:pPr>
            <a:r>
              <a:rPr lang="it-IT" sz="1050" dirty="0" err="1">
                <a:latin typeface="Consolas" panose="020B0609020204030204" pitchFamily="49" charset="0"/>
                <a:cs typeface="Times New Roman" panose="02020603050405020304" pitchFamily="18" charset="0"/>
              </a:rPr>
              <a:t>tSoggetti</a:t>
            </a:r>
            <a:r>
              <a:rPr lang="it-IT" sz="1050" dirty="0">
                <a:latin typeface="Consolas" panose="020B0609020204030204" pitchFamily="49" charset="0"/>
                <a:cs typeface="Times New Roman" panose="02020603050405020304" pitchFamily="18" charset="0"/>
              </a:rPr>
              <a:t> = </a:t>
            </a:r>
            <a:r>
              <a:rPr lang="it-IT" sz="1050" dirty="0" err="1">
                <a:latin typeface="Consolas" panose="020B0609020204030204" pitchFamily="49" charset="0"/>
                <a:cs typeface="Times New Roman" panose="02020603050405020304" pitchFamily="18" charset="0"/>
              </a:rPr>
              <a:t>readtable</a:t>
            </a:r>
            <a:r>
              <a:rPr lang="it-IT" sz="1050" dirty="0">
                <a:latin typeface="Consolas" panose="020B0609020204030204" pitchFamily="49" charset="0"/>
                <a:cs typeface="Times New Roman" panose="02020603050405020304" pitchFamily="18" charset="0"/>
              </a:rPr>
              <a:t>('soggetti_setacciato_IOT.xlsx');</a:t>
            </a:r>
          </a:p>
          <a:p>
            <a:endParaRPr lang="it-IT" dirty="0"/>
          </a:p>
        </p:txBody>
      </p:sp>
      <p:sp>
        <p:nvSpPr>
          <p:cNvPr id="7" name="CasellaDiTesto 6">
            <a:extLst>
              <a:ext uri="{FF2B5EF4-FFF2-40B4-BE49-F238E27FC236}">
                <a16:creationId xmlns:a16="http://schemas.microsoft.com/office/drawing/2014/main" id="{BB96938A-1790-445E-9C1F-CD91C5B87334}"/>
              </a:ext>
            </a:extLst>
          </p:cNvPr>
          <p:cNvSpPr txBox="1"/>
          <p:nvPr/>
        </p:nvSpPr>
        <p:spPr>
          <a:xfrm>
            <a:off x="1390661" y="188640"/>
            <a:ext cx="5328592" cy="757130"/>
          </a:xfrm>
          <a:prstGeom prst="rect">
            <a:avLst/>
          </a:prstGeom>
          <a:noFill/>
        </p:spPr>
        <p:txBody>
          <a:bodyPr wrap="square" rtlCol="0">
            <a:spAutoFit/>
          </a:bodyPr>
          <a:lstStyle/>
          <a:p>
            <a:pPr>
              <a:lnSpc>
                <a:spcPct val="90000"/>
              </a:lnSpc>
              <a:spcBef>
                <a:spcPct val="0"/>
              </a:spcBef>
            </a:pPr>
            <a:r>
              <a:rPr lang="it-IT" sz="2400" dirty="0">
                <a:solidFill>
                  <a:schemeClr val="accent1">
                    <a:lumMod val="50000"/>
                  </a:schemeClr>
                </a:solidFill>
                <a:latin typeface="+mj-lt"/>
                <a:ea typeface="+mj-ea"/>
                <a:cs typeface="+mj-cs"/>
              </a:rPr>
              <a:t>CODICE MATLAB PER IL FILTRAGGIO DEI FILE EXCEL</a:t>
            </a:r>
          </a:p>
        </p:txBody>
      </p:sp>
    </p:spTree>
    <p:extLst>
      <p:ext uri="{BB962C8B-B14F-4D97-AF65-F5344CB8AC3E}">
        <p14:creationId xmlns:p14="http://schemas.microsoft.com/office/powerpoint/2010/main" val="226849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78429-76F8-4CA5-B83C-0F894F59D35C}"/>
              </a:ext>
            </a:extLst>
          </p:cNvPr>
          <p:cNvSpPr>
            <a:spLocks noGrp="1"/>
          </p:cNvSpPr>
          <p:nvPr>
            <p:ph type="title"/>
          </p:nvPr>
        </p:nvSpPr>
        <p:spPr/>
        <p:txBody>
          <a:bodyPr>
            <a:normAutofit/>
          </a:bodyPr>
          <a:lstStyle/>
          <a:p>
            <a:r>
              <a:rPr lang="it-IT" sz="2000" dirty="0"/>
              <a:t>FUNZIONE SETACCIO</a:t>
            </a:r>
          </a:p>
        </p:txBody>
      </p:sp>
      <p:sp>
        <p:nvSpPr>
          <p:cNvPr id="3" name="Segnaposto contenuto 2">
            <a:extLst>
              <a:ext uri="{FF2B5EF4-FFF2-40B4-BE49-F238E27FC236}">
                <a16:creationId xmlns:a16="http://schemas.microsoft.com/office/drawing/2014/main" id="{0A152BD4-13AF-4E12-88E2-53047D92D75B}"/>
              </a:ext>
            </a:extLst>
          </p:cNvPr>
          <p:cNvSpPr>
            <a:spLocks noGrp="1"/>
          </p:cNvSpPr>
          <p:nvPr>
            <p:ph idx="1"/>
          </p:nvPr>
        </p:nvSpPr>
        <p:spPr/>
        <p:txBody>
          <a:bodyPr>
            <a:normAutofit/>
          </a:bodyPr>
          <a:lstStyle/>
          <a:p>
            <a:pPr marL="0" indent="0">
              <a:buNone/>
            </a:pPr>
            <a:r>
              <a:rPr lang="it-IT" sz="1400" b="0" i="0" u="none" strike="noStrike" baseline="0" dirty="0" err="1">
                <a:latin typeface="Consolas" panose="020B0609020204030204" pitchFamily="49" charset="0"/>
              </a:rPr>
              <a:t>function</a:t>
            </a:r>
            <a:r>
              <a:rPr lang="it-IT" sz="1400" b="0" i="0" u="none" strike="noStrike" baseline="0" dirty="0">
                <a:latin typeface="Consolas" panose="020B0609020204030204" pitchFamily="49" charset="0"/>
              </a:rPr>
              <a:t> Flag = setaccio(filter, text)</a:t>
            </a:r>
          </a:p>
          <a:p>
            <a:pPr marL="0" indent="0">
              <a:buNone/>
            </a:pPr>
            <a:r>
              <a:rPr lang="it-IT" sz="1400" b="0" i="0" u="none" strike="noStrike" baseline="0" dirty="0">
                <a:latin typeface="Consolas" panose="020B0609020204030204" pitchFamily="49" charset="0"/>
              </a:rPr>
              <a:t>% Dato il testo e le parole da individuare, </a:t>
            </a:r>
            <a:r>
              <a:rPr lang="it-IT" sz="1400" b="0" i="0" u="none" strike="noStrike" baseline="0" dirty="0" err="1">
                <a:latin typeface="Consolas" panose="020B0609020204030204" pitchFamily="49" charset="0"/>
              </a:rPr>
              <a:t>restiuisco</a:t>
            </a:r>
            <a:r>
              <a:rPr lang="it-IT" sz="1400" b="0" i="0" u="none" strike="noStrike" baseline="0" dirty="0">
                <a:latin typeface="Consolas" panose="020B0609020204030204" pitchFamily="49" charset="0"/>
              </a:rPr>
              <a:t> TRUE se  il testo</a:t>
            </a:r>
          </a:p>
          <a:p>
            <a:pPr marL="0" indent="0">
              <a:buNone/>
            </a:pPr>
            <a:r>
              <a:rPr lang="it-IT" sz="1400" b="0" i="0" u="none" strike="noStrike" baseline="0" dirty="0">
                <a:latin typeface="Consolas" panose="020B0609020204030204" pitchFamily="49" charset="0"/>
              </a:rPr>
              <a:t>% </a:t>
            </a:r>
            <a:r>
              <a:rPr lang="it-IT" sz="1400" b="0" i="0" u="none" strike="noStrike" baseline="0" dirty="0" err="1">
                <a:latin typeface="Consolas" panose="020B0609020204030204" pitchFamily="49" charset="0"/>
              </a:rPr>
              <a:t>contiente</a:t>
            </a:r>
            <a:r>
              <a:rPr lang="it-IT" sz="1400" b="0" i="0" u="none" strike="noStrike" baseline="0" dirty="0">
                <a:latin typeface="Consolas" panose="020B0609020204030204" pitchFamily="49" charset="0"/>
              </a:rPr>
              <a:t> almeno una delle parole in filter, </a:t>
            </a:r>
            <a:r>
              <a:rPr lang="it-IT" sz="1400" b="0" i="0" u="none" strike="noStrike" baseline="0" dirty="0" err="1">
                <a:latin typeface="Consolas" panose="020B0609020204030204" pitchFamily="49" charset="0"/>
              </a:rPr>
              <a:t>altrimento</a:t>
            </a:r>
            <a:r>
              <a:rPr lang="it-IT" sz="1400" b="0" i="0" u="none" strike="noStrike" baseline="0" dirty="0">
                <a:latin typeface="Consolas" panose="020B0609020204030204" pitchFamily="49" charset="0"/>
              </a:rPr>
              <a:t> restituisco FALSE</a:t>
            </a:r>
          </a:p>
          <a:p>
            <a:pPr marL="0" indent="0">
              <a:buNone/>
            </a:pPr>
            <a:r>
              <a:rPr lang="it-IT" sz="1400" b="0" i="0" u="none" strike="noStrike" baseline="0" dirty="0">
                <a:latin typeface="Consolas" panose="020B0609020204030204" pitchFamily="49" charset="0"/>
              </a:rPr>
              <a:t>n = </a:t>
            </a:r>
            <a:r>
              <a:rPr lang="it-IT" sz="1400" b="0" i="0" u="none" strike="noStrike" baseline="0" dirty="0" err="1">
                <a:latin typeface="Consolas" panose="020B0609020204030204" pitchFamily="49" charset="0"/>
              </a:rPr>
              <a:t>length</a:t>
            </a:r>
            <a:r>
              <a:rPr lang="it-IT" sz="1400" b="0" i="0" u="none" strike="noStrike" baseline="0" dirty="0">
                <a:latin typeface="Consolas" panose="020B0609020204030204" pitchFamily="49" charset="0"/>
              </a:rPr>
              <a:t>(filter);</a:t>
            </a:r>
          </a:p>
          <a:p>
            <a:pPr marL="0" indent="0">
              <a:buNone/>
            </a:pPr>
            <a:r>
              <a:rPr lang="it-IT" sz="1400" b="0" i="0" u="none" strike="noStrike" baseline="0" dirty="0" err="1">
                <a:latin typeface="Consolas" panose="020B0609020204030204" pitchFamily="49" charset="0"/>
              </a:rPr>
              <a:t>filterFlag</a:t>
            </a:r>
            <a:r>
              <a:rPr lang="it-IT" sz="1400" b="0" i="0" u="none" strike="noStrike" baseline="0" dirty="0">
                <a:latin typeface="Consolas" panose="020B0609020204030204" pitchFamily="49" charset="0"/>
              </a:rPr>
              <a:t> = </a:t>
            </a:r>
            <a:r>
              <a:rPr lang="it-IT" sz="1400" b="0" i="0" u="none" strike="noStrike" baseline="0" dirty="0" err="1">
                <a:latin typeface="Consolas" panose="020B0609020204030204" pitchFamily="49" charset="0"/>
              </a:rPr>
              <a:t>zeros</a:t>
            </a:r>
            <a:r>
              <a:rPr lang="it-IT" sz="1400" b="0" i="0" u="none" strike="noStrike" baseline="0" dirty="0">
                <a:latin typeface="Consolas" panose="020B0609020204030204" pitchFamily="49" charset="0"/>
              </a:rPr>
              <a:t>(1,n);</a:t>
            </a:r>
          </a:p>
          <a:p>
            <a:pPr marL="0" indent="0">
              <a:buNone/>
            </a:pPr>
            <a:r>
              <a:rPr lang="it-IT" sz="1400" b="0" i="0" u="none" strike="noStrike" baseline="0" dirty="0">
                <a:latin typeface="Consolas" panose="020B0609020204030204" pitchFamily="49" charset="0"/>
              </a:rPr>
              <a:t>for i = 1:n</a:t>
            </a:r>
          </a:p>
          <a:p>
            <a:pPr marL="0" indent="0">
              <a:buNone/>
            </a:pPr>
            <a:r>
              <a:rPr lang="it-IT" sz="1400" b="0" i="0" u="none" strike="noStrike" baseline="0" dirty="0">
                <a:latin typeface="Consolas" panose="020B0609020204030204" pitchFamily="49" charset="0"/>
              </a:rPr>
              <a:t>    </a:t>
            </a:r>
            <a:r>
              <a:rPr lang="it-IT" sz="1400" b="0" i="0" u="none" strike="noStrike" baseline="0" dirty="0" err="1">
                <a:latin typeface="Consolas" panose="020B0609020204030204" pitchFamily="49" charset="0"/>
              </a:rPr>
              <a:t>filterFlag</a:t>
            </a:r>
            <a:r>
              <a:rPr lang="it-IT" sz="1400" b="0" i="0" u="none" strike="noStrike" baseline="0" dirty="0">
                <a:latin typeface="Consolas" panose="020B0609020204030204" pitchFamily="49" charset="0"/>
              </a:rPr>
              <a:t>(i) = </a:t>
            </a:r>
            <a:r>
              <a:rPr lang="it-IT" sz="1400" b="0" i="0" u="none" strike="noStrike" baseline="0" dirty="0" err="1">
                <a:latin typeface="Consolas" panose="020B0609020204030204" pitchFamily="49" charset="0"/>
              </a:rPr>
              <a:t>contains</a:t>
            </a:r>
            <a:r>
              <a:rPr lang="it-IT" sz="1400" b="0" i="0" u="none" strike="noStrike" baseline="0" dirty="0">
                <a:latin typeface="Consolas" panose="020B0609020204030204" pitchFamily="49" charset="0"/>
              </a:rPr>
              <a:t> (</a:t>
            </a:r>
            <a:r>
              <a:rPr lang="it-IT" sz="1400" b="0" i="0" u="none" strike="noStrike" baseline="0" dirty="0" err="1">
                <a:latin typeface="Consolas" panose="020B0609020204030204" pitchFamily="49" charset="0"/>
              </a:rPr>
              <a:t>text,filter</a:t>
            </a:r>
            <a:r>
              <a:rPr lang="it-IT" sz="1400" b="0" i="0" u="none" strike="noStrike" baseline="0" dirty="0">
                <a:latin typeface="Consolas" panose="020B0609020204030204" pitchFamily="49" charset="0"/>
              </a:rPr>
              <a:t>(i));</a:t>
            </a:r>
          </a:p>
          <a:p>
            <a:pPr marL="0" indent="0">
              <a:buNone/>
            </a:pPr>
            <a:r>
              <a:rPr lang="it-IT" sz="1400" b="0" i="0" u="none" strike="noStrike" baseline="0" dirty="0">
                <a:latin typeface="Consolas" panose="020B0609020204030204" pitchFamily="49" charset="0"/>
              </a:rPr>
              <a:t>end</a:t>
            </a:r>
          </a:p>
          <a:p>
            <a:pPr marL="0" indent="0">
              <a:buNone/>
            </a:pPr>
            <a:r>
              <a:rPr lang="it-IT" sz="1400" b="0" i="0" u="none" strike="noStrike" baseline="0" dirty="0">
                <a:latin typeface="Consolas" panose="020B0609020204030204" pitchFamily="49" charset="0"/>
              </a:rPr>
              <a:t>Flag = </a:t>
            </a:r>
            <a:r>
              <a:rPr lang="it-IT" sz="1400" b="0" i="0" u="none" strike="noStrike" baseline="0" dirty="0" err="1">
                <a:latin typeface="Consolas" panose="020B0609020204030204" pitchFamily="49" charset="0"/>
              </a:rPr>
              <a:t>any</a:t>
            </a:r>
            <a:r>
              <a:rPr lang="it-IT" sz="1400" b="0" i="0" u="none" strike="noStrike" baseline="0" dirty="0">
                <a:latin typeface="Consolas" panose="020B0609020204030204" pitchFamily="49" charset="0"/>
              </a:rPr>
              <a:t>(</a:t>
            </a:r>
            <a:r>
              <a:rPr lang="it-IT" sz="1400" b="0" i="0" u="none" strike="noStrike" baseline="0" dirty="0" err="1">
                <a:latin typeface="Consolas" panose="020B0609020204030204" pitchFamily="49" charset="0"/>
              </a:rPr>
              <a:t>filterFlag</a:t>
            </a:r>
            <a:r>
              <a:rPr lang="it-IT" sz="1400" b="0" i="0" u="none" strike="noStrike" baseline="0" dirty="0">
                <a:latin typeface="Consolas" panose="020B0609020204030204" pitchFamily="49" charset="0"/>
              </a:rPr>
              <a:t>);</a:t>
            </a:r>
          </a:p>
          <a:p>
            <a:pPr marL="0" indent="0">
              <a:buNone/>
            </a:pPr>
            <a:r>
              <a:rPr lang="it-IT" sz="1400" b="0" i="0" u="none" strike="noStrike" baseline="0" dirty="0">
                <a:latin typeface="Consolas" panose="020B0609020204030204" pitchFamily="49" charset="0"/>
              </a:rPr>
              <a:t>end</a:t>
            </a:r>
          </a:p>
          <a:p>
            <a:pPr marL="0" indent="0">
              <a:buNone/>
            </a:pPr>
            <a:endParaRPr lang="it-IT" dirty="0"/>
          </a:p>
        </p:txBody>
      </p:sp>
    </p:spTree>
    <p:extLst>
      <p:ext uri="{BB962C8B-B14F-4D97-AF65-F5344CB8AC3E}">
        <p14:creationId xmlns:p14="http://schemas.microsoft.com/office/powerpoint/2010/main" val="253241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D42D36-A299-406E-9246-B1110F8DB715}"/>
              </a:ext>
            </a:extLst>
          </p:cNvPr>
          <p:cNvSpPr>
            <a:spLocks noGrp="1"/>
          </p:cNvSpPr>
          <p:nvPr>
            <p:ph type="title"/>
          </p:nvPr>
        </p:nvSpPr>
        <p:spPr/>
        <p:txBody>
          <a:bodyPr/>
          <a:lstStyle/>
          <a:p>
            <a:r>
              <a:rPr lang="it-IT" dirty="0"/>
              <a:t>PAROLE CHIAVE</a:t>
            </a:r>
          </a:p>
        </p:txBody>
      </p:sp>
      <p:graphicFrame>
        <p:nvGraphicFramePr>
          <p:cNvPr id="4" name="Segnaposto contenuto 3">
            <a:extLst>
              <a:ext uri="{FF2B5EF4-FFF2-40B4-BE49-F238E27FC236}">
                <a16:creationId xmlns:a16="http://schemas.microsoft.com/office/drawing/2014/main" id="{78507C2E-4FC7-492C-B01A-C1CC30E16B8B}"/>
              </a:ext>
            </a:extLst>
          </p:cNvPr>
          <p:cNvGraphicFramePr>
            <a:graphicFrameLocks noGrp="1"/>
          </p:cNvGraphicFramePr>
          <p:nvPr>
            <p:ph sz="half" idx="2"/>
            <p:extLst>
              <p:ext uri="{D42A27DB-BD31-4B8C-83A1-F6EECF244321}">
                <p14:modId xmlns:p14="http://schemas.microsoft.com/office/powerpoint/2010/main" val="2847169107"/>
              </p:ext>
            </p:extLst>
          </p:nvPr>
        </p:nvGraphicFramePr>
        <p:xfrm>
          <a:off x="4840560" y="1828800"/>
          <a:ext cx="1524743" cy="4552524"/>
        </p:xfrm>
        <a:graphic>
          <a:graphicData uri="http://schemas.openxmlformats.org/drawingml/2006/table">
            <a:tbl>
              <a:tblPr>
                <a:tableStyleId>{69CF1AB2-1976-4502-BF36-3FF5EA218861}</a:tableStyleId>
              </a:tblPr>
              <a:tblGrid>
                <a:gridCol w="1524743">
                  <a:extLst>
                    <a:ext uri="{9D8B030D-6E8A-4147-A177-3AD203B41FA5}">
                      <a16:colId xmlns:a16="http://schemas.microsoft.com/office/drawing/2014/main" val="249537938"/>
                    </a:ext>
                  </a:extLst>
                </a:gridCol>
              </a:tblGrid>
              <a:tr h="208246">
                <a:tc>
                  <a:txBody>
                    <a:bodyPr/>
                    <a:lstStyle/>
                    <a:p>
                      <a:pPr algn="l" fontAlgn="b"/>
                      <a:r>
                        <a:rPr lang="it-IT" sz="1100" u="none" strike="noStrike">
                          <a:effectLst/>
                        </a:rPr>
                        <a:t>INTERNET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4825453"/>
                  </a:ext>
                </a:extLst>
              </a:tr>
              <a:tr h="220406">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28301109"/>
                  </a:ext>
                </a:extLst>
              </a:tr>
              <a:tr h="220406">
                <a:tc>
                  <a:txBody>
                    <a:bodyPr/>
                    <a:lstStyle/>
                    <a:p>
                      <a:pPr algn="l" fontAlgn="b"/>
                      <a:r>
                        <a:rPr lang="it-IT" sz="1100" u="none" strike="noStrike">
                          <a:effectLst/>
                        </a:rPr>
                        <a:t>IOT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38393727"/>
                  </a:ext>
                </a:extLst>
              </a:tr>
              <a:tr h="220406">
                <a:tc>
                  <a:txBody>
                    <a:bodyPr/>
                    <a:lstStyle/>
                    <a:p>
                      <a:pPr algn="l" fontAlgn="b"/>
                      <a:r>
                        <a:rPr lang="it-IT" sz="1100" u="none" strike="noStrike">
                          <a:effectLst/>
                        </a:rPr>
                        <a:t>DIGITAL</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2979899"/>
                  </a:ext>
                </a:extLst>
              </a:tr>
              <a:tr h="220406">
                <a:tc>
                  <a:txBody>
                    <a:bodyPr/>
                    <a:lstStyle/>
                    <a:p>
                      <a:pPr algn="l" fontAlgn="b"/>
                      <a:r>
                        <a:rPr lang="it-IT" sz="1100" u="none" strike="noStrike" dirty="0">
                          <a:effectLst/>
                        </a:rPr>
                        <a:t>DIGITAL PROCESSES</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062283"/>
                  </a:ext>
                </a:extLst>
              </a:tr>
              <a:tr h="220406">
                <a:tc>
                  <a:txBody>
                    <a:bodyPr/>
                    <a:lstStyle/>
                    <a:p>
                      <a:pPr algn="l" fontAlgn="b"/>
                      <a:r>
                        <a:rPr lang="it-IT" sz="1100" u="none" strike="noStrike" dirty="0">
                          <a:effectLst/>
                        </a:rPr>
                        <a:t>SMART FACTORY</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79148480"/>
                  </a:ext>
                </a:extLst>
              </a:tr>
              <a:tr h="408891">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923139"/>
                  </a:ext>
                </a:extLst>
              </a:tr>
              <a:tr h="220406">
                <a:tc>
                  <a:txBody>
                    <a:bodyPr/>
                    <a:lstStyle/>
                    <a:p>
                      <a:pPr algn="l" fontAlgn="b"/>
                      <a:r>
                        <a:rPr lang="it-IT" sz="1100" u="none" strike="noStrike">
                          <a:effectLst/>
                        </a:rPr>
                        <a:t>SMART</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72811052"/>
                  </a:ext>
                </a:extLst>
              </a:tr>
              <a:tr h="220406">
                <a:tc>
                  <a:txBody>
                    <a:bodyPr/>
                    <a:lstStyle/>
                    <a:p>
                      <a:pPr algn="l" fontAlgn="b"/>
                      <a:r>
                        <a:rPr lang="it-IT" sz="1100" u="none" strike="noStrike">
                          <a:effectLst/>
                        </a:rPr>
                        <a:t>CONNECTIVITY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74394685"/>
                  </a:ext>
                </a:extLst>
              </a:tr>
              <a:tr h="220406">
                <a:tc>
                  <a:txBody>
                    <a:bodyPr/>
                    <a:lstStyle/>
                    <a:p>
                      <a:pPr algn="l" fontAlgn="b"/>
                      <a:r>
                        <a:rPr lang="it-IT" sz="1100" u="none" strike="noStrike">
                          <a:effectLst/>
                        </a:rPr>
                        <a:t>CYBERSECURITY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45396927"/>
                  </a:ext>
                </a:extLst>
              </a:tr>
              <a:tr h="220406">
                <a:tc>
                  <a:txBody>
                    <a:bodyPr/>
                    <a:lstStyle/>
                    <a:p>
                      <a:pPr algn="l" fontAlgn="b"/>
                      <a:r>
                        <a:rPr lang="it-IT" sz="1100" u="none" strike="noStrike">
                          <a:effectLst/>
                        </a:rPr>
                        <a:t>ROBOTICS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4986159"/>
                  </a:ext>
                </a:extLst>
              </a:tr>
              <a:tr h="220406">
                <a:tc>
                  <a:txBody>
                    <a:bodyPr/>
                    <a:lstStyle/>
                    <a:p>
                      <a:pPr algn="l" fontAlgn="b"/>
                      <a:r>
                        <a:rPr lang="it-IT" sz="1100" u="none" strike="noStrike">
                          <a:effectLst/>
                        </a:rPr>
                        <a:t>AUGMENTED REALITY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0295817"/>
                  </a:ext>
                </a:extLst>
              </a:tr>
              <a:tr h="220406">
                <a:tc>
                  <a:txBody>
                    <a:bodyPr/>
                    <a:lstStyle/>
                    <a:p>
                      <a:pPr algn="l" fontAlgn="b"/>
                      <a:r>
                        <a:rPr lang="it-IT" sz="1100" u="none" strike="noStrike">
                          <a:effectLst/>
                        </a:rPr>
                        <a:t>SIMULATION</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698272510"/>
                  </a:ext>
                </a:extLst>
              </a:tr>
              <a:tr h="220406">
                <a:tc>
                  <a:txBody>
                    <a:bodyPr/>
                    <a:lstStyle/>
                    <a:p>
                      <a:pPr algn="l" fontAlgn="b"/>
                      <a:r>
                        <a:rPr lang="it-IT" sz="1100" u="none" strike="noStrike">
                          <a:effectLst/>
                        </a:rPr>
                        <a:t>CLOUD COMPUTING</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707033"/>
                  </a:ext>
                </a:extLst>
              </a:tr>
              <a:tr h="408891">
                <a:tc>
                  <a:txBody>
                    <a:bodyPr/>
                    <a:lstStyle/>
                    <a:p>
                      <a:pPr algn="l" fontAlgn="b"/>
                      <a:r>
                        <a:rPr lang="it-IT" sz="1100" u="none" strike="noStrike" dirty="0">
                          <a:effectLst/>
                        </a:rPr>
                        <a:t>ADDITIVE MANUFACTORING</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94258367"/>
                  </a:ext>
                </a:extLst>
              </a:tr>
              <a:tr h="220406">
                <a:tc>
                  <a:txBody>
                    <a:bodyPr/>
                    <a:lstStyle/>
                    <a:p>
                      <a:pPr algn="l" fontAlgn="b"/>
                      <a:r>
                        <a:rPr lang="it-IT" sz="1100" u="none" strike="noStrike">
                          <a:effectLst/>
                        </a:rPr>
                        <a:t>BIG DATA</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31026348"/>
                  </a:ext>
                </a:extLst>
              </a:tr>
              <a:tr h="220406">
                <a:tc>
                  <a:txBody>
                    <a:bodyPr/>
                    <a:lstStyle/>
                    <a:p>
                      <a:pPr algn="l" fontAlgn="b"/>
                      <a:r>
                        <a:rPr lang="it-IT" sz="1100" u="none" strike="noStrike">
                          <a:effectLst/>
                        </a:rPr>
                        <a:t>ANALYTICS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85281164"/>
                  </a:ext>
                </a:extLst>
              </a:tr>
              <a:tr h="220406">
                <a:tc>
                  <a:txBody>
                    <a:bodyPr/>
                    <a:lstStyle/>
                    <a:p>
                      <a:pPr algn="l" fontAlgn="b"/>
                      <a:r>
                        <a:rPr lang="it-IT" sz="1100" u="none" strike="noStrike">
                          <a:effectLst/>
                        </a:rPr>
                        <a:t>CLOUD</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97522401"/>
                  </a:ext>
                </a:extLst>
              </a:tr>
              <a:tr h="220406">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0103437"/>
                  </a:ext>
                </a:extLst>
              </a:tr>
            </a:tbl>
          </a:graphicData>
        </a:graphic>
      </p:graphicFrame>
      <p:graphicFrame>
        <p:nvGraphicFramePr>
          <p:cNvPr id="5" name="Tabella 4">
            <a:extLst>
              <a:ext uri="{FF2B5EF4-FFF2-40B4-BE49-F238E27FC236}">
                <a16:creationId xmlns:a16="http://schemas.microsoft.com/office/drawing/2014/main" id="{CED29499-703C-4DA2-8FD4-18113352341D}"/>
              </a:ext>
            </a:extLst>
          </p:cNvPr>
          <p:cNvGraphicFramePr>
            <a:graphicFrameLocks noGrp="1"/>
          </p:cNvGraphicFramePr>
          <p:nvPr>
            <p:extLst>
              <p:ext uri="{D42A27DB-BD31-4B8C-83A1-F6EECF244321}">
                <p14:modId xmlns:p14="http://schemas.microsoft.com/office/powerpoint/2010/main" val="399765584"/>
              </p:ext>
            </p:extLst>
          </p:nvPr>
        </p:nvGraphicFramePr>
        <p:xfrm>
          <a:off x="9869762" y="1828800"/>
          <a:ext cx="1299973" cy="1888233"/>
        </p:xfrm>
        <a:graphic>
          <a:graphicData uri="http://schemas.openxmlformats.org/drawingml/2006/table">
            <a:tbl>
              <a:tblPr>
                <a:tableStyleId>{69CF1AB2-1976-4502-BF36-3FF5EA218861}</a:tableStyleId>
              </a:tblPr>
              <a:tblGrid>
                <a:gridCol w="1299973">
                  <a:extLst>
                    <a:ext uri="{9D8B030D-6E8A-4147-A177-3AD203B41FA5}">
                      <a16:colId xmlns:a16="http://schemas.microsoft.com/office/drawing/2014/main" val="221446533"/>
                    </a:ext>
                  </a:extLst>
                </a:gridCol>
              </a:tblGrid>
              <a:tr h="213235">
                <a:tc>
                  <a:txBody>
                    <a:bodyPr/>
                    <a:lstStyle/>
                    <a:p>
                      <a:pPr algn="l" fontAlgn="b"/>
                      <a:r>
                        <a:rPr lang="it-IT" sz="1100" u="none" strike="noStrike" dirty="0">
                          <a:effectLst/>
                        </a:rPr>
                        <a:t>INTERNET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23029037"/>
                  </a:ext>
                </a:extLst>
              </a:tr>
              <a:tr h="213235">
                <a:tc>
                  <a:txBody>
                    <a:bodyPr/>
                    <a:lstStyle/>
                    <a:p>
                      <a:pPr algn="l" fontAlgn="b"/>
                      <a:r>
                        <a:rPr lang="it-IT" sz="1100" u="none" strike="noStrike">
                          <a:effectLst/>
                        </a:rPr>
                        <a:t>WEB</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09802875"/>
                  </a:ext>
                </a:extLst>
              </a:tr>
              <a:tr h="213235">
                <a:tc>
                  <a:txBody>
                    <a:bodyPr/>
                    <a:lstStyle/>
                    <a:p>
                      <a:pPr algn="l" fontAlgn="b"/>
                      <a:r>
                        <a:rPr lang="it-IT" sz="1100" u="none" strike="noStrike" dirty="0">
                          <a:effectLst/>
                        </a:rPr>
                        <a:t>IOT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301323"/>
                  </a:ext>
                </a:extLst>
              </a:tr>
              <a:tr h="213235">
                <a:tc>
                  <a:txBody>
                    <a:bodyPr/>
                    <a:lstStyle/>
                    <a:p>
                      <a:pPr algn="l" fontAlgn="b"/>
                      <a:r>
                        <a:rPr lang="it-IT" sz="1100" u="none" strike="noStrike" dirty="0">
                          <a:effectLst/>
                        </a:rPr>
                        <a:t>DIGITAL</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18483006"/>
                  </a:ext>
                </a:extLst>
              </a:tr>
              <a:tr h="213235">
                <a:tc>
                  <a:txBody>
                    <a:bodyPr/>
                    <a:lstStyle/>
                    <a:p>
                      <a:pPr algn="l" fontAlgn="b"/>
                      <a:r>
                        <a:rPr lang="it-IT" sz="1100" u="none" strike="noStrike">
                          <a:effectLst/>
                        </a:rPr>
                        <a:t>DIGITAL PROCESSES</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37713211"/>
                  </a:ext>
                </a:extLst>
              </a:tr>
              <a:tr h="213235">
                <a:tc>
                  <a:txBody>
                    <a:bodyPr/>
                    <a:lstStyle/>
                    <a:p>
                      <a:pPr algn="l" fontAlgn="b"/>
                      <a:r>
                        <a:rPr lang="it-IT" sz="1100" u="none" strike="noStrike">
                          <a:effectLst/>
                        </a:rPr>
                        <a:t>SMART FACTORY</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82820819"/>
                  </a:ext>
                </a:extLst>
              </a:tr>
              <a:tr h="395588">
                <a:tc>
                  <a:txBody>
                    <a:bodyPr/>
                    <a:lstStyle/>
                    <a:p>
                      <a:pPr algn="l" fontAlgn="b"/>
                      <a:r>
                        <a:rPr lang="it-IT" sz="1100" u="none" strike="noStrike">
                          <a:effectLst/>
                        </a:rPr>
                        <a:t>SVILUPPO TECNOLOGICO</a:t>
                      </a:r>
                      <a:endParaRPr lang="it-IT"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0582160"/>
                  </a:ext>
                </a:extLst>
              </a:tr>
              <a:tr h="213235">
                <a:tc>
                  <a:txBody>
                    <a:bodyPr/>
                    <a:lstStyle/>
                    <a:p>
                      <a:pPr algn="l" fontAlgn="b"/>
                      <a:r>
                        <a:rPr lang="it-IT" sz="1100" u="none" strike="noStrike" dirty="0">
                          <a:effectLst/>
                        </a:rPr>
                        <a:t>SMART</a:t>
                      </a:r>
                      <a:endParaRPr lang="it-IT"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9501700"/>
                  </a:ext>
                </a:extLst>
              </a:tr>
            </a:tbl>
          </a:graphicData>
        </a:graphic>
      </p:graphicFrame>
      <p:sp>
        <p:nvSpPr>
          <p:cNvPr id="13" name="CasellaDiTesto 12">
            <a:extLst>
              <a:ext uri="{FF2B5EF4-FFF2-40B4-BE49-F238E27FC236}">
                <a16:creationId xmlns:a16="http://schemas.microsoft.com/office/drawing/2014/main" id="{26ACD173-9CE8-4162-BCBC-4436F5443812}"/>
              </a:ext>
            </a:extLst>
          </p:cNvPr>
          <p:cNvSpPr txBox="1"/>
          <p:nvPr/>
        </p:nvSpPr>
        <p:spPr>
          <a:xfrm>
            <a:off x="1522413" y="1828800"/>
            <a:ext cx="3024336" cy="1200329"/>
          </a:xfrm>
          <a:prstGeom prst="rect">
            <a:avLst/>
          </a:prstGeom>
          <a:noFill/>
        </p:spPr>
        <p:txBody>
          <a:bodyPr wrap="square" rtlCol="0">
            <a:spAutoFit/>
          </a:bodyPr>
          <a:lstStyle/>
          <a:p>
            <a:pPr algn="just"/>
            <a:r>
              <a:rPr lang="it-IT" dirty="0"/>
              <a:t>Lista delle parole chiave usate per filtrare in base all’Integrazione Verticale e orizzontale</a:t>
            </a:r>
          </a:p>
        </p:txBody>
      </p:sp>
      <p:sp>
        <p:nvSpPr>
          <p:cNvPr id="14" name="CasellaDiTesto 13">
            <a:extLst>
              <a:ext uri="{FF2B5EF4-FFF2-40B4-BE49-F238E27FC236}">
                <a16:creationId xmlns:a16="http://schemas.microsoft.com/office/drawing/2014/main" id="{A64B1FF7-D59E-41CE-A418-E5701CFC84D2}"/>
              </a:ext>
            </a:extLst>
          </p:cNvPr>
          <p:cNvSpPr txBox="1"/>
          <p:nvPr/>
        </p:nvSpPr>
        <p:spPr>
          <a:xfrm>
            <a:off x="6598468" y="1828800"/>
            <a:ext cx="3024336" cy="923330"/>
          </a:xfrm>
          <a:prstGeom prst="rect">
            <a:avLst/>
          </a:prstGeom>
          <a:noFill/>
        </p:spPr>
        <p:txBody>
          <a:bodyPr wrap="square" rtlCol="0">
            <a:spAutoFit/>
          </a:bodyPr>
          <a:lstStyle/>
          <a:p>
            <a:pPr algn="just"/>
            <a:r>
              <a:rPr lang="it-IT" dirty="0"/>
              <a:t>Lista delle parole chiave usate per filtrare in base a IoT</a:t>
            </a:r>
          </a:p>
        </p:txBody>
      </p:sp>
    </p:spTree>
    <p:extLst>
      <p:ext uri="{BB962C8B-B14F-4D97-AF65-F5344CB8AC3E}">
        <p14:creationId xmlns:p14="http://schemas.microsoft.com/office/powerpoint/2010/main" val="152455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olo 12"/>
          <p:cNvSpPr>
            <a:spLocks noGrp="1"/>
          </p:cNvSpPr>
          <p:nvPr>
            <p:ph type="title"/>
          </p:nvPr>
        </p:nvSpPr>
        <p:spPr/>
        <p:txBody>
          <a:bodyPr rtlCol="0"/>
          <a:lstStyle/>
          <a:p>
            <a:pPr rtl="0"/>
            <a:r>
              <a:rPr lang="it-IT" dirty="0"/>
              <a:t>Temi analizzati</a:t>
            </a:r>
          </a:p>
        </p:txBody>
      </p:sp>
      <p:sp>
        <p:nvSpPr>
          <p:cNvPr id="14" name="Segnaposto contenuto 13"/>
          <p:cNvSpPr>
            <a:spLocks noGrp="1"/>
          </p:cNvSpPr>
          <p:nvPr>
            <p:ph idx="1"/>
          </p:nvPr>
        </p:nvSpPr>
        <p:spPr/>
        <p:txBody>
          <a:bodyPr rtlCol="0"/>
          <a:lstStyle/>
          <a:p>
            <a:pPr rtl="0"/>
            <a:r>
              <a:rPr lang="it-IT" dirty="0"/>
              <a:t>Analisi per distribuzione temporale</a:t>
            </a:r>
          </a:p>
          <a:p>
            <a:r>
              <a:rPr lang="it-IT" dirty="0"/>
              <a:t>Analisi per settore</a:t>
            </a:r>
          </a:p>
          <a:p>
            <a:pPr rtl="0"/>
            <a:r>
              <a:rPr lang="it-IT" dirty="0"/>
              <a:t>Analisi per distribuzione geografica</a:t>
            </a:r>
          </a:p>
          <a:p>
            <a:r>
              <a:rPr lang="it-IT" dirty="0"/>
              <a:t>Analisi per soggetti</a:t>
            </a:r>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t>Analisi per distribuzione temporale</a:t>
            </a:r>
          </a:p>
        </p:txBody>
      </p:sp>
    </p:spTree>
    <p:extLst>
      <p:ext uri="{BB962C8B-B14F-4D97-AF65-F5344CB8AC3E}">
        <p14:creationId xmlns:p14="http://schemas.microsoft.com/office/powerpoint/2010/main" val="34440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EACF5E1-CD76-42F7-A120-8EB883AAE543}"/>
              </a:ext>
            </a:extLst>
          </p:cNvPr>
          <p:cNvSpPr>
            <a:spLocks noGrp="1"/>
          </p:cNvSpPr>
          <p:nvPr>
            <p:ph type="title"/>
          </p:nvPr>
        </p:nvSpPr>
        <p:spPr/>
        <p:txBody>
          <a:bodyPr/>
          <a:lstStyle/>
          <a:p>
            <a:r>
              <a:rPr lang="it-IT" dirty="0"/>
              <a:t>Analisi dell’Industria 4.0</a:t>
            </a:r>
          </a:p>
        </p:txBody>
      </p:sp>
      <p:sp>
        <p:nvSpPr>
          <p:cNvPr id="5" name="Segnaposto contenuto 4">
            <a:extLst>
              <a:ext uri="{FF2B5EF4-FFF2-40B4-BE49-F238E27FC236}">
                <a16:creationId xmlns:a16="http://schemas.microsoft.com/office/drawing/2014/main" id="{371A14BD-CAAA-4B4B-92C6-AFEED6A454A1}"/>
              </a:ext>
            </a:extLst>
          </p:cNvPr>
          <p:cNvSpPr>
            <a:spLocks noGrp="1"/>
          </p:cNvSpPr>
          <p:nvPr>
            <p:ph idx="1"/>
          </p:nvPr>
        </p:nvSpPr>
        <p:spPr/>
        <p:txBody>
          <a:bodyPr/>
          <a:lstStyle/>
          <a:p>
            <a:pPr marL="0" indent="0" algn="just">
              <a:buNone/>
            </a:pPr>
            <a:r>
              <a:rPr lang="it-IT" dirty="0"/>
              <a:t>Nella seguente sezione si intende illustrare le informazioni ricavate dall’analisi dei progetti in termini di:</a:t>
            </a:r>
          </a:p>
          <a:p>
            <a:pPr algn="just"/>
            <a:endParaRPr lang="it-IT" dirty="0"/>
          </a:p>
          <a:p>
            <a:pPr lvl="1" algn="just"/>
            <a:r>
              <a:rPr lang="it-IT" dirty="0"/>
              <a:t>Tasso di creazione di nuovi progetti rispetto all’anno</a:t>
            </a:r>
          </a:p>
          <a:p>
            <a:pPr lvl="1" algn="just"/>
            <a:r>
              <a:rPr lang="it-IT" dirty="0"/>
              <a:t>Tasso di conclusione dei progetti al 2020 rispetto all’anno di avvio</a:t>
            </a:r>
          </a:p>
          <a:p>
            <a:pPr lvl="1" algn="just"/>
            <a:r>
              <a:rPr lang="it-IT" dirty="0"/>
              <a:t>Evoluzione della durata media dei progetti nel corso degli anni</a:t>
            </a:r>
          </a:p>
          <a:p>
            <a:pPr lvl="1" algn="just"/>
            <a:r>
              <a:rPr lang="it-IT" dirty="0"/>
              <a:t>Evoluzione dei finanziamenti erogati rispetto al tempo</a:t>
            </a:r>
          </a:p>
        </p:txBody>
      </p:sp>
    </p:spTree>
    <p:extLst>
      <p:ext uri="{BB962C8B-B14F-4D97-AF65-F5344CB8AC3E}">
        <p14:creationId xmlns:p14="http://schemas.microsoft.com/office/powerpoint/2010/main" val="390175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0AB28BAB-FDC5-48ED-9558-9680A870AFCA}"/>
              </a:ext>
            </a:extLst>
          </p:cNvPr>
          <p:cNvSpPr>
            <a:spLocks noGrp="1"/>
          </p:cNvSpPr>
          <p:nvPr>
            <p:ph type="title"/>
          </p:nvPr>
        </p:nvSpPr>
        <p:spPr>
          <a:xfrm>
            <a:off x="1522415" y="908720"/>
            <a:ext cx="9829798" cy="683612"/>
          </a:xfrm>
        </p:spPr>
        <p:txBody>
          <a:bodyPr>
            <a:normAutofit/>
          </a:bodyPr>
          <a:lstStyle/>
          <a:p>
            <a:r>
              <a:rPr lang="it-IT" sz="2800" dirty="0"/>
              <a:t>Numero di progetti avviati</a:t>
            </a:r>
          </a:p>
        </p:txBody>
      </p:sp>
      <p:sp>
        <p:nvSpPr>
          <p:cNvPr id="6" name="Segnaposto contenuto 5">
            <a:extLst>
              <a:ext uri="{FF2B5EF4-FFF2-40B4-BE49-F238E27FC236}">
                <a16:creationId xmlns:a16="http://schemas.microsoft.com/office/drawing/2014/main" id="{6B57D472-77CB-40D4-AC51-2AF4B3F64341}"/>
              </a:ext>
            </a:extLst>
          </p:cNvPr>
          <p:cNvSpPr>
            <a:spLocks noGrp="1"/>
          </p:cNvSpPr>
          <p:nvPr>
            <p:ph sz="half" idx="1"/>
          </p:nvPr>
        </p:nvSpPr>
        <p:spPr>
          <a:xfrm>
            <a:off x="1488168" y="2047310"/>
            <a:ext cx="4102188" cy="4187952"/>
          </a:xfrm>
        </p:spPr>
        <p:txBody>
          <a:bodyPr>
            <a:normAutofit/>
          </a:bodyPr>
          <a:lstStyle/>
          <a:p>
            <a:pPr algn="just"/>
            <a:r>
              <a:rPr lang="it-IT" sz="2000" dirty="0"/>
              <a:t>Dai dati ricavati si può riscontrare un generale trend di crescita del numero di progetti avviati, con un picco evidente nel biennio 2017-2018</a:t>
            </a:r>
          </a:p>
          <a:p>
            <a:pPr algn="just"/>
            <a:endParaRPr lang="it-IT" sz="2000" dirty="0"/>
          </a:p>
        </p:txBody>
      </p:sp>
      <p:graphicFrame>
        <p:nvGraphicFramePr>
          <p:cNvPr id="11" name="Segnaposto contenuto 10">
            <a:extLst>
              <a:ext uri="{FF2B5EF4-FFF2-40B4-BE49-F238E27FC236}">
                <a16:creationId xmlns:a16="http://schemas.microsoft.com/office/drawing/2014/main" id="{5A8A18A8-4E13-4100-825E-5AB8F38D9728}"/>
              </a:ext>
            </a:extLst>
          </p:cNvPr>
          <p:cNvGraphicFramePr>
            <a:graphicFrameLocks noGrp="1"/>
          </p:cNvGraphicFramePr>
          <p:nvPr>
            <p:ph sz="half" idx="2"/>
            <p:extLst>
              <p:ext uri="{D42A27DB-BD31-4B8C-83A1-F6EECF244321}">
                <p14:modId xmlns:p14="http://schemas.microsoft.com/office/powerpoint/2010/main" val="668355586"/>
              </p:ext>
            </p:extLst>
          </p:nvPr>
        </p:nvGraphicFramePr>
        <p:xfrm>
          <a:off x="6310436" y="1844825"/>
          <a:ext cx="5041777" cy="43273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637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Simboli di valuta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325_TF02895262.potx" id="{D0DDE7C2-9453-44B1-87E5-C9C2E7C542D1}" vid="{10BC59E7-1745-44C7-9A18-A0EA90C996CB}"/>
    </a:ext>
  </a:extLst>
</a:theme>
</file>

<file path=ppt/theme/theme2.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i Offic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Presentazione simboli di valuta (widescreen)</Template>
  <TotalTime>667</TotalTime>
  <Words>2117</Words>
  <Application>Microsoft Office PowerPoint</Application>
  <PresentationFormat>Personalizzato</PresentationFormat>
  <Paragraphs>188</Paragraphs>
  <Slides>29</Slides>
  <Notes>12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Arial</vt:lpstr>
      <vt:lpstr>Calibri</vt:lpstr>
      <vt:lpstr>Cambria</vt:lpstr>
      <vt:lpstr>Consolas</vt:lpstr>
      <vt:lpstr>Helvetica</vt:lpstr>
      <vt:lpstr>Simboli di valuta 16X9</vt:lpstr>
      <vt:lpstr>GRUPPO 16  I_4.0_6 Internet of Things + I_4.0_5 Horizontal/Vertical Integration</vt:lpstr>
      <vt:lpstr>WORKFLOW IN BREVE</vt:lpstr>
      <vt:lpstr>Presentazione standard di PowerPoint</vt:lpstr>
      <vt:lpstr>FUNZIONE SETACCIO</vt:lpstr>
      <vt:lpstr>PAROLE CHIAVE</vt:lpstr>
      <vt:lpstr>Temi analizzati</vt:lpstr>
      <vt:lpstr>Analisi per distribuzione temporale</vt:lpstr>
      <vt:lpstr>Analisi dell’Industria 4.0</vt:lpstr>
      <vt:lpstr>Numero di progetti avviati</vt:lpstr>
      <vt:lpstr>Durata media per anno</vt:lpstr>
      <vt:lpstr>Andamento dello stato medio di completamento</vt:lpstr>
      <vt:lpstr>Comparazione tra durata media e completamento</vt:lpstr>
      <vt:lpstr>Evoluzione temporale dei finanziamenti ai progetti</vt:lpstr>
      <vt:lpstr>Relazione tra durata media e finanziamento</vt:lpstr>
      <vt:lpstr>Analisi per settore nei progetti IOT</vt:lpstr>
      <vt:lpstr>Distribuzione dei progetti per settore</vt:lpstr>
      <vt:lpstr>Distribuzione dei finanziamenti per settore</vt:lpstr>
      <vt:lpstr>Somma dei finanziamenti totali dal 2014 al 2020 per settore</vt:lpstr>
      <vt:lpstr>Analisi per distribuzione geografica</vt:lpstr>
      <vt:lpstr>Analisi della distribuzione territoriale dei progetti relativi all’integrazione orizzontale/verticale</vt:lpstr>
      <vt:lpstr>Analisi dei finanziamenti erogati dalle regioni a progetti relativi all’integrazione orizzontale/verticale</vt:lpstr>
      <vt:lpstr>Analisi della distribuzione territoriale dei progetti relativi all’IoT (Internet of Things)</vt:lpstr>
      <vt:lpstr>Analisi dei finanziamenti erogati dalle regioni a progetti relativi all’Iot (Internet of Things)</vt:lpstr>
      <vt:lpstr>Analisi per soggetti</vt:lpstr>
      <vt:lpstr>Analisi della forma giuridica assunta dai progetti relativi all’integrazione orizzontale/verticale</vt:lpstr>
      <vt:lpstr>Analisi del ruolo assunto dai vari soggetti nei progetti relativi all’integrazione orizzontale/verticale</vt:lpstr>
      <vt:lpstr>Analisi della forma giuridica assunta dai progetti relativi all’IoT (Internet of Things)</vt:lpstr>
      <vt:lpstr>Analisi del ruolo assunto dai vari soggetti nei progetti relativi all’IoT (Internet of Things)</vt:lpstr>
      <vt:lpstr>Considerazioni finali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GENOVA OLEG</dc:creator>
  <cp:lastModifiedBy>GENOVA OLEG</cp:lastModifiedBy>
  <cp:revision>54</cp:revision>
  <dcterms:created xsi:type="dcterms:W3CDTF">2021-05-13T19:38:01Z</dcterms:created>
  <dcterms:modified xsi:type="dcterms:W3CDTF">2021-05-23T19:35:44Z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