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1" r:id="rId10"/>
    <p:sldId id="264" r:id="rId11"/>
    <p:sldId id="265" r:id="rId12"/>
    <p:sldId id="266" r:id="rId13"/>
    <p:sldId id="282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83" r:id="rId22"/>
    <p:sldId id="276" r:id="rId23"/>
    <p:sldId id="278" r:id="rId24"/>
    <p:sldId id="277" r:id="rId25"/>
    <p:sldId id="279" r:id="rId26"/>
    <p:sldId id="280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9gag.com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ngs-by-sinatra.herokuapp.com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google.com/spreadsheets/d/19o1_6WAEoVTvAelAkYDCsI1gGreTmZ2MKJajorG0YBU/edit?usp=sharing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xpath absoluto      xpath relativo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/html/body/h1       //h1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/html/body/p/a      //a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/html/body/ul/li     //li[1]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//fulano[   contains(text(), ‘algun texto’    )   ]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//h1[ text() = ‘Hello World!’ ]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//button[ text() = ‘Click me!’ ]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//span[ text()=’8,678’   ]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//span[  @class = ‘badge-item-love-count’  ]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//a[ @class = ‘logo’ ]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//a[ @href = ‘</a:t>
            </a:r>
            <a:r>
              <a:rPr lang="es-ES" u="sng">
                <a:solidFill>
                  <a:schemeClr val="hlink"/>
                </a:solidFill>
                <a:hlinkClick r:id="rId3"/>
              </a:rPr>
              <a:t>http://9gag.com</a:t>
            </a:r>
            <a:r>
              <a:rPr lang="es-ES"/>
              <a:t>’ ]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contains()  =&gt;  //a[   contains( text() , ‘GAG’)     ]  =&gt; //a[   contains( @class, ‘logo’ )  ]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starts-with()  =&gt; //a [starts-with(  text(), ‘9’ )]  ⇒ //a[ starts-with(@class, ‘logo’ )]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Url:  http://songs-by-sinatra.herokuapp.com/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Url:  </a:t>
            </a:r>
            <a:r>
              <a:rPr lang="es-ES" u="sng">
                <a:solidFill>
                  <a:schemeClr val="hlink"/>
                </a:solidFill>
                <a:hlinkClick r:id="rId3"/>
              </a:rPr>
              <a:t>http://songs-by-sinatra.herokuapp.com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Template:  </a:t>
            </a:r>
            <a:r>
              <a:rPr lang="es-ES" u="sng">
                <a:solidFill>
                  <a:schemeClr val="hlink"/>
                </a:solidFill>
                <a:hlinkClick r:id="rId4"/>
              </a:rPr>
              <a:t>https://docs.google.com/spreadsheets/d/19o1_6WAEoVTvAelAkYDCsI1gGreTmZ2MKJajorG0YBU/edit?usp=sharing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hape 2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Shape 2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Shape 26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Shape 27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escripción">
  <p:cSld name="Título y descripció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 con descripción">
  <p:cSld name="Cita con descripció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6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jeta de nombre">
  <p:cSld name="Tarjeta de nombr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r la tarjeta de nombre">
  <p:cSld name="Citar la tarjeta de nombre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dadero o falso">
  <p:cSld name="Verdadero o falso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0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2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Shape 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Shape 9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9gag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Selenium </a:t>
            </a:r>
            <a:endParaRPr sz="54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lang="es-ES"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Sesión 1</a:t>
            </a:r>
            <a:endParaRPr sz="18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11878" y="1307638"/>
            <a:ext cx="1762125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Ejercicio: Creación de casos de prueba</a:t>
            </a:r>
            <a:endParaRPr dirty="0"/>
          </a:p>
        </p:txBody>
      </p:sp>
      <p:pic>
        <p:nvPicPr>
          <p:cNvPr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825" y="1752450"/>
            <a:ext cx="4975800" cy="4160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Shape 2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3621" y="1752450"/>
            <a:ext cx="8019527" cy="428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Localización de Elementos de la Pagina </a:t>
            </a:r>
            <a:endParaRPr dirty="0"/>
          </a:p>
        </p:txBody>
      </p:sp>
      <p:pic>
        <p:nvPicPr>
          <p:cNvPr id="254" name="Shape 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700" y="1422000"/>
            <a:ext cx="9564663" cy="462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dirty="0"/>
              <a:t>Repaso HTML: DOM (</a:t>
            </a:r>
            <a:r>
              <a:rPr lang="es-ES" sz="3200" dirty="0" err="1"/>
              <a:t>Document</a:t>
            </a:r>
            <a:r>
              <a:rPr lang="es-ES" sz="3200" dirty="0"/>
              <a:t> </a:t>
            </a:r>
            <a:r>
              <a:rPr lang="es-ES" sz="3200" dirty="0" err="1"/>
              <a:t>Object</a:t>
            </a:r>
            <a:r>
              <a:rPr lang="es-ES" sz="3200" dirty="0"/>
              <a:t> </a:t>
            </a:r>
            <a:r>
              <a:rPr lang="es-ES" sz="3200" dirty="0" err="1"/>
              <a:t>Model</a:t>
            </a:r>
            <a:r>
              <a:rPr lang="es-ES" sz="3200" dirty="0"/>
              <a:t>)</a:t>
            </a:r>
            <a:endParaRPr sz="3200" dirty="0"/>
          </a:p>
        </p:txBody>
      </p:sp>
      <p:pic>
        <p:nvPicPr>
          <p:cNvPr id="260" name="Shape 2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34" y="1124276"/>
            <a:ext cx="8345100" cy="52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AACB70-A0D6-47E3-92FA-535EE3E76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Estructura</a:t>
            </a:r>
            <a:r>
              <a:rPr lang="en-US" dirty="0"/>
              <a:t> </a:t>
            </a:r>
            <a:r>
              <a:rPr lang="en-US" dirty="0" err="1"/>
              <a:t>archivos</a:t>
            </a:r>
            <a:r>
              <a:rPr lang="en-US" dirty="0"/>
              <a:t> HTML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B66EE5-1D93-4E5C-9591-EE11FA42D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 a la </a:t>
            </a:r>
            <a:r>
              <a:rPr lang="en-US" dirty="0" err="1"/>
              <a:t>ruta</a:t>
            </a:r>
            <a:r>
              <a:rPr lang="en-US" dirty="0"/>
              <a:t> de </a:t>
            </a:r>
            <a:r>
              <a:rPr lang="en-US" dirty="0" err="1"/>
              <a:t>directorios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computadora</a:t>
            </a:r>
            <a:endParaRPr lang="en-US" dirty="0"/>
          </a:p>
          <a:p>
            <a:r>
              <a:rPr lang="en-US" dirty="0" err="1"/>
              <a:t>Estructura</a:t>
            </a:r>
            <a:r>
              <a:rPr lang="en-US" dirty="0"/>
              <a:t> de arbol</a:t>
            </a:r>
          </a:p>
          <a:p>
            <a:r>
              <a:rPr lang="en-US" dirty="0"/>
              <a:t>C es la </a:t>
            </a:r>
            <a:r>
              <a:rPr lang="en-US" dirty="0" err="1"/>
              <a:t>raiz</a:t>
            </a:r>
            <a:r>
              <a:rPr lang="en-US" dirty="0"/>
              <a:t>, o ‘/’</a:t>
            </a:r>
          </a:p>
          <a:p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carpeta</a:t>
            </a:r>
            <a:r>
              <a:rPr lang="en-US" dirty="0"/>
              <a:t> un </a:t>
            </a:r>
            <a:r>
              <a:rPr lang="en-US" dirty="0" err="1"/>
              <a:t>nodo</a:t>
            </a:r>
            <a:endParaRPr lang="en-US" dirty="0"/>
          </a:p>
          <a:p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archivo</a:t>
            </a:r>
            <a:r>
              <a:rPr lang="en-US" dirty="0"/>
              <a:t> una hoja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E1CEBA1-D59B-4BEE-989F-8DE260E0F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613" y="782116"/>
            <a:ext cx="3920860" cy="331885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25CA2F8-13D7-4C69-B32E-1D3D0F828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365" y="3187976"/>
            <a:ext cx="55340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164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WebElements (Elementos HTML)</a:t>
            </a:r>
            <a:endParaRPr/>
          </a:p>
        </p:txBody>
      </p:sp>
      <p:sp>
        <p:nvSpPr>
          <p:cNvPr id="266" name="Shape 266"/>
          <p:cNvSpPr txBox="1"/>
          <p:nvPr/>
        </p:nvSpPr>
        <p:spPr>
          <a:xfrm>
            <a:off x="2836150" y="1466100"/>
            <a:ext cx="6112800" cy="45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Font typeface="Arial"/>
              <a:buNone/>
            </a:pPr>
            <a:r>
              <a:rPr lang="es-ES" sz="2400" b="1">
                <a:solidFill>
                  <a:srgbClr val="4A86E8"/>
                </a:solidFill>
              </a:rPr>
              <a:t>&lt;h1&gt;</a:t>
            </a:r>
            <a:r>
              <a:rPr lang="es-ES" sz="2400" b="1">
                <a:solidFill>
                  <a:schemeClr val="dk1"/>
                </a:solidFill>
              </a:rPr>
              <a:t>Hello World!</a:t>
            </a:r>
            <a:r>
              <a:rPr lang="es-ES" sz="2400" b="1">
                <a:solidFill>
                  <a:srgbClr val="4A86E8"/>
                </a:solidFill>
              </a:rPr>
              <a:t>&lt;/h1&gt;</a:t>
            </a:r>
            <a:endParaRPr sz="24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1">
              <a:solidFill>
                <a:srgbClr val="4A86E8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1">
              <a:solidFill>
                <a:srgbClr val="4A86E8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1">
              <a:solidFill>
                <a:srgbClr val="4A86E8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Font typeface="Arial"/>
              <a:buNone/>
            </a:pPr>
            <a:r>
              <a:rPr lang="es-ES" sz="2400" b="1">
                <a:solidFill>
                  <a:srgbClr val="4A86E8"/>
                </a:solidFill>
              </a:rPr>
              <a:t>&lt;button&gt;</a:t>
            </a:r>
            <a:r>
              <a:rPr lang="es-ES" sz="2400" b="1">
                <a:solidFill>
                  <a:schemeClr val="dk1"/>
                </a:solidFill>
              </a:rPr>
              <a:t>Click me!</a:t>
            </a:r>
            <a:r>
              <a:rPr lang="es-ES" sz="2400" b="1">
                <a:solidFill>
                  <a:srgbClr val="4A86E8"/>
                </a:solidFill>
              </a:rPr>
              <a:t>&lt;/button&gt;</a:t>
            </a:r>
            <a:endParaRPr sz="24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1">
              <a:solidFill>
                <a:srgbClr val="4A86E8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1">
              <a:solidFill>
                <a:srgbClr val="4A86E8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1">
              <a:solidFill>
                <a:srgbClr val="4A86E8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Font typeface="Arial"/>
              <a:buNone/>
            </a:pPr>
            <a:r>
              <a:rPr lang="es-ES" sz="2400" b="1">
                <a:solidFill>
                  <a:srgbClr val="4A86E8"/>
                </a:solidFill>
              </a:rPr>
              <a:t>&lt;span&gt;</a:t>
            </a:r>
            <a:r>
              <a:rPr lang="es-ES" sz="2400" b="1">
                <a:solidFill>
                  <a:schemeClr val="dk1"/>
                </a:solidFill>
              </a:rPr>
              <a:t>8,678</a:t>
            </a:r>
            <a:r>
              <a:rPr lang="es-ES" sz="2400" b="1">
                <a:solidFill>
                  <a:srgbClr val="4A86E8"/>
                </a:solidFill>
              </a:rPr>
              <a:t>&lt;/span&gt;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Atributos HTML</a:t>
            </a:r>
            <a:endParaRPr/>
          </a:p>
        </p:txBody>
      </p:sp>
      <p:sp>
        <p:nvSpPr>
          <p:cNvPr id="272" name="Shape 272"/>
          <p:cNvSpPr txBox="1"/>
          <p:nvPr/>
        </p:nvSpPr>
        <p:spPr>
          <a:xfrm>
            <a:off x="787750" y="4173850"/>
            <a:ext cx="9036300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Font typeface="Arial"/>
              <a:buNone/>
            </a:pPr>
            <a:r>
              <a:rPr lang="es-ES" sz="1500" b="1" i="0" u="none" strike="noStrike" cap="non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&lt;a</a:t>
            </a:r>
            <a:r>
              <a:rPr lang="es-E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500" b="1" i="0" u="none" strike="noStrike" cap="non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class=</a:t>
            </a:r>
            <a:r>
              <a:rPr lang="es-ES" sz="1500" b="1" i="0" u="none" strike="noStrike" cap="non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"logo</a:t>
            </a:r>
            <a:r>
              <a:rPr lang="es-ES" sz="1500" b="1">
                <a:solidFill>
                  <a:srgbClr val="38761D"/>
                </a:solidFill>
              </a:rPr>
              <a:t>257</a:t>
            </a:r>
            <a:r>
              <a:rPr lang="es-ES" sz="1500" b="1" i="0" u="none" strike="noStrike" cap="non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s-E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500" b="1" i="0" u="none" strike="noStrike" cap="non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href=</a:t>
            </a:r>
            <a:r>
              <a:rPr lang="es-ES" sz="1500" b="1" i="0" u="none" strike="noStrike" cap="non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s-ES" sz="1500" b="1" i="0" u="sng" strike="noStrike" cap="none">
                <a:solidFill>
                  <a:srgbClr val="AF4345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http://9gag.com</a:t>
            </a:r>
            <a:r>
              <a:rPr lang="es-ES" sz="1500" b="1" i="0" u="none" strike="noStrike" cap="non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s-E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500" b="1" i="0" u="none" strike="noStrike" cap="non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onclick=</a:t>
            </a:r>
            <a:r>
              <a:rPr lang="es-ES" sz="1500" b="1" i="0" u="none" strike="noStrike" cap="non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"GAG.GA.track('NavigationBar');"</a:t>
            </a:r>
            <a:r>
              <a:rPr lang="es-ES" sz="1500" b="1" i="0" u="none" strike="noStrike" cap="non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s-ES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9GAG</a:t>
            </a:r>
            <a:r>
              <a:rPr lang="es-ES" sz="1500" b="1" i="0" u="none" strike="noStrike" cap="non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&lt;/a&gt;</a:t>
            </a:r>
            <a:endParaRPr/>
          </a:p>
        </p:txBody>
      </p:sp>
      <p:sp>
        <p:nvSpPr>
          <p:cNvPr id="273" name="Shape 273"/>
          <p:cNvSpPr txBox="1"/>
          <p:nvPr/>
        </p:nvSpPr>
        <p:spPr>
          <a:xfrm>
            <a:off x="3390375" y="5350725"/>
            <a:ext cx="13398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Font typeface="Arial"/>
              <a:buNone/>
            </a:pPr>
            <a:r>
              <a:rPr lang="es-ES" sz="1400" b="1" i="0" u="none" strike="noStrike" cap="non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ATTRIBUT</a:t>
            </a:r>
            <a:r>
              <a:rPr lang="es-ES" b="1">
                <a:solidFill>
                  <a:srgbClr val="B45F06"/>
                </a:solidFill>
              </a:rPr>
              <a:t>O</a:t>
            </a:r>
            <a:r>
              <a:rPr lang="es-ES" sz="1400" b="1" i="0" u="none" strike="noStrike" cap="non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cxnSp>
        <p:nvCxnSpPr>
          <p:cNvPr id="274" name="Shape 274"/>
          <p:cNvCxnSpPr>
            <a:stCxn id="273" idx="0"/>
          </p:cNvCxnSpPr>
          <p:nvPr/>
        </p:nvCxnSpPr>
        <p:spPr>
          <a:xfrm rot="10800000">
            <a:off x="2622675" y="4611525"/>
            <a:ext cx="1437600" cy="739200"/>
          </a:xfrm>
          <a:prstGeom prst="straightConnector1">
            <a:avLst/>
          </a:prstGeom>
          <a:noFill/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275" name="Shape 275"/>
          <p:cNvCxnSpPr>
            <a:stCxn id="273" idx="0"/>
          </p:cNvCxnSpPr>
          <p:nvPr/>
        </p:nvCxnSpPr>
        <p:spPr>
          <a:xfrm rot="10800000" flipH="1">
            <a:off x="4060275" y="4601625"/>
            <a:ext cx="870300" cy="749100"/>
          </a:xfrm>
          <a:prstGeom prst="straightConnector1">
            <a:avLst/>
          </a:prstGeom>
          <a:noFill/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276" name="Shape 276"/>
          <p:cNvCxnSpPr>
            <a:stCxn id="273" idx="0"/>
          </p:cNvCxnSpPr>
          <p:nvPr/>
        </p:nvCxnSpPr>
        <p:spPr>
          <a:xfrm rot="10800000">
            <a:off x="1419675" y="4611525"/>
            <a:ext cx="2640600" cy="739200"/>
          </a:xfrm>
          <a:prstGeom prst="straightConnector1">
            <a:avLst/>
          </a:prstGeom>
          <a:noFill/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277" name="Shape 277"/>
          <p:cNvSpPr txBox="1"/>
          <p:nvPr/>
        </p:nvSpPr>
        <p:spPr>
          <a:xfrm>
            <a:off x="2399775" y="2195975"/>
            <a:ext cx="6217800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Font typeface="Arial"/>
              <a:buNone/>
            </a:pPr>
            <a:r>
              <a:rPr lang="es-ES" sz="1800" b="1" i="0" u="none" strike="noStrike" cap="non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&lt;span </a:t>
            </a:r>
            <a:r>
              <a:rPr lang="es-ES" sz="1800" b="1" i="0" u="none" strike="noStrike" cap="non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class=</a:t>
            </a:r>
            <a:r>
              <a:rPr lang="es-ES" sz="1800" b="1" i="0" u="none" strike="noStrike" cap="non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"badge-item-love-count"</a:t>
            </a:r>
            <a:r>
              <a:rPr lang="es-ES" sz="1800" b="1" i="0" u="none" strike="noStrike" cap="non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s-E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8,678</a:t>
            </a:r>
            <a:r>
              <a:rPr lang="es-ES" sz="1800" b="1" i="0" u="none" strike="noStrike" cap="non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&lt;/span&gt;</a:t>
            </a:r>
            <a:endParaRPr/>
          </a:p>
        </p:txBody>
      </p:sp>
      <p:sp>
        <p:nvSpPr>
          <p:cNvPr id="278" name="Shape 278"/>
          <p:cNvSpPr txBox="1"/>
          <p:nvPr/>
        </p:nvSpPr>
        <p:spPr>
          <a:xfrm>
            <a:off x="2913675" y="3218350"/>
            <a:ext cx="13398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Font typeface="Arial"/>
              <a:buNone/>
            </a:pPr>
            <a:r>
              <a:rPr lang="es-ES" sz="1400" b="1" i="0" u="none" strike="noStrike" cap="non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ATTRIBUT</a:t>
            </a:r>
            <a:r>
              <a:rPr lang="es-ES" b="1">
                <a:solidFill>
                  <a:srgbClr val="B45F06"/>
                </a:solidFill>
              </a:rPr>
              <a:t>O</a:t>
            </a:r>
            <a:endParaRPr/>
          </a:p>
        </p:txBody>
      </p:sp>
      <p:cxnSp>
        <p:nvCxnSpPr>
          <p:cNvPr id="279" name="Shape 279"/>
          <p:cNvCxnSpPr>
            <a:stCxn id="278" idx="0"/>
          </p:cNvCxnSpPr>
          <p:nvPr/>
        </p:nvCxnSpPr>
        <p:spPr>
          <a:xfrm rot="10800000">
            <a:off x="3405075" y="2782750"/>
            <a:ext cx="178500" cy="435600"/>
          </a:xfrm>
          <a:prstGeom prst="straightConnector1">
            <a:avLst/>
          </a:prstGeom>
          <a:noFill/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triangle" w="lg" len="lg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Elementos de la Pagina</a:t>
            </a:r>
            <a:endParaRPr/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77330" y="2160600"/>
            <a:ext cx="4263000" cy="39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82600" rtl="0">
              <a:spcBef>
                <a:spcPts val="1000"/>
              </a:spcBef>
              <a:spcAft>
                <a:spcPts val="0"/>
              </a:spcAft>
              <a:buSzPts val="4000"/>
              <a:buChar char="●"/>
            </a:pPr>
            <a:r>
              <a:rPr lang="es-ES" sz="4000"/>
              <a:t>Que atributos tienen los siguientes elementos?</a:t>
            </a:r>
            <a:endParaRPr sz="4000"/>
          </a:p>
          <a:p>
            <a:pPr marL="457200" lvl="0" indent="-482600"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es-ES" sz="4000"/>
              <a:t>Que texto tienen?</a:t>
            </a:r>
            <a:endParaRPr sz="4000"/>
          </a:p>
        </p:txBody>
      </p:sp>
      <p:pic>
        <p:nvPicPr>
          <p:cNvPr id="286" name="Shape 2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0575" y="1403025"/>
            <a:ext cx="4571527" cy="462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Visión general de Selenium</a:t>
            </a: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Herramienta de automatización para aplicaciones web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Código abierto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Permite utilizar una gama de lenguajes (Java, Python, C#, Javascript, Ruby, etc.)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Controla una variedad de Navegadores (IE, Chrome, Firefox, Opera, etc…)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Disponible en Windows, Linux, MacOS</a:t>
            </a:r>
            <a:endParaRPr sz="24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Componentes de Selenium</a:t>
            </a: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98" name="Shape 298"/>
          <p:cNvGrpSpPr/>
          <p:nvPr/>
        </p:nvGrpSpPr>
        <p:grpSpPr>
          <a:xfrm>
            <a:off x="1842436" y="2161469"/>
            <a:ext cx="6267165" cy="3879673"/>
            <a:chOff x="1164573" y="881"/>
            <a:chExt cx="6267165" cy="3879673"/>
          </a:xfrm>
        </p:grpSpPr>
        <p:sp>
          <p:nvSpPr>
            <p:cNvPr id="299" name="Shape 299"/>
            <p:cNvSpPr/>
            <p:nvPr/>
          </p:nvSpPr>
          <p:spPr>
            <a:xfrm>
              <a:off x="1164573" y="15188"/>
              <a:ext cx="2984364" cy="1790618"/>
            </a:xfrm>
            <a:prstGeom prst="rect">
              <a:avLst/>
            </a:prstGeom>
            <a:solidFill>
              <a:srgbClr val="90C2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Shape 300"/>
            <p:cNvSpPr txBox="1"/>
            <p:nvPr/>
          </p:nvSpPr>
          <p:spPr>
            <a:xfrm>
              <a:off x="1164573" y="15188"/>
              <a:ext cx="2984364" cy="17906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1450" tIns="171450" rIns="171450" bIns="171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0" b="0" i="0" u="none" strike="noStrike" cap="non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Selenium IDE</a:t>
              </a:r>
              <a:endParaRPr sz="4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4447374" y="881"/>
              <a:ext cx="2984364" cy="1790618"/>
            </a:xfrm>
            <a:prstGeom prst="rect">
              <a:avLst/>
            </a:prstGeom>
            <a:solidFill>
              <a:srgbClr val="90C2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Shape 302"/>
            <p:cNvSpPr txBox="1"/>
            <p:nvPr/>
          </p:nvSpPr>
          <p:spPr>
            <a:xfrm>
              <a:off x="4447374" y="881"/>
              <a:ext cx="2984364" cy="17906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1450" tIns="171450" rIns="171450" bIns="171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0" b="0" i="0" u="none" strike="noStrike" cap="non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Selenium RC</a:t>
              </a:r>
              <a:endParaRPr sz="4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1164573" y="2089936"/>
              <a:ext cx="2984364" cy="1790618"/>
            </a:xfrm>
            <a:prstGeom prst="rect">
              <a:avLst/>
            </a:prstGeom>
            <a:solidFill>
              <a:srgbClr val="90C2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Shape 304"/>
            <p:cNvSpPr txBox="1"/>
            <p:nvPr/>
          </p:nvSpPr>
          <p:spPr>
            <a:xfrm>
              <a:off x="1164573" y="2089936"/>
              <a:ext cx="2984364" cy="17906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1450" tIns="171450" rIns="171450" bIns="171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0" b="0" i="0" u="none" strike="noStrike" cap="non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Selenium WebDriver</a:t>
              </a:r>
              <a:endParaRPr sz="4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4447374" y="2089936"/>
              <a:ext cx="2984364" cy="1790618"/>
            </a:xfrm>
            <a:prstGeom prst="rect">
              <a:avLst/>
            </a:prstGeom>
            <a:solidFill>
              <a:srgbClr val="90C2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Shape 306"/>
            <p:cNvSpPr txBox="1"/>
            <p:nvPr/>
          </p:nvSpPr>
          <p:spPr>
            <a:xfrm>
              <a:off x="4447374" y="2089936"/>
              <a:ext cx="2984364" cy="17906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1450" tIns="171450" rIns="171450" bIns="171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0" b="0" i="0" u="none" strike="noStrike" cap="non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Selenium GRID</a:t>
              </a:r>
              <a:endParaRPr sz="4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Selenium IDE </a:t>
            </a: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971808" y="1504540"/>
            <a:ext cx="6530802" cy="411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/>
              <a:t>Antiguamente un </a:t>
            </a:r>
            <a:r>
              <a:rPr lang="es-E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Plug in de Firefox ahora obsoleto</a:t>
            </a:r>
            <a:r>
              <a:rPr lang="es-ES" sz="2400"/>
              <a:t>.</a:t>
            </a:r>
            <a:endParaRPr sz="2400"/>
          </a:p>
          <a:p>
            <a:pPr marL="342900" marR="0" lvl="0" indent="-37338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lang="es-ES" sz="2400"/>
              <a:t>Existen nuevas versiones para Chrome y Firefox: Selenium IDE y Kantu</a:t>
            </a:r>
            <a:endParaRPr sz="240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Permiten crear casos de prueba por medio de grabación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Tiene capacidad de añadir verificaciones y 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lang="es-E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aserciones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Permite crear suites de prueba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Permite la depuración de scripts</a:t>
            </a:r>
            <a:endParaRPr/>
          </a:p>
          <a:p>
            <a: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6A51992-1509-4B77-9D65-A58709107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6279" y="609600"/>
            <a:ext cx="4058387" cy="468464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Objetivos</a:t>
            </a: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51" name="Shape 151"/>
          <p:cNvGrpSpPr/>
          <p:nvPr/>
        </p:nvGrpSpPr>
        <p:grpSpPr>
          <a:xfrm>
            <a:off x="1409892" y="1584235"/>
            <a:ext cx="7132252" cy="4457657"/>
            <a:chOff x="732029" y="133"/>
            <a:chExt cx="7132252" cy="4457657"/>
          </a:xfrm>
        </p:grpSpPr>
        <p:sp>
          <p:nvSpPr>
            <p:cNvPr id="152" name="Shape 152"/>
            <p:cNvSpPr/>
            <p:nvPr/>
          </p:nvSpPr>
          <p:spPr>
            <a:xfrm>
              <a:off x="732029" y="133"/>
              <a:ext cx="2228828" cy="1337297"/>
            </a:xfrm>
            <a:prstGeom prst="rect">
              <a:avLst/>
            </a:prstGeom>
            <a:solidFill>
              <a:srgbClr val="90C2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Shape 153"/>
            <p:cNvSpPr txBox="1"/>
            <p:nvPr/>
          </p:nvSpPr>
          <p:spPr>
            <a:xfrm>
              <a:off x="732029" y="133"/>
              <a:ext cx="2228828" cy="1337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5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Visión general de Automatización</a:t>
              </a:r>
              <a:endParaRPr sz="25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3183741" y="133"/>
              <a:ext cx="2228828" cy="1337297"/>
            </a:xfrm>
            <a:prstGeom prst="rect">
              <a:avLst/>
            </a:prstGeom>
            <a:solidFill>
              <a:srgbClr val="90C2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 txBox="1"/>
            <p:nvPr/>
          </p:nvSpPr>
          <p:spPr>
            <a:xfrm>
              <a:off x="3183741" y="133"/>
              <a:ext cx="2228828" cy="1337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5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Visión general de </a:t>
              </a:r>
              <a:r>
                <a:rPr lang="es-ES" sz="2500" b="0" i="0" u="none" strike="noStrike" cap="none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Selenium</a:t>
              </a:r>
              <a:endParaRPr sz="25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5635453" y="133"/>
              <a:ext cx="2228828" cy="1337297"/>
            </a:xfrm>
            <a:prstGeom prst="rect">
              <a:avLst/>
            </a:prstGeom>
            <a:solidFill>
              <a:srgbClr val="90C2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Shape 157"/>
            <p:cNvSpPr txBox="1"/>
            <p:nvPr/>
          </p:nvSpPr>
          <p:spPr>
            <a:xfrm>
              <a:off x="5635453" y="133"/>
              <a:ext cx="2228828" cy="1337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5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Aplicación de prueba</a:t>
              </a:r>
              <a:endParaRPr sz="25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732029" y="1560313"/>
              <a:ext cx="2228828" cy="1337297"/>
            </a:xfrm>
            <a:prstGeom prst="rect">
              <a:avLst/>
            </a:prstGeom>
            <a:solidFill>
              <a:srgbClr val="90C2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Shape 159"/>
            <p:cNvSpPr txBox="1"/>
            <p:nvPr/>
          </p:nvSpPr>
          <p:spPr>
            <a:xfrm>
              <a:off x="732029" y="1560313"/>
              <a:ext cx="2228828" cy="1337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5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HTML </a:t>
              </a:r>
              <a:r>
                <a:rPr lang="es-ES" sz="2500" b="0" i="0" u="none" strike="noStrike" cap="none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Basico</a:t>
              </a:r>
              <a:endParaRPr sz="25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3183741" y="1560313"/>
              <a:ext cx="2228828" cy="1337297"/>
            </a:xfrm>
            <a:prstGeom prst="rect">
              <a:avLst/>
            </a:prstGeom>
            <a:solidFill>
              <a:srgbClr val="90C2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Shape 161"/>
            <p:cNvSpPr txBox="1"/>
            <p:nvPr/>
          </p:nvSpPr>
          <p:spPr>
            <a:xfrm>
              <a:off x="3183741" y="1560313"/>
              <a:ext cx="2228828" cy="1337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500" b="0" i="0" u="none" strike="noStrike" cap="none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Selenium</a:t>
              </a:r>
              <a:r>
                <a:rPr lang="es-ES" sz="25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IDE</a:t>
              </a:r>
              <a:endParaRPr sz="25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5635453" y="1560313"/>
              <a:ext cx="2228828" cy="1337297"/>
            </a:xfrm>
            <a:prstGeom prst="rect">
              <a:avLst/>
            </a:prstGeom>
            <a:solidFill>
              <a:srgbClr val="90C2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Shape 163"/>
            <p:cNvSpPr txBox="1"/>
            <p:nvPr/>
          </p:nvSpPr>
          <p:spPr>
            <a:xfrm>
              <a:off x="5635453" y="1560313"/>
              <a:ext cx="2228828" cy="1337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Comandos</a:t>
              </a:r>
            </a:p>
          </p:txBody>
        </p:sp>
        <p:sp>
          <p:nvSpPr>
            <p:cNvPr id="164" name="Shape 164"/>
            <p:cNvSpPr/>
            <p:nvPr/>
          </p:nvSpPr>
          <p:spPr>
            <a:xfrm>
              <a:off x="732029" y="3120493"/>
              <a:ext cx="2228828" cy="1337297"/>
            </a:xfrm>
            <a:prstGeom prst="rect">
              <a:avLst/>
            </a:prstGeom>
            <a:solidFill>
              <a:srgbClr val="90C2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 txBox="1"/>
            <p:nvPr/>
          </p:nvSpPr>
          <p:spPr>
            <a:xfrm>
              <a:off x="732029" y="3120493"/>
              <a:ext cx="2228828" cy="1337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5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Git</a:t>
              </a:r>
              <a:endParaRPr sz="25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3183741" y="3120493"/>
              <a:ext cx="2228828" cy="1337297"/>
            </a:xfrm>
            <a:prstGeom prst="rect">
              <a:avLst/>
            </a:prstGeom>
            <a:solidFill>
              <a:srgbClr val="90C2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Shape 167"/>
            <p:cNvSpPr txBox="1"/>
            <p:nvPr/>
          </p:nvSpPr>
          <p:spPr>
            <a:xfrm>
              <a:off x="3183741" y="3120493"/>
              <a:ext cx="2228828" cy="1337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500" b="0" i="0" u="none" strike="noStrike" cap="none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Github</a:t>
              </a:r>
              <a:endParaRPr sz="25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5635453" y="3120493"/>
              <a:ext cx="2228828" cy="1337297"/>
            </a:xfrm>
            <a:prstGeom prst="rect">
              <a:avLst/>
            </a:prstGeom>
            <a:solidFill>
              <a:srgbClr val="90C2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 txBox="1"/>
            <p:nvPr/>
          </p:nvSpPr>
          <p:spPr>
            <a:xfrm>
              <a:off x="5635453" y="3120493"/>
              <a:ext cx="2228828" cy="1337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Trello</a:t>
              </a:r>
              <a:endParaRPr sz="25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Comandos de Selenium o “Selenio”</a:t>
            </a: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77334" y="1727452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Componentes de un comando:</a:t>
            </a:r>
            <a:endParaRPr dirty="0"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Instrucción</a:t>
            </a:r>
            <a:endParaRPr dirty="0"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Localizador</a:t>
            </a:r>
            <a:endParaRPr dirty="0"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Parámetro de entrada (no siempre requerido)</a:t>
            </a:r>
            <a:endParaRPr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Tipos de comandos:</a:t>
            </a:r>
            <a:endParaRPr dirty="0"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Acciones,</a:t>
            </a:r>
            <a:endParaRPr dirty="0"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1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Accesors</a:t>
            </a:r>
            <a:endParaRPr sz="2400" b="0" i="1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Aserciones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49664-78E0-4195-AFCE-8864F80AA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mas </a:t>
            </a:r>
            <a:r>
              <a:rPr lang="en-US" dirty="0" err="1"/>
              <a:t>comunes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68F543-3298-4BF9-8D62-86FEAB1796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</a:t>
            </a:r>
          </a:p>
          <a:p>
            <a:r>
              <a:rPr lang="en-US" dirty="0"/>
              <a:t>Close</a:t>
            </a:r>
          </a:p>
          <a:p>
            <a:r>
              <a:rPr lang="en-US" dirty="0"/>
              <a:t>Click (at)</a:t>
            </a:r>
          </a:p>
          <a:p>
            <a:r>
              <a:rPr lang="en-US" dirty="0"/>
              <a:t>Select ( frame/window)</a:t>
            </a:r>
          </a:p>
          <a:p>
            <a:r>
              <a:rPr lang="en-US" dirty="0"/>
              <a:t>Type</a:t>
            </a:r>
          </a:p>
          <a:p>
            <a:r>
              <a:rPr lang="en-US" dirty="0"/>
              <a:t>Check (uncheck)</a:t>
            </a:r>
          </a:p>
          <a:p>
            <a:r>
              <a:rPr lang="en-US" dirty="0"/>
              <a:t>Verify/Assert (element present/not present/editable/not editable,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Wait ( for element editable/not editable/present/not present/visible,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62358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E35FA9-D3CA-4294-A2BD-0D8B244B5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75F759-4A40-4CC5-85A3-F3E1932032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Sistema de control de versions</a:t>
            </a:r>
          </a:p>
          <a:p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llevar</a:t>
            </a:r>
            <a:r>
              <a:rPr lang="en-US" dirty="0"/>
              <a:t> el </a:t>
            </a:r>
            <a:r>
              <a:rPr lang="en-US" dirty="0" err="1"/>
              <a:t>registro</a:t>
            </a:r>
            <a:r>
              <a:rPr lang="en-US" dirty="0"/>
              <a:t> de los </a:t>
            </a:r>
            <a:r>
              <a:rPr lang="en-US" dirty="0" err="1"/>
              <a:t>cambios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archivos</a:t>
            </a:r>
            <a:r>
              <a:rPr lang="en-US" dirty="0"/>
              <a:t>.</a:t>
            </a:r>
          </a:p>
          <a:p>
            <a:r>
              <a:rPr lang="en-US" dirty="0" err="1"/>
              <a:t>Herramienta</a:t>
            </a:r>
            <a:r>
              <a:rPr lang="en-US" dirty="0"/>
              <a:t> de </a:t>
            </a:r>
            <a:r>
              <a:rPr lang="en-US" dirty="0" err="1"/>
              <a:t>coordinacion</a:t>
            </a:r>
            <a:r>
              <a:rPr lang="en-US" dirty="0"/>
              <a:t> de </a:t>
            </a:r>
            <a:r>
              <a:rPr lang="en-US" dirty="0" err="1"/>
              <a:t>trabajo</a:t>
            </a:r>
            <a:r>
              <a:rPr lang="en-US" dirty="0"/>
              <a:t> entre multiples </a:t>
            </a:r>
            <a:r>
              <a:rPr lang="en-US" dirty="0" err="1"/>
              <a:t>desarrolladores</a:t>
            </a:r>
            <a:r>
              <a:rPr lang="en-US" dirty="0"/>
              <a:t>.</a:t>
            </a:r>
          </a:p>
          <a:p>
            <a:r>
              <a:rPr lang="en-US" dirty="0" err="1"/>
              <a:t>Creado</a:t>
            </a:r>
            <a:r>
              <a:rPr lang="en-US" dirty="0"/>
              <a:t> por Linus Torvalds</a:t>
            </a:r>
          </a:p>
          <a:p>
            <a:r>
              <a:rPr lang="en-US" dirty="0"/>
              <a:t>Open source/gratis</a:t>
            </a:r>
          </a:p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B2D74DF-C4B0-444C-BE92-44A904E8C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868" y="716375"/>
            <a:ext cx="14287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272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8343B1-48BB-4D0C-9507-A6EA6BEFC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mas </a:t>
            </a:r>
            <a:r>
              <a:rPr lang="en-US" dirty="0" err="1"/>
              <a:t>usados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curso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DCC0F2-16DC-4F26-907D-F81BC67B5F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Configuracion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config --global</a:t>
            </a:r>
          </a:p>
          <a:p>
            <a:pPr lvl="2"/>
            <a:r>
              <a:rPr lang="en-US" dirty="0"/>
              <a:t>user.name</a:t>
            </a:r>
          </a:p>
          <a:p>
            <a:pPr lvl="2"/>
            <a:r>
              <a:rPr lang="en-US" dirty="0" err="1"/>
              <a:t>user.email</a:t>
            </a:r>
            <a:endParaRPr lang="en-US" dirty="0"/>
          </a:p>
          <a:p>
            <a:r>
              <a:rPr lang="en-US" dirty="0"/>
              <a:t>Control de </a:t>
            </a:r>
            <a:r>
              <a:rPr lang="en-US" dirty="0" err="1"/>
              <a:t>archivos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add</a:t>
            </a:r>
          </a:p>
          <a:p>
            <a:pPr lvl="1"/>
            <a:r>
              <a:rPr lang="en-US" dirty="0"/>
              <a:t>commit</a:t>
            </a:r>
          </a:p>
          <a:p>
            <a:pPr lvl="1"/>
            <a:r>
              <a:rPr lang="en-US" dirty="0"/>
              <a:t>push</a:t>
            </a:r>
          </a:p>
          <a:p>
            <a:pPr lvl="1"/>
            <a:r>
              <a:rPr lang="en-US" dirty="0"/>
              <a:t>pull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268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9793A1-564A-4279-9745-E482232E6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Flujo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018D07-2A1B-4ED2-8AD7-7295BB94EB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44F7B7E-4400-45E4-8E1A-5A4364E7D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995" y="1454568"/>
            <a:ext cx="458152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159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2DE5DF-0EF9-4B9A-BE2D-743283F50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966644B-62FB-44CE-B3FE-E5A0F5571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719001"/>
            <a:ext cx="8596668" cy="3880773"/>
          </a:xfrm>
        </p:spPr>
        <p:txBody>
          <a:bodyPr/>
          <a:lstStyle/>
          <a:p>
            <a:r>
              <a:rPr lang="en-US" dirty="0" err="1"/>
              <a:t>Servicio</a:t>
            </a:r>
            <a:r>
              <a:rPr lang="en-US" dirty="0"/>
              <a:t> de hosting control de </a:t>
            </a:r>
            <a:r>
              <a:rPr lang="en-US" dirty="0" err="1"/>
              <a:t>versiones</a:t>
            </a:r>
            <a:r>
              <a:rPr lang="en-US" dirty="0"/>
              <a:t> </a:t>
            </a:r>
            <a:r>
              <a:rPr lang="en-US" dirty="0" err="1"/>
              <a:t>basado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web .</a:t>
            </a:r>
          </a:p>
          <a:p>
            <a:r>
              <a:rPr lang="en-US" dirty="0"/>
              <a:t>Nos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almacenar</a:t>
            </a:r>
            <a:r>
              <a:rPr lang="en-US" dirty="0"/>
              <a:t> </a:t>
            </a:r>
            <a:r>
              <a:rPr lang="en-US" dirty="0" err="1"/>
              <a:t>codigo</a:t>
            </a:r>
            <a:r>
              <a:rPr lang="en-US" dirty="0"/>
              <a:t>, </a:t>
            </a:r>
            <a:r>
              <a:rPr lang="en-US" dirty="0" err="1"/>
              <a:t>revisarlo</a:t>
            </a:r>
            <a:r>
              <a:rPr lang="en-US" dirty="0"/>
              <a:t>, </a:t>
            </a:r>
            <a:r>
              <a:rPr lang="en-US" dirty="0" err="1"/>
              <a:t>administrar</a:t>
            </a:r>
            <a:r>
              <a:rPr lang="en-US" dirty="0"/>
              <a:t> </a:t>
            </a:r>
            <a:r>
              <a:rPr lang="en-US" dirty="0" err="1"/>
              <a:t>proyectos</a:t>
            </a:r>
            <a:r>
              <a:rPr lang="en-US" dirty="0"/>
              <a:t>.</a:t>
            </a:r>
          </a:p>
          <a:p>
            <a:r>
              <a:rPr lang="en-US" dirty="0" err="1"/>
              <a:t>Nuestro</a:t>
            </a:r>
            <a:r>
              <a:rPr lang="en-US" dirty="0"/>
              <a:t> </a:t>
            </a:r>
            <a:r>
              <a:rPr lang="en-US" dirty="0" err="1"/>
              <a:t>portafolio</a:t>
            </a:r>
            <a:r>
              <a:rPr lang="en-US" dirty="0"/>
              <a:t> de </a:t>
            </a:r>
            <a:r>
              <a:rPr lang="en-US" dirty="0" err="1"/>
              <a:t>proyectos</a:t>
            </a:r>
            <a:r>
              <a:rPr lang="en-US" dirty="0"/>
              <a:t>!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72CC730-04CB-4D87-9A61-3A0A20E45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165" y="816638"/>
            <a:ext cx="2381250" cy="6953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9C4CE42-814C-4AB2-B663-C9F2E0460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285" y="2819400"/>
            <a:ext cx="612604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6505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BBC210-A41F-4529-BAED-91BA018DA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Trello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54B8C6-B2E9-4BDF-AE25-0809CEDC05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Aplicacion</a:t>
            </a:r>
            <a:r>
              <a:rPr lang="en-US" dirty="0"/>
              <a:t> </a:t>
            </a:r>
            <a:r>
              <a:rPr lang="en-US" dirty="0" err="1"/>
              <a:t>basada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web para </a:t>
            </a:r>
            <a:r>
              <a:rPr lang="en-US" dirty="0" err="1"/>
              <a:t>administracion</a:t>
            </a:r>
            <a:r>
              <a:rPr lang="en-US" dirty="0"/>
              <a:t> de </a:t>
            </a:r>
            <a:r>
              <a:rPr lang="en-US" dirty="0" err="1"/>
              <a:t>proyectos</a:t>
            </a:r>
            <a:r>
              <a:rPr lang="en-US" dirty="0"/>
              <a:t>.</a:t>
            </a:r>
          </a:p>
          <a:p>
            <a:r>
              <a:rPr lang="en-US" dirty="0" err="1"/>
              <a:t>Creada</a:t>
            </a:r>
            <a:r>
              <a:rPr lang="en-US" dirty="0"/>
              <a:t> por Fog Creek Software</a:t>
            </a:r>
          </a:p>
          <a:p>
            <a:r>
              <a:rPr lang="en-US" dirty="0"/>
              <a:t>Nuestra </a:t>
            </a:r>
            <a:r>
              <a:rPr lang="en-US" dirty="0" err="1"/>
              <a:t>herramienta</a:t>
            </a:r>
            <a:r>
              <a:rPr lang="en-US" dirty="0"/>
              <a:t> para </a:t>
            </a:r>
            <a:r>
              <a:rPr lang="en-US" dirty="0" err="1"/>
              <a:t>verificar</a:t>
            </a:r>
            <a:r>
              <a:rPr lang="en-US" dirty="0"/>
              <a:t> </a:t>
            </a:r>
            <a:r>
              <a:rPr lang="en-US" dirty="0" err="1"/>
              <a:t>nuestro</a:t>
            </a:r>
            <a:r>
              <a:rPr lang="en-US" dirty="0"/>
              <a:t> </a:t>
            </a:r>
            <a:r>
              <a:rPr lang="en-US" dirty="0" err="1"/>
              <a:t>avance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curso</a:t>
            </a:r>
            <a:r>
              <a:rPr lang="en-US" dirty="0"/>
              <a:t>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2E36D42-AAEF-4528-91A1-2B35DB530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16638"/>
            <a:ext cx="20955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262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845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Visión general de automatización</a:t>
            </a: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75" name="Shape 175"/>
          <p:cNvGrpSpPr/>
          <p:nvPr/>
        </p:nvGrpSpPr>
        <p:grpSpPr>
          <a:xfrm>
            <a:off x="677863" y="1700012"/>
            <a:ext cx="8596312" cy="4342014"/>
            <a:chOff x="0" y="0"/>
            <a:chExt cx="8596312" cy="4342014"/>
          </a:xfrm>
        </p:grpSpPr>
        <p:cxnSp>
          <p:nvCxnSpPr>
            <p:cNvPr id="176" name="Shape 176"/>
            <p:cNvCxnSpPr/>
            <p:nvPr/>
          </p:nvCxnSpPr>
          <p:spPr>
            <a:xfrm>
              <a:off x="0" y="0"/>
              <a:ext cx="8596312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7" name="Shape 177"/>
            <p:cNvSpPr/>
            <p:nvPr/>
          </p:nvSpPr>
          <p:spPr>
            <a:xfrm>
              <a:off x="0" y="0"/>
              <a:ext cx="1719262" cy="43420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Shape 178"/>
            <p:cNvSpPr txBox="1"/>
            <p:nvPr/>
          </p:nvSpPr>
          <p:spPr>
            <a:xfrm>
              <a:off x="0" y="0"/>
              <a:ext cx="1719262" cy="43420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7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Visión general de Automatización</a:t>
              </a:r>
              <a:endParaRPr sz="17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1848207" y="67843"/>
              <a:ext cx="6748104" cy="13568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Shape 180"/>
            <p:cNvSpPr txBox="1"/>
            <p:nvPr/>
          </p:nvSpPr>
          <p:spPr>
            <a:xfrm>
              <a:off x="1848207" y="67843"/>
              <a:ext cx="6748104" cy="13568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4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* Beneficios</a:t>
              </a:r>
              <a:endParaRPr sz="3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181" name="Shape 181"/>
            <p:cNvCxnSpPr/>
            <p:nvPr/>
          </p:nvCxnSpPr>
          <p:spPr>
            <a:xfrm>
              <a:off x="1719262" y="1424723"/>
              <a:ext cx="6877049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D1E3BB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2" name="Shape 182"/>
            <p:cNvSpPr/>
            <p:nvPr/>
          </p:nvSpPr>
          <p:spPr>
            <a:xfrm>
              <a:off x="1848207" y="1492567"/>
              <a:ext cx="6748104" cy="13568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Shape 183"/>
            <p:cNvSpPr txBox="1"/>
            <p:nvPr/>
          </p:nvSpPr>
          <p:spPr>
            <a:xfrm>
              <a:off x="1848207" y="1492567"/>
              <a:ext cx="6748104" cy="13568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4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* Proceso de la Automatización</a:t>
              </a:r>
              <a:endParaRPr sz="3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184" name="Shape 184"/>
            <p:cNvCxnSpPr/>
            <p:nvPr/>
          </p:nvCxnSpPr>
          <p:spPr>
            <a:xfrm>
              <a:off x="1719262" y="2849446"/>
              <a:ext cx="6877049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D1E3BB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5" name="Shape 185"/>
            <p:cNvSpPr/>
            <p:nvPr/>
          </p:nvSpPr>
          <p:spPr>
            <a:xfrm>
              <a:off x="1848207" y="2917290"/>
              <a:ext cx="6748104" cy="13568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Shape 186"/>
            <p:cNvSpPr txBox="1"/>
            <p:nvPr/>
          </p:nvSpPr>
          <p:spPr>
            <a:xfrm>
              <a:off x="1848207" y="2917290"/>
              <a:ext cx="6748104" cy="13568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4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* Creación de una infraestructura de automatización.</a:t>
              </a:r>
              <a:endParaRPr sz="3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187" name="Shape 187"/>
            <p:cNvCxnSpPr/>
            <p:nvPr/>
          </p:nvCxnSpPr>
          <p:spPr>
            <a:xfrm>
              <a:off x="1719262" y="4274170"/>
              <a:ext cx="6877049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D1E3BB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Automatización de Pruebas</a:t>
            </a: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s-E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Uso de un software/librería/script para:</a:t>
            </a:r>
            <a:endParaRPr dirty="0"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lang="es-ES" sz="16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Configurar precondiciones,</a:t>
            </a:r>
            <a:endParaRPr dirty="0"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lang="es-ES" sz="16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Controlar la ejecución de pruebas </a:t>
            </a:r>
            <a:endParaRPr dirty="0"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lang="es-ES" sz="16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Validar los resultados de la ejecución,</a:t>
            </a:r>
            <a:endParaRPr dirty="0"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lang="es-ES" sz="16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Reportar estatus.</a:t>
            </a:r>
            <a:endParaRPr lang="es-ES"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lang="es-ES" sz="2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Por lo regular involucra la automatización de un proceso manual funcional en una organización que ya utiliza un proceso formal de pruebas.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Cuándo y por qué automatizar</a:t>
            </a: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Las pruebas de regresión son frecuentes,</a:t>
            </a:r>
            <a:endParaRPr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Repetición de un mismo caso de prueba con variantes,</a:t>
            </a:r>
            <a:endParaRPr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Pruebas de aceptación de usuario,</a:t>
            </a:r>
            <a:endParaRPr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Proveer una retroalimentación más rápida a los desarrolladores,</a:t>
            </a:r>
            <a:endParaRPr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Reducir el esfuerzo humano,</a:t>
            </a:r>
            <a:endParaRPr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Probar la aplicación en varios ambientes</a:t>
            </a:r>
            <a:endParaRPr sz="24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Beneficios de automatizar</a:t>
            </a: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▶"/>
            </a:pPr>
            <a:r>
              <a:rPr lang="es-ES" sz="3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Rápido</a:t>
            </a:r>
            <a:endParaRPr sz="32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▶"/>
            </a:pPr>
            <a:r>
              <a:rPr lang="es-ES" sz="3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Confiable</a:t>
            </a:r>
            <a:endParaRPr sz="32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▶"/>
            </a:pPr>
            <a:r>
              <a:rPr lang="es-ES" sz="3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Repetible</a:t>
            </a:r>
            <a:endParaRPr sz="32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▶"/>
            </a:pPr>
            <a:r>
              <a:rPr lang="es-ES" sz="3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Programable</a:t>
            </a:r>
            <a:endParaRPr sz="32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▶"/>
            </a:pPr>
            <a:r>
              <a:rPr lang="es-ES" sz="3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Reusable</a:t>
            </a:r>
            <a:endParaRPr sz="32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Proceso de automatización</a:t>
            </a: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11" name="Shape 211"/>
          <p:cNvGrpSpPr/>
          <p:nvPr/>
        </p:nvGrpSpPr>
        <p:grpSpPr>
          <a:xfrm>
            <a:off x="679621" y="2314036"/>
            <a:ext cx="9853538" cy="3408344"/>
            <a:chOff x="1759" y="948874"/>
            <a:chExt cx="9853538" cy="3408344"/>
          </a:xfrm>
        </p:grpSpPr>
        <p:sp>
          <p:nvSpPr>
            <p:cNvPr id="212" name="Shape 212"/>
            <p:cNvSpPr/>
            <p:nvPr/>
          </p:nvSpPr>
          <p:spPr>
            <a:xfrm rot="5400000">
              <a:off x="302909" y="2711737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151489" y="3162726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Shape 214"/>
            <p:cNvSpPr txBox="1"/>
            <p:nvPr/>
          </p:nvSpPr>
          <p:spPr>
            <a:xfrm>
              <a:off x="151489" y="3162726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Análisis de la aplicación</a:t>
              </a:r>
              <a:endPara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1257082" y="2600612"/>
              <a:ext cx="257114" cy="257114"/>
            </a:xfrm>
            <a:prstGeom prst="triangle">
              <a:avLst>
                <a:gd name="adj" fmla="val 10000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 rot="5400000">
              <a:off x="1971129" y="2298934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1819709" y="274992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Shape 218"/>
            <p:cNvSpPr txBox="1"/>
            <p:nvPr/>
          </p:nvSpPr>
          <p:spPr>
            <a:xfrm>
              <a:off x="1819709" y="274992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Preparación de la infraestructura</a:t>
              </a:r>
              <a:endPara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2925302" y="2187809"/>
              <a:ext cx="257114" cy="257114"/>
            </a:xfrm>
            <a:prstGeom prst="triangle">
              <a:avLst>
                <a:gd name="adj" fmla="val 10000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 rot="5400000">
              <a:off x="3639349" y="1886131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3487929" y="2337121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Shape 222"/>
            <p:cNvSpPr txBox="1"/>
            <p:nvPr/>
          </p:nvSpPr>
          <p:spPr>
            <a:xfrm>
              <a:off x="3487929" y="2337121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Crear los pasos de la prueba</a:t>
              </a:r>
              <a:endPara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4593522" y="1775006"/>
              <a:ext cx="257114" cy="257114"/>
            </a:xfrm>
            <a:prstGeom prst="triangle">
              <a:avLst>
                <a:gd name="adj" fmla="val 10000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 rot="5400000">
              <a:off x="5307569" y="1473328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5156150" y="1924318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Shape 226"/>
            <p:cNvSpPr txBox="1"/>
            <p:nvPr/>
          </p:nvSpPr>
          <p:spPr>
            <a:xfrm>
              <a:off x="5156150" y="1924318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Complementación de las pruebas</a:t>
              </a:r>
              <a:endPara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6261742" y="1362204"/>
              <a:ext cx="257114" cy="257114"/>
            </a:xfrm>
            <a:prstGeom prst="triangle">
              <a:avLst>
                <a:gd name="adj" fmla="val 10000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 rot="5400000">
              <a:off x="6975789" y="1060526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6824370" y="1511515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Shape 230"/>
            <p:cNvSpPr txBox="1"/>
            <p:nvPr/>
          </p:nvSpPr>
          <p:spPr>
            <a:xfrm>
              <a:off x="6824370" y="1511515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Ejecución y depuración</a:t>
              </a:r>
              <a:endPara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>
              <a:off x="7929962" y="949401"/>
              <a:ext cx="257114" cy="257114"/>
            </a:xfrm>
            <a:prstGeom prst="triangle">
              <a:avLst>
                <a:gd name="adj" fmla="val 10000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 rot="5400000">
              <a:off x="8644009" y="647723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8492590" y="109871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Shape 234"/>
            <p:cNvSpPr txBox="1"/>
            <p:nvPr/>
          </p:nvSpPr>
          <p:spPr>
            <a:xfrm>
              <a:off x="8492590" y="109871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Revisión con el cliente</a:t>
              </a:r>
              <a:endPara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Análisis de la </a:t>
            </a:r>
            <a:r>
              <a:rPr lang="es-ES" dirty="0" err="1"/>
              <a:t>Aplicacion</a:t>
            </a:r>
            <a:r>
              <a:rPr lang="es-ES" dirty="0"/>
              <a:t> de Prueba</a:t>
            </a:r>
            <a:endParaRPr dirty="0"/>
          </a:p>
        </p:txBody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1" name="Shape 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688" y="1270050"/>
            <a:ext cx="6069075" cy="5177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0ED71B-E913-4A3A-980A-A0BF91D14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</a:t>
            </a:r>
            <a:r>
              <a:rPr lang="en-US" dirty="0"/>
              <a:t>: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092898-4592-4BEB-B301-838960B791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err="1"/>
              <a:t>Haga</a:t>
            </a:r>
            <a:r>
              <a:rPr lang="en-US" sz="2800" dirty="0"/>
              <a:t> un </a:t>
            </a:r>
            <a:r>
              <a:rPr lang="en-US" sz="2800" dirty="0" err="1"/>
              <a:t>listado</a:t>
            </a:r>
            <a:r>
              <a:rPr lang="en-US" sz="2800" dirty="0"/>
              <a:t> de los </a:t>
            </a:r>
            <a:r>
              <a:rPr lang="en-US" sz="2800" dirty="0" err="1"/>
              <a:t>procesos</a:t>
            </a:r>
            <a:r>
              <a:rPr lang="en-US" sz="2800" dirty="0"/>
              <a:t> de </a:t>
            </a:r>
            <a:r>
              <a:rPr lang="en-US" sz="2800" dirty="0" err="1"/>
              <a:t>negocio</a:t>
            </a:r>
            <a:r>
              <a:rPr lang="en-US" sz="2800" dirty="0"/>
              <a:t> de la </a:t>
            </a:r>
            <a:r>
              <a:rPr lang="en-US" sz="2800" dirty="0" err="1"/>
              <a:t>aplicacion</a:t>
            </a:r>
            <a:r>
              <a:rPr lang="en-US" sz="2800" dirty="0"/>
              <a:t>:</a:t>
            </a:r>
          </a:p>
          <a:p>
            <a:pPr lvl="1"/>
            <a:r>
              <a:rPr lang="en-US" sz="2800" dirty="0"/>
              <a:t>Login</a:t>
            </a:r>
          </a:p>
          <a:p>
            <a:pPr lvl="1"/>
            <a:r>
              <a:rPr lang="en-US" sz="2800" dirty="0"/>
              <a:t>Logout</a:t>
            </a:r>
          </a:p>
          <a:p>
            <a:pPr lvl="1"/>
            <a:r>
              <a:rPr lang="en-US" sz="2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585359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862</Words>
  <Application>Microsoft Office PowerPoint</Application>
  <PresentationFormat>Panorámica</PresentationFormat>
  <Paragraphs>159</Paragraphs>
  <Slides>26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1" baseType="lpstr">
      <vt:lpstr>Arial</vt:lpstr>
      <vt:lpstr>Calibri</vt:lpstr>
      <vt:lpstr>Noto Sans Symbols</vt:lpstr>
      <vt:lpstr>Trebuchet MS</vt:lpstr>
      <vt:lpstr>Faceta</vt:lpstr>
      <vt:lpstr>Selenium </vt:lpstr>
      <vt:lpstr>Objetivos</vt:lpstr>
      <vt:lpstr>Visión general de automatización</vt:lpstr>
      <vt:lpstr>Automatización de Pruebas</vt:lpstr>
      <vt:lpstr>Cuándo y por qué automatizar</vt:lpstr>
      <vt:lpstr>Beneficios de automatizar</vt:lpstr>
      <vt:lpstr>Proceso de automatización</vt:lpstr>
      <vt:lpstr>Análisis de la Aplicacion de Prueba</vt:lpstr>
      <vt:lpstr>Ejercicio:</vt:lpstr>
      <vt:lpstr>Ejercicio: Creación de casos de prueba</vt:lpstr>
      <vt:lpstr>Localización de Elementos de la Pagina </vt:lpstr>
      <vt:lpstr>Repaso HTML: DOM (Document Object Model)</vt:lpstr>
      <vt:lpstr>Estructura archivos HTML</vt:lpstr>
      <vt:lpstr>WebElements (Elementos HTML)</vt:lpstr>
      <vt:lpstr>Atributos HTML</vt:lpstr>
      <vt:lpstr>Elementos de la Pagina</vt:lpstr>
      <vt:lpstr>Visión general de Selenium</vt:lpstr>
      <vt:lpstr>Componentes de Selenium</vt:lpstr>
      <vt:lpstr>Selenium IDE </vt:lpstr>
      <vt:lpstr>Comandos de Selenium o “Selenio”</vt:lpstr>
      <vt:lpstr>Comandos mas comunes</vt:lpstr>
      <vt:lpstr>Git</vt:lpstr>
      <vt:lpstr>Comandos mas usados en el curso</vt:lpstr>
      <vt:lpstr>Flujo</vt:lpstr>
      <vt:lpstr>Github</vt:lpstr>
      <vt:lpstr>Trello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>OmarPapa</dc:creator>
  <cp:lastModifiedBy>Omar Navarro</cp:lastModifiedBy>
  <cp:revision>11</cp:revision>
  <dcterms:modified xsi:type="dcterms:W3CDTF">2019-03-23T00:25:55Z</dcterms:modified>
</cp:coreProperties>
</file>