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289" r:id="rId4"/>
    <p:sldId id="293" r:id="rId5"/>
    <p:sldId id="294" r:id="rId6"/>
    <p:sldId id="295" r:id="rId7"/>
    <p:sldId id="296" r:id="rId8"/>
    <p:sldId id="297" r:id="rId9"/>
    <p:sldId id="298" r:id="rId10"/>
    <p:sldId id="300" r:id="rId11"/>
    <p:sldId id="299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8" r:id="rId25"/>
    <p:sldId id="319" r:id="rId26"/>
    <p:sldId id="313" r:id="rId27"/>
    <p:sldId id="320" r:id="rId28"/>
    <p:sldId id="314" r:id="rId29"/>
    <p:sldId id="321" r:id="rId30"/>
    <p:sldId id="315" r:id="rId31"/>
    <p:sldId id="31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5A1E-7BBD-46EC-90C2-30E3B71B419A}" type="datetimeFigureOut">
              <a:rPr lang="es-MX" smtClean="0"/>
              <a:t>08/01/2020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0BF0F4E-8115-4019-94CC-FB96495A6C06}" type="slidenum">
              <a:rPr lang="es-MX" smtClean="0"/>
              <a:t>‹#›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66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5A1E-7BBD-46EC-90C2-30E3B71B419A}" type="datetimeFigureOut">
              <a:rPr lang="es-MX" smtClean="0"/>
              <a:t>08/01/2020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F4E-8115-4019-94CC-FB96495A6C06}" type="slidenum">
              <a:rPr lang="es-MX" smtClean="0"/>
              <a:t>‹#›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80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5A1E-7BBD-46EC-90C2-30E3B71B419A}" type="datetimeFigureOut">
              <a:rPr lang="es-MX" smtClean="0"/>
              <a:t>08/01/2020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F4E-8115-4019-94CC-FB96495A6C06}" type="slidenum">
              <a:rPr lang="es-MX" smtClean="0"/>
              <a:t>‹#›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94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5A1E-7BBD-46EC-90C2-30E3B71B419A}" type="datetimeFigureOut">
              <a:rPr lang="es-MX" smtClean="0"/>
              <a:t>08/01/2020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F4E-8115-4019-94CC-FB96495A6C06}" type="slidenum">
              <a:rPr lang="es-MX" smtClean="0"/>
              <a:t>‹#›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85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5A1E-7BBD-46EC-90C2-30E3B71B419A}" type="datetimeFigureOut">
              <a:rPr lang="es-MX" smtClean="0"/>
              <a:t>08/01/2020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F4E-8115-4019-94CC-FB96495A6C06}" type="slidenum">
              <a:rPr lang="es-MX" smtClean="0"/>
              <a:t>‹#›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43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5A1E-7BBD-46EC-90C2-30E3B71B419A}" type="datetimeFigureOut">
              <a:rPr lang="es-MX" smtClean="0"/>
              <a:t>08/01/2020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F4E-8115-4019-94CC-FB96495A6C06}" type="slidenum">
              <a:rPr lang="es-MX" smtClean="0"/>
              <a:t>‹#›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37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5A1E-7BBD-46EC-90C2-30E3B71B419A}" type="datetimeFigureOut">
              <a:rPr lang="es-MX" smtClean="0"/>
              <a:t>08/01/2020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F4E-8115-4019-94CC-FB96495A6C06}" type="slidenum">
              <a:rPr lang="es-MX" smtClean="0"/>
              <a:t>‹#›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39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5A1E-7BBD-46EC-90C2-30E3B71B419A}" type="datetimeFigureOut">
              <a:rPr lang="es-MX" smtClean="0"/>
              <a:t>08/01/2020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F4E-8115-4019-94CC-FB96495A6C06}" type="slidenum">
              <a:rPr lang="es-MX" smtClean="0"/>
              <a:t>‹#›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55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5A1E-7BBD-46EC-90C2-30E3B71B419A}" type="datetimeFigureOut">
              <a:rPr lang="es-MX" smtClean="0"/>
              <a:t>08/01/2020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F4E-8115-4019-94CC-FB96495A6C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578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5A1E-7BBD-46EC-90C2-30E3B71B419A}" type="datetimeFigureOut">
              <a:rPr lang="es-MX" smtClean="0"/>
              <a:t>08/01/2020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F4E-8115-4019-94CC-FB96495A6C06}" type="slidenum">
              <a:rPr lang="es-MX" smtClean="0"/>
              <a:t>‹#›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81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4675A1E-7BBD-46EC-90C2-30E3B71B419A}" type="datetimeFigureOut">
              <a:rPr lang="es-MX" smtClean="0"/>
              <a:t>08/01/2020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F4E-8115-4019-94CC-FB96495A6C06}" type="slidenum">
              <a:rPr lang="es-MX" smtClean="0"/>
              <a:t>‹#›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17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75A1E-7BBD-46EC-90C2-30E3B71B419A}" type="datetimeFigureOut">
              <a:rPr lang="es-MX" smtClean="0"/>
              <a:t>08/01/2020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0BF0F4E-8115-4019-94CC-FB96495A6C06}" type="slidenum">
              <a:rPr lang="es-MX" smtClean="0"/>
              <a:t>‹#›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21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BD50-28EC-43B5-839F-B9E51F44C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Practical Statistics for Data science</a:t>
            </a:r>
            <a:br>
              <a:rPr lang="en-US" dirty="0"/>
            </a:br>
            <a:r>
              <a:rPr lang="en-US" sz="4400" dirty="0"/>
              <a:t>Review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90FDB-688B-4608-BE91-19666CC84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4986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DFCB9B1-E72E-4D6C-B975-8814B1D3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Law of large numbers</a:t>
            </a: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CFD0E-F682-4981-9A6B-CD9EED444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The average of the results obtained from a large number of trials should be close to the expected value and will tend to become closer to the expected value as more trials are performed.</a:t>
            </a:r>
          </a:p>
          <a:p>
            <a:pPr marL="0" indent="0">
              <a:buNone/>
            </a:pPr>
            <a:endParaRPr lang="es-MX" dirty="0"/>
          </a:p>
        </p:txBody>
      </p:sp>
      <p:grpSp>
        <p:nvGrpSpPr>
          <p:cNvPr id="25" name="Group 14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6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24BF1-144F-432F-B491-2BC1A1236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26" y="1862142"/>
            <a:ext cx="4821551" cy="237457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030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BC3FD4-2DE7-4A98-B1D4-FD71E1AD6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32521-E158-408F-A1B8-BACB89C33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The distribution of a sample statistic such as the mean is likely to be more regular and bell-shaped than the distribution of data itself.</a:t>
            </a:r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E9620A-0079-48C6-A356-084476F6C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319193"/>
            <a:ext cx="4960442" cy="3633542"/>
          </a:xfrm>
          <a:prstGeom prst="rect">
            <a:avLst/>
          </a:prstGeom>
        </p:spPr>
      </p:pic>
      <p:pic>
        <p:nvPicPr>
          <p:cNvPr id="26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095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8E56-314D-41CE-87AB-F8910DE5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Central limit theorem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ACB19-CB8C-496E-9DE7-4C6DAF9A5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4"/>
            <a:ext cx="4169336" cy="3450613"/>
          </a:xfrm>
        </p:spPr>
        <p:txBody>
          <a:bodyPr>
            <a:normAutofit/>
          </a:bodyPr>
          <a:lstStyle/>
          <a:p>
            <a:r>
              <a:rPr lang="en-US" dirty="0"/>
              <a:t> The sampling distribution of the mean approaches a normal distribution, as the sample size increases.</a:t>
            </a:r>
          </a:p>
          <a:p>
            <a:endParaRPr lang="en-US" dirty="0"/>
          </a:p>
          <a:p>
            <a:r>
              <a:rPr lang="es-MX" dirty="0" err="1"/>
              <a:t>Proof</a:t>
            </a:r>
            <a:r>
              <a:rPr lang="es-MX" dirty="0"/>
              <a:t>*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C5E365-88BF-414F-BCAA-44E1BE4AC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4411" y="2012810"/>
            <a:ext cx="4964072" cy="3459865"/>
            <a:chOff x="6094411" y="2012810"/>
            <a:chExt cx="4964072" cy="34598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C39A7A-76D9-48CC-8686-30B2A070B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4411" y="2012810"/>
              <a:ext cx="496407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E1C69C7-755B-4C1D-874A-17E9D20D32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3318" y="2182137"/>
              <a:ext cx="4631437" cy="313000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4E2BAA0-0780-4EAF-A0FF-5E327B4E6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7044" y="2345863"/>
            <a:ext cx="4291426" cy="2797627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F5D83-86DA-4F24-A724-10263802A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869" y="3198139"/>
            <a:ext cx="3993156" cy="108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72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5681-C457-4A5A-8C72-41422C6F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error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2D42E-CE4E-4B0E-98C7-8AEAF45860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Single metric that sums up the variability in the sampling distribution for a statistic. The standard error can be estimated using a statistic based on the standard deviation s of the sample values, and the sample size 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n-US" dirty="0"/>
                  <a:t>NOTE: standard deviation measures the variability of individual data points and standard error measures the variability of a sample metric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2D42E-CE4E-4B0E-98C7-8AEAF45860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177" r="-6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227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46A2-010F-4536-8F43-7DE4780D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bootstrap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C1C2B-2323-4369-9F07-FB1EA9A68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200" dirty="0"/>
              <a:t>An effective way to estimate the sampling distribution of a statistic, is to draw additional samples, with replacement, from the sample itself and recalculate the statistic.</a:t>
            </a:r>
          </a:p>
          <a:p>
            <a:pPr lvl="1"/>
            <a:r>
              <a:rPr lang="en-US" dirty="0"/>
              <a:t>Is a powerful tool for </a:t>
            </a:r>
            <a:r>
              <a:rPr lang="en-US" dirty="0">
                <a:solidFill>
                  <a:srgbClr val="FF0000"/>
                </a:solidFill>
              </a:rPr>
              <a:t>assessing the variability</a:t>
            </a:r>
            <a:r>
              <a:rPr lang="en-US" dirty="0"/>
              <a:t> of a sample statistic.</a:t>
            </a:r>
          </a:p>
          <a:p>
            <a:pPr lvl="1"/>
            <a:r>
              <a:rPr lang="en-US" dirty="0"/>
              <a:t>Can be applied in a wide variety of circumstances, without study of mathematical approximations to sampling distributions.</a:t>
            </a:r>
          </a:p>
          <a:p>
            <a:pPr lvl="1"/>
            <a:r>
              <a:rPr lang="en-US" dirty="0"/>
              <a:t>Estimate sampling distributions for statistics where </a:t>
            </a:r>
            <a:r>
              <a:rPr lang="en-US" b="1" dirty="0"/>
              <a:t>no mathematical approximation has been developed.</a:t>
            </a:r>
          </a:p>
          <a:p>
            <a:pPr lvl="1"/>
            <a:r>
              <a:rPr lang="en-US" dirty="0"/>
              <a:t>When applied to predictive models, aggregating multiple bootstrap sample </a:t>
            </a:r>
            <a:r>
              <a:rPr lang="en-US" b="1" dirty="0"/>
              <a:t>predictions outperforms the use of a single model.</a:t>
            </a:r>
          </a:p>
          <a:p>
            <a:endParaRPr lang="en-U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0033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683D-AD52-463A-A0BD-4C4F4018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of the mean algorithm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18B00-6CFF-4B0E-9456-627B405D7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Draw a sample value, record, replace it.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Repeat n times.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Record the mean of the n resampled values.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Repeat 1-3 B times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the B results to 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Calculate their SD.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Produce a histogram or boxplot.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Find confidence interval.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8602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077B-5525-4116-A3AE-1161CF1B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D304-F5E8-4CD5-BFB3-6CE7B2039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Confidence intervals is an alternative to point estimation. It is a good way to deal with uncertainty. Confidence interval are the typical way to present estimates as an interval range.</a:t>
            </a:r>
          </a:p>
          <a:p>
            <a:r>
              <a:rPr lang="en-US" dirty="0"/>
              <a:t>The more data you have, the less variable a sample estimate will be.</a:t>
            </a:r>
          </a:p>
          <a:p>
            <a:r>
              <a:rPr lang="en-US" dirty="0"/>
              <a:t>The lower the level of confidence you can tolerate, the narrower the confidence interval will be.</a:t>
            </a:r>
          </a:p>
          <a:p>
            <a:r>
              <a:rPr lang="en-US" dirty="0"/>
              <a:t>Bootstrap is an effective way to construct confidence intervals.</a:t>
            </a:r>
          </a:p>
        </p:txBody>
      </p:sp>
    </p:spTree>
    <p:extLst>
      <p:ext uri="{BB962C8B-B14F-4D97-AF65-F5344CB8AC3E}">
        <p14:creationId xmlns:p14="http://schemas.microsoft.com/office/powerpoint/2010/main" val="340919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25">
            <a:extLst>
              <a:ext uri="{FF2B5EF4-FFF2-40B4-BE49-F238E27FC236}">
                <a16:creationId xmlns:a16="http://schemas.microsoft.com/office/drawing/2014/main" id="{33C50D3E-2B28-4271-A972-2ADB38934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27">
            <a:extLst>
              <a:ext uri="{FF2B5EF4-FFF2-40B4-BE49-F238E27FC236}">
                <a16:creationId xmlns:a16="http://schemas.microsoft.com/office/drawing/2014/main" id="{CC27B8D2-6385-4330-84C8-CEA3A8A94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53" name="Straight Connector 29">
            <a:extLst>
              <a:ext uri="{FF2B5EF4-FFF2-40B4-BE49-F238E27FC236}">
                <a16:creationId xmlns:a16="http://schemas.microsoft.com/office/drawing/2014/main" id="{399B58C3-6BF0-44BC-B778-7BD1EFE73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4161901"/>
            <a:ext cx="32704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04A8DB-8D09-4474-A31C-BC6BBDAF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2081834"/>
            <a:ext cx="3271789" cy="2086733"/>
          </a:xfrm>
        </p:spPr>
        <p:txBody>
          <a:bodyPr anchor="b">
            <a:normAutofit/>
          </a:bodyPr>
          <a:lstStyle/>
          <a:p>
            <a:r>
              <a:rPr lang="en-US" dirty="0"/>
              <a:t>Normal distribution</a:t>
            </a: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8C353-B63B-4B52-906A-D7C8287F7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941" y="4476116"/>
            <a:ext cx="4377596" cy="1105342"/>
          </a:xfrm>
          <a:prstGeom prst="rect">
            <a:avLst/>
          </a:prstGeo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36C842F9-2D6A-48D1-86DE-C2DB9493E7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20" r="1766" b="3"/>
          <a:stretch/>
        </p:blipFill>
        <p:spPr>
          <a:xfrm>
            <a:off x="5093646" y="80954"/>
            <a:ext cx="4876510" cy="39101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FEEFB-16CC-4B89-A2B7-94C565EB7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7603" y="3429000"/>
            <a:ext cx="6016946" cy="203668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Bell-shaped distribution, Gaussian distribution.</a:t>
            </a:r>
          </a:p>
          <a:p>
            <a:endParaRPr lang="es-MX" dirty="0"/>
          </a:p>
        </p:txBody>
      </p:sp>
      <p:pic>
        <p:nvPicPr>
          <p:cNvPr id="54" name="Picture 31">
            <a:extLst>
              <a:ext uri="{FF2B5EF4-FFF2-40B4-BE49-F238E27FC236}">
                <a16:creationId xmlns:a16="http://schemas.microsoft.com/office/drawing/2014/main" id="{63A942DE-454A-4A55-BE61-7D4D5A648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5" name="Straight Connector 33">
            <a:extLst>
              <a:ext uri="{FF2B5EF4-FFF2-40B4-BE49-F238E27FC236}">
                <a16:creationId xmlns:a16="http://schemas.microsoft.com/office/drawing/2014/main" id="{69F81808-F6ED-4EAC-A19B-14F62BF7C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965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C19B-6141-49E8-9DC0-497021CE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normal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6CD6A1-2EBF-4601-8238-7C5B76A6F2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dirty="0"/>
                  <a:t> normal </a:t>
                </a:r>
                <a:r>
                  <a:rPr lang="en-US" dirty="0"/>
                  <a:t>distributed</a:t>
                </a:r>
                <a:r>
                  <a:rPr lang="es-MX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s-MX" dirty="0"/>
                  <a:t> </a:t>
                </a:r>
                <a:r>
                  <a:rPr lang="en-US" dirty="0"/>
                  <a:t>This transformation is commonly called standardization or z-scores.</a:t>
                </a:r>
              </a:p>
              <a:p>
                <a:endParaRPr lang="en-US" dirty="0"/>
              </a:p>
              <a:p>
                <a:r>
                  <a:rPr lang="en-US" dirty="0"/>
                  <a:t>Note: Converting data to z-scores does not make the data normally distributed. It just puts the data on the same scale as the standard normal distribution.</a:t>
                </a:r>
              </a:p>
              <a:p>
                <a:endParaRPr lang="es-MX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6CD6A1-2EBF-4601-8238-7C5B76A6F2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845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56C17E-B536-44B7-B42B-CA656A4D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qq-plots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0291CD-6B9F-4C42-A873-F2613083E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43476" y="1116345"/>
            <a:ext cx="4832715" cy="386617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93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3DC2BF-6F4A-4835-8BD4-F82ED901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</a:t>
            </a:r>
            <a:endParaRPr lang="es-MX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89B07-BA56-4773-86E8-62EAC8D551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sampling and Distributions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4746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E0F5-A0B0-4B35-B321-766F94C5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Long-tailed distributions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6E97B-51D3-46F2-A44C-FC481F11F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generally not normally distributed!!!</a:t>
            </a:r>
          </a:p>
          <a:p>
            <a:r>
              <a:rPr lang="en-US" b="1" dirty="0"/>
              <a:t>Tail</a:t>
            </a:r>
            <a:r>
              <a:rPr lang="en-US" dirty="0"/>
              <a:t>: The long narrow portion of a frequency distribution, where relatively extreme values occur at low frequency.</a:t>
            </a:r>
          </a:p>
          <a:p>
            <a:r>
              <a:rPr lang="en-US" b="1" dirty="0"/>
              <a:t>Skew</a:t>
            </a:r>
            <a:r>
              <a:rPr lang="en-US" dirty="0"/>
              <a:t>: Where one tail of a distribution is longer than the other. (Asymmetry)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27887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73A2D-7249-4B15-AED4-67238A4A7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Netflix stocks QQ-plot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DE33CC-79C1-4951-A165-5AD66CF3C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556" r="-2" b="12524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34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FFF6-62A7-41D7-A2A4-FA3F82EC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Student’s t-distribution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F2F53-9958-4E73-AEDB-6F6312CE1C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t-distribution is a normally shaped distribution, but a bit thicker and longer on the tails. Often called Student’s t.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ν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𝐷𝑒𝑔𝑟𝑒𝑒𝑠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𝑓𝑟𝑒𝑒𝑑𝑜𝑚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Degrees of freedom: A parameter that allows the t-distribution to adjust to different sample sizes, statistics, and number of groups.</a:t>
                </a:r>
              </a:p>
              <a:p>
                <a:r>
                  <a:rPr lang="en-US" dirty="0"/>
                  <a:t>It is widely used as a refence basis for the distribution of sample means, differences between two sample means, regression parameters, and more.</a:t>
                </a:r>
                <a:endParaRPr lang="es-MX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F2F53-9958-4E73-AEDB-6F6312CE1C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060" b="-123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BEADB22-9875-4D9D-92E6-F36C96DB6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655" y="2736859"/>
            <a:ext cx="4304690" cy="91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55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8A35-0377-454E-8149-90611EA9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E2D5D-9FB9-42A3-8F15-A87312D1E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Yes/No (binomial) outcomes lie at the heart of analytics since they are often the culmination of a decision or other process.</a:t>
            </a:r>
          </a:p>
          <a:p>
            <a:pPr lvl="1"/>
            <a:r>
              <a:rPr lang="en-US" b="1" dirty="0"/>
              <a:t>Trial</a:t>
            </a:r>
            <a:r>
              <a:rPr lang="en-US" dirty="0"/>
              <a:t>: An event with a discrete outcome.</a:t>
            </a:r>
          </a:p>
          <a:p>
            <a:r>
              <a:rPr lang="en-US" dirty="0"/>
              <a:t>The binomial distribution is the frequency distribution of the number of successes (x) in a given number of trials (n) with specified probability (p) of success in each trial.</a:t>
            </a:r>
          </a:p>
          <a:p>
            <a:r>
              <a:rPr lang="en-US" dirty="0"/>
              <a:t>With large n, and provided p is not to close to 0 or 1, the binomial distribution can be approximated by the normal distribution. (</a:t>
            </a:r>
            <a:r>
              <a:rPr lang="en-US" b="1" dirty="0"/>
              <a:t>proof*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1505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EE06B49-9709-4B0A-86FE-E1C1D92D6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Binomial distribution</a:t>
            </a:r>
            <a:endParaRPr lang="es-MX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BEF213-C0E6-4563-AB5D-56F96F3175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" r="2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F4BC14D-15BD-4B6C-8723-95578EB17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0078" y="3042420"/>
            <a:ext cx="4363652" cy="87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42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C570-B73B-4FB9-BEE9-82435BC8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distribution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4E062-15E9-48C7-9ACA-4A8F660D1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Poisson distribution tell us the distribution of events per unit of time or space when we sample many such units.</a:t>
            </a:r>
          </a:p>
          <a:p>
            <a:r>
              <a:rPr lang="en-US" dirty="0"/>
              <a:t>“Internet traffic that arrives on a server in any 5-second period”</a:t>
            </a:r>
          </a:p>
          <a:p>
            <a:r>
              <a:rPr lang="en-US" dirty="0"/>
              <a:t>“Number of car that cross a bump in any 5-minutes period”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24434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85BB45E-B097-4639-9D13-9250A489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Poisson distribution</a:t>
            </a:r>
            <a:endParaRPr lang="es-MX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96FF77-CE2B-4AB4-BBB1-F898F551B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709" y="3054059"/>
            <a:ext cx="2879958" cy="137377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E5E761-D280-43B8-8110-4CC69CC26A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" r="2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504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3639B-D527-40C7-B4A6-14C2E35BE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 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E2506-E03B-4C56-8FCD-4E856F1F9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the distribution of the time between events.</a:t>
            </a:r>
          </a:p>
          <a:p>
            <a:r>
              <a:rPr lang="en-US" dirty="0"/>
              <a:t>“Time between visits to a website or between cars arriving at a toll plaza”</a:t>
            </a:r>
          </a:p>
          <a:p>
            <a:r>
              <a:rPr lang="en-US" dirty="0"/>
              <a:t>“Time required per service call due a product failure”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64714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036A12E-6796-463C-B193-28035A93A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Exponential distribution</a:t>
            </a:r>
            <a:endParaRPr lang="es-MX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ED0D14-84D8-44D2-9B1A-97A623A68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585" y="3060725"/>
            <a:ext cx="3936206" cy="136043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B81198-3846-4427-AA01-A1B657527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26" y="1120811"/>
            <a:ext cx="4821551" cy="38572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914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1CE1-15C2-4547-B657-AE15E3C6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Weibull distribution 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2804C-8297-4C71-8E22-C8CC9907D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Weibull distribution is an extension of the exponential distribution, in which the event rate is allowed to change.</a:t>
            </a:r>
          </a:p>
          <a:p>
            <a:r>
              <a:rPr lang="en-US" dirty="0"/>
              <a:t>Increasing probability of device failure, aircraft failure.</a:t>
            </a:r>
          </a:p>
          <a:p>
            <a:endParaRPr lang="en-U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6600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64A8A8CB-AC70-4575-956B-4D68DD2BA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Key Concepts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8CD090-42CC-4005-BF51-D493A7D78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1" y="2015732"/>
            <a:ext cx="3526523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b="1" dirty="0"/>
              <a:t>Population: </a:t>
            </a:r>
            <a:r>
              <a:rPr lang="en-US" dirty="0"/>
              <a:t>The larger dataset or idea of a dataset.</a:t>
            </a: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 dirty="0"/>
              <a:t>Sample</a:t>
            </a:r>
            <a:r>
              <a:rPr lang="en-US" dirty="0"/>
              <a:t>: A subset from a larger dataset.</a:t>
            </a: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 dirty="0"/>
              <a:t>N(n): </a:t>
            </a:r>
            <a:r>
              <a:rPr lang="en-US" dirty="0"/>
              <a:t>The size of the population sample.</a:t>
            </a: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0DF903-2D5D-423E-959D-0DEC00846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" b="4257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247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57C6000-7EC1-4818-A786-55238C45F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/>
              <a:t>Weibull distribution</a:t>
            </a:r>
            <a:endParaRPr lang="es-MX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7A5AA7-75E1-48C0-BE2D-C7DE7906F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959" y="3165231"/>
            <a:ext cx="4165458" cy="115142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C89568-1354-4CA0-A3CA-7BABA287AA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3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501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12293-37B5-41E2-AA1C-9353D845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83BE2-12A4-46B3-82B4-4CD0C2B8C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Knowledge of various sampling and data generating distributions allows us to quantify potential errors in estimate that might be due to random variation.</a:t>
            </a:r>
          </a:p>
          <a:p>
            <a:r>
              <a:rPr lang="en-US" sz="2800" b="1" dirty="0"/>
              <a:t>Bootstrap</a:t>
            </a:r>
            <a:r>
              <a:rPr lang="en-US" sz="2800" dirty="0"/>
              <a:t> is an attractive “one size fits all” method to determine possible error in a sample estimates.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06216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0411D-5E23-4E69-B37A-617BE215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Sampling and bias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CFD74-5D10-4530-B377-C05CBB49C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Random sampling</a:t>
            </a:r>
            <a:r>
              <a:rPr lang="en-US" dirty="0"/>
              <a:t>: Drawing elements into a sample at random. Each available member of the population being sampled has an equal chance of being chosen for the sample at each draw.</a:t>
            </a:r>
          </a:p>
          <a:p>
            <a:pPr lvl="1"/>
            <a:r>
              <a:rPr lang="en-US" dirty="0"/>
              <a:t>With Replacement: observations are put back in the population after each draw for </a:t>
            </a:r>
            <a:r>
              <a:rPr lang="en-US" dirty="0" err="1"/>
              <a:t>posible</a:t>
            </a:r>
            <a:r>
              <a:rPr lang="en-US" dirty="0"/>
              <a:t> future reselection.</a:t>
            </a:r>
          </a:p>
          <a:p>
            <a:pPr lvl="1"/>
            <a:r>
              <a:rPr lang="en-US" dirty="0"/>
              <a:t>Without replacement: observations, once selected, are unavailable for future draws.</a:t>
            </a:r>
          </a:p>
          <a:p>
            <a:r>
              <a:rPr lang="en-US" b="1" dirty="0"/>
              <a:t>Sample Bias</a:t>
            </a:r>
            <a:r>
              <a:rPr lang="en-US" dirty="0"/>
              <a:t>: A sample that misrepresents the population. (Poll Example)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6500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66D3562-5FFB-4EAC-900E-5304A0E9C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Bias</a:t>
            </a:r>
            <a:endParaRPr lang="es-MX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3BABC-83B3-44E0-AD8C-92A2A4670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Statistical bias refers to measurement or sampling errors that are systematic and produced by the measurement or sampling process.</a:t>
            </a:r>
          </a:p>
          <a:p>
            <a:endParaRPr lang="es-MX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12DEE-35D7-4648-BEEE-72B8384EF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26" y="1512562"/>
            <a:ext cx="4821551" cy="3073738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34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E40345-B173-4A25-97F4-2766F46E4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Random selection</a:t>
            </a:r>
            <a:endParaRPr lang="es-MX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5C767-1FEA-474F-A8AC-F164ADFFE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b="1" dirty="0"/>
              <a:t>stratified sampling</a:t>
            </a:r>
            <a:r>
              <a:rPr lang="en-US" dirty="0"/>
              <a:t>, the population is divided up into strata, and random samples are taken from each stratum.</a:t>
            </a:r>
            <a:endParaRPr lang="es-MX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6761B-6D74-45D6-BA0A-E298DEFDB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26" y="1440238"/>
            <a:ext cx="4821551" cy="32183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13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D3B3-FFDC-4C26-880F-FC3D604E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key ideas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87033-EC4C-467C-AD04-20D35B2E6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Even in the era of big data, </a:t>
            </a:r>
            <a:r>
              <a:rPr lang="en-US" sz="2400" b="1" dirty="0"/>
              <a:t>random sampling </a:t>
            </a:r>
            <a:r>
              <a:rPr lang="en-US" sz="2400" dirty="0"/>
              <a:t>remains an important arrow in the data scientist's quiver.</a:t>
            </a:r>
          </a:p>
          <a:p>
            <a:r>
              <a:rPr lang="en-US" sz="2400" b="1" dirty="0"/>
              <a:t>Bias </a:t>
            </a:r>
            <a:r>
              <a:rPr lang="en-US" sz="2400" dirty="0"/>
              <a:t>occurs when measurements or observations are systematically in error because they are not representative of the full population.</a:t>
            </a:r>
          </a:p>
          <a:p>
            <a:r>
              <a:rPr lang="en-US" sz="2400" dirty="0">
                <a:solidFill>
                  <a:srgbClr val="00B050"/>
                </a:solidFill>
              </a:rPr>
              <a:t>Data quality</a:t>
            </a:r>
            <a:r>
              <a:rPr lang="en-US" sz="2400" dirty="0"/>
              <a:t> is often more important that </a:t>
            </a:r>
            <a:r>
              <a:rPr lang="en-US" sz="2400" dirty="0">
                <a:solidFill>
                  <a:srgbClr val="FF0000"/>
                </a:solidFill>
              </a:rPr>
              <a:t>data quantity</a:t>
            </a:r>
            <a:r>
              <a:rPr lang="en-US" sz="2400" dirty="0"/>
              <a:t>, and random sampling can reduce bias and facilitate quality improvement that would be prohibitively expensive.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7576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24A0-92FB-410C-83EC-DFDE21EF5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Selection bias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03B3-6BF3-4F4B-A0F1-431D86CF8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1600" b="1" dirty="0"/>
              <a:t>Data snooping</a:t>
            </a:r>
            <a:r>
              <a:rPr lang="en-US" sz="1600" dirty="0"/>
              <a:t>: Extensive hunting through data in search of something interesting. “If you torture the data long enough , sooner or later it will confess.”</a:t>
            </a:r>
          </a:p>
          <a:p>
            <a:pPr>
              <a:lnSpc>
                <a:spcPct val="110000"/>
              </a:lnSpc>
            </a:pPr>
            <a:r>
              <a:rPr lang="en-US" sz="1600" b="1" dirty="0"/>
              <a:t>Vast search effect</a:t>
            </a:r>
            <a:r>
              <a:rPr lang="en-US" sz="1600" dirty="0"/>
              <a:t>: Bias or non-reproducibility resulting from repeated data modeling, or modeling data with large numbers of predictor variables.</a:t>
            </a:r>
          </a:p>
          <a:p>
            <a:pPr>
              <a:lnSpc>
                <a:spcPct val="110000"/>
              </a:lnSpc>
            </a:pPr>
            <a:r>
              <a:rPr lang="en-US" sz="1600" b="1" dirty="0"/>
              <a:t>Regression to the mean</a:t>
            </a:r>
            <a:r>
              <a:rPr lang="en-US" sz="1600" dirty="0"/>
              <a:t>: refers to a phenomenon involving successive measurements on a given variable: extreme observations tend to be followed by more central ones.</a:t>
            </a:r>
          </a:p>
          <a:p>
            <a:pPr>
              <a:lnSpc>
                <a:spcPct val="110000"/>
              </a:lnSpc>
            </a:pPr>
            <a:endParaRPr lang="en-US" sz="1300" dirty="0"/>
          </a:p>
          <a:p>
            <a:pPr>
              <a:lnSpc>
                <a:spcPct val="110000"/>
              </a:lnSpc>
            </a:pPr>
            <a:endParaRPr lang="en-US" sz="1300" dirty="0"/>
          </a:p>
          <a:p>
            <a:pPr marL="457200" lvl="1" indent="0">
              <a:lnSpc>
                <a:spcPct val="110000"/>
              </a:lnSpc>
              <a:buNone/>
            </a:pPr>
            <a:endParaRPr lang="es-MX" sz="1300" dirty="0"/>
          </a:p>
        </p:txBody>
      </p:sp>
      <p:pic>
        <p:nvPicPr>
          <p:cNvPr id="5" name="Picture 4" descr="A close up of a keyboard&#10;&#10;Description automatically generated">
            <a:extLst>
              <a:ext uri="{FF2B5EF4-FFF2-40B4-BE49-F238E27FC236}">
                <a16:creationId xmlns:a16="http://schemas.microsoft.com/office/drawing/2014/main" id="{02B86059-56A3-4EBA-8CEA-517F9BD6B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224" y="2015734"/>
            <a:ext cx="4600817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08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4AEE0-C2CE-47E7-8E80-2A1716ED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of a statistic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D3A40-086E-4009-A808-EAC5C066E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</a:t>
            </a:r>
            <a:r>
              <a:rPr lang="en-US" b="1" dirty="0"/>
              <a:t>sampling distribution </a:t>
            </a:r>
            <a:r>
              <a:rPr lang="en-US" dirty="0"/>
              <a:t>of a statistic refers to the distribution of some sample statistic, over many samples drawn from the same population.</a:t>
            </a:r>
          </a:p>
          <a:p>
            <a:r>
              <a:rPr lang="en-US" dirty="0"/>
              <a:t>Typically, a sample is drawn with the goal of measuring something or modeling something. We are interested on </a:t>
            </a:r>
            <a:r>
              <a:rPr lang="en-US" b="1" i="1" dirty="0"/>
              <a:t>sampling variability</a:t>
            </a:r>
            <a:r>
              <a:rPr lang="en-US" dirty="0"/>
              <a:t>.</a:t>
            </a:r>
          </a:p>
          <a:p>
            <a:r>
              <a:rPr lang="en-US" dirty="0"/>
              <a:t>The distribution of a sample statistic such as the mean is likely to be more regular and bell-shaped than the distribution of data itself.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906852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1256</Words>
  <Application>Microsoft Office PowerPoint</Application>
  <PresentationFormat>Widescreen</PresentationFormat>
  <Paragraphs>105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Cambria Math</vt:lpstr>
      <vt:lpstr>Gill Sans MT</vt:lpstr>
      <vt:lpstr>Gallery</vt:lpstr>
      <vt:lpstr>Practical Statistics for Data science Review</vt:lpstr>
      <vt:lpstr>Chapter 2</vt:lpstr>
      <vt:lpstr>Key Concepts</vt:lpstr>
      <vt:lpstr>Random Sampling and bias</vt:lpstr>
      <vt:lpstr>Bias</vt:lpstr>
      <vt:lpstr>Random selection</vt:lpstr>
      <vt:lpstr>Sampling key ideas</vt:lpstr>
      <vt:lpstr>Selection bias</vt:lpstr>
      <vt:lpstr>Sampling distribution of a statistic</vt:lpstr>
      <vt:lpstr>Law of large numbers</vt:lpstr>
      <vt:lpstr>PowerPoint Presentation</vt:lpstr>
      <vt:lpstr>Central limit theorem</vt:lpstr>
      <vt:lpstr>Standard error</vt:lpstr>
      <vt:lpstr>The bootstrap</vt:lpstr>
      <vt:lpstr>Bootstrap of the mean algorithm</vt:lpstr>
      <vt:lpstr>Confidence intervals</vt:lpstr>
      <vt:lpstr>Normal distribution</vt:lpstr>
      <vt:lpstr>Standard normal</vt:lpstr>
      <vt:lpstr>qq-plots</vt:lpstr>
      <vt:lpstr>Long-tailed distributions</vt:lpstr>
      <vt:lpstr>Netflix stocks QQ-plot</vt:lpstr>
      <vt:lpstr>Student’s t-distribution</vt:lpstr>
      <vt:lpstr>Binomial distribution</vt:lpstr>
      <vt:lpstr>Binomial distribution</vt:lpstr>
      <vt:lpstr>Poisson distribution</vt:lpstr>
      <vt:lpstr>Poisson distribution</vt:lpstr>
      <vt:lpstr>Exponential distribution </vt:lpstr>
      <vt:lpstr>Exponential distribution</vt:lpstr>
      <vt:lpstr>Weibull distribution </vt:lpstr>
      <vt:lpstr>Weibull distribution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Statistics for Data science Review</dc:title>
  <dc:creator>CASTILLOCERVANTES, ADOLFOSALVADOR {PI}</dc:creator>
  <cp:lastModifiedBy>CASTILLOCERVANTES, ADOLFOSALVADOR {PI}</cp:lastModifiedBy>
  <cp:revision>3</cp:revision>
  <dcterms:created xsi:type="dcterms:W3CDTF">2020-01-08T23:08:06Z</dcterms:created>
  <dcterms:modified xsi:type="dcterms:W3CDTF">2020-01-09T00:04:23Z</dcterms:modified>
</cp:coreProperties>
</file>