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93" r:id="rId26"/>
    <p:sldId id="282" r:id="rId27"/>
    <p:sldId id="283" r:id="rId28"/>
    <p:sldId id="284" r:id="rId29"/>
    <p:sldId id="292" r:id="rId30"/>
    <p:sldId id="285" r:id="rId31"/>
    <p:sldId id="286" r:id="rId32"/>
    <p:sldId id="294" r:id="rId33"/>
    <p:sldId id="287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9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6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6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68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0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7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265A-2F01-4F42-B23F-F3B62A10981C}" type="datetimeFigureOut">
              <a:rPr lang="es-MX" smtClean="0"/>
              <a:t>02/01/2020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BD50-28EC-43B5-839F-B9E51F44C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Statistics for Data science</a:t>
            </a:r>
            <a:br>
              <a:rPr lang="en-US" dirty="0"/>
            </a:br>
            <a:r>
              <a:rPr lang="en-US" sz="4400" dirty="0"/>
              <a:t>Review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0FDB-688B-4608-BE91-19666CC84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498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5D46-E9D1-45BD-9D37-1DAA289A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 of location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08133D-76A3-4EED-AC71-3DF3EA310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basic step in exploring data is getting a “</a:t>
                </a:r>
                <a:r>
                  <a:rPr lang="en-US" b="1" dirty="0"/>
                  <a:t>typical value</a:t>
                </a:r>
                <a:r>
                  <a:rPr lang="en-US" dirty="0"/>
                  <a:t>” for each feature an estimate of where most of the data is located.</a:t>
                </a:r>
              </a:p>
              <a:p>
                <a:r>
                  <a:rPr lang="en-US" b="1" dirty="0"/>
                  <a:t>Mean </a:t>
                </a:r>
                <a:r>
                  <a:rPr lang="en-US" dirty="0"/>
                  <a:t>(average): sum of all values divided by the number of value.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*probe that the mean is an unbiassed estimator.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08133D-76A3-4EED-AC71-3DF3EA310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 r="-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49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E3DB-FCF8-4D34-B541-F6D4D921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16308-64CB-4CB1-B16D-6B190CF0E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Weighted mean: sum of all values times a weight divided by the sum of weights.</a:t>
                </a:r>
              </a:p>
              <a:p>
                <a:pPr lvl="1"/>
                <a:r>
                  <a:rPr lang="en-US" dirty="0"/>
                  <a:t>When some values are intrinsically more variable than others, and highly variable observations are given a lower weight.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Trimmed mean: the average of all values after dropping a fixed number of extreme values.</a:t>
                </a:r>
              </a:p>
              <a:p>
                <a:pPr lvl="1"/>
                <a:r>
                  <a:rPr lang="en-US" dirty="0"/>
                  <a:t>Eliminates the influence of extreme values.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endParaRPr lang="es-MX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16308-64CB-4CB1-B16D-6B190CF0E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  <a:blipFill>
                <a:blip r:embed="rId2"/>
                <a:stretch>
                  <a:fillRect l="-317" t="-5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75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79EB-C041-4CD1-BC58-A84B0891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estimates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BCEF-3196-4D13-BC5C-D3A894F6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Robust</a:t>
            </a:r>
            <a:r>
              <a:rPr lang="en-US" dirty="0"/>
              <a:t>: Not sensitive to extreme values</a:t>
            </a:r>
          </a:p>
          <a:p>
            <a:r>
              <a:rPr lang="en-US" b="1" dirty="0"/>
              <a:t>Outlier</a:t>
            </a:r>
            <a:r>
              <a:rPr lang="en-US" dirty="0"/>
              <a:t>:  A data value that is very different from most of the data</a:t>
            </a:r>
          </a:p>
          <a:p>
            <a:r>
              <a:rPr lang="en-US" b="1" dirty="0"/>
              <a:t>Median (50</a:t>
            </a:r>
            <a:r>
              <a:rPr lang="en-US" b="1" baseline="30000" dirty="0"/>
              <a:t>th</a:t>
            </a:r>
            <a:r>
              <a:rPr lang="en-US" b="1" dirty="0"/>
              <a:t> percentile</a:t>
            </a:r>
            <a:r>
              <a:rPr lang="en-US" dirty="0"/>
              <a:t>):  The value such that one half of the data lies above and below.</a:t>
            </a:r>
          </a:p>
          <a:p>
            <a:r>
              <a:rPr lang="en-US" b="1" dirty="0"/>
              <a:t>Weighted median</a:t>
            </a:r>
            <a:r>
              <a:rPr lang="en-US" dirty="0"/>
              <a:t>:  The value such that one half of the sum of the weights lies above and below the sorted data.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490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BDD3-106B-4540-85A1-ED3212E6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 of variability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D3A5-B266-4EFA-AF6F-43FA917CE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Variability</a:t>
                </a:r>
                <a:r>
                  <a:rPr lang="en-US" dirty="0"/>
                  <a:t>, also referred to as dispersion, measures whether the data values are tightly clustered or spread out.</a:t>
                </a:r>
              </a:p>
              <a:p>
                <a:r>
                  <a:rPr lang="en-US" b="1" dirty="0"/>
                  <a:t>Deviations</a:t>
                </a:r>
                <a:r>
                  <a:rPr lang="en-US" dirty="0"/>
                  <a:t>: The difference between the observed values and the estimate of location (errors, residuals)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Variance</a:t>
                </a:r>
                <a:r>
                  <a:rPr lang="en-US" dirty="0"/>
                  <a:t>: the sum of squared deviations from the mean divided by n-1 where n is the number of data values.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*probe that the variance is an unbiassed estimator.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D3A5-B266-4EFA-AF6F-43FA917CE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  <a:blipFill>
                <a:blip r:embed="rId2"/>
                <a:stretch>
                  <a:fillRect l="-317" t="-5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1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C099-569F-40FF-89C3-7B3DB1D8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E623C-F406-4E6A-BCD4-27C81197A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1" dirty="0"/>
                  <a:t>Standard deviation</a:t>
                </a:r>
                <a:r>
                  <a:rPr lang="en-US" dirty="0"/>
                  <a:t>: The square root of the variance</a:t>
                </a:r>
              </a:p>
              <a:p>
                <a:pPr lvl="1"/>
                <a:r>
                  <a:rPr lang="en-US" dirty="0"/>
                  <a:t>Is much easier to interpret than the variance since it is in on the same scale as the original data.</a:t>
                </a:r>
              </a:p>
              <a:p>
                <a:r>
                  <a:rPr lang="en-US" b="1" dirty="0"/>
                  <a:t>Mean absolute deviation</a:t>
                </a:r>
                <a:r>
                  <a:rPr lang="en-US" dirty="0"/>
                  <a:t>: The mean of the absolute value of the deviation from the mean.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𝑑𝑒𝑣𝑖𝑎𝑡𝑖𝑜𝑛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Median absolute deviation (MAD): </a:t>
                </a:r>
                <a:r>
                  <a:rPr lang="en-US" dirty="0"/>
                  <a:t>The median of the absolute value of the deviation from the median.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|,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|,…,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E623C-F406-4E6A-BCD4-27C81197A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5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174B-2D12-4165-97CC-5E9B6596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based on percentiles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A979-F98F-4C38-9BC3-43656EFE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different approach to estimating dispersion is based on looking at the spread of the sorted data.  Also known as </a:t>
            </a:r>
            <a:r>
              <a:rPr lang="en-US" b="1" dirty="0"/>
              <a:t>order statistics</a:t>
            </a:r>
            <a:r>
              <a:rPr lang="en-US" dirty="0"/>
              <a:t>.</a:t>
            </a:r>
          </a:p>
          <a:p>
            <a:r>
              <a:rPr lang="en-US" b="1" dirty="0"/>
              <a:t>Range</a:t>
            </a:r>
            <a:r>
              <a:rPr lang="en-US" dirty="0"/>
              <a:t>: The difference between the largest and the smallest value in a data set. (ranks)</a:t>
            </a:r>
          </a:p>
          <a:p>
            <a:r>
              <a:rPr lang="en-US" b="1" dirty="0"/>
              <a:t>Percentile</a:t>
            </a:r>
            <a:r>
              <a:rPr lang="en-US" dirty="0"/>
              <a:t>: The value such that P percent of the values take on this value or less and (100-P) percent take on this value or more. (quantile)</a:t>
            </a:r>
          </a:p>
          <a:p>
            <a:r>
              <a:rPr lang="en-US" dirty="0"/>
              <a:t>Interquartile range: The difference between the 75</a:t>
            </a:r>
            <a:r>
              <a:rPr lang="en-US" baseline="30000" dirty="0"/>
              <a:t>th</a:t>
            </a:r>
            <a:r>
              <a:rPr lang="en-US" dirty="0"/>
              <a:t> percentile and the 25</a:t>
            </a:r>
            <a:r>
              <a:rPr lang="en-US" baseline="30000" dirty="0"/>
              <a:t>th</a:t>
            </a:r>
            <a:r>
              <a:rPr lang="en-US" dirty="0"/>
              <a:t> percentile. (IQR)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83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18A3-DEF0-4275-AC5F-C0653807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distribution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CB32-F973-4305-B53C-0140BD38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Estimators are useful to explore how data is distributed, overall.</a:t>
            </a:r>
          </a:p>
          <a:p>
            <a:r>
              <a:rPr lang="en-US" dirty="0"/>
              <a:t>There are a groups of tools that provide us insights about the data distribution:</a:t>
            </a:r>
          </a:p>
          <a:p>
            <a:pPr lvl="1"/>
            <a:r>
              <a:rPr lang="en-US" dirty="0"/>
              <a:t>Boxplot (box and whiskers plot)</a:t>
            </a:r>
          </a:p>
          <a:p>
            <a:pPr lvl="1"/>
            <a:r>
              <a:rPr lang="en-US" dirty="0"/>
              <a:t>Frequency table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/>
              <a:t>Density plot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937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95795-D30E-46E6-A6D8-81EC87D2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Percentiles and boxplots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C63D32-0DEA-4ABD-859D-AB3050F83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46" y="805583"/>
            <a:ext cx="3495572" cy="4660762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2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A632C-6838-4321-AAE3-F672CF73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Frequency tables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A49FC3-911C-4913-906B-49058F67A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24" y="1176051"/>
            <a:ext cx="6146834" cy="27100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42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1E4AF-6DA8-4DED-9B1C-436654D0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histograms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B9DA2B3-CF87-4563-B13A-7F34FED43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9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DC2BF-6F4A-4835-8BD4-F82ED90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9B07-BA56-4773-86E8-62EAC8D55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74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1AAE4-6E08-49AA-A266-B28986F2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Density estimates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BD72DBE-F43C-4C50-80D9-B791FE67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3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4B48-46AB-4940-A7FF-2F3FA531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Binary and categorical data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6014-3081-4D72-A062-41D9939C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categorical data, simple proportions or percentages tell the story of the data.</a:t>
            </a:r>
          </a:p>
          <a:p>
            <a:r>
              <a:rPr lang="en-US" b="1" dirty="0"/>
              <a:t>Mode</a:t>
            </a:r>
            <a:r>
              <a:rPr lang="en-US" dirty="0"/>
              <a:t>:  The most commonly occurring category or value in a data set.</a:t>
            </a:r>
          </a:p>
          <a:p>
            <a:r>
              <a:rPr lang="en-US" b="1" dirty="0"/>
              <a:t>Expected value</a:t>
            </a:r>
            <a:r>
              <a:rPr lang="en-US" dirty="0"/>
              <a:t>:  When the categories can be associated with a numeric value, this gives an average value based on a category’s probability of occurrence.</a:t>
            </a:r>
          </a:p>
          <a:p>
            <a:r>
              <a:rPr lang="en-US" b="1" dirty="0"/>
              <a:t>Bar charts:</a:t>
            </a:r>
            <a:r>
              <a:rPr lang="en-US" dirty="0"/>
              <a:t>  The frequency or proportion for each category plotted as bars.</a:t>
            </a:r>
          </a:p>
          <a:p>
            <a:r>
              <a:rPr lang="en-US" b="1" dirty="0"/>
              <a:t>Pie charts</a:t>
            </a:r>
            <a:r>
              <a:rPr lang="en-US" dirty="0"/>
              <a:t>: The frequency or proportion for each category plotted as wedges in a pie.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431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A094-6B73-4082-9C39-604493F8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6D884-D8AB-4FEA-8C81-84B02B27B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Bar chart resembles a histogram’ in a bar chart the x-axis represents different categories of a factor variable, while in a histogram the x-axis represents values of a single variable on a numeric scale.</a:t>
            </a:r>
            <a:endParaRPr lang="es-MX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EDAC8D-9F17-4EAF-A485-A607A3AD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713" y="842169"/>
            <a:ext cx="5715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1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E5FC-82DC-45B7-8734-D62834C8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4631C-0E86-4789-85B9-1CC571EBF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value is the sum of values times their probability of occurrence, often used to sum up factor variable levels.</a:t>
                </a:r>
              </a:p>
              <a:p>
                <a:r>
                  <a:rPr lang="en-US" dirty="0"/>
                  <a:t>Example:</a:t>
                </a:r>
                <a:r>
                  <a:rPr lang="es-MX" dirty="0"/>
                  <a:t> A new </a:t>
                </a:r>
                <a:r>
                  <a:rPr lang="en-US" dirty="0"/>
                  <a:t>cloud technology offers two levels of service. Service A is priced at </a:t>
                </a:r>
                <a:r>
                  <a:rPr lang="es-MX" dirty="0"/>
                  <a:t>$300/</a:t>
                </a:r>
                <a:r>
                  <a:rPr lang="en-US" dirty="0"/>
                  <a:t>month</a:t>
                </a:r>
                <a:r>
                  <a:rPr lang="es-MX" dirty="0"/>
                  <a:t> </a:t>
                </a:r>
                <a:r>
                  <a:rPr lang="en-US" dirty="0"/>
                  <a:t>and service </a:t>
                </a:r>
                <a:r>
                  <a:rPr lang="es-MX" dirty="0"/>
                  <a:t>B at $50/</a:t>
                </a:r>
                <a:r>
                  <a:rPr lang="en-US" dirty="0"/>
                  <a:t>month. 5% of webinar attendees will sign up for the $300 service, 15% for the $50 service and %80 will not sign up for anything.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0.15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=22.5</m:t>
                    </m:r>
                  </m:oMath>
                </a14:m>
                <a:r>
                  <a:rPr lang="es-MX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4631C-0E86-4789-85B9-1CC571EBF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592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10E4-E95B-4C25-8ED8-18AEF5C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83FF3-069E-4018-B363-3E3A508CD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Correlation coefficient: A metric that measures the extent to which numeric variables are associated with one another (ranges from -1 to 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* Variables can have an association that is not linear, in which case the correlation coefficient may not be a useful metric.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** Correlation coefficient is sensitive to outliers in the data.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*** The definition above corresponds to Pearson’s correlation definition.</a:t>
                </a:r>
              </a:p>
              <a:p>
                <a:r>
                  <a:rPr lang="en-US" dirty="0"/>
                  <a:t>Correlation matrix: A table where the variables are shown on both rows and columns, and the cell values are the correlations between the variables.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83FF3-069E-4018-B363-3E3A508CD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7" t="-530" r="-95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92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ABC7-DBCC-489E-9B9D-E0FF8D84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 err="1"/>
              <a:t>Corrplot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91851-120C-485F-9042-98B399A98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9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1B36-71E7-40BA-A736-417EF590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BC038-2FCD-4787-9545-269ADB699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713" y="842169"/>
            <a:ext cx="5715000" cy="4572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3F424-B99D-4A0C-8FEC-CF895AAF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standard way to visualize the relationship between two measured data variables is with a scatterplot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6656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ECF3-0C4D-4CCD-B34D-7266C630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two or more variables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ABBE-B07B-4E1C-8C7B-D9436383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exploratory analysis tools:</a:t>
            </a:r>
          </a:p>
          <a:p>
            <a:r>
              <a:rPr lang="en-US" b="1" dirty="0"/>
              <a:t>Hexagonal binning</a:t>
            </a:r>
            <a:r>
              <a:rPr lang="es-MX" dirty="0"/>
              <a:t>:  </a:t>
            </a:r>
            <a:r>
              <a:rPr lang="en-US" dirty="0"/>
              <a:t>A plot of two numeric variables with the records binned into hexagons.</a:t>
            </a:r>
          </a:p>
          <a:p>
            <a:r>
              <a:rPr lang="en-US" b="1" dirty="0"/>
              <a:t>Contour plots</a:t>
            </a:r>
            <a:r>
              <a:rPr lang="en-US" dirty="0"/>
              <a:t>: A plot showing the density of two numeric variables like a topographical map.</a:t>
            </a:r>
          </a:p>
          <a:p>
            <a:r>
              <a:rPr lang="en-US" b="1" dirty="0"/>
              <a:t>Violin plots</a:t>
            </a:r>
            <a:r>
              <a:rPr lang="en-US" dirty="0"/>
              <a:t>: Similar to a boxplot but showing the density estimate.</a:t>
            </a:r>
          </a:p>
        </p:txBody>
      </p:sp>
    </p:spTree>
    <p:extLst>
      <p:ext uri="{BB962C8B-B14F-4D97-AF65-F5344CB8AC3E}">
        <p14:creationId xmlns:p14="http://schemas.microsoft.com/office/powerpoint/2010/main" val="3814068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4AF1-1E86-4ECF-B925-193933AE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 binning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56184-BCEF-480A-82F5-EDFFD9D46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713" y="842169"/>
            <a:ext cx="5715000" cy="4572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841B1-6366-42A1-B60C-FED55931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dataset with hundreds of thousands or millions od records, a scatterplot will be too dense, so we need  a different way to visualize the relationship. Dots are grouped into hexagonal bins a plotted the hexagons with a color indicating the number of records in that bin.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4431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5530-9F61-4448-A667-13493EA4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Contours and heatmaps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A4B70-91B9-4BAD-9E31-0431E45E4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713" y="842169"/>
            <a:ext cx="5715000" cy="4572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4C9C-5219-4410-8CF6-E4BB8848A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overlay a contour on a scatterplot to visualize the relationship between two numeric variables. The contours are essentially a topographical map to two variables; each contour band represent a specific density of points, increasing as one nears a “peak”.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199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C66F-B5C1-4D8C-A249-ADACFA4F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Exploratory Data Analysis</a:t>
            </a:r>
            <a:br>
              <a:rPr lang="es-MX" dirty="0"/>
            </a:b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16B1-2C6C-4133-A2C0-0EEE71A6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 in any data project: exploring the data.</a:t>
            </a:r>
          </a:p>
          <a:p>
            <a:r>
              <a:rPr lang="en-US" dirty="0"/>
              <a:t>Classical statistics focused on inference: </a:t>
            </a:r>
          </a:p>
          <a:p>
            <a:pPr lvl="1"/>
            <a:r>
              <a:rPr lang="en-US" dirty="0"/>
              <a:t>complex set of procedures for drawing conclusions about large populations based on small samples</a:t>
            </a:r>
          </a:p>
          <a:p>
            <a:pPr lvl="2"/>
            <a:r>
              <a:rPr lang="en-US" dirty="0"/>
              <a:t>Testing hypothesis</a:t>
            </a:r>
          </a:p>
          <a:p>
            <a:pPr lvl="2"/>
            <a:r>
              <a:rPr lang="en-US" dirty="0"/>
              <a:t>Punctual and Interval estimation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9763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BB67-9116-4E68-9EB3-45CA91CB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categorical variables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58E66-F7CD-4788-89B1-9D24FD070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684" y="1103824"/>
            <a:ext cx="3639058" cy="40486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CD403-B206-4CCA-8397-ED1F4F2C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Contingency tables</a:t>
            </a:r>
            <a:r>
              <a:rPr lang="en-US" dirty="0"/>
              <a:t>: A tally of counts between two or more categorical variables.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2461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0232-4A35-4F1E-BF7C-C2C7CF57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and numeric data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FBD7-4022-4853-9F27-1059DED6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Boxplots are a simple way to visually compare the distribution of a numeric variable grouped according to a categorical variable.</a:t>
            </a:r>
          </a:p>
          <a:p>
            <a:r>
              <a:rPr lang="en-US" dirty="0"/>
              <a:t>A violin plot is an enhancement to the boxplot and plots the density estimate with the density on the y-axis. The advantage of a violin plot is that it can show nuances in the distribution that aren’t receptible in a boxplot.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307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0C843-170E-4948-BFF1-F91BA8A2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and numeric data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4B0B8-3FEC-4B1D-B0FF-5FAEC508C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         Boxplot</a:t>
            </a:r>
            <a:endParaRPr lang="es-MX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A1F8F1-EA3B-49C8-98CB-8FAD38F244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17328" y="2824163"/>
            <a:ext cx="3305968" cy="264477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047145-5903-48E9-8F58-DC567384E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	        Violin plot</a:t>
            </a:r>
            <a:endParaRPr lang="es-MX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FF142F-7E11-4919-9D80-A3FEDE5660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85410" y="2820988"/>
            <a:ext cx="3298031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29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A31E9-C7A6-468E-94A1-38F85011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Visualizing multiple variables</a:t>
            </a:r>
          </a:p>
        </p:txBody>
      </p:sp>
      <p:cxnSp>
        <p:nvCxnSpPr>
          <p:cNvPr id="32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21BF63-EBDD-421D-A3A6-1FB1697F6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151788"/>
            <a:ext cx="4960442" cy="3968352"/>
          </a:xfrm>
          <a:prstGeom prst="rect">
            <a:avLst/>
          </a:prstGeom>
        </p:spPr>
      </p:pic>
      <p:pic>
        <p:nvPicPr>
          <p:cNvPr id="3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92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666D-4556-48BA-A9F0-C3DC6E0F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EA68-93B4-47B7-99E6-FDA9DC74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 of EDA: Look at the Data!!!</a:t>
            </a:r>
          </a:p>
          <a:p>
            <a:r>
              <a:rPr lang="en-US" dirty="0"/>
              <a:t>By summarizing and visualization the data, you can give valuable intuition and understanding of the project.</a:t>
            </a:r>
          </a:p>
          <a:p>
            <a:r>
              <a:rPr lang="en-US" dirty="0"/>
              <a:t>EDA should be a cornerstone of any data science project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2964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8E4889-A4A8-44EE-8853-597FF666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D2D6C-A2C9-4F6E-905E-2E007D3CA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and Sampling distributions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6528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9978-6F31-4081-82FD-F9F3E4BD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3EA8-B330-4BE2-A73E-43092685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8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2338-B83E-44C0-87A9-F7A1335D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structured data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7853-FD30-4C8F-AD5C-22B6CC50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comes from many sources!</a:t>
            </a:r>
            <a:r>
              <a:rPr lang="es-MX" dirty="0"/>
              <a:t> </a:t>
            </a:r>
            <a:r>
              <a:rPr lang="en-US" dirty="0"/>
              <a:t>Much of this data is unstructured.</a:t>
            </a:r>
          </a:p>
          <a:p>
            <a:r>
              <a:rPr lang="en-US" dirty="0"/>
              <a:t>There are two basics types of structured data: </a:t>
            </a:r>
            <a:r>
              <a:rPr lang="en-US" b="1" dirty="0"/>
              <a:t>numeric and categorical.</a:t>
            </a:r>
          </a:p>
          <a:p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B4CA74-E4D9-4C81-8E34-6005C047C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99696"/>
              </p:ext>
            </p:extLst>
          </p:nvPr>
        </p:nvGraphicFramePr>
        <p:xfrm>
          <a:off x="1700696" y="2946032"/>
          <a:ext cx="8127999" cy="3134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36318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20999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042671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5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value or interval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Interval, float, numeric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Discrete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integer values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Integer, count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5847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Categorical</a:t>
                      </a:r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9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Enums</a:t>
                      </a:r>
                      <a:r>
                        <a:rPr lang="en-US" dirty="0"/>
                        <a:t>, factors, nominal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8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categories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Dichotomous, logical, Boolean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3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Ordinal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that has explicit order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Ordered factor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5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19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D501-566C-4958-9883-7BE29674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structured data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F689-DE13-4FC4-90DE-AFBA2880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Knowing the data type is important to help determine that type of visual display, data analysis or statistical model.</a:t>
            </a:r>
          </a:p>
          <a:p>
            <a:pPr marL="0" indent="0">
              <a:buNone/>
            </a:pPr>
            <a:r>
              <a:rPr lang="en-US" sz="2800" dirty="0"/>
              <a:t>Data science software, (R/python) uses these data types to </a:t>
            </a:r>
            <a:r>
              <a:rPr lang="en-US" sz="2800" dirty="0">
                <a:solidFill>
                  <a:srgbClr val="FF0000"/>
                </a:solidFill>
              </a:rPr>
              <a:t>improve computational performance. </a:t>
            </a:r>
            <a:r>
              <a:rPr lang="en-US" sz="2800" dirty="0"/>
              <a:t>The data type for a variable determines how software will handle computations for that variable.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37055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8F71-25BA-419B-9417-E135943D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data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3974-1E58-410B-9408-E3ECFF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The typical frame of reference for an analysis in data science is a rectangular data object, like a spreadsheet or database table</a:t>
            </a:r>
          </a:p>
          <a:p>
            <a:r>
              <a:rPr lang="en-US" sz="1800" dirty="0"/>
              <a:t>Data frame: </a:t>
            </a:r>
          </a:p>
          <a:p>
            <a:pPr lvl="1"/>
            <a:r>
              <a:rPr lang="en-US" sz="1600" dirty="0"/>
              <a:t>Rectangular data is the basic data structure for statistical and machine learning models</a:t>
            </a:r>
          </a:p>
          <a:p>
            <a:r>
              <a:rPr lang="en-US" sz="1800" dirty="0"/>
              <a:t>Feature: </a:t>
            </a:r>
          </a:p>
          <a:p>
            <a:pPr lvl="1"/>
            <a:r>
              <a:rPr lang="en-US" sz="1600" dirty="0"/>
              <a:t>A column in the table is commonly referred to as a feature. (attribute, input, predictor, independent variable)</a:t>
            </a:r>
          </a:p>
          <a:p>
            <a:r>
              <a:rPr lang="en-US" sz="1800" dirty="0"/>
              <a:t>Outcome: </a:t>
            </a:r>
          </a:p>
          <a:p>
            <a:pPr lvl="1"/>
            <a:r>
              <a:rPr lang="en-US" sz="1600" dirty="0"/>
              <a:t>The features are sometimes used to predict the outcome. (dependent variable, response, target, output)</a:t>
            </a:r>
          </a:p>
          <a:p>
            <a:r>
              <a:rPr lang="en-US" sz="1800" dirty="0"/>
              <a:t>Records: </a:t>
            </a:r>
          </a:p>
          <a:p>
            <a:pPr lvl="1"/>
            <a:r>
              <a:rPr lang="en-US" sz="1600" dirty="0"/>
              <a:t>A row in the table is commonly referred to as a record. (case, example, instance, observation, pattern, sample)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121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A1B-F07C-4A9A-AD46-D98A5994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and indexes</a:t>
            </a:r>
            <a:endParaRPr lang="es-MX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084F7-61CD-4567-BDDB-B1E150A01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endParaRPr lang="es-MX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6AB0F-C8D3-41CC-90B5-7D3177A72B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data.frame</a:t>
            </a:r>
            <a:r>
              <a:rPr lang="en-US" dirty="0"/>
              <a:t> object</a:t>
            </a:r>
          </a:p>
          <a:p>
            <a:r>
              <a:rPr lang="en-US" dirty="0"/>
              <a:t>An automatic index is created for a </a:t>
            </a:r>
            <a:r>
              <a:rPr lang="en-US" dirty="0" err="1"/>
              <a:t>data.frame</a:t>
            </a:r>
            <a:r>
              <a:rPr lang="en-US" dirty="0"/>
              <a:t> based on the order of the rows.</a:t>
            </a:r>
          </a:p>
          <a:p>
            <a:r>
              <a:rPr lang="en-US" dirty="0"/>
              <a:t>Doesn't support multilevel indexes. To overcome this use </a:t>
            </a:r>
            <a:r>
              <a:rPr lang="en-US" dirty="0" err="1"/>
              <a:t>data.table</a:t>
            </a:r>
            <a:r>
              <a:rPr lang="en-US" dirty="0"/>
              <a:t> or </a:t>
            </a:r>
            <a:r>
              <a:rPr lang="en-US" dirty="0" err="1"/>
              <a:t>dplyr</a:t>
            </a:r>
            <a:r>
              <a:rPr lang="en-US" dirty="0"/>
              <a:t> libraries.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8AAE1-F359-48D1-B4A1-1778B294A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s-MX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735EB2-A5F0-4001-AD36-38D68B7F41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object (pandas).</a:t>
            </a:r>
          </a:p>
          <a:p>
            <a:r>
              <a:rPr lang="en-US" dirty="0"/>
              <a:t>An automatic index is created for a </a:t>
            </a:r>
            <a:r>
              <a:rPr lang="en-US" dirty="0" err="1"/>
              <a:t>DataFrame</a:t>
            </a:r>
            <a:r>
              <a:rPr lang="en-US" dirty="0"/>
              <a:t> based on the order of the rows.</a:t>
            </a:r>
          </a:p>
          <a:p>
            <a:r>
              <a:rPr lang="en-US" dirty="0"/>
              <a:t>Pandas can handle multiple indexes.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09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D179-C1C9-4D76-A4FE-0F110C4F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Nonrectangular data structures</a:t>
            </a:r>
            <a:endParaRPr lang="es-MX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6A780-8BA2-4438-8395-8197FD76E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2988515"/>
          </a:xfrm>
        </p:spPr>
        <p:txBody>
          <a:bodyPr>
            <a:normAutofit fontScale="47500" lnSpcReduction="20000"/>
          </a:bodyPr>
          <a:lstStyle/>
          <a:p>
            <a:r>
              <a:rPr lang="en-US" sz="5500" dirty="0">
                <a:solidFill>
                  <a:srgbClr val="FF0000"/>
                </a:solidFill>
              </a:rPr>
              <a:t>Time series </a:t>
            </a:r>
            <a:r>
              <a:rPr lang="en-US" sz="5500" dirty="0"/>
              <a:t>records successive measurements of the same variable.</a:t>
            </a:r>
          </a:p>
          <a:p>
            <a:endParaRPr lang="en-US" sz="5500" dirty="0"/>
          </a:p>
          <a:p>
            <a:r>
              <a:rPr lang="en-US" sz="5500" dirty="0">
                <a:solidFill>
                  <a:srgbClr val="FF0000"/>
                </a:solidFill>
              </a:rPr>
              <a:t>Spatial data structures</a:t>
            </a:r>
            <a:r>
              <a:rPr lang="en-US" sz="5500" dirty="0"/>
              <a:t>, used in mapping and location analytics.</a:t>
            </a:r>
          </a:p>
          <a:p>
            <a:endParaRPr lang="en-US" sz="5500" dirty="0"/>
          </a:p>
          <a:p>
            <a:r>
              <a:rPr lang="en-US" sz="5500" dirty="0">
                <a:solidFill>
                  <a:srgbClr val="FF0000"/>
                </a:solidFill>
              </a:rPr>
              <a:t>Graph (network</a:t>
            </a:r>
            <a:r>
              <a:rPr lang="en-US" sz="5500" dirty="0"/>
              <a:t>) used to represent physical, social and abstract relationships.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757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BBAE-4400-491E-A574-E6F9D60B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D41F2-1C2F-4B55-8AE2-DB0FF92DD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Estimates: </a:t>
                </a:r>
                <a:r>
                  <a:rPr lang="en-US" dirty="0"/>
                  <a:t>values calculated from the data at hand, to draw a distinction between what we see from the data and the theoretical or true value. Data scientist and business analyst are more likely to refer to such values as </a:t>
                </a:r>
                <a:r>
                  <a:rPr lang="en-US" b="1" dirty="0"/>
                  <a:t>metric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Bias: difference between the expected value of an estimator and the true value.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𝐵𝑖𝑎𝑠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the bias of an estimator is 0, we have an unbiassed estimator.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D41F2-1C2F-4B55-8AE2-DB0FF92DD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978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1636</Words>
  <Application>Microsoft Office PowerPoint</Application>
  <PresentationFormat>Widescreen</PresentationFormat>
  <Paragraphs>157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Cambria Math</vt:lpstr>
      <vt:lpstr>Gill Sans MT</vt:lpstr>
      <vt:lpstr>Gallery</vt:lpstr>
      <vt:lpstr>Practical Statistics for Data science Review</vt:lpstr>
      <vt:lpstr>Chapter 1</vt:lpstr>
      <vt:lpstr>EDA Exploratory Data Analysis </vt:lpstr>
      <vt:lpstr>Elements of structured data</vt:lpstr>
      <vt:lpstr>Elements of structured data</vt:lpstr>
      <vt:lpstr>Rectangular data</vt:lpstr>
      <vt:lpstr>Data frames and indexes</vt:lpstr>
      <vt:lpstr>Nonrectangular data structures</vt:lpstr>
      <vt:lpstr>Estimates</vt:lpstr>
      <vt:lpstr>Estimates of location</vt:lpstr>
      <vt:lpstr>PowerPoint Presentation</vt:lpstr>
      <vt:lpstr>Robust estimates</vt:lpstr>
      <vt:lpstr>Estimates of variability</vt:lpstr>
      <vt:lpstr>PowerPoint Presentation</vt:lpstr>
      <vt:lpstr>Estimated based on percentiles</vt:lpstr>
      <vt:lpstr>Exploring the Data distribution</vt:lpstr>
      <vt:lpstr>Percentiles and boxplots</vt:lpstr>
      <vt:lpstr>Frequency tables</vt:lpstr>
      <vt:lpstr>histograms</vt:lpstr>
      <vt:lpstr>Density estimates</vt:lpstr>
      <vt:lpstr>Exploring Binary and categorical data</vt:lpstr>
      <vt:lpstr>Bar chart</vt:lpstr>
      <vt:lpstr>Expected value</vt:lpstr>
      <vt:lpstr>Correlation</vt:lpstr>
      <vt:lpstr>Corrplot</vt:lpstr>
      <vt:lpstr>scatterplots</vt:lpstr>
      <vt:lpstr>Exploring two or more variables</vt:lpstr>
      <vt:lpstr>Hexagonal binning</vt:lpstr>
      <vt:lpstr>Contours and heatmaps</vt:lpstr>
      <vt:lpstr>Two categorical variables</vt:lpstr>
      <vt:lpstr>Categorical and numeric data</vt:lpstr>
      <vt:lpstr>Categorical and numeric data</vt:lpstr>
      <vt:lpstr>Visualizing multiple variables</vt:lpstr>
      <vt:lpstr>Summary</vt:lpstr>
      <vt:lpstr>Chapter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Statistics for Data science Review</dc:title>
  <dc:creator>CASTILLOCERVANTES, ADOLFOSALVADOR {PI}</dc:creator>
  <cp:lastModifiedBy>CASTILLOCERVANTES, ADOLFOSALVADOR {PI}</cp:lastModifiedBy>
  <cp:revision>2</cp:revision>
  <dcterms:created xsi:type="dcterms:W3CDTF">2020-01-03T17:19:57Z</dcterms:created>
  <dcterms:modified xsi:type="dcterms:W3CDTF">2020-01-06T16:20:16Z</dcterms:modified>
</cp:coreProperties>
</file>