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8" r:id="rId3"/>
    <p:sldId id="289" r:id="rId4"/>
    <p:sldId id="290" r:id="rId5"/>
    <p:sldId id="291" r:id="rId6"/>
    <p:sldId id="292" r:id="rId7"/>
    <p:sldId id="293" r:id="rId8"/>
    <p:sldId id="294" r:id="rId9"/>
    <p:sldId id="295" r:id="rId10"/>
    <p:sldId id="296" r:id="rId11"/>
    <p:sldId id="297" r:id="rId12"/>
    <p:sldId id="307" r:id="rId13"/>
    <p:sldId id="308" r:id="rId14"/>
    <p:sldId id="298" r:id="rId15"/>
    <p:sldId id="299" r:id="rId16"/>
    <p:sldId id="300" r:id="rId17"/>
    <p:sldId id="301" r:id="rId18"/>
    <p:sldId id="302" r:id="rId19"/>
    <p:sldId id="303" r:id="rId20"/>
    <p:sldId id="304" r:id="rId21"/>
    <p:sldId id="305" r:id="rId22"/>
    <p:sldId id="306" r:id="rId23"/>
    <p:sldId id="309" r:id="rId24"/>
    <p:sldId id="310" r:id="rId25"/>
    <p:sldId id="31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675A1E-7BBD-46EC-90C2-30E3B71B419A}" type="datetimeFigureOut">
              <a:rPr lang="es-MX" smtClean="0"/>
              <a:t>02/02/2022</a:t>
            </a:fld>
            <a:endParaRPr lang="es-MX"/>
          </a:p>
        </p:txBody>
      </p:sp>
      <p:sp>
        <p:nvSpPr>
          <p:cNvPr id="5" name="Footer Placeholder 4"/>
          <p:cNvSpPr>
            <a:spLocks noGrp="1"/>
          </p:cNvSpPr>
          <p:nvPr>
            <p:ph type="ftr" sz="quarter" idx="11"/>
          </p:nvPr>
        </p:nvSpPr>
        <p:spPr>
          <a:xfrm>
            <a:off x="2416500" y="329307"/>
            <a:ext cx="4973915" cy="309201"/>
          </a:xfrm>
        </p:spPr>
        <p:txBody>
          <a:bodyPr/>
          <a:lstStyle/>
          <a:p>
            <a:endParaRPr lang="es-MX"/>
          </a:p>
        </p:txBody>
      </p:sp>
      <p:sp>
        <p:nvSpPr>
          <p:cNvPr id="6" name="Slide Number Placeholder 5"/>
          <p:cNvSpPr>
            <a:spLocks noGrp="1"/>
          </p:cNvSpPr>
          <p:nvPr>
            <p:ph type="sldNum" sz="quarter" idx="12"/>
          </p:nvPr>
        </p:nvSpPr>
        <p:spPr>
          <a:xfrm>
            <a:off x="1437664" y="798973"/>
            <a:ext cx="811019" cy="503578"/>
          </a:xfrm>
        </p:spPr>
        <p:txBody>
          <a:bodyPr/>
          <a:lstStyle/>
          <a:p>
            <a:fld id="{B0BF0F4E-8115-4019-94CC-FB96495A6C06}" type="slidenum">
              <a:rPr lang="es-MX" smtClean="0"/>
              <a:t>‹#›</a:t>
            </a:fld>
            <a:endParaRPr lang="es-MX"/>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1666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675A1E-7BBD-46EC-90C2-30E3B71B419A}" type="datetimeFigureOut">
              <a:rPr lang="es-MX" smtClean="0"/>
              <a:t>02/02/2022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0BF0F4E-8115-4019-94CC-FB96495A6C06}" type="slidenum">
              <a:rPr lang="es-MX" smtClean="0"/>
              <a:t>‹#›</a:t>
            </a:fld>
            <a:endParaRPr lang="es-MX"/>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3802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675A1E-7BBD-46EC-90C2-30E3B71B419A}" type="datetimeFigureOut">
              <a:rPr lang="es-MX" smtClean="0"/>
              <a:t>02/02/2022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0BF0F4E-8115-4019-94CC-FB96495A6C06}" type="slidenum">
              <a:rPr lang="es-MX" smtClean="0"/>
              <a:t>‹#›</a:t>
            </a:fld>
            <a:endParaRPr lang="es-MX"/>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0947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675A1E-7BBD-46EC-90C2-30E3B71B419A}" type="datetimeFigureOut">
              <a:rPr lang="es-MX" smtClean="0"/>
              <a:t>02/02/2022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0BF0F4E-8115-4019-94CC-FB96495A6C06}" type="slidenum">
              <a:rPr lang="es-MX" smtClean="0"/>
              <a:t>‹#›</a:t>
            </a:fld>
            <a:endParaRPr lang="es-MX"/>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485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675A1E-7BBD-46EC-90C2-30E3B71B419A}" type="datetimeFigureOut">
              <a:rPr lang="es-MX" smtClean="0"/>
              <a:t>02/02/2022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0BF0F4E-8115-4019-94CC-FB96495A6C06}" type="slidenum">
              <a:rPr lang="es-MX" smtClean="0"/>
              <a:t>‹#›</a:t>
            </a:fld>
            <a:endParaRPr lang="es-MX"/>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4439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675A1E-7BBD-46EC-90C2-30E3B71B419A}" type="datetimeFigureOut">
              <a:rPr lang="es-MX" smtClean="0"/>
              <a:t>02/02/2022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0BF0F4E-8115-4019-94CC-FB96495A6C06}" type="slidenum">
              <a:rPr lang="es-MX" smtClean="0"/>
              <a:t>‹#›</a:t>
            </a:fld>
            <a:endParaRPr lang="es-MX"/>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0370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675A1E-7BBD-46EC-90C2-30E3B71B419A}" type="datetimeFigureOut">
              <a:rPr lang="es-MX" smtClean="0"/>
              <a:t>02/02/2022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0BF0F4E-8115-4019-94CC-FB96495A6C06}" type="slidenum">
              <a:rPr lang="es-MX" smtClean="0"/>
              <a:t>‹#›</a:t>
            </a:fld>
            <a:endParaRPr lang="es-MX"/>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3393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675A1E-7BBD-46EC-90C2-30E3B71B419A}" type="datetimeFigureOut">
              <a:rPr lang="es-MX" smtClean="0"/>
              <a:t>02/02/2022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0BF0F4E-8115-4019-94CC-FB96495A6C06}" type="slidenum">
              <a:rPr lang="es-MX" smtClean="0"/>
              <a:t>‹#›</a:t>
            </a:fld>
            <a:endParaRPr lang="es-MX"/>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4556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75A1E-7BBD-46EC-90C2-30E3B71B419A}" type="datetimeFigureOut">
              <a:rPr lang="es-MX" smtClean="0"/>
              <a:t>02/02/2022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0BF0F4E-8115-4019-94CC-FB96495A6C06}" type="slidenum">
              <a:rPr lang="es-MX" smtClean="0"/>
              <a:t>‹#›</a:t>
            </a:fld>
            <a:endParaRPr lang="es-MX"/>
          </a:p>
        </p:txBody>
      </p:sp>
    </p:spTree>
    <p:extLst>
      <p:ext uri="{BB962C8B-B14F-4D97-AF65-F5344CB8AC3E}">
        <p14:creationId xmlns:p14="http://schemas.microsoft.com/office/powerpoint/2010/main" val="2385786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675A1E-7BBD-46EC-90C2-30E3B71B419A}" type="datetimeFigureOut">
              <a:rPr lang="es-MX" smtClean="0"/>
              <a:t>02/02/2022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0BF0F4E-8115-4019-94CC-FB96495A6C06}" type="slidenum">
              <a:rPr lang="es-MX" smtClean="0"/>
              <a:t>‹#›</a:t>
            </a:fld>
            <a:endParaRPr lang="es-MX"/>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9819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4675A1E-7BBD-46EC-90C2-30E3B71B419A}" type="datetimeFigureOut">
              <a:rPr lang="es-MX" smtClean="0"/>
              <a:t>02/02/2022</a:t>
            </a:fld>
            <a:endParaRPr lang="es-MX"/>
          </a:p>
        </p:txBody>
      </p:sp>
      <p:sp>
        <p:nvSpPr>
          <p:cNvPr id="6" name="Footer Placeholder 5"/>
          <p:cNvSpPr>
            <a:spLocks noGrp="1"/>
          </p:cNvSpPr>
          <p:nvPr>
            <p:ph type="ftr" sz="quarter" idx="11"/>
          </p:nvPr>
        </p:nvSpPr>
        <p:spPr>
          <a:xfrm>
            <a:off x="1447382" y="318640"/>
            <a:ext cx="5541004" cy="320931"/>
          </a:xfrm>
        </p:spPr>
        <p:txBody>
          <a:bodyPr/>
          <a:lstStyle/>
          <a:p>
            <a:endParaRPr lang="es-MX"/>
          </a:p>
        </p:txBody>
      </p:sp>
      <p:sp>
        <p:nvSpPr>
          <p:cNvPr id="7" name="Slide Number Placeholder 6"/>
          <p:cNvSpPr>
            <a:spLocks noGrp="1"/>
          </p:cNvSpPr>
          <p:nvPr>
            <p:ph type="sldNum" sz="quarter" idx="12"/>
          </p:nvPr>
        </p:nvSpPr>
        <p:spPr/>
        <p:txBody>
          <a:bodyPr/>
          <a:lstStyle/>
          <a:p>
            <a:fld id="{B0BF0F4E-8115-4019-94CC-FB96495A6C06}" type="slidenum">
              <a:rPr lang="es-MX" smtClean="0"/>
              <a:t>‹#›</a:t>
            </a:fld>
            <a:endParaRPr lang="es-MX"/>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4177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4675A1E-7BBD-46EC-90C2-30E3B71B419A}" type="datetimeFigureOut">
              <a:rPr lang="es-MX" smtClean="0"/>
              <a:t>02/02/2022</a:t>
            </a:fld>
            <a:endParaRPr lang="es-MX"/>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0BF0F4E-8115-4019-94CC-FB96495A6C06}" type="slidenum">
              <a:rPr lang="es-MX" smtClean="0"/>
              <a:t>‹#›</a:t>
            </a:fld>
            <a:endParaRPr lang="es-MX"/>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7210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5BD50-28EC-43B5-839F-B9E51F44CFB4}"/>
              </a:ext>
            </a:extLst>
          </p:cNvPr>
          <p:cNvSpPr>
            <a:spLocks noGrp="1"/>
          </p:cNvSpPr>
          <p:nvPr>
            <p:ph type="ctrTitle"/>
          </p:nvPr>
        </p:nvSpPr>
        <p:spPr/>
        <p:txBody>
          <a:bodyPr>
            <a:normAutofit fontScale="90000"/>
          </a:bodyPr>
          <a:lstStyle/>
          <a:p>
            <a:r>
              <a:rPr lang="en-US" dirty="0"/>
              <a:t>Practical Statistics for Data science</a:t>
            </a:r>
            <a:br>
              <a:rPr lang="en-US" dirty="0"/>
            </a:br>
            <a:r>
              <a:rPr lang="en-US" sz="4400" dirty="0"/>
              <a:t>Review</a:t>
            </a:r>
            <a:endParaRPr lang="es-MX" dirty="0"/>
          </a:p>
        </p:txBody>
      </p:sp>
      <p:sp>
        <p:nvSpPr>
          <p:cNvPr id="3" name="Subtitle 2">
            <a:extLst>
              <a:ext uri="{FF2B5EF4-FFF2-40B4-BE49-F238E27FC236}">
                <a16:creationId xmlns:a16="http://schemas.microsoft.com/office/drawing/2014/main" id="{74F90FDB-688B-4608-BE91-19666CC84DA5}"/>
              </a:ext>
            </a:extLst>
          </p:cNvPr>
          <p:cNvSpPr>
            <a:spLocks noGrp="1"/>
          </p:cNvSpPr>
          <p:nvPr>
            <p:ph type="subTitle" idx="1"/>
          </p:nvPr>
        </p:nvSpPr>
        <p:spPr/>
        <p:txBody>
          <a:bodyPr/>
          <a:lstStyle/>
          <a:p>
            <a:endParaRPr lang="es-MX" dirty="0"/>
          </a:p>
        </p:txBody>
      </p:sp>
    </p:spTree>
    <p:extLst>
      <p:ext uri="{BB962C8B-B14F-4D97-AF65-F5344CB8AC3E}">
        <p14:creationId xmlns:p14="http://schemas.microsoft.com/office/powerpoint/2010/main" val="2844986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D75C5-66E6-4A53-842A-183DE7C5AC1A}"/>
              </a:ext>
            </a:extLst>
          </p:cNvPr>
          <p:cNvSpPr>
            <a:spLocks noGrp="1"/>
          </p:cNvSpPr>
          <p:nvPr>
            <p:ph type="title"/>
          </p:nvPr>
        </p:nvSpPr>
        <p:spPr/>
        <p:txBody>
          <a:bodyPr/>
          <a:lstStyle/>
          <a:p>
            <a:r>
              <a:rPr lang="en-US" dirty="0"/>
              <a:t>Multiple Linear Regression</a:t>
            </a:r>
            <a:endParaRPr lang="es-MX"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91A37C-BF04-44D8-BE04-B1129E00A93F}"/>
                  </a:ext>
                </a:extLst>
              </p:cNvPr>
              <p:cNvSpPr>
                <a:spLocks noGrp="1"/>
              </p:cNvSpPr>
              <p:nvPr>
                <p:ph idx="1"/>
              </p:nvPr>
            </p:nvSpPr>
            <p:spPr>
              <a:xfrm>
                <a:off x="1451579" y="2015732"/>
                <a:ext cx="9603275" cy="3907990"/>
              </a:xfrm>
            </p:spPr>
            <p:txBody>
              <a:bodyPr>
                <a:normAutofit lnSpcReduction="10000"/>
              </a:bodyPr>
              <a:lstStyle/>
              <a:p>
                <a:pPr marL="0" indent="0">
                  <a:buNone/>
                </a:pPr>
                <a:r>
                  <a:rPr lang="en-US" dirty="0"/>
                  <a:t>When we have multiple predictors lets simple extend the equation:</a:t>
                </a:r>
              </a:p>
              <a:p>
                <a:pPr marL="0" indent="0">
                  <a:buNone/>
                </a:pPr>
                <a:endParaRPr lang="en-US" dirty="0"/>
              </a:p>
              <a:p>
                <a:pPr marL="0" indent="0">
                  <a:buNone/>
                </a:pPr>
                <a:r>
                  <a:rPr lang="en-US" dirty="0"/>
                  <a:t>Key terms:</a:t>
                </a:r>
              </a:p>
              <a:p>
                <a:pPr marL="0" indent="0">
                  <a:buNone/>
                </a:pPr>
                <a:r>
                  <a:rPr lang="en-US" b="1" dirty="0"/>
                  <a:t>Root Mean Squared Error</a:t>
                </a:r>
                <a:r>
                  <a:rPr lang="en-US" dirty="0"/>
                  <a:t>:  The most widely used metric to compare regression models (RMSE)</a:t>
                </a:r>
              </a:p>
              <a:p>
                <a:pPr marL="0" indent="0">
                  <a:buNone/>
                </a:pPr>
                <a:r>
                  <a:rPr lang="en-US" b="1" dirty="0"/>
                  <a:t>Residual Standard Error</a:t>
                </a:r>
                <a:r>
                  <a:rPr lang="en-US" dirty="0"/>
                  <a:t>: The RMSE adjusted for degrees of freedom (RSE)</a:t>
                </a:r>
              </a:p>
              <a:p>
                <a:pPr marL="0" indent="0">
                  <a:buNone/>
                </a:pPr>
                <a:r>
                  <a:rPr lang="en-US" b="1" dirty="0"/>
                  <a:t>R-squared</a:t>
                </a:r>
                <a:r>
                  <a:rPr lang="en-US" dirty="0"/>
                  <a:t>: Proportion of variance explained by the model (coefficient of determination,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a:t>
                </a:r>
              </a:p>
              <a:p>
                <a:pPr marL="0" indent="0">
                  <a:buNone/>
                </a:pPr>
                <a:r>
                  <a:rPr lang="en-US" b="1" dirty="0"/>
                  <a:t>t-statistic</a:t>
                </a:r>
                <a:r>
                  <a:rPr lang="en-US" dirty="0"/>
                  <a:t>: Metric to compare the importance of variables in a model</a:t>
                </a:r>
              </a:p>
              <a:p>
                <a:endParaRPr lang="es-MX" dirty="0"/>
              </a:p>
            </p:txBody>
          </p:sp>
        </mc:Choice>
        <mc:Fallback xmlns="">
          <p:sp>
            <p:nvSpPr>
              <p:cNvPr id="3" name="Content Placeholder 2">
                <a:extLst>
                  <a:ext uri="{FF2B5EF4-FFF2-40B4-BE49-F238E27FC236}">
                    <a16:creationId xmlns:a16="http://schemas.microsoft.com/office/drawing/2014/main" id="{9991A37C-BF04-44D8-BE04-B1129E00A93F}"/>
                  </a:ext>
                </a:extLst>
              </p:cNvPr>
              <p:cNvSpPr>
                <a:spLocks noGrp="1" noRot="1" noChangeAspect="1" noMove="1" noResize="1" noEditPoints="1" noAdjustHandles="1" noChangeArrowheads="1" noChangeShapeType="1" noTextEdit="1"/>
              </p:cNvSpPr>
              <p:nvPr>
                <p:ph idx="1"/>
              </p:nvPr>
            </p:nvSpPr>
            <p:spPr>
              <a:xfrm>
                <a:off x="1451579" y="2015732"/>
                <a:ext cx="9603275" cy="3907990"/>
              </a:xfrm>
              <a:blipFill>
                <a:blip r:embed="rId2"/>
                <a:stretch>
                  <a:fillRect l="-635" t="-780" r="-1270" b="-1248"/>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AA99A35-9115-4706-A073-4526F95A298A}"/>
                  </a:ext>
                </a:extLst>
              </p:cNvPr>
              <p:cNvSpPr txBox="1"/>
              <p:nvPr/>
            </p:nvSpPr>
            <p:spPr>
              <a:xfrm>
                <a:off x="4136489" y="2454622"/>
                <a:ext cx="3919022" cy="301686"/>
              </a:xfrm>
              <a:prstGeom prst="rect">
                <a:avLst/>
              </a:prstGeom>
              <a:noFill/>
            </p:spPr>
            <p:txBody>
              <a:bodyPr wrap="none" lIns="0" tIns="0" rIns="0" bIns="0" rtlCol="0">
                <a:spAutoFit/>
              </a:bodyPr>
              <a:lstStyle/>
              <a:p>
                <a:r>
                  <a:rPr lang="es-MX" i="1" dirty="0"/>
                  <a:t>Y</a:t>
                </a:r>
                <a14:m>
                  <m:oMath xmlns:m="http://schemas.openxmlformats.org/officeDocument/2006/math">
                    <m:r>
                      <a:rPr lang="es-MX" i="0">
                        <a:latin typeface="Cambria Math" panose="02040503050406030204" pitchFamily="18" charset="0"/>
                      </a:rPr>
                      <m:t>=</m:t>
                    </m:r>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𝑏</m:t>
                        </m:r>
                      </m:e>
                      <m:sub>
                        <m:r>
                          <a:rPr lang="es-MX" i="0">
                            <a:latin typeface="Cambria Math" panose="02040503050406030204" pitchFamily="18" charset="0"/>
                          </a:rPr>
                          <m:t>0</m:t>
                        </m:r>
                      </m:sub>
                    </m:sSub>
                    <m:r>
                      <a:rPr lang="es-MX" i="0">
                        <a:latin typeface="Cambria Math" panose="02040503050406030204" pitchFamily="18" charset="0"/>
                      </a:rPr>
                      <m:t>+</m:t>
                    </m:r>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𝑏</m:t>
                        </m:r>
                      </m:e>
                      <m:sub>
                        <m:r>
                          <a:rPr lang="es-MX" i="0">
                            <a:latin typeface="Cambria Math" panose="02040503050406030204" pitchFamily="18" charset="0"/>
                          </a:rPr>
                          <m:t>1</m:t>
                        </m:r>
                      </m:sub>
                    </m:sSub>
                    <m:sSub>
                      <m:sSubPr>
                        <m:ctrlPr>
                          <a:rPr lang="es-MX" i="1" smtClean="0">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1</m:t>
                        </m:r>
                      </m:sub>
                    </m:sSub>
                    <m:r>
                      <a:rPr lang="es-MX">
                        <a:latin typeface="Cambria Math" panose="02040503050406030204" pitchFamily="18" charset="0"/>
                      </a:rPr>
                      <m:t>+</m:t>
                    </m:r>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𝑏</m:t>
                        </m:r>
                      </m:e>
                      <m:sub>
                        <m:r>
                          <a:rPr lang="en-US" b="0" i="0" smtClean="0">
                            <a:latin typeface="Cambria Math" panose="02040503050406030204" pitchFamily="18" charset="0"/>
                          </a:rPr>
                          <m:t>2</m:t>
                        </m:r>
                      </m:sub>
                    </m:sSub>
                    <m:sSub>
                      <m:sSubPr>
                        <m:ctrlPr>
                          <a:rPr lang="es-MX"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s-MX">
                        <a:latin typeface="Cambria Math" panose="02040503050406030204" pitchFamily="18" charset="0"/>
                      </a:rPr>
                      <m:t>+</m:t>
                    </m:r>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𝑏</m:t>
                        </m:r>
                      </m:e>
                      <m:sub>
                        <m:r>
                          <m:rPr>
                            <m:sty m:val="p"/>
                          </m:rPr>
                          <a:rPr lang="en-US" b="0" i="0" smtClean="0">
                            <a:latin typeface="Cambria Math" panose="02040503050406030204" pitchFamily="18" charset="0"/>
                          </a:rPr>
                          <m:t>p</m:t>
                        </m:r>
                      </m:sub>
                    </m:sSub>
                    <m:sSub>
                      <m:sSubPr>
                        <m:ctrlPr>
                          <a:rPr lang="es-MX"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𝑝</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e</m:t>
                    </m:r>
                  </m:oMath>
                </a14:m>
                <a:endParaRPr lang="es-MX" dirty="0"/>
              </a:p>
            </p:txBody>
          </p:sp>
        </mc:Choice>
        <mc:Fallback xmlns="">
          <p:sp>
            <p:nvSpPr>
              <p:cNvPr id="4" name="TextBox 3">
                <a:extLst>
                  <a:ext uri="{FF2B5EF4-FFF2-40B4-BE49-F238E27FC236}">
                    <a16:creationId xmlns:a16="http://schemas.microsoft.com/office/drawing/2014/main" id="{7AA99A35-9115-4706-A073-4526F95A298A}"/>
                  </a:ext>
                </a:extLst>
              </p:cNvPr>
              <p:cNvSpPr txBox="1">
                <a:spLocks noRot="1" noChangeAspect="1" noMove="1" noResize="1" noEditPoints="1" noAdjustHandles="1" noChangeArrowheads="1" noChangeShapeType="1" noTextEdit="1"/>
              </p:cNvSpPr>
              <p:nvPr/>
            </p:nvSpPr>
            <p:spPr>
              <a:xfrm>
                <a:off x="4136489" y="2454622"/>
                <a:ext cx="3919022" cy="301686"/>
              </a:xfrm>
              <a:prstGeom prst="rect">
                <a:avLst/>
              </a:prstGeom>
              <a:blipFill>
                <a:blip r:embed="rId3"/>
                <a:stretch>
                  <a:fillRect l="-3738" t="-26531" b="-38776"/>
                </a:stretch>
              </a:blipFill>
            </p:spPr>
            <p:txBody>
              <a:bodyPr/>
              <a:lstStyle/>
              <a:p>
                <a:r>
                  <a:rPr lang="es-MX">
                    <a:noFill/>
                  </a:rPr>
                  <a:t> </a:t>
                </a:r>
              </a:p>
            </p:txBody>
          </p:sp>
        </mc:Fallback>
      </mc:AlternateContent>
    </p:spTree>
    <p:extLst>
      <p:ext uri="{BB962C8B-B14F-4D97-AF65-F5344CB8AC3E}">
        <p14:creationId xmlns:p14="http://schemas.microsoft.com/office/powerpoint/2010/main" val="3567921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2206-0C95-455D-8F62-FE93F439E73E}"/>
              </a:ext>
            </a:extLst>
          </p:cNvPr>
          <p:cNvSpPr>
            <a:spLocks noGrp="1"/>
          </p:cNvSpPr>
          <p:nvPr>
            <p:ph type="title"/>
          </p:nvPr>
        </p:nvSpPr>
        <p:spPr/>
        <p:txBody>
          <a:bodyPr/>
          <a:lstStyle/>
          <a:p>
            <a:r>
              <a:rPr lang="en-US" dirty="0"/>
              <a:t>Multiple linear regression</a:t>
            </a:r>
            <a:endParaRPr lang="es-MX" dirty="0"/>
          </a:p>
        </p:txBody>
      </p:sp>
      <p:sp>
        <p:nvSpPr>
          <p:cNvPr id="3" name="Content Placeholder 2">
            <a:extLst>
              <a:ext uri="{FF2B5EF4-FFF2-40B4-BE49-F238E27FC236}">
                <a16:creationId xmlns:a16="http://schemas.microsoft.com/office/drawing/2014/main" id="{B8C738C5-55F5-4D68-8A94-BE1158536C6B}"/>
              </a:ext>
            </a:extLst>
          </p:cNvPr>
          <p:cNvSpPr>
            <a:spLocks noGrp="1"/>
          </p:cNvSpPr>
          <p:nvPr>
            <p:ph idx="1"/>
          </p:nvPr>
        </p:nvSpPr>
        <p:spPr/>
        <p:txBody>
          <a:bodyPr/>
          <a:lstStyle/>
          <a:p>
            <a:r>
              <a:rPr lang="en-US" dirty="0"/>
              <a:t>EXAMPLE</a:t>
            </a:r>
            <a:endParaRPr lang="es-MX" dirty="0"/>
          </a:p>
        </p:txBody>
      </p:sp>
    </p:spTree>
    <p:extLst>
      <p:ext uri="{BB962C8B-B14F-4D97-AF65-F5344CB8AC3E}">
        <p14:creationId xmlns:p14="http://schemas.microsoft.com/office/powerpoint/2010/main" val="4251829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6AF4D-C9B0-466C-BCD9-018B88856E68}"/>
              </a:ext>
            </a:extLst>
          </p:cNvPr>
          <p:cNvSpPr>
            <a:spLocks noGrp="1"/>
          </p:cNvSpPr>
          <p:nvPr>
            <p:ph type="title"/>
          </p:nvPr>
        </p:nvSpPr>
        <p:spPr/>
        <p:txBody>
          <a:bodyPr/>
          <a:lstStyle/>
          <a:p>
            <a:r>
              <a:rPr lang="en-US" dirty="0"/>
              <a:t>Assessing the model</a:t>
            </a:r>
            <a:endParaRPr lang="es-MX" dirty="0"/>
          </a:p>
        </p:txBody>
      </p:sp>
      <p:sp>
        <p:nvSpPr>
          <p:cNvPr id="3" name="Content Placeholder 2">
            <a:extLst>
              <a:ext uri="{FF2B5EF4-FFF2-40B4-BE49-F238E27FC236}">
                <a16:creationId xmlns:a16="http://schemas.microsoft.com/office/drawing/2014/main" id="{8204D09C-5275-4162-A2E5-C25FADD09673}"/>
              </a:ext>
            </a:extLst>
          </p:cNvPr>
          <p:cNvSpPr>
            <a:spLocks noGrp="1"/>
          </p:cNvSpPr>
          <p:nvPr>
            <p:ph idx="1"/>
          </p:nvPr>
        </p:nvSpPr>
        <p:spPr>
          <a:xfrm>
            <a:off x="1451579" y="2015732"/>
            <a:ext cx="9603275" cy="4037749"/>
          </a:xfrm>
        </p:spPr>
        <p:txBody>
          <a:bodyPr>
            <a:normAutofit lnSpcReduction="10000"/>
          </a:bodyPr>
          <a:lstStyle/>
          <a:p>
            <a:pPr marL="0" indent="0">
              <a:buNone/>
            </a:pPr>
            <a:r>
              <a:rPr lang="en-US" dirty="0"/>
              <a:t>To ensure you have a good model and potentially good prediction it is necessary to look in detail the following performance metrics</a:t>
            </a:r>
          </a:p>
          <a:p>
            <a:pPr marL="0" indent="0">
              <a:buNone/>
            </a:pPr>
            <a:endParaRPr lang="en-US" dirty="0"/>
          </a:p>
          <a:p>
            <a:pPr marL="0" indent="0">
              <a:buNone/>
            </a:pPr>
            <a:endParaRPr lang="en-US" dirty="0"/>
          </a:p>
          <a:p>
            <a:pPr marL="0" indent="0">
              <a:buNone/>
            </a:pPr>
            <a:r>
              <a:rPr lang="en-US" dirty="0"/>
              <a:t>This measures the overall accuracy of the model and is a basis for comparing it to other models.</a:t>
            </a:r>
          </a:p>
          <a:p>
            <a:pPr marL="0" indent="0">
              <a:buNone/>
            </a:pPr>
            <a:endParaRPr lang="en-US" dirty="0"/>
          </a:p>
          <a:p>
            <a:pPr marL="0" indent="0">
              <a:buNone/>
            </a:pPr>
            <a:endParaRPr lang="en-US" dirty="0"/>
          </a:p>
          <a:p>
            <a:pPr marL="0" indent="0">
              <a:buNone/>
            </a:pPr>
            <a:r>
              <a:rPr lang="en-US" dirty="0"/>
              <a:t>Takes in count degrees of freedom, tend to be the same in big data applications.</a:t>
            </a:r>
          </a:p>
          <a:p>
            <a:pPr marL="0" indent="0">
              <a:buNone/>
            </a:pPr>
            <a:endParaRPr lang="es-MX"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D047012-0C83-4D0F-A21C-9F52264A18D2}"/>
                  </a:ext>
                </a:extLst>
              </p:cNvPr>
              <p:cNvSpPr txBox="1"/>
              <p:nvPr/>
            </p:nvSpPr>
            <p:spPr>
              <a:xfrm>
                <a:off x="5100168" y="2886958"/>
                <a:ext cx="2579681"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𝑅𝑀𝑆𝐸</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m:t>
                                  </m:r>
                                  <m:r>
                                    <m:rPr>
                                      <m:brk m:alnAt="25"/>
                                    </m:rP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num>
                            <m:den>
                              <m:r>
                                <a:rPr lang="en-US" b="0" i="1" smtClean="0">
                                  <a:latin typeface="Cambria Math" panose="02040503050406030204" pitchFamily="18" charset="0"/>
                                </a:rPr>
                                <m:t>𝑛</m:t>
                              </m:r>
                            </m:den>
                          </m:f>
                        </m:e>
                      </m:rad>
                    </m:oMath>
                  </m:oMathPara>
                </a14:m>
                <a:endParaRPr lang="es-MX" dirty="0"/>
              </a:p>
            </p:txBody>
          </p:sp>
        </mc:Choice>
        <mc:Fallback xmlns="">
          <p:sp>
            <p:nvSpPr>
              <p:cNvPr id="4" name="TextBox 3">
                <a:extLst>
                  <a:ext uri="{FF2B5EF4-FFF2-40B4-BE49-F238E27FC236}">
                    <a16:creationId xmlns:a16="http://schemas.microsoft.com/office/drawing/2014/main" id="{6D047012-0C83-4D0F-A21C-9F52264A18D2}"/>
                  </a:ext>
                </a:extLst>
              </p:cNvPr>
              <p:cNvSpPr txBox="1">
                <a:spLocks noRot="1" noChangeAspect="1" noMove="1" noResize="1" noEditPoints="1" noAdjustHandles="1" noChangeArrowheads="1" noChangeShapeType="1" noTextEdit="1"/>
              </p:cNvSpPr>
              <p:nvPr/>
            </p:nvSpPr>
            <p:spPr>
              <a:xfrm>
                <a:off x="5100168" y="2886958"/>
                <a:ext cx="2579681" cy="818366"/>
              </a:xfrm>
              <a:prstGeom prst="rect">
                <a:avLst/>
              </a:prstGeom>
              <a:blipFill>
                <a:blip r:embed="rId2"/>
                <a:stretch>
                  <a:fillRect b="-746"/>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8A5E35E-54A0-413F-8AAE-58B7A454AC07}"/>
                  </a:ext>
                </a:extLst>
              </p:cNvPr>
              <p:cNvSpPr txBox="1"/>
              <p:nvPr/>
            </p:nvSpPr>
            <p:spPr>
              <a:xfrm>
                <a:off x="5061960" y="4470219"/>
                <a:ext cx="2382511"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𝑅𝑆𝐸</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m:t>
                                  </m:r>
                                  <m:r>
                                    <m:rPr>
                                      <m:brk m:alnAt="25"/>
                                    </m:rP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num>
                            <m:den>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−1</m:t>
                              </m:r>
                            </m:den>
                          </m:f>
                        </m:e>
                      </m:rad>
                    </m:oMath>
                  </m:oMathPara>
                </a14:m>
                <a:endParaRPr lang="es-MX" dirty="0"/>
              </a:p>
            </p:txBody>
          </p:sp>
        </mc:Choice>
        <mc:Fallback xmlns="">
          <p:sp>
            <p:nvSpPr>
              <p:cNvPr id="5" name="TextBox 4">
                <a:extLst>
                  <a:ext uri="{FF2B5EF4-FFF2-40B4-BE49-F238E27FC236}">
                    <a16:creationId xmlns:a16="http://schemas.microsoft.com/office/drawing/2014/main" id="{58A5E35E-54A0-413F-8AAE-58B7A454AC07}"/>
                  </a:ext>
                </a:extLst>
              </p:cNvPr>
              <p:cNvSpPr txBox="1">
                <a:spLocks noRot="1" noChangeAspect="1" noMove="1" noResize="1" noEditPoints="1" noAdjustHandles="1" noChangeArrowheads="1" noChangeShapeType="1" noTextEdit="1"/>
              </p:cNvSpPr>
              <p:nvPr/>
            </p:nvSpPr>
            <p:spPr>
              <a:xfrm>
                <a:off x="5061960" y="4470219"/>
                <a:ext cx="2382511" cy="818366"/>
              </a:xfrm>
              <a:prstGeom prst="rect">
                <a:avLst/>
              </a:prstGeom>
              <a:blipFill>
                <a:blip r:embed="rId3"/>
                <a:stretch>
                  <a:fillRect b="-741"/>
                </a:stretch>
              </a:blipFill>
            </p:spPr>
            <p:txBody>
              <a:bodyPr/>
              <a:lstStyle/>
              <a:p>
                <a:r>
                  <a:rPr lang="es-MX">
                    <a:noFill/>
                  </a:rPr>
                  <a:t> </a:t>
                </a:r>
              </a:p>
            </p:txBody>
          </p:sp>
        </mc:Fallback>
      </mc:AlternateContent>
    </p:spTree>
    <p:extLst>
      <p:ext uri="{BB962C8B-B14F-4D97-AF65-F5344CB8AC3E}">
        <p14:creationId xmlns:p14="http://schemas.microsoft.com/office/powerpoint/2010/main" val="1138026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6AF4D-C9B0-466C-BCD9-018B88856E68}"/>
              </a:ext>
            </a:extLst>
          </p:cNvPr>
          <p:cNvSpPr>
            <a:spLocks noGrp="1"/>
          </p:cNvSpPr>
          <p:nvPr>
            <p:ph type="title"/>
          </p:nvPr>
        </p:nvSpPr>
        <p:spPr/>
        <p:txBody>
          <a:bodyPr/>
          <a:lstStyle/>
          <a:p>
            <a:r>
              <a:rPr lang="en-US" dirty="0"/>
              <a:t>Assessing the model</a:t>
            </a:r>
            <a:endParaRPr lang="es-MX" dirty="0"/>
          </a:p>
        </p:txBody>
      </p:sp>
      <p:sp>
        <p:nvSpPr>
          <p:cNvPr id="3" name="Content Placeholder 2">
            <a:extLst>
              <a:ext uri="{FF2B5EF4-FFF2-40B4-BE49-F238E27FC236}">
                <a16:creationId xmlns:a16="http://schemas.microsoft.com/office/drawing/2014/main" id="{8204D09C-5275-4162-A2E5-C25FADD09673}"/>
              </a:ext>
            </a:extLst>
          </p:cNvPr>
          <p:cNvSpPr>
            <a:spLocks noGrp="1"/>
          </p:cNvSpPr>
          <p:nvPr>
            <p:ph idx="1"/>
          </p:nvPr>
        </p:nvSpPr>
        <p:spPr>
          <a:xfrm>
            <a:off x="1451579" y="2015732"/>
            <a:ext cx="9603275" cy="4037749"/>
          </a:xfrm>
        </p:spPr>
        <p:txBody>
          <a:bodyPr>
            <a:normAutofit/>
          </a:bodyPr>
          <a:lstStyle/>
          <a:p>
            <a:pPr marL="0" indent="0">
              <a:buNone/>
            </a:pPr>
            <a:endParaRPr lang="en-US" dirty="0"/>
          </a:p>
          <a:p>
            <a:pPr marL="0" indent="0">
              <a:buNone/>
            </a:pPr>
            <a:r>
              <a:rPr lang="en-US" dirty="0"/>
              <a:t>R-squared measures the proportion of variation in the data accounted to the model and assess how well the linear model fits the data. Typically, you will find the adjusted R-squared, which adjusts for the degrees of freedom.</a:t>
            </a:r>
          </a:p>
          <a:p>
            <a:pPr marL="0" indent="0">
              <a:buNone/>
            </a:pPr>
            <a:endParaRPr lang="en-US" dirty="0"/>
          </a:p>
          <a:p>
            <a:pPr marL="0" indent="0">
              <a:buNone/>
            </a:pPr>
            <a:endParaRPr lang="en-US" dirty="0"/>
          </a:p>
          <a:p>
            <a:pPr marL="0" indent="0">
              <a:buNone/>
            </a:pPr>
            <a:r>
              <a:rPr lang="en-US" dirty="0"/>
              <a:t>The t-statistic and its p-value measures the extent to which a coefficient is statistically significant. The Higher the t-statistic (and the lower the p-value), the more significant the predictor. Very useful for variable selection.</a:t>
            </a:r>
          </a:p>
          <a:p>
            <a:pPr marL="0" indent="0">
              <a:buNone/>
            </a:pPr>
            <a:endParaRPr lang="es-MX"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F3B7F9-724E-4FCC-8285-112F9F63EBC0}"/>
                  </a:ext>
                </a:extLst>
              </p:cNvPr>
              <p:cNvSpPr txBox="1"/>
              <p:nvPr/>
            </p:nvSpPr>
            <p:spPr>
              <a:xfrm>
                <a:off x="4871562" y="2015732"/>
                <a:ext cx="2448876" cy="6202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MX"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=1−</m:t>
                      </m:r>
                      <m:f>
                        <m:fPr>
                          <m:ctrlPr>
                            <a:rPr lang="en-US" b="0" i="1" smtClean="0">
                              <a:latin typeface="Cambria Math" panose="02040503050406030204" pitchFamily="18" charset="0"/>
                            </a:rPr>
                          </m:ctrlPr>
                        </m:fPr>
                        <m:num>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num>
                        <m:den>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den>
                      </m:f>
                    </m:oMath>
                  </m:oMathPara>
                </a14:m>
                <a:endParaRPr lang="es-MX" dirty="0"/>
              </a:p>
            </p:txBody>
          </p:sp>
        </mc:Choice>
        <mc:Fallback xmlns="">
          <p:sp>
            <p:nvSpPr>
              <p:cNvPr id="4" name="TextBox 3">
                <a:extLst>
                  <a:ext uri="{FF2B5EF4-FFF2-40B4-BE49-F238E27FC236}">
                    <a16:creationId xmlns:a16="http://schemas.microsoft.com/office/drawing/2014/main" id="{13F3B7F9-724E-4FCC-8285-112F9F63EBC0}"/>
                  </a:ext>
                </a:extLst>
              </p:cNvPr>
              <p:cNvSpPr txBox="1">
                <a:spLocks noRot="1" noChangeAspect="1" noMove="1" noResize="1" noEditPoints="1" noAdjustHandles="1" noChangeArrowheads="1" noChangeShapeType="1" noTextEdit="1"/>
              </p:cNvSpPr>
              <p:nvPr/>
            </p:nvSpPr>
            <p:spPr>
              <a:xfrm>
                <a:off x="4871562" y="2015732"/>
                <a:ext cx="2448876" cy="620234"/>
              </a:xfrm>
              <a:prstGeom prst="rect">
                <a:avLst/>
              </a:prstGeom>
              <a:blipFill>
                <a:blip r:embed="rId2"/>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7BC11C9-ABCD-406C-A2F5-AA74358517D0}"/>
                  </a:ext>
                </a:extLst>
              </p:cNvPr>
              <p:cNvSpPr txBox="1"/>
              <p:nvPr/>
            </p:nvSpPr>
            <p:spPr>
              <a:xfrm>
                <a:off x="5505453" y="4042450"/>
                <a:ext cx="1181093" cy="6664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𝑏</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num>
                        <m:den>
                          <m:r>
                            <a:rPr lang="en-US" b="0" i="1" smtClean="0">
                              <a:latin typeface="Cambria Math" panose="02040503050406030204" pitchFamily="18" charset="0"/>
                            </a:rPr>
                            <m:t>𝑆𝐸</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e>
                          </m:d>
                        </m:den>
                      </m:f>
                    </m:oMath>
                  </m:oMathPara>
                </a14:m>
                <a:endParaRPr lang="es-MX" dirty="0"/>
              </a:p>
            </p:txBody>
          </p:sp>
        </mc:Choice>
        <mc:Fallback xmlns="">
          <p:sp>
            <p:nvSpPr>
              <p:cNvPr id="5" name="TextBox 4">
                <a:extLst>
                  <a:ext uri="{FF2B5EF4-FFF2-40B4-BE49-F238E27FC236}">
                    <a16:creationId xmlns:a16="http://schemas.microsoft.com/office/drawing/2014/main" id="{27BC11C9-ABCD-406C-A2F5-AA74358517D0}"/>
                  </a:ext>
                </a:extLst>
              </p:cNvPr>
              <p:cNvSpPr txBox="1">
                <a:spLocks noRot="1" noChangeAspect="1" noMove="1" noResize="1" noEditPoints="1" noAdjustHandles="1" noChangeArrowheads="1" noChangeShapeType="1" noTextEdit="1"/>
              </p:cNvSpPr>
              <p:nvPr/>
            </p:nvSpPr>
            <p:spPr>
              <a:xfrm>
                <a:off x="5505453" y="4042450"/>
                <a:ext cx="1181093" cy="666401"/>
              </a:xfrm>
              <a:prstGeom prst="rect">
                <a:avLst/>
              </a:prstGeom>
              <a:blipFill>
                <a:blip r:embed="rId3"/>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2239268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1AB7-AEB8-4620-ABE8-2F6E3077EBA4}"/>
              </a:ext>
            </a:extLst>
          </p:cNvPr>
          <p:cNvSpPr>
            <a:spLocks noGrp="1"/>
          </p:cNvSpPr>
          <p:nvPr>
            <p:ph type="title"/>
          </p:nvPr>
        </p:nvSpPr>
        <p:spPr/>
        <p:txBody>
          <a:bodyPr/>
          <a:lstStyle/>
          <a:p>
            <a:r>
              <a:rPr lang="en-US" dirty="0"/>
              <a:t>Cross Validation</a:t>
            </a:r>
            <a:endParaRPr lang="es-MX" dirty="0"/>
          </a:p>
        </p:txBody>
      </p:sp>
      <p:sp>
        <p:nvSpPr>
          <p:cNvPr id="3" name="Content Placeholder 2">
            <a:extLst>
              <a:ext uri="{FF2B5EF4-FFF2-40B4-BE49-F238E27FC236}">
                <a16:creationId xmlns:a16="http://schemas.microsoft.com/office/drawing/2014/main" id="{15DEA0E0-BFFA-44C4-AC71-006E9102634A}"/>
              </a:ext>
            </a:extLst>
          </p:cNvPr>
          <p:cNvSpPr>
            <a:spLocks noGrp="1"/>
          </p:cNvSpPr>
          <p:nvPr>
            <p:ph idx="1"/>
          </p:nvPr>
        </p:nvSpPr>
        <p:spPr>
          <a:xfrm>
            <a:off x="1451579" y="2015732"/>
            <a:ext cx="9603275" cy="4037749"/>
          </a:xfrm>
        </p:spPr>
        <p:txBody>
          <a:bodyPr>
            <a:normAutofit fontScale="77500" lnSpcReduction="20000"/>
          </a:bodyPr>
          <a:lstStyle/>
          <a:p>
            <a:pPr marL="0" indent="0">
              <a:buNone/>
            </a:pPr>
            <a:r>
              <a:rPr lang="en-US" dirty="0"/>
              <a:t>Statistical regression metrics are all in sample metrics, they are applied to the same data that was used to fit the model. It makes sense to reserve aside some of the original data, not used to fit the model, and then apply the model to the set aside (holdout or test set).</a:t>
            </a:r>
          </a:p>
          <a:p>
            <a:pPr marL="0" indent="0">
              <a:buNone/>
            </a:pPr>
            <a:r>
              <a:rPr lang="en-US" dirty="0"/>
              <a:t>Cross-validation extends the idea of a holdout sample to multiple sequential holdout samples in the K-fold cross-validation algorithm:</a:t>
            </a:r>
          </a:p>
          <a:p>
            <a:pPr marL="457200" indent="-457200">
              <a:buFont typeface="+mj-lt"/>
              <a:buAutoNum type="arabicPeriod"/>
            </a:pPr>
            <a:r>
              <a:rPr lang="en-US" dirty="0"/>
              <a:t>Set aside 1/k of the data as a holdout sample.</a:t>
            </a:r>
          </a:p>
          <a:p>
            <a:pPr marL="457200" indent="-457200">
              <a:buFont typeface="+mj-lt"/>
              <a:buAutoNum type="arabicPeriod"/>
            </a:pPr>
            <a:r>
              <a:rPr lang="en-US" dirty="0"/>
              <a:t>Train the model on the remaining data/</a:t>
            </a:r>
          </a:p>
          <a:p>
            <a:pPr marL="457200" indent="-457200">
              <a:buFont typeface="+mj-lt"/>
              <a:buAutoNum type="arabicPeriod"/>
            </a:pPr>
            <a:r>
              <a:rPr lang="en-US" dirty="0"/>
              <a:t>Apply the model to the 1/k holdout and record model assessment metrics/</a:t>
            </a:r>
          </a:p>
          <a:p>
            <a:pPr marL="457200" indent="-457200">
              <a:buFont typeface="+mj-lt"/>
              <a:buAutoNum type="arabicPeriod"/>
            </a:pPr>
            <a:r>
              <a:rPr lang="en-US" dirty="0"/>
              <a:t>Restore the first 1/k of the data, and set aside the next 1/k.</a:t>
            </a:r>
          </a:p>
          <a:p>
            <a:pPr marL="457200" indent="-457200">
              <a:buFont typeface="+mj-lt"/>
              <a:buAutoNum type="arabicPeriod"/>
            </a:pPr>
            <a:r>
              <a:rPr lang="en-US" dirty="0"/>
              <a:t>Repeat 2 and 3.</a:t>
            </a:r>
          </a:p>
          <a:p>
            <a:pPr marL="457200" indent="-457200">
              <a:buFont typeface="+mj-lt"/>
              <a:buAutoNum type="arabicPeriod"/>
            </a:pPr>
            <a:r>
              <a:rPr lang="en-US" dirty="0"/>
              <a:t>Repeat until each record has been user in the holdout portion.</a:t>
            </a:r>
          </a:p>
          <a:p>
            <a:pPr marL="457200" indent="-457200">
              <a:buFont typeface="+mj-lt"/>
              <a:buAutoNum type="arabicPeriod"/>
            </a:pPr>
            <a:r>
              <a:rPr lang="en-US" dirty="0"/>
              <a:t>Average the model assessment metrics.</a:t>
            </a:r>
          </a:p>
          <a:p>
            <a:pPr marL="457200" indent="-457200">
              <a:buFont typeface="+mj-lt"/>
              <a:buAutoNum type="arabicPeriod"/>
            </a:pPr>
            <a:endParaRPr lang="en-US" dirty="0"/>
          </a:p>
          <a:p>
            <a:pPr marL="0" indent="0">
              <a:buNone/>
            </a:pPr>
            <a:endParaRPr lang="es-MX" dirty="0"/>
          </a:p>
        </p:txBody>
      </p:sp>
    </p:spTree>
    <p:extLst>
      <p:ext uri="{BB962C8B-B14F-4D97-AF65-F5344CB8AC3E}">
        <p14:creationId xmlns:p14="http://schemas.microsoft.com/office/powerpoint/2010/main" val="3958804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52988-5D78-496F-98A9-F20181835E97}"/>
              </a:ext>
            </a:extLst>
          </p:cNvPr>
          <p:cNvSpPr>
            <a:spLocks noGrp="1"/>
          </p:cNvSpPr>
          <p:nvPr>
            <p:ph type="title"/>
          </p:nvPr>
        </p:nvSpPr>
        <p:spPr/>
        <p:txBody>
          <a:bodyPr/>
          <a:lstStyle/>
          <a:p>
            <a:r>
              <a:rPr lang="en-US" dirty="0"/>
              <a:t>Model selection and Stepwise Regression</a:t>
            </a:r>
            <a:endParaRPr lang="es-MX"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8BB6BF-74C5-4D05-A753-9D2DBDF801AF}"/>
                  </a:ext>
                </a:extLst>
              </p:cNvPr>
              <p:cNvSpPr>
                <a:spLocks noGrp="1"/>
              </p:cNvSpPr>
              <p:nvPr>
                <p:ph idx="1"/>
              </p:nvPr>
            </p:nvSpPr>
            <p:spPr>
              <a:xfrm>
                <a:off x="1451579" y="2015732"/>
                <a:ext cx="9603275" cy="4146529"/>
              </a:xfrm>
            </p:spPr>
            <p:txBody>
              <a:bodyPr>
                <a:normAutofit fontScale="92500" lnSpcReduction="10000"/>
              </a:bodyPr>
              <a:lstStyle/>
              <a:p>
                <a:pPr marL="0" indent="0">
                  <a:buNone/>
                </a:pPr>
                <a:r>
                  <a:rPr lang="en-US" dirty="0"/>
                  <a:t>When fitting a model adding more and more variables not necessarily will lead to a better model. </a:t>
                </a:r>
              </a:p>
              <a:p>
                <a:pPr marL="0" indent="0" algn="ctr">
                  <a:buNone/>
                </a:pPr>
                <a:r>
                  <a:rPr lang="en-US" dirty="0"/>
                  <a:t>“All things being equal, a simpler model should be used in preference to a more complicated model”</a:t>
                </a:r>
              </a:p>
              <a:p>
                <a:pPr marL="0" indent="0">
                  <a:buNone/>
                </a:pPr>
                <a:r>
                  <a:rPr lang="en-US" dirty="0"/>
                  <a:t>Mathematically, including additional variables always reduce RMSE and increases R-Squared. </a:t>
                </a:r>
              </a:p>
              <a:p>
                <a:pPr marL="0" indent="0">
                  <a:buNone/>
                </a:pPr>
                <a:r>
                  <a:rPr lang="en-US" dirty="0"/>
                  <a:t>AIC (Akaike Information Criteria) is a metric that penalizes adding terms to the model.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𝐴𝐼𝐶</m:t>
                      </m:r>
                      <m:r>
                        <a:rPr lang="en-US" b="0" i="1" smtClean="0">
                          <a:latin typeface="Cambria Math" panose="02040503050406030204" pitchFamily="18" charset="0"/>
                        </a:rPr>
                        <m:t>=2</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𝑙𝑜𝑔</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𝑅𝑆𝑆</m:t>
                          </m:r>
                        </m:num>
                        <m:den>
                          <m:r>
                            <a:rPr lang="en-US" b="0" i="1" smtClean="0">
                              <a:latin typeface="Cambria Math" panose="02040503050406030204" pitchFamily="18" charset="0"/>
                            </a:rPr>
                            <m:t>𝑛</m:t>
                          </m:r>
                        </m:den>
                      </m:f>
                      <m:r>
                        <a:rPr lang="en-US" b="0" i="1" smtClean="0">
                          <a:latin typeface="Cambria Math" panose="02040503050406030204" pitchFamily="18" charset="0"/>
                        </a:rPr>
                        <m:t>)</m:t>
                      </m:r>
                    </m:oMath>
                  </m:oMathPara>
                </a14:m>
                <a:endParaRPr lang="en-US" dirty="0"/>
              </a:p>
              <a:p>
                <a:pPr marL="0" indent="0">
                  <a:buNone/>
                </a:pPr>
                <a:r>
                  <a:rPr lang="en-US" dirty="0"/>
                  <a:t>One approach to model selection using AIC is to search through all possible models (Computationally expensive). An alternative is to use </a:t>
                </a:r>
                <a:r>
                  <a:rPr lang="en-US" b="1" dirty="0"/>
                  <a:t>stepwise regression</a:t>
                </a:r>
                <a:r>
                  <a:rPr lang="en-US" dirty="0"/>
                  <a:t>, which successively adds and drops predictors to find a model that lowers AIC.</a:t>
                </a:r>
              </a:p>
            </p:txBody>
          </p:sp>
        </mc:Choice>
        <mc:Fallback xmlns="">
          <p:sp>
            <p:nvSpPr>
              <p:cNvPr id="3" name="Content Placeholder 2">
                <a:extLst>
                  <a:ext uri="{FF2B5EF4-FFF2-40B4-BE49-F238E27FC236}">
                    <a16:creationId xmlns:a16="http://schemas.microsoft.com/office/drawing/2014/main" id="{938BB6BF-74C5-4D05-A753-9D2DBDF801AF}"/>
                  </a:ext>
                </a:extLst>
              </p:cNvPr>
              <p:cNvSpPr>
                <a:spLocks noGrp="1" noRot="1" noChangeAspect="1" noMove="1" noResize="1" noEditPoints="1" noAdjustHandles="1" noChangeArrowheads="1" noChangeShapeType="1" noTextEdit="1"/>
              </p:cNvSpPr>
              <p:nvPr>
                <p:ph idx="1"/>
              </p:nvPr>
            </p:nvSpPr>
            <p:spPr>
              <a:xfrm>
                <a:off x="1451579" y="2015732"/>
                <a:ext cx="9603275" cy="4146529"/>
              </a:xfrm>
              <a:blipFill>
                <a:blip r:embed="rId2"/>
                <a:stretch>
                  <a:fillRect l="-571" t="-735" b="-1324"/>
                </a:stretch>
              </a:blipFill>
            </p:spPr>
            <p:txBody>
              <a:bodyPr/>
              <a:lstStyle/>
              <a:p>
                <a:r>
                  <a:rPr lang="es-MX">
                    <a:noFill/>
                  </a:rPr>
                  <a:t> </a:t>
                </a:r>
              </a:p>
            </p:txBody>
          </p:sp>
        </mc:Fallback>
      </mc:AlternateContent>
    </p:spTree>
    <p:extLst>
      <p:ext uri="{BB962C8B-B14F-4D97-AF65-F5344CB8AC3E}">
        <p14:creationId xmlns:p14="http://schemas.microsoft.com/office/powerpoint/2010/main" val="1724670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3C6DA-20A3-4852-8972-117CF13A66F7}"/>
              </a:ext>
            </a:extLst>
          </p:cNvPr>
          <p:cNvSpPr>
            <a:spLocks noGrp="1"/>
          </p:cNvSpPr>
          <p:nvPr>
            <p:ph type="title"/>
          </p:nvPr>
        </p:nvSpPr>
        <p:spPr/>
        <p:txBody>
          <a:bodyPr/>
          <a:lstStyle/>
          <a:p>
            <a:r>
              <a:rPr lang="en-US" dirty="0"/>
              <a:t>Factor Variables in regression</a:t>
            </a:r>
            <a:br>
              <a:rPr lang="en-US" dirty="0"/>
            </a:br>
            <a:r>
              <a:rPr lang="en-US" sz="1800" dirty="0"/>
              <a:t>Note</a:t>
            </a:r>
            <a:endParaRPr lang="es-MX" dirty="0"/>
          </a:p>
        </p:txBody>
      </p:sp>
      <p:sp>
        <p:nvSpPr>
          <p:cNvPr id="3" name="Content Placeholder 2">
            <a:extLst>
              <a:ext uri="{FF2B5EF4-FFF2-40B4-BE49-F238E27FC236}">
                <a16:creationId xmlns:a16="http://schemas.microsoft.com/office/drawing/2014/main" id="{4390ED24-28ED-4DB5-8713-C0DBAC80EA63}"/>
              </a:ext>
            </a:extLst>
          </p:cNvPr>
          <p:cNvSpPr>
            <a:spLocks noGrp="1"/>
          </p:cNvSpPr>
          <p:nvPr>
            <p:ph idx="1"/>
          </p:nvPr>
        </p:nvSpPr>
        <p:spPr>
          <a:xfrm>
            <a:off x="1451580" y="2015732"/>
            <a:ext cx="4108712" cy="4107977"/>
          </a:xfrm>
        </p:spPr>
        <p:txBody>
          <a:bodyPr>
            <a:normAutofit/>
          </a:bodyPr>
          <a:lstStyle/>
          <a:p>
            <a:pPr marL="0" indent="0">
              <a:buNone/>
            </a:pPr>
            <a:r>
              <a:rPr lang="en-US" dirty="0"/>
              <a:t>Regression requires </a:t>
            </a:r>
            <a:r>
              <a:rPr lang="en-US" b="1" dirty="0"/>
              <a:t>numerical inputs</a:t>
            </a:r>
            <a:r>
              <a:rPr lang="en-US" dirty="0"/>
              <a:t>,  factor or categorical variables need a special treatment and converted to numeric values.</a:t>
            </a:r>
          </a:p>
          <a:p>
            <a:pPr marL="0" indent="0">
              <a:buNone/>
            </a:pPr>
            <a:r>
              <a:rPr lang="en-US" sz="1400" b="1" dirty="0"/>
              <a:t>Dummy variable</a:t>
            </a:r>
            <a:r>
              <a:rPr lang="en-US" sz="1400" dirty="0"/>
              <a:t>: Binary 1-0 variables derived by recoding factor data for use in regression.</a:t>
            </a:r>
          </a:p>
          <a:p>
            <a:pPr marL="0" indent="0">
              <a:buNone/>
            </a:pPr>
            <a:r>
              <a:rPr lang="en-US" sz="1400" b="1" dirty="0"/>
              <a:t>One hot encoding</a:t>
            </a:r>
            <a:r>
              <a:rPr lang="en-US" sz="1400" dirty="0"/>
              <a:t>: Type of coding in which all factor levels are retained. Watch out in multiple regression.  </a:t>
            </a:r>
          </a:p>
          <a:p>
            <a:pPr marL="0" indent="0">
              <a:buNone/>
            </a:pPr>
            <a:r>
              <a:rPr lang="en-US" sz="1400" b="1" dirty="0"/>
              <a:t>Ordinal variable encoding</a:t>
            </a:r>
            <a:r>
              <a:rPr lang="en-US" sz="1400" dirty="0"/>
              <a:t>: Encoded with a numerical value but preserving the hierarchical order.</a:t>
            </a:r>
          </a:p>
        </p:txBody>
      </p:sp>
      <p:pic>
        <p:nvPicPr>
          <p:cNvPr id="1026" name="Picture 2" descr="Qué es One Hot Encoding y cómo hacerlo?">
            <a:extLst>
              <a:ext uri="{FF2B5EF4-FFF2-40B4-BE49-F238E27FC236}">
                <a16:creationId xmlns:a16="http://schemas.microsoft.com/office/drawing/2014/main" id="{D90C8925-6A3E-404E-90AC-BAC89350E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3216" y="2131990"/>
            <a:ext cx="5620798" cy="18399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minal And Ordinal Encoding In Data Science! | by SagarDhandare | Nerd For  Tech | Medium">
            <a:extLst>
              <a:ext uri="{FF2B5EF4-FFF2-40B4-BE49-F238E27FC236}">
                <a16:creationId xmlns:a16="http://schemas.microsoft.com/office/drawing/2014/main" id="{3DDC9CAB-2C14-48C0-8A9D-75E767B83E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6277" y="4540683"/>
            <a:ext cx="3114675" cy="130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145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66C56-3ADF-47DD-9C5D-E3FFAD593954}"/>
              </a:ext>
            </a:extLst>
          </p:cNvPr>
          <p:cNvSpPr>
            <a:spLocks noGrp="1"/>
          </p:cNvSpPr>
          <p:nvPr>
            <p:ph type="title"/>
          </p:nvPr>
        </p:nvSpPr>
        <p:spPr/>
        <p:txBody>
          <a:bodyPr/>
          <a:lstStyle/>
          <a:p>
            <a:r>
              <a:rPr lang="en-US" dirty="0"/>
              <a:t>Interpreting The Regression Equation</a:t>
            </a:r>
            <a:endParaRPr lang="es-MX" dirty="0"/>
          </a:p>
        </p:txBody>
      </p:sp>
      <p:sp>
        <p:nvSpPr>
          <p:cNvPr id="3" name="Content Placeholder 2">
            <a:extLst>
              <a:ext uri="{FF2B5EF4-FFF2-40B4-BE49-F238E27FC236}">
                <a16:creationId xmlns:a16="http://schemas.microsoft.com/office/drawing/2014/main" id="{BE37BDEE-4B35-42E2-A2C0-AA3C4B0B0FE1}"/>
              </a:ext>
            </a:extLst>
          </p:cNvPr>
          <p:cNvSpPr>
            <a:spLocks noGrp="1"/>
          </p:cNvSpPr>
          <p:nvPr>
            <p:ph idx="1"/>
          </p:nvPr>
        </p:nvSpPr>
        <p:spPr>
          <a:xfrm>
            <a:off x="1451579" y="2015732"/>
            <a:ext cx="9603275" cy="4037749"/>
          </a:xfrm>
        </p:spPr>
        <p:txBody>
          <a:bodyPr>
            <a:normAutofit fontScale="92500" lnSpcReduction="10000"/>
          </a:bodyPr>
          <a:lstStyle/>
          <a:p>
            <a:pPr marL="0" indent="0">
              <a:buNone/>
            </a:pPr>
            <a:r>
              <a:rPr lang="en-US" dirty="0"/>
              <a:t>When the goal of your analysis gaining insights of the relationship between the predictors and the outcome rather than the actual predictions, the following are a few important tricks to examining and interpreting the Regression Equation.</a:t>
            </a:r>
          </a:p>
          <a:p>
            <a:pPr marL="0" indent="0">
              <a:buNone/>
            </a:pPr>
            <a:r>
              <a:rPr lang="en-US" b="1" dirty="0"/>
              <a:t>Correlated variables</a:t>
            </a:r>
            <a:r>
              <a:rPr lang="en-US" dirty="0"/>
              <a:t>: The predictor variables are highly correlated; this makes difficult to interpret the individual coefficients.</a:t>
            </a:r>
          </a:p>
          <a:p>
            <a:pPr marL="0" indent="0">
              <a:buNone/>
            </a:pPr>
            <a:r>
              <a:rPr lang="en-US" b="1" dirty="0"/>
              <a:t>Multicollinearity: </a:t>
            </a:r>
            <a:r>
              <a:rPr lang="en-US" dirty="0"/>
              <a:t>Variables have perfect or near perfect correlation. Regression can be unstable or impossible to find convergence.</a:t>
            </a:r>
          </a:p>
          <a:p>
            <a:pPr marL="0" indent="0">
              <a:buNone/>
            </a:pPr>
            <a:r>
              <a:rPr lang="en-US" b="1" dirty="0"/>
              <a:t>Main effect: </a:t>
            </a:r>
            <a:r>
              <a:rPr lang="en-US" dirty="0"/>
              <a:t>Relationship between the outcome variable, independent from other variables.</a:t>
            </a:r>
          </a:p>
          <a:p>
            <a:pPr marL="0" indent="0">
              <a:buNone/>
            </a:pPr>
            <a:r>
              <a:rPr lang="en-US" b="1" dirty="0"/>
              <a:t>Interaction</a:t>
            </a:r>
            <a:r>
              <a:rPr lang="en-US" dirty="0"/>
              <a:t>: An interdependent relationship between two or more predictors and the response.</a:t>
            </a:r>
            <a:endParaRPr lang="es-MX" dirty="0"/>
          </a:p>
        </p:txBody>
      </p:sp>
    </p:spTree>
    <p:extLst>
      <p:ext uri="{BB962C8B-B14F-4D97-AF65-F5344CB8AC3E}">
        <p14:creationId xmlns:p14="http://schemas.microsoft.com/office/powerpoint/2010/main" val="2458980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2D00E-66C5-466F-BD6A-7B79E76ACC32}"/>
              </a:ext>
            </a:extLst>
          </p:cNvPr>
          <p:cNvSpPr>
            <a:spLocks noGrp="1"/>
          </p:cNvSpPr>
          <p:nvPr>
            <p:ph type="title"/>
          </p:nvPr>
        </p:nvSpPr>
        <p:spPr/>
        <p:txBody>
          <a:bodyPr/>
          <a:lstStyle/>
          <a:p>
            <a:r>
              <a:rPr lang="en-US" dirty="0"/>
              <a:t>Testing Assumptions</a:t>
            </a:r>
            <a:br>
              <a:rPr lang="en-US" dirty="0"/>
            </a:br>
            <a:endParaRPr lang="es-MX" dirty="0"/>
          </a:p>
        </p:txBody>
      </p:sp>
      <p:sp>
        <p:nvSpPr>
          <p:cNvPr id="3" name="Content Placeholder 2">
            <a:extLst>
              <a:ext uri="{FF2B5EF4-FFF2-40B4-BE49-F238E27FC236}">
                <a16:creationId xmlns:a16="http://schemas.microsoft.com/office/drawing/2014/main" id="{74FEFAEF-B84B-409F-82C8-F119C9FE99BC}"/>
              </a:ext>
            </a:extLst>
          </p:cNvPr>
          <p:cNvSpPr>
            <a:spLocks noGrp="1"/>
          </p:cNvSpPr>
          <p:nvPr>
            <p:ph idx="1"/>
          </p:nvPr>
        </p:nvSpPr>
        <p:spPr/>
        <p:txBody>
          <a:bodyPr/>
          <a:lstStyle/>
          <a:p>
            <a:pPr marL="0" indent="0">
              <a:buNone/>
            </a:pPr>
            <a:r>
              <a:rPr lang="en-US" dirty="0"/>
              <a:t>In explanatory analysis, various steps are taken to assess how well the model fits the data.</a:t>
            </a:r>
          </a:p>
          <a:p>
            <a:pPr marL="0" indent="0">
              <a:buNone/>
            </a:pPr>
            <a:r>
              <a:rPr lang="en-US" dirty="0"/>
              <a:t>This steps are based on the analysis of the residuals which can test the assumptions underlying the model.</a:t>
            </a:r>
          </a:p>
          <a:p>
            <a:pPr lvl="1"/>
            <a:r>
              <a:rPr lang="en-US" dirty="0"/>
              <a:t>Linear relationship</a:t>
            </a:r>
          </a:p>
          <a:p>
            <a:pPr lvl="1"/>
            <a:r>
              <a:rPr lang="en-US" dirty="0"/>
              <a:t>Outliers and influential values*</a:t>
            </a:r>
          </a:p>
          <a:p>
            <a:pPr lvl="1"/>
            <a:r>
              <a:rPr lang="en-US" dirty="0"/>
              <a:t>Non heteroskedasticity (constant variance)</a:t>
            </a:r>
          </a:p>
          <a:p>
            <a:pPr lvl="1"/>
            <a:r>
              <a:rPr lang="en-US" dirty="0"/>
              <a:t>Normality of the residuals</a:t>
            </a:r>
          </a:p>
          <a:p>
            <a:pPr lvl="1"/>
            <a:r>
              <a:rPr lang="en-US" dirty="0"/>
              <a:t>Independence of the observations</a:t>
            </a:r>
          </a:p>
          <a:p>
            <a:pPr marL="0" indent="0">
              <a:buNone/>
            </a:pPr>
            <a:endParaRPr lang="en-US" dirty="0"/>
          </a:p>
          <a:p>
            <a:pPr marL="0" indent="0">
              <a:buNone/>
            </a:pPr>
            <a:endParaRPr lang="es-MX" dirty="0"/>
          </a:p>
        </p:txBody>
      </p:sp>
    </p:spTree>
    <p:extLst>
      <p:ext uri="{BB962C8B-B14F-4D97-AF65-F5344CB8AC3E}">
        <p14:creationId xmlns:p14="http://schemas.microsoft.com/office/powerpoint/2010/main" val="2798008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CB6CC-9932-4894-81EC-972582F85B8D}"/>
              </a:ext>
            </a:extLst>
          </p:cNvPr>
          <p:cNvSpPr>
            <a:spLocks noGrp="1"/>
          </p:cNvSpPr>
          <p:nvPr>
            <p:ph type="title"/>
          </p:nvPr>
        </p:nvSpPr>
        <p:spPr/>
        <p:txBody>
          <a:bodyPr/>
          <a:lstStyle/>
          <a:p>
            <a:r>
              <a:rPr lang="en-US" dirty="0"/>
              <a:t>Linear relationship</a:t>
            </a:r>
            <a:br>
              <a:rPr lang="en-US" dirty="0"/>
            </a:br>
            <a:r>
              <a:rPr lang="en-US" dirty="0"/>
              <a:t>Pairwise correlation</a:t>
            </a:r>
            <a:endParaRPr lang="es-MX" dirty="0"/>
          </a:p>
        </p:txBody>
      </p:sp>
      <p:sp>
        <p:nvSpPr>
          <p:cNvPr id="3" name="Content Placeholder 2">
            <a:extLst>
              <a:ext uri="{FF2B5EF4-FFF2-40B4-BE49-F238E27FC236}">
                <a16:creationId xmlns:a16="http://schemas.microsoft.com/office/drawing/2014/main" id="{B9469A0F-6545-4428-861E-FA4A266CB025}"/>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3925123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3DC2BF-6F4A-4835-8BD4-F82ED901BBF8}"/>
              </a:ext>
            </a:extLst>
          </p:cNvPr>
          <p:cNvSpPr>
            <a:spLocks noGrp="1"/>
          </p:cNvSpPr>
          <p:nvPr>
            <p:ph type="title"/>
          </p:nvPr>
        </p:nvSpPr>
        <p:spPr/>
        <p:txBody>
          <a:bodyPr/>
          <a:lstStyle/>
          <a:p>
            <a:r>
              <a:rPr lang="en-US" dirty="0"/>
              <a:t>Chapter 4</a:t>
            </a:r>
            <a:endParaRPr lang="es-MX" dirty="0"/>
          </a:p>
        </p:txBody>
      </p:sp>
      <p:sp>
        <p:nvSpPr>
          <p:cNvPr id="5" name="Text Placeholder 4">
            <a:extLst>
              <a:ext uri="{FF2B5EF4-FFF2-40B4-BE49-F238E27FC236}">
                <a16:creationId xmlns:a16="http://schemas.microsoft.com/office/drawing/2014/main" id="{D7C89B07-BA56-4773-86E8-62EAC8D55105}"/>
              </a:ext>
            </a:extLst>
          </p:cNvPr>
          <p:cNvSpPr>
            <a:spLocks noGrp="1"/>
          </p:cNvSpPr>
          <p:nvPr>
            <p:ph type="body" idx="1"/>
          </p:nvPr>
        </p:nvSpPr>
        <p:spPr/>
        <p:txBody>
          <a:bodyPr/>
          <a:lstStyle/>
          <a:p>
            <a:r>
              <a:rPr lang="en-US" dirty="0"/>
              <a:t>Regression and prediction</a:t>
            </a:r>
            <a:endParaRPr lang="es-MX" dirty="0"/>
          </a:p>
          <a:p>
            <a:endParaRPr lang="es-MX" dirty="0"/>
          </a:p>
        </p:txBody>
      </p:sp>
    </p:spTree>
    <p:extLst>
      <p:ext uri="{BB962C8B-B14F-4D97-AF65-F5344CB8AC3E}">
        <p14:creationId xmlns:p14="http://schemas.microsoft.com/office/powerpoint/2010/main" val="3464746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E37B7-4734-4AC1-9276-933D13EA0DA9}"/>
              </a:ext>
            </a:extLst>
          </p:cNvPr>
          <p:cNvSpPr>
            <a:spLocks noGrp="1"/>
          </p:cNvSpPr>
          <p:nvPr>
            <p:ph type="title"/>
          </p:nvPr>
        </p:nvSpPr>
        <p:spPr/>
        <p:txBody>
          <a:bodyPr/>
          <a:lstStyle/>
          <a:p>
            <a:r>
              <a:rPr lang="en-US" dirty="0"/>
              <a:t>Outliers</a:t>
            </a:r>
            <a:endParaRPr lang="es-MX" dirty="0"/>
          </a:p>
        </p:txBody>
      </p:sp>
      <p:sp>
        <p:nvSpPr>
          <p:cNvPr id="3" name="Content Placeholder 2">
            <a:extLst>
              <a:ext uri="{FF2B5EF4-FFF2-40B4-BE49-F238E27FC236}">
                <a16:creationId xmlns:a16="http://schemas.microsoft.com/office/drawing/2014/main" id="{186588B8-6B62-4DCB-B7DE-BC5B16BAD768}"/>
              </a:ext>
            </a:extLst>
          </p:cNvPr>
          <p:cNvSpPr>
            <a:spLocks noGrp="1"/>
          </p:cNvSpPr>
          <p:nvPr>
            <p:ph idx="1"/>
          </p:nvPr>
        </p:nvSpPr>
        <p:spPr/>
        <p:txBody>
          <a:bodyPr/>
          <a:lstStyle/>
          <a:p>
            <a:pPr marL="0" indent="0">
              <a:buNone/>
            </a:pPr>
            <a:r>
              <a:rPr lang="en-US" dirty="0"/>
              <a:t>An extreme value, or outlier:</a:t>
            </a:r>
          </a:p>
          <a:p>
            <a:pPr lvl="1"/>
            <a:r>
              <a:rPr lang="en-US" dirty="0"/>
              <a:t>Is a value that is distant from most of the other observation.</a:t>
            </a:r>
          </a:p>
          <a:p>
            <a:pPr lvl="1"/>
            <a:r>
              <a:rPr lang="en-US" dirty="0"/>
              <a:t>A record whose actual value is distant from the predicted value.</a:t>
            </a:r>
          </a:p>
          <a:p>
            <a:pPr marL="0" indent="0">
              <a:buNone/>
            </a:pPr>
            <a:r>
              <a:rPr lang="en-US" dirty="0"/>
              <a:t>Outlier detection by:</a:t>
            </a:r>
          </a:p>
          <a:p>
            <a:pPr lvl="1"/>
            <a:r>
              <a:rPr lang="en-US" dirty="0"/>
              <a:t>Examining the standardized residuals (the number of standard errors away from the regression line)</a:t>
            </a:r>
          </a:p>
          <a:p>
            <a:pPr lvl="1"/>
            <a:r>
              <a:rPr lang="en-US" dirty="0"/>
              <a:t>In a boxplot, points that are too far above or below the box boundaries.</a:t>
            </a:r>
          </a:p>
          <a:p>
            <a:pPr marL="0" indent="0">
              <a:buNone/>
            </a:pPr>
            <a:endParaRPr lang="es-MX" dirty="0"/>
          </a:p>
        </p:txBody>
      </p:sp>
    </p:spTree>
    <p:extLst>
      <p:ext uri="{BB962C8B-B14F-4D97-AF65-F5344CB8AC3E}">
        <p14:creationId xmlns:p14="http://schemas.microsoft.com/office/powerpoint/2010/main" val="2877820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CD41-3BED-4718-8CC3-8A524E4FA99C}"/>
              </a:ext>
            </a:extLst>
          </p:cNvPr>
          <p:cNvSpPr>
            <a:spLocks noGrp="1"/>
          </p:cNvSpPr>
          <p:nvPr>
            <p:ph type="title"/>
          </p:nvPr>
        </p:nvSpPr>
        <p:spPr/>
        <p:txBody>
          <a:bodyPr/>
          <a:lstStyle/>
          <a:p>
            <a:r>
              <a:rPr lang="en-US" dirty="0"/>
              <a:t>Influential values</a:t>
            </a:r>
            <a:endParaRPr lang="es-MX" dirty="0"/>
          </a:p>
        </p:txBody>
      </p:sp>
      <p:sp>
        <p:nvSpPr>
          <p:cNvPr id="3" name="Content Placeholder 2">
            <a:extLst>
              <a:ext uri="{FF2B5EF4-FFF2-40B4-BE49-F238E27FC236}">
                <a16:creationId xmlns:a16="http://schemas.microsoft.com/office/drawing/2014/main" id="{A330313F-C794-4B51-84E5-9ECB4FD7C365}"/>
              </a:ext>
            </a:extLst>
          </p:cNvPr>
          <p:cNvSpPr>
            <a:spLocks noGrp="1"/>
          </p:cNvSpPr>
          <p:nvPr>
            <p:ph idx="1"/>
          </p:nvPr>
        </p:nvSpPr>
        <p:spPr>
          <a:xfrm>
            <a:off x="1451579" y="2015732"/>
            <a:ext cx="4644421" cy="3450613"/>
          </a:xfrm>
        </p:spPr>
        <p:txBody>
          <a:bodyPr>
            <a:normAutofit/>
          </a:bodyPr>
          <a:lstStyle/>
          <a:p>
            <a:pPr marL="0" indent="0">
              <a:buNone/>
            </a:pPr>
            <a:r>
              <a:rPr lang="en-US"/>
              <a:t>A value whose absence would significantly change the regression equation.</a:t>
            </a:r>
          </a:p>
          <a:p>
            <a:pPr marL="0" indent="0">
              <a:buNone/>
            </a:pPr>
            <a:endParaRPr lang="en-US"/>
          </a:p>
          <a:p>
            <a:pPr marL="0" indent="0">
              <a:buNone/>
            </a:pPr>
            <a:endParaRPr lang="en-US"/>
          </a:p>
          <a:p>
            <a:pPr marL="0" indent="0">
              <a:buNone/>
            </a:pPr>
            <a:endParaRPr lang="en-US" dirty="0"/>
          </a:p>
        </p:txBody>
      </p:sp>
      <p:pic>
        <p:nvPicPr>
          <p:cNvPr id="5" name="Picture 4">
            <a:extLst>
              <a:ext uri="{FF2B5EF4-FFF2-40B4-BE49-F238E27FC236}">
                <a16:creationId xmlns:a16="http://schemas.microsoft.com/office/drawing/2014/main" id="{1EA50BEC-C5B7-4C19-962F-01F94D2FBE0C}"/>
              </a:ext>
            </a:extLst>
          </p:cNvPr>
          <p:cNvPicPr>
            <a:picLocks noChangeAspect="1"/>
          </p:cNvPicPr>
          <p:nvPr/>
        </p:nvPicPr>
        <p:blipFill>
          <a:blip r:embed="rId2"/>
          <a:stretch>
            <a:fillRect/>
          </a:stretch>
        </p:blipFill>
        <p:spPr>
          <a:xfrm>
            <a:off x="1987512" y="3288484"/>
            <a:ext cx="2767469" cy="2764997"/>
          </a:xfrm>
          <a:prstGeom prst="rect">
            <a:avLst/>
          </a:prstGeom>
        </p:spPr>
      </p:pic>
      <p:sp>
        <p:nvSpPr>
          <p:cNvPr id="11" name="TextBox 10">
            <a:extLst>
              <a:ext uri="{FF2B5EF4-FFF2-40B4-BE49-F238E27FC236}">
                <a16:creationId xmlns:a16="http://schemas.microsoft.com/office/drawing/2014/main" id="{03B44288-0E13-4589-B47B-C178256A17B1}"/>
              </a:ext>
            </a:extLst>
          </p:cNvPr>
          <p:cNvSpPr txBox="1"/>
          <p:nvPr/>
        </p:nvSpPr>
        <p:spPr>
          <a:xfrm>
            <a:off x="6410434" y="1935516"/>
            <a:ext cx="4644421" cy="1226682"/>
          </a:xfrm>
          <a:prstGeom prst="rect">
            <a:avLst/>
          </a:prstGeom>
          <a:noFill/>
        </p:spPr>
        <p:txBody>
          <a:bodyPr wrap="square">
            <a:spAutoFit/>
          </a:bodyPr>
          <a:lstStyle/>
          <a:p>
            <a:pPr marL="0" marR="0" lvl="0" indent="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Metrics to determine influence:</a:t>
            </a:r>
          </a:p>
          <a:p>
            <a:pPr marL="685800" marR="0" lvl="1" indent="-228600" algn="l" defTabSz="914400" rtl="0" eaLnBrk="1" fontAlgn="auto" latinLnBrk="0" hangingPunct="1">
              <a:lnSpc>
                <a:spcPct val="120000"/>
              </a:lnSpc>
              <a:spcBef>
                <a:spcPts val="500"/>
              </a:spcBef>
              <a:spcAft>
                <a:spcPts val="0"/>
              </a:spcAft>
              <a:buClr>
                <a:srgbClr val="B71E42"/>
              </a:buClr>
              <a:buSzPct val="100000"/>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Hat-value [values above 2(P+1)/n]</a:t>
            </a:r>
          </a:p>
          <a:p>
            <a:pPr marL="685800" marR="0" lvl="1" indent="-228600" algn="l" defTabSz="914400" rtl="0" eaLnBrk="1" fontAlgn="auto" latinLnBrk="0" hangingPunct="1">
              <a:lnSpc>
                <a:spcPct val="120000"/>
              </a:lnSpc>
              <a:spcBef>
                <a:spcPts val="500"/>
              </a:spcBef>
              <a:spcAft>
                <a:spcPts val="0"/>
              </a:spcAft>
              <a:buClr>
                <a:srgbClr val="B71E42"/>
              </a:buClr>
              <a:buSzPct val="100000"/>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Cooks distance [values above 4/(n-P-1)]</a:t>
            </a:r>
            <a:endParaRPr kumimoji="0" lang="es-MX"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pic>
        <p:nvPicPr>
          <p:cNvPr id="13" name="Picture 12">
            <a:extLst>
              <a:ext uri="{FF2B5EF4-FFF2-40B4-BE49-F238E27FC236}">
                <a16:creationId xmlns:a16="http://schemas.microsoft.com/office/drawing/2014/main" id="{ECA0B6C3-107F-4564-B012-7E403FA0080F}"/>
              </a:ext>
            </a:extLst>
          </p:cNvPr>
          <p:cNvPicPr>
            <a:picLocks noChangeAspect="1"/>
          </p:cNvPicPr>
          <p:nvPr/>
        </p:nvPicPr>
        <p:blipFill>
          <a:blip r:embed="rId3"/>
          <a:stretch>
            <a:fillRect/>
          </a:stretch>
        </p:blipFill>
        <p:spPr>
          <a:xfrm>
            <a:off x="7437021" y="3243960"/>
            <a:ext cx="2790602" cy="2809521"/>
          </a:xfrm>
          <a:prstGeom prst="rect">
            <a:avLst/>
          </a:prstGeom>
        </p:spPr>
      </p:pic>
    </p:spTree>
    <p:extLst>
      <p:ext uri="{BB962C8B-B14F-4D97-AF65-F5344CB8AC3E}">
        <p14:creationId xmlns:p14="http://schemas.microsoft.com/office/powerpoint/2010/main" val="1355971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F81B-0297-4E90-A24C-07977CA93401}"/>
              </a:ext>
            </a:extLst>
          </p:cNvPr>
          <p:cNvSpPr>
            <a:spLocks noGrp="1"/>
          </p:cNvSpPr>
          <p:nvPr>
            <p:ph type="title"/>
          </p:nvPr>
        </p:nvSpPr>
        <p:spPr/>
        <p:txBody>
          <a:bodyPr/>
          <a:lstStyle/>
          <a:p>
            <a:r>
              <a:rPr lang="en-US" dirty="0"/>
              <a:t>Heteroskedasticity</a:t>
            </a:r>
            <a:endParaRPr lang="es-MX" dirty="0"/>
          </a:p>
        </p:txBody>
      </p:sp>
      <p:sp>
        <p:nvSpPr>
          <p:cNvPr id="3" name="Content Placeholder 2">
            <a:extLst>
              <a:ext uri="{FF2B5EF4-FFF2-40B4-BE49-F238E27FC236}">
                <a16:creationId xmlns:a16="http://schemas.microsoft.com/office/drawing/2014/main" id="{C2EC427F-B8AB-4B84-8C06-99F614DAC5D8}"/>
              </a:ext>
            </a:extLst>
          </p:cNvPr>
          <p:cNvSpPr>
            <a:spLocks noGrp="1"/>
          </p:cNvSpPr>
          <p:nvPr>
            <p:ph idx="1"/>
          </p:nvPr>
        </p:nvSpPr>
        <p:spPr>
          <a:xfrm>
            <a:off x="1451579" y="2015732"/>
            <a:ext cx="3984487" cy="3450613"/>
          </a:xfrm>
        </p:spPr>
        <p:txBody>
          <a:bodyPr>
            <a:normAutofit fontScale="92500" lnSpcReduction="20000"/>
          </a:bodyPr>
          <a:lstStyle/>
          <a:p>
            <a:pPr marL="0" indent="0" algn="just">
              <a:buNone/>
            </a:pPr>
            <a:r>
              <a:rPr lang="en-US" dirty="0"/>
              <a:t>Is the lack of constant residual variance across the range of the predicted values. In other words, errors are greater for some portions of the range than for others.</a:t>
            </a:r>
          </a:p>
          <a:p>
            <a:pPr marL="0" indent="0" algn="l">
              <a:buNone/>
            </a:pPr>
            <a:endParaRPr lang="en-US" sz="2000" b="0" i="0" u="none" strike="noStrike" baseline="0" dirty="0">
              <a:latin typeface="LiberationSerif"/>
            </a:endParaRPr>
          </a:p>
          <a:p>
            <a:pPr marL="0" indent="0" algn="l">
              <a:buNone/>
            </a:pPr>
            <a:r>
              <a:rPr lang="en-US" sz="2000" b="0" i="0" u="none" strike="noStrike" baseline="0" dirty="0"/>
              <a:t>Heteroskedasticity indicates that prediction errors differ for different ranges of the predicted value and may suggest an incomplete model.</a:t>
            </a:r>
            <a:endParaRPr lang="en-US" dirty="0"/>
          </a:p>
          <a:p>
            <a:pPr marL="0" indent="0" algn="just">
              <a:buNone/>
            </a:pPr>
            <a:endParaRPr lang="es-MX" dirty="0"/>
          </a:p>
        </p:txBody>
      </p:sp>
      <p:pic>
        <p:nvPicPr>
          <p:cNvPr id="5" name="Picture 4">
            <a:extLst>
              <a:ext uri="{FF2B5EF4-FFF2-40B4-BE49-F238E27FC236}">
                <a16:creationId xmlns:a16="http://schemas.microsoft.com/office/drawing/2014/main" id="{E97F47ED-4649-4964-AD24-7900063F8106}"/>
              </a:ext>
            </a:extLst>
          </p:cNvPr>
          <p:cNvPicPr>
            <a:picLocks noChangeAspect="1"/>
          </p:cNvPicPr>
          <p:nvPr/>
        </p:nvPicPr>
        <p:blipFill>
          <a:blip r:embed="rId2"/>
          <a:stretch>
            <a:fillRect/>
          </a:stretch>
        </p:blipFill>
        <p:spPr>
          <a:xfrm>
            <a:off x="6096000" y="1932605"/>
            <a:ext cx="3728236" cy="3750734"/>
          </a:xfrm>
          <a:prstGeom prst="rect">
            <a:avLst/>
          </a:prstGeom>
        </p:spPr>
      </p:pic>
    </p:spTree>
    <p:extLst>
      <p:ext uri="{BB962C8B-B14F-4D97-AF65-F5344CB8AC3E}">
        <p14:creationId xmlns:p14="http://schemas.microsoft.com/office/powerpoint/2010/main" val="3247805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2B2A5-356C-4FA8-9BD0-B939634974BC}"/>
              </a:ext>
            </a:extLst>
          </p:cNvPr>
          <p:cNvSpPr>
            <a:spLocks noGrp="1"/>
          </p:cNvSpPr>
          <p:nvPr>
            <p:ph type="title"/>
          </p:nvPr>
        </p:nvSpPr>
        <p:spPr/>
        <p:txBody>
          <a:bodyPr/>
          <a:lstStyle/>
          <a:p>
            <a:r>
              <a:rPr lang="en-US" dirty="0"/>
              <a:t>Normality</a:t>
            </a:r>
            <a:endParaRPr lang="es-MX" dirty="0"/>
          </a:p>
        </p:txBody>
      </p:sp>
      <p:sp>
        <p:nvSpPr>
          <p:cNvPr id="3" name="Content Placeholder 2">
            <a:extLst>
              <a:ext uri="{FF2B5EF4-FFF2-40B4-BE49-F238E27FC236}">
                <a16:creationId xmlns:a16="http://schemas.microsoft.com/office/drawing/2014/main" id="{413F298F-3835-4F36-B7B6-4DEC87C7ED45}"/>
              </a:ext>
            </a:extLst>
          </p:cNvPr>
          <p:cNvSpPr>
            <a:spLocks noGrp="1"/>
          </p:cNvSpPr>
          <p:nvPr>
            <p:ph idx="1"/>
          </p:nvPr>
        </p:nvSpPr>
        <p:spPr>
          <a:xfrm>
            <a:off x="1451580" y="2015732"/>
            <a:ext cx="4705940" cy="4133398"/>
          </a:xfrm>
        </p:spPr>
        <p:txBody>
          <a:bodyPr>
            <a:normAutofit lnSpcReduction="10000"/>
          </a:bodyPr>
          <a:lstStyle/>
          <a:p>
            <a:pPr marL="0" indent="0">
              <a:buNone/>
            </a:pPr>
            <a:r>
              <a:rPr lang="en-US" dirty="0"/>
              <a:t>Residuals must be normally distributed.</a:t>
            </a:r>
          </a:p>
          <a:p>
            <a:pPr marL="0" indent="0">
              <a:buNone/>
            </a:pPr>
            <a:r>
              <a:rPr lang="en-US" dirty="0"/>
              <a:t>Verify it by Graphical methods:</a:t>
            </a:r>
          </a:p>
          <a:p>
            <a:pPr lvl="1"/>
            <a:r>
              <a:rPr lang="en-US" dirty="0"/>
              <a:t>Histogram</a:t>
            </a:r>
          </a:p>
          <a:p>
            <a:pPr lvl="1"/>
            <a:r>
              <a:rPr lang="en-US" dirty="0"/>
              <a:t>Normal Q-Q plot</a:t>
            </a:r>
          </a:p>
          <a:p>
            <a:pPr marL="0" indent="0">
              <a:buNone/>
            </a:pPr>
            <a:r>
              <a:rPr lang="en-US" dirty="0"/>
              <a:t>Or Normality tests:</a:t>
            </a:r>
          </a:p>
          <a:p>
            <a:pPr lvl="1"/>
            <a:r>
              <a:rPr lang="en-US" dirty="0"/>
              <a:t>Shapiro</a:t>
            </a:r>
          </a:p>
          <a:p>
            <a:pPr lvl="1"/>
            <a:r>
              <a:rPr lang="en-US" dirty="0"/>
              <a:t>Kolmogorov</a:t>
            </a:r>
          </a:p>
          <a:p>
            <a:pPr marL="0" indent="0">
              <a:buNone/>
            </a:pPr>
            <a:endParaRPr lang="en-US" dirty="0"/>
          </a:p>
          <a:p>
            <a:pPr marL="0" indent="0">
              <a:buNone/>
            </a:pPr>
            <a:r>
              <a:rPr lang="en-US" dirty="0"/>
              <a:t>Is possible to solve it applying non-linear transformations.</a:t>
            </a:r>
          </a:p>
        </p:txBody>
      </p:sp>
      <p:pic>
        <p:nvPicPr>
          <p:cNvPr id="5" name="Picture 4">
            <a:extLst>
              <a:ext uri="{FF2B5EF4-FFF2-40B4-BE49-F238E27FC236}">
                <a16:creationId xmlns:a16="http://schemas.microsoft.com/office/drawing/2014/main" id="{0CAFCEF1-61E4-4BE8-8DD1-9478BE78546A}"/>
              </a:ext>
            </a:extLst>
          </p:cNvPr>
          <p:cNvPicPr>
            <a:picLocks noChangeAspect="1"/>
          </p:cNvPicPr>
          <p:nvPr/>
        </p:nvPicPr>
        <p:blipFill>
          <a:blip r:embed="rId2"/>
          <a:stretch>
            <a:fillRect/>
          </a:stretch>
        </p:blipFill>
        <p:spPr>
          <a:xfrm>
            <a:off x="8968509" y="2524283"/>
            <a:ext cx="2561540" cy="2479963"/>
          </a:xfrm>
          <a:prstGeom prst="rect">
            <a:avLst/>
          </a:prstGeom>
        </p:spPr>
      </p:pic>
      <p:pic>
        <p:nvPicPr>
          <p:cNvPr id="7" name="Picture 6">
            <a:extLst>
              <a:ext uri="{FF2B5EF4-FFF2-40B4-BE49-F238E27FC236}">
                <a16:creationId xmlns:a16="http://schemas.microsoft.com/office/drawing/2014/main" id="{DDD2217A-49D9-48E1-A9E1-55EB39395181}"/>
              </a:ext>
            </a:extLst>
          </p:cNvPr>
          <p:cNvPicPr>
            <a:picLocks noChangeAspect="1"/>
          </p:cNvPicPr>
          <p:nvPr/>
        </p:nvPicPr>
        <p:blipFill>
          <a:blip r:embed="rId3"/>
          <a:stretch>
            <a:fillRect/>
          </a:stretch>
        </p:blipFill>
        <p:spPr>
          <a:xfrm>
            <a:off x="6387347" y="2524284"/>
            <a:ext cx="2425227" cy="2479963"/>
          </a:xfrm>
          <a:prstGeom prst="rect">
            <a:avLst/>
          </a:prstGeom>
        </p:spPr>
      </p:pic>
    </p:spTree>
    <p:extLst>
      <p:ext uri="{BB962C8B-B14F-4D97-AF65-F5344CB8AC3E}">
        <p14:creationId xmlns:p14="http://schemas.microsoft.com/office/powerpoint/2010/main" val="1452602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FC18-2A06-42DA-A944-AE47CB77EED2}"/>
              </a:ext>
            </a:extLst>
          </p:cNvPr>
          <p:cNvSpPr>
            <a:spLocks noGrp="1"/>
          </p:cNvSpPr>
          <p:nvPr>
            <p:ph type="title"/>
          </p:nvPr>
        </p:nvSpPr>
        <p:spPr/>
        <p:txBody>
          <a:bodyPr/>
          <a:lstStyle/>
          <a:p>
            <a:r>
              <a:rPr lang="en-US" dirty="0"/>
              <a:t>Further topics</a:t>
            </a:r>
            <a:endParaRPr lang="es-MX" dirty="0"/>
          </a:p>
        </p:txBody>
      </p:sp>
      <p:sp>
        <p:nvSpPr>
          <p:cNvPr id="3" name="Content Placeholder 2">
            <a:extLst>
              <a:ext uri="{FF2B5EF4-FFF2-40B4-BE49-F238E27FC236}">
                <a16:creationId xmlns:a16="http://schemas.microsoft.com/office/drawing/2014/main" id="{07405BD0-3BAF-4DDB-8EE6-BA25E5E137D9}"/>
              </a:ext>
            </a:extLst>
          </p:cNvPr>
          <p:cNvSpPr>
            <a:spLocks noGrp="1"/>
          </p:cNvSpPr>
          <p:nvPr>
            <p:ph idx="1"/>
          </p:nvPr>
        </p:nvSpPr>
        <p:spPr/>
        <p:txBody>
          <a:bodyPr>
            <a:normAutofit fontScale="92500" lnSpcReduction="20000"/>
          </a:bodyPr>
          <a:lstStyle/>
          <a:p>
            <a:r>
              <a:rPr lang="en-US" dirty="0"/>
              <a:t>Mixed effects regression</a:t>
            </a:r>
          </a:p>
          <a:p>
            <a:r>
              <a:rPr lang="en-US" dirty="0"/>
              <a:t>Non-linear regression</a:t>
            </a:r>
          </a:p>
          <a:p>
            <a:pPr lvl="1"/>
            <a:r>
              <a:rPr lang="en-US" dirty="0"/>
              <a:t>Polynomial regression</a:t>
            </a:r>
          </a:p>
          <a:p>
            <a:pPr lvl="1"/>
            <a:r>
              <a:rPr lang="en-US" dirty="0"/>
              <a:t>Spline regression</a:t>
            </a:r>
          </a:p>
          <a:p>
            <a:r>
              <a:rPr lang="en-US" dirty="0"/>
              <a:t>Regularization</a:t>
            </a:r>
          </a:p>
          <a:p>
            <a:pPr lvl="1"/>
            <a:r>
              <a:rPr lang="en-US" dirty="0"/>
              <a:t>Lasso Regression</a:t>
            </a:r>
          </a:p>
          <a:p>
            <a:pPr lvl="1"/>
            <a:r>
              <a:rPr lang="en-US" dirty="0"/>
              <a:t>Ridge Regression</a:t>
            </a:r>
          </a:p>
          <a:p>
            <a:r>
              <a:rPr lang="en-US"/>
              <a:t>Generalized Additive </a:t>
            </a:r>
            <a:r>
              <a:rPr lang="en-US" dirty="0"/>
              <a:t>Models</a:t>
            </a:r>
          </a:p>
          <a:p>
            <a:pPr lvl="1"/>
            <a:r>
              <a:rPr lang="en-US" dirty="0"/>
              <a:t>An Introduction to Statistical Learning by Hastie &amp; </a:t>
            </a:r>
            <a:r>
              <a:rPr lang="en-US" dirty="0" err="1"/>
              <a:t>Tibshirani</a:t>
            </a:r>
            <a:endParaRPr lang="en-US" dirty="0"/>
          </a:p>
          <a:p>
            <a:endParaRPr lang="es-MX" dirty="0"/>
          </a:p>
        </p:txBody>
      </p:sp>
    </p:spTree>
    <p:extLst>
      <p:ext uri="{BB962C8B-B14F-4D97-AF65-F5344CB8AC3E}">
        <p14:creationId xmlns:p14="http://schemas.microsoft.com/office/powerpoint/2010/main" val="1170047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F7178-6EC2-42FF-B3C7-E0D67B8B78A4}"/>
              </a:ext>
            </a:extLst>
          </p:cNvPr>
          <p:cNvSpPr>
            <a:spLocks noGrp="1"/>
          </p:cNvSpPr>
          <p:nvPr>
            <p:ph type="title"/>
          </p:nvPr>
        </p:nvSpPr>
        <p:spPr/>
        <p:txBody>
          <a:bodyPr/>
          <a:lstStyle/>
          <a:p>
            <a:r>
              <a:rPr lang="en-US" dirty="0"/>
              <a:t>Summary</a:t>
            </a:r>
            <a:endParaRPr lang="es-MX" dirty="0"/>
          </a:p>
        </p:txBody>
      </p:sp>
      <p:sp>
        <p:nvSpPr>
          <p:cNvPr id="3" name="Content Placeholder 2">
            <a:extLst>
              <a:ext uri="{FF2B5EF4-FFF2-40B4-BE49-F238E27FC236}">
                <a16:creationId xmlns:a16="http://schemas.microsoft.com/office/drawing/2014/main" id="{64669227-641D-40E0-8DA6-97721BD5415C}"/>
              </a:ext>
            </a:extLst>
          </p:cNvPr>
          <p:cNvSpPr>
            <a:spLocks noGrp="1"/>
          </p:cNvSpPr>
          <p:nvPr>
            <p:ph idx="1"/>
          </p:nvPr>
        </p:nvSpPr>
        <p:spPr>
          <a:xfrm>
            <a:off x="1451579" y="2015732"/>
            <a:ext cx="9603275" cy="3823006"/>
          </a:xfrm>
        </p:spPr>
        <p:txBody>
          <a:bodyPr>
            <a:normAutofit/>
          </a:bodyPr>
          <a:lstStyle/>
          <a:p>
            <a:r>
              <a:rPr lang="en-US" dirty="0"/>
              <a:t>Regression is the method that has seen </a:t>
            </a:r>
            <a:r>
              <a:rPr lang="en-US"/>
              <a:t>greater use </a:t>
            </a:r>
            <a:r>
              <a:rPr lang="en-US" dirty="0"/>
              <a:t>over the years and one fundamental tool for a data scientist.</a:t>
            </a:r>
          </a:p>
          <a:p>
            <a:r>
              <a:rPr lang="en-US" dirty="0"/>
              <a:t>The main assumption of LR implies that each predictor has a coefficient that describe a </a:t>
            </a:r>
            <a:r>
              <a:rPr lang="en-US" b="1" dirty="0"/>
              <a:t>linear relationship </a:t>
            </a:r>
            <a:r>
              <a:rPr lang="en-US" dirty="0"/>
              <a:t>between the predictor and the outcome.</a:t>
            </a:r>
          </a:p>
          <a:p>
            <a:r>
              <a:rPr lang="en-US" dirty="0"/>
              <a:t>In classic statistics the emphasis is on finding a good fit </a:t>
            </a:r>
            <a:r>
              <a:rPr lang="en-US" b="1" dirty="0"/>
              <a:t>to explain and describe </a:t>
            </a:r>
            <a:r>
              <a:rPr lang="en-US" dirty="0"/>
              <a:t>the phenomenon, in current data science, the goal is typically to </a:t>
            </a:r>
            <a:r>
              <a:rPr lang="en-US" b="1" dirty="0"/>
              <a:t>predict values for new data</a:t>
            </a:r>
            <a:r>
              <a:rPr lang="en-US" dirty="0"/>
              <a:t>.</a:t>
            </a:r>
          </a:p>
          <a:p>
            <a:r>
              <a:rPr lang="en-US" dirty="0"/>
              <a:t>Variable selection methods are used to reduce dimensionality an create compact models.</a:t>
            </a:r>
            <a:endParaRPr lang="es-MX" dirty="0"/>
          </a:p>
        </p:txBody>
      </p:sp>
    </p:spTree>
    <p:extLst>
      <p:ext uri="{BB962C8B-B14F-4D97-AF65-F5344CB8AC3E}">
        <p14:creationId xmlns:p14="http://schemas.microsoft.com/office/powerpoint/2010/main" val="4060226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1B65CC-3B15-4568-AFAE-DA0E966C9D34}"/>
              </a:ext>
            </a:extLst>
          </p:cNvPr>
          <p:cNvSpPr>
            <a:spLocks noGrp="1"/>
          </p:cNvSpPr>
          <p:nvPr>
            <p:ph type="title"/>
          </p:nvPr>
        </p:nvSpPr>
        <p:spPr>
          <a:xfrm>
            <a:off x="1451579" y="804519"/>
            <a:ext cx="9603275" cy="1049235"/>
          </a:xfrm>
        </p:spPr>
        <p:txBody>
          <a:bodyPr>
            <a:normAutofit/>
          </a:bodyPr>
          <a:lstStyle/>
          <a:p>
            <a:r>
              <a:rPr lang="en-US" dirty="0"/>
              <a:t>Introduction</a:t>
            </a:r>
            <a:endParaRPr lang="es-MX" dirty="0"/>
          </a:p>
        </p:txBody>
      </p:sp>
      <p:sp>
        <p:nvSpPr>
          <p:cNvPr id="5" name="Content Placeholder 4">
            <a:extLst>
              <a:ext uri="{FF2B5EF4-FFF2-40B4-BE49-F238E27FC236}">
                <a16:creationId xmlns:a16="http://schemas.microsoft.com/office/drawing/2014/main" id="{E5E6B3E1-0ADA-4AA7-8293-E7119DE23A15}"/>
              </a:ext>
            </a:extLst>
          </p:cNvPr>
          <p:cNvSpPr>
            <a:spLocks noGrp="1"/>
          </p:cNvSpPr>
          <p:nvPr>
            <p:ph idx="1"/>
          </p:nvPr>
        </p:nvSpPr>
        <p:spPr>
          <a:xfrm>
            <a:off x="1451579" y="2015734"/>
            <a:ext cx="4162555" cy="3450613"/>
          </a:xfrm>
        </p:spPr>
        <p:txBody>
          <a:bodyPr>
            <a:normAutofit/>
          </a:bodyPr>
          <a:lstStyle/>
          <a:p>
            <a:r>
              <a:rPr lang="en-US" dirty="0"/>
              <a:t>The most common goal in statistics is to answer the question:</a:t>
            </a:r>
          </a:p>
          <a:p>
            <a:r>
              <a:rPr lang="en-US" dirty="0"/>
              <a:t>Is the variable X associated with a variable Y? </a:t>
            </a:r>
          </a:p>
          <a:p>
            <a:r>
              <a:rPr lang="en-US" dirty="0"/>
              <a:t>What is the relationship? and can we use it to predict Y?</a:t>
            </a:r>
            <a:endParaRPr lang="es-MX" dirty="0"/>
          </a:p>
        </p:txBody>
      </p:sp>
      <p:pic>
        <p:nvPicPr>
          <p:cNvPr id="7" name="Graphic 6" descr="Research">
            <a:extLst>
              <a:ext uri="{FF2B5EF4-FFF2-40B4-BE49-F238E27FC236}">
                <a16:creationId xmlns:a16="http://schemas.microsoft.com/office/drawing/2014/main" id="{03AABD6D-0FFF-4C97-ABEE-C8F80A7027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49326" y="2015734"/>
            <a:ext cx="3450613" cy="3450613"/>
          </a:xfrm>
          <a:prstGeom prst="rect">
            <a:avLst/>
          </a:prstGeom>
        </p:spPr>
      </p:pic>
    </p:spTree>
    <p:extLst>
      <p:ext uri="{BB962C8B-B14F-4D97-AF65-F5344CB8AC3E}">
        <p14:creationId xmlns:p14="http://schemas.microsoft.com/office/powerpoint/2010/main" val="3171704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DA6D5-EC54-4479-A5ED-CEEEE37C92F1}"/>
              </a:ext>
            </a:extLst>
          </p:cNvPr>
          <p:cNvSpPr>
            <a:spLocks noGrp="1"/>
          </p:cNvSpPr>
          <p:nvPr>
            <p:ph type="title"/>
          </p:nvPr>
        </p:nvSpPr>
        <p:spPr/>
        <p:txBody>
          <a:bodyPr/>
          <a:lstStyle/>
          <a:p>
            <a:r>
              <a:rPr lang="en-US" dirty="0"/>
              <a:t>Simpler linear regression</a:t>
            </a:r>
            <a:endParaRPr lang="es-MX" dirty="0"/>
          </a:p>
        </p:txBody>
      </p:sp>
      <p:sp>
        <p:nvSpPr>
          <p:cNvPr id="3" name="Content Placeholder 2">
            <a:extLst>
              <a:ext uri="{FF2B5EF4-FFF2-40B4-BE49-F238E27FC236}">
                <a16:creationId xmlns:a16="http://schemas.microsoft.com/office/drawing/2014/main" id="{D781CC3A-F600-4C18-9554-0263E011AC20}"/>
              </a:ext>
            </a:extLst>
          </p:cNvPr>
          <p:cNvSpPr>
            <a:spLocks noGrp="1"/>
          </p:cNvSpPr>
          <p:nvPr>
            <p:ph idx="1"/>
          </p:nvPr>
        </p:nvSpPr>
        <p:spPr>
          <a:xfrm>
            <a:off x="1451579" y="2015733"/>
            <a:ext cx="9603275" cy="541938"/>
          </a:xfrm>
        </p:spPr>
        <p:txBody>
          <a:bodyPr/>
          <a:lstStyle/>
          <a:p>
            <a:pPr marL="0" indent="0">
              <a:buNone/>
            </a:pPr>
            <a:r>
              <a:rPr lang="en-US" dirty="0"/>
              <a:t>Models the relationship between the magnitude of one variable to another.</a:t>
            </a:r>
            <a:endParaRPr lang="es-MX"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C3146F6-4C28-4FBB-82C7-E2BF763B00F6}"/>
                  </a:ext>
                </a:extLst>
              </p:cNvPr>
              <p:cNvSpPr txBox="1"/>
              <p:nvPr/>
            </p:nvSpPr>
            <p:spPr>
              <a:xfrm>
                <a:off x="4744278" y="2719650"/>
                <a:ext cx="118538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𝑌</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𝛽</m:t>
                      </m:r>
                      <m:r>
                        <a:rPr lang="en-US" sz="3200" b="0" i="1" smtClean="0">
                          <a:latin typeface="Cambria Math" panose="02040503050406030204" pitchFamily="18" charset="0"/>
                          <a:ea typeface="Cambria Math" panose="02040503050406030204" pitchFamily="18" charset="0"/>
                        </a:rPr>
                        <m:t>𝑋</m:t>
                      </m:r>
                    </m:oMath>
                  </m:oMathPara>
                </a14:m>
                <a:endParaRPr lang="es-MX" sz="3200" dirty="0"/>
              </a:p>
            </p:txBody>
          </p:sp>
        </mc:Choice>
        <mc:Fallback xmlns="">
          <p:sp>
            <p:nvSpPr>
              <p:cNvPr id="4" name="TextBox 3">
                <a:extLst>
                  <a:ext uri="{FF2B5EF4-FFF2-40B4-BE49-F238E27FC236}">
                    <a16:creationId xmlns:a16="http://schemas.microsoft.com/office/drawing/2014/main" id="{1C3146F6-4C28-4FBB-82C7-E2BF763B00F6}"/>
                  </a:ext>
                </a:extLst>
              </p:cNvPr>
              <p:cNvSpPr txBox="1">
                <a:spLocks noRot="1" noChangeAspect="1" noMove="1" noResize="1" noEditPoints="1" noAdjustHandles="1" noChangeArrowheads="1" noChangeShapeType="1" noTextEdit="1"/>
              </p:cNvSpPr>
              <p:nvPr/>
            </p:nvSpPr>
            <p:spPr>
              <a:xfrm>
                <a:off x="4744278" y="2719650"/>
                <a:ext cx="1185389" cy="492443"/>
              </a:xfrm>
              <a:prstGeom prst="rect">
                <a:avLst/>
              </a:prstGeom>
              <a:blipFill>
                <a:blip r:embed="rId2"/>
                <a:stretch>
                  <a:fillRect/>
                </a:stretch>
              </a:blipFill>
            </p:spPr>
            <p:txBody>
              <a:bodyPr/>
              <a:lstStyle/>
              <a:p>
                <a:r>
                  <a:rPr lang="es-MX">
                    <a:noFill/>
                  </a:rPr>
                  <a:t> </a:t>
                </a:r>
              </a:p>
            </p:txBody>
          </p:sp>
        </mc:Fallback>
      </mc:AlternateContent>
      <p:sp>
        <p:nvSpPr>
          <p:cNvPr id="5" name="Content Placeholder 2">
            <a:extLst>
              <a:ext uri="{FF2B5EF4-FFF2-40B4-BE49-F238E27FC236}">
                <a16:creationId xmlns:a16="http://schemas.microsoft.com/office/drawing/2014/main" id="{31FA883D-EEDE-4633-9AE3-644CD85201B1}"/>
              </a:ext>
            </a:extLst>
          </p:cNvPr>
          <p:cNvSpPr txBox="1">
            <a:spLocks/>
          </p:cNvSpPr>
          <p:nvPr/>
        </p:nvSpPr>
        <p:spPr>
          <a:xfrm>
            <a:off x="1294362" y="3645908"/>
            <a:ext cx="9603275" cy="1217640"/>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dirty="0"/>
              <a:t>Quantifies the nature of the relationship i.e.</a:t>
            </a:r>
          </a:p>
          <a:p>
            <a:r>
              <a:rPr lang="en-US" dirty="0"/>
              <a:t>If X increases haw many times Y increases or decreases. </a:t>
            </a:r>
          </a:p>
        </p:txBody>
      </p:sp>
    </p:spTree>
    <p:extLst>
      <p:ext uri="{BB962C8B-B14F-4D97-AF65-F5344CB8AC3E}">
        <p14:creationId xmlns:p14="http://schemas.microsoft.com/office/powerpoint/2010/main" val="1871249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534E1-67C4-49E7-AFE5-DB73949CE7AC}"/>
              </a:ext>
            </a:extLst>
          </p:cNvPr>
          <p:cNvSpPr>
            <a:spLocks noGrp="1"/>
          </p:cNvSpPr>
          <p:nvPr>
            <p:ph type="title"/>
          </p:nvPr>
        </p:nvSpPr>
        <p:spPr/>
        <p:txBody>
          <a:bodyPr/>
          <a:lstStyle/>
          <a:p>
            <a:r>
              <a:rPr lang="en-US" dirty="0"/>
              <a:t>simple Linear regression</a:t>
            </a:r>
            <a:br>
              <a:rPr lang="en-US" dirty="0"/>
            </a:br>
            <a:r>
              <a:rPr lang="en-US" sz="2400" dirty="0"/>
              <a:t>Key terms</a:t>
            </a:r>
            <a:endParaRPr lang="es-MX" sz="2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D55AD9-1BE5-499B-88C8-746EBD7A65CF}"/>
                  </a:ext>
                </a:extLst>
              </p:cNvPr>
              <p:cNvSpPr>
                <a:spLocks noGrp="1"/>
              </p:cNvSpPr>
              <p:nvPr>
                <p:ph idx="1"/>
              </p:nvPr>
            </p:nvSpPr>
            <p:spPr/>
            <p:txBody>
              <a:bodyPr>
                <a:normAutofit fontScale="85000" lnSpcReduction="20000"/>
              </a:bodyPr>
              <a:lstStyle/>
              <a:p>
                <a:r>
                  <a:rPr lang="en-US" b="1" dirty="0"/>
                  <a:t>Response</a:t>
                </a:r>
                <a:r>
                  <a:rPr lang="en-US" dirty="0"/>
                  <a:t>: The variable we are modeling or trying to predict (Dependent variable, Y, target, outcome)</a:t>
                </a:r>
              </a:p>
              <a:p>
                <a:r>
                  <a:rPr lang="en-US" b="1" dirty="0"/>
                  <a:t>Independent Variable: </a:t>
                </a:r>
                <a:r>
                  <a:rPr lang="en-US" dirty="0"/>
                  <a:t>Variable used to predict the response (X, feature, attribute, predictor)</a:t>
                </a:r>
              </a:p>
              <a:p>
                <a:r>
                  <a:rPr lang="en-US" b="1" dirty="0"/>
                  <a:t>Record: </a:t>
                </a:r>
                <a:r>
                  <a:rPr lang="en-US" dirty="0"/>
                  <a:t>The vector of predictor and outcome value for a specific individual or case (row, case, instance, example)</a:t>
                </a:r>
              </a:p>
              <a:p>
                <a:r>
                  <a:rPr lang="en-US" b="1" dirty="0"/>
                  <a:t>Intercept: </a:t>
                </a:r>
                <a:r>
                  <a:rPr lang="en-US" dirty="0"/>
                  <a:t>The intercept of the regression line – predicted value when X=0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oMath>
                </a14:m>
                <a:r>
                  <a:rPr lang="en-US" dirty="0"/>
                  <a:t>)</a:t>
                </a:r>
              </a:p>
              <a:p>
                <a:r>
                  <a:rPr lang="en-US" b="1" dirty="0"/>
                  <a:t>Regression coefficient: </a:t>
                </a:r>
                <a:r>
                  <a:rPr lang="en-US" dirty="0"/>
                  <a:t>The slope of the regression line (parameters, weights,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oMath>
                </a14:m>
                <a:r>
                  <a:rPr lang="en-US" dirty="0"/>
                  <a:t>)</a:t>
                </a:r>
              </a:p>
              <a:p>
                <a:r>
                  <a:rPr lang="en-US" b="1" dirty="0"/>
                  <a:t>Fitted values: </a:t>
                </a:r>
                <a:r>
                  <a:rPr lang="en-US" dirty="0"/>
                  <a:t>The estimates obtained from the regression line (prediction,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𝑌</m:t>
                        </m:r>
                      </m:e>
                    </m:acc>
                  </m:oMath>
                </a14:m>
                <a:r>
                  <a:rPr lang="en-US" dirty="0"/>
                  <a:t>)</a:t>
                </a:r>
              </a:p>
              <a:p>
                <a:r>
                  <a:rPr lang="en-US" b="1" dirty="0"/>
                  <a:t>Residuals: </a:t>
                </a:r>
                <a:r>
                  <a:rPr lang="en-US" dirty="0"/>
                  <a:t>The difference between the observed values and the fitted values (errors)</a:t>
                </a:r>
              </a:p>
              <a:p>
                <a:r>
                  <a:rPr lang="en-US" b="1" dirty="0"/>
                  <a:t>Least squares: </a:t>
                </a:r>
                <a:r>
                  <a:rPr lang="en-US" dirty="0"/>
                  <a:t>The method of fitting a regression by minimizing the sum of squared residuals (OLS)</a:t>
                </a:r>
                <a:endParaRPr lang="es-MX" b="1" dirty="0"/>
              </a:p>
            </p:txBody>
          </p:sp>
        </mc:Choice>
        <mc:Fallback xmlns="">
          <p:sp>
            <p:nvSpPr>
              <p:cNvPr id="3" name="Content Placeholder 2">
                <a:extLst>
                  <a:ext uri="{FF2B5EF4-FFF2-40B4-BE49-F238E27FC236}">
                    <a16:creationId xmlns:a16="http://schemas.microsoft.com/office/drawing/2014/main" id="{B3D55AD9-1BE5-499B-88C8-746EBD7A65CF}"/>
                  </a:ext>
                </a:extLst>
              </p:cNvPr>
              <p:cNvSpPr>
                <a:spLocks noGrp="1" noRot="1" noChangeAspect="1" noMove="1" noResize="1" noEditPoints="1" noAdjustHandles="1" noChangeArrowheads="1" noChangeShapeType="1" noTextEdit="1"/>
              </p:cNvSpPr>
              <p:nvPr>
                <p:ph idx="1"/>
              </p:nvPr>
            </p:nvSpPr>
            <p:spPr>
              <a:blipFill>
                <a:blip r:embed="rId2"/>
                <a:stretch>
                  <a:fillRect l="-317" t="-707" r="-317"/>
                </a:stretch>
              </a:blipFill>
            </p:spPr>
            <p:txBody>
              <a:bodyPr/>
              <a:lstStyle/>
              <a:p>
                <a:r>
                  <a:rPr lang="es-MX">
                    <a:noFill/>
                  </a:rPr>
                  <a:t> </a:t>
                </a:r>
              </a:p>
            </p:txBody>
          </p:sp>
        </mc:Fallback>
      </mc:AlternateContent>
    </p:spTree>
    <p:extLst>
      <p:ext uri="{BB962C8B-B14F-4D97-AF65-F5344CB8AC3E}">
        <p14:creationId xmlns:p14="http://schemas.microsoft.com/office/powerpoint/2010/main" val="2479635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3D00-5B0F-4A08-88AD-0BF56B767ECC}"/>
              </a:ext>
            </a:extLst>
          </p:cNvPr>
          <p:cNvSpPr>
            <a:spLocks noGrp="1"/>
          </p:cNvSpPr>
          <p:nvPr>
            <p:ph type="title"/>
          </p:nvPr>
        </p:nvSpPr>
        <p:spPr/>
        <p:txBody>
          <a:bodyPr/>
          <a:lstStyle/>
          <a:p>
            <a:r>
              <a:rPr lang="en-US" dirty="0"/>
              <a:t>The regression Equation</a:t>
            </a:r>
            <a:endParaRPr lang="es-MX" dirty="0"/>
          </a:p>
        </p:txBody>
      </p:sp>
      <p:sp>
        <p:nvSpPr>
          <p:cNvPr id="3" name="Content Placeholder 2">
            <a:extLst>
              <a:ext uri="{FF2B5EF4-FFF2-40B4-BE49-F238E27FC236}">
                <a16:creationId xmlns:a16="http://schemas.microsoft.com/office/drawing/2014/main" id="{EF29A697-E961-41FB-9A6C-778DF8F02FDE}"/>
              </a:ext>
            </a:extLst>
          </p:cNvPr>
          <p:cNvSpPr>
            <a:spLocks noGrp="1"/>
          </p:cNvSpPr>
          <p:nvPr>
            <p:ph idx="1"/>
          </p:nvPr>
        </p:nvSpPr>
        <p:spPr>
          <a:xfrm>
            <a:off x="1451579" y="2015732"/>
            <a:ext cx="4068377" cy="3565757"/>
          </a:xfrm>
        </p:spPr>
        <p:txBody>
          <a:bodyPr>
            <a:normAutofit fontScale="92500" lnSpcReduction="20000"/>
          </a:bodyPr>
          <a:lstStyle/>
          <a:p>
            <a:pPr marL="0" indent="0" algn="just">
              <a:buNone/>
            </a:pPr>
            <a:r>
              <a:rPr lang="en-US" sz="1800" b="0" i="0" u="none" strike="noStrike" baseline="0" dirty="0">
                <a:latin typeface="LiberationSerif"/>
              </a:rPr>
              <a:t>Simple linear regression estimates exactly how much </a:t>
            </a:r>
            <a:r>
              <a:rPr lang="en-US" sz="1800" b="0" i="1" u="none" strike="noStrike" baseline="0" dirty="0">
                <a:latin typeface="LiberationSerif-Italic"/>
              </a:rPr>
              <a:t>Y </a:t>
            </a:r>
            <a:r>
              <a:rPr lang="en-US" sz="1800" b="0" i="0" u="none" strike="noStrike" baseline="0" dirty="0">
                <a:latin typeface="LiberationSerif"/>
              </a:rPr>
              <a:t>will change when </a:t>
            </a:r>
            <a:r>
              <a:rPr lang="en-US" sz="1800" b="0" i="1" u="none" strike="noStrike" baseline="0" dirty="0">
                <a:latin typeface="LiberationSerif-Italic"/>
              </a:rPr>
              <a:t>X </a:t>
            </a:r>
            <a:r>
              <a:rPr lang="en-US" sz="1800" b="0" i="0" u="none" strike="noStrike" baseline="0" dirty="0">
                <a:latin typeface="LiberationSerif"/>
              </a:rPr>
              <a:t>changes by a certain amount.</a:t>
            </a:r>
          </a:p>
          <a:p>
            <a:pPr marL="0" indent="0" algn="just">
              <a:buNone/>
            </a:pPr>
            <a:endParaRPr lang="en-US" sz="1800" dirty="0">
              <a:latin typeface="LiberationSerif"/>
            </a:endParaRPr>
          </a:p>
          <a:p>
            <a:pPr marL="0" indent="0" algn="just">
              <a:buNone/>
            </a:pPr>
            <a:r>
              <a:rPr lang="en-US" sz="1800" dirty="0">
                <a:latin typeface="LiberationSerif"/>
              </a:rPr>
              <a:t>Consider the number of years a worker was exposed to cotton dust versus the measure of lung capacity (PEFR or Peak Expiratory Flow Rate).</a:t>
            </a:r>
          </a:p>
          <a:p>
            <a:pPr marL="0" indent="0" algn="just">
              <a:buNone/>
            </a:pPr>
            <a:r>
              <a:rPr lang="en-US" sz="1800" dirty="0">
                <a:latin typeface="LiberationSerif"/>
              </a:rPr>
              <a:t>The goal is to find the </a:t>
            </a:r>
            <a:r>
              <a:rPr lang="en-US" sz="1800" b="1" dirty="0">
                <a:latin typeface="LiberationSerif"/>
              </a:rPr>
              <a:t>best line </a:t>
            </a:r>
            <a:r>
              <a:rPr lang="en-US" sz="1800" dirty="0">
                <a:latin typeface="LiberationSerif"/>
              </a:rPr>
              <a:t>to predict the response PEFR as a function of the predictor variable Exposure.</a:t>
            </a:r>
          </a:p>
          <a:p>
            <a:pPr marL="0" indent="0" algn="l">
              <a:buNone/>
            </a:pPr>
            <a:endParaRPr lang="es-MX"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B8EACFA-4804-4803-9B85-E169CB5E9D75}"/>
                  </a:ext>
                </a:extLst>
              </p:cNvPr>
              <p:cNvSpPr txBox="1"/>
              <p:nvPr/>
            </p:nvSpPr>
            <p:spPr>
              <a:xfrm>
                <a:off x="2596706" y="2891943"/>
                <a:ext cx="1251946" cy="276999"/>
              </a:xfrm>
              <a:prstGeom prst="rect">
                <a:avLst/>
              </a:prstGeom>
              <a:noFill/>
            </p:spPr>
            <p:txBody>
              <a:bodyPr wrap="none" lIns="0" tIns="0" rIns="0" bIns="0" rtlCol="0">
                <a:spAutoFit/>
              </a:bodyPr>
              <a:lstStyle/>
              <a:p>
                <a:r>
                  <a:rPr lang="es-MX" i="1" dirty="0"/>
                  <a:t>Y</a:t>
                </a:r>
                <a14:m>
                  <m:oMath xmlns:m="http://schemas.openxmlformats.org/officeDocument/2006/math">
                    <m:r>
                      <a:rPr lang="es-MX" i="0">
                        <a:latin typeface="Cambria Math" panose="02040503050406030204" pitchFamily="18" charset="0"/>
                      </a:rPr>
                      <m:t>=</m:t>
                    </m:r>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𝑏</m:t>
                        </m:r>
                      </m:e>
                      <m:sub>
                        <m:r>
                          <a:rPr lang="es-MX" i="0">
                            <a:latin typeface="Cambria Math" panose="02040503050406030204" pitchFamily="18" charset="0"/>
                          </a:rPr>
                          <m:t>0</m:t>
                        </m:r>
                      </m:sub>
                    </m:sSub>
                    <m:r>
                      <a:rPr lang="es-MX" i="0">
                        <a:latin typeface="Cambria Math" panose="02040503050406030204" pitchFamily="18" charset="0"/>
                      </a:rPr>
                      <m:t>+</m:t>
                    </m:r>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𝑏</m:t>
                        </m:r>
                      </m:e>
                      <m:sub>
                        <m:r>
                          <a:rPr lang="es-MX" i="0">
                            <a:latin typeface="Cambria Math" panose="02040503050406030204" pitchFamily="18" charset="0"/>
                          </a:rPr>
                          <m:t>1</m:t>
                        </m:r>
                      </m:sub>
                    </m:sSub>
                    <m:r>
                      <a:rPr lang="en-US" b="0" i="1" smtClean="0">
                        <a:latin typeface="Cambria Math" panose="02040503050406030204" pitchFamily="18" charset="0"/>
                      </a:rPr>
                      <m:t>𝑋</m:t>
                    </m:r>
                  </m:oMath>
                </a14:m>
                <a:endParaRPr lang="es-MX" dirty="0"/>
              </a:p>
            </p:txBody>
          </p:sp>
        </mc:Choice>
        <mc:Fallback xmlns="">
          <p:sp>
            <p:nvSpPr>
              <p:cNvPr id="5" name="TextBox 4">
                <a:extLst>
                  <a:ext uri="{FF2B5EF4-FFF2-40B4-BE49-F238E27FC236}">
                    <a16:creationId xmlns:a16="http://schemas.microsoft.com/office/drawing/2014/main" id="{9B8EACFA-4804-4803-9B85-E169CB5E9D75}"/>
                  </a:ext>
                </a:extLst>
              </p:cNvPr>
              <p:cNvSpPr txBox="1">
                <a:spLocks noRot="1" noChangeAspect="1" noMove="1" noResize="1" noEditPoints="1" noAdjustHandles="1" noChangeArrowheads="1" noChangeShapeType="1" noTextEdit="1"/>
              </p:cNvSpPr>
              <p:nvPr/>
            </p:nvSpPr>
            <p:spPr>
              <a:xfrm>
                <a:off x="2596706" y="2891943"/>
                <a:ext cx="1251946" cy="276999"/>
              </a:xfrm>
              <a:prstGeom prst="rect">
                <a:avLst/>
              </a:prstGeom>
              <a:blipFill>
                <a:blip r:embed="rId2"/>
                <a:stretch>
                  <a:fillRect l="-11707" t="-28261" r="-3902" b="-50000"/>
                </a:stretch>
              </a:blipFill>
            </p:spPr>
            <p:txBody>
              <a:bodyPr/>
              <a:lstStyle/>
              <a:p>
                <a:r>
                  <a:rPr lang="es-MX">
                    <a:noFill/>
                  </a:rPr>
                  <a:t> </a:t>
                </a:r>
              </a:p>
            </p:txBody>
          </p:sp>
        </mc:Fallback>
      </mc:AlternateContent>
      <p:pic>
        <p:nvPicPr>
          <p:cNvPr id="7" name="Picture 6">
            <a:extLst>
              <a:ext uri="{FF2B5EF4-FFF2-40B4-BE49-F238E27FC236}">
                <a16:creationId xmlns:a16="http://schemas.microsoft.com/office/drawing/2014/main" id="{FBFA0A74-B711-47D5-B213-9CC7B385B5BC}"/>
              </a:ext>
            </a:extLst>
          </p:cNvPr>
          <p:cNvPicPr>
            <a:picLocks noChangeAspect="1"/>
          </p:cNvPicPr>
          <p:nvPr/>
        </p:nvPicPr>
        <p:blipFill>
          <a:blip r:embed="rId3"/>
          <a:stretch>
            <a:fillRect/>
          </a:stretch>
        </p:blipFill>
        <p:spPr>
          <a:xfrm>
            <a:off x="7062232" y="2058577"/>
            <a:ext cx="3516540" cy="354639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56ED86B-48D0-4DF3-BE07-6E2A584369B9}"/>
                  </a:ext>
                </a:extLst>
              </p:cNvPr>
              <p:cNvSpPr txBox="1"/>
              <p:nvPr/>
            </p:nvSpPr>
            <p:spPr>
              <a:xfrm>
                <a:off x="2272582" y="5466468"/>
                <a:ext cx="2426370" cy="276999"/>
              </a:xfrm>
              <a:prstGeom prst="rect">
                <a:avLst/>
              </a:prstGeom>
              <a:noFill/>
            </p:spPr>
            <p:txBody>
              <a:bodyPr wrap="none" lIns="0" tIns="0" rIns="0" bIns="0" rtlCol="0">
                <a:spAutoFit/>
              </a:bodyPr>
              <a:lstStyle/>
              <a:p>
                <a:r>
                  <a:rPr lang="es-MX" i="1" dirty="0"/>
                  <a:t>PEFR</a:t>
                </a:r>
                <a14:m>
                  <m:oMath xmlns:m="http://schemas.openxmlformats.org/officeDocument/2006/math">
                    <m:r>
                      <a:rPr lang="es-MX" i="0">
                        <a:latin typeface="Cambria Math" panose="02040503050406030204" pitchFamily="18" charset="0"/>
                      </a:rPr>
                      <m:t>=</m:t>
                    </m:r>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𝑏</m:t>
                        </m:r>
                      </m:e>
                      <m:sub>
                        <m:r>
                          <a:rPr lang="es-MX" i="0">
                            <a:latin typeface="Cambria Math" panose="02040503050406030204" pitchFamily="18" charset="0"/>
                          </a:rPr>
                          <m:t>0</m:t>
                        </m:r>
                      </m:sub>
                    </m:sSub>
                    <m:r>
                      <a:rPr lang="es-MX" i="0">
                        <a:latin typeface="Cambria Math" panose="02040503050406030204" pitchFamily="18" charset="0"/>
                      </a:rPr>
                      <m:t>+</m:t>
                    </m:r>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𝑏</m:t>
                        </m:r>
                      </m:e>
                      <m:sub>
                        <m:r>
                          <a:rPr lang="es-MX" i="0">
                            <a:latin typeface="Cambria Math" panose="02040503050406030204" pitchFamily="18" charset="0"/>
                          </a:rPr>
                          <m:t>1</m:t>
                        </m:r>
                      </m:sub>
                    </m:sSub>
                    <m:r>
                      <a:rPr lang="en-US" b="0" i="1" smtClean="0">
                        <a:latin typeface="Cambria Math" panose="02040503050406030204" pitchFamily="18" charset="0"/>
                      </a:rPr>
                      <m:t>𝐸𝑥𝑝𝑜𝑠𝑢𝑟𝑒</m:t>
                    </m:r>
                  </m:oMath>
                </a14:m>
                <a:endParaRPr lang="es-MX" dirty="0"/>
              </a:p>
            </p:txBody>
          </p:sp>
        </mc:Choice>
        <mc:Fallback xmlns="">
          <p:sp>
            <p:nvSpPr>
              <p:cNvPr id="8" name="TextBox 7">
                <a:extLst>
                  <a:ext uri="{FF2B5EF4-FFF2-40B4-BE49-F238E27FC236}">
                    <a16:creationId xmlns:a16="http://schemas.microsoft.com/office/drawing/2014/main" id="{E56ED86B-48D0-4DF3-BE07-6E2A584369B9}"/>
                  </a:ext>
                </a:extLst>
              </p:cNvPr>
              <p:cNvSpPr txBox="1">
                <a:spLocks noRot="1" noChangeAspect="1" noMove="1" noResize="1" noEditPoints="1" noAdjustHandles="1" noChangeArrowheads="1" noChangeShapeType="1" noTextEdit="1"/>
              </p:cNvSpPr>
              <p:nvPr/>
            </p:nvSpPr>
            <p:spPr>
              <a:xfrm>
                <a:off x="2272582" y="5466468"/>
                <a:ext cx="2426370" cy="276999"/>
              </a:xfrm>
              <a:prstGeom prst="rect">
                <a:avLst/>
              </a:prstGeom>
              <a:blipFill>
                <a:blip r:embed="rId4"/>
                <a:stretch>
                  <a:fillRect l="-6030" t="-28889" r="-2010" b="-51111"/>
                </a:stretch>
              </a:blipFill>
            </p:spPr>
            <p:txBody>
              <a:bodyPr/>
              <a:lstStyle/>
              <a:p>
                <a:r>
                  <a:rPr lang="es-MX">
                    <a:noFill/>
                  </a:rPr>
                  <a:t> </a:t>
                </a:r>
              </a:p>
            </p:txBody>
          </p:sp>
        </mc:Fallback>
      </mc:AlternateContent>
    </p:spTree>
    <p:extLst>
      <p:ext uri="{BB962C8B-B14F-4D97-AF65-F5344CB8AC3E}">
        <p14:creationId xmlns:p14="http://schemas.microsoft.com/office/powerpoint/2010/main" val="3666828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F0CC8-4F00-4477-97C7-0AA133B4282E}"/>
              </a:ext>
            </a:extLst>
          </p:cNvPr>
          <p:cNvSpPr>
            <a:spLocks noGrp="1"/>
          </p:cNvSpPr>
          <p:nvPr>
            <p:ph type="title"/>
          </p:nvPr>
        </p:nvSpPr>
        <p:spPr/>
        <p:txBody>
          <a:bodyPr/>
          <a:lstStyle/>
          <a:p>
            <a:r>
              <a:rPr lang="en-US" dirty="0"/>
              <a:t>Fitted Values and Residuals</a:t>
            </a:r>
            <a:endParaRPr lang="es-MX"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681AE7-FD2C-4FC4-A6FA-18D6500C9CA4}"/>
                  </a:ext>
                </a:extLst>
              </p:cNvPr>
              <p:cNvSpPr>
                <a:spLocks noGrp="1"/>
              </p:cNvSpPr>
              <p:nvPr>
                <p:ph idx="1"/>
              </p:nvPr>
            </p:nvSpPr>
            <p:spPr>
              <a:xfrm>
                <a:off x="1451580" y="2015732"/>
                <a:ext cx="4244546" cy="3450613"/>
              </a:xfrm>
            </p:spPr>
            <p:txBody>
              <a:bodyPr>
                <a:normAutofit fontScale="85000" lnSpcReduction="10000"/>
              </a:bodyPr>
              <a:lstStyle/>
              <a:p>
                <a:pPr marL="0" indent="0" algn="just">
                  <a:buNone/>
                </a:pPr>
                <a:r>
                  <a:rPr lang="en-US" dirty="0"/>
                  <a:t>In general, the data doesn’t fall exactly on a line. The regression formula should include an explicit error term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oMath>
                </a14:m>
                <a:r>
                  <a:rPr lang="es-MX" dirty="0"/>
                  <a:t>.</a:t>
                </a:r>
              </a:p>
              <a:p>
                <a:pPr algn="just"/>
                <a:endParaRPr lang="es-MX" dirty="0"/>
              </a:p>
              <a:p>
                <a:pPr marL="0" indent="0" algn="just">
                  <a:buNone/>
                </a:pPr>
                <a:r>
                  <a:rPr lang="en-US" dirty="0"/>
                  <a:t>The fitted values typically denoted by </a:t>
                </a:r>
                <a14:m>
                  <m:oMath xmlns:m="http://schemas.openxmlformats.org/officeDocument/2006/math">
                    <m:acc>
                      <m:accPr>
                        <m:chr m:val="̂"/>
                        <m:ctrlPr>
                          <a:rPr lang="en-US" i="1" dirty="0" smtClean="0">
                            <a:latin typeface="Cambria Math" panose="02040503050406030204" pitchFamily="18" charset="0"/>
                          </a:rPr>
                        </m:ctrlPr>
                      </m:accPr>
                      <m:e>
                        <m:r>
                          <a:rPr lang="en-US" i="1" dirty="0">
                            <a:latin typeface="Cambria Math" panose="02040503050406030204" pitchFamily="18" charset="0"/>
                          </a:rPr>
                          <m:t>𝑌</m:t>
                        </m:r>
                      </m:e>
                    </m:acc>
                  </m:oMath>
                </a14:m>
                <a:r>
                  <a:rPr lang="en-US" dirty="0"/>
                  <a:t> are given by:</a:t>
                </a:r>
              </a:p>
              <a:p>
                <a:pPr algn="just"/>
                <a:endParaRPr lang="es-MX" dirty="0"/>
              </a:p>
              <a:p>
                <a:pPr marL="0" indent="0" algn="just">
                  <a:buNone/>
                </a:pPr>
                <a:r>
                  <a:rPr lang="en-US" dirty="0"/>
                  <a:t>We compute the residuals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a:latin typeface="Cambria Math" panose="02040503050406030204" pitchFamily="18" charset="0"/>
                              </a:rPr>
                              <m:t>𝑒</m:t>
                            </m:r>
                          </m:e>
                        </m:acc>
                      </m:e>
                      <m:sub>
                        <m:r>
                          <a:rPr lang="en-US" b="0" i="1" smtClean="0">
                            <a:latin typeface="Cambria Math" panose="02040503050406030204" pitchFamily="18" charset="0"/>
                          </a:rPr>
                          <m:t>𝑖</m:t>
                        </m:r>
                      </m:sub>
                    </m:sSub>
                  </m:oMath>
                </a14:m>
                <a:r>
                  <a:rPr lang="en-US" dirty="0"/>
                  <a:t> by subtracting the predicted values from the original data:</a:t>
                </a:r>
              </a:p>
            </p:txBody>
          </p:sp>
        </mc:Choice>
        <mc:Fallback xmlns="">
          <p:sp>
            <p:nvSpPr>
              <p:cNvPr id="3" name="Content Placeholder 2">
                <a:extLst>
                  <a:ext uri="{FF2B5EF4-FFF2-40B4-BE49-F238E27FC236}">
                    <a16:creationId xmlns:a16="http://schemas.microsoft.com/office/drawing/2014/main" id="{1B681AE7-FD2C-4FC4-A6FA-18D6500C9CA4}"/>
                  </a:ext>
                </a:extLst>
              </p:cNvPr>
              <p:cNvSpPr>
                <a:spLocks noGrp="1" noRot="1" noChangeAspect="1" noMove="1" noResize="1" noEditPoints="1" noAdjustHandles="1" noChangeArrowheads="1" noChangeShapeType="1" noTextEdit="1"/>
              </p:cNvSpPr>
              <p:nvPr>
                <p:ph idx="1"/>
              </p:nvPr>
            </p:nvSpPr>
            <p:spPr>
              <a:xfrm>
                <a:off x="1451580" y="2015732"/>
                <a:ext cx="4244546" cy="3450613"/>
              </a:xfrm>
              <a:blipFill>
                <a:blip r:embed="rId2"/>
                <a:stretch>
                  <a:fillRect l="-862" t="-530" r="-1006"/>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14506EB-B436-4AF8-991E-ED0765688320}"/>
                  </a:ext>
                </a:extLst>
              </p:cNvPr>
              <p:cNvSpPr txBox="1"/>
              <p:nvPr/>
            </p:nvSpPr>
            <p:spPr>
              <a:xfrm>
                <a:off x="2321342" y="2997800"/>
                <a:ext cx="19454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i="1" smtClean="0">
                              <a:latin typeface="Cambria Math" panose="02040503050406030204" pitchFamily="18" charset="0"/>
                            </a:rPr>
                          </m:ctrlPr>
                        </m:sSubPr>
                        <m:e>
                          <m:r>
                            <m:rPr>
                              <m:nor/>
                            </m:rPr>
                            <a:rPr lang="es-MX" i="1" dirty="0"/>
                            <m:t>Y</m:t>
                          </m:r>
                        </m:e>
                        <m:sub>
                          <m:r>
                            <a:rPr lang="en-US" b="0" i="1" smtClean="0">
                              <a:latin typeface="Cambria Math" panose="02040503050406030204" pitchFamily="18" charset="0"/>
                            </a:rPr>
                            <m:t>𝑖</m:t>
                          </m:r>
                        </m:sub>
                      </m:sSub>
                      <m:r>
                        <a:rPr lang="es-MX" i="0">
                          <a:latin typeface="Cambria Math" panose="02040503050406030204" pitchFamily="18" charset="0"/>
                        </a:rPr>
                        <m:t>=</m:t>
                      </m:r>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𝑏</m:t>
                          </m:r>
                        </m:e>
                        <m:sub>
                          <m:r>
                            <a:rPr lang="es-MX" i="0">
                              <a:latin typeface="Cambria Math" panose="02040503050406030204" pitchFamily="18" charset="0"/>
                            </a:rPr>
                            <m:t>0</m:t>
                          </m:r>
                        </m:sub>
                      </m:sSub>
                      <m:r>
                        <a:rPr lang="es-MX" i="0">
                          <a:latin typeface="Cambria Math" panose="02040503050406030204" pitchFamily="18" charset="0"/>
                        </a:rPr>
                        <m:t>+</m:t>
                      </m:r>
                      <m:sSub>
                        <m:sSubPr>
                          <m:ctrlPr>
                            <a:rPr lang="es-MX" i="1">
                              <a:solidFill>
                                <a:srgbClr val="836967"/>
                              </a:solidFill>
                              <a:latin typeface="Cambria Math" panose="02040503050406030204" pitchFamily="18" charset="0"/>
                            </a:rPr>
                          </m:ctrlPr>
                        </m:sSubPr>
                        <m:e>
                          <m:r>
                            <a:rPr lang="es-MX" i="1">
                              <a:latin typeface="Cambria Math" panose="02040503050406030204" pitchFamily="18" charset="0"/>
                            </a:rPr>
                            <m:t>𝑏</m:t>
                          </m:r>
                        </m:e>
                        <m:sub>
                          <m:r>
                            <a:rPr lang="es-MX" i="0">
                              <a:latin typeface="Cambria Math" panose="02040503050406030204" pitchFamily="18" charset="0"/>
                            </a:rPr>
                            <m:t>1</m:t>
                          </m:r>
                        </m:sub>
                      </m:sSub>
                      <m:sSub>
                        <m:sSubPr>
                          <m:ctrlPr>
                            <a:rPr lang="es-MX" i="1" smtClean="0">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m:t>
                          </m:r>
                        </m:sub>
                      </m:sSub>
                    </m:oMath>
                  </m:oMathPara>
                </a14:m>
                <a:endParaRPr lang="es-MX" dirty="0"/>
              </a:p>
            </p:txBody>
          </p:sp>
        </mc:Choice>
        <mc:Fallback xmlns="">
          <p:sp>
            <p:nvSpPr>
              <p:cNvPr id="5" name="TextBox 4">
                <a:extLst>
                  <a:ext uri="{FF2B5EF4-FFF2-40B4-BE49-F238E27FC236}">
                    <a16:creationId xmlns:a16="http://schemas.microsoft.com/office/drawing/2014/main" id="{314506EB-B436-4AF8-991E-ED0765688320}"/>
                  </a:ext>
                </a:extLst>
              </p:cNvPr>
              <p:cNvSpPr txBox="1">
                <a:spLocks noRot="1" noChangeAspect="1" noMove="1" noResize="1" noEditPoints="1" noAdjustHandles="1" noChangeArrowheads="1" noChangeShapeType="1" noTextEdit="1"/>
              </p:cNvSpPr>
              <p:nvPr/>
            </p:nvSpPr>
            <p:spPr>
              <a:xfrm>
                <a:off x="2321342" y="2997800"/>
                <a:ext cx="1945469" cy="276999"/>
              </a:xfrm>
              <a:prstGeom prst="rect">
                <a:avLst/>
              </a:prstGeom>
              <a:blipFill>
                <a:blip r:embed="rId3"/>
                <a:stretch>
                  <a:fillRect l="-2194" r="-627" b="-2000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78C9677-CBF9-442D-A750-39A9112F9D27}"/>
                  </a:ext>
                </a:extLst>
              </p:cNvPr>
              <p:cNvSpPr txBox="1"/>
              <p:nvPr/>
            </p:nvSpPr>
            <p:spPr>
              <a:xfrm>
                <a:off x="2550058" y="3932855"/>
                <a:ext cx="1488035" cy="2918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i="1" smtClean="0">
                              <a:latin typeface="Cambria Math" panose="02040503050406030204" pitchFamily="18" charset="0"/>
                            </a:rPr>
                          </m:ctrlPr>
                        </m:sSubPr>
                        <m:e>
                          <m:acc>
                            <m:accPr>
                              <m:chr m:val="̂"/>
                              <m:ctrlPr>
                                <a:rPr lang="es-MX" i="1" smtClean="0">
                                  <a:latin typeface="Cambria Math" panose="02040503050406030204" pitchFamily="18" charset="0"/>
                                </a:rPr>
                              </m:ctrlPr>
                            </m:accPr>
                            <m:e>
                              <m:r>
                                <m:rPr>
                                  <m:nor/>
                                </m:rPr>
                                <a:rPr lang="es-MX" i="1" dirty="0" smtClean="0"/>
                                <m:t>Y</m:t>
                              </m:r>
                            </m:e>
                          </m:acc>
                        </m:e>
                        <m:sub>
                          <m:r>
                            <a:rPr lang="en-US" b="0" i="1" smtClean="0">
                              <a:latin typeface="Cambria Math" panose="02040503050406030204" pitchFamily="18" charset="0"/>
                            </a:rPr>
                            <m:t>𝑖</m:t>
                          </m:r>
                        </m:sub>
                      </m:sSub>
                      <m:r>
                        <a:rPr lang="es-MX" i="0">
                          <a:latin typeface="Cambria Math" panose="02040503050406030204" pitchFamily="18" charset="0"/>
                        </a:rPr>
                        <m:t>=</m:t>
                      </m:r>
                      <m:sSub>
                        <m:sSubPr>
                          <m:ctrlPr>
                            <a:rPr lang="es-MX" i="1" smtClean="0">
                              <a:solidFill>
                                <a:srgbClr val="836967"/>
                              </a:solidFill>
                              <a:latin typeface="Cambria Math" panose="02040503050406030204" pitchFamily="18" charset="0"/>
                            </a:rPr>
                          </m:ctrlPr>
                        </m:sSubPr>
                        <m:e>
                          <m:acc>
                            <m:accPr>
                              <m:chr m:val="̂"/>
                              <m:ctrlPr>
                                <a:rPr lang="es-MX" i="1" smtClean="0">
                                  <a:solidFill>
                                    <a:srgbClr val="836967"/>
                                  </a:solidFill>
                                  <a:latin typeface="Cambria Math" panose="02040503050406030204" pitchFamily="18" charset="0"/>
                                </a:rPr>
                              </m:ctrlPr>
                            </m:accPr>
                            <m:e>
                              <m:r>
                                <a:rPr lang="es-MX" i="1">
                                  <a:latin typeface="Cambria Math" panose="02040503050406030204" pitchFamily="18" charset="0"/>
                                </a:rPr>
                                <m:t>𝑏</m:t>
                              </m:r>
                            </m:e>
                          </m:acc>
                        </m:e>
                        <m:sub>
                          <m:r>
                            <a:rPr lang="es-MX" i="0">
                              <a:latin typeface="Cambria Math" panose="02040503050406030204" pitchFamily="18" charset="0"/>
                            </a:rPr>
                            <m:t>0</m:t>
                          </m:r>
                        </m:sub>
                      </m:sSub>
                      <m:r>
                        <a:rPr lang="es-MX" i="0">
                          <a:latin typeface="Cambria Math" panose="02040503050406030204" pitchFamily="18" charset="0"/>
                        </a:rPr>
                        <m:t>+</m:t>
                      </m:r>
                      <m:sSub>
                        <m:sSubPr>
                          <m:ctrlPr>
                            <a:rPr lang="es-MX" i="1">
                              <a:solidFill>
                                <a:srgbClr val="836967"/>
                              </a:solidFill>
                              <a:latin typeface="Cambria Math" panose="02040503050406030204" pitchFamily="18" charset="0"/>
                            </a:rPr>
                          </m:ctrlPr>
                        </m:sSubPr>
                        <m:e>
                          <m:acc>
                            <m:accPr>
                              <m:chr m:val="̂"/>
                              <m:ctrlPr>
                                <a:rPr lang="es-MX" i="1">
                                  <a:solidFill>
                                    <a:srgbClr val="836967"/>
                                  </a:solidFill>
                                  <a:latin typeface="Cambria Math" panose="02040503050406030204" pitchFamily="18" charset="0"/>
                                </a:rPr>
                              </m:ctrlPr>
                            </m:accPr>
                            <m:e>
                              <m:r>
                                <a:rPr lang="es-MX" i="1">
                                  <a:latin typeface="Cambria Math" panose="02040503050406030204" pitchFamily="18" charset="0"/>
                                </a:rPr>
                                <m:t>𝑏</m:t>
                              </m:r>
                            </m:e>
                          </m:acc>
                        </m:e>
                        <m:sub>
                          <m:r>
                            <a:rPr lang="en-US" b="0" i="0" smtClean="0">
                              <a:latin typeface="Cambria Math" panose="02040503050406030204" pitchFamily="18" charset="0"/>
                            </a:rPr>
                            <m:t>1</m:t>
                          </m:r>
                        </m:sub>
                      </m:sSub>
                      <m:sSub>
                        <m:sSubPr>
                          <m:ctrlPr>
                            <a:rPr lang="es-MX" i="1" smtClean="0">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𝑖</m:t>
                          </m:r>
                        </m:sub>
                      </m:sSub>
                    </m:oMath>
                  </m:oMathPara>
                </a14:m>
                <a:endParaRPr lang="es-MX" dirty="0"/>
              </a:p>
            </p:txBody>
          </p:sp>
        </mc:Choice>
        <mc:Fallback xmlns="">
          <p:sp>
            <p:nvSpPr>
              <p:cNvPr id="6" name="TextBox 5">
                <a:extLst>
                  <a:ext uri="{FF2B5EF4-FFF2-40B4-BE49-F238E27FC236}">
                    <a16:creationId xmlns:a16="http://schemas.microsoft.com/office/drawing/2014/main" id="{078C9677-CBF9-442D-A750-39A9112F9D27}"/>
                  </a:ext>
                </a:extLst>
              </p:cNvPr>
              <p:cNvSpPr txBox="1">
                <a:spLocks noRot="1" noChangeAspect="1" noMove="1" noResize="1" noEditPoints="1" noAdjustHandles="1" noChangeArrowheads="1" noChangeShapeType="1" noTextEdit="1"/>
              </p:cNvSpPr>
              <p:nvPr/>
            </p:nvSpPr>
            <p:spPr>
              <a:xfrm>
                <a:off x="2550058" y="3932855"/>
                <a:ext cx="1488035" cy="291811"/>
              </a:xfrm>
              <a:prstGeom prst="rect">
                <a:avLst/>
              </a:prstGeom>
              <a:blipFill>
                <a:blip r:embed="rId4"/>
                <a:stretch>
                  <a:fillRect l="-2869" t="-14583" r="-1230" b="-20833"/>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DAFC036-2255-448F-B42F-83AE15513C5B}"/>
                  </a:ext>
                </a:extLst>
              </p:cNvPr>
              <p:cNvSpPr txBox="1"/>
              <p:nvPr/>
            </p:nvSpPr>
            <p:spPr>
              <a:xfrm>
                <a:off x="2703849" y="5331516"/>
                <a:ext cx="1180451" cy="2844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i="1" smtClean="0">
                              <a:latin typeface="Cambria Math" panose="02040503050406030204" pitchFamily="18" charset="0"/>
                            </a:rPr>
                          </m:ctrlPr>
                        </m:sSubPr>
                        <m:e>
                          <m:acc>
                            <m:accPr>
                              <m:chr m:val="̂"/>
                              <m:ctrlPr>
                                <a:rPr lang="es-MX" i="1" smtClean="0">
                                  <a:latin typeface="Cambria Math" panose="02040503050406030204" pitchFamily="18" charset="0"/>
                                </a:rPr>
                              </m:ctrlPr>
                            </m:accPr>
                            <m:e>
                              <m:r>
                                <m:rPr>
                                  <m:nor/>
                                </m:rPr>
                                <a:rPr lang="en-US" b="0" i="1" smtClean="0">
                                  <a:latin typeface="Cambria Math" panose="02040503050406030204" pitchFamily="18" charset="0"/>
                                </a:rPr>
                                <m:t>e</m:t>
                              </m:r>
                            </m:e>
                          </m:acc>
                        </m:e>
                        <m:sub>
                          <m:r>
                            <a:rPr lang="en-US" b="0" i="1" smtClean="0">
                              <a:latin typeface="Cambria Math" panose="02040503050406030204" pitchFamily="18" charset="0"/>
                            </a:rPr>
                            <m:t>𝑖</m:t>
                          </m:r>
                        </m:sub>
                      </m:sSub>
                      <m:r>
                        <a:rPr lang="es-MX" i="0">
                          <a:latin typeface="Cambria Math" panose="02040503050406030204" pitchFamily="18" charset="0"/>
                        </a:rPr>
                        <m:t>=</m:t>
                      </m:r>
                      <m:sSub>
                        <m:sSubPr>
                          <m:ctrlPr>
                            <a:rPr lang="es-MX"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s-MX" i="0">
                          <a:latin typeface="Cambria Math" panose="02040503050406030204" pitchFamily="18" charset="0"/>
                        </a:rPr>
                        <m:t>+</m:t>
                      </m:r>
                      <m:sSub>
                        <m:sSubPr>
                          <m:ctrlPr>
                            <a:rPr lang="es-MX" i="1" smtClean="0">
                              <a:solidFill>
                                <a:schemeClr val="tx1"/>
                              </a:solidFill>
                              <a:latin typeface="Cambria Math" panose="02040503050406030204" pitchFamily="18" charset="0"/>
                            </a:rPr>
                          </m:ctrlPr>
                        </m:sSubPr>
                        <m:e>
                          <m:acc>
                            <m:accPr>
                              <m:chr m:val="̂"/>
                              <m:ctrlPr>
                                <a:rPr lang="es-MX"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𝑌</m:t>
                              </m:r>
                            </m:e>
                          </m:acc>
                        </m:e>
                        <m:sub>
                          <m:r>
                            <a:rPr lang="en-US" b="0" i="1" smtClean="0">
                              <a:solidFill>
                                <a:schemeClr val="tx1"/>
                              </a:solidFill>
                              <a:latin typeface="Cambria Math" panose="02040503050406030204" pitchFamily="18" charset="0"/>
                            </a:rPr>
                            <m:t>𝑖</m:t>
                          </m:r>
                        </m:sub>
                      </m:sSub>
                    </m:oMath>
                  </m:oMathPara>
                </a14:m>
                <a:endParaRPr lang="es-MX" dirty="0"/>
              </a:p>
            </p:txBody>
          </p:sp>
        </mc:Choice>
        <mc:Fallback xmlns="">
          <p:sp>
            <p:nvSpPr>
              <p:cNvPr id="7" name="TextBox 6">
                <a:extLst>
                  <a:ext uri="{FF2B5EF4-FFF2-40B4-BE49-F238E27FC236}">
                    <a16:creationId xmlns:a16="http://schemas.microsoft.com/office/drawing/2014/main" id="{3DAFC036-2255-448F-B42F-83AE15513C5B}"/>
                  </a:ext>
                </a:extLst>
              </p:cNvPr>
              <p:cNvSpPr txBox="1">
                <a:spLocks noRot="1" noChangeAspect="1" noMove="1" noResize="1" noEditPoints="1" noAdjustHandles="1" noChangeArrowheads="1" noChangeShapeType="1" noTextEdit="1"/>
              </p:cNvSpPr>
              <p:nvPr/>
            </p:nvSpPr>
            <p:spPr>
              <a:xfrm>
                <a:off x="2703849" y="5331516"/>
                <a:ext cx="1180451" cy="284437"/>
              </a:xfrm>
              <a:prstGeom prst="rect">
                <a:avLst/>
              </a:prstGeom>
              <a:blipFill>
                <a:blip r:embed="rId5"/>
                <a:stretch>
                  <a:fillRect l="-3627" t="-21739" r="-23834" b="-19565"/>
                </a:stretch>
              </a:blipFill>
            </p:spPr>
            <p:txBody>
              <a:bodyPr/>
              <a:lstStyle/>
              <a:p>
                <a:r>
                  <a:rPr lang="es-MX">
                    <a:noFill/>
                  </a:rPr>
                  <a:t> </a:t>
                </a:r>
              </a:p>
            </p:txBody>
          </p:sp>
        </mc:Fallback>
      </mc:AlternateContent>
      <p:pic>
        <p:nvPicPr>
          <p:cNvPr id="9" name="Picture 8">
            <a:extLst>
              <a:ext uri="{FF2B5EF4-FFF2-40B4-BE49-F238E27FC236}">
                <a16:creationId xmlns:a16="http://schemas.microsoft.com/office/drawing/2014/main" id="{6312A91D-5CEA-4977-A067-63A682FF0D74}"/>
              </a:ext>
            </a:extLst>
          </p:cNvPr>
          <p:cNvPicPr>
            <a:picLocks noChangeAspect="1"/>
          </p:cNvPicPr>
          <p:nvPr/>
        </p:nvPicPr>
        <p:blipFill>
          <a:blip r:embed="rId6"/>
          <a:stretch>
            <a:fillRect/>
          </a:stretch>
        </p:blipFill>
        <p:spPr>
          <a:xfrm>
            <a:off x="7212814" y="2015732"/>
            <a:ext cx="3684624" cy="3715902"/>
          </a:xfrm>
          <a:prstGeom prst="rect">
            <a:avLst/>
          </a:prstGeom>
        </p:spPr>
      </p:pic>
    </p:spTree>
    <p:extLst>
      <p:ext uri="{BB962C8B-B14F-4D97-AF65-F5344CB8AC3E}">
        <p14:creationId xmlns:p14="http://schemas.microsoft.com/office/powerpoint/2010/main" val="3166109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B86F5-5AFE-4502-93D3-8FBA63997C02}"/>
              </a:ext>
            </a:extLst>
          </p:cNvPr>
          <p:cNvSpPr>
            <a:spLocks noGrp="1"/>
          </p:cNvSpPr>
          <p:nvPr>
            <p:ph type="title"/>
          </p:nvPr>
        </p:nvSpPr>
        <p:spPr/>
        <p:txBody>
          <a:bodyPr/>
          <a:lstStyle/>
          <a:p>
            <a:r>
              <a:rPr lang="en-US" dirty="0"/>
              <a:t>Ordinary Least Squares</a:t>
            </a:r>
            <a:endParaRPr lang="es-MX" dirty="0"/>
          </a:p>
        </p:txBody>
      </p:sp>
      <p:sp>
        <p:nvSpPr>
          <p:cNvPr id="3" name="Content Placeholder 2">
            <a:extLst>
              <a:ext uri="{FF2B5EF4-FFF2-40B4-BE49-F238E27FC236}">
                <a16:creationId xmlns:a16="http://schemas.microsoft.com/office/drawing/2014/main" id="{47C0B638-2DA2-4A6A-855D-4A02BED19DFE}"/>
              </a:ext>
            </a:extLst>
          </p:cNvPr>
          <p:cNvSpPr>
            <a:spLocks noGrp="1"/>
          </p:cNvSpPr>
          <p:nvPr>
            <p:ph idx="1"/>
          </p:nvPr>
        </p:nvSpPr>
        <p:spPr>
          <a:xfrm>
            <a:off x="1451579" y="2015732"/>
            <a:ext cx="4546549" cy="3450613"/>
          </a:xfrm>
        </p:spPr>
        <p:txBody>
          <a:bodyPr>
            <a:normAutofit/>
          </a:bodyPr>
          <a:lstStyle/>
          <a:p>
            <a:pPr marL="0" indent="0">
              <a:buNone/>
            </a:pPr>
            <a:r>
              <a:rPr lang="en-US" sz="1400" dirty="0"/>
              <a:t>How is the model fit to the data?</a:t>
            </a:r>
          </a:p>
          <a:p>
            <a:pPr marL="0" indent="0">
              <a:buNone/>
            </a:pPr>
            <a:r>
              <a:rPr lang="en-US" sz="1400" dirty="0"/>
              <a:t>The regression line is the estimate that minimizes the sum of squared residuals.</a:t>
            </a:r>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dirty="0"/>
              <a:t>This optimization leads to this simple formula to compute coefficients[proof]*:</a:t>
            </a:r>
          </a:p>
          <a:p>
            <a:pPr marL="0" indent="0">
              <a:buNone/>
            </a:pPr>
            <a:endParaRPr lang="es-MX" sz="1400" dirty="0"/>
          </a:p>
        </p:txBody>
      </p:sp>
      <p:pic>
        <p:nvPicPr>
          <p:cNvPr id="4" name="Picture 3">
            <a:extLst>
              <a:ext uri="{FF2B5EF4-FFF2-40B4-BE49-F238E27FC236}">
                <a16:creationId xmlns:a16="http://schemas.microsoft.com/office/drawing/2014/main" id="{20B17D69-53CB-487B-A6F2-C5489100483B}"/>
              </a:ext>
            </a:extLst>
          </p:cNvPr>
          <p:cNvPicPr>
            <a:picLocks noChangeAspect="1"/>
          </p:cNvPicPr>
          <p:nvPr/>
        </p:nvPicPr>
        <p:blipFill>
          <a:blip r:embed="rId2"/>
          <a:stretch>
            <a:fillRect/>
          </a:stretch>
        </p:blipFill>
        <p:spPr>
          <a:xfrm>
            <a:off x="7222448" y="2015732"/>
            <a:ext cx="3684624" cy="3715902"/>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61F353-422E-4206-B01B-FF426EF77128}"/>
                  </a:ext>
                </a:extLst>
              </p:cNvPr>
              <p:cNvSpPr txBox="1"/>
              <p:nvPr/>
            </p:nvSpPr>
            <p:spPr>
              <a:xfrm>
                <a:off x="2505936" y="2910366"/>
                <a:ext cx="1833194" cy="6721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𝑅𝑆𝑆</m:t>
                      </m:r>
                      <m:r>
                        <a:rPr lang="en-US" sz="1600" b="0" i="1" smtClean="0">
                          <a:latin typeface="Cambria Math" panose="02040503050406030204" pitchFamily="18" charset="0"/>
                        </a:rPr>
                        <m:t>= </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m:t>
                          </m:r>
                          <m:r>
                            <m:rPr>
                              <m:brk m:alnAt="23"/>
                            </m:rPr>
                            <a:rPr lang="en-US" sz="1600" b="0" i="1" smtClean="0">
                              <a:latin typeface="Cambria Math" panose="02040503050406030204" pitchFamily="18" charset="0"/>
                            </a:rPr>
                            <m:t>1</m:t>
                          </m:r>
                        </m:sub>
                        <m:sup>
                          <m:r>
                            <a:rPr lang="en-US" sz="1600" b="0" i="1" smtClean="0">
                              <a:latin typeface="Cambria Math" panose="02040503050406030204" pitchFamily="18" charset="0"/>
                            </a:rPr>
                            <m:t>𝑛</m:t>
                          </m:r>
                        </m:sup>
                        <m:e>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𝑌</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𝑌</m:t>
                                          </m:r>
                                        </m:e>
                                      </m:acc>
                                    </m:e>
                                    <m:sub>
                                      <m:r>
                                        <a:rPr lang="en-US" sz="1600" b="0" i="1" smtClean="0">
                                          <a:latin typeface="Cambria Math" panose="02040503050406030204" pitchFamily="18" charset="0"/>
                                        </a:rPr>
                                        <m:t>𝑖</m:t>
                                      </m:r>
                                    </m:sub>
                                  </m:sSub>
                                </m:e>
                              </m:d>
                            </m:e>
                            <m:sup>
                              <m:r>
                                <a:rPr lang="en-US" sz="1600" b="0" i="1" smtClean="0">
                                  <a:latin typeface="Cambria Math" panose="02040503050406030204" pitchFamily="18" charset="0"/>
                                </a:rPr>
                                <m:t>2</m:t>
                              </m:r>
                            </m:sup>
                          </m:sSup>
                        </m:e>
                      </m:nary>
                    </m:oMath>
                  </m:oMathPara>
                </a14:m>
                <a:endParaRPr lang="es-MX" dirty="0"/>
              </a:p>
            </p:txBody>
          </p:sp>
        </mc:Choice>
        <mc:Fallback xmlns="">
          <p:sp>
            <p:nvSpPr>
              <p:cNvPr id="5" name="TextBox 4">
                <a:extLst>
                  <a:ext uri="{FF2B5EF4-FFF2-40B4-BE49-F238E27FC236}">
                    <a16:creationId xmlns:a16="http://schemas.microsoft.com/office/drawing/2014/main" id="{1061F353-422E-4206-B01B-FF426EF77128}"/>
                  </a:ext>
                </a:extLst>
              </p:cNvPr>
              <p:cNvSpPr txBox="1">
                <a:spLocks noRot="1" noChangeAspect="1" noMove="1" noResize="1" noEditPoints="1" noAdjustHandles="1" noChangeArrowheads="1" noChangeShapeType="1" noTextEdit="1"/>
              </p:cNvSpPr>
              <p:nvPr/>
            </p:nvSpPr>
            <p:spPr>
              <a:xfrm>
                <a:off x="2505936" y="2910366"/>
                <a:ext cx="1833194" cy="672172"/>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7100783-E06E-4BE8-8FDE-F17CC8C18201}"/>
                  </a:ext>
                </a:extLst>
              </p:cNvPr>
              <p:cNvSpPr txBox="1"/>
              <p:nvPr/>
            </p:nvSpPr>
            <p:spPr>
              <a:xfrm>
                <a:off x="2923732" y="3582538"/>
                <a:ext cx="2095574" cy="6721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 </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m:t>
                          </m:r>
                          <m:r>
                            <m:rPr>
                              <m:brk m:alnAt="23"/>
                            </m:rPr>
                            <a:rPr lang="en-US" sz="1600" b="0" i="1" smtClean="0">
                              <a:latin typeface="Cambria Math" panose="02040503050406030204" pitchFamily="18" charset="0"/>
                            </a:rPr>
                            <m:t>1</m:t>
                          </m:r>
                        </m:sub>
                        <m:sup>
                          <m:r>
                            <a:rPr lang="en-US" sz="1600" b="0" i="1" smtClean="0">
                              <a:latin typeface="Cambria Math" panose="02040503050406030204" pitchFamily="18" charset="0"/>
                            </a:rPr>
                            <m:t>𝑛</m:t>
                          </m:r>
                        </m:sup>
                        <m:e>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𝑌</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s-MX" sz="1600" i="1">
                                          <a:solidFill>
                                            <a:srgbClr val="836967"/>
                                          </a:solidFill>
                                          <a:latin typeface="Cambria Math" panose="02040503050406030204" pitchFamily="18" charset="0"/>
                                        </a:rPr>
                                      </m:ctrlPr>
                                    </m:sSubPr>
                                    <m:e>
                                      <m:acc>
                                        <m:accPr>
                                          <m:chr m:val="̂"/>
                                          <m:ctrlPr>
                                            <a:rPr lang="es-MX" sz="1600" i="1">
                                              <a:solidFill>
                                                <a:srgbClr val="836967"/>
                                              </a:solidFill>
                                              <a:latin typeface="Cambria Math" panose="02040503050406030204" pitchFamily="18" charset="0"/>
                                            </a:rPr>
                                          </m:ctrlPr>
                                        </m:accPr>
                                        <m:e>
                                          <m:r>
                                            <a:rPr lang="es-MX" sz="1600" i="1">
                                              <a:latin typeface="Cambria Math" panose="02040503050406030204" pitchFamily="18" charset="0"/>
                                            </a:rPr>
                                            <m:t>𝑏</m:t>
                                          </m:r>
                                        </m:e>
                                      </m:acc>
                                    </m:e>
                                    <m:sub>
                                      <m:r>
                                        <a:rPr lang="es-MX" sz="1600">
                                          <a:latin typeface="Cambria Math" panose="02040503050406030204" pitchFamily="18" charset="0"/>
                                        </a:rPr>
                                        <m:t>0</m:t>
                                      </m:r>
                                    </m:sub>
                                  </m:sSub>
                                  <m:r>
                                    <a:rPr lang="en-US" sz="1600" b="0" i="0" smtClean="0">
                                      <a:latin typeface="Cambria Math" panose="02040503050406030204" pitchFamily="18" charset="0"/>
                                    </a:rPr>
                                    <m:t>−</m:t>
                                  </m:r>
                                  <m:sSub>
                                    <m:sSubPr>
                                      <m:ctrlPr>
                                        <a:rPr lang="es-MX" sz="1600" i="1">
                                          <a:solidFill>
                                            <a:srgbClr val="836967"/>
                                          </a:solidFill>
                                          <a:latin typeface="Cambria Math" panose="02040503050406030204" pitchFamily="18" charset="0"/>
                                        </a:rPr>
                                      </m:ctrlPr>
                                    </m:sSubPr>
                                    <m:e>
                                      <m:acc>
                                        <m:accPr>
                                          <m:chr m:val="̂"/>
                                          <m:ctrlPr>
                                            <a:rPr lang="es-MX" sz="1600" i="1">
                                              <a:solidFill>
                                                <a:srgbClr val="836967"/>
                                              </a:solidFill>
                                              <a:latin typeface="Cambria Math" panose="02040503050406030204" pitchFamily="18" charset="0"/>
                                            </a:rPr>
                                          </m:ctrlPr>
                                        </m:accPr>
                                        <m:e>
                                          <m:r>
                                            <a:rPr lang="es-MX" sz="1600" i="1">
                                              <a:latin typeface="Cambria Math" panose="02040503050406030204" pitchFamily="18" charset="0"/>
                                            </a:rPr>
                                            <m:t>𝑏</m:t>
                                          </m:r>
                                        </m:e>
                                      </m:acc>
                                    </m:e>
                                    <m:sub>
                                      <m:r>
                                        <a:rPr lang="en-US" sz="1600">
                                          <a:latin typeface="Cambria Math" panose="02040503050406030204" pitchFamily="18" charset="0"/>
                                        </a:rPr>
                                        <m:t>1</m:t>
                                      </m:r>
                                    </m:sub>
                                  </m:sSub>
                                  <m:sSub>
                                    <m:sSubPr>
                                      <m:ctrlPr>
                                        <a:rPr lang="es-MX"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𝑖</m:t>
                                      </m:r>
                                    </m:sub>
                                  </m:sSub>
                                </m:e>
                              </m:d>
                            </m:e>
                            <m:sup>
                              <m:r>
                                <a:rPr lang="en-US" sz="1600" b="0" i="1" smtClean="0">
                                  <a:latin typeface="Cambria Math" panose="02040503050406030204" pitchFamily="18" charset="0"/>
                                </a:rPr>
                                <m:t>2</m:t>
                              </m:r>
                            </m:sup>
                          </m:sSup>
                        </m:e>
                      </m:nary>
                    </m:oMath>
                  </m:oMathPara>
                </a14:m>
                <a:endParaRPr lang="es-MX" dirty="0"/>
              </a:p>
            </p:txBody>
          </p:sp>
        </mc:Choice>
        <mc:Fallback xmlns="">
          <p:sp>
            <p:nvSpPr>
              <p:cNvPr id="6" name="TextBox 5">
                <a:extLst>
                  <a:ext uri="{FF2B5EF4-FFF2-40B4-BE49-F238E27FC236}">
                    <a16:creationId xmlns:a16="http://schemas.microsoft.com/office/drawing/2014/main" id="{37100783-E06E-4BE8-8FDE-F17CC8C18201}"/>
                  </a:ext>
                </a:extLst>
              </p:cNvPr>
              <p:cNvSpPr txBox="1">
                <a:spLocks noRot="1" noChangeAspect="1" noMove="1" noResize="1" noEditPoints="1" noAdjustHandles="1" noChangeArrowheads="1" noChangeShapeType="1" noTextEdit="1"/>
              </p:cNvSpPr>
              <p:nvPr/>
            </p:nvSpPr>
            <p:spPr>
              <a:xfrm>
                <a:off x="2923732" y="3582538"/>
                <a:ext cx="2095574" cy="672172"/>
              </a:xfrm>
              <a:prstGeom prst="rect">
                <a:avLst/>
              </a:prstGeom>
              <a:blipFill>
                <a:blip r:embed="rId4"/>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524F621-0E56-4EBA-921B-2B7D3F040055}"/>
                  </a:ext>
                </a:extLst>
              </p:cNvPr>
              <p:cNvSpPr txBox="1"/>
              <p:nvPr/>
            </p:nvSpPr>
            <p:spPr>
              <a:xfrm>
                <a:off x="2589762" y="4767563"/>
                <a:ext cx="2550763" cy="10629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1600" i="1" smtClean="0">
                              <a:solidFill>
                                <a:srgbClr val="836967"/>
                              </a:solidFill>
                              <a:latin typeface="Cambria Math" panose="02040503050406030204" pitchFamily="18" charset="0"/>
                            </a:rPr>
                          </m:ctrlPr>
                        </m:sSubPr>
                        <m:e>
                          <m:acc>
                            <m:accPr>
                              <m:chr m:val="̂"/>
                              <m:ctrlPr>
                                <a:rPr lang="es-MX" sz="1600" i="1">
                                  <a:solidFill>
                                    <a:srgbClr val="836967"/>
                                  </a:solidFill>
                                  <a:latin typeface="Cambria Math" panose="02040503050406030204" pitchFamily="18" charset="0"/>
                                </a:rPr>
                              </m:ctrlPr>
                            </m:accPr>
                            <m:e>
                              <m:r>
                                <a:rPr lang="es-MX" sz="1600" i="1">
                                  <a:latin typeface="Cambria Math" panose="02040503050406030204" pitchFamily="18" charset="0"/>
                                </a:rPr>
                                <m:t>𝑏</m:t>
                              </m:r>
                            </m:e>
                          </m:acc>
                        </m:e>
                        <m:sub>
                          <m:r>
                            <a:rPr lang="en-US" sz="1600" i="1">
                              <a:latin typeface="Cambria Math" panose="02040503050406030204" pitchFamily="18" charset="0"/>
                            </a:rPr>
                            <m:t>1</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nary>
                            <m:naryPr>
                              <m:chr m:val="∑"/>
                              <m:limLoc m:val="subSup"/>
                              <m:ctrlPr>
                                <a:rPr lang="en-US" sz="1600" b="0" i="1" smtClean="0">
                                  <a:latin typeface="Cambria Math" panose="02040503050406030204" pitchFamily="18" charset="0"/>
                                </a:rPr>
                              </m:ctrlPr>
                            </m:naryPr>
                            <m:sub>
                              <m:r>
                                <m:rPr>
                                  <m:brk m:alnAt="25"/>
                                </m:rPr>
                                <a:rPr lang="en-US" sz="1600" b="0" i="1" smtClean="0">
                                  <a:latin typeface="Cambria Math" panose="02040503050406030204" pitchFamily="18" charset="0"/>
                                </a:rPr>
                                <m:t>𝑖</m:t>
                              </m:r>
                              <m:r>
                                <a:rPr lang="en-US" sz="1600" b="0" i="1" smtClean="0">
                                  <a:latin typeface="Cambria Math" panose="02040503050406030204" pitchFamily="18" charset="0"/>
                                </a:rPr>
                                <m:t>=</m:t>
                              </m:r>
                              <m:r>
                                <m:rPr>
                                  <m:brk m:alnAt="25"/>
                                </m:rPr>
                                <a:rPr lang="en-US" sz="1600" b="0" i="1" smtClean="0">
                                  <a:latin typeface="Cambria Math" panose="02040503050406030204" pitchFamily="18" charset="0"/>
                                </a:rPr>
                                <m:t>1</m:t>
                              </m:r>
                            </m:sub>
                            <m:sup>
                              <m:r>
                                <a:rPr lang="en-US" sz="1600" b="0" i="1" smtClean="0">
                                  <a:latin typeface="Cambria Math" panose="02040503050406030204" pitchFamily="18" charset="0"/>
                                </a:rPr>
                                <m:t>𝑛</m:t>
                              </m:r>
                            </m:sup>
                            <m:e>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𝑌</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acc>
                                    <m:accPr>
                                      <m:chr m:val="̅"/>
                                      <m:ctrlPr>
                                        <a:rPr lang="en-US" sz="1600" b="0" i="1" smtClean="0">
                                          <a:solidFill>
                                            <a:schemeClr val="tx1"/>
                                          </a:solidFill>
                                          <a:latin typeface="Cambria Math" panose="02040503050406030204" pitchFamily="18" charset="0"/>
                                        </a:rPr>
                                      </m:ctrlPr>
                                    </m:accPr>
                                    <m:e>
                                      <m:r>
                                        <a:rPr lang="en-US" sz="1600" b="0" i="1" smtClean="0">
                                          <a:solidFill>
                                            <a:schemeClr val="tx1"/>
                                          </a:solidFill>
                                          <a:latin typeface="Cambria Math" panose="02040503050406030204" pitchFamily="18" charset="0"/>
                                        </a:rPr>
                                        <m:t>𝑌</m:t>
                                      </m:r>
                                    </m:e>
                                  </m:acc>
                                </m:e>
                              </m:d>
                            </m:e>
                          </m:nary>
                          <m:d>
                            <m:dPr>
                              <m:ctrlPr>
                                <a:rPr lang="en-US" sz="1600" b="0" i="1" smtClean="0">
                                  <a:latin typeface="Cambria Math" panose="02040503050406030204" pitchFamily="18" charset="0"/>
                                </a:rPr>
                              </m:ctrlPr>
                            </m:dPr>
                            <m:e>
                              <m:sSub>
                                <m:sSubPr>
                                  <m:ctrlPr>
                                    <a:rPr lang="en-US" sz="1600" i="1">
                                      <a:latin typeface="Cambria Math" panose="02040503050406030204" pitchFamily="18" charset="0"/>
                                    </a:rPr>
                                  </m:ctrlPr>
                                </m:sSubPr>
                                <m:e>
                                  <m:r>
                                    <a:rPr lang="en-US" sz="1600" b="0" i="1" smtClean="0">
                                      <a:latin typeface="Cambria Math" panose="02040503050406030204" pitchFamily="18" charset="0"/>
                                    </a:rPr>
                                    <m:t>𝑋</m:t>
                                  </m:r>
                                </m:e>
                                <m:sub>
                                  <m:r>
                                    <a:rPr lang="en-US" sz="1600" i="1">
                                      <a:latin typeface="Cambria Math" panose="02040503050406030204" pitchFamily="18" charset="0"/>
                                    </a:rPr>
                                    <m:t>𝑖</m:t>
                                  </m:r>
                                </m:sub>
                              </m:sSub>
                              <m:r>
                                <a:rPr lang="en-US" sz="1600" i="1">
                                  <a:latin typeface="Cambria Math" panose="02040503050406030204" pitchFamily="18" charset="0"/>
                                </a:rPr>
                                <m:t>−</m:t>
                              </m:r>
                              <m:acc>
                                <m:accPr>
                                  <m:chr m:val="̅"/>
                                  <m:ctrlPr>
                                    <a:rPr lang="en-US" sz="1600" i="1">
                                      <a:latin typeface="Cambria Math" panose="02040503050406030204" pitchFamily="18" charset="0"/>
                                    </a:rPr>
                                  </m:ctrlPr>
                                </m:accPr>
                                <m:e>
                                  <m:r>
                                    <a:rPr lang="en-US" sz="1600" b="0" i="1" smtClean="0">
                                      <a:latin typeface="Cambria Math" panose="02040503050406030204" pitchFamily="18" charset="0"/>
                                    </a:rPr>
                                    <m:t>𝑋</m:t>
                                  </m:r>
                                </m:e>
                              </m:acc>
                            </m:e>
                          </m:d>
                        </m:num>
                        <m:den>
                          <m:nary>
                            <m:naryPr>
                              <m:chr m:val="∑"/>
                              <m:limLoc m:val="subSup"/>
                              <m:ctrlPr>
                                <a:rPr lang="en-US" sz="1600" b="0" i="1" smtClean="0">
                                  <a:latin typeface="Cambria Math" panose="02040503050406030204" pitchFamily="18" charset="0"/>
                                </a:rPr>
                              </m:ctrlPr>
                            </m:naryPr>
                            <m:sub>
                              <m:r>
                                <m:rPr>
                                  <m:brk m:alnAt="25"/>
                                </m:rPr>
                                <a:rPr lang="en-US" sz="1600" b="0" i="1" smtClean="0">
                                  <a:latin typeface="Cambria Math" panose="02040503050406030204" pitchFamily="18" charset="0"/>
                                </a:rPr>
                                <m:t>𝑖</m:t>
                              </m:r>
                              <m:r>
                                <a:rPr lang="en-US" sz="1600" b="0" i="1" smtClean="0">
                                  <a:latin typeface="Cambria Math" panose="02040503050406030204" pitchFamily="18" charset="0"/>
                                </a:rPr>
                                <m:t>=</m:t>
                              </m:r>
                              <m:r>
                                <m:rPr>
                                  <m:brk m:alnAt="25"/>
                                </m:rPr>
                                <a:rPr lang="en-US" sz="1600" b="0" i="1" smtClean="0">
                                  <a:latin typeface="Cambria Math" panose="02040503050406030204" pitchFamily="18" charset="0"/>
                                </a:rPr>
                                <m:t>1</m:t>
                              </m:r>
                            </m:sub>
                            <m:sup>
                              <m:r>
                                <a:rPr lang="en-US" sz="1600" b="0" i="1" smtClean="0">
                                  <a:latin typeface="Cambria Math" panose="02040503050406030204" pitchFamily="18" charset="0"/>
                                </a:rPr>
                                <m:t>𝑛</m:t>
                              </m:r>
                            </m:sup>
                            <m:e>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𝑖</m:t>
                                          </m:r>
                                        </m:sub>
                                      </m:sSub>
                                      <m:r>
                                        <a:rPr lang="en-US" sz="1600" i="1">
                                          <a:latin typeface="Cambria Math" panose="02040503050406030204" pitchFamily="18" charset="0"/>
                                        </a:rPr>
                                        <m:t>−</m:t>
                                      </m:r>
                                      <m:acc>
                                        <m:accPr>
                                          <m:chr m:val="̅"/>
                                          <m:ctrlPr>
                                            <a:rPr lang="en-US" sz="1600" i="1">
                                              <a:latin typeface="Cambria Math" panose="02040503050406030204" pitchFamily="18" charset="0"/>
                                            </a:rPr>
                                          </m:ctrlPr>
                                        </m:accPr>
                                        <m:e>
                                          <m:r>
                                            <a:rPr lang="en-US" sz="1600" i="1">
                                              <a:latin typeface="Cambria Math" panose="02040503050406030204" pitchFamily="18" charset="0"/>
                                            </a:rPr>
                                            <m:t>𝑋</m:t>
                                          </m:r>
                                        </m:e>
                                      </m:acc>
                                    </m:e>
                                  </m:d>
                                </m:e>
                                <m:sup>
                                  <m:r>
                                    <a:rPr lang="en-US" sz="1600" b="0" i="1" smtClean="0">
                                      <a:latin typeface="Cambria Math" panose="02040503050406030204" pitchFamily="18" charset="0"/>
                                    </a:rPr>
                                    <m:t>2</m:t>
                                  </m:r>
                                </m:sup>
                              </m:sSup>
                            </m:e>
                          </m:nary>
                        </m:den>
                      </m:f>
                    </m:oMath>
                  </m:oMathPara>
                </a14:m>
                <a:endParaRPr lang="es-MX" sz="1600" i="1" dirty="0"/>
              </a:p>
              <a:p>
                <a:endParaRPr lang="es-MX" sz="1600" i="1" dirty="0"/>
              </a:p>
              <a:p>
                <a:r>
                  <a:rPr lang="es-MX" sz="1600" i="1" dirty="0"/>
                  <a:t> </a:t>
                </a:r>
                <a14:m>
                  <m:oMath xmlns:m="http://schemas.openxmlformats.org/officeDocument/2006/math">
                    <m:sSub>
                      <m:sSubPr>
                        <m:ctrlPr>
                          <a:rPr lang="es-MX" sz="1600" i="1" smtClean="0">
                            <a:solidFill>
                              <a:srgbClr val="836967"/>
                            </a:solidFill>
                            <a:latin typeface="Cambria Math" panose="02040503050406030204" pitchFamily="18" charset="0"/>
                          </a:rPr>
                        </m:ctrlPr>
                      </m:sSubPr>
                      <m:e>
                        <m:acc>
                          <m:accPr>
                            <m:chr m:val="̂"/>
                            <m:ctrlPr>
                              <a:rPr lang="es-MX" sz="1600" i="1">
                                <a:solidFill>
                                  <a:srgbClr val="836967"/>
                                </a:solidFill>
                                <a:latin typeface="Cambria Math" panose="02040503050406030204" pitchFamily="18" charset="0"/>
                              </a:rPr>
                            </m:ctrlPr>
                          </m:accPr>
                          <m:e>
                            <m:r>
                              <a:rPr lang="es-MX" sz="1600" i="1">
                                <a:latin typeface="Cambria Math" panose="02040503050406030204" pitchFamily="18" charset="0"/>
                              </a:rPr>
                              <m:t>𝑏</m:t>
                            </m:r>
                          </m:e>
                        </m:acc>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acc>
                      <m:accPr>
                        <m:chr m:val="̅"/>
                        <m:ctrlPr>
                          <a:rPr lang="en-US" sz="1600" i="1">
                            <a:latin typeface="Cambria Math" panose="02040503050406030204" pitchFamily="18" charset="0"/>
                          </a:rPr>
                        </m:ctrlPr>
                      </m:accPr>
                      <m:e>
                        <m:r>
                          <a:rPr lang="en-US" sz="1600" i="1">
                            <a:latin typeface="Cambria Math" panose="02040503050406030204" pitchFamily="18" charset="0"/>
                          </a:rPr>
                          <m:t>𝑌</m:t>
                        </m:r>
                      </m:e>
                    </m:acc>
                    <m:r>
                      <a:rPr lang="en-US" sz="1600" b="0" i="1" smtClean="0">
                        <a:latin typeface="Cambria Math" panose="02040503050406030204" pitchFamily="18" charset="0"/>
                      </a:rPr>
                      <m:t>−</m:t>
                    </m:r>
                    <m:sSub>
                      <m:sSubPr>
                        <m:ctrlPr>
                          <a:rPr lang="es-MX" sz="1600" i="1">
                            <a:solidFill>
                              <a:srgbClr val="836967"/>
                            </a:solidFill>
                            <a:latin typeface="Cambria Math" panose="02040503050406030204" pitchFamily="18" charset="0"/>
                          </a:rPr>
                        </m:ctrlPr>
                      </m:sSubPr>
                      <m:e>
                        <m:acc>
                          <m:accPr>
                            <m:chr m:val="̂"/>
                            <m:ctrlPr>
                              <a:rPr lang="es-MX" sz="1600" i="1">
                                <a:solidFill>
                                  <a:srgbClr val="836967"/>
                                </a:solidFill>
                                <a:latin typeface="Cambria Math" panose="02040503050406030204" pitchFamily="18" charset="0"/>
                              </a:rPr>
                            </m:ctrlPr>
                          </m:accPr>
                          <m:e>
                            <m:r>
                              <a:rPr lang="es-MX" sz="1600" i="1">
                                <a:latin typeface="Cambria Math" panose="02040503050406030204" pitchFamily="18" charset="0"/>
                              </a:rPr>
                              <m:t>𝑏</m:t>
                            </m:r>
                          </m:e>
                        </m:acc>
                      </m:e>
                      <m:sub>
                        <m:r>
                          <a:rPr lang="en-US" sz="1600" i="1">
                            <a:latin typeface="Cambria Math" panose="02040503050406030204" pitchFamily="18" charset="0"/>
                          </a:rPr>
                          <m:t>1</m:t>
                        </m:r>
                      </m:sub>
                    </m:sSub>
                    <m:acc>
                      <m:accPr>
                        <m:chr m:val="̅"/>
                        <m:ctrlPr>
                          <a:rPr lang="en-US" sz="1600" i="1">
                            <a:latin typeface="Cambria Math" panose="02040503050406030204" pitchFamily="18" charset="0"/>
                          </a:rPr>
                        </m:ctrlPr>
                      </m:accPr>
                      <m:e>
                        <m:r>
                          <a:rPr lang="en-US" sz="1600" b="0" i="1" smtClean="0">
                            <a:latin typeface="Cambria Math" panose="02040503050406030204" pitchFamily="18" charset="0"/>
                          </a:rPr>
                          <m:t>𝑋</m:t>
                        </m:r>
                      </m:e>
                    </m:acc>
                  </m:oMath>
                </a14:m>
                <a:endParaRPr lang="es-MX" sz="1600" i="1" dirty="0"/>
              </a:p>
            </p:txBody>
          </p:sp>
        </mc:Choice>
        <mc:Fallback xmlns="">
          <p:sp>
            <p:nvSpPr>
              <p:cNvPr id="7" name="TextBox 6">
                <a:extLst>
                  <a:ext uri="{FF2B5EF4-FFF2-40B4-BE49-F238E27FC236}">
                    <a16:creationId xmlns:a16="http://schemas.microsoft.com/office/drawing/2014/main" id="{D524F621-0E56-4EBA-921B-2B7D3F040055}"/>
                  </a:ext>
                </a:extLst>
              </p:cNvPr>
              <p:cNvSpPr txBox="1">
                <a:spLocks noRot="1" noChangeAspect="1" noMove="1" noResize="1" noEditPoints="1" noAdjustHandles="1" noChangeArrowheads="1" noChangeShapeType="1" noTextEdit="1"/>
              </p:cNvSpPr>
              <p:nvPr/>
            </p:nvSpPr>
            <p:spPr>
              <a:xfrm>
                <a:off x="2589762" y="4767563"/>
                <a:ext cx="2550763" cy="1062920"/>
              </a:xfrm>
              <a:prstGeom prst="rect">
                <a:avLst/>
              </a:prstGeom>
              <a:blipFill>
                <a:blip r:embed="rId5"/>
                <a:stretch>
                  <a:fillRect l="-718" b="-3448"/>
                </a:stretch>
              </a:blipFill>
            </p:spPr>
            <p:txBody>
              <a:bodyPr/>
              <a:lstStyle/>
              <a:p>
                <a:r>
                  <a:rPr lang="es-MX">
                    <a:noFill/>
                  </a:rPr>
                  <a:t> </a:t>
                </a:r>
              </a:p>
            </p:txBody>
          </p:sp>
        </mc:Fallback>
      </mc:AlternateContent>
    </p:spTree>
    <p:extLst>
      <p:ext uri="{BB962C8B-B14F-4D97-AF65-F5344CB8AC3E}">
        <p14:creationId xmlns:p14="http://schemas.microsoft.com/office/powerpoint/2010/main" val="1454008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FAAA8-7D67-407B-8805-ADD1540C16EF}"/>
              </a:ext>
            </a:extLst>
          </p:cNvPr>
          <p:cNvSpPr>
            <a:spLocks noGrp="1"/>
          </p:cNvSpPr>
          <p:nvPr>
            <p:ph type="title"/>
          </p:nvPr>
        </p:nvSpPr>
        <p:spPr/>
        <p:txBody>
          <a:bodyPr/>
          <a:lstStyle/>
          <a:p>
            <a:r>
              <a:rPr lang="en-US" dirty="0"/>
              <a:t>Prediction vs Explanation</a:t>
            </a:r>
            <a:endParaRPr lang="es-MX"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817E82-0082-483D-BEB1-E96C54F5A96C}"/>
                  </a:ext>
                </a:extLst>
              </p:cNvPr>
              <p:cNvSpPr>
                <a:spLocks noGrp="1"/>
              </p:cNvSpPr>
              <p:nvPr>
                <p:ph idx="1"/>
              </p:nvPr>
            </p:nvSpPr>
            <p:spPr>
              <a:xfrm>
                <a:off x="1451579" y="2015732"/>
                <a:ext cx="9603275" cy="4037749"/>
              </a:xfrm>
            </p:spPr>
            <p:txBody>
              <a:bodyPr>
                <a:normAutofit lnSpcReduction="10000"/>
              </a:bodyPr>
              <a:lstStyle/>
              <a:p>
                <a:r>
                  <a:rPr lang="en-US" dirty="0"/>
                  <a:t>Historically, the primary use of regression was to find the linear relationship between predictors and an outcome variable. The goal was to </a:t>
                </a:r>
                <a:r>
                  <a:rPr lang="en-US" b="1" dirty="0"/>
                  <a:t>fit, understand and explain </a:t>
                </a:r>
                <a:r>
                  <a:rPr lang="en-US" dirty="0"/>
                  <a:t>using the data available. The primary focus is on the estimated slope of the regression equation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𝒃</m:t>
                        </m:r>
                      </m:e>
                    </m:acc>
                  </m:oMath>
                </a14:m>
                <a:endParaRPr lang="en-US" dirty="0"/>
              </a:p>
              <a:p>
                <a:r>
                  <a:rPr lang="en-US" dirty="0"/>
                  <a:t>In the days of big data, regression become widely used to form a model to predict individual outcomes for new data, rather than explain data in hand. In this instance. The item of interest are the fitted values </a:t>
                </a:r>
                <a14:m>
                  <m:oMath xmlns:m="http://schemas.openxmlformats.org/officeDocument/2006/math">
                    <m:sSub>
                      <m:sSubPr>
                        <m:ctrlPr>
                          <a:rPr lang="es-MX" b="1" i="1" smtClean="0">
                            <a:solidFill>
                              <a:schemeClr val="tx1"/>
                            </a:solidFill>
                            <a:latin typeface="Cambria Math" panose="02040503050406030204" pitchFamily="18" charset="0"/>
                          </a:rPr>
                        </m:ctrlPr>
                      </m:sSubPr>
                      <m:e>
                        <m:acc>
                          <m:accPr>
                            <m:chr m:val="̂"/>
                            <m:ctrlPr>
                              <a:rPr lang="es-MX" b="1" i="1">
                                <a:solidFill>
                                  <a:schemeClr val="tx1"/>
                                </a:solidFill>
                                <a:latin typeface="Cambria Math" panose="02040503050406030204" pitchFamily="18" charset="0"/>
                              </a:rPr>
                            </m:ctrlPr>
                          </m:accPr>
                          <m:e>
                            <m:r>
                              <a:rPr lang="en-US" b="1" i="1" smtClean="0">
                                <a:solidFill>
                                  <a:schemeClr val="tx1"/>
                                </a:solidFill>
                                <a:latin typeface="Cambria Math" panose="02040503050406030204" pitchFamily="18" charset="0"/>
                              </a:rPr>
                              <m:t>𝒀</m:t>
                            </m:r>
                          </m:e>
                        </m:acc>
                      </m:e>
                      <m:sub>
                        <m:r>
                          <a:rPr lang="en-US" b="1" i="1" smtClean="0">
                            <a:solidFill>
                              <a:schemeClr val="tx1"/>
                            </a:solidFill>
                            <a:latin typeface="Cambria Math" panose="02040503050406030204" pitchFamily="18" charset="0"/>
                          </a:rPr>
                          <m:t>𝒊</m:t>
                        </m:r>
                      </m:sub>
                    </m:sSub>
                  </m:oMath>
                </a14:m>
                <a:r>
                  <a:rPr lang="es-MX" b="1" dirty="0"/>
                  <a:t>.</a:t>
                </a:r>
              </a:p>
              <a:p>
                <a:endParaRPr lang="es-MX" b="1" dirty="0"/>
              </a:p>
              <a:p>
                <a:r>
                  <a:rPr lang="en-US" dirty="0"/>
                  <a:t>Having a </a:t>
                </a:r>
                <a:r>
                  <a:rPr lang="en-US" b="1" dirty="0"/>
                  <a:t>Good</a:t>
                </a:r>
                <a:r>
                  <a:rPr lang="en-US" dirty="0"/>
                  <a:t> model, by itself, does not prove the </a:t>
                </a:r>
                <a:r>
                  <a:rPr lang="en-US" b="1" dirty="0"/>
                  <a:t>direction of causation</a:t>
                </a:r>
                <a:r>
                  <a:rPr lang="en-US" dirty="0"/>
                  <a:t>, causation must come from a broader context of understanding about the relationship.</a:t>
                </a:r>
              </a:p>
            </p:txBody>
          </p:sp>
        </mc:Choice>
        <mc:Fallback xmlns="">
          <p:sp>
            <p:nvSpPr>
              <p:cNvPr id="3" name="Content Placeholder 2">
                <a:extLst>
                  <a:ext uri="{FF2B5EF4-FFF2-40B4-BE49-F238E27FC236}">
                    <a16:creationId xmlns:a16="http://schemas.microsoft.com/office/drawing/2014/main" id="{11817E82-0082-483D-BEB1-E96C54F5A96C}"/>
                  </a:ext>
                </a:extLst>
              </p:cNvPr>
              <p:cNvSpPr>
                <a:spLocks noGrp="1" noRot="1" noChangeAspect="1" noMove="1" noResize="1" noEditPoints="1" noAdjustHandles="1" noChangeArrowheads="1" noChangeShapeType="1" noTextEdit="1"/>
              </p:cNvSpPr>
              <p:nvPr>
                <p:ph idx="1"/>
              </p:nvPr>
            </p:nvSpPr>
            <p:spPr>
              <a:xfrm>
                <a:off x="1451579" y="2015732"/>
                <a:ext cx="9603275" cy="4037749"/>
              </a:xfrm>
              <a:blipFill>
                <a:blip r:embed="rId2"/>
                <a:stretch>
                  <a:fillRect l="-571" t="-755"/>
                </a:stretch>
              </a:blipFill>
            </p:spPr>
            <p:txBody>
              <a:bodyPr/>
              <a:lstStyle/>
              <a:p>
                <a:r>
                  <a:rPr lang="es-MX">
                    <a:noFill/>
                  </a:rPr>
                  <a:t> </a:t>
                </a:r>
              </a:p>
            </p:txBody>
          </p:sp>
        </mc:Fallback>
      </mc:AlternateContent>
      <p:sp>
        <p:nvSpPr>
          <p:cNvPr id="5" name="TextBox 4">
            <a:extLst>
              <a:ext uri="{FF2B5EF4-FFF2-40B4-BE49-F238E27FC236}">
                <a16:creationId xmlns:a16="http://schemas.microsoft.com/office/drawing/2014/main" id="{63D05800-CF24-40AC-A48C-F94CB322FE9A}"/>
              </a:ext>
            </a:extLst>
          </p:cNvPr>
          <p:cNvSpPr txBox="1"/>
          <p:nvPr/>
        </p:nvSpPr>
        <p:spPr>
          <a:xfrm>
            <a:off x="1602090" y="6211669"/>
            <a:ext cx="9809456" cy="646331"/>
          </a:xfrm>
          <a:prstGeom prst="rect">
            <a:avLst/>
          </a:prstGeom>
          <a:noFill/>
        </p:spPr>
        <p:txBody>
          <a:bodyPr wrap="square">
            <a:spAutoFit/>
          </a:bodyPr>
          <a:lstStyle/>
          <a:p>
            <a:pPr algn="l"/>
            <a:r>
              <a:rPr lang="es-MX" sz="1200" b="1" i="0" u="none" strike="noStrike" baseline="0" dirty="0" err="1">
                <a:solidFill>
                  <a:schemeClr val="bg1"/>
                </a:solidFill>
                <a:latin typeface="LiberationSerif-Bold"/>
              </a:rPr>
              <a:t>Further</a:t>
            </a:r>
            <a:r>
              <a:rPr lang="es-MX" sz="1200" b="1" i="0" u="none" strike="noStrike" baseline="0" dirty="0">
                <a:solidFill>
                  <a:schemeClr val="bg1"/>
                </a:solidFill>
                <a:latin typeface="LiberationSerif-Bold"/>
              </a:rPr>
              <a:t> Reading</a:t>
            </a:r>
          </a:p>
          <a:p>
            <a:pPr algn="l"/>
            <a:r>
              <a:rPr lang="en-US" sz="1200" b="1" i="0" u="none" strike="noStrike" baseline="0" dirty="0">
                <a:solidFill>
                  <a:schemeClr val="bg1"/>
                </a:solidFill>
                <a:latin typeface="LiberationSerif"/>
              </a:rPr>
              <a:t>For an in-depth treatment of prediction versus explanation, see </a:t>
            </a:r>
            <a:r>
              <a:rPr lang="en-US" sz="1200" b="1" i="0" u="none" strike="noStrike" baseline="0" dirty="0" err="1">
                <a:solidFill>
                  <a:schemeClr val="bg1"/>
                </a:solidFill>
                <a:latin typeface="LiberationSerif"/>
              </a:rPr>
              <a:t>Galit</a:t>
            </a:r>
            <a:r>
              <a:rPr lang="en-US" sz="1200" b="1" i="0" u="none" strike="noStrike" baseline="0" dirty="0">
                <a:solidFill>
                  <a:schemeClr val="bg1"/>
                </a:solidFill>
                <a:latin typeface="LiberationSerif"/>
              </a:rPr>
              <a:t> </a:t>
            </a:r>
            <a:r>
              <a:rPr lang="en-US" sz="1200" b="1" i="0" u="none" strike="noStrike" baseline="0" dirty="0" err="1">
                <a:solidFill>
                  <a:schemeClr val="bg1"/>
                </a:solidFill>
                <a:latin typeface="LiberationSerif"/>
              </a:rPr>
              <a:t>Shmueli’s</a:t>
            </a:r>
            <a:r>
              <a:rPr lang="en-US" sz="1200" b="1" i="0" u="none" strike="noStrike" baseline="0" dirty="0">
                <a:solidFill>
                  <a:schemeClr val="bg1"/>
                </a:solidFill>
                <a:latin typeface="LiberationSerif"/>
              </a:rPr>
              <a:t> article “To Explain or to Predict”. https://projecteuclid.org/journals/statistical-science/volume-25/issue-3/To-Explain-or-to-Predict/10.1214/10-STS330.full</a:t>
            </a:r>
            <a:endParaRPr lang="en-US" sz="1200" b="1" dirty="0">
              <a:solidFill>
                <a:schemeClr val="bg1"/>
              </a:solidFill>
            </a:endParaRPr>
          </a:p>
        </p:txBody>
      </p:sp>
    </p:spTree>
    <p:extLst>
      <p:ext uri="{BB962C8B-B14F-4D97-AF65-F5344CB8AC3E}">
        <p14:creationId xmlns:p14="http://schemas.microsoft.com/office/powerpoint/2010/main" val="223845884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10362</TotalTime>
  <Words>1713</Words>
  <Application>Microsoft Office PowerPoint</Application>
  <PresentationFormat>Widescreen</PresentationFormat>
  <Paragraphs>164</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Cambria Math</vt:lpstr>
      <vt:lpstr>Gill Sans MT</vt:lpstr>
      <vt:lpstr>LiberationSerif</vt:lpstr>
      <vt:lpstr>LiberationSerif-Bold</vt:lpstr>
      <vt:lpstr>LiberationSerif-Italic</vt:lpstr>
      <vt:lpstr>Gallery</vt:lpstr>
      <vt:lpstr>Practical Statistics for Data science Review</vt:lpstr>
      <vt:lpstr>Chapter 4</vt:lpstr>
      <vt:lpstr>Introduction</vt:lpstr>
      <vt:lpstr>Simpler linear regression</vt:lpstr>
      <vt:lpstr>simple Linear regression Key terms</vt:lpstr>
      <vt:lpstr>The regression Equation</vt:lpstr>
      <vt:lpstr>Fitted Values and Residuals</vt:lpstr>
      <vt:lpstr>Ordinary Least Squares</vt:lpstr>
      <vt:lpstr>Prediction vs Explanation</vt:lpstr>
      <vt:lpstr>Multiple Linear Regression</vt:lpstr>
      <vt:lpstr>Multiple linear regression</vt:lpstr>
      <vt:lpstr>Assessing the model</vt:lpstr>
      <vt:lpstr>Assessing the model</vt:lpstr>
      <vt:lpstr>Cross Validation</vt:lpstr>
      <vt:lpstr>Model selection and Stepwise Regression</vt:lpstr>
      <vt:lpstr>Factor Variables in regression Note</vt:lpstr>
      <vt:lpstr>Interpreting The Regression Equation</vt:lpstr>
      <vt:lpstr>Testing Assumptions </vt:lpstr>
      <vt:lpstr>Linear relationship Pairwise correlation</vt:lpstr>
      <vt:lpstr>Outliers</vt:lpstr>
      <vt:lpstr>Influential values</vt:lpstr>
      <vt:lpstr>Heteroskedasticity</vt:lpstr>
      <vt:lpstr>Normality</vt:lpstr>
      <vt:lpstr>Further topics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Statistics for Data science Review</dc:title>
  <dc:creator>CASTILLOCERVANTES, ADOLFOSALVADOR {PI}</dc:creator>
  <cp:lastModifiedBy>CASTILLOCERVANTES, ADOLFOSALVADOR {PEP}</cp:lastModifiedBy>
  <cp:revision>39</cp:revision>
  <dcterms:created xsi:type="dcterms:W3CDTF">2020-04-06T21:42:33Z</dcterms:created>
  <dcterms:modified xsi:type="dcterms:W3CDTF">2022-02-02T21:55:17Z</dcterms:modified>
</cp:coreProperties>
</file>