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8" r:id="rId3"/>
    <p:sldId id="296" r:id="rId4"/>
    <p:sldId id="297" r:id="rId5"/>
    <p:sldId id="305" r:id="rId6"/>
    <p:sldId id="299" r:id="rId7"/>
    <p:sldId id="306" r:id="rId8"/>
    <p:sldId id="307" r:id="rId9"/>
    <p:sldId id="304" r:id="rId10"/>
    <p:sldId id="300" r:id="rId11"/>
    <p:sldId id="301" r:id="rId12"/>
    <p:sldId id="302" r:id="rId13"/>
    <p:sldId id="310" r:id="rId14"/>
    <p:sldId id="311" r:id="rId15"/>
    <p:sldId id="312" r:id="rId16"/>
    <p:sldId id="313" r:id="rId17"/>
    <p:sldId id="314" r:id="rId18"/>
    <p:sldId id="315" r:id="rId19"/>
    <p:sldId id="316" r:id="rId20"/>
    <p:sldId id="317" r:id="rId21"/>
    <p:sldId id="318" r:id="rId22"/>
    <p:sldId id="319" r:id="rId23"/>
    <p:sldId id="320" r:id="rId24"/>
    <p:sldId id="321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9265A-2F01-4F42-B23F-F3B62A10981C}" type="datetimeFigureOut">
              <a:rPr lang="es-MX" smtClean="0"/>
              <a:t>17/02/2022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7A3B4289-D15A-46DF-B255-C00F647D1BCB}" type="slidenum">
              <a:rPr lang="es-MX" smtClean="0"/>
              <a:t>‹#›</a:t>
            </a:fld>
            <a:endParaRPr lang="es-MX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5690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9265A-2F01-4F42-B23F-F3B62A10981C}" type="datetimeFigureOut">
              <a:rPr lang="es-MX" smtClean="0"/>
              <a:t>17/02/2022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B4289-D15A-46DF-B255-C00F647D1BCB}" type="slidenum">
              <a:rPr lang="es-MX" smtClean="0"/>
              <a:t>‹#›</a:t>
            </a:fld>
            <a:endParaRPr lang="es-MX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8840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9265A-2F01-4F42-B23F-F3B62A10981C}" type="datetimeFigureOut">
              <a:rPr lang="es-MX" smtClean="0"/>
              <a:t>17/02/2022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B4289-D15A-46DF-B255-C00F647D1BCB}" type="slidenum">
              <a:rPr lang="es-MX" smtClean="0"/>
              <a:t>‹#›</a:t>
            </a:fld>
            <a:endParaRPr lang="es-MX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5608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9265A-2F01-4F42-B23F-F3B62A10981C}" type="datetimeFigureOut">
              <a:rPr lang="es-MX" smtClean="0"/>
              <a:t>17/02/2022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B4289-D15A-46DF-B255-C00F647D1BCB}" type="slidenum">
              <a:rPr lang="es-MX" smtClean="0"/>
              <a:t>‹#›</a:t>
            </a:fld>
            <a:endParaRPr lang="es-MX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7678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9265A-2F01-4F42-B23F-F3B62A10981C}" type="datetimeFigureOut">
              <a:rPr lang="es-MX" smtClean="0"/>
              <a:t>17/02/2022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B4289-D15A-46DF-B255-C00F647D1BCB}" type="slidenum">
              <a:rPr lang="es-MX" smtClean="0"/>
              <a:t>‹#›</a:t>
            </a:fld>
            <a:endParaRPr lang="es-MX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036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9265A-2F01-4F42-B23F-F3B62A10981C}" type="datetimeFigureOut">
              <a:rPr lang="es-MX" smtClean="0"/>
              <a:t>17/02/2022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B4289-D15A-46DF-B255-C00F647D1BCB}" type="slidenum">
              <a:rPr lang="es-MX" smtClean="0"/>
              <a:t>‹#›</a:t>
            </a:fld>
            <a:endParaRPr lang="es-MX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3469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9265A-2F01-4F42-B23F-F3B62A10981C}" type="datetimeFigureOut">
              <a:rPr lang="es-MX" smtClean="0"/>
              <a:t>17/02/2022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B4289-D15A-46DF-B255-C00F647D1BCB}" type="slidenum">
              <a:rPr lang="es-MX" smtClean="0"/>
              <a:t>‹#›</a:t>
            </a:fld>
            <a:endParaRPr lang="es-MX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9683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9265A-2F01-4F42-B23F-F3B62A10981C}" type="datetimeFigureOut">
              <a:rPr lang="es-MX" smtClean="0"/>
              <a:t>17/02/2022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B4289-D15A-46DF-B255-C00F647D1BCB}" type="slidenum">
              <a:rPr lang="es-MX" smtClean="0"/>
              <a:t>‹#›</a:t>
            </a:fld>
            <a:endParaRPr lang="es-MX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5720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9265A-2F01-4F42-B23F-F3B62A10981C}" type="datetimeFigureOut">
              <a:rPr lang="es-MX" smtClean="0"/>
              <a:t>17/02/2022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B4289-D15A-46DF-B255-C00F647D1BCB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40685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9265A-2F01-4F42-B23F-F3B62A10981C}" type="datetimeFigureOut">
              <a:rPr lang="es-MX" smtClean="0"/>
              <a:t>17/02/2022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B4289-D15A-46DF-B255-C00F647D1BCB}" type="slidenum">
              <a:rPr lang="es-MX" smtClean="0"/>
              <a:t>‹#›</a:t>
            </a:fld>
            <a:endParaRPr lang="es-MX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7607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92F9265A-2F01-4F42-B23F-F3B62A10981C}" type="datetimeFigureOut">
              <a:rPr lang="es-MX" smtClean="0"/>
              <a:t>17/02/2022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B4289-D15A-46DF-B255-C00F647D1BCB}" type="slidenum">
              <a:rPr lang="es-MX" smtClean="0"/>
              <a:t>‹#›</a:t>
            </a:fld>
            <a:endParaRPr lang="es-MX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3873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F9265A-2F01-4F42-B23F-F3B62A10981C}" type="datetimeFigureOut">
              <a:rPr lang="es-MX" smtClean="0"/>
              <a:t>17/02/2022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7A3B4289-D15A-46DF-B255-C00F647D1BCB}" type="slidenum">
              <a:rPr lang="es-MX" smtClean="0"/>
              <a:t>‹#›</a:t>
            </a:fld>
            <a:endParaRPr lang="es-MX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1336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6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5BD50-28EC-43B5-839F-B9E51F44CF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Practical Statistics for Data science</a:t>
            </a:r>
            <a:br>
              <a:rPr lang="en-US" dirty="0"/>
            </a:br>
            <a:r>
              <a:rPr lang="en-US" sz="4400" dirty="0"/>
              <a:t>Review</a:t>
            </a:r>
            <a:endParaRPr lang="es-MX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F90FDB-688B-4608-BE91-19666CC84D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449862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8A45E-7927-4110-81E4-572A96AEF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Covariance matrix</a:t>
            </a:r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8BF09-2474-4A51-A2AC-A2743E66BE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2015732"/>
            <a:ext cx="3799928" cy="39656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covariance measures the relationship between two variables X, Z. </a:t>
            </a:r>
          </a:p>
          <a:p>
            <a:pPr marL="0" indent="0">
              <a:buNone/>
            </a:pPr>
            <a:r>
              <a:rPr lang="en-US" dirty="0"/>
              <a:t>The covariance matrix consists of the individual variable variances on the diagonal and the covariances between variable pairs on the off-diagonals. Is the multivariate extension of the variance concept.</a:t>
            </a:r>
          </a:p>
          <a:p>
            <a:endParaRPr lang="es-MX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6987615-B3CD-42D3-9DB8-56997ED34E4C}"/>
                  </a:ext>
                </a:extLst>
              </p:cNvPr>
              <p:cNvSpPr txBox="1"/>
              <p:nvPr/>
            </p:nvSpPr>
            <p:spPr>
              <a:xfrm>
                <a:off x="6940494" y="2434065"/>
                <a:ext cx="2764346" cy="5431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s-MX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ctrlPr>
                                <a:rPr lang="es-MX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s-MX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s-MX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</m:d>
                            </m:e>
                          </m:nary>
                          <m:d>
                            <m:dPr>
                              <m:ctrlPr>
                                <a:rPr lang="es-MX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MX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acc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6987615-B3CD-42D3-9DB8-56997ED34E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0494" y="2434065"/>
                <a:ext cx="2764346" cy="54316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BDE3E21-2164-49CA-B48A-9F3AA0F8CA9C}"/>
                  </a:ext>
                </a:extLst>
              </p:cNvPr>
              <p:cNvSpPr txBox="1"/>
              <p:nvPr/>
            </p:nvSpPr>
            <p:spPr>
              <a:xfrm>
                <a:off x="7529917" y="3880774"/>
                <a:ext cx="1585499" cy="6292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s-MX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MX" i="1" smtClean="0">
                              <a:latin typeface="Cambria Math" panose="02040503050406030204" pitchFamily="18" charset="0"/>
                            </a:rPr>
                            <m:t>𝚺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MX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s-MX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  <m:e>
                                <m:sSub>
                                  <m:sSubPr>
                                    <m:ctrlPr>
                                      <a:rPr lang="es-MX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s-MX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sSubSup>
                                  <m:sSubSupPr>
                                    <m:ctrlPr>
                                      <a:rPr lang="es-MX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BDE3E21-2164-49CA-B48A-9F3AA0F8CA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9917" y="3880774"/>
                <a:ext cx="1585499" cy="62921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18360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31088-B6D3-42C3-B37F-560293C35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Fisher’s Linear discriminant</a:t>
            </a:r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87295-3FD8-4442-BD9E-459173D618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2015732"/>
            <a:ext cx="5318336" cy="345061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600" dirty="0"/>
              <a:t>Lets focus on a classification problem of a binary response </a:t>
            </a:r>
            <a:r>
              <a:rPr lang="en-US" sz="1600" i="1" dirty="0"/>
              <a:t>y</a:t>
            </a:r>
            <a:r>
              <a:rPr lang="en-US" sz="1600" dirty="0"/>
              <a:t> using just two continues numeric variables (</a:t>
            </a:r>
            <a:r>
              <a:rPr lang="en-US" sz="1600" i="1" dirty="0"/>
              <a:t>x, z</a:t>
            </a:r>
            <a:r>
              <a:rPr lang="en-US" sz="1600" dirty="0"/>
              <a:t>). Fisher’s linear discriminant distinguishes variation </a:t>
            </a:r>
            <a:r>
              <a:rPr lang="en-US" sz="1600" i="1" dirty="0"/>
              <a:t>between</a:t>
            </a:r>
            <a:r>
              <a:rPr lang="en-US" sz="1600" dirty="0"/>
              <a:t> groups, on the one hand, from variation </a:t>
            </a:r>
            <a:r>
              <a:rPr lang="en-US" sz="1600" i="1" dirty="0"/>
              <a:t>within</a:t>
            </a:r>
            <a:r>
              <a:rPr lang="en-US" sz="1600" dirty="0"/>
              <a:t> groups on the other. </a:t>
            </a:r>
          </a:p>
          <a:p>
            <a:pPr marL="0" indent="0">
              <a:buNone/>
            </a:pPr>
            <a:r>
              <a:rPr lang="en-US" sz="1600" dirty="0"/>
              <a:t>The method finds the linear combination</a:t>
            </a:r>
          </a:p>
          <a:p>
            <a:pPr marL="0" indent="0">
              <a:buNone/>
            </a:pPr>
            <a:r>
              <a:rPr lang="en-US" sz="1600" dirty="0"/>
              <a:t> </a:t>
            </a:r>
          </a:p>
          <a:p>
            <a:pPr marL="0" indent="0">
              <a:buNone/>
            </a:pPr>
            <a:r>
              <a:rPr lang="en-US" sz="1600" dirty="0"/>
              <a:t>that maximizes the sum of squares ratio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Solved by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DBDAC20-4DD5-420F-BCED-7A7765884A6C}"/>
                  </a:ext>
                </a:extLst>
              </p:cNvPr>
              <p:cNvSpPr txBox="1"/>
              <p:nvPr/>
            </p:nvSpPr>
            <p:spPr>
              <a:xfrm>
                <a:off x="3104960" y="4271666"/>
                <a:ext cx="1005788" cy="5657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MX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𝑏𝑒𝑡𝑤𝑒𝑒𝑛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s-MX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𝑤𝑖𝑡h𝑖𝑛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DBDAC20-4DD5-420F-BCED-7A7765884A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4960" y="4271666"/>
                <a:ext cx="1005788" cy="5657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DA312DC-527F-4143-A4E0-116BFFAD6CCB}"/>
                  </a:ext>
                </a:extLst>
              </p:cNvPr>
              <p:cNvSpPr txBox="1"/>
              <p:nvPr/>
            </p:nvSpPr>
            <p:spPr>
              <a:xfrm>
                <a:off x="2936629" y="3718339"/>
                <a:ext cx="14884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MX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DA312DC-527F-4143-A4E0-116BFFAD6C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6629" y="3718339"/>
                <a:ext cx="1488484" cy="276999"/>
              </a:xfrm>
              <a:prstGeom prst="rect">
                <a:avLst/>
              </a:prstGeom>
              <a:blipFill>
                <a:blip r:embed="rId3"/>
                <a:stretch>
                  <a:fillRect l="-3279" r="-1639" b="-13333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D11B5E6B-F354-476E-A770-6AA1FBEFCA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8756" y="2107467"/>
            <a:ext cx="4007595" cy="307649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0F9DA9C-06BD-4E89-8042-F19ABBC92A88}"/>
                  </a:ext>
                </a:extLst>
              </p:cNvPr>
              <p:cNvSpPr txBox="1"/>
              <p:nvPr/>
            </p:nvSpPr>
            <p:spPr>
              <a:xfrm>
                <a:off x="2013358" y="5559445"/>
                <a:ext cx="3083344" cy="2844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MX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s-MX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𝚺</m:t>
                              </m:r>
                            </m:e>
                          </m:acc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0F9DA9C-06BD-4E89-8042-F19ABBC92A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3358" y="5559445"/>
                <a:ext cx="3083344" cy="284437"/>
              </a:xfrm>
              <a:prstGeom prst="rect">
                <a:avLst/>
              </a:prstGeom>
              <a:blipFill>
                <a:blip r:embed="rId5"/>
                <a:stretch>
                  <a:fillRect l="-198" t="-19149" b="-2127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07668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1C203-79A9-4917-93FA-3D19A0742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ideas for </a:t>
            </a:r>
            <a:r>
              <a:rPr lang="en-US" dirty="0" err="1"/>
              <a:t>discrimant</a:t>
            </a:r>
            <a:r>
              <a:rPr lang="en-US" dirty="0"/>
              <a:t> analysis</a:t>
            </a:r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9226C-F2E2-4C34-AEF0-1EF43BC045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Discriminant analysis works with continuous or categorical predictors, as well as categorical outcomes.</a:t>
            </a:r>
          </a:p>
          <a:p>
            <a:r>
              <a:rPr lang="en-US" dirty="0"/>
              <a:t>Using the covariance matrix, it calculates a linear discriminant function, which is used to distinguish records belonging to one class from those belonging to another.</a:t>
            </a:r>
          </a:p>
          <a:p>
            <a:r>
              <a:rPr lang="en-US" dirty="0"/>
              <a:t>This function is applied to the records to derive weighs, or scores, for each records that determines its estimated class.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256348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7EA41-B4FA-488B-AECF-14EAB726F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3476F-6765-4CBD-9C90-0A3E86BC10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Logistic regression is analogous to multiple linear regression, except the outcome is binary. Is a popular method due its fasts computational speed and is a structured model approach, rather than data centric approach like naïve bayes or K-nearest neighbors.</a:t>
            </a:r>
          </a:p>
          <a:p>
            <a:pPr marL="0" indent="0">
              <a:buNone/>
            </a:pPr>
            <a:r>
              <a:rPr lang="en-US" dirty="0"/>
              <a:t>The key ingredient are the logistic response function and the logit, in which we map a probability (0-1 range) to a more expansive scale suitable for linear regression.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498926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1EA6D-468E-44D1-88EC-20FB93F38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response function and logit</a:t>
            </a:r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E43A9-7D93-41BE-A46D-A401412B66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97400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Think that we can model the probability that the label of our response is a Y=1 as a linear function of the predictor variables.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Fitting this model doesn't ensure that p will end up between 0 and 1 range though.  Instead, we model p by a </a:t>
            </a:r>
            <a:r>
              <a:rPr lang="en-US" b="1" dirty="0"/>
              <a:t>logistic response </a:t>
            </a:r>
            <a:r>
              <a:rPr lang="en-US" dirty="0"/>
              <a:t>or inverse logit function to the predictors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And we now ensure that p stays between 0 and 1.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EE452E5-00CC-4304-9621-6BF78BFE6336}"/>
                  </a:ext>
                </a:extLst>
              </p:cNvPr>
              <p:cNvSpPr txBox="1"/>
              <p:nvPr/>
            </p:nvSpPr>
            <p:spPr>
              <a:xfrm>
                <a:off x="4368316" y="2810311"/>
                <a:ext cx="3455368" cy="2984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EE452E5-00CC-4304-9621-6BF78BFE63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8316" y="2810311"/>
                <a:ext cx="3455368" cy="298415"/>
              </a:xfrm>
              <a:prstGeom prst="rect">
                <a:avLst/>
              </a:prstGeom>
              <a:blipFill>
                <a:blip r:embed="rId2"/>
                <a:stretch>
                  <a:fillRect l="-353" b="-26531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1CA09EE-FDBC-47AF-BE13-0437FAD0AF2C}"/>
                  </a:ext>
                </a:extLst>
              </p:cNvPr>
              <p:cNvSpPr txBox="1"/>
              <p:nvPr/>
            </p:nvSpPr>
            <p:spPr>
              <a:xfrm>
                <a:off x="4442694" y="4548231"/>
                <a:ext cx="3306611" cy="5811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+…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𝑞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sub>
                                  </m:sSub>
                                </m:e>
                              </m:d>
                            </m:sup>
                          </m:sSup>
                        </m:den>
                      </m:f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1CA09EE-FDBC-47AF-BE13-0437FAD0AF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2694" y="4548231"/>
                <a:ext cx="3306611" cy="58118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EB553CAE-3BEE-4611-AD88-660EBC18C3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1453" y="4107722"/>
            <a:ext cx="2790738" cy="1780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2505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11C84-9460-4295-AEB7-ADD976FC8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response function and logit</a:t>
            </a:r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C735CC-7CE1-435F-A609-3E8B3E93D6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To get the exponential out of the denominator, we consider </a:t>
            </a:r>
            <a:r>
              <a:rPr lang="en-US" i="1" dirty="0"/>
              <a:t>odds </a:t>
            </a:r>
            <a:r>
              <a:rPr lang="en-US" dirty="0"/>
              <a:t>(probability of an event divided by the probability that the event will not occur) instead of probabilities.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Or the inverse form</a:t>
            </a:r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F5D790A-A28F-4999-8832-CFA97069ECFC}"/>
                  </a:ext>
                </a:extLst>
              </p:cNvPr>
              <p:cNvSpPr txBox="1"/>
              <p:nvPr/>
            </p:nvSpPr>
            <p:spPr>
              <a:xfrm>
                <a:off x="4995729" y="3053592"/>
                <a:ext cx="2200539" cy="5210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𝑂𝑑𝑑𝑠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F5D790A-A28F-4999-8832-CFA97069EC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5729" y="3053592"/>
                <a:ext cx="2200539" cy="52104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F793671-2B6F-4DBD-89B4-1C0CBCF5E1A5}"/>
                  </a:ext>
                </a:extLst>
              </p:cNvPr>
              <p:cNvSpPr txBox="1"/>
              <p:nvPr/>
            </p:nvSpPr>
            <p:spPr>
              <a:xfrm>
                <a:off x="5378880" y="4414007"/>
                <a:ext cx="1434239" cy="5305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𝑂𝑑𝑑𝑠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𝑂𝑑𝑑𝑠</m:t>
                          </m:r>
                        </m:den>
                      </m:f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F793671-2B6F-4DBD-89B4-1C0CBCF5E1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8880" y="4414007"/>
                <a:ext cx="1434239" cy="5305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21674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99B8D-B1F6-40A9-80BB-367551E17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response function and logit</a:t>
            </a:r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1339DD-C73C-4862-BCDA-D0C91D8046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5234447" cy="345061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Combining this with the logistic response we get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And taking the logarithm  we get the logit function</a:t>
            </a:r>
            <a:endParaRPr lang="es-MX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0505205-A2A0-4A54-9A19-5986A408072C}"/>
                  </a:ext>
                </a:extLst>
              </p:cNvPr>
              <p:cNvSpPr txBox="1"/>
              <p:nvPr/>
            </p:nvSpPr>
            <p:spPr>
              <a:xfrm>
                <a:off x="2074412" y="2597890"/>
                <a:ext cx="3798348" cy="2954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𝑂𝑑𝑑𝑠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0505205-A2A0-4A54-9A19-5986A40807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4412" y="2597890"/>
                <a:ext cx="3798348" cy="295402"/>
              </a:xfrm>
              <a:prstGeom prst="rect">
                <a:avLst/>
              </a:prstGeom>
              <a:blipFill>
                <a:blip r:embed="rId2"/>
                <a:stretch>
                  <a:fillRect l="-963" t="-4082" b="-8163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7A59CD9-145B-4E78-818F-056989A51BB3}"/>
                  </a:ext>
                </a:extLst>
              </p:cNvPr>
              <p:cNvSpPr txBox="1"/>
              <p:nvPr/>
            </p:nvSpPr>
            <p:spPr>
              <a:xfrm>
                <a:off x="1537211" y="4030611"/>
                <a:ext cx="5063181" cy="2984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𝑂𝑑𝑑𝑠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7A59CD9-145B-4E78-818F-056989A51B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7211" y="4030611"/>
                <a:ext cx="5063181" cy="298415"/>
              </a:xfrm>
              <a:prstGeom prst="rect">
                <a:avLst/>
              </a:prstGeom>
              <a:blipFill>
                <a:blip r:embed="rId3"/>
                <a:stretch>
                  <a:fillRect l="-1083" b="-26531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7F592EEE-DBDB-45AE-9AEC-A26DCF2D8F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7465" y="1922324"/>
            <a:ext cx="4566333" cy="3637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4829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F634AAB-B9C4-4ABB-BA84-24B2E74D35D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/>
                  <a:t>Interpreting coefficients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400" dirty="0"/>
                  <a:t> and odds ratios</a:t>
                </a:r>
                <a:endParaRPr lang="es-MX" sz="2400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F634AAB-B9C4-4ABB-BA84-24B2E74D35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952" t="-7558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94FC377-4AE4-4C04-93AC-5A6A61AB1D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51579" y="2015732"/>
                <a:ext cx="9603275" cy="4037749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The odds ratio is easiest to understand for a binary factor variable X.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𝑜𝑑𝑑𝑠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𝑟𝑎𝑡𝑖𝑜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𝑂𝑑𝑠𝑠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𝑂𝑑𝑑𝑠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=0)</m:t>
                          </m:r>
                        </m:den>
                      </m:f>
                    </m:oMath>
                  </m:oMathPara>
                </a14:m>
                <a:endParaRPr lang="es-MX" dirty="0"/>
              </a:p>
              <a:p>
                <a:pPr marL="0" indent="0">
                  <a:buNone/>
                </a:pPr>
                <a:r>
                  <a:rPr lang="en-US" dirty="0"/>
                  <a:t>This is interpreted as the odds that Y=1 when X=1 versus the odds that Y=1 when X=0, If the odds ratio is 2, then the odds that Y=1 are two times higher when X=1 versus X=0.</a:t>
                </a:r>
              </a:p>
              <a:p>
                <a:pPr marL="0" indent="0">
                  <a:buNone/>
                </a:pPr>
                <a:r>
                  <a:rPr lang="en-US" dirty="0"/>
                  <a:t>Why bother with odds ratio, rather than probabilities?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log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odds</m:t>
                          </m:r>
                          <m:r>
                            <a:rPr lang="en-US" sz="2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ratio</m:t>
                          </m:r>
                        </m:e>
                      </m:d>
                      <m:r>
                        <a:rPr lang="en-US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for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the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𝑣𝑎𝑟𝑖𝑎𝑏𝑙𝑒</m:t>
                      </m:r>
                    </m:oMath>
                  </m:oMathPara>
                </a14:m>
                <a:endParaRPr lang="es-MX" dirty="0"/>
              </a:p>
              <a:p>
                <a:pPr marL="0" indent="0">
                  <a:buNone/>
                </a:pPr>
                <a:endParaRPr lang="es-MX" dirty="0"/>
              </a:p>
              <a:p>
                <a:pPr marL="0" indent="0">
                  <a:buNone/>
                </a:pPr>
                <a:r>
                  <a:rPr lang="en-US" dirty="0"/>
                  <a:t>For numeric variables odds ratio can be interpreted similarly: they measure the change in the odds ratio for a unit change in X.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94FC377-4AE4-4C04-93AC-5A6A61AB1D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51579" y="2015732"/>
                <a:ext cx="9603275" cy="4037749"/>
              </a:xfrm>
              <a:blipFill>
                <a:blip r:embed="rId3"/>
                <a:stretch>
                  <a:fillRect l="-571" t="-755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76170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99B8D-B1F6-40A9-80BB-367551E17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Classification models</a:t>
            </a:r>
            <a:endParaRPr lang="es-MX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1339DD-C73C-4862-BCDA-D0C91D80463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In predictive modeling is common to try out several models, apply each of them to a hold out sample (test or validation set) and finally assess their performance to select the one the produce the most accurate predictions.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Accuracy is the percent of cases identified correctly.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𝑎𝑐𝑐𝑢𝑟𝑎𝑐𝑦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𝑇𝑟𝑢𝑒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𝑃𝑜𝑠𝑖𝑡𝑖𝑣𝑒𝑠</m:t>
                              </m:r>
                            </m:e>
                          </m:nary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𝑇𝑟𝑢𝑒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𝑁𝑒𝑔𝑎𝑡𝑖𝑣𝑒𝑠</m:t>
                              </m:r>
                            </m:e>
                          </m:nary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𝑆𝑎𝑚𝑝𝑙𝑒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𝑆𝑖𝑧𝑒</m:t>
                          </m:r>
                        </m:den>
                      </m:f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1339DD-C73C-4862-BCDA-D0C91D8046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5" t="-177" r="-139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1200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D4051-74D8-4E00-90BD-FF282B095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Confusion matrix</a:t>
            </a:r>
            <a:endParaRPr lang="es-MX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9E8897-773E-40EB-BB57-0478425FE1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51579" y="2015732"/>
                <a:ext cx="4219379" cy="4037749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sz="1600" dirty="0"/>
                  <a:t>The confusion matrix is a table showing the number of correct and incorrect predictions categorized by type of response. Is helpful to calculated other performance metrics.</a:t>
                </a:r>
              </a:p>
              <a:p>
                <a:pPr marL="0" indent="0">
                  <a:buNone/>
                </a:pPr>
                <a:r>
                  <a:rPr lang="en-US" sz="1600" b="1" dirty="0"/>
                  <a:t>Recall (Sensitivity): </a:t>
                </a:r>
                <a:r>
                  <a:rPr lang="en-US" sz="1600" dirty="0"/>
                  <a:t>Proportion of True Positives correctly classified.</a:t>
                </a:r>
              </a:p>
              <a:p>
                <a:pPr marL="0" indent="0">
                  <a:buNone/>
                </a:pPr>
                <a:r>
                  <a:rPr lang="en-US" sz="1600" b="1" dirty="0"/>
                  <a:t>Specificity</a:t>
                </a:r>
                <a:r>
                  <a:rPr lang="en-US" sz="1600" dirty="0"/>
                  <a:t>: Proportion of True Negatives correctly classified.</a:t>
                </a:r>
              </a:p>
              <a:p>
                <a:pPr marL="0" indent="0">
                  <a:buNone/>
                </a:pPr>
                <a:r>
                  <a:rPr lang="en-US" sz="1600" b="1" dirty="0"/>
                  <a:t>Precision: </a:t>
                </a:r>
                <a:r>
                  <a:rPr lang="en-US" sz="1600" dirty="0"/>
                  <a:t>Proportion of predicted positives that are actually True Positives.</a:t>
                </a:r>
              </a:p>
              <a:p>
                <a:pPr marL="0" indent="0">
                  <a:buNone/>
                </a:pPr>
                <a:r>
                  <a:rPr lang="en-US" sz="1600" b="1" dirty="0"/>
                  <a:t>F-score</a:t>
                </a:r>
                <a:r>
                  <a:rPr lang="en-US" sz="1600" dirty="0"/>
                  <a:t>: Measure of balance between precision and recall.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=2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𝑃𝑟𝑒𝑐𝑖𝑠𝑖𝑜𝑛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𝑅𝑒𝑐𝑎𝑙𝑙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𝑃𝑟𝑒𝑐𝑖𝑠𝑖𝑜𝑛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𝑅𝑒𝑐𝑎𝑙𝑙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  <a:p>
                <a:pPr marL="0" indent="0">
                  <a:buNone/>
                </a:pPr>
                <a:endParaRPr lang="en-US" sz="1600" dirty="0"/>
              </a:p>
              <a:p>
                <a:pPr marL="0" indent="0">
                  <a:buNone/>
                </a:pPr>
                <a:endParaRPr lang="en-US" sz="1600" dirty="0"/>
              </a:p>
              <a:p>
                <a:pPr marL="0" indent="0">
                  <a:buNone/>
                </a:pPr>
                <a:endParaRPr lang="en-US" sz="1600" dirty="0"/>
              </a:p>
              <a:p>
                <a:pPr marL="0" indent="0">
                  <a:buNone/>
                </a:pPr>
                <a:endParaRPr lang="es-MX" sz="16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9E8897-773E-40EB-BB57-0478425FE1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51579" y="2015732"/>
                <a:ext cx="4219379" cy="4037749"/>
              </a:xfrm>
              <a:blipFill>
                <a:blip r:embed="rId2"/>
                <a:stretch>
                  <a:fillRect l="-578" t="-453" r="-1156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72A8326C-9212-467E-8E1E-A24837AD8C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5589" y="2015732"/>
            <a:ext cx="5575882" cy="2872424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AC41B80-29B9-42AA-8D5F-423EA0395244}"/>
              </a:ext>
            </a:extLst>
          </p:cNvPr>
          <p:cNvSpPr/>
          <p:nvPr/>
        </p:nvSpPr>
        <p:spPr>
          <a:xfrm>
            <a:off x="6979640" y="3841659"/>
            <a:ext cx="201336" cy="2684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0</a:t>
            </a:r>
            <a:endParaRPr lang="es-MX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7669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F3DC2BF-6F4A-4835-8BD4-F82ED901B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5</a:t>
            </a:r>
            <a:endParaRPr lang="es-MX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C89B07-BA56-4773-86E8-62EAC8D551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Classification. Classical Approach</a:t>
            </a:r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647468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24E7C-58E6-40EF-A6B6-E9D5F09C3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Roc Curve</a:t>
            </a:r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B92814-C1B1-4215-A495-D3DEA82304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2015732"/>
            <a:ext cx="5549584" cy="345061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There is a natural tradeoff between recall and specificity, capturing more “1’s” generally means misclassifying more 0’s as 1’s.</a:t>
            </a:r>
          </a:p>
          <a:p>
            <a:pPr marL="0" indent="0">
              <a:buNone/>
            </a:pPr>
            <a:r>
              <a:rPr lang="en-US" dirty="0"/>
              <a:t>The metric that captures this tradeoff is the Receiver Operating Characteristics curve. The process to compute the curve is: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Sort the records by the predicted probability of being 1, starting with the most probable and ending with the last probable.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Compute the cumulative specificity and recall based on the sorted records.</a:t>
            </a:r>
            <a:endParaRPr lang="es-MX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E1EBB1-0FB5-4F84-96CA-7373094F06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8237" y="1956068"/>
            <a:ext cx="3606617" cy="3569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8180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62F68-0534-42D1-89AB-60071869E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AUC</a:t>
            </a:r>
            <a:br>
              <a:rPr lang="en-US" dirty="0"/>
            </a:br>
            <a:r>
              <a:rPr lang="en-US" sz="2000" dirty="0"/>
              <a:t>area under the curve</a:t>
            </a:r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2CA000-B18D-4713-979B-62BA450EB5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5041585" cy="345061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The ROC curve is a valuable graphical tool but doesn’t constitute a measure for the performance of a classifier. However, we can calculate the area under the ROC to have a performance metric. </a:t>
            </a:r>
          </a:p>
          <a:p>
            <a:pPr marL="0" indent="0">
              <a:buNone/>
            </a:pPr>
            <a:r>
              <a:rPr lang="en-US" dirty="0"/>
              <a:t>The larger the value of AUC the more effective the classifier, having AUC=1 the perfect classifier and AUC=0.5 a completely ineffective classifier. </a:t>
            </a:r>
            <a:endParaRPr lang="es-MX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F3D6CC-F495-44AF-8A52-918771C2C6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7124" y="2015732"/>
            <a:ext cx="3772550" cy="3734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090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D03C1-8DB0-44CF-8057-0C2EDA4C5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Lift?</a:t>
            </a:r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5551D4-7E70-4C36-A3DE-9F620BA31E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428309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45F48-FF5C-4009-8E33-1588C7223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Classification models</a:t>
            </a:r>
            <a:br>
              <a:rPr lang="en-US" dirty="0"/>
            </a:br>
            <a:r>
              <a:rPr lang="en-US" dirty="0"/>
              <a:t>Key ideas</a:t>
            </a:r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8BAE1D-C737-4E92-A1B6-BB4EB77D0A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Accuracy is a good first step in model evaluation but shouldn’t be your only performance metric.</a:t>
            </a:r>
          </a:p>
          <a:p>
            <a:r>
              <a:rPr lang="en-US" dirty="0"/>
              <a:t>Other performance metrics such as recall specificity and precision focus on other valuable characteristics of your model.</a:t>
            </a:r>
          </a:p>
          <a:p>
            <a:r>
              <a:rPr lang="en-US" dirty="0"/>
              <a:t>AUC is a good metric to test the ability of a model to distinguish positives from negatives.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6603373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DFBF7-B5A2-448F-9E4C-A5E16E5FC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Imbalanced data</a:t>
            </a:r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8AF60-1646-49C5-8415-578A71C39F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Having imbalanced data is a very problematic when dealing with classification modeling . There are some strategies that can improve predictive modeling performance when your dataset has class imbalance.</a:t>
            </a:r>
          </a:p>
          <a:p>
            <a:pPr marL="0" indent="0">
              <a:buNone/>
            </a:pPr>
            <a:r>
              <a:rPr lang="en-US" b="1" dirty="0"/>
              <a:t>Under sampling</a:t>
            </a:r>
            <a:r>
              <a:rPr lang="en-US" dirty="0"/>
              <a:t>: Use fewer of the prevalent class records in the classification model.</a:t>
            </a:r>
          </a:p>
          <a:p>
            <a:pPr marL="0" indent="0">
              <a:buNone/>
            </a:pPr>
            <a:r>
              <a:rPr lang="en-US" b="1" dirty="0"/>
              <a:t>Oversampling</a:t>
            </a:r>
            <a:r>
              <a:rPr lang="en-US" dirty="0"/>
              <a:t>: Use more of the rare class records in the classification model, bootstrapping if necessary.</a:t>
            </a:r>
          </a:p>
          <a:p>
            <a:pPr marL="0" indent="0">
              <a:buNone/>
            </a:pPr>
            <a:r>
              <a:rPr lang="en-US" b="1" dirty="0"/>
              <a:t>Up weight or down weight</a:t>
            </a:r>
            <a:r>
              <a:rPr lang="en-US" dirty="0"/>
              <a:t>: Attach more or less weight to the rare (or prevalent) class in the model.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63834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28CD8-4CCE-4D3E-B4E4-C0F58AE89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3C6A5-275E-468B-98F9-41962A53E1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Many data science problems require an automated decision</a:t>
            </a:r>
          </a:p>
          <a:p>
            <a:pPr lvl="1"/>
            <a:r>
              <a:rPr lang="en-US" dirty="0"/>
              <a:t>An email is an attempt of phishing?</a:t>
            </a:r>
          </a:p>
          <a:p>
            <a:pPr lvl="1"/>
            <a:r>
              <a:rPr lang="en-US" dirty="0"/>
              <a:t>Is a costumer (or employee) likely to churn?</a:t>
            </a:r>
          </a:p>
          <a:p>
            <a:pPr lvl="1"/>
            <a:r>
              <a:rPr lang="en-US" dirty="0"/>
              <a:t>Is a user likely to click an ad in a webpage?</a:t>
            </a:r>
          </a:p>
          <a:p>
            <a:pPr marL="0" indent="0">
              <a:buNone/>
            </a:pPr>
            <a:r>
              <a:rPr lang="en-US" dirty="0"/>
              <a:t>These problems are known as Classification problems!</a:t>
            </a:r>
          </a:p>
          <a:p>
            <a:pPr marL="0" indent="0">
              <a:buNone/>
            </a:pPr>
            <a:r>
              <a:rPr lang="en-US" dirty="0"/>
              <a:t>Classical Approaches to this problem</a:t>
            </a:r>
          </a:p>
          <a:p>
            <a:pPr lvl="1"/>
            <a:r>
              <a:rPr lang="en-US" dirty="0"/>
              <a:t>Naïve Bayes</a:t>
            </a:r>
          </a:p>
          <a:p>
            <a:pPr lvl="1"/>
            <a:r>
              <a:rPr lang="en-US" dirty="0"/>
              <a:t>Discriminant Analysis</a:t>
            </a:r>
          </a:p>
          <a:p>
            <a:pPr lvl="1"/>
            <a:r>
              <a:rPr lang="en-US" dirty="0"/>
              <a:t>Logistic Regression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47856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B2F4F-1EC5-46F3-8DDC-BF9ED1B7E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Bayes classifier</a:t>
            </a:r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BEA921-5393-49C2-B827-5E66A686E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pPr marL="0" indent="0" algn="l">
              <a:buNone/>
            </a:pPr>
            <a:r>
              <a:rPr lang="en-US" sz="1800" b="0" i="0" u="none" strike="noStrike" baseline="0" dirty="0"/>
              <a:t>The naive Bayes algorithm uses the probability of observing predictor values, given an outcome, to estimate the probability of observing outcome </a:t>
            </a:r>
            <a:r>
              <a:rPr lang="en-US" sz="1800" b="0" i="1" u="none" strike="noStrike" baseline="0" dirty="0"/>
              <a:t>Y = </a:t>
            </a:r>
            <a:r>
              <a:rPr lang="en-US" sz="1800" b="0" i="1" u="none" strike="noStrike" baseline="0" dirty="0" err="1"/>
              <a:t>i</a:t>
            </a:r>
            <a:r>
              <a:rPr lang="en-US" sz="1800" b="0" i="0" u="none" strike="noStrike" baseline="0" dirty="0"/>
              <a:t> given a set of predictor values</a:t>
            </a:r>
            <a:r>
              <a:rPr lang="es-MX" sz="1800" b="0" i="0" u="none" strike="noStrike" baseline="0" dirty="0"/>
              <a:t>.</a:t>
            </a:r>
          </a:p>
          <a:p>
            <a:pPr marL="0" indent="0" algn="l">
              <a:buNone/>
            </a:pPr>
            <a:endParaRPr lang="en-US" sz="1800" dirty="0"/>
          </a:p>
          <a:p>
            <a:pPr marL="0" indent="0" algn="l">
              <a:buNone/>
            </a:pPr>
            <a:r>
              <a:rPr lang="en-US" sz="1800" dirty="0"/>
              <a:t>Conditional Probability: The probability of observing some event given some other event.</a:t>
            </a:r>
          </a:p>
          <a:p>
            <a:pPr marL="0" indent="0" algn="l">
              <a:buNone/>
            </a:pPr>
            <a:endParaRPr lang="en-US" dirty="0"/>
          </a:p>
          <a:p>
            <a:pPr marL="0" indent="0" algn="l">
              <a:buNone/>
            </a:pPr>
            <a:r>
              <a:rPr lang="en-US" sz="1800" dirty="0"/>
              <a:t>Intuition: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Find all the other records with the same predictor profile.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Determine what classes those records belong to, and which class is most prevalent.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Assign that class to the new record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4677A52-8BD5-43E8-9C8B-F4C30A97FE4D}"/>
                  </a:ext>
                </a:extLst>
              </p:cNvPr>
              <p:cNvSpPr txBox="1"/>
              <p:nvPr/>
            </p:nvSpPr>
            <p:spPr>
              <a:xfrm>
                <a:off x="4854853" y="3741038"/>
                <a:ext cx="2293385" cy="5866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4677A52-8BD5-43E8-9C8B-F4C30A97FE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4853" y="3741038"/>
                <a:ext cx="2293385" cy="5866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9447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12E35-52A5-4264-91C9-0097205AF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Solution</a:t>
            </a:r>
            <a:br>
              <a:rPr lang="en-US" dirty="0"/>
            </a:br>
            <a:r>
              <a:rPr lang="en-US" dirty="0"/>
              <a:t>Binary response</a:t>
            </a:r>
            <a:endParaRPr lang="es-MX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715C005-C625-4AB7-809D-6AF0BC22DC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2015732"/>
            <a:ext cx="3406748" cy="3450613"/>
          </a:xfrm>
        </p:spPr>
        <p:txBody>
          <a:bodyPr/>
          <a:lstStyle/>
          <a:p>
            <a:r>
              <a:rPr lang="en-US" dirty="0"/>
              <a:t>Let's predict the probability of going out play golf given the weather outlook, temperature, humidity and wind.</a:t>
            </a:r>
            <a:endParaRPr lang="es-MX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54F5CA85-ACFA-43E2-9B20-88E44C4233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2229" y="2081212"/>
            <a:ext cx="4574842" cy="3294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5937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7412E35-52A5-4264-91C9-0097205AF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>
            <a:normAutofit/>
          </a:bodyPr>
          <a:lstStyle/>
          <a:p>
            <a:r>
              <a:rPr lang="en-US" dirty="0"/>
              <a:t>Naïve Solution</a:t>
            </a:r>
            <a:br>
              <a:rPr lang="en-US" dirty="0"/>
            </a:br>
            <a:r>
              <a:rPr lang="en-US" dirty="0"/>
              <a:t>Binary response</a:t>
            </a:r>
            <a:endParaRPr lang="es-MX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E628A-70E8-42C3-AE94-EB423B91DA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4172212" cy="3450613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Estimate individual conditional probabilities for each predictor. This probability is estimated by the proportion of X values among the records in the training set. </a:t>
            </a:r>
            <a:r>
              <a:rPr lang="es-MX" dirty="0"/>
              <a:t> </a:t>
            </a:r>
            <a:r>
              <a:rPr lang="en-US" dirty="0"/>
              <a:t>We</a:t>
            </a:r>
            <a:r>
              <a:rPr lang="es-MX" dirty="0"/>
              <a:t> </a:t>
            </a:r>
            <a:r>
              <a:rPr lang="en-US" dirty="0"/>
              <a:t>can compute these probabilities using a frequency table.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DA3D7B71-D1FE-438F-B46D-2FFF92FB61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4411" y="947169"/>
            <a:ext cx="4960442" cy="4377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5764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12E35-52A5-4264-91C9-0097205AF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Solution</a:t>
            </a:r>
            <a:br>
              <a:rPr lang="en-US" dirty="0"/>
            </a:br>
            <a:r>
              <a:rPr lang="en-US" dirty="0"/>
              <a:t>Binary </a:t>
            </a:r>
            <a:r>
              <a:rPr lang="en-US" dirty="0" err="1"/>
              <a:t>respone</a:t>
            </a:r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E628A-70E8-42C3-AE94-EB423B91DA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1958807"/>
            <a:ext cx="4376566" cy="409467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s-MX" dirty="0"/>
          </a:p>
          <a:p>
            <a:pPr marL="457200" indent="-457200">
              <a:buFont typeface="+mj-lt"/>
              <a:buAutoNum type="arabicPeriod" startAt="2"/>
            </a:pPr>
            <a:r>
              <a:rPr lang="en-US" dirty="0"/>
              <a:t>Multiply these probabilities by each other, and then by the proportion of records belonging to Y.</a:t>
            </a:r>
          </a:p>
          <a:p>
            <a:pPr marL="457200" indent="-457200">
              <a:buFont typeface="+mj-lt"/>
              <a:buAutoNum type="arabicPeriod" startAt="2"/>
            </a:pPr>
            <a:r>
              <a:rPr lang="en-US" dirty="0"/>
              <a:t>Repeat steps 1 and 2 for all the classes.</a:t>
            </a:r>
          </a:p>
          <a:p>
            <a:pPr marL="457200" indent="-457200">
              <a:buFont typeface="+mj-lt"/>
              <a:buAutoNum type="arabicPeriod" startAt="2"/>
            </a:pPr>
            <a:r>
              <a:rPr lang="en-US" dirty="0"/>
              <a:t>Estimate a probability for outcome i by taking the value calculated in step 2 for class </a:t>
            </a:r>
            <a:r>
              <a:rPr lang="en-US" dirty="0" err="1"/>
              <a:t>i</a:t>
            </a:r>
            <a:r>
              <a:rPr lang="en-US" dirty="0"/>
              <a:t> and divide it by the total probability</a:t>
            </a:r>
          </a:p>
          <a:p>
            <a:pPr marL="457200" indent="-457200">
              <a:buFont typeface="+mj-lt"/>
              <a:buAutoNum type="arabicPeriod" startAt="2"/>
            </a:pPr>
            <a:r>
              <a:rPr lang="en-US" dirty="0"/>
              <a:t>Assign the record to the class with the highest probability.</a:t>
            </a:r>
          </a:p>
          <a:p>
            <a:pPr marL="457200" indent="-457200">
              <a:buFont typeface="+mj-lt"/>
              <a:buAutoNum type="arabicPeriod" startAt="2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AE74D4-D740-42A9-8FEA-A4EDC41D1A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8146" y="2809883"/>
            <a:ext cx="6079224" cy="2392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693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12E35-52A5-4264-91C9-0097205AF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Naïve Bayes Classifier </a:t>
            </a:r>
            <a:br>
              <a:rPr lang="en-US" dirty="0"/>
            </a:br>
            <a:r>
              <a:rPr lang="en-US" dirty="0"/>
              <a:t>key notes</a:t>
            </a:r>
            <a:br>
              <a:rPr lang="en-US" dirty="0"/>
            </a:br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E628A-70E8-42C3-AE94-EB423B91DA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958807"/>
            <a:ext cx="9603275" cy="3970937"/>
          </a:xfrm>
        </p:spPr>
        <p:txBody>
          <a:bodyPr/>
          <a:lstStyle/>
          <a:p>
            <a:r>
              <a:rPr lang="en-US" dirty="0"/>
              <a:t>Works with categorical predictors and outcomes.</a:t>
            </a:r>
          </a:p>
          <a:p>
            <a:r>
              <a:rPr lang="en-US" dirty="0"/>
              <a:t>Solves the question, “Within each category or class, which combination of predictors are most probable?</a:t>
            </a:r>
          </a:p>
          <a:p>
            <a:r>
              <a:rPr lang="en-US" dirty="0"/>
              <a:t>That information is inverted to estimate the probabilities of a class given the predictor values.</a:t>
            </a:r>
          </a:p>
          <a:p>
            <a:r>
              <a:rPr lang="en-US" dirty="0"/>
              <a:t>The method is called “naïve” because we simplify the calculation of the conditional probability assuming that the predictors are independent from each other. 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47616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0BFCD-C152-4D84-84A0-58FBB7C72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Discriminant Analysis</a:t>
            </a:r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F2BDC-60BE-46FF-94AC-56F62A4DD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941723"/>
          </a:xfrm>
        </p:spPr>
        <p:txBody>
          <a:bodyPr>
            <a:normAutofit/>
          </a:bodyPr>
          <a:lstStyle/>
          <a:p>
            <a:r>
              <a:rPr lang="en-US" dirty="0"/>
              <a:t>Discriminant Analysis is the earliest statistical classifier, introduced by </a:t>
            </a:r>
            <a:r>
              <a:rPr lang="en-US" b="1" dirty="0"/>
              <a:t>Ronald Fisher</a:t>
            </a:r>
            <a:r>
              <a:rPr lang="en-US" dirty="0"/>
              <a:t>. </a:t>
            </a:r>
          </a:p>
          <a:p>
            <a:r>
              <a:rPr lang="en-US" dirty="0"/>
              <a:t>The most common technique is linear discriminant analysis (LDA)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Key terms</a:t>
            </a:r>
          </a:p>
          <a:p>
            <a:r>
              <a:rPr lang="en-US" b="1" dirty="0"/>
              <a:t>Covariance</a:t>
            </a:r>
            <a:r>
              <a:rPr lang="en-US" dirty="0"/>
              <a:t>:  </a:t>
            </a:r>
            <a:r>
              <a:rPr lang="en-US" i="1" dirty="0"/>
              <a:t>A measure of the extent to which one variable varies in concert with another.</a:t>
            </a:r>
          </a:p>
          <a:p>
            <a:r>
              <a:rPr lang="en-US" b="1" dirty="0"/>
              <a:t>Discriminant function</a:t>
            </a:r>
            <a:r>
              <a:rPr lang="en-US" dirty="0"/>
              <a:t>: </a:t>
            </a:r>
            <a:r>
              <a:rPr lang="en-US" i="1" dirty="0"/>
              <a:t>Function that maximizer the separation of the classes</a:t>
            </a:r>
            <a:r>
              <a:rPr lang="en-US" dirty="0"/>
              <a:t>.</a:t>
            </a:r>
          </a:p>
          <a:p>
            <a:r>
              <a:rPr lang="en-US" b="1" dirty="0"/>
              <a:t>Discriminant weight</a:t>
            </a:r>
            <a:r>
              <a:rPr lang="en-US" dirty="0"/>
              <a:t>: </a:t>
            </a:r>
            <a:r>
              <a:rPr lang="en-US" i="1" dirty="0"/>
              <a:t>Scores result from the application of discriminant function, used to estimate the probabilities of belonging to one class or another.</a:t>
            </a:r>
            <a:endParaRPr lang="es-MX" i="1" dirty="0"/>
          </a:p>
        </p:txBody>
      </p:sp>
    </p:spTree>
    <p:extLst>
      <p:ext uri="{BB962C8B-B14F-4D97-AF65-F5344CB8AC3E}">
        <p14:creationId xmlns:p14="http://schemas.microsoft.com/office/powerpoint/2010/main" val="267050588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11855</TotalTime>
  <Words>1467</Words>
  <Application>Microsoft Office PowerPoint</Application>
  <PresentationFormat>Widescreen</PresentationFormat>
  <Paragraphs>135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Cambria Math</vt:lpstr>
      <vt:lpstr>Gill Sans MT</vt:lpstr>
      <vt:lpstr>Gallery</vt:lpstr>
      <vt:lpstr>Practical Statistics for Data science Review</vt:lpstr>
      <vt:lpstr>Chapter 5</vt:lpstr>
      <vt:lpstr>Introduction</vt:lpstr>
      <vt:lpstr>Naïve Bayes classifier</vt:lpstr>
      <vt:lpstr>Naïve Solution Binary response</vt:lpstr>
      <vt:lpstr>Naïve Solution Binary response</vt:lpstr>
      <vt:lpstr>Naïve Solution Binary respone</vt:lpstr>
      <vt:lpstr>Naïve Bayes Classifier  key notes </vt:lpstr>
      <vt:lpstr>Discriminant Analysis</vt:lpstr>
      <vt:lpstr>Covariance matrix</vt:lpstr>
      <vt:lpstr>Fisher’s Linear discriminant</vt:lpstr>
      <vt:lpstr>Key ideas for discrimant analysis</vt:lpstr>
      <vt:lpstr>Logistic Regression</vt:lpstr>
      <vt:lpstr>Logistic response function and logit</vt:lpstr>
      <vt:lpstr>Logistic response function and logit</vt:lpstr>
      <vt:lpstr>Logistic response function and logit</vt:lpstr>
      <vt:lpstr>Interpreting coefficients β_j and odds ratios</vt:lpstr>
      <vt:lpstr>Evaluating Classification models</vt:lpstr>
      <vt:lpstr>Confusion matrix</vt:lpstr>
      <vt:lpstr>Roc Curve</vt:lpstr>
      <vt:lpstr>AUC area under the curve</vt:lpstr>
      <vt:lpstr>Lift?</vt:lpstr>
      <vt:lpstr>Evaluating Classification models Key ideas</vt:lpstr>
      <vt:lpstr>Imbalanced data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Practical Statistics for Data science Review</dc:title>
  <dc:creator>CASTILLOCERVANTES, ADOLFOSALVADOR {PI}</dc:creator>
  <cp:lastModifiedBy>CASTILLOCERVANTES, ADOLFOSALVADOR {PEP}</cp:lastModifiedBy>
  <cp:revision>43</cp:revision>
  <dcterms:created xsi:type="dcterms:W3CDTF">2020-01-03T17:19:57Z</dcterms:created>
  <dcterms:modified xsi:type="dcterms:W3CDTF">2022-02-17T23:43:39Z</dcterms:modified>
</cp:coreProperties>
</file>