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10" r:id="rId15"/>
    <p:sldId id="307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TILLOCERVANTES, ADOLFOSALVADOR {PEP}" initials="CA{" lastIdx="1" clrIdx="0">
    <p:extLst>
      <p:ext uri="{19B8F6BF-5375-455C-9EA6-DF929625EA0E}">
        <p15:presenceInfo xmlns:p15="http://schemas.microsoft.com/office/powerpoint/2012/main" userId="S::ADOLFOSALVADOR.CASTILLOCERVANTES@pepsico.com::f773653e-8a34-4e83-9bd7-91baf06e4f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A6D86E"/>
    <a:srgbClr val="5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9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65A-2F01-4F42-B23F-F3B62A1098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7.svg"/><Relationship Id="rId2" Type="http://schemas.openxmlformats.org/officeDocument/2006/relationships/image" Target="../media/image20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Relationship Id="rId1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15.sv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A02D-E88A-41C0-8178-E66B5D09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algorithm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0923-85ED-466B-AB7F-125DE226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895881" cy="132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 construct a decision tree, we use the recursive partitioning algorithm, the data is repeatedly partitioned using predictor values that do the vest job separating the data into relatively homogeneous partition.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D8329F-9054-4CCE-B675-0A849CABA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801" y="2015731"/>
                <a:ext cx="4516894" cy="374498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For 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: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z="1400" dirty="0"/>
                  <a:t>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371600" lvl="2" indent="-457200">
                  <a:buFont typeface="+mj-lt"/>
                  <a:buAutoNum type="romanLcPeriod"/>
                </a:pPr>
                <a:r>
                  <a:rPr lang="en-US" sz="1400" dirty="0"/>
                  <a:t>Split the records in 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and the remaining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as another partition</a:t>
                </a:r>
              </a:p>
              <a:p>
                <a:pPr marL="1371600" lvl="2" indent="-457200">
                  <a:buFont typeface="+mj-lt"/>
                  <a:buAutoNum type="romanLcPeriod"/>
                </a:pPr>
                <a:r>
                  <a:rPr lang="en-US" sz="1400" dirty="0"/>
                  <a:t>Measure the homogeneity of classes within each sub partition of A.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z="1400" dirty="0"/>
                  <a:t>Select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that produces max within-partition homogeneity of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Select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and the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that produces max within partition homogeneity of class. </a:t>
                </a:r>
              </a:p>
              <a:p>
                <a:pPr marL="0" indent="0">
                  <a:buNone/>
                </a:pPr>
                <a:r>
                  <a:rPr lang="en-US" sz="1100" dirty="0"/>
                  <a:t>	</a:t>
                </a:r>
                <a:endParaRPr lang="es-MX" sz="11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D8329F-9054-4CCE-B675-0A849CAB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015731"/>
                <a:ext cx="4516894" cy="3744989"/>
              </a:xfrm>
              <a:prstGeom prst="rect">
                <a:avLst/>
              </a:prstGeo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5ECF7D-BE7F-4EC4-A4A2-E170828B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98" y="3337561"/>
            <a:ext cx="4156741" cy="25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DA3-D68F-44C4-8244-1E921F9B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*Measuring Homogeneity and Impurity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53408-2C81-485C-B3B9-F34A0EE29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193061" cy="34506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can see form the algorithm that we need a way to measure Homogeneity within the partition, also called class purity. But let's recall that the accuracy of the predictions is the proportion p of misclassified records within the partition.</a:t>
                </a:r>
              </a:p>
              <a:p>
                <a:r>
                  <a:rPr lang="en-US" dirty="0"/>
                  <a:t>Gini impurity: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Entropy: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53408-2C81-485C-B3B9-F34A0EE29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193061" cy="3450613"/>
              </a:xfrm>
              <a:blipFill>
                <a:blip r:embed="rId2"/>
                <a:stretch>
                  <a:fillRect l="-1056" t="-883" r="-8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F0274F-1E04-4BEB-A918-5219A338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21" y="2015732"/>
            <a:ext cx="4510467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840D-0801-4F81-959B-3CAA7F52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br>
              <a:rPr lang="en-US" dirty="0"/>
            </a:br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E621-3D7D-4F91-86EE-FD566549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Decision trees produce a </a:t>
            </a:r>
            <a:r>
              <a:rPr lang="en-US" b="1" dirty="0"/>
              <a:t>set of rules </a:t>
            </a:r>
            <a:r>
              <a:rPr lang="en-US" dirty="0"/>
              <a:t>(if/else) to classify or predict an outcome.</a:t>
            </a:r>
          </a:p>
          <a:p>
            <a:r>
              <a:rPr lang="en-US" b="1" dirty="0"/>
              <a:t>The rules </a:t>
            </a:r>
            <a:r>
              <a:rPr lang="en-US" dirty="0"/>
              <a:t>correspond to </a:t>
            </a:r>
            <a:r>
              <a:rPr lang="en-US" b="1" dirty="0"/>
              <a:t>successive partitioning</a:t>
            </a:r>
            <a:r>
              <a:rPr lang="en-US" dirty="0"/>
              <a:t> of the data into sub partitions or splits.</a:t>
            </a:r>
          </a:p>
          <a:p>
            <a:r>
              <a:rPr lang="en-US" dirty="0"/>
              <a:t>Each split divides the data into records that are below or above the split value.</a:t>
            </a:r>
          </a:p>
          <a:p>
            <a:r>
              <a:rPr lang="en-US" dirty="0"/>
              <a:t>At each stage, the tree algorithm chooses the split that </a:t>
            </a:r>
            <a:r>
              <a:rPr lang="en-US" b="1" dirty="0"/>
              <a:t>minimizes</a:t>
            </a:r>
            <a:r>
              <a:rPr lang="en-US" dirty="0"/>
              <a:t> the outcome </a:t>
            </a:r>
            <a:r>
              <a:rPr lang="en-US" b="1" dirty="0"/>
              <a:t>impurity </a:t>
            </a:r>
            <a:r>
              <a:rPr lang="en-US" dirty="0"/>
              <a:t>within each sub partition.</a:t>
            </a:r>
          </a:p>
          <a:p>
            <a:r>
              <a:rPr lang="en-US" dirty="0"/>
              <a:t>When no further splits can be made, the tree is fully grown, and each </a:t>
            </a:r>
            <a:r>
              <a:rPr lang="en-US" b="1" dirty="0"/>
              <a:t>leaf</a:t>
            </a:r>
            <a:r>
              <a:rPr lang="en-US" dirty="0"/>
              <a:t> has records of a </a:t>
            </a:r>
            <a:r>
              <a:rPr lang="en-US" b="1" dirty="0"/>
              <a:t>single class</a:t>
            </a:r>
            <a:r>
              <a:rPr lang="en-US" dirty="0"/>
              <a:t>. New cases following that set of rules would be assigned to that class.</a:t>
            </a:r>
          </a:p>
          <a:p>
            <a:r>
              <a:rPr lang="en-US" dirty="0"/>
              <a:t>A </a:t>
            </a:r>
            <a:r>
              <a:rPr lang="en-US" b="1" dirty="0"/>
              <a:t>fully grown tree overfits </a:t>
            </a:r>
            <a:r>
              <a:rPr lang="en-US" dirty="0"/>
              <a:t>the data and must be </a:t>
            </a:r>
            <a:r>
              <a:rPr lang="en-US" b="1" dirty="0"/>
              <a:t>pruned</a:t>
            </a:r>
            <a:r>
              <a:rPr lang="en-US" dirty="0"/>
              <a:t> back to avoid capturing noise.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680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DAB-4F3A-42C2-9AC0-3D3DE66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ensemble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22-16CB-434B-81EB-D02CBA51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79601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Ensemble</a:t>
            </a:r>
            <a:r>
              <a:rPr lang="en-US" dirty="0"/>
              <a:t>: Forming a prediction by using a collection of models.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predictive model and record the prediction for a given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 multiple models,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b="1" dirty="0"/>
              <a:t>the same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record to be predicted, take and average ( or majority vote) of the predictions.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F9FE4ADF-6108-4773-A847-7DB24BFB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61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5978BE94-42E9-435F-9C56-6A31098F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9C14ECA0-FDDE-4C31-B078-5F5E3A1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878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7C6E065-611C-4D55-9AA0-A80A5DD5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190" y="1891854"/>
            <a:ext cx="777240" cy="77724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99CB5E21-085F-4F75-9AEC-E6B48184E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250" y="4219072"/>
            <a:ext cx="914400" cy="914400"/>
          </a:xfrm>
          <a:prstGeom prst="rect">
            <a:avLst/>
          </a:prstGeom>
        </p:spPr>
      </p:pic>
      <p:pic>
        <p:nvPicPr>
          <p:cNvPr id="13" name="Graphic 12" descr="Banana with solid fill">
            <a:extLst>
              <a:ext uri="{FF2B5EF4-FFF2-40B4-BE49-F238E27FC236}">
                <a16:creationId xmlns:a16="http://schemas.microsoft.com/office/drawing/2014/main" id="{2F9BEC05-223C-491C-B2B6-492E72510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4970" y="4219072"/>
            <a:ext cx="914400" cy="914400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70AA222B-8BC0-487F-ABB3-C7B69DDC4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10" y="4219072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75097E4B-2660-4E5B-B574-37AEE071C0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3270" y="4279027"/>
            <a:ext cx="373380" cy="37338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416BD6-50CE-4C49-A2C7-4CEC8F2E700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7029450" y="3886200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BE743B-96DD-44FD-A8C1-F43BC8F67969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8385810" y="3886200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DA173-69A0-4DEF-9D89-7BC4D800921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9742170" y="3886200"/>
            <a:ext cx="381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E69BE640-9345-4C74-8AFD-D6F104CE1D2F}"/>
              </a:ext>
            </a:extLst>
          </p:cNvPr>
          <p:cNvSpPr/>
          <p:nvPr/>
        </p:nvSpPr>
        <p:spPr>
          <a:xfrm rot="5400000">
            <a:off x="8283542" y="1429352"/>
            <a:ext cx="204536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7445F-FD20-4AD0-BE1A-61A8F04A1BF3}"/>
              </a:ext>
            </a:extLst>
          </p:cNvPr>
          <p:cNvSpPr/>
          <p:nvPr/>
        </p:nvSpPr>
        <p:spPr>
          <a:xfrm>
            <a:off x="6507480" y="4084320"/>
            <a:ext cx="2335530" cy="1303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66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DAB-4F3A-42C2-9AC0-3D3DE66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22-16CB-434B-81EB-D02CBA51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79601" cy="34506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/>
              <a:t>Bagging: </a:t>
            </a:r>
            <a:r>
              <a:rPr lang="en-US" sz="2000" dirty="0"/>
              <a:t>Build multiple learners in parallel and combine predictions using an averaging or a majority-vote strategy (Bootstrapping)</a:t>
            </a:r>
          </a:p>
          <a:p>
            <a:pPr marL="0" indent="0" algn="just">
              <a:buNone/>
            </a:pPr>
            <a:r>
              <a:rPr lang="en-US" dirty="0"/>
              <a:t>Bagging is like the basic algorithm for ensembles but instead of fitting the various models to the same data each new model is fit </a:t>
            </a:r>
            <a:r>
              <a:rPr lang="en-US" b="1" dirty="0"/>
              <a:t>to a bootstrap resample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F9FE4ADF-6108-4773-A847-7DB24BFB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1952" y="3637941"/>
            <a:ext cx="914400" cy="914400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5978BE94-42E9-435F-9C56-6A31098F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592" y="3637941"/>
            <a:ext cx="914400" cy="9144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9C14ECA0-FDDE-4C31-B078-5F5E3A1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2122" y="3637941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7C6E065-611C-4D55-9AA0-A80A5DD5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190" y="1891854"/>
            <a:ext cx="777240" cy="77724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99CB5E21-085F-4F75-9AEC-E6B48184E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592" y="4885213"/>
            <a:ext cx="914400" cy="914400"/>
          </a:xfrm>
          <a:prstGeom prst="rect">
            <a:avLst/>
          </a:prstGeom>
        </p:spPr>
      </p:pic>
      <p:pic>
        <p:nvPicPr>
          <p:cNvPr id="13" name="Graphic 12" descr="Banana with solid fill">
            <a:extLst>
              <a:ext uri="{FF2B5EF4-FFF2-40B4-BE49-F238E27FC236}">
                <a16:creationId xmlns:a16="http://schemas.microsoft.com/office/drawing/2014/main" id="{2F9BEC05-223C-491C-B2B6-492E72510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8312" y="4885213"/>
            <a:ext cx="914400" cy="914400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70AA222B-8BC0-487F-ABB3-C7B69DDC4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1952" y="4885213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75097E4B-2660-4E5B-B574-37AEE071C0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6612" y="4945168"/>
            <a:ext cx="373380" cy="37338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416BD6-50CE-4C49-A2C7-4CEC8F2E700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7082792" y="4552341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BE743B-96DD-44FD-A8C1-F43BC8F67969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8439152" y="4552341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DA173-69A0-4DEF-9D89-7BC4D800921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9795512" y="4552341"/>
            <a:ext cx="381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E69BE640-9345-4C74-8AFD-D6F104CE1D2F}"/>
              </a:ext>
            </a:extLst>
          </p:cNvPr>
          <p:cNvSpPr/>
          <p:nvPr/>
        </p:nvSpPr>
        <p:spPr>
          <a:xfrm rot="5400000">
            <a:off x="8283542" y="1429352"/>
            <a:ext cx="204536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7445F-FD20-4AD0-BE1A-61A8F04A1BF3}"/>
              </a:ext>
            </a:extLst>
          </p:cNvPr>
          <p:cNvSpPr/>
          <p:nvPr/>
        </p:nvSpPr>
        <p:spPr>
          <a:xfrm>
            <a:off x="6560822" y="4750461"/>
            <a:ext cx="2335530" cy="1303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1600DCC8-5CE8-4B66-9EC3-45B89FDE6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954" y="2956903"/>
            <a:ext cx="447676" cy="447676"/>
          </a:xfrm>
          <a:prstGeom prst="rect">
            <a:avLst/>
          </a:prstGeom>
        </p:spPr>
      </p:pic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DBC0B5CF-7FF0-4F87-B49D-0E2C02DE4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972" y="2956903"/>
            <a:ext cx="447676" cy="447676"/>
          </a:xfrm>
          <a:prstGeom prst="rect">
            <a:avLst/>
          </a:prstGeom>
        </p:spPr>
      </p:pic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05892EAE-FF29-424F-A47F-EE01248A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4990" y="2956903"/>
            <a:ext cx="447676" cy="447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0EDDD-4476-4A7B-98AE-04D772982500}"/>
              </a:ext>
            </a:extLst>
          </p:cNvPr>
          <p:cNvSpPr txBox="1"/>
          <p:nvPr/>
        </p:nvSpPr>
        <p:spPr>
          <a:xfrm>
            <a:off x="7119846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MX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A3431-1CC0-4880-9C3E-BE3057C83FFD}"/>
              </a:ext>
            </a:extLst>
          </p:cNvPr>
          <p:cNvSpPr txBox="1"/>
          <p:nvPr/>
        </p:nvSpPr>
        <p:spPr>
          <a:xfrm>
            <a:off x="8439152" y="310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4A980-162D-4C86-A69D-35EECE21002E}"/>
              </a:ext>
            </a:extLst>
          </p:cNvPr>
          <p:cNvSpPr txBox="1"/>
          <p:nvPr/>
        </p:nvSpPr>
        <p:spPr>
          <a:xfrm>
            <a:off x="9742170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57E816-699A-4AC7-88FB-329CE2439D2A}"/>
              </a:ext>
            </a:extLst>
          </p:cNvPr>
          <p:cNvCxnSpPr/>
          <p:nvPr/>
        </p:nvCxnSpPr>
        <p:spPr>
          <a:xfrm>
            <a:off x="708279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46B48E-2807-442C-9FEC-E3A2C8BDD38C}"/>
              </a:ext>
            </a:extLst>
          </p:cNvPr>
          <p:cNvCxnSpPr/>
          <p:nvPr/>
        </p:nvCxnSpPr>
        <p:spPr>
          <a:xfrm>
            <a:off x="843915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8A63C4-0F24-44DA-AB20-5EAA7E6749C3}"/>
              </a:ext>
            </a:extLst>
          </p:cNvPr>
          <p:cNvCxnSpPr/>
          <p:nvPr/>
        </p:nvCxnSpPr>
        <p:spPr>
          <a:xfrm>
            <a:off x="979551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6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1A4C-334C-44FC-8402-C7509F37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7EB8F-4743-4C4E-8452-504A18949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644421" cy="34506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random forest is based on applying </a:t>
                </a:r>
                <a:r>
                  <a:rPr lang="en-US" b="1" dirty="0"/>
                  <a:t>bagging to decision trees</a:t>
                </a:r>
                <a:r>
                  <a:rPr lang="en-US" dirty="0"/>
                  <a:t> with one important extension; in addition to sampling records the algorithm also samples the variables.</a:t>
                </a:r>
              </a:p>
              <a:p>
                <a:pPr marL="0" indent="0" algn="just">
                  <a:buNone/>
                </a:pPr>
                <a:r>
                  <a:rPr lang="en-US" dirty="0"/>
                  <a:t>The choice of variables is limited to a random subset of variables.</a:t>
                </a:r>
              </a:p>
              <a:p>
                <a:pPr marL="0" indent="0" algn="just">
                  <a:buNone/>
                </a:pPr>
                <a:r>
                  <a:rPr lang="en-US" b="1" dirty="0"/>
                  <a:t>How many variables to sample at each step?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s-MX" dirty="0"/>
                  <a:t> </a:t>
                </a:r>
                <a:r>
                  <a:rPr lang="en-US" dirty="0"/>
                  <a:t>where P is the number of predictor variables.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/>
                  <a:t>How to interpret random forest?</a:t>
                </a:r>
              </a:p>
              <a:p>
                <a:pPr marL="0" indent="0" algn="just">
                  <a:buNone/>
                </a:pPr>
                <a:r>
                  <a:rPr lang="en-US" dirty="0"/>
                  <a:t>However, it produces more accurate predictions, RF method is a “black box” where simple decision rules are lost.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7EB8F-4743-4C4E-8452-504A18949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644421" cy="3450613"/>
              </a:xfrm>
              <a:blipFill>
                <a:blip r:embed="rId2"/>
                <a:stretch>
                  <a:fillRect l="-394" t="-353" r="-3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8C844977-7EDD-4AD3-BF48-64BDD245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7190" y="1891854"/>
            <a:ext cx="777240" cy="777240"/>
          </a:xfrm>
          <a:prstGeom prst="rect">
            <a:avLst/>
          </a:prstGeom>
        </p:spPr>
      </p:pic>
      <p:pic>
        <p:nvPicPr>
          <p:cNvPr id="8" name="Graphic 7" descr="Apple with solid fill">
            <a:extLst>
              <a:ext uri="{FF2B5EF4-FFF2-40B4-BE49-F238E27FC236}">
                <a16:creationId xmlns:a16="http://schemas.microsoft.com/office/drawing/2014/main" id="{3108F20D-5432-4D78-9051-80DEAA0D9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5592" y="4885213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4732C3D3-F133-4DA7-9C43-884B1098D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1952" y="4885213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A739F83A-C686-4B19-8679-50EFB77C1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6612" y="4945168"/>
            <a:ext cx="373380" cy="3733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A1E8A-F0A6-40E6-BC85-469A09D39E5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82792" y="4552341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AB864-CBBA-47F3-B37F-B83BF05965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439152" y="4552341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F350C0-9EDB-4153-802B-1926FC8E6746}"/>
              </a:ext>
            </a:extLst>
          </p:cNvPr>
          <p:cNvCxnSpPr>
            <a:cxnSpLocks/>
          </p:cNvCxnSpPr>
          <p:nvPr/>
        </p:nvCxnSpPr>
        <p:spPr>
          <a:xfrm flipH="1">
            <a:off x="9795512" y="4552341"/>
            <a:ext cx="381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0974C514-5CA0-4923-8BA8-45197C6F6A43}"/>
              </a:ext>
            </a:extLst>
          </p:cNvPr>
          <p:cNvSpPr/>
          <p:nvPr/>
        </p:nvSpPr>
        <p:spPr>
          <a:xfrm rot="5400000">
            <a:off x="8283542" y="1429352"/>
            <a:ext cx="204536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E8C0F-6F4F-43C5-9CD2-F66EE0F0F419}"/>
              </a:ext>
            </a:extLst>
          </p:cNvPr>
          <p:cNvSpPr/>
          <p:nvPr/>
        </p:nvSpPr>
        <p:spPr>
          <a:xfrm>
            <a:off x="6560822" y="4750461"/>
            <a:ext cx="2472688" cy="1303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66D53859-C204-4E4F-BB5F-03A0C61E9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954" y="2956903"/>
            <a:ext cx="447676" cy="447676"/>
          </a:xfrm>
          <a:prstGeom prst="rect">
            <a:avLst/>
          </a:prstGeom>
        </p:spPr>
      </p:pic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A3A3BB88-FCA4-4904-BE57-C177CD0D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972" y="2956903"/>
            <a:ext cx="447676" cy="447676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F5914B76-AD1B-4CB1-9D61-D14003FD7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4990" y="2956903"/>
            <a:ext cx="447676" cy="4476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AA320F-03CD-457A-8985-DB03007CB0FE}"/>
              </a:ext>
            </a:extLst>
          </p:cNvPr>
          <p:cNvSpPr txBox="1"/>
          <p:nvPr/>
        </p:nvSpPr>
        <p:spPr>
          <a:xfrm>
            <a:off x="7119846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MX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E7176-B92D-4DA2-9227-065052554E6A}"/>
              </a:ext>
            </a:extLst>
          </p:cNvPr>
          <p:cNvSpPr txBox="1"/>
          <p:nvPr/>
        </p:nvSpPr>
        <p:spPr>
          <a:xfrm>
            <a:off x="8439152" y="310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MX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AE810-64EC-4959-872D-0BC8AEAD0D48}"/>
              </a:ext>
            </a:extLst>
          </p:cNvPr>
          <p:cNvSpPr txBox="1"/>
          <p:nvPr/>
        </p:nvSpPr>
        <p:spPr>
          <a:xfrm>
            <a:off x="9742170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01BD0-0C82-443A-8903-DBF58E547847}"/>
              </a:ext>
            </a:extLst>
          </p:cNvPr>
          <p:cNvCxnSpPr/>
          <p:nvPr/>
        </p:nvCxnSpPr>
        <p:spPr>
          <a:xfrm>
            <a:off x="708279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91F021-E002-471D-8BD5-9D2273D81580}"/>
              </a:ext>
            </a:extLst>
          </p:cNvPr>
          <p:cNvCxnSpPr/>
          <p:nvPr/>
        </p:nvCxnSpPr>
        <p:spPr>
          <a:xfrm>
            <a:off x="843915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A6DE7D-203B-4CF6-B4A6-1CB4A05E82CF}"/>
              </a:ext>
            </a:extLst>
          </p:cNvPr>
          <p:cNvCxnSpPr/>
          <p:nvPr/>
        </p:nvCxnSpPr>
        <p:spPr>
          <a:xfrm>
            <a:off x="979551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eciduous tree with solid fill">
            <a:extLst>
              <a:ext uri="{FF2B5EF4-FFF2-40B4-BE49-F238E27FC236}">
                <a16:creationId xmlns:a16="http://schemas.microsoft.com/office/drawing/2014/main" id="{3F57D701-4FFB-44F6-BF05-70C48EE14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8024" y="3689666"/>
            <a:ext cx="914400" cy="914400"/>
          </a:xfrm>
          <a:prstGeom prst="rect">
            <a:avLst/>
          </a:prstGeom>
        </p:spPr>
      </p:pic>
      <p:pic>
        <p:nvPicPr>
          <p:cNvPr id="28" name="Graphic 27" descr="Banana with solid fill">
            <a:extLst>
              <a:ext uri="{FF2B5EF4-FFF2-40B4-BE49-F238E27FC236}">
                <a16:creationId xmlns:a16="http://schemas.microsoft.com/office/drawing/2014/main" id="{F21B4875-D059-47C8-A6FC-E9D6875D43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8312" y="4885213"/>
            <a:ext cx="914400" cy="914400"/>
          </a:xfrm>
          <a:prstGeom prst="rect">
            <a:avLst/>
          </a:prstGeom>
        </p:spPr>
      </p:pic>
      <p:pic>
        <p:nvPicPr>
          <p:cNvPr id="29" name="Graphic 28" descr="Deciduous tree with solid fill">
            <a:extLst>
              <a:ext uri="{FF2B5EF4-FFF2-40B4-BE49-F238E27FC236}">
                <a16:creationId xmlns:a16="http://schemas.microsoft.com/office/drawing/2014/main" id="{5915B2BF-2FD2-4E03-8A83-B5334AEFF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7190" y="3671622"/>
            <a:ext cx="914400" cy="914400"/>
          </a:xfrm>
          <a:prstGeom prst="rect">
            <a:avLst/>
          </a:prstGeom>
        </p:spPr>
      </p:pic>
      <p:pic>
        <p:nvPicPr>
          <p:cNvPr id="30" name="Graphic 29" descr="Deciduous tree with solid fill">
            <a:extLst>
              <a:ext uri="{FF2B5EF4-FFF2-40B4-BE49-F238E27FC236}">
                <a16:creationId xmlns:a16="http://schemas.microsoft.com/office/drawing/2014/main" id="{FC546D20-D308-4A03-84EA-E6A4C32F3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49740" y="368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4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DAB-4F3A-42C2-9AC0-3D3DE66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22-16CB-434B-81EB-D02CBA51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79601" cy="345061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400" b="1" dirty="0"/>
              <a:t>Boosting: </a:t>
            </a:r>
            <a:r>
              <a:rPr lang="en-US" sz="1400" dirty="0"/>
              <a:t>Build learners sequentially and combine using a weighted averaging strategy.</a:t>
            </a:r>
          </a:p>
          <a:p>
            <a:pPr marL="0" indent="0" algn="just">
              <a:buNone/>
            </a:pPr>
            <a:r>
              <a:rPr lang="en-US" sz="1400" dirty="0"/>
              <a:t>This model change the paradigm to an optimization problem where the algorithm forces the models to train more heavily on the data for which it performed poorly.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/>
              <a:t>Boosting vs Bagging</a:t>
            </a:r>
          </a:p>
          <a:p>
            <a:pPr marL="0" indent="0" algn="just">
              <a:buNone/>
            </a:pPr>
            <a:r>
              <a:rPr lang="en-US" sz="1400" dirty="0"/>
              <a:t>“If these two methods were cars, bagging could be considered a Honda Accord (reliable and steady), whereas boosting could be considered a Porsche (powerful but requires more care) ”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XGBoost</a:t>
            </a:r>
            <a:r>
              <a:rPr lang="en-US" sz="1400" dirty="0"/>
              <a:t> is the most widely used software for boosting trees.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7C6E065-611C-4D55-9AA0-A80A5DD5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0" y="1891854"/>
            <a:ext cx="777240" cy="77724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99CB5E21-085F-4F75-9AEC-E6B48184E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122" y="4885213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75097E4B-2660-4E5B-B574-37AEE071C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3142" y="4945168"/>
            <a:ext cx="373380" cy="37338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DA173-69A0-4DEF-9D89-7BC4D8009211}"/>
              </a:ext>
            </a:extLst>
          </p:cNvPr>
          <p:cNvCxnSpPr>
            <a:cxnSpLocks/>
          </p:cNvCxnSpPr>
          <p:nvPr/>
        </p:nvCxnSpPr>
        <p:spPr>
          <a:xfrm flipH="1">
            <a:off x="9795512" y="4552341"/>
            <a:ext cx="381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E69BE640-9345-4C74-8AFD-D6F104CE1D2F}"/>
              </a:ext>
            </a:extLst>
          </p:cNvPr>
          <p:cNvSpPr/>
          <p:nvPr/>
        </p:nvSpPr>
        <p:spPr>
          <a:xfrm rot="5400000">
            <a:off x="8283542" y="1429352"/>
            <a:ext cx="204536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7445F-FD20-4AD0-BE1A-61A8F04A1BF3}"/>
              </a:ext>
            </a:extLst>
          </p:cNvPr>
          <p:cNvSpPr/>
          <p:nvPr/>
        </p:nvSpPr>
        <p:spPr>
          <a:xfrm>
            <a:off x="9342122" y="4885213"/>
            <a:ext cx="91059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1600DCC8-5CE8-4B66-9EC3-45B89FDE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954" y="2956903"/>
            <a:ext cx="447676" cy="447676"/>
          </a:xfrm>
          <a:prstGeom prst="rect">
            <a:avLst/>
          </a:prstGeom>
        </p:spPr>
      </p:pic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DBC0B5CF-7FF0-4F87-B49D-0E2C02DE4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972" y="2956903"/>
            <a:ext cx="447676" cy="447676"/>
          </a:xfrm>
          <a:prstGeom prst="rect">
            <a:avLst/>
          </a:prstGeom>
        </p:spPr>
      </p:pic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05892EAE-FF29-424F-A47F-EE01248A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4990" y="2956903"/>
            <a:ext cx="447676" cy="447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0EDDD-4476-4A7B-98AE-04D772982500}"/>
              </a:ext>
            </a:extLst>
          </p:cNvPr>
          <p:cNvSpPr txBox="1"/>
          <p:nvPr/>
        </p:nvSpPr>
        <p:spPr>
          <a:xfrm>
            <a:off x="7119846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MX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A3431-1CC0-4880-9C3E-BE3057C83FFD}"/>
              </a:ext>
            </a:extLst>
          </p:cNvPr>
          <p:cNvSpPr txBox="1"/>
          <p:nvPr/>
        </p:nvSpPr>
        <p:spPr>
          <a:xfrm>
            <a:off x="8439152" y="310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4A980-162D-4C86-A69D-35EECE21002E}"/>
              </a:ext>
            </a:extLst>
          </p:cNvPr>
          <p:cNvSpPr txBox="1"/>
          <p:nvPr/>
        </p:nvSpPr>
        <p:spPr>
          <a:xfrm>
            <a:off x="9742170" y="3097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57E816-699A-4AC7-88FB-329CE2439D2A}"/>
              </a:ext>
            </a:extLst>
          </p:cNvPr>
          <p:cNvCxnSpPr/>
          <p:nvPr/>
        </p:nvCxnSpPr>
        <p:spPr>
          <a:xfrm>
            <a:off x="708279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46B48E-2807-442C-9FEC-E3A2C8BDD38C}"/>
              </a:ext>
            </a:extLst>
          </p:cNvPr>
          <p:cNvCxnSpPr/>
          <p:nvPr/>
        </p:nvCxnSpPr>
        <p:spPr>
          <a:xfrm>
            <a:off x="843915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8A63C4-0F24-44DA-AB20-5EAA7E6749C3}"/>
              </a:ext>
            </a:extLst>
          </p:cNvPr>
          <p:cNvCxnSpPr/>
          <p:nvPr/>
        </p:nvCxnSpPr>
        <p:spPr>
          <a:xfrm>
            <a:off x="9795512" y="340457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43713-D97E-4C04-80B6-0CD9FFC1A4A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539992" y="3180741"/>
            <a:ext cx="6219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7870D-E3D2-44B2-B0D0-A87DC1679DC4}"/>
              </a:ext>
            </a:extLst>
          </p:cNvPr>
          <p:cNvCxnSpPr/>
          <p:nvPr/>
        </p:nvCxnSpPr>
        <p:spPr>
          <a:xfrm flipV="1">
            <a:off x="8881634" y="3121342"/>
            <a:ext cx="6219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Deciduous tree with solid fill">
            <a:extLst>
              <a:ext uri="{FF2B5EF4-FFF2-40B4-BE49-F238E27FC236}">
                <a16:creationId xmlns:a16="http://schemas.microsoft.com/office/drawing/2014/main" id="{0D1FD40B-2DF6-4AEF-B8F8-5E3B362FA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7190" y="3677218"/>
            <a:ext cx="914400" cy="914400"/>
          </a:xfrm>
          <a:prstGeom prst="rect">
            <a:avLst/>
          </a:prstGeom>
        </p:spPr>
      </p:pic>
      <p:pic>
        <p:nvPicPr>
          <p:cNvPr id="32" name="Graphic 31" descr="Deciduous tree with solid fill">
            <a:extLst>
              <a:ext uri="{FF2B5EF4-FFF2-40B4-BE49-F238E27FC236}">
                <a16:creationId xmlns:a16="http://schemas.microsoft.com/office/drawing/2014/main" id="{52CBD01B-32F9-4702-85CF-A69D9B718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1741" y="3677218"/>
            <a:ext cx="914400" cy="914400"/>
          </a:xfrm>
          <a:prstGeom prst="rect">
            <a:avLst/>
          </a:prstGeom>
        </p:spPr>
      </p:pic>
      <p:pic>
        <p:nvPicPr>
          <p:cNvPr id="33" name="Graphic 32" descr="Deciduous tree with solid fill">
            <a:extLst>
              <a:ext uri="{FF2B5EF4-FFF2-40B4-BE49-F238E27FC236}">
                <a16:creationId xmlns:a16="http://schemas.microsoft.com/office/drawing/2014/main" id="{567C9548-D23A-46CC-BC73-B7B75BB20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9740" y="368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366-1CB0-431E-A3E5-529FFECC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4D84-60EB-4FCC-9478-6837E56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4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Machine Learning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CD8-4CCE-4D3E-B4E4-C0F58AE8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C6A5-275E-468B-98F9-41962A53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not a bright line dividing statistical learning from Machine learning. The usual difference is that:</a:t>
            </a:r>
          </a:p>
          <a:p>
            <a:pPr lvl="1"/>
            <a:r>
              <a:rPr lang="en-US" dirty="0"/>
              <a:t>Machine learning tends to be more focused and developing efficient algorithms that scale to a large data in order to optimize the predictive model.</a:t>
            </a:r>
          </a:p>
          <a:p>
            <a:pPr lvl="1"/>
            <a:r>
              <a:rPr lang="en-US" dirty="0"/>
              <a:t>Statistical learning (classical) pay more attention to the probabilistic theory and underlying structure of the model.</a:t>
            </a:r>
          </a:p>
          <a:p>
            <a:pPr marL="0" indent="0">
              <a:buNone/>
            </a:pPr>
            <a:r>
              <a:rPr lang="en-US" dirty="0"/>
              <a:t>Machine Learning Classifiers: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Tree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 Machines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8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CB6A-C53D-4671-A10B-E89A7B51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Nearest neighbors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DD82-DA48-40F8-9F33-B6BD33D3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behind is very simple, for each record to be classified: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K records that have similar features.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out what the majority class is among those “similar” records and assign that class to the new records.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Mental experiment:</a:t>
            </a:r>
          </a:p>
          <a:p>
            <a:pPr marL="0" indent="0">
              <a:buNone/>
            </a:pPr>
            <a:r>
              <a:rPr lang="en-US" dirty="0"/>
              <a:t>Predict favorite ice cream (between chocolate and vanilla) based on age, gender and K nearest neighbors.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1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37D3-5629-4990-BD82-BB7ABA6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347FB-1E46-4DB2-97DB-5B5427FD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534" y="2423180"/>
            <a:ext cx="473093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9A40B-079B-489A-B404-90037AC08CEE}"/>
              </a:ext>
            </a:extLst>
          </p:cNvPr>
          <p:cNvSpPr txBox="1"/>
          <p:nvPr/>
        </p:nvSpPr>
        <p:spPr>
          <a:xfrm>
            <a:off x="1451579" y="1953801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who are you most similar neighbors and poll their decision to decide your guess.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5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0143-1CB3-4407-B268-F59F38F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E5A4F-0BEF-42FF-9A28-B7FCA9D5B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Similarity (nearest) can be determined using a distance metric.</a:t>
                </a:r>
              </a:p>
              <a:p>
                <a:pPr marL="0" indent="0">
                  <a:buNone/>
                </a:pPr>
                <a:r>
                  <a:rPr lang="en-US" b="1" dirty="0"/>
                  <a:t>Distance metric</a:t>
                </a:r>
                <a:r>
                  <a:rPr lang="en-US" dirty="0"/>
                  <a:t>: A real valued function that measures how far two records are from one another.</a:t>
                </a:r>
              </a:p>
              <a:p>
                <a:pPr lvl="1"/>
                <a:r>
                  <a:rPr lang="en-US" dirty="0"/>
                  <a:t>Euclidean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Manhattan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E5A4F-0BEF-42FF-9A28-B7FCA9D5B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883" r="-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5EE747E-627C-404F-ACA0-A0B47E2FA623}"/>
              </a:ext>
            </a:extLst>
          </p:cNvPr>
          <p:cNvGrpSpPr/>
          <p:nvPr/>
        </p:nvGrpSpPr>
        <p:grpSpPr>
          <a:xfrm>
            <a:off x="9490326" y="4035319"/>
            <a:ext cx="1656826" cy="968928"/>
            <a:chOff x="9597006" y="3275901"/>
            <a:chExt cx="1656826" cy="9689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884E71-4A8C-45A4-8D9C-E16FF3B83051}"/>
                </a:ext>
              </a:extLst>
            </p:cNvPr>
            <p:cNvCxnSpPr/>
            <p:nvPr/>
          </p:nvCxnSpPr>
          <p:spPr>
            <a:xfrm flipV="1">
              <a:off x="9597006" y="3280095"/>
              <a:ext cx="1644242" cy="964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6934EDD-1128-4C3A-B788-10B12C55D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7006" y="3275901"/>
              <a:ext cx="1656826" cy="968928"/>
            </a:xfrm>
            <a:prstGeom prst="bentConnector3">
              <a:avLst>
                <a:gd name="adj1" fmla="val -16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60D7B3-5748-43F6-A2C6-431E5DD8F855}"/>
              </a:ext>
            </a:extLst>
          </p:cNvPr>
          <p:cNvSpPr txBox="1"/>
          <p:nvPr/>
        </p:nvSpPr>
        <p:spPr>
          <a:xfrm>
            <a:off x="9741786" y="383122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Manhattan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24D29-0B74-4085-8A61-9906B02A24DB}"/>
              </a:ext>
            </a:extLst>
          </p:cNvPr>
          <p:cNvSpPr txBox="1"/>
          <p:nvPr/>
        </p:nvSpPr>
        <p:spPr>
          <a:xfrm>
            <a:off x="10105026" y="466180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Euclidean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7B41-0D32-4CB8-BF9D-DAD56AA5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  <a:br>
              <a:rPr lang="en-US" dirty="0"/>
            </a:br>
            <a:r>
              <a:rPr lang="en-US" sz="1800" dirty="0"/>
              <a:t>“Normalization”, Z-score</a:t>
            </a:r>
            <a:endParaRPr lang="es-MX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01F5-2983-4A33-819B-52A8B0DC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Standardization puts all variables on similar scale by subtracting the mean and dividing by the standard deviation. In this way, we ensure that a variable does not overly influence a model simply by the scale of the original measurement.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4FF2A-6585-41D2-917A-26DD9F47F614}"/>
                  </a:ext>
                </a:extLst>
              </p:cNvPr>
              <p:cNvSpPr txBox="1"/>
              <p:nvPr/>
            </p:nvSpPr>
            <p:spPr>
              <a:xfrm>
                <a:off x="5082100" y="3649980"/>
                <a:ext cx="1018227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4FF2A-6585-41D2-917A-26DD9F47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00" y="3649980"/>
                <a:ext cx="1018227" cy="509755"/>
              </a:xfrm>
              <a:prstGeom prst="rect">
                <a:avLst/>
              </a:prstGeom>
              <a:blipFill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1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D945-9528-4F18-98EC-0A0B0C6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br>
              <a:rPr lang="en-US" dirty="0"/>
            </a:br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6C3B-CD44-44BD-B685-05181FF7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KNN classifies a record by assigning it to the class that similar records belong to.</a:t>
            </a:r>
          </a:p>
          <a:p>
            <a:r>
              <a:rPr lang="en-US" dirty="0"/>
              <a:t>Similarity is determined by Euclidean distance or other metrics.</a:t>
            </a:r>
          </a:p>
          <a:p>
            <a:r>
              <a:rPr lang="en-US" dirty="0"/>
              <a:t>The predictor variables are standardized to that the variables of large scale do not dominate the distance metrics.</a:t>
            </a:r>
          </a:p>
          <a:p>
            <a:r>
              <a:rPr lang="en-US" dirty="0"/>
              <a:t>K is determined by how well the algorithm performs on training data using different values for K (trail and error).</a:t>
            </a:r>
          </a:p>
          <a:p>
            <a:r>
              <a:rPr lang="en-US" dirty="0"/>
              <a:t>KNN is often used as first stage in predictive modeling, and its result is added to the data as a new predictor for a second stage for non-KNN modeling.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36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E497-E814-43C3-967D-0543281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Models</a:t>
            </a:r>
            <a:br>
              <a:rPr lang="en-US" dirty="0"/>
            </a:br>
            <a:r>
              <a:rPr lang="en-US" sz="1600" dirty="0"/>
              <a:t>Decision trees</a:t>
            </a:r>
            <a:endParaRPr lang="es-MX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7AFC3-C949-45F3-B63E-EAFC9B9E1649}"/>
              </a:ext>
            </a:extLst>
          </p:cNvPr>
          <p:cNvSpPr txBox="1"/>
          <p:nvPr/>
        </p:nvSpPr>
        <p:spPr>
          <a:xfrm>
            <a:off x="1451578" y="2068138"/>
            <a:ext cx="4011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Leo </a:t>
            </a:r>
            <a:r>
              <a:rPr lang="en-US" dirty="0" err="1"/>
              <a:t>Breiman</a:t>
            </a:r>
            <a:r>
              <a:rPr lang="en-US" dirty="0"/>
              <a:t> in 1984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set of  “if-then-else” rules that are easy to understand and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discover hidden patterns corresponding to complex interactions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B65788-9DF4-4C92-A846-24B36282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573" y="2068138"/>
            <a:ext cx="5429281" cy="3197965"/>
          </a:xfrm>
        </p:spPr>
      </p:pic>
    </p:spTree>
    <p:extLst>
      <p:ext uri="{BB962C8B-B14F-4D97-AF65-F5344CB8AC3E}">
        <p14:creationId xmlns:p14="http://schemas.microsoft.com/office/powerpoint/2010/main" val="92190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27571</TotalTime>
  <Words>1033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Gill Sans MT</vt:lpstr>
      <vt:lpstr>Gallery</vt:lpstr>
      <vt:lpstr>Practical Statistics for Data science Review</vt:lpstr>
      <vt:lpstr>Chapter 6</vt:lpstr>
      <vt:lpstr>Introduction</vt:lpstr>
      <vt:lpstr>K- Nearest neighbors</vt:lpstr>
      <vt:lpstr>Geometric interpretation</vt:lpstr>
      <vt:lpstr>Similarity</vt:lpstr>
      <vt:lpstr>Standardization “Normalization”, Z-score</vt:lpstr>
      <vt:lpstr>KNN summary</vt:lpstr>
      <vt:lpstr>Tree Models Decision trees</vt:lpstr>
      <vt:lpstr>Recursive Partitioning algorithm</vt:lpstr>
      <vt:lpstr>*Measuring Homogeneity and Impurity</vt:lpstr>
      <vt:lpstr>Decision trees Summary</vt:lpstr>
      <vt:lpstr>Model ensemble   </vt:lpstr>
      <vt:lpstr>Bagging</vt:lpstr>
      <vt:lpstr>Random Forest</vt:lpstr>
      <vt:lpstr>Boosting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{PEP}</cp:lastModifiedBy>
  <cp:revision>69</cp:revision>
  <dcterms:created xsi:type="dcterms:W3CDTF">2020-01-03T17:19:57Z</dcterms:created>
  <dcterms:modified xsi:type="dcterms:W3CDTF">2022-02-28T21:45:15Z</dcterms:modified>
</cp:coreProperties>
</file>