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STILLOCERVANTES, ADOLFOSALVADOR {PEP}" initials="CA{" lastIdx="1" clrIdx="0">
    <p:extLst>
      <p:ext uri="{19B8F6BF-5375-455C-9EA6-DF929625EA0E}">
        <p15:presenceInfo xmlns:p15="http://schemas.microsoft.com/office/powerpoint/2012/main" userId="S::ADOLFOSALVADOR.CASTILLOCERVANTES@pepsico.com::f773653e-8a34-4e83-9bd7-91baf06e4f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E395"/>
    <a:srgbClr val="A6D86E"/>
    <a:srgbClr val="548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65A-2F01-4F42-B23F-F3B62A10981C}" type="datetimeFigureOut">
              <a:rPr lang="es-MX" smtClean="0"/>
              <a:t>14/03/2022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69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65A-2F01-4F42-B23F-F3B62A10981C}" type="datetimeFigureOut">
              <a:rPr lang="es-MX" smtClean="0"/>
              <a:t>14/03/2022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84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65A-2F01-4F42-B23F-F3B62A10981C}" type="datetimeFigureOut">
              <a:rPr lang="es-MX" smtClean="0"/>
              <a:t>14/03/2022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60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65A-2F01-4F42-B23F-F3B62A10981C}" type="datetimeFigureOut">
              <a:rPr lang="es-MX" smtClean="0"/>
              <a:t>14/03/2022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67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65A-2F01-4F42-B23F-F3B62A10981C}" type="datetimeFigureOut">
              <a:rPr lang="es-MX" smtClean="0"/>
              <a:t>14/03/2022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3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65A-2F01-4F42-B23F-F3B62A10981C}" type="datetimeFigureOut">
              <a:rPr lang="es-MX" smtClean="0"/>
              <a:t>14/03/2022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6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65A-2F01-4F42-B23F-F3B62A10981C}" type="datetimeFigureOut">
              <a:rPr lang="es-MX" smtClean="0"/>
              <a:t>14/03/2022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68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65A-2F01-4F42-B23F-F3B62A10981C}" type="datetimeFigureOut">
              <a:rPr lang="es-MX" smtClean="0"/>
              <a:t>14/03/2022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72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65A-2F01-4F42-B23F-F3B62A10981C}" type="datetimeFigureOut">
              <a:rPr lang="es-MX" smtClean="0"/>
              <a:t>14/03/2022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068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65A-2F01-4F42-B23F-F3B62A10981C}" type="datetimeFigureOut">
              <a:rPr lang="es-MX" smtClean="0"/>
              <a:t>14/03/2022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60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2F9265A-2F01-4F42-B23F-F3B62A10981C}" type="datetimeFigureOut">
              <a:rPr lang="es-MX" smtClean="0"/>
              <a:t>14/03/2022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87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9265A-2F01-4F42-B23F-F3B62A10981C}" type="datetimeFigureOut">
              <a:rPr lang="es-MX" smtClean="0"/>
              <a:t>14/03/2022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33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BD50-28EC-43B5-839F-B9E51F44C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Practical Statistics for Data science</a:t>
            </a:r>
            <a:br>
              <a:rPr lang="en-US" dirty="0"/>
            </a:br>
            <a:r>
              <a:rPr lang="en-US" sz="4400" dirty="0"/>
              <a:t>Review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90FDB-688B-4608-BE91-19666CC84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4986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43BD6-D392-41C6-8D30-C698EAE4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  <a:endParaRPr lang="es-MX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4A34E-C197-4675-A5C1-EFDE4A34B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es-MX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94EA9E-0AD2-48A9-8B49-3F8B3974A9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More flexible than K-means.</a:t>
            </a:r>
          </a:p>
          <a:p>
            <a:r>
              <a:rPr lang="en-US" dirty="0"/>
              <a:t>Handles better non-numeric variables.</a:t>
            </a:r>
          </a:p>
          <a:p>
            <a:r>
              <a:rPr lang="en-US" dirty="0"/>
              <a:t>Sensitive to outlying groups.</a:t>
            </a:r>
          </a:p>
          <a:p>
            <a:r>
              <a:rPr lang="en-US" dirty="0"/>
              <a:t>Intuitive graphical display (Dendrogram).</a:t>
            </a:r>
            <a:endParaRPr lang="es-MX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2ABE7C-629B-48BF-9DAA-DA4D91B2E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</a:t>
            </a:r>
            <a:endParaRPr lang="es-MX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2C8156-B651-4A78-94CD-F1C192186B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Does not scale well to large datasets.</a:t>
            </a:r>
          </a:p>
          <a:p>
            <a:r>
              <a:rPr lang="en-US" dirty="0"/>
              <a:t>High computational cost for modes-sized data.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1290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9E6E-1819-4ADF-9D96-0DA8AF02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Dendrogram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AA0AC-980E-4AC8-BCF9-05BB4E90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814997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Hierarchical clustering leans itself to a natural graphical display as a tree.</a:t>
            </a:r>
          </a:p>
          <a:p>
            <a:pPr marL="0" indent="0">
              <a:buNone/>
            </a:pPr>
            <a:r>
              <a:rPr lang="en-US" dirty="0"/>
              <a:t>The leaves of the tree correspond to the records. The length of the ranch indicate the degree of dissimilarity between corresponding clusters.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9C7D55-40E6-4B77-B015-438BEC450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221" y="1863180"/>
            <a:ext cx="4020375" cy="419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2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4008-076F-4030-93F2-1A39C192D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agglomerative algorithm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EEFDE-E273-4F2B-BC81-23657FB15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7068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3DC2BF-6F4A-4835-8BD4-F82ED901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7</a:t>
            </a:r>
            <a:endParaRPr lang="es-MX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89B07-BA56-4773-86E8-62EAC8D551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474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0B0253-1D70-4EFD-A8F4-8CFEA686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s-MX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147304-7633-4F84-A240-7D48018E5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Unsupervised learning refers to statistical methods that extract meaning from data without training a model on labeled data.</a:t>
            </a:r>
          </a:p>
          <a:p>
            <a:r>
              <a:rPr lang="en-US" dirty="0"/>
              <a:t>Dimensionality reduction (Principal Components Analysis)</a:t>
            </a:r>
          </a:p>
          <a:p>
            <a:r>
              <a:rPr lang="en-US" dirty="0"/>
              <a:t>Clustering (K-Means, Hierarchical Clustering, Gaussian Mixtures)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“Can be viewed as an extension of the EDA to situations where you are confronted with a large number of variables and records.”</a:t>
            </a:r>
          </a:p>
          <a:p>
            <a:pPr marL="0" indent="0">
              <a:buNone/>
            </a:pPr>
            <a:r>
              <a:rPr lang="en-US" dirty="0"/>
              <a:t>In prediction Unsupervised learning can play an important role:</a:t>
            </a:r>
          </a:p>
          <a:p>
            <a:r>
              <a:rPr lang="en-US" dirty="0"/>
              <a:t>Pre-label data and transform the problem into a classification problem.</a:t>
            </a:r>
          </a:p>
          <a:p>
            <a:r>
              <a:rPr lang="en-US" dirty="0"/>
              <a:t>Tool against cold start.</a:t>
            </a:r>
          </a:p>
          <a:p>
            <a:r>
              <a:rPr lang="en-US" dirty="0"/>
              <a:t>Reduce the feature space of a predictive model.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491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6538-5AFC-436C-B329-77BAFCCC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 Analysis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B81117-3F2D-4EF7-8CF5-A9210F43EB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5589301" cy="345061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main idea in PCA is to combine multiple numeric predictor variables into a smaller set of variables, which are weighted linear combinations of the original set. This new set of variables would explain most of the variability of the full set of variables.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Linear combination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_2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is the first principal component that best explains the total variation</a:t>
                </a:r>
                <a:r>
                  <a:rPr lang="es-MX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is the best combination that best explains the remaining variation, etc.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B81117-3F2D-4EF7-8CF5-A9210F43E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5589301" cy="3450613"/>
              </a:xfrm>
              <a:blipFill>
                <a:blip r:embed="rId2"/>
                <a:stretch>
                  <a:fillRect l="-654" t="-707" r="-763" b="-53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DBB6451-95E7-497E-931D-93D4A7201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540" y="2015732"/>
            <a:ext cx="3592357" cy="35998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25072D-EB7C-44EA-9F47-DC3B6E8B07A7}"/>
              </a:ext>
            </a:extLst>
          </p:cNvPr>
          <p:cNvSpPr txBox="1"/>
          <p:nvPr/>
        </p:nvSpPr>
        <p:spPr>
          <a:xfrm>
            <a:off x="1268730" y="5646746"/>
            <a:ext cx="60998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dirty="0"/>
              <a:t>https://medium.datadriveninvestor.com/principal-components-analysis-pca-71cc9d43d9fb</a:t>
            </a:r>
          </a:p>
        </p:txBody>
      </p:sp>
    </p:spTree>
    <p:extLst>
      <p:ext uri="{BB962C8B-B14F-4D97-AF65-F5344CB8AC3E}">
        <p14:creationId xmlns:p14="http://schemas.microsoft.com/office/powerpoint/2010/main" val="54366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DA1F-BB6A-4B0A-AAD4-2E269E53D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  <a:br>
              <a:rPr lang="en-US" dirty="0"/>
            </a:br>
            <a:r>
              <a:rPr lang="en-US" sz="2000" dirty="0"/>
              <a:t>Mathematical method *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5B36DE-7C4F-4AD4-B350-AED3CF4EE6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Find the sample mean: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Compute covariance matrix: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Find eigenvalues by solving: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𝚺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arrange them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&gt;…&gt;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Find eigenvectors by solving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𝚺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The PCA Transformation will look like: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5B36DE-7C4F-4AD4-B350-AED3CF4EE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060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6F22D24-9D46-49E4-A93A-964F8D1244FA}"/>
              </a:ext>
            </a:extLst>
          </p:cNvPr>
          <p:cNvSpPr/>
          <p:nvPr/>
        </p:nvSpPr>
        <p:spPr>
          <a:xfrm>
            <a:off x="6629400" y="4221480"/>
            <a:ext cx="586740" cy="8305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PC1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5B5923-8925-4B5F-93B0-ABCC77537C53}"/>
              </a:ext>
            </a:extLst>
          </p:cNvPr>
          <p:cNvSpPr/>
          <p:nvPr/>
        </p:nvSpPr>
        <p:spPr>
          <a:xfrm>
            <a:off x="7498080" y="4221480"/>
            <a:ext cx="614293" cy="8305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PC2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E63307-32F9-4C6F-B190-A8C7760D6806}"/>
              </a:ext>
            </a:extLst>
          </p:cNvPr>
          <p:cNvSpPr/>
          <p:nvPr/>
        </p:nvSpPr>
        <p:spPr>
          <a:xfrm>
            <a:off x="8842126" y="4221480"/>
            <a:ext cx="614293" cy="8305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PCp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37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56EA-8A5C-4992-B2B4-1AEE5CBC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  <a:br>
              <a:rPr lang="en-US" dirty="0"/>
            </a:br>
            <a:r>
              <a:rPr lang="en-US" dirty="0"/>
              <a:t>Summary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E23B7-D419-45EC-8A38-56FE8C7CB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Principal components are linear combination of the predictor variables.</a:t>
            </a:r>
          </a:p>
          <a:p>
            <a:r>
              <a:rPr lang="en-US" dirty="0"/>
              <a:t>They are calculated to minimize correlation between components, reducing redundancy.</a:t>
            </a:r>
          </a:p>
          <a:p>
            <a:r>
              <a:rPr lang="en-US" dirty="0"/>
              <a:t>A limited number of components will typically explain most of the variance in the outcome variable.</a:t>
            </a:r>
          </a:p>
          <a:p>
            <a:r>
              <a:rPr lang="en-US" dirty="0"/>
              <a:t>The limited set of principal components can then be used in place of the original predictors, reducing dimensionality.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8205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DA7D-F1B4-4D4B-B3C3-FE2BD5BF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5547F-E5DC-4B16-8089-A0266C650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Clustering is a technique to </a:t>
            </a:r>
            <a:r>
              <a:rPr lang="en-US" b="1" dirty="0"/>
              <a:t>divide data into different groups</a:t>
            </a:r>
            <a:r>
              <a:rPr lang="en-US" dirty="0"/>
              <a:t>, where the records in each group are similar to one another.</a:t>
            </a:r>
          </a:p>
          <a:p>
            <a:pPr marL="0" indent="0">
              <a:buNone/>
            </a:pPr>
            <a:r>
              <a:rPr lang="en-US" b="1" dirty="0"/>
              <a:t>K-means divides de data into K clusters </a:t>
            </a:r>
            <a:r>
              <a:rPr lang="en-US" dirty="0"/>
              <a:t>by minimizing the sum of the squared distances of each record to the mean of its assigned cluster.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Cluster: </a:t>
            </a:r>
          </a:p>
          <a:p>
            <a:pPr lvl="1"/>
            <a:r>
              <a:rPr lang="en-US" dirty="0"/>
              <a:t>A group of records that are similar.</a:t>
            </a:r>
          </a:p>
          <a:p>
            <a:r>
              <a:rPr lang="en-US" b="1" dirty="0"/>
              <a:t>Cluster mean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The vector of variable mean for the records in a cluster.</a:t>
            </a:r>
          </a:p>
          <a:p>
            <a:r>
              <a:rPr lang="en-US" b="1" dirty="0"/>
              <a:t>K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The number of clusters.</a:t>
            </a:r>
          </a:p>
        </p:txBody>
      </p:sp>
    </p:spTree>
    <p:extLst>
      <p:ext uri="{BB962C8B-B14F-4D97-AF65-F5344CB8AC3E}">
        <p14:creationId xmlns:p14="http://schemas.microsoft.com/office/powerpoint/2010/main" val="292540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DE0C-83CA-42B3-A5F4-4A82DD0A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algorithm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5D10-CA0C-4454-BE7E-C3548439F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41356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algorithm starts with a user-specified K and an initial set of cluster means.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Assign each record to the nearest cluster mean as measured by squared distance.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Compute the new cluster means based on the assignment of records.</a:t>
            </a:r>
          </a:p>
          <a:p>
            <a:pPr marL="0" indent="0">
              <a:buNone/>
            </a:pPr>
            <a:r>
              <a:rPr lang="en-US" dirty="0"/>
              <a:t>The algorithm isn’t guaranteed to find the best possible solution due random initialization. Thus, running several times is recommended and retrieved the iteration that as the lowest within cluster sum.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13" name="Picture 12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C1866B82-8EA0-4C81-AFF1-F47C2A1B8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106" y="1927645"/>
            <a:ext cx="4644421" cy="394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8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96DA9-7C2F-4DBF-A044-7D0C5036E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  <a:br>
              <a:rPr lang="en-US" dirty="0"/>
            </a:br>
            <a:r>
              <a:rPr lang="en-US" dirty="0"/>
              <a:t>Summary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DC235-AE1E-4E39-84FA-97DBBA7FB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desired of clusters K is chosen by the user.</a:t>
            </a:r>
          </a:p>
          <a:p>
            <a:r>
              <a:rPr lang="en-US" dirty="0"/>
              <a:t>The algorithm develops clusters by iteratively assigning records to the nearest cluster mean until cluster assignments do not change.</a:t>
            </a:r>
          </a:p>
          <a:p>
            <a:r>
              <a:rPr lang="en-US" dirty="0"/>
              <a:t>Practical considerations usually dominate the choice of K; there is no statically determined optimal number of clusters.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775442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33081</TotalTime>
  <Words>632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Gill Sans MT</vt:lpstr>
      <vt:lpstr>Gallery</vt:lpstr>
      <vt:lpstr>Practical Statistics for Data science Review</vt:lpstr>
      <vt:lpstr>Chapter 7</vt:lpstr>
      <vt:lpstr>Introduction</vt:lpstr>
      <vt:lpstr>Principal Components Analysis</vt:lpstr>
      <vt:lpstr>PCA Mathematical method *</vt:lpstr>
      <vt:lpstr>PCA Summary</vt:lpstr>
      <vt:lpstr>K-Means Clustering</vt:lpstr>
      <vt:lpstr>K-means algorithm</vt:lpstr>
      <vt:lpstr>K-Means Summary</vt:lpstr>
      <vt:lpstr>Hierarchical clustering</vt:lpstr>
      <vt:lpstr>The Dendrogram</vt:lpstr>
      <vt:lpstr>The agglomerative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Statistics for Data science Review</dc:title>
  <dc:creator>CASTILLOCERVANTES, ADOLFOSALVADOR {PI}</dc:creator>
  <cp:lastModifiedBy>CASTILLOCERVANTES, ADOLFOSALVADOR {PEP}</cp:lastModifiedBy>
  <cp:revision>86</cp:revision>
  <dcterms:created xsi:type="dcterms:W3CDTF">2020-01-03T17:19:57Z</dcterms:created>
  <dcterms:modified xsi:type="dcterms:W3CDTF">2022-03-16T17:25:34Z</dcterms:modified>
</cp:coreProperties>
</file>