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6" r:id="rId10"/>
    <p:sldId id="29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DD7E66-90D0-4628-A2B9-F3ACFA9EDE2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850015C-CD69-467C-974C-5A624FD12258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000" dirty="0"/>
            <a:t>Formulate hypothesis</a:t>
          </a:r>
          <a:endParaRPr lang="es-MX" sz="2000" dirty="0"/>
        </a:p>
      </dgm:t>
    </dgm:pt>
    <dgm:pt modelId="{A8A3E7C2-6140-469B-85CB-171E526CC81F}" type="parTrans" cxnId="{8192528B-D73C-449C-88D3-C8D57BB7DE47}">
      <dgm:prSet/>
      <dgm:spPr/>
      <dgm:t>
        <a:bodyPr/>
        <a:lstStyle/>
        <a:p>
          <a:endParaRPr lang="es-MX"/>
        </a:p>
      </dgm:t>
    </dgm:pt>
    <dgm:pt modelId="{7B682395-7466-4909-8F99-840AB13FE3DD}" type="sibTrans" cxnId="{8192528B-D73C-449C-88D3-C8D57BB7DE47}">
      <dgm:prSet/>
      <dgm:spPr/>
      <dgm:t>
        <a:bodyPr/>
        <a:lstStyle/>
        <a:p>
          <a:endParaRPr lang="es-MX"/>
        </a:p>
      </dgm:t>
    </dgm:pt>
    <dgm:pt modelId="{F0C53062-30D0-4352-878F-976455D161A3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000" dirty="0"/>
            <a:t>Design experiment</a:t>
          </a:r>
          <a:endParaRPr lang="es-MX" sz="2000" dirty="0"/>
        </a:p>
      </dgm:t>
    </dgm:pt>
    <dgm:pt modelId="{6804605F-35C2-40DE-B916-02A877E16EC1}" type="parTrans" cxnId="{93D08C26-19D2-4F68-A5CE-8EB270472C16}">
      <dgm:prSet/>
      <dgm:spPr/>
      <dgm:t>
        <a:bodyPr/>
        <a:lstStyle/>
        <a:p>
          <a:endParaRPr lang="es-MX"/>
        </a:p>
      </dgm:t>
    </dgm:pt>
    <dgm:pt modelId="{DE5A0AC7-47BF-4A01-A735-764E004C58EF}" type="sibTrans" cxnId="{93D08C26-19D2-4F68-A5CE-8EB270472C16}">
      <dgm:prSet/>
      <dgm:spPr/>
      <dgm:t>
        <a:bodyPr/>
        <a:lstStyle/>
        <a:p>
          <a:endParaRPr lang="es-MX"/>
        </a:p>
      </dgm:t>
    </dgm:pt>
    <dgm:pt modelId="{FBBD5157-372D-48FB-BC50-E1803DF64FC8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000" dirty="0"/>
            <a:t>Collect Data</a:t>
          </a:r>
          <a:endParaRPr lang="es-MX" sz="2000" dirty="0"/>
        </a:p>
      </dgm:t>
    </dgm:pt>
    <dgm:pt modelId="{A9D8567D-3A8E-49DA-AB22-30C234C12519}" type="parTrans" cxnId="{AB38EF25-E6BE-4609-8E34-8F429821598F}">
      <dgm:prSet/>
      <dgm:spPr/>
      <dgm:t>
        <a:bodyPr/>
        <a:lstStyle/>
        <a:p>
          <a:endParaRPr lang="es-MX"/>
        </a:p>
      </dgm:t>
    </dgm:pt>
    <dgm:pt modelId="{C0DC4562-AAFA-42D0-AE04-DEACF0188AE6}" type="sibTrans" cxnId="{AB38EF25-E6BE-4609-8E34-8F429821598F}">
      <dgm:prSet/>
      <dgm:spPr/>
      <dgm:t>
        <a:bodyPr/>
        <a:lstStyle/>
        <a:p>
          <a:endParaRPr lang="es-MX"/>
        </a:p>
      </dgm:t>
    </dgm:pt>
    <dgm:pt modelId="{B163B9A2-5175-4760-BC4E-CBF9928BC3D4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000" dirty="0"/>
            <a:t>Inference/ Conclusions</a:t>
          </a:r>
          <a:endParaRPr lang="es-MX" sz="2000" dirty="0"/>
        </a:p>
      </dgm:t>
    </dgm:pt>
    <dgm:pt modelId="{B7352EC8-1843-4069-996F-95B889D93617}" type="parTrans" cxnId="{9BF14B42-3BD4-42A3-9900-1F63E1C7BC71}">
      <dgm:prSet/>
      <dgm:spPr/>
      <dgm:t>
        <a:bodyPr/>
        <a:lstStyle/>
        <a:p>
          <a:endParaRPr lang="es-MX"/>
        </a:p>
      </dgm:t>
    </dgm:pt>
    <dgm:pt modelId="{3EB8D310-6EB3-4984-91C0-BFC6251B8FD7}" type="sibTrans" cxnId="{9BF14B42-3BD4-42A3-9900-1F63E1C7BC71}">
      <dgm:prSet/>
      <dgm:spPr/>
      <dgm:t>
        <a:bodyPr/>
        <a:lstStyle/>
        <a:p>
          <a:endParaRPr lang="es-MX"/>
        </a:p>
      </dgm:t>
    </dgm:pt>
    <dgm:pt modelId="{14BE4270-3CCC-42DD-ABA8-5F9EBD196624}" type="pres">
      <dgm:prSet presAssocID="{96DD7E66-90D0-4628-A2B9-F3ACFA9EDE2F}" presName="Name0" presStyleCnt="0">
        <dgm:presLayoutVars>
          <dgm:dir/>
          <dgm:animLvl val="lvl"/>
          <dgm:resizeHandles val="exact"/>
        </dgm:presLayoutVars>
      </dgm:prSet>
      <dgm:spPr/>
    </dgm:pt>
    <dgm:pt modelId="{21CA0705-37BF-4420-B0BC-9FD140AB8E53}" type="pres">
      <dgm:prSet presAssocID="{B850015C-CD69-467C-974C-5A624FD1225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9FB1EAF-31B5-4CCF-827A-E173A4B889C0}" type="pres">
      <dgm:prSet presAssocID="{7B682395-7466-4909-8F99-840AB13FE3DD}" presName="parTxOnlySpace" presStyleCnt="0"/>
      <dgm:spPr/>
    </dgm:pt>
    <dgm:pt modelId="{F502020B-2D78-4129-8914-F1293F7BCB75}" type="pres">
      <dgm:prSet presAssocID="{F0C53062-30D0-4352-878F-976455D161A3}" presName="parTxOnly" presStyleLbl="node1" presStyleIdx="1" presStyleCnt="4" custLinFactNeighborX="0" custLinFactNeighborY="0">
        <dgm:presLayoutVars>
          <dgm:chMax val="0"/>
          <dgm:chPref val="0"/>
          <dgm:bulletEnabled val="1"/>
        </dgm:presLayoutVars>
      </dgm:prSet>
      <dgm:spPr/>
    </dgm:pt>
    <dgm:pt modelId="{E2115448-C61F-4A30-B2F8-391076F7118B}" type="pres">
      <dgm:prSet presAssocID="{DE5A0AC7-47BF-4A01-A735-764E004C58EF}" presName="parTxOnlySpace" presStyleCnt="0"/>
      <dgm:spPr/>
    </dgm:pt>
    <dgm:pt modelId="{85B059EF-19FD-4600-8E3C-715963F1FC07}" type="pres">
      <dgm:prSet presAssocID="{FBBD5157-372D-48FB-BC50-E1803DF64FC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C0B2DC1-6821-4E0D-AB53-233726317002}" type="pres">
      <dgm:prSet presAssocID="{C0DC4562-AAFA-42D0-AE04-DEACF0188AE6}" presName="parTxOnlySpace" presStyleCnt="0"/>
      <dgm:spPr/>
    </dgm:pt>
    <dgm:pt modelId="{1E8B0D82-AF9D-4547-BB00-E99FD79CD450}" type="pres">
      <dgm:prSet presAssocID="{B163B9A2-5175-4760-BC4E-CBF9928BC3D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B38EF25-E6BE-4609-8E34-8F429821598F}" srcId="{96DD7E66-90D0-4628-A2B9-F3ACFA9EDE2F}" destId="{FBBD5157-372D-48FB-BC50-E1803DF64FC8}" srcOrd="2" destOrd="0" parTransId="{A9D8567D-3A8E-49DA-AB22-30C234C12519}" sibTransId="{C0DC4562-AAFA-42D0-AE04-DEACF0188AE6}"/>
    <dgm:cxn modelId="{93D08C26-19D2-4F68-A5CE-8EB270472C16}" srcId="{96DD7E66-90D0-4628-A2B9-F3ACFA9EDE2F}" destId="{F0C53062-30D0-4352-878F-976455D161A3}" srcOrd="1" destOrd="0" parTransId="{6804605F-35C2-40DE-B916-02A877E16EC1}" sibTransId="{DE5A0AC7-47BF-4A01-A735-764E004C58EF}"/>
    <dgm:cxn modelId="{9BF14B42-3BD4-42A3-9900-1F63E1C7BC71}" srcId="{96DD7E66-90D0-4628-A2B9-F3ACFA9EDE2F}" destId="{B163B9A2-5175-4760-BC4E-CBF9928BC3D4}" srcOrd="3" destOrd="0" parTransId="{B7352EC8-1843-4069-996F-95B889D93617}" sibTransId="{3EB8D310-6EB3-4984-91C0-BFC6251B8FD7}"/>
    <dgm:cxn modelId="{8192528B-D73C-449C-88D3-C8D57BB7DE47}" srcId="{96DD7E66-90D0-4628-A2B9-F3ACFA9EDE2F}" destId="{B850015C-CD69-467C-974C-5A624FD12258}" srcOrd="0" destOrd="0" parTransId="{A8A3E7C2-6140-469B-85CB-171E526CC81F}" sibTransId="{7B682395-7466-4909-8F99-840AB13FE3DD}"/>
    <dgm:cxn modelId="{948D1FA2-19A7-4790-A6CC-87E96D9F109F}" type="presOf" srcId="{B163B9A2-5175-4760-BC4E-CBF9928BC3D4}" destId="{1E8B0D82-AF9D-4547-BB00-E99FD79CD450}" srcOrd="0" destOrd="0" presId="urn:microsoft.com/office/officeart/2005/8/layout/chevron1"/>
    <dgm:cxn modelId="{DE876AAE-C16B-4193-B7E7-B194E6DC30FE}" type="presOf" srcId="{B850015C-CD69-467C-974C-5A624FD12258}" destId="{21CA0705-37BF-4420-B0BC-9FD140AB8E53}" srcOrd="0" destOrd="0" presId="urn:microsoft.com/office/officeart/2005/8/layout/chevron1"/>
    <dgm:cxn modelId="{2AF561BD-BBDC-49C2-9654-05837AC752F6}" type="presOf" srcId="{FBBD5157-372D-48FB-BC50-E1803DF64FC8}" destId="{85B059EF-19FD-4600-8E3C-715963F1FC07}" srcOrd="0" destOrd="0" presId="urn:microsoft.com/office/officeart/2005/8/layout/chevron1"/>
    <dgm:cxn modelId="{F822B3DF-A371-4820-90E0-A89F3D4FE859}" type="presOf" srcId="{96DD7E66-90D0-4628-A2B9-F3ACFA9EDE2F}" destId="{14BE4270-3CCC-42DD-ABA8-5F9EBD196624}" srcOrd="0" destOrd="0" presId="urn:microsoft.com/office/officeart/2005/8/layout/chevron1"/>
    <dgm:cxn modelId="{3B7063EF-E941-4BA0-B611-F05A4FE5E12D}" type="presOf" srcId="{F0C53062-30D0-4352-878F-976455D161A3}" destId="{F502020B-2D78-4129-8914-F1293F7BCB75}" srcOrd="0" destOrd="0" presId="urn:microsoft.com/office/officeart/2005/8/layout/chevron1"/>
    <dgm:cxn modelId="{822E5A27-3810-4960-8C3B-41FD49EAD067}" type="presParOf" srcId="{14BE4270-3CCC-42DD-ABA8-5F9EBD196624}" destId="{21CA0705-37BF-4420-B0BC-9FD140AB8E53}" srcOrd="0" destOrd="0" presId="urn:microsoft.com/office/officeart/2005/8/layout/chevron1"/>
    <dgm:cxn modelId="{C4B7327C-157B-4814-AA31-AA3FEB7D2239}" type="presParOf" srcId="{14BE4270-3CCC-42DD-ABA8-5F9EBD196624}" destId="{29FB1EAF-31B5-4CCF-827A-E173A4B889C0}" srcOrd="1" destOrd="0" presId="urn:microsoft.com/office/officeart/2005/8/layout/chevron1"/>
    <dgm:cxn modelId="{1F159649-5F27-4408-95C5-4858514807E6}" type="presParOf" srcId="{14BE4270-3CCC-42DD-ABA8-5F9EBD196624}" destId="{F502020B-2D78-4129-8914-F1293F7BCB75}" srcOrd="2" destOrd="0" presId="urn:microsoft.com/office/officeart/2005/8/layout/chevron1"/>
    <dgm:cxn modelId="{26285343-EF40-46CA-97E2-B31D2D0F3D0F}" type="presParOf" srcId="{14BE4270-3CCC-42DD-ABA8-5F9EBD196624}" destId="{E2115448-C61F-4A30-B2F8-391076F7118B}" srcOrd="3" destOrd="0" presId="urn:microsoft.com/office/officeart/2005/8/layout/chevron1"/>
    <dgm:cxn modelId="{4EE24A63-FE7F-4F90-8E89-A1A79CC6E893}" type="presParOf" srcId="{14BE4270-3CCC-42DD-ABA8-5F9EBD196624}" destId="{85B059EF-19FD-4600-8E3C-715963F1FC07}" srcOrd="4" destOrd="0" presId="urn:microsoft.com/office/officeart/2005/8/layout/chevron1"/>
    <dgm:cxn modelId="{DE58BB4F-66BC-4772-A4AD-D21714B0B717}" type="presParOf" srcId="{14BE4270-3CCC-42DD-ABA8-5F9EBD196624}" destId="{BC0B2DC1-6821-4E0D-AB53-233726317002}" srcOrd="5" destOrd="0" presId="urn:microsoft.com/office/officeart/2005/8/layout/chevron1"/>
    <dgm:cxn modelId="{F1B7149F-39E7-4010-BEEB-74AC17E2BAE6}" type="presParOf" srcId="{14BE4270-3CCC-42DD-ABA8-5F9EBD196624}" destId="{1E8B0D82-AF9D-4547-BB00-E99FD79CD45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A0705-37BF-4420-B0BC-9FD140AB8E53}">
      <dsp:nvSpPr>
        <dsp:cNvPr id="0" name=""/>
        <dsp:cNvSpPr/>
      </dsp:nvSpPr>
      <dsp:spPr>
        <a:xfrm>
          <a:off x="4039" y="1141138"/>
          <a:ext cx="2351444" cy="940577"/>
        </a:xfrm>
        <a:prstGeom prst="chevron">
          <a:avLst/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Formulate hypothesis</a:t>
          </a:r>
          <a:endParaRPr lang="es-MX" sz="2000" kern="1200" dirty="0"/>
        </a:p>
      </dsp:txBody>
      <dsp:txXfrm>
        <a:off x="474328" y="1141138"/>
        <a:ext cx="1410867" cy="940577"/>
      </dsp:txXfrm>
    </dsp:sp>
    <dsp:sp modelId="{F502020B-2D78-4129-8914-F1293F7BCB75}">
      <dsp:nvSpPr>
        <dsp:cNvPr id="0" name=""/>
        <dsp:cNvSpPr/>
      </dsp:nvSpPr>
      <dsp:spPr>
        <a:xfrm>
          <a:off x="2120339" y="1141138"/>
          <a:ext cx="2351444" cy="940577"/>
        </a:xfrm>
        <a:prstGeom prst="chevron">
          <a:avLst/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Design experiment</a:t>
          </a:r>
          <a:endParaRPr lang="es-MX" sz="2000" kern="1200" dirty="0"/>
        </a:p>
      </dsp:txBody>
      <dsp:txXfrm>
        <a:off x="2590628" y="1141138"/>
        <a:ext cx="1410867" cy="940577"/>
      </dsp:txXfrm>
    </dsp:sp>
    <dsp:sp modelId="{85B059EF-19FD-4600-8E3C-715963F1FC07}">
      <dsp:nvSpPr>
        <dsp:cNvPr id="0" name=""/>
        <dsp:cNvSpPr/>
      </dsp:nvSpPr>
      <dsp:spPr>
        <a:xfrm>
          <a:off x="4236638" y="1141138"/>
          <a:ext cx="2351444" cy="940577"/>
        </a:xfrm>
        <a:prstGeom prst="chevron">
          <a:avLst/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Collect Data</a:t>
          </a:r>
          <a:endParaRPr lang="es-MX" sz="2000" kern="1200" dirty="0"/>
        </a:p>
      </dsp:txBody>
      <dsp:txXfrm>
        <a:off x="4706927" y="1141138"/>
        <a:ext cx="1410867" cy="940577"/>
      </dsp:txXfrm>
    </dsp:sp>
    <dsp:sp modelId="{1E8B0D82-AF9D-4547-BB00-E99FD79CD450}">
      <dsp:nvSpPr>
        <dsp:cNvPr id="0" name=""/>
        <dsp:cNvSpPr/>
      </dsp:nvSpPr>
      <dsp:spPr>
        <a:xfrm>
          <a:off x="6352938" y="1141138"/>
          <a:ext cx="2351444" cy="940577"/>
        </a:xfrm>
        <a:prstGeom prst="chevron">
          <a:avLst/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Inference/ Conclusions</a:t>
          </a:r>
          <a:endParaRPr lang="es-MX" sz="2000" kern="1200" dirty="0"/>
        </a:p>
      </dsp:txBody>
      <dsp:txXfrm>
        <a:off x="6823227" y="1141138"/>
        <a:ext cx="1410867" cy="940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66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0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94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5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3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7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39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5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578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81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675A1E-7BBD-46EC-90C2-30E3B71B419A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17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75A1E-7BBD-46EC-90C2-30E3B71B419A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21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BD50-28EC-43B5-839F-B9E51F44C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Practical Statistics for Data science</a:t>
            </a:r>
            <a:br>
              <a:rPr lang="en-US" dirty="0"/>
            </a:br>
            <a:r>
              <a:rPr lang="en-US" sz="4400" dirty="0"/>
              <a:t>Review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90FDB-688B-4608-BE91-19666CC84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498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4A44-DE60-4B09-ABB9-555A0958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715C-9AAD-4835-9F7F-B96BD9D2E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7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3DC2BF-6F4A-4835-8BD4-F82ED901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  <a:endParaRPr lang="es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89B07-BA56-4773-86E8-62EAC8D55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Statistical Experiments and Significance Testing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474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F994D8-FB70-4763-BB9C-6FD75891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s-MX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6C483F-D584-41DD-8A46-AA9934682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8950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scientist are faced with the need to conduct continual experiments in order to confirm or reject a hypothesis. </a:t>
            </a:r>
          </a:p>
          <a:p>
            <a:r>
              <a:rPr lang="en-US" dirty="0"/>
              <a:t>In this chapter we will review traditional experimental design and discuss some common challenges in data science.</a:t>
            </a:r>
          </a:p>
          <a:p>
            <a:r>
              <a:rPr lang="en-US" dirty="0"/>
              <a:t>Classical Statistical inference Pipeline:</a:t>
            </a:r>
          </a:p>
          <a:p>
            <a:endParaRPr lang="es-MX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35826DC-EE5C-42A1-B251-BD772857E9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3672458"/>
              </p:ext>
            </p:extLst>
          </p:nvPr>
        </p:nvGraphicFramePr>
        <p:xfrm>
          <a:off x="2031999" y="2915478"/>
          <a:ext cx="8708422" cy="3222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922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21CF-C427-4A1E-B419-4A0C7ACE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Testing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1F81-F8CC-4F09-B395-E2D4579A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A/B testing is an experiment with two groups to establish which of two treatments, products, procedures, or the like is superior.</a:t>
            </a:r>
          </a:p>
          <a:p>
            <a:r>
              <a:rPr lang="en-US" b="1" dirty="0"/>
              <a:t>Treatment:</a:t>
            </a:r>
            <a:r>
              <a:rPr lang="en-US" dirty="0"/>
              <a:t> Something to which a subject is exposed.</a:t>
            </a:r>
          </a:p>
          <a:p>
            <a:r>
              <a:rPr lang="en-US" b="1" dirty="0"/>
              <a:t>Treatment group</a:t>
            </a:r>
            <a:r>
              <a:rPr lang="en-US" dirty="0"/>
              <a:t>: A group of subjects exposed to a specific treatment.</a:t>
            </a:r>
          </a:p>
          <a:p>
            <a:r>
              <a:rPr lang="en-US" b="1" dirty="0"/>
              <a:t>Control group</a:t>
            </a:r>
            <a:r>
              <a:rPr lang="en-US" dirty="0"/>
              <a:t>: A group of subjects exposed to no treatment (or standard treatment).</a:t>
            </a:r>
          </a:p>
          <a:p>
            <a:r>
              <a:rPr lang="en-US" b="1" dirty="0"/>
              <a:t>Randomization: </a:t>
            </a:r>
            <a:r>
              <a:rPr lang="en-US" dirty="0"/>
              <a:t>The process of randomly assigning subjects to treatments.</a:t>
            </a:r>
          </a:p>
          <a:p>
            <a:r>
              <a:rPr lang="en-US" b="1" dirty="0"/>
              <a:t>Subjects</a:t>
            </a:r>
            <a:r>
              <a:rPr lang="en-US" dirty="0"/>
              <a:t>: The items that are exposed to treatments.</a:t>
            </a:r>
          </a:p>
          <a:p>
            <a:r>
              <a:rPr lang="en-US" b="1" dirty="0"/>
              <a:t>Test statistic: </a:t>
            </a:r>
            <a:r>
              <a:rPr lang="en-US" dirty="0"/>
              <a:t>The metric used to measure the effect of the treatment.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05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56E7-06FF-412F-AEFD-F5148E35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testing examples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E1BDB-8601-4CEB-8F22-A92206DC8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two soil treatments to determine which produces better seed germination.</a:t>
            </a:r>
          </a:p>
          <a:p>
            <a:r>
              <a:rPr lang="en-US" dirty="0"/>
              <a:t>Testing two therapies to determine which suppresses cancer more effectively.</a:t>
            </a:r>
          </a:p>
          <a:p>
            <a:r>
              <a:rPr lang="en-US" dirty="0"/>
              <a:t>Testing two prices to determine which yields more net profit.</a:t>
            </a:r>
          </a:p>
          <a:p>
            <a:r>
              <a:rPr lang="en-US" dirty="0"/>
              <a:t>Testing two web headlines to determine which produces more clicks</a:t>
            </a:r>
          </a:p>
          <a:p>
            <a:r>
              <a:rPr lang="en-US" dirty="0"/>
              <a:t>Testing two web ads to determine which generates more conversions.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518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6B12-E728-43A9-805D-6A4641E2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C476-34BC-421E-80A9-B1324F89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A/B test has subjects that can be assigned to one treatment or another.</a:t>
            </a:r>
          </a:p>
          <a:p>
            <a:r>
              <a:rPr lang="en-US" dirty="0"/>
              <a:t>Subjects are randomized to treatments.</a:t>
            </a:r>
          </a:p>
          <a:p>
            <a:r>
              <a:rPr lang="en-US" dirty="0"/>
              <a:t>Measure:</a:t>
            </a:r>
          </a:p>
          <a:p>
            <a:pPr lvl="1"/>
            <a:r>
              <a:rPr lang="en-US" dirty="0"/>
              <a:t>The effect of the different treatments.</a:t>
            </a:r>
          </a:p>
          <a:p>
            <a:pPr lvl="1"/>
            <a:r>
              <a:rPr lang="en-US" dirty="0"/>
              <a:t>Luck of the draw in which subjects are assigned to which treatments.</a:t>
            </a:r>
          </a:p>
          <a:p>
            <a:r>
              <a:rPr lang="en-US" dirty="0"/>
              <a:t>Pay attention to the test statistic or metric you use to compare group A to group B.</a:t>
            </a:r>
          </a:p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86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28E8-A2A4-4A62-822F-3A9262A7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testing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C7310-FF92-4000-839F-E0F067394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have a control group?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just A/B? Why not C, D, …?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88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4E48-292D-432F-AD8E-62895E19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F8EA-7B29-4F21-A958-AE02B7BE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Why have a control group?</a:t>
            </a:r>
          </a:p>
          <a:p>
            <a:pPr lvl="1"/>
            <a:r>
              <a:rPr lang="en-US" dirty="0"/>
              <a:t>Without a control group, there is no assurance that “other things are equal” and that any difference is really due to the treatment or to chance.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just A/B? Why not C, D, …?</a:t>
            </a:r>
          </a:p>
          <a:p>
            <a:pPr lvl="1"/>
            <a:r>
              <a:rPr lang="en-US" dirty="0"/>
              <a:t>Additional treatments can be included. </a:t>
            </a:r>
          </a:p>
          <a:p>
            <a:pPr lvl="1"/>
            <a:r>
              <a:rPr lang="en-US" dirty="0"/>
              <a:t>Subjects might have repeated measurements. </a:t>
            </a:r>
          </a:p>
          <a:p>
            <a:pPr lvl="1"/>
            <a:r>
              <a:rPr lang="en-US" dirty="0"/>
              <a:t>This method is commonly applied in areas where subjects are scarce, expensive and acquired over time. So the designs have multiple opportunities to stop the experiment and reach conclusions.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934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8E31-242C-4FB6-93A1-D2FFE060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AE57-8F9D-4056-922C-9AF849E9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significance test. Their purpose is to help you learn whether random chance might be responsible for an observed effect.</a:t>
            </a:r>
          </a:p>
          <a:p>
            <a:r>
              <a:rPr lang="en-US" b="1" dirty="0"/>
              <a:t>Null hypothesis. </a:t>
            </a:r>
            <a:r>
              <a:rPr lang="en-US" dirty="0"/>
              <a:t>The hypothesis that chance is to blame.</a:t>
            </a:r>
          </a:p>
          <a:p>
            <a:r>
              <a:rPr lang="en-US" b="1" dirty="0"/>
              <a:t>Alternative hypothesis</a:t>
            </a:r>
            <a:r>
              <a:rPr lang="en-US" dirty="0"/>
              <a:t>: counterpoint to the null (what you hope to prove).</a:t>
            </a:r>
          </a:p>
          <a:p>
            <a:r>
              <a:rPr lang="en-US" b="1" dirty="0"/>
              <a:t>One-way test</a:t>
            </a:r>
            <a:r>
              <a:rPr lang="en-US" dirty="0"/>
              <a:t>: Hypothesis test that counts chance results only in one direction</a:t>
            </a:r>
          </a:p>
          <a:p>
            <a:r>
              <a:rPr lang="en-US" b="1" dirty="0"/>
              <a:t>Two-way test:</a:t>
            </a:r>
            <a:r>
              <a:rPr lang="en-US" dirty="0"/>
              <a:t> Hypothesis test that counts chance results in two directions.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31092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495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Practical Statistics for Data science Review</vt:lpstr>
      <vt:lpstr>Chapter 3</vt:lpstr>
      <vt:lpstr>Introduction</vt:lpstr>
      <vt:lpstr>A/B Testing</vt:lpstr>
      <vt:lpstr>A/B testing examples</vt:lpstr>
      <vt:lpstr>A/B Test</vt:lpstr>
      <vt:lpstr>A/B testing</vt:lpstr>
      <vt:lpstr>PowerPoint Presentation</vt:lpstr>
      <vt:lpstr>Hypothesis 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Statistics for Data science Review</dc:title>
  <dc:creator>CASTILLOCERVANTES, ADOLFOSALVADOR {PI}</dc:creator>
  <cp:lastModifiedBy>CASTILLOCERVANTES, ADOLFOSALVADOR {PI}</cp:lastModifiedBy>
  <cp:revision>8</cp:revision>
  <dcterms:created xsi:type="dcterms:W3CDTF">2020-01-08T23:08:06Z</dcterms:created>
  <dcterms:modified xsi:type="dcterms:W3CDTF">2020-03-09T01:15:54Z</dcterms:modified>
</cp:coreProperties>
</file>