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75021f1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75021f1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75021f17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75021f17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75021f17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75021f17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75021f17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75021f17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75021f17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75021f17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75021f17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75021f17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75021f17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75021f17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75021f17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75021f17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991276" y="860741"/>
            <a:ext cx="1490100" cy="284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991425" y="595175"/>
            <a:ext cx="149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Process A</a:t>
            </a:r>
            <a:endParaRPr/>
          </a:p>
        </p:txBody>
      </p:sp>
      <p:sp>
        <p:nvSpPr>
          <p:cNvPr id="56" name="Google Shape;56;p13"/>
          <p:cNvSpPr/>
          <p:nvPr/>
        </p:nvSpPr>
        <p:spPr>
          <a:xfrm>
            <a:off x="1117249" y="1383096"/>
            <a:ext cx="1269900" cy="305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117249" y="1762294"/>
            <a:ext cx="1269900" cy="401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 name="Google Shape;58;p13"/>
          <p:cNvCxnSpPr/>
          <p:nvPr/>
        </p:nvCxnSpPr>
        <p:spPr>
          <a:xfrm>
            <a:off x="991323" y="1332740"/>
            <a:ext cx="1500600" cy="0"/>
          </a:xfrm>
          <a:prstGeom prst="straightConnector1">
            <a:avLst/>
          </a:prstGeom>
          <a:noFill/>
          <a:ln cap="flat" cmpd="sng" w="9525">
            <a:solidFill>
              <a:schemeClr val="dk2"/>
            </a:solidFill>
            <a:prstDash val="solid"/>
            <a:round/>
            <a:headEnd len="med" w="med" type="none"/>
            <a:tailEnd len="med" w="med" type="none"/>
          </a:ln>
        </p:spPr>
      </p:cxnSp>
      <p:sp>
        <p:nvSpPr>
          <p:cNvPr id="59" name="Google Shape;59;p13"/>
          <p:cNvSpPr txBox="1"/>
          <p:nvPr/>
        </p:nvSpPr>
        <p:spPr>
          <a:xfrm>
            <a:off x="844375" y="845496"/>
            <a:ext cx="766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Globals:</a:t>
            </a:r>
            <a:endParaRPr sz="900"/>
          </a:p>
        </p:txBody>
      </p:sp>
      <p:sp>
        <p:nvSpPr>
          <p:cNvPr id="60" name="Google Shape;60;p13"/>
          <p:cNvSpPr txBox="1"/>
          <p:nvPr/>
        </p:nvSpPr>
        <p:spPr>
          <a:xfrm>
            <a:off x="1494925" y="790812"/>
            <a:ext cx="996900" cy="615600"/>
          </a:xfrm>
          <a:prstGeom prst="rect">
            <a:avLst/>
          </a:prstGeom>
          <a:noFill/>
          <a:ln>
            <a:noFill/>
          </a:ln>
        </p:spPr>
        <p:txBody>
          <a:bodyPr anchorCtr="0" anchor="t" bIns="91425" lIns="91425" spcFirstLastPara="1" rIns="91425" wrap="square" tIns="91425">
            <a:spAutoFit/>
          </a:bodyPr>
          <a:lstStyle/>
          <a:p>
            <a:pPr indent="-273050" lvl="0" marL="228600" rtl="0" algn="l">
              <a:spcBef>
                <a:spcPts val="0"/>
              </a:spcBef>
              <a:spcAft>
                <a:spcPts val="0"/>
              </a:spcAft>
              <a:buSzPts val="700"/>
              <a:buChar char="●"/>
            </a:pPr>
            <a:r>
              <a:rPr lang="en" sz="700"/>
              <a:t>Queue, </a:t>
            </a:r>
            <a:endParaRPr sz="700"/>
          </a:p>
          <a:p>
            <a:pPr indent="-273050" lvl="0" marL="228600" rtl="0" algn="l">
              <a:spcBef>
                <a:spcPts val="0"/>
              </a:spcBef>
              <a:spcAft>
                <a:spcPts val="0"/>
              </a:spcAft>
              <a:buSzPts val="700"/>
              <a:buChar char="●"/>
            </a:pPr>
            <a:r>
              <a:rPr lang="en" sz="700"/>
              <a:t>logical_clock, </a:t>
            </a:r>
            <a:endParaRPr sz="700"/>
          </a:p>
          <a:p>
            <a:pPr indent="-273050" lvl="0" marL="228600" rtl="0" algn="l">
              <a:spcBef>
                <a:spcPts val="0"/>
              </a:spcBef>
              <a:spcAft>
                <a:spcPts val="0"/>
              </a:spcAft>
              <a:buSzPts val="700"/>
              <a:buChar char="●"/>
            </a:pPr>
            <a:r>
              <a:rPr lang="en" sz="700"/>
              <a:t>sys_clock, </a:t>
            </a:r>
            <a:endParaRPr sz="700"/>
          </a:p>
          <a:p>
            <a:pPr indent="-273050" lvl="0" marL="228600" rtl="0" algn="l">
              <a:spcBef>
                <a:spcPts val="0"/>
              </a:spcBef>
              <a:spcAft>
                <a:spcPts val="0"/>
              </a:spcAft>
              <a:buSzPts val="700"/>
              <a:buChar char="●"/>
            </a:pPr>
            <a:r>
              <a:rPr lang="en" sz="700"/>
              <a:t>Code</a:t>
            </a:r>
            <a:endParaRPr sz="700"/>
          </a:p>
        </p:txBody>
      </p:sp>
      <p:sp>
        <p:nvSpPr>
          <p:cNvPr id="61" name="Google Shape;61;p13"/>
          <p:cNvSpPr txBox="1"/>
          <p:nvPr/>
        </p:nvSpPr>
        <p:spPr>
          <a:xfrm>
            <a:off x="1075257" y="1328891"/>
            <a:ext cx="944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main thread</a:t>
            </a:r>
            <a:endParaRPr sz="1100"/>
          </a:p>
        </p:txBody>
      </p:sp>
      <p:sp>
        <p:nvSpPr>
          <p:cNvPr id="62" name="Google Shape;62;p13"/>
          <p:cNvSpPr txBox="1"/>
          <p:nvPr/>
        </p:nvSpPr>
        <p:spPr>
          <a:xfrm>
            <a:off x="1075257" y="1708862"/>
            <a:ext cx="944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send</a:t>
            </a:r>
            <a:r>
              <a:rPr lang="en" sz="1100"/>
              <a:t> thread</a:t>
            </a:r>
            <a:endParaRPr sz="1100"/>
          </a:p>
        </p:txBody>
      </p:sp>
      <p:sp>
        <p:nvSpPr>
          <p:cNvPr id="63" name="Google Shape;63;p13"/>
          <p:cNvSpPr/>
          <p:nvPr/>
        </p:nvSpPr>
        <p:spPr>
          <a:xfrm>
            <a:off x="1689089" y="1953731"/>
            <a:ext cx="608700" cy="1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Socket</a:t>
            </a:r>
            <a:endParaRPr sz="1000"/>
          </a:p>
        </p:txBody>
      </p:sp>
      <p:sp>
        <p:nvSpPr>
          <p:cNvPr id="64" name="Google Shape;64;p13"/>
          <p:cNvSpPr/>
          <p:nvPr/>
        </p:nvSpPr>
        <p:spPr>
          <a:xfrm>
            <a:off x="1122374" y="2732532"/>
            <a:ext cx="1269900" cy="401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1080382" y="2679101"/>
            <a:ext cx="944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recv thread</a:t>
            </a:r>
            <a:endParaRPr sz="1100"/>
          </a:p>
        </p:txBody>
      </p:sp>
      <p:sp>
        <p:nvSpPr>
          <p:cNvPr id="66" name="Google Shape;66;p13"/>
          <p:cNvSpPr/>
          <p:nvPr/>
        </p:nvSpPr>
        <p:spPr>
          <a:xfrm>
            <a:off x="1694214" y="2923969"/>
            <a:ext cx="608700" cy="1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Socket</a:t>
            </a:r>
            <a:endParaRPr sz="1000"/>
          </a:p>
        </p:txBody>
      </p:sp>
      <p:sp>
        <p:nvSpPr>
          <p:cNvPr id="67" name="Google Shape;67;p13"/>
          <p:cNvSpPr/>
          <p:nvPr/>
        </p:nvSpPr>
        <p:spPr>
          <a:xfrm>
            <a:off x="1122374" y="2247411"/>
            <a:ext cx="1269900" cy="401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nvSpPr>
        <p:spPr>
          <a:xfrm>
            <a:off x="1080382" y="2193980"/>
            <a:ext cx="944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recv</a:t>
            </a:r>
            <a:r>
              <a:rPr lang="en" sz="1100"/>
              <a:t> thread</a:t>
            </a:r>
            <a:endParaRPr sz="1100"/>
          </a:p>
        </p:txBody>
      </p:sp>
      <p:sp>
        <p:nvSpPr>
          <p:cNvPr id="69" name="Google Shape;69;p13"/>
          <p:cNvSpPr/>
          <p:nvPr/>
        </p:nvSpPr>
        <p:spPr>
          <a:xfrm>
            <a:off x="1694214" y="2438848"/>
            <a:ext cx="608700" cy="1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Socket</a:t>
            </a:r>
            <a:endParaRPr sz="1000"/>
          </a:p>
        </p:txBody>
      </p:sp>
      <p:sp>
        <p:nvSpPr>
          <p:cNvPr id="70" name="Google Shape;70;p13"/>
          <p:cNvSpPr/>
          <p:nvPr/>
        </p:nvSpPr>
        <p:spPr>
          <a:xfrm>
            <a:off x="1117249" y="3217626"/>
            <a:ext cx="1269900" cy="401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nvSpPr>
        <p:spPr>
          <a:xfrm>
            <a:off x="1085682" y="3144032"/>
            <a:ext cx="944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send</a:t>
            </a:r>
            <a:r>
              <a:rPr lang="en" sz="1100"/>
              <a:t> thread</a:t>
            </a:r>
            <a:endParaRPr sz="1100"/>
          </a:p>
        </p:txBody>
      </p:sp>
      <p:sp>
        <p:nvSpPr>
          <p:cNvPr id="72" name="Google Shape;72;p13"/>
          <p:cNvSpPr/>
          <p:nvPr/>
        </p:nvSpPr>
        <p:spPr>
          <a:xfrm>
            <a:off x="1694214" y="3409063"/>
            <a:ext cx="608700" cy="1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Socket</a:t>
            </a:r>
            <a:endParaRPr sz="1000"/>
          </a:p>
        </p:txBody>
      </p:sp>
      <p:sp>
        <p:nvSpPr>
          <p:cNvPr id="73" name="Google Shape;73;p13"/>
          <p:cNvSpPr/>
          <p:nvPr/>
        </p:nvSpPr>
        <p:spPr>
          <a:xfrm>
            <a:off x="3963076" y="2232341"/>
            <a:ext cx="1490100" cy="284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txBox="1"/>
          <p:nvPr/>
        </p:nvSpPr>
        <p:spPr>
          <a:xfrm>
            <a:off x="3963225" y="1966775"/>
            <a:ext cx="149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Process B</a:t>
            </a:r>
            <a:endParaRPr/>
          </a:p>
        </p:txBody>
      </p:sp>
      <p:sp>
        <p:nvSpPr>
          <p:cNvPr id="75" name="Google Shape;75;p13"/>
          <p:cNvSpPr/>
          <p:nvPr/>
        </p:nvSpPr>
        <p:spPr>
          <a:xfrm>
            <a:off x="4089049" y="2754696"/>
            <a:ext cx="1269900" cy="305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4089049" y="3133894"/>
            <a:ext cx="1269900" cy="401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 name="Google Shape;77;p13"/>
          <p:cNvCxnSpPr/>
          <p:nvPr/>
        </p:nvCxnSpPr>
        <p:spPr>
          <a:xfrm>
            <a:off x="3963123" y="2704340"/>
            <a:ext cx="1500600" cy="0"/>
          </a:xfrm>
          <a:prstGeom prst="straightConnector1">
            <a:avLst/>
          </a:prstGeom>
          <a:noFill/>
          <a:ln cap="flat" cmpd="sng" w="9525">
            <a:solidFill>
              <a:schemeClr val="dk2"/>
            </a:solidFill>
            <a:prstDash val="solid"/>
            <a:round/>
            <a:headEnd len="med" w="med" type="none"/>
            <a:tailEnd len="med" w="med" type="none"/>
          </a:ln>
        </p:spPr>
      </p:cxnSp>
      <p:sp>
        <p:nvSpPr>
          <p:cNvPr id="78" name="Google Shape;78;p13"/>
          <p:cNvSpPr txBox="1"/>
          <p:nvPr/>
        </p:nvSpPr>
        <p:spPr>
          <a:xfrm>
            <a:off x="3816175" y="2217096"/>
            <a:ext cx="766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Globals:</a:t>
            </a:r>
            <a:endParaRPr sz="900"/>
          </a:p>
        </p:txBody>
      </p:sp>
      <p:sp>
        <p:nvSpPr>
          <p:cNvPr id="79" name="Google Shape;79;p13"/>
          <p:cNvSpPr txBox="1"/>
          <p:nvPr/>
        </p:nvSpPr>
        <p:spPr>
          <a:xfrm>
            <a:off x="4466725" y="2162412"/>
            <a:ext cx="996900" cy="615600"/>
          </a:xfrm>
          <a:prstGeom prst="rect">
            <a:avLst/>
          </a:prstGeom>
          <a:noFill/>
          <a:ln>
            <a:noFill/>
          </a:ln>
        </p:spPr>
        <p:txBody>
          <a:bodyPr anchorCtr="0" anchor="t" bIns="91425" lIns="91425" spcFirstLastPara="1" rIns="91425" wrap="square" tIns="91425">
            <a:spAutoFit/>
          </a:bodyPr>
          <a:lstStyle/>
          <a:p>
            <a:pPr indent="-273050" lvl="0" marL="228600" rtl="0" algn="l">
              <a:spcBef>
                <a:spcPts val="0"/>
              </a:spcBef>
              <a:spcAft>
                <a:spcPts val="0"/>
              </a:spcAft>
              <a:buSzPts val="700"/>
              <a:buChar char="●"/>
            </a:pPr>
            <a:r>
              <a:rPr lang="en" sz="700"/>
              <a:t>Queue, </a:t>
            </a:r>
            <a:endParaRPr sz="700"/>
          </a:p>
          <a:p>
            <a:pPr indent="-273050" lvl="0" marL="228600" rtl="0" algn="l">
              <a:spcBef>
                <a:spcPts val="0"/>
              </a:spcBef>
              <a:spcAft>
                <a:spcPts val="0"/>
              </a:spcAft>
              <a:buSzPts val="700"/>
              <a:buChar char="●"/>
            </a:pPr>
            <a:r>
              <a:rPr lang="en" sz="700"/>
              <a:t>logical_clock, </a:t>
            </a:r>
            <a:endParaRPr sz="700"/>
          </a:p>
          <a:p>
            <a:pPr indent="-273050" lvl="0" marL="228600" rtl="0" algn="l">
              <a:spcBef>
                <a:spcPts val="0"/>
              </a:spcBef>
              <a:spcAft>
                <a:spcPts val="0"/>
              </a:spcAft>
              <a:buSzPts val="700"/>
              <a:buChar char="●"/>
            </a:pPr>
            <a:r>
              <a:rPr lang="en" sz="700"/>
              <a:t>sys_clock, </a:t>
            </a:r>
            <a:endParaRPr sz="700"/>
          </a:p>
          <a:p>
            <a:pPr indent="-273050" lvl="0" marL="228600" rtl="0" algn="l">
              <a:spcBef>
                <a:spcPts val="0"/>
              </a:spcBef>
              <a:spcAft>
                <a:spcPts val="0"/>
              </a:spcAft>
              <a:buSzPts val="700"/>
              <a:buChar char="●"/>
            </a:pPr>
            <a:r>
              <a:rPr lang="en" sz="700"/>
              <a:t>Code</a:t>
            </a:r>
            <a:endParaRPr sz="700"/>
          </a:p>
        </p:txBody>
      </p:sp>
      <p:sp>
        <p:nvSpPr>
          <p:cNvPr id="80" name="Google Shape;80;p13"/>
          <p:cNvSpPr txBox="1"/>
          <p:nvPr/>
        </p:nvSpPr>
        <p:spPr>
          <a:xfrm>
            <a:off x="4047057" y="2700491"/>
            <a:ext cx="944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main thread</a:t>
            </a:r>
            <a:endParaRPr sz="1100"/>
          </a:p>
        </p:txBody>
      </p:sp>
      <p:sp>
        <p:nvSpPr>
          <p:cNvPr id="81" name="Google Shape;81;p13"/>
          <p:cNvSpPr txBox="1"/>
          <p:nvPr/>
        </p:nvSpPr>
        <p:spPr>
          <a:xfrm>
            <a:off x="4047057" y="3080462"/>
            <a:ext cx="944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recv thread</a:t>
            </a:r>
            <a:endParaRPr sz="1100"/>
          </a:p>
        </p:txBody>
      </p:sp>
      <p:sp>
        <p:nvSpPr>
          <p:cNvPr id="82" name="Google Shape;82;p13"/>
          <p:cNvSpPr/>
          <p:nvPr/>
        </p:nvSpPr>
        <p:spPr>
          <a:xfrm>
            <a:off x="4660889" y="3325331"/>
            <a:ext cx="608700" cy="1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Socket</a:t>
            </a:r>
            <a:endParaRPr sz="1000"/>
          </a:p>
        </p:txBody>
      </p:sp>
      <p:sp>
        <p:nvSpPr>
          <p:cNvPr id="83" name="Google Shape;83;p13"/>
          <p:cNvSpPr/>
          <p:nvPr/>
        </p:nvSpPr>
        <p:spPr>
          <a:xfrm>
            <a:off x="4094174" y="4104132"/>
            <a:ext cx="1269900" cy="401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nvSpPr>
        <p:spPr>
          <a:xfrm>
            <a:off x="4052182" y="4050701"/>
            <a:ext cx="944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send</a:t>
            </a:r>
            <a:r>
              <a:rPr lang="en" sz="1100"/>
              <a:t> thread</a:t>
            </a:r>
            <a:endParaRPr sz="1100"/>
          </a:p>
        </p:txBody>
      </p:sp>
      <p:sp>
        <p:nvSpPr>
          <p:cNvPr id="85" name="Google Shape;85;p13"/>
          <p:cNvSpPr/>
          <p:nvPr/>
        </p:nvSpPr>
        <p:spPr>
          <a:xfrm>
            <a:off x="4132614" y="4295569"/>
            <a:ext cx="608700" cy="1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Socket</a:t>
            </a:r>
            <a:endParaRPr sz="1000"/>
          </a:p>
        </p:txBody>
      </p:sp>
      <p:sp>
        <p:nvSpPr>
          <p:cNvPr id="86" name="Google Shape;86;p13"/>
          <p:cNvSpPr/>
          <p:nvPr/>
        </p:nvSpPr>
        <p:spPr>
          <a:xfrm>
            <a:off x="4094174" y="3619011"/>
            <a:ext cx="1269900" cy="401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nvSpPr>
        <p:spPr>
          <a:xfrm>
            <a:off x="4052182" y="3565580"/>
            <a:ext cx="944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send</a:t>
            </a:r>
            <a:r>
              <a:rPr lang="en" sz="1100"/>
              <a:t> thread</a:t>
            </a:r>
            <a:endParaRPr sz="1100"/>
          </a:p>
        </p:txBody>
      </p:sp>
      <p:sp>
        <p:nvSpPr>
          <p:cNvPr id="88" name="Google Shape;88;p13"/>
          <p:cNvSpPr/>
          <p:nvPr/>
        </p:nvSpPr>
        <p:spPr>
          <a:xfrm>
            <a:off x="4666014" y="3810448"/>
            <a:ext cx="608700" cy="1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Socket</a:t>
            </a:r>
            <a:endParaRPr sz="1000"/>
          </a:p>
        </p:txBody>
      </p:sp>
      <p:sp>
        <p:nvSpPr>
          <p:cNvPr id="89" name="Google Shape;89;p13"/>
          <p:cNvSpPr/>
          <p:nvPr/>
        </p:nvSpPr>
        <p:spPr>
          <a:xfrm>
            <a:off x="4089049" y="4589226"/>
            <a:ext cx="1269900" cy="401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txBox="1"/>
          <p:nvPr/>
        </p:nvSpPr>
        <p:spPr>
          <a:xfrm>
            <a:off x="4057482" y="4515632"/>
            <a:ext cx="944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recv</a:t>
            </a:r>
            <a:r>
              <a:rPr lang="en" sz="1100"/>
              <a:t> thread</a:t>
            </a:r>
            <a:endParaRPr sz="1100"/>
          </a:p>
        </p:txBody>
      </p:sp>
      <p:sp>
        <p:nvSpPr>
          <p:cNvPr id="91" name="Google Shape;91;p13"/>
          <p:cNvSpPr/>
          <p:nvPr/>
        </p:nvSpPr>
        <p:spPr>
          <a:xfrm>
            <a:off x="4132614" y="4780688"/>
            <a:ext cx="608700" cy="1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Socket</a:t>
            </a:r>
            <a:endParaRPr sz="1000"/>
          </a:p>
        </p:txBody>
      </p:sp>
      <p:sp>
        <p:nvSpPr>
          <p:cNvPr id="92" name="Google Shape;92;p13"/>
          <p:cNvSpPr/>
          <p:nvPr/>
        </p:nvSpPr>
        <p:spPr>
          <a:xfrm>
            <a:off x="6858676" y="936941"/>
            <a:ext cx="1490100" cy="284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txBox="1"/>
          <p:nvPr/>
        </p:nvSpPr>
        <p:spPr>
          <a:xfrm>
            <a:off x="6858825" y="671375"/>
            <a:ext cx="149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Process C</a:t>
            </a:r>
            <a:endParaRPr/>
          </a:p>
        </p:txBody>
      </p:sp>
      <p:sp>
        <p:nvSpPr>
          <p:cNvPr id="94" name="Google Shape;94;p13"/>
          <p:cNvSpPr/>
          <p:nvPr/>
        </p:nvSpPr>
        <p:spPr>
          <a:xfrm>
            <a:off x="6984649" y="1459296"/>
            <a:ext cx="1269900" cy="305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984649" y="1838494"/>
            <a:ext cx="1269900" cy="401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3"/>
          <p:cNvCxnSpPr/>
          <p:nvPr/>
        </p:nvCxnSpPr>
        <p:spPr>
          <a:xfrm>
            <a:off x="6858723" y="1408940"/>
            <a:ext cx="1500600" cy="0"/>
          </a:xfrm>
          <a:prstGeom prst="straightConnector1">
            <a:avLst/>
          </a:prstGeom>
          <a:noFill/>
          <a:ln cap="flat" cmpd="sng" w="9525">
            <a:solidFill>
              <a:schemeClr val="dk2"/>
            </a:solidFill>
            <a:prstDash val="solid"/>
            <a:round/>
            <a:headEnd len="med" w="med" type="none"/>
            <a:tailEnd len="med" w="med" type="none"/>
          </a:ln>
        </p:spPr>
      </p:cxnSp>
      <p:sp>
        <p:nvSpPr>
          <p:cNvPr id="97" name="Google Shape;97;p13"/>
          <p:cNvSpPr txBox="1"/>
          <p:nvPr/>
        </p:nvSpPr>
        <p:spPr>
          <a:xfrm>
            <a:off x="6711775" y="921696"/>
            <a:ext cx="766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Globals:</a:t>
            </a:r>
            <a:endParaRPr sz="900"/>
          </a:p>
        </p:txBody>
      </p:sp>
      <p:sp>
        <p:nvSpPr>
          <p:cNvPr id="98" name="Google Shape;98;p13"/>
          <p:cNvSpPr txBox="1"/>
          <p:nvPr/>
        </p:nvSpPr>
        <p:spPr>
          <a:xfrm>
            <a:off x="7362325" y="867012"/>
            <a:ext cx="996900" cy="615600"/>
          </a:xfrm>
          <a:prstGeom prst="rect">
            <a:avLst/>
          </a:prstGeom>
          <a:noFill/>
          <a:ln>
            <a:noFill/>
          </a:ln>
        </p:spPr>
        <p:txBody>
          <a:bodyPr anchorCtr="0" anchor="t" bIns="91425" lIns="91425" spcFirstLastPara="1" rIns="91425" wrap="square" tIns="91425">
            <a:spAutoFit/>
          </a:bodyPr>
          <a:lstStyle/>
          <a:p>
            <a:pPr indent="-273050" lvl="0" marL="228600" rtl="0" algn="l">
              <a:spcBef>
                <a:spcPts val="0"/>
              </a:spcBef>
              <a:spcAft>
                <a:spcPts val="0"/>
              </a:spcAft>
              <a:buSzPts val="700"/>
              <a:buChar char="●"/>
            </a:pPr>
            <a:r>
              <a:rPr lang="en" sz="700"/>
              <a:t>Queue, </a:t>
            </a:r>
            <a:endParaRPr sz="700"/>
          </a:p>
          <a:p>
            <a:pPr indent="-273050" lvl="0" marL="228600" rtl="0" algn="l">
              <a:spcBef>
                <a:spcPts val="0"/>
              </a:spcBef>
              <a:spcAft>
                <a:spcPts val="0"/>
              </a:spcAft>
              <a:buSzPts val="700"/>
              <a:buChar char="●"/>
            </a:pPr>
            <a:r>
              <a:rPr lang="en" sz="700"/>
              <a:t>logical_clock, </a:t>
            </a:r>
            <a:endParaRPr sz="700"/>
          </a:p>
          <a:p>
            <a:pPr indent="-273050" lvl="0" marL="228600" rtl="0" algn="l">
              <a:spcBef>
                <a:spcPts val="0"/>
              </a:spcBef>
              <a:spcAft>
                <a:spcPts val="0"/>
              </a:spcAft>
              <a:buSzPts val="700"/>
              <a:buChar char="●"/>
            </a:pPr>
            <a:r>
              <a:rPr lang="en" sz="700"/>
              <a:t>sys_clock, </a:t>
            </a:r>
            <a:endParaRPr sz="700"/>
          </a:p>
          <a:p>
            <a:pPr indent="-273050" lvl="0" marL="228600" rtl="0" algn="l">
              <a:spcBef>
                <a:spcPts val="0"/>
              </a:spcBef>
              <a:spcAft>
                <a:spcPts val="0"/>
              </a:spcAft>
              <a:buSzPts val="700"/>
              <a:buChar char="●"/>
            </a:pPr>
            <a:r>
              <a:rPr lang="en" sz="700"/>
              <a:t>Code</a:t>
            </a:r>
            <a:endParaRPr sz="700"/>
          </a:p>
        </p:txBody>
      </p:sp>
      <p:sp>
        <p:nvSpPr>
          <p:cNvPr id="99" name="Google Shape;99;p13"/>
          <p:cNvSpPr txBox="1"/>
          <p:nvPr/>
        </p:nvSpPr>
        <p:spPr>
          <a:xfrm>
            <a:off x="6942657" y="1405091"/>
            <a:ext cx="944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main thread</a:t>
            </a:r>
            <a:endParaRPr sz="1100"/>
          </a:p>
        </p:txBody>
      </p:sp>
      <p:sp>
        <p:nvSpPr>
          <p:cNvPr id="100" name="Google Shape;100;p13"/>
          <p:cNvSpPr txBox="1"/>
          <p:nvPr/>
        </p:nvSpPr>
        <p:spPr>
          <a:xfrm>
            <a:off x="6942657" y="1785062"/>
            <a:ext cx="944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recv thread</a:t>
            </a:r>
            <a:endParaRPr sz="1100"/>
          </a:p>
        </p:txBody>
      </p:sp>
      <p:sp>
        <p:nvSpPr>
          <p:cNvPr id="101" name="Google Shape;101;p13"/>
          <p:cNvSpPr/>
          <p:nvPr/>
        </p:nvSpPr>
        <p:spPr>
          <a:xfrm>
            <a:off x="7099289" y="2029931"/>
            <a:ext cx="608700" cy="1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Socket</a:t>
            </a:r>
            <a:endParaRPr sz="1000"/>
          </a:p>
        </p:txBody>
      </p:sp>
      <p:sp>
        <p:nvSpPr>
          <p:cNvPr id="102" name="Google Shape;102;p13"/>
          <p:cNvSpPr/>
          <p:nvPr/>
        </p:nvSpPr>
        <p:spPr>
          <a:xfrm>
            <a:off x="6989774" y="2808732"/>
            <a:ext cx="1269900" cy="401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txBox="1"/>
          <p:nvPr/>
        </p:nvSpPr>
        <p:spPr>
          <a:xfrm>
            <a:off x="6947782" y="2755301"/>
            <a:ext cx="944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send</a:t>
            </a:r>
            <a:r>
              <a:rPr lang="en" sz="1100"/>
              <a:t> thread</a:t>
            </a:r>
            <a:endParaRPr sz="1100"/>
          </a:p>
        </p:txBody>
      </p:sp>
      <p:sp>
        <p:nvSpPr>
          <p:cNvPr id="104" name="Google Shape;104;p13"/>
          <p:cNvSpPr/>
          <p:nvPr/>
        </p:nvSpPr>
        <p:spPr>
          <a:xfrm>
            <a:off x="7104414" y="3000169"/>
            <a:ext cx="608700" cy="1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Socket</a:t>
            </a:r>
            <a:endParaRPr sz="1000"/>
          </a:p>
        </p:txBody>
      </p:sp>
      <p:sp>
        <p:nvSpPr>
          <p:cNvPr id="105" name="Google Shape;105;p13"/>
          <p:cNvSpPr/>
          <p:nvPr/>
        </p:nvSpPr>
        <p:spPr>
          <a:xfrm>
            <a:off x="6989774" y="2323611"/>
            <a:ext cx="1269900" cy="401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txBox="1"/>
          <p:nvPr/>
        </p:nvSpPr>
        <p:spPr>
          <a:xfrm>
            <a:off x="6947782" y="2270180"/>
            <a:ext cx="944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send thread</a:t>
            </a:r>
            <a:endParaRPr sz="1100"/>
          </a:p>
        </p:txBody>
      </p:sp>
      <p:sp>
        <p:nvSpPr>
          <p:cNvPr id="107" name="Google Shape;107;p13"/>
          <p:cNvSpPr/>
          <p:nvPr/>
        </p:nvSpPr>
        <p:spPr>
          <a:xfrm>
            <a:off x="7104414" y="2515048"/>
            <a:ext cx="608700" cy="1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Socket</a:t>
            </a:r>
            <a:endParaRPr sz="1000"/>
          </a:p>
        </p:txBody>
      </p:sp>
      <p:sp>
        <p:nvSpPr>
          <p:cNvPr id="108" name="Google Shape;108;p13"/>
          <p:cNvSpPr/>
          <p:nvPr/>
        </p:nvSpPr>
        <p:spPr>
          <a:xfrm>
            <a:off x="6984649" y="3293826"/>
            <a:ext cx="1269900" cy="401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txBox="1"/>
          <p:nvPr/>
        </p:nvSpPr>
        <p:spPr>
          <a:xfrm>
            <a:off x="6953082" y="3220232"/>
            <a:ext cx="944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recv</a:t>
            </a:r>
            <a:r>
              <a:rPr lang="en" sz="1100"/>
              <a:t> thread</a:t>
            </a:r>
            <a:endParaRPr sz="1100"/>
          </a:p>
        </p:txBody>
      </p:sp>
      <p:sp>
        <p:nvSpPr>
          <p:cNvPr id="110" name="Google Shape;110;p13"/>
          <p:cNvSpPr/>
          <p:nvPr/>
        </p:nvSpPr>
        <p:spPr>
          <a:xfrm>
            <a:off x="7104414" y="3485263"/>
            <a:ext cx="608700" cy="1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Socket</a:t>
            </a:r>
            <a:endParaRPr sz="1000"/>
          </a:p>
        </p:txBody>
      </p:sp>
      <p:cxnSp>
        <p:nvCxnSpPr>
          <p:cNvPr id="111" name="Google Shape;111;p13"/>
          <p:cNvCxnSpPr>
            <a:stCxn id="72" idx="3"/>
            <a:endCxn id="91" idx="1"/>
          </p:cNvCxnSpPr>
          <p:nvPr/>
        </p:nvCxnSpPr>
        <p:spPr>
          <a:xfrm>
            <a:off x="2302914" y="3487663"/>
            <a:ext cx="1829700" cy="1371600"/>
          </a:xfrm>
          <a:prstGeom prst="straightConnector1">
            <a:avLst/>
          </a:prstGeom>
          <a:noFill/>
          <a:ln cap="flat" cmpd="sng" w="19050">
            <a:solidFill>
              <a:schemeClr val="dk2"/>
            </a:solidFill>
            <a:prstDash val="solid"/>
            <a:round/>
            <a:headEnd len="med" w="med" type="none"/>
            <a:tailEnd len="med" w="med" type="triangle"/>
          </a:ln>
        </p:spPr>
      </p:cxnSp>
      <p:cxnSp>
        <p:nvCxnSpPr>
          <p:cNvPr id="112" name="Google Shape;112;p13"/>
          <p:cNvCxnSpPr>
            <a:stCxn id="85" idx="1"/>
            <a:endCxn id="66" idx="3"/>
          </p:cNvCxnSpPr>
          <p:nvPr/>
        </p:nvCxnSpPr>
        <p:spPr>
          <a:xfrm rot="10800000">
            <a:off x="2302914" y="3002569"/>
            <a:ext cx="1829700" cy="1371600"/>
          </a:xfrm>
          <a:prstGeom prst="straightConnector1">
            <a:avLst/>
          </a:prstGeom>
          <a:noFill/>
          <a:ln cap="flat" cmpd="sng" w="19050">
            <a:solidFill>
              <a:schemeClr val="dk2"/>
            </a:solidFill>
            <a:prstDash val="solid"/>
            <a:round/>
            <a:headEnd len="med" w="med" type="none"/>
            <a:tailEnd len="med" w="med" type="triangle"/>
          </a:ln>
        </p:spPr>
      </p:cxnSp>
      <p:cxnSp>
        <p:nvCxnSpPr>
          <p:cNvPr id="113" name="Google Shape;113;p13"/>
          <p:cNvCxnSpPr>
            <a:stCxn id="88" idx="3"/>
            <a:endCxn id="110" idx="1"/>
          </p:cNvCxnSpPr>
          <p:nvPr/>
        </p:nvCxnSpPr>
        <p:spPr>
          <a:xfrm flipH="1" rot="10800000">
            <a:off x="5274714" y="3563848"/>
            <a:ext cx="1829700" cy="325200"/>
          </a:xfrm>
          <a:prstGeom prst="straightConnector1">
            <a:avLst/>
          </a:prstGeom>
          <a:noFill/>
          <a:ln cap="flat" cmpd="sng" w="19050">
            <a:solidFill>
              <a:schemeClr val="dk2"/>
            </a:solidFill>
            <a:prstDash val="solid"/>
            <a:round/>
            <a:headEnd len="med" w="med" type="none"/>
            <a:tailEnd len="med" w="med" type="triangle"/>
          </a:ln>
        </p:spPr>
      </p:cxnSp>
      <p:cxnSp>
        <p:nvCxnSpPr>
          <p:cNvPr id="114" name="Google Shape;114;p13"/>
          <p:cNvCxnSpPr>
            <a:endCxn id="82" idx="3"/>
          </p:cNvCxnSpPr>
          <p:nvPr/>
        </p:nvCxnSpPr>
        <p:spPr>
          <a:xfrm flipH="1">
            <a:off x="5269589" y="3078731"/>
            <a:ext cx="1834800" cy="325200"/>
          </a:xfrm>
          <a:prstGeom prst="straightConnector1">
            <a:avLst/>
          </a:prstGeom>
          <a:noFill/>
          <a:ln cap="flat" cmpd="sng" w="19050">
            <a:solidFill>
              <a:schemeClr val="dk2"/>
            </a:solidFill>
            <a:prstDash val="solid"/>
            <a:round/>
            <a:headEnd len="med" w="med" type="none"/>
            <a:tailEnd len="med" w="med" type="triangle"/>
          </a:ln>
        </p:spPr>
      </p:cxnSp>
      <p:cxnSp>
        <p:nvCxnSpPr>
          <p:cNvPr id="115" name="Google Shape;115;p13"/>
          <p:cNvCxnSpPr>
            <a:stCxn id="107" idx="1"/>
          </p:cNvCxnSpPr>
          <p:nvPr/>
        </p:nvCxnSpPr>
        <p:spPr>
          <a:xfrm rot="10800000">
            <a:off x="4798614" y="1532248"/>
            <a:ext cx="2305800" cy="1061400"/>
          </a:xfrm>
          <a:prstGeom prst="curvedConnector3">
            <a:avLst>
              <a:gd fmla="val 50000" name="adj1"/>
            </a:avLst>
          </a:prstGeom>
          <a:noFill/>
          <a:ln cap="flat" cmpd="sng" w="19050">
            <a:solidFill>
              <a:schemeClr val="dk2"/>
            </a:solidFill>
            <a:prstDash val="solid"/>
            <a:round/>
            <a:headEnd len="med" w="med" type="none"/>
            <a:tailEnd len="med" w="med" type="none"/>
          </a:ln>
        </p:spPr>
      </p:cxnSp>
      <p:cxnSp>
        <p:nvCxnSpPr>
          <p:cNvPr id="116" name="Google Shape;116;p13"/>
          <p:cNvCxnSpPr>
            <a:stCxn id="69" idx="3"/>
          </p:cNvCxnSpPr>
          <p:nvPr/>
        </p:nvCxnSpPr>
        <p:spPr>
          <a:xfrm flipH="1" rot="10800000">
            <a:off x="2302914" y="1532248"/>
            <a:ext cx="2516100" cy="985200"/>
          </a:xfrm>
          <a:prstGeom prst="curvedConnector3">
            <a:avLst>
              <a:gd fmla="val 50000" name="adj1"/>
            </a:avLst>
          </a:prstGeom>
          <a:noFill/>
          <a:ln cap="flat" cmpd="sng" w="19050">
            <a:solidFill>
              <a:schemeClr val="dk2"/>
            </a:solidFill>
            <a:prstDash val="solid"/>
            <a:round/>
            <a:headEnd len="med" w="med" type="triangle"/>
            <a:tailEnd len="med" w="med" type="none"/>
          </a:ln>
        </p:spPr>
      </p:cxnSp>
      <p:cxnSp>
        <p:nvCxnSpPr>
          <p:cNvPr id="117" name="Google Shape;117;p13"/>
          <p:cNvCxnSpPr>
            <a:stCxn id="101" idx="1"/>
          </p:cNvCxnSpPr>
          <p:nvPr/>
        </p:nvCxnSpPr>
        <p:spPr>
          <a:xfrm rot="10800000">
            <a:off x="4911689" y="1017431"/>
            <a:ext cx="2187600" cy="1091100"/>
          </a:xfrm>
          <a:prstGeom prst="curvedConnector3">
            <a:avLst>
              <a:gd fmla="val 50000" name="adj1"/>
            </a:avLst>
          </a:prstGeom>
          <a:noFill/>
          <a:ln cap="flat" cmpd="sng" w="19050">
            <a:solidFill>
              <a:schemeClr val="dk2"/>
            </a:solidFill>
            <a:prstDash val="solid"/>
            <a:round/>
            <a:headEnd len="med" w="med" type="triangle"/>
            <a:tailEnd len="med" w="med" type="none"/>
          </a:ln>
        </p:spPr>
      </p:cxnSp>
      <p:cxnSp>
        <p:nvCxnSpPr>
          <p:cNvPr id="118" name="Google Shape;118;p13"/>
          <p:cNvCxnSpPr>
            <a:stCxn id="63" idx="3"/>
          </p:cNvCxnSpPr>
          <p:nvPr/>
        </p:nvCxnSpPr>
        <p:spPr>
          <a:xfrm flipH="1" rot="10800000">
            <a:off x="2297789" y="1017431"/>
            <a:ext cx="2634600" cy="1014900"/>
          </a:xfrm>
          <a:prstGeom prst="curvedConnector3">
            <a:avLst>
              <a:gd fmla="val 50000" name="adj1"/>
            </a:avLst>
          </a:prstGeom>
          <a:noFill/>
          <a:ln cap="flat" cmpd="sng" w="19050">
            <a:solidFill>
              <a:schemeClr val="dk2"/>
            </a:solidFill>
            <a:prstDash val="solid"/>
            <a:round/>
            <a:headEnd len="med" w="med" type="none"/>
            <a:tailEnd len="med" w="med" type="none"/>
          </a:ln>
        </p:spPr>
      </p:cxnSp>
      <p:sp>
        <p:nvSpPr>
          <p:cNvPr id="119" name="Google Shape;119;p13"/>
          <p:cNvSpPr txBox="1"/>
          <p:nvPr/>
        </p:nvSpPr>
        <p:spPr>
          <a:xfrm>
            <a:off x="1892025" y="172925"/>
            <a:ext cx="5674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p>
        </p:txBody>
      </p:sp>
      <p:sp>
        <p:nvSpPr>
          <p:cNvPr id="120" name="Google Shape;120;p13"/>
          <p:cNvSpPr txBox="1"/>
          <p:nvPr>
            <p:ph idx="4294967295" type="title"/>
          </p:nvPr>
        </p:nvSpPr>
        <p:spPr>
          <a:xfrm>
            <a:off x="311700" y="64025"/>
            <a:ext cx="2709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type="title"/>
          </p:nvPr>
        </p:nvSpPr>
        <p:spPr>
          <a:xfrm>
            <a:off x="311700" y="445025"/>
            <a:ext cx="2709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log </a:t>
            </a:r>
            <a:endParaRPr/>
          </a:p>
        </p:txBody>
      </p:sp>
      <p:pic>
        <p:nvPicPr>
          <p:cNvPr id="126" name="Google Shape;126;p14"/>
          <p:cNvPicPr preferRelativeResize="0"/>
          <p:nvPr/>
        </p:nvPicPr>
        <p:blipFill>
          <a:blip r:embed="rId3">
            <a:alphaModFix/>
          </a:blip>
          <a:stretch>
            <a:fillRect/>
          </a:stretch>
        </p:blipFill>
        <p:spPr>
          <a:xfrm>
            <a:off x="389250" y="1170125"/>
            <a:ext cx="6993900" cy="3820975"/>
          </a:xfrm>
          <a:prstGeom prst="rect">
            <a:avLst/>
          </a:prstGeom>
          <a:noFill/>
          <a:ln>
            <a:noFill/>
          </a:ln>
        </p:spPr>
      </p:pic>
      <p:cxnSp>
        <p:nvCxnSpPr>
          <p:cNvPr id="127" name="Google Shape;127;p14"/>
          <p:cNvCxnSpPr/>
          <p:nvPr/>
        </p:nvCxnSpPr>
        <p:spPr>
          <a:xfrm flipH="1" rot="10800000">
            <a:off x="5118225" y="801225"/>
            <a:ext cx="346500" cy="541500"/>
          </a:xfrm>
          <a:prstGeom prst="straightConnector1">
            <a:avLst/>
          </a:prstGeom>
          <a:noFill/>
          <a:ln cap="flat" cmpd="sng" w="28575">
            <a:solidFill>
              <a:srgbClr val="FF0000"/>
            </a:solidFill>
            <a:prstDash val="solid"/>
            <a:round/>
            <a:headEnd len="med" w="med" type="triangle"/>
            <a:tailEnd len="med" w="med" type="none"/>
          </a:ln>
        </p:spPr>
      </p:cxnSp>
      <p:sp>
        <p:nvSpPr>
          <p:cNvPr id="128" name="Google Shape;128;p14"/>
          <p:cNvSpPr txBox="1"/>
          <p:nvPr/>
        </p:nvSpPr>
        <p:spPr>
          <a:xfrm>
            <a:off x="5118225" y="185625"/>
            <a:ext cx="336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Random number generated or -1 when queue non-empty</a:t>
            </a:r>
            <a:endParaRPr/>
          </a:p>
        </p:txBody>
      </p:sp>
      <p:cxnSp>
        <p:nvCxnSpPr>
          <p:cNvPr id="129" name="Google Shape;129;p14"/>
          <p:cNvCxnSpPr>
            <a:endCxn id="130" idx="1"/>
          </p:cNvCxnSpPr>
          <p:nvPr/>
        </p:nvCxnSpPr>
        <p:spPr>
          <a:xfrm>
            <a:off x="7036650" y="1418525"/>
            <a:ext cx="498900" cy="10800"/>
          </a:xfrm>
          <a:prstGeom prst="straightConnector1">
            <a:avLst/>
          </a:prstGeom>
          <a:noFill/>
          <a:ln cap="flat" cmpd="sng" w="28575">
            <a:solidFill>
              <a:srgbClr val="FF0000"/>
            </a:solidFill>
            <a:prstDash val="solid"/>
            <a:round/>
            <a:headEnd len="med" w="med" type="triangle"/>
            <a:tailEnd len="med" w="med" type="none"/>
          </a:ln>
        </p:spPr>
      </p:cxnSp>
      <p:sp>
        <p:nvSpPr>
          <p:cNvPr id="130" name="Google Shape;130;p14"/>
          <p:cNvSpPr txBox="1"/>
          <p:nvPr/>
        </p:nvSpPr>
        <p:spPr>
          <a:xfrm>
            <a:off x="7535550" y="1013675"/>
            <a:ext cx="160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Logical clock time received from other process </a:t>
            </a:r>
            <a:endParaRPr/>
          </a:p>
        </p:txBody>
      </p:sp>
      <p:cxnSp>
        <p:nvCxnSpPr>
          <p:cNvPr id="131" name="Google Shape;131;p14"/>
          <p:cNvCxnSpPr/>
          <p:nvPr/>
        </p:nvCxnSpPr>
        <p:spPr>
          <a:xfrm flipH="1" rot="10800000">
            <a:off x="6366100" y="4710275"/>
            <a:ext cx="1116300" cy="900"/>
          </a:xfrm>
          <a:prstGeom prst="straightConnector1">
            <a:avLst/>
          </a:prstGeom>
          <a:noFill/>
          <a:ln cap="flat" cmpd="sng" w="28575">
            <a:solidFill>
              <a:srgbClr val="FF0000"/>
            </a:solidFill>
            <a:prstDash val="solid"/>
            <a:round/>
            <a:headEnd len="med" w="med" type="triangle"/>
            <a:tailEnd len="med" w="med" type="none"/>
          </a:ln>
        </p:spPr>
      </p:cxnSp>
      <p:sp>
        <p:nvSpPr>
          <p:cNvPr id="132" name="Google Shape;132;p14"/>
          <p:cNvSpPr txBox="1"/>
          <p:nvPr/>
        </p:nvSpPr>
        <p:spPr>
          <a:xfrm>
            <a:off x="7535550" y="4159800"/>
            <a:ext cx="1608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Size of the queue after popping at event schedule time</a:t>
            </a:r>
            <a:endParaRPr/>
          </a:p>
        </p:txBody>
      </p:sp>
      <p:cxnSp>
        <p:nvCxnSpPr>
          <p:cNvPr id="133" name="Google Shape;133;p14"/>
          <p:cNvCxnSpPr/>
          <p:nvPr/>
        </p:nvCxnSpPr>
        <p:spPr>
          <a:xfrm flipH="1" rot="10800000">
            <a:off x="3269975" y="3660000"/>
            <a:ext cx="4353300" cy="500700"/>
          </a:xfrm>
          <a:prstGeom prst="straightConnector1">
            <a:avLst/>
          </a:prstGeom>
          <a:noFill/>
          <a:ln cap="flat" cmpd="sng" w="28575">
            <a:solidFill>
              <a:srgbClr val="FF0000"/>
            </a:solidFill>
            <a:prstDash val="solid"/>
            <a:round/>
            <a:headEnd len="med" w="med" type="triangle"/>
            <a:tailEnd len="med" w="med" type="none"/>
          </a:ln>
        </p:spPr>
      </p:cxnSp>
      <p:sp>
        <p:nvSpPr>
          <p:cNvPr id="134" name="Google Shape;134;p14"/>
          <p:cNvSpPr txBox="1"/>
          <p:nvPr/>
        </p:nvSpPr>
        <p:spPr>
          <a:xfrm>
            <a:off x="7611750" y="3245125"/>
            <a:ext cx="160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‘True’ system clock for process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 &amp; insights summary </a:t>
            </a:r>
            <a:endParaRPr/>
          </a:p>
        </p:txBody>
      </p:sp>
      <p:sp>
        <p:nvSpPr>
          <p:cNvPr id="140" name="Google Shape;14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Running processes with different (random) clock rates for 200s </a:t>
            </a:r>
            <a:r>
              <a:rPr lang="en"/>
              <a:t>each</a:t>
            </a:r>
            <a:endParaRPr/>
          </a:p>
          <a:p>
            <a:pPr indent="-317500" lvl="1" marL="914400" rtl="0" algn="l">
              <a:spcBef>
                <a:spcPts val="0"/>
              </a:spcBef>
              <a:spcAft>
                <a:spcPts val="0"/>
              </a:spcAft>
              <a:buSzPts val="1400"/>
              <a:buChar char="○"/>
            </a:pPr>
            <a:r>
              <a:rPr lang="en"/>
              <a:t>Plot of sys clock time vs logical clock time always has slope 1 (y = x) for the slowest of the communicating processes </a:t>
            </a:r>
            <a:endParaRPr/>
          </a:p>
          <a:p>
            <a:pPr indent="-317500" lvl="1" marL="914400" rtl="0" algn="l">
              <a:spcBef>
                <a:spcPts val="0"/>
              </a:spcBef>
              <a:spcAft>
                <a:spcPts val="0"/>
              </a:spcAft>
              <a:buSzPts val="1400"/>
              <a:buChar char="○"/>
            </a:pPr>
            <a:r>
              <a:rPr lang="en"/>
              <a:t>The greater the relative difference between the clock rates, the greater is the difference between the slopes of the plot </a:t>
            </a:r>
            <a:endParaRPr/>
          </a:p>
          <a:p>
            <a:pPr indent="-317500" lvl="1" marL="914400" rtl="0" algn="l">
              <a:spcBef>
                <a:spcPts val="0"/>
              </a:spcBef>
              <a:spcAft>
                <a:spcPts val="0"/>
              </a:spcAft>
              <a:buSzPts val="1400"/>
              <a:buChar char="○"/>
            </a:pPr>
            <a:r>
              <a:rPr lang="en"/>
              <a:t>Message queue grows larger for slower processes, especially if the faster ones are sending messages at a significantly faster rate</a:t>
            </a:r>
            <a:endParaRPr/>
          </a:p>
          <a:p>
            <a:pPr indent="-317500" lvl="1" marL="914400" rtl="0" algn="l">
              <a:spcBef>
                <a:spcPts val="0"/>
              </a:spcBef>
              <a:spcAft>
                <a:spcPts val="0"/>
              </a:spcAft>
              <a:buSzPts val="1400"/>
              <a:buChar char="○"/>
            </a:pPr>
            <a:r>
              <a:rPr lang="en"/>
              <a:t>The fastest process is able to keep the message queue always between 0 and 1 </a:t>
            </a:r>
            <a:endParaRPr/>
          </a:p>
          <a:p>
            <a:pPr indent="-342900" lvl="0" marL="457200" rtl="0" algn="l">
              <a:spcBef>
                <a:spcPts val="0"/>
              </a:spcBef>
              <a:spcAft>
                <a:spcPts val="0"/>
              </a:spcAft>
              <a:buSzPts val="1800"/>
              <a:buChar char="●"/>
            </a:pPr>
            <a:r>
              <a:rPr lang="en"/>
              <a:t>Running processes with different distribution of events </a:t>
            </a:r>
            <a:endParaRPr/>
          </a:p>
          <a:p>
            <a:pPr indent="-317500" lvl="1" marL="914400" rtl="0" algn="l">
              <a:spcBef>
                <a:spcPts val="0"/>
              </a:spcBef>
              <a:spcAft>
                <a:spcPts val="0"/>
              </a:spcAft>
              <a:buSzPts val="1400"/>
              <a:buChar char="○"/>
            </a:pPr>
            <a:r>
              <a:rPr lang="en"/>
              <a:t>Decreases the proportion of internal events to communication events highlights the results above and we get much larger message queues for slower processes, wider difference in the curves between faster and slower processes</a:t>
            </a:r>
            <a:endParaRPr/>
          </a:p>
          <a:p>
            <a:pPr indent="-342900" lvl="0" marL="457200" rtl="0" algn="l">
              <a:spcBef>
                <a:spcPts val="0"/>
              </a:spcBef>
              <a:spcAft>
                <a:spcPts val="0"/>
              </a:spcAft>
              <a:buSzPts val="1800"/>
              <a:buChar char="●"/>
            </a:pPr>
            <a:r>
              <a:rPr lang="en"/>
              <a:t>Running processes with order of magnitude difference in clock rates </a:t>
            </a:r>
            <a:endParaRPr/>
          </a:p>
          <a:p>
            <a:pPr indent="-317500" lvl="1" marL="914400" rtl="0" algn="l">
              <a:spcBef>
                <a:spcPts val="0"/>
              </a:spcBef>
              <a:spcAft>
                <a:spcPts val="0"/>
              </a:spcAft>
              <a:buSzPts val="1400"/>
              <a:buChar char="○"/>
            </a:pPr>
            <a:r>
              <a:rPr lang="en"/>
              <a:t>The results are the same as above but the difference between curves for processes with different rates is sharper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Processes at different random clock rates range (⅙, 1):</a:t>
            </a:r>
            <a:endParaRPr/>
          </a:p>
          <a:p>
            <a:pPr indent="0" lvl="0" marL="0" rtl="0" algn="l">
              <a:spcBef>
                <a:spcPts val="0"/>
              </a:spcBef>
              <a:spcAft>
                <a:spcPts val="0"/>
              </a:spcAft>
              <a:buNone/>
            </a:pPr>
            <a:r>
              <a:t/>
            </a:r>
            <a:endParaRPr/>
          </a:p>
        </p:txBody>
      </p:sp>
      <p:pic>
        <p:nvPicPr>
          <p:cNvPr id="146" name="Google Shape;146;p16"/>
          <p:cNvPicPr preferRelativeResize="0"/>
          <p:nvPr/>
        </p:nvPicPr>
        <p:blipFill>
          <a:blip r:embed="rId3">
            <a:alphaModFix/>
          </a:blip>
          <a:stretch>
            <a:fillRect/>
          </a:stretch>
        </p:blipFill>
        <p:spPr>
          <a:xfrm>
            <a:off x="84225" y="1152475"/>
            <a:ext cx="8654299" cy="346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Processes at different random clock rates range (⅙, 1):</a:t>
            </a:r>
            <a:endParaRPr/>
          </a:p>
        </p:txBody>
      </p:sp>
      <p:pic>
        <p:nvPicPr>
          <p:cNvPr id="152" name="Google Shape;152;p17"/>
          <p:cNvPicPr preferRelativeResize="0"/>
          <p:nvPr/>
        </p:nvPicPr>
        <p:blipFill>
          <a:blip r:embed="rId3">
            <a:alphaModFix/>
          </a:blip>
          <a:stretch>
            <a:fillRect/>
          </a:stretch>
        </p:blipFill>
        <p:spPr>
          <a:xfrm>
            <a:off x="4884375" y="1440475"/>
            <a:ext cx="3661987" cy="2441325"/>
          </a:xfrm>
          <a:prstGeom prst="rect">
            <a:avLst/>
          </a:prstGeom>
          <a:noFill/>
          <a:ln>
            <a:noFill/>
          </a:ln>
        </p:spPr>
      </p:pic>
      <p:pic>
        <p:nvPicPr>
          <p:cNvPr id="153" name="Google Shape;153;p17"/>
          <p:cNvPicPr preferRelativeResize="0"/>
          <p:nvPr/>
        </p:nvPicPr>
        <p:blipFill>
          <a:blip r:embed="rId4">
            <a:alphaModFix/>
          </a:blip>
          <a:stretch>
            <a:fillRect/>
          </a:stretch>
        </p:blipFill>
        <p:spPr>
          <a:xfrm>
            <a:off x="549900" y="1440476"/>
            <a:ext cx="3662013" cy="244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Varying distribution of events: </a:t>
            </a:r>
            <a:endParaRPr/>
          </a:p>
        </p:txBody>
      </p:sp>
      <p:pic>
        <p:nvPicPr>
          <p:cNvPr id="159" name="Google Shape;159;p18"/>
          <p:cNvPicPr preferRelativeResize="0"/>
          <p:nvPr/>
        </p:nvPicPr>
        <p:blipFill>
          <a:blip r:embed="rId3">
            <a:alphaModFix/>
          </a:blip>
          <a:stretch>
            <a:fillRect/>
          </a:stretch>
        </p:blipFill>
        <p:spPr>
          <a:xfrm>
            <a:off x="152400" y="1170125"/>
            <a:ext cx="8839201" cy="3535680"/>
          </a:xfrm>
          <a:prstGeom prst="rect">
            <a:avLst/>
          </a:prstGeom>
          <a:noFill/>
          <a:ln>
            <a:noFill/>
          </a:ln>
        </p:spPr>
      </p:pic>
      <p:sp>
        <p:nvSpPr>
          <p:cNvPr id="160" name="Google Shape;160;p18"/>
          <p:cNvSpPr txBox="1"/>
          <p:nvPr/>
        </p:nvSpPr>
        <p:spPr>
          <a:xfrm>
            <a:off x="1927450" y="4705800"/>
            <a:ext cx="54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(same clock rates as previous slides but fewer internal events)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Varying distribution of events:</a:t>
            </a:r>
            <a:endParaRPr/>
          </a:p>
        </p:txBody>
      </p:sp>
      <p:pic>
        <p:nvPicPr>
          <p:cNvPr id="166" name="Google Shape;166;p19"/>
          <p:cNvPicPr preferRelativeResize="0"/>
          <p:nvPr/>
        </p:nvPicPr>
        <p:blipFill>
          <a:blip r:embed="rId3">
            <a:alphaModFix/>
          </a:blip>
          <a:stretch>
            <a:fillRect/>
          </a:stretch>
        </p:blipFill>
        <p:spPr>
          <a:xfrm>
            <a:off x="4897650" y="1408350"/>
            <a:ext cx="3789150" cy="2526100"/>
          </a:xfrm>
          <a:prstGeom prst="rect">
            <a:avLst/>
          </a:prstGeom>
          <a:noFill/>
          <a:ln>
            <a:noFill/>
          </a:ln>
        </p:spPr>
      </p:pic>
      <p:pic>
        <p:nvPicPr>
          <p:cNvPr id="167" name="Google Shape;167;p19"/>
          <p:cNvPicPr preferRelativeResize="0"/>
          <p:nvPr/>
        </p:nvPicPr>
        <p:blipFill>
          <a:blip r:embed="rId4">
            <a:alphaModFix/>
          </a:blip>
          <a:stretch>
            <a:fillRect/>
          </a:stretch>
        </p:blipFill>
        <p:spPr>
          <a:xfrm>
            <a:off x="409150" y="1408350"/>
            <a:ext cx="3789150" cy="2526100"/>
          </a:xfrm>
          <a:prstGeom prst="rect">
            <a:avLst/>
          </a:prstGeom>
          <a:noFill/>
          <a:ln>
            <a:noFill/>
          </a:ln>
        </p:spPr>
      </p:pic>
      <p:sp>
        <p:nvSpPr>
          <p:cNvPr id="168" name="Google Shape;168;p19"/>
          <p:cNvSpPr txBox="1"/>
          <p:nvPr/>
        </p:nvSpPr>
        <p:spPr>
          <a:xfrm>
            <a:off x="1927450" y="4521725"/>
            <a:ext cx="54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(same clock rates as previous slides but fewer internal events)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magnitude difference in clock rates: </a:t>
            </a:r>
            <a:endParaRPr/>
          </a:p>
        </p:txBody>
      </p:sp>
      <p:pic>
        <p:nvPicPr>
          <p:cNvPr id="174" name="Google Shape;174;p20"/>
          <p:cNvPicPr preferRelativeResize="0"/>
          <p:nvPr/>
        </p:nvPicPr>
        <p:blipFill>
          <a:blip r:embed="rId3">
            <a:alphaModFix/>
          </a:blip>
          <a:stretch>
            <a:fillRect/>
          </a:stretch>
        </p:blipFill>
        <p:spPr>
          <a:xfrm>
            <a:off x="455600" y="1289225"/>
            <a:ext cx="8088026" cy="323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magnitude difference in clock rates: </a:t>
            </a:r>
            <a:endParaRPr/>
          </a:p>
        </p:txBody>
      </p:sp>
      <p:pic>
        <p:nvPicPr>
          <p:cNvPr id="180" name="Google Shape;180;p21"/>
          <p:cNvPicPr preferRelativeResize="0"/>
          <p:nvPr/>
        </p:nvPicPr>
        <p:blipFill>
          <a:blip r:embed="rId3">
            <a:alphaModFix/>
          </a:blip>
          <a:stretch>
            <a:fillRect/>
          </a:stretch>
        </p:blipFill>
        <p:spPr>
          <a:xfrm>
            <a:off x="379000" y="1200150"/>
            <a:ext cx="4114800" cy="2743200"/>
          </a:xfrm>
          <a:prstGeom prst="rect">
            <a:avLst/>
          </a:prstGeom>
          <a:noFill/>
          <a:ln>
            <a:noFill/>
          </a:ln>
        </p:spPr>
      </p:pic>
      <p:sp>
        <p:nvSpPr>
          <p:cNvPr id="181" name="Google Shape;181;p21"/>
          <p:cNvSpPr txBox="1"/>
          <p:nvPr/>
        </p:nvSpPr>
        <p:spPr>
          <a:xfrm>
            <a:off x="693025" y="4212250"/>
            <a:ext cx="33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Tracking queue length per process </a:t>
            </a:r>
            <a:endParaRPr/>
          </a:p>
        </p:txBody>
      </p:sp>
      <p:pic>
        <p:nvPicPr>
          <p:cNvPr id="182" name="Google Shape;182;p21"/>
          <p:cNvPicPr preferRelativeResize="0"/>
          <p:nvPr/>
        </p:nvPicPr>
        <p:blipFill>
          <a:blip r:embed="rId4">
            <a:alphaModFix/>
          </a:blip>
          <a:stretch>
            <a:fillRect/>
          </a:stretch>
        </p:blipFill>
        <p:spPr>
          <a:xfrm>
            <a:off x="4802400" y="1256750"/>
            <a:ext cx="4029900" cy="2686600"/>
          </a:xfrm>
          <a:prstGeom prst="rect">
            <a:avLst/>
          </a:prstGeom>
          <a:noFill/>
          <a:ln>
            <a:noFill/>
          </a:ln>
        </p:spPr>
      </p:pic>
      <p:sp>
        <p:nvSpPr>
          <p:cNvPr id="183" name="Google Shape;183;p21"/>
          <p:cNvSpPr txBox="1"/>
          <p:nvPr/>
        </p:nvSpPr>
        <p:spPr>
          <a:xfrm>
            <a:off x="5274300" y="4212250"/>
            <a:ext cx="35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Tracking logical clock jumps per process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