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f839d7d3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f839d7d3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f839d7d3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f839d7d3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839d7d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f839d7d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d98d02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fd98d02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fd98d025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fd98d02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fd98d02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fd98d02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f839d7d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f839d7d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f839d7d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f839d7d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f839d7d3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f839d7d3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f839d7d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f839d7d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f839d7d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f839d7d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839d7d3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f839d7d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f839d7d3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f839d7d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813225" y="454425"/>
            <a:ext cx="4756200" cy="3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5A0E66"/>
                </a:solidFill>
              </a:rPr>
              <a:t>CAMPAL, JAVIER</a:t>
            </a:r>
            <a:endParaRPr sz="2900">
              <a:solidFill>
                <a:srgbClr val="5A0E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5A0E66"/>
                </a:solidFill>
              </a:rPr>
              <a:t>JIMÉNEZ, PABLO</a:t>
            </a:r>
            <a:endParaRPr sz="2900">
              <a:solidFill>
                <a:srgbClr val="5A0E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5A0E66"/>
                </a:solidFill>
              </a:rPr>
              <a:t>MARÍN, ALEJANDRO</a:t>
            </a:r>
            <a:endParaRPr sz="2900">
              <a:solidFill>
                <a:srgbClr val="5A0E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5A0E66"/>
                </a:solidFill>
              </a:rPr>
              <a:t>SALADO, ADOLFO</a:t>
            </a:r>
            <a:endParaRPr sz="2900">
              <a:solidFill>
                <a:srgbClr val="5A0E66"/>
              </a:solidFill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56" y="688738"/>
            <a:ext cx="3193447" cy="29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2233350" y="4038200"/>
            <a:ext cx="4677300" cy="5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40">
                <a:solidFill>
                  <a:srgbClr val="831B95"/>
                </a:solidFill>
                <a:latin typeface="Roboto Light"/>
                <a:ea typeface="Roboto Light"/>
                <a:cs typeface="Roboto Light"/>
                <a:sym typeface="Roboto Light"/>
              </a:rPr>
              <a:t>CESUR MÁLAGA ESTE</a:t>
            </a:r>
            <a:endParaRPr sz="2040">
              <a:solidFill>
                <a:srgbClr val="831B9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DE PLANIFICACIÓN</a:t>
            </a:r>
            <a:endParaRPr sz="3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-254625" y="925094"/>
            <a:ext cx="4921500" cy="193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Elección de tecnologías</a:t>
            </a:r>
            <a:endParaRPr sz="30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75" y="1801863"/>
            <a:ext cx="2557850" cy="255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60000" dist="85725">
              <a:srgbClr val="000000">
                <a:alpha val="50000"/>
              </a:srgbClr>
            </a:outerShdw>
          </a:effectLst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275" y="1676750"/>
            <a:ext cx="2048476" cy="2808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DE DESARROLLO</a:t>
            </a:r>
            <a:endParaRPr b="1" sz="3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75" y="1573150"/>
            <a:ext cx="2571050" cy="2571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920000" dist="76200">
              <a:srgbClr val="000000">
                <a:alpha val="50000"/>
              </a:srgbClr>
            </a:outerShdw>
          </a:effectLst>
        </p:spPr>
      </p:pic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3715175" y="2490575"/>
            <a:ext cx="50919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Implementación</a:t>
            </a:r>
            <a:endParaRPr sz="33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BETA</a:t>
            </a:r>
            <a:endParaRPr b="1" sz="5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75" y="1743375"/>
            <a:ext cx="2889300" cy="28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155400" y="26180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DEMOSTRACIÓN</a:t>
            </a:r>
            <a:endParaRPr b="1" sz="5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75" y="1267200"/>
            <a:ext cx="1549075" cy="34409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68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155425" y="18080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BIBLIOGRAFÍA</a:t>
            </a:r>
            <a:endParaRPr b="1" sz="5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155425" y="1325450"/>
            <a:ext cx="8695800" cy="173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s" sz="1080">
                <a:solidFill>
                  <a:srgbClr val="831B95"/>
                </a:solidFill>
                <a:latin typeface="Georgia"/>
                <a:ea typeface="Georgia"/>
                <a:cs typeface="Georgia"/>
                <a:sym typeface="Georgia"/>
              </a:rPr>
              <a:t>Lores, M. A., &amp; Lores, M. A. (s. f.). </a:t>
            </a:r>
            <a:r>
              <a:rPr i="1" lang="es" sz="1080">
                <a:solidFill>
                  <a:srgbClr val="831B95"/>
                </a:solidFill>
                <a:latin typeface="Georgia"/>
                <a:ea typeface="Georgia"/>
                <a:cs typeface="Georgia"/>
                <a:sym typeface="Georgia"/>
              </a:rPr>
              <a:t>Con tanta demanda de programadores ¿cómo es posible que no encuentre trabajo si sé programar?</a:t>
            </a:r>
            <a:r>
              <a:rPr lang="es" sz="1080">
                <a:solidFill>
                  <a:srgbClr val="831B95"/>
                </a:solidFill>
                <a:latin typeface="Georgia"/>
                <a:ea typeface="Georgia"/>
                <a:cs typeface="Georgia"/>
                <a:sym typeface="Georgia"/>
              </a:rPr>
              <a:t> campusMVP.es. Recuperado 22 de febrero de 2023, de https://www.campusmvp.es/recursos/post/con-tanta-demanda-de-programadores-como-es-posible-que-no-encuentre-trabajo-si-se-programar.aspx</a:t>
            </a:r>
            <a:endParaRPr sz="1080">
              <a:solidFill>
                <a:srgbClr val="831B9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i="1" lang="es" sz="1080">
                <a:solidFill>
                  <a:srgbClr val="831B95"/>
                </a:solidFill>
                <a:latin typeface="Georgia"/>
                <a:ea typeface="Georgia"/>
                <a:cs typeface="Georgia"/>
                <a:sym typeface="Georgia"/>
              </a:rPr>
              <a:t>«Los licenciados no cubren las necesidades del sector TI»: Laura García Deber, de Imatia</a:t>
            </a:r>
            <a:r>
              <a:rPr lang="es" sz="1080">
                <a:solidFill>
                  <a:srgbClr val="831B95"/>
                </a:solidFill>
                <a:latin typeface="Georgia"/>
                <a:ea typeface="Georgia"/>
                <a:cs typeface="Georgia"/>
                <a:sym typeface="Georgia"/>
              </a:rPr>
              <a:t>. (2023, febrero 13). Channel Partner. https://www.channelpartner.es/negocios/entrevistas/1138582002202/licenciados-no-cubren-necesidades-del-sector-laura-garcia-deber-de-imatia.1.html</a:t>
            </a:r>
            <a:endParaRPr sz="1080">
              <a:solidFill>
                <a:srgbClr val="831B9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s" sz="1080">
                <a:solidFill>
                  <a:srgbClr val="831B95"/>
                </a:solidFill>
                <a:latin typeface="Georgia"/>
                <a:ea typeface="Georgia"/>
                <a:cs typeface="Georgia"/>
                <a:sym typeface="Georgia"/>
              </a:rPr>
              <a:t>Santaella, J. (2021, agosto 4). ¿Por qué no es fácil encontrar trabajo como programador en poco tiempo? </a:t>
            </a:r>
            <a:r>
              <a:rPr i="1" lang="es" sz="1080">
                <a:solidFill>
                  <a:srgbClr val="831B95"/>
                </a:solidFill>
                <a:latin typeface="Georgia"/>
                <a:ea typeface="Georgia"/>
                <a:cs typeface="Georgia"/>
                <a:sym typeface="Georgia"/>
              </a:rPr>
              <a:t>Talently Blog</a:t>
            </a:r>
            <a:r>
              <a:rPr lang="es" sz="1080">
                <a:solidFill>
                  <a:srgbClr val="831B95"/>
                </a:solidFill>
                <a:latin typeface="Georgia"/>
                <a:ea typeface="Georgia"/>
                <a:cs typeface="Georgia"/>
                <a:sym typeface="Georgia"/>
              </a:rPr>
              <a:t>. https://talently.tech/blog/por-que-no-es-facil-encontrar-trabajo-como-programador-en-poco-tiempo/</a:t>
            </a:r>
            <a:endParaRPr sz="1080">
              <a:solidFill>
                <a:srgbClr val="831B9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42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4" y="232863"/>
            <a:ext cx="3519900" cy="265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920000" dist="76200">
              <a:srgbClr val="000000">
                <a:alpha val="50000"/>
              </a:srgbClr>
            </a:outerShdw>
          </a:effectLst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775" y="1266150"/>
            <a:ext cx="5008249" cy="214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60000" dist="76200">
              <a:srgbClr val="000000">
                <a:alpha val="50000"/>
              </a:srgbClr>
            </a:outerShdw>
          </a:effectLst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400" y="2450250"/>
            <a:ext cx="4307500" cy="230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74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DE IDEACIÓN</a:t>
            </a:r>
            <a:endParaRPr sz="3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600" y="1642963"/>
            <a:ext cx="2739375" cy="2739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60000" dist="76200">
              <a:srgbClr val="000000">
                <a:alpha val="50000"/>
              </a:srgbClr>
            </a:outerShdw>
          </a:effectLst>
        </p:spPr>
      </p:pic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921875" y="2045456"/>
            <a:ext cx="4921500" cy="193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¿A quién va dirigida?</a:t>
            </a:r>
            <a:endParaRPr sz="38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Inspiración</a:t>
            </a:r>
            <a:endParaRPr sz="38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DE IDEACIÓN</a:t>
            </a:r>
            <a:endParaRPr sz="3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155425" y="1046350"/>
            <a:ext cx="6786600" cy="193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¿A quién va dirigida?</a:t>
            </a:r>
            <a:endParaRPr sz="30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938" y="1935775"/>
            <a:ext cx="2704125" cy="270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DE IDEACIÓN</a:t>
            </a:r>
            <a:endParaRPr sz="3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155425" y="1046350"/>
            <a:ext cx="6786600" cy="193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Inspiración</a:t>
            </a:r>
            <a:endParaRPr sz="30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25" y="2571750"/>
            <a:ext cx="3429752" cy="805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60000" dist="76200">
              <a:srgbClr val="000000">
                <a:alpha val="50000"/>
              </a:srgbClr>
            </a:outerShdw>
          </a:effectLst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699" y="2448250"/>
            <a:ext cx="4394176" cy="84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DE DISEÑO</a:t>
            </a:r>
            <a:endParaRPr sz="3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952000" y="2045444"/>
            <a:ext cx="4921500" cy="193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Flujo de ventanas</a:t>
            </a:r>
            <a:endParaRPr sz="38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38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5" y="1355475"/>
            <a:ext cx="3314350" cy="331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DE DISEÑO</a:t>
            </a:r>
            <a:endParaRPr sz="3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-254625" y="925094"/>
            <a:ext cx="4921500" cy="193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Flujo de ventanas</a:t>
            </a:r>
            <a:endParaRPr sz="30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25" y="1896150"/>
            <a:ext cx="4034458" cy="2183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7620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483" y="1896150"/>
            <a:ext cx="3869885" cy="2183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DE DISEÑO</a:t>
            </a:r>
            <a:endParaRPr sz="3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-254625" y="925094"/>
            <a:ext cx="4921500" cy="193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30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50" y="1716950"/>
            <a:ext cx="1689375" cy="300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85725">
              <a:srgbClr val="000000">
                <a:alpha val="50000"/>
              </a:srgbClr>
            </a:outerShdw>
          </a:effectLst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075" y="1716950"/>
            <a:ext cx="1689375" cy="30033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7620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7800" y="1716950"/>
            <a:ext cx="1689375" cy="30033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155425" y="444050"/>
            <a:ext cx="89886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FASE DE </a:t>
            </a:r>
            <a:r>
              <a:rPr b="1" lang="es" sz="3800">
                <a:solidFill>
                  <a:srgbClr val="5A0E66"/>
                </a:solidFill>
                <a:latin typeface="Roboto"/>
                <a:ea typeface="Roboto"/>
                <a:cs typeface="Roboto"/>
                <a:sym typeface="Roboto"/>
              </a:rPr>
              <a:t>PLANIFICACIÓN</a:t>
            </a:r>
            <a:endParaRPr b="1" sz="3800">
              <a:solidFill>
                <a:srgbClr val="5A0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3774375" y="2644550"/>
            <a:ext cx="50919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831B95"/>
                </a:solidFill>
                <a:latin typeface="Roboto"/>
                <a:ea typeface="Roboto"/>
                <a:cs typeface="Roboto"/>
                <a:sym typeface="Roboto"/>
              </a:rPr>
              <a:t>Elección de tecnologías</a:t>
            </a:r>
            <a:endParaRPr sz="3300">
              <a:solidFill>
                <a:srgbClr val="831B9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" y="1534425"/>
            <a:ext cx="2956451" cy="2956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04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