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4d7d28d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4d7d28d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4d7d28d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4d7d28d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4d7d28d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4d7d28d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4d7d28d6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4d7d28d6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4d7d28d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4d7d28d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4d7d28d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4d7d28d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4d7d28d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4d7d28d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4d7d28d6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4d7d28d6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4af01e4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4af01e4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4d7d28d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4d7d28d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4af01e4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4af01e4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E6EDF3"/>
                </a:solidFill>
                <a:highlight>
                  <a:srgbClr val="0D1117"/>
                </a:highlight>
              </a:rPr>
              <a:t>Note: We are looking at factors that are commonly attributed to heart disease in </a:t>
            </a:r>
            <a:r>
              <a:rPr lang="en" sz="1700">
                <a:solidFill>
                  <a:srgbClr val="E6EDF3"/>
                </a:solidFill>
                <a:highlight>
                  <a:srgbClr val="0D1117"/>
                </a:highlight>
              </a:rPr>
              <a:t>regards</a:t>
            </a:r>
            <a:r>
              <a:rPr lang="en" sz="1700">
                <a:solidFill>
                  <a:srgbClr val="E6EDF3"/>
                </a:solidFill>
                <a:highlight>
                  <a:srgbClr val="0D1117"/>
                </a:highlight>
              </a:rPr>
              <a:t> to age, not these factors against heart disease itself.</a:t>
            </a:r>
            <a:endParaRPr sz="1700">
              <a:solidFill>
                <a:srgbClr val="E6EDF3"/>
              </a:solidFill>
              <a:highlight>
                <a:srgbClr val="0D1117"/>
              </a:highlight>
            </a:endParaRPr>
          </a:p>
          <a:p>
            <a:pPr indent="0" lvl="0" marL="0" rtl="0" algn="l">
              <a:spcBef>
                <a:spcPts val="0"/>
              </a:spcBef>
              <a:spcAft>
                <a:spcPts val="0"/>
              </a:spcAft>
              <a:buNone/>
            </a:pPr>
            <a:r>
              <a:t/>
            </a:r>
            <a:endParaRPr sz="1200">
              <a:solidFill>
                <a:srgbClr val="E6EDF3"/>
              </a:solidFill>
              <a:highlight>
                <a:srgbClr val="0D1117"/>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4b013e24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4b013e24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4af01e4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4af01e4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4b00df7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4b00df7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4d7d28d6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4d7d28d6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4d7d28d6c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4d7d28d6c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4af01e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4af01e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4d7d28d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4d7d28d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1027</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4d7d28d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4d7d28d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207 samples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4af01e4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4af01e4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merge, we have 572 rows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4af01e4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4af01e4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4b013e24e_6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4b013e24e_6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Blood Pressure is normally distributed</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Cholesterol is left-skewed</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Number of vessels fluro is left skewed</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Chest pain type is right-skewed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4d7d28d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4d7d28d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4.jpg"/><Relationship Id="rId6"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15.jpg"/><Relationship Id="rId6"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12.jpg"/><Relationship Id="rId6"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datasets/Heart+Disease" TargetMode="External"/><Relationship Id="rId4" Type="http://schemas.openxmlformats.org/officeDocument/2006/relationships/hyperlink" Target="https://www.kaggle.com/datasets/johnsmith88/heart-disease-dataset" TargetMode="External"/><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6.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3475"/>
            <a:ext cx="8520600" cy="69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80"/>
              <a:t>Heart Disease:</a:t>
            </a:r>
            <a:endParaRPr sz="3580"/>
          </a:p>
        </p:txBody>
      </p:sp>
      <p:sp>
        <p:nvSpPr>
          <p:cNvPr id="55" name="Google Shape;55;p13"/>
          <p:cNvSpPr txBox="1"/>
          <p:nvPr>
            <p:ph idx="1" type="subTitle"/>
          </p:nvPr>
        </p:nvSpPr>
        <p:spPr>
          <a:xfrm>
            <a:off x="311700" y="7369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679">
                <a:solidFill>
                  <a:schemeClr val="dk1"/>
                </a:solidFill>
              </a:rPr>
              <a:t>Factors that are attributed to heart disease will increase between the ages of 45-65.</a:t>
            </a:r>
            <a:endParaRPr sz="1679">
              <a:solidFill>
                <a:schemeClr val="dk1"/>
              </a:solidFill>
            </a:endParaRPr>
          </a:p>
        </p:txBody>
      </p:sp>
      <p:pic>
        <p:nvPicPr>
          <p:cNvPr id="56" name="Google Shape;56;p13"/>
          <p:cNvPicPr preferRelativeResize="0"/>
          <p:nvPr/>
        </p:nvPicPr>
        <p:blipFill>
          <a:blip r:embed="rId3">
            <a:alphaModFix/>
          </a:blip>
          <a:stretch>
            <a:fillRect/>
          </a:stretch>
        </p:blipFill>
        <p:spPr>
          <a:xfrm>
            <a:off x="1573176" y="1133675"/>
            <a:ext cx="5997651" cy="3148749"/>
          </a:xfrm>
          <a:prstGeom prst="rect">
            <a:avLst/>
          </a:prstGeom>
          <a:noFill/>
          <a:ln>
            <a:noFill/>
          </a:ln>
        </p:spPr>
      </p:pic>
      <p:sp>
        <p:nvSpPr>
          <p:cNvPr id="57" name="Google Shape;57;p13"/>
          <p:cNvSpPr txBox="1"/>
          <p:nvPr/>
        </p:nvSpPr>
        <p:spPr>
          <a:xfrm>
            <a:off x="827975" y="4453525"/>
            <a:ext cx="761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Group 4: Kelly McDonald, Miranda Dahl, Ryan Freeman, Adolfo Linarez, Cameron Dumbauld, Albert Dudek</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816925" y="261725"/>
            <a:ext cx="3147175" cy="4620048"/>
          </a:xfrm>
          <a:prstGeom prst="rect">
            <a:avLst/>
          </a:prstGeom>
          <a:noFill/>
          <a:ln>
            <a:noFill/>
          </a:ln>
        </p:spPr>
      </p:pic>
      <p:pic>
        <p:nvPicPr>
          <p:cNvPr id="115" name="Google Shape;115;p22"/>
          <p:cNvPicPr preferRelativeResize="0"/>
          <p:nvPr/>
        </p:nvPicPr>
        <p:blipFill>
          <a:blip r:embed="rId4">
            <a:alphaModFix/>
          </a:blip>
          <a:stretch>
            <a:fillRect/>
          </a:stretch>
        </p:blipFill>
        <p:spPr>
          <a:xfrm>
            <a:off x="5052775" y="130875"/>
            <a:ext cx="3236315" cy="475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626425" y="115425"/>
            <a:ext cx="3346475" cy="4912650"/>
          </a:xfrm>
          <a:prstGeom prst="rect">
            <a:avLst/>
          </a:prstGeom>
          <a:noFill/>
          <a:ln>
            <a:noFill/>
          </a:ln>
        </p:spPr>
      </p:pic>
      <p:pic>
        <p:nvPicPr>
          <p:cNvPr id="121" name="Google Shape;121;p23"/>
          <p:cNvPicPr preferRelativeResize="0"/>
          <p:nvPr/>
        </p:nvPicPr>
        <p:blipFill>
          <a:blip r:embed="rId4">
            <a:alphaModFix/>
          </a:blip>
          <a:stretch>
            <a:fillRect/>
          </a:stretch>
        </p:blipFill>
        <p:spPr>
          <a:xfrm>
            <a:off x="5033075" y="115438"/>
            <a:ext cx="3346475" cy="49126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Pie Chart Analysis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chemeClr val="dk1"/>
                </a:solidFill>
              </a:rPr>
              <a:t>Age vs Sex</a:t>
            </a:r>
            <a:r>
              <a:rPr lang="en" sz="1400">
                <a:solidFill>
                  <a:schemeClr val="dk1"/>
                </a:solidFill>
              </a:rPr>
              <a:t>: The proportion of Sex remains fairly constant between both groups. There are more male than female patients in the dataset. 68% male to 32% female. </a:t>
            </a:r>
            <a:endParaRPr sz="1400">
              <a:solidFill>
                <a:schemeClr val="dk1"/>
              </a:solidFill>
            </a:endParaRPr>
          </a:p>
          <a:p>
            <a:pPr indent="0" lvl="0" marL="0" rtl="0" algn="l">
              <a:spcBef>
                <a:spcPts val="1200"/>
              </a:spcBef>
              <a:spcAft>
                <a:spcPts val="0"/>
              </a:spcAft>
              <a:buNone/>
            </a:pPr>
            <a:r>
              <a:rPr b="1" lang="en" sz="1400">
                <a:solidFill>
                  <a:schemeClr val="dk1"/>
                </a:solidFill>
              </a:rPr>
              <a:t>Age vs FBS over 120</a:t>
            </a:r>
            <a:r>
              <a:rPr lang="en" sz="1400">
                <a:solidFill>
                  <a:schemeClr val="dk1"/>
                </a:solidFill>
              </a:rPr>
              <a:t>: There is a slight increase of FBS over 120 in the age group 45-65 years. The percentage of FBS over 120 increases from 14.9% to 17.0% for the age group 45-65 years.</a:t>
            </a:r>
            <a:endParaRPr sz="1400">
              <a:solidFill>
                <a:schemeClr val="dk1"/>
              </a:solidFill>
            </a:endParaRPr>
          </a:p>
          <a:p>
            <a:pPr indent="0" lvl="0" marL="0" rtl="0" algn="l">
              <a:spcBef>
                <a:spcPts val="1200"/>
              </a:spcBef>
              <a:spcAft>
                <a:spcPts val="0"/>
              </a:spcAft>
              <a:buNone/>
            </a:pPr>
            <a:r>
              <a:rPr b="1" lang="en" sz="1400">
                <a:solidFill>
                  <a:schemeClr val="dk1"/>
                </a:solidFill>
              </a:rPr>
              <a:t>Age vs Exercise Angina</a:t>
            </a:r>
            <a:r>
              <a:rPr lang="en" sz="1400">
                <a:solidFill>
                  <a:schemeClr val="dk1"/>
                </a:solidFill>
              </a:rPr>
              <a:t>: There is a slight but </a:t>
            </a:r>
            <a:r>
              <a:rPr lang="en" sz="1400">
                <a:solidFill>
                  <a:schemeClr val="dk1"/>
                </a:solidFill>
              </a:rPr>
              <a:t>noticeable</a:t>
            </a:r>
            <a:r>
              <a:rPr lang="en" sz="1400">
                <a:solidFill>
                  <a:schemeClr val="dk1"/>
                </a:solidFill>
              </a:rPr>
              <a:t> increase of Exercise Angina in the age group 45-65 years. The percentage of the presence of Exercise Angina increased from 32.9% to 35.6% for the age group 45-65 years.</a:t>
            </a:r>
            <a:endParaRPr sz="1400">
              <a:solidFill>
                <a:schemeClr val="dk1"/>
              </a:solidFill>
            </a:endParaRPr>
          </a:p>
          <a:p>
            <a:pPr indent="0" lvl="0" marL="0" rtl="0" algn="l">
              <a:spcBef>
                <a:spcPts val="1200"/>
              </a:spcBef>
              <a:spcAft>
                <a:spcPts val="0"/>
              </a:spcAft>
              <a:buNone/>
            </a:pPr>
            <a:r>
              <a:rPr b="1" lang="en" sz="1400">
                <a:solidFill>
                  <a:schemeClr val="dk1"/>
                </a:solidFill>
              </a:rPr>
              <a:t>Age vs Heart Disease presence</a:t>
            </a:r>
            <a:r>
              <a:rPr lang="en" sz="1400">
                <a:solidFill>
                  <a:schemeClr val="dk1"/>
                </a:solidFill>
              </a:rPr>
              <a:t>: There is no </a:t>
            </a:r>
            <a:r>
              <a:rPr lang="en" sz="1400">
                <a:solidFill>
                  <a:schemeClr val="dk1"/>
                </a:solidFill>
              </a:rPr>
              <a:t>significant</a:t>
            </a:r>
            <a:r>
              <a:rPr lang="en" sz="1400">
                <a:solidFill>
                  <a:schemeClr val="dk1"/>
                </a:solidFill>
              </a:rPr>
              <a:t> difference between the two groups. There is a slight decrease of the </a:t>
            </a:r>
            <a:r>
              <a:rPr lang="en" sz="1400">
                <a:solidFill>
                  <a:schemeClr val="dk1"/>
                </a:solidFill>
              </a:rPr>
              <a:t>presence of Heart Disease </a:t>
            </a:r>
            <a:r>
              <a:rPr lang="en" sz="1400">
                <a:solidFill>
                  <a:schemeClr val="dk1"/>
                </a:solidFill>
              </a:rPr>
              <a:t>in the age group 45-65 years of 49.4% versus 49.7% in the other age group (less than 45 and greater than 65 years). </a:t>
            </a:r>
            <a:endParaRPr sz="1400">
              <a:solidFill>
                <a:schemeClr val="dk1"/>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192800" y="445026"/>
            <a:ext cx="4129501" cy="3097126"/>
          </a:xfrm>
          <a:prstGeom prst="rect">
            <a:avLst/>
          </a:prstGeom>
          <a:noFill/>
          <a:ln>
            <a:noFill/>
          </a:ln>
        </p:spPr>
      </p:pic>
      <p:pic>
        <p:nvPicPr>
          <p:cNvPr id="133" name="Google Shape;133;p25"/>
          <p:cNvPicPr preferRelativeResize="0"/>
          <p:nvPr/>
        </p:nvPicPr>
        <p:blipFill>
          <a:blip r:embed="rId4">
            <a:alphaModFix/>
          </a:blip>
          <a:stretch>
            <a:fillRect/>
          </a:stretch>
        </p:blipFill>
        <p:spPr>
          <a:xfrm>
            <a:off x="4778650" y="445025"/>
            <a:ext cx="4129501" cy="3097126"/>
          </a:xfrm>
          <a:prstGeom prst="rect">
            <a:avLst/>
          </a:prstGeom>
          <a:noFill/>
          <a:ln>
            <a:noFill/>
          </a:ln>
        </p:spPr>
      </p:pic>
      <p:pic>
        <p:nvPicPr>
          <p:cNvPr id="134" name="Google Shape;134;p25"/>
          <p:cNvPicPr preferRelativeResize="0"/>
          <p:nvPr/>
        </p:nvPicPr>
        <p:blipFill>
          <a:blip r:embed="rId5">
            <a:alphaModFix/>
          </a:blip>
          <a:stretch>
            <a:fillRect/>
          </a:stretch>
        </p:blipFill>
        <p:spPr>
          <a:xfrm>
            <a:off x="4778650" y="3724030"/>
            <a:ext cx="4129501" cy="11267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166575" y="269300"/>
            <a:ext cx="4382509" cy="3286874"/>
          </a:xfrm>
          <a:prstGeom prst="rect">
            <a:avLst/>
          </a:prstGeom>
          <a:noFill/>
          <a:ln>
            <a:noFill/>
          </a:ln>
        </p:spPr>
      </p:pic>
      <p:pic>
        <p:nvPicPr>
          <p:cNvPr id="140" name="Google Shape;140;p26"/>
          <p:cNvPicPr preferRelativeResize="0"/>
          <p:nvPr/>
        </p:nvPicPr>
        <p:blipFill>
          <a:blip r:embed="rId4">
            <a:alphaModFix/>
          </a:blip>
          <a:stretch>
            <a:fillRect/>
          </a:stretch>
        </p:blipFill>
        <p:spPr>
          <a:xfrm>
            <a:off x="4700575" y="269312"/>
            <a:ext cx="4382525" cy="3286864"/>
          </a:xfrm>
          <a:prstGeom prst="rect">
            <a:avLst/>
          </a:prstGeom>
          <a:noFill/>
          <a:ln>
            <a:noFill/>
          </a:ln>
        </p:spPr>
      </p:pic>
      <p:pic>
        <p:nvPicPr>
          <p:cNvPr id="141" name="Google Shape;141;p26"/>
          <p:cNvPicPr preferRelativeResize="0"/>
          <p:nvPr/>
        </p:nvPicPr>
        <p:blipFill>
          <a:blip r:embed="rId5">
            <a:alphaModFix/>
          </a:blip>
          <a:stretch>
            <a:fillRect/>
          </a:stretch>
        </p:blipFill>
        <p:spPr>
          <a:xfrm>
            <a:off x="166575" y="3608025"/>
            <a:ext cx="4382501" cy="1066543"/>
          </a:xfrm>
          <a:prstGeom prst="rect">
            <a:avLst/>
          </a:prstGeom>
          <a:noFill/>
          <a:ln>
            <a:noFill/>
          </a:ln>
        </p:spPr>
      </p:pic>
      <p:pic>
        <p:nvPicPr>
          <p:cNvPr id="142" name="Google Shape;142;p26"/>
          <p:cNvPicPr preferRelativeResize="0"/>
          <p:nvPr/>
        </p:nvPicPr>
        <p:blipFill>
          <a:blip r:embed="rId6">
            <a:alphaModFix/>
          </a:blip>
          <a:stretch>
            <a:fillRect/>
          </a:stretch>
        </p:blipFill>
        <p:spPr>
          <a:xfrm>
            <a:off x="4700575" y="3632150"/>
            <a:ext cx="4382527" cy="101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91525" y="351412"/>
            <a:ext cx="4370725" cy="3278038"/>
          </a:xfrm>
          <a:prstGeom prst="rect">
            <a:avLst/>
          </a:prstGeom>
          <a:noFill/>
          <a:ln>
            <a:noFill/>
          </a:ln>
        </p:spPr>
      </p:pic>
      <p:pic>
        <p:nvPicPr>
          <p:cNvPr id="149" name="Google Shape;149;p27"/>
          <p:cNvPicPr preferRelativeResize="0"/>
          <p:nvPr/>
        </p:nvPicPr>
        <p:blipFill>
          <a:blip r:embed="rId4">
            <a:alphaModFix/>
          </a:blip>
          <a:stretch>
            <a:fillRect/>
          </a:stretch>
        </p:blipFill>
        <p:spPr>
          <a:xfrm>
            <a:off x="4571992" y="351400"/>
            <a:ext cx="4370733" cy="3278050"/>
          </a:xfrm>
          <a:prstGeom prst="rect">
            <a:avLst/>
          </a:prstGeom>
          <a:noFill/>
          <a:ln>
            <a:noFill/>
          </a:ln>
        </p:spPr>
      </p:pic>
      <p:pic>
        <p:nvPicPr>
          <p:cNvPr id="150" name="Google Shape;150;p27"/>
          <p:cNvPicPr preferRelativeResize="0"/>
          <p:nvPr/>
        </p:nvPicPr>
        <p:blipFill>
          <a:blip r:embed="rId5">
            <a:alphaModFix/>
          </a:blip>
          <a:stretch>
            <a:fillRect/>
          </a:stretch>
        </p:blipFill>
        <p:spPr>
          <a:xfrm>
            <a:off x="91525" y="3857500"/>
            <a:ext cx="4370724" cy="909000"/>
          </a:xfrm>
          <a:prstGeom prst="rect">
            <a:avLst/>
          </a:prstGeom>
          <a:noFill/>
          <a:ln>
            <a:noFill/>
          </a:ln>
        </p:spPr>
      </p:pic>
      <p:pic>
        <p:nvPicPr>
          <p:cNvPr id="151" name="Google Shape;151;p27"/>
          <p:cNvPicPr preferRelativeResize="0"/>
          <p:nvPr/>
        </p:nvPicPr>
        <p:blipFill>
          <a:blip r:embed="rId6">
            <a:alphaModFix/>
          </a:blip>
          <a:stretch>
            <a:fillRect/>
          </a:stretch>
        </p:blipFill>
        <p:spPr>
          <a:xfrm>
            <a:off x="4572000" y="3857500"/>
            <a:ext cx="4370725" cy="90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99900" y="221925"/>
            <a:ext cx="4294301" cy="3220724"/>
          </a:xfrm>
          <a:prstGeom prst="rect">
            <a:avLst/>
          </a:prstGeom>
          <a:noFill/>
          <a:ln>
            <a:noFill/>
          </a:ln>
        </p:spPr>
      </p:pic>
      <p:pic>
        <p:nvPicPr>
          <p:cNvPr id="158" name="Google Shape;158;p28"/>
          <p:cNvPicPr preferRelativeResize="0"/>
          <p:nvPr/>
        </p:nvPicPr>
        <p:blipFill>
          <a:blip r:embed="rId4">
            <a:alphaModFix/>
          </a:blip>
          <a:stretch>
            <a:fillRect/>
          </a:stretch>
        </p:blipFill>
        <p:spPr>
          <a:xfrm>
            <a:off x="4748525" y="221924"/>
            <a:ext cx="4294301" cy="3220730"/>
          </a:xfrm>
          <a:prstGeom prst="rect">
            <a:avLst/>
          </a:prstGeom>
          <a:noFill/>
          <a:ln>
            <a:noFill/>
          </a:ln>
        </p:spPr>
      </p:pic>
      <p:pic>
        <p:nvPicPr>
          <p:cNvPr id="159" name="Google Shape;159;p28"/>
          <p:cNvPicPr preferRelativeResize="0"/>
          <p:nvPr/>
        </p:nvPicPr>
        <p:blipFill>
          <a:blip r:embed="rId5">
            <a:alphaModFix/>
          </a:blip>
          <a:stretch>
            <a:fillRect/>
          </a:stretch>
        </p:blipFill>
        <p:spPr>
          <a:xfrm>
            <a:off x="99900" y="3529625"/>
            <a:ext cx="4294299" cy="1039250"/>
          </a:xfrm>
          <a:prstGeom prst="rect">
            <a:avLst/>
          </a:prstGeom>
          <a:noFill/>
          <a:ln>
            <a:noFill/>
          </a:ln>
        </p:spPr>
      </p:pic>
      <p:pic>
        <p:nvPicPr>
          <p:cNvPr id="160" name="Google Shape;160;p28"/>
          <p:cNvPicPr preferRelativeResize="0"/>
          <p:nvPr/>
        </p:nvPicPr>
        <p:blipFill>
          <a:blip r:embed="rId6">
            <a:alphaModFix/>
          </a:blip>
          <a:stretch>
            <a:fillRect/>
          </a:stretch>
        </p:blipFill>
        <p:spPr>
          <a:xfrm>
            <a:off x="4748525" y="3529625"/>
            <a:ext cx="4294299" cy="103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Analysis</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chemeClr val="dk1"/>
                </a:solidFill>
              </a:rPr>
              <a:t>Age vs Sex</a:t>
            </a:r>
            <a:r>
              <a:rPr lang="en" sz="1400">
                <a:solidFill>
                  <a:schemeClr val="dk1"/>
                </a:solidFill>
              </a:rPr>
              <a:t>: There is nearly a 2 to 1 ratio skewed to male patients. This dataset has more male patients than female patients. This is the case for both groups. The mean age for both groups is similar. </a:t>
            </a:r>
            <a:endParaRPr sz="1400">
              <a:solidFill>
                <a:schemeClr val="dk1"/>
              </a:solidFill>
            </a:endParaRPr>
          </a:p>
          <a:p>
            <a:pPr indent="0" lvl="0" marL="0" rtl="0" algn="l">
              <a:spcBef>
                <a:spcPts val="1200"/>
              </a:spcBef>
              <a:spcAft>
                <a:spcPts val="0"/>
              </a:spcAft>
              <a:buNone/>
            </a:pPr>
            <a:r>
              <a:rPr b="1" lang="en" sz="1400">
                <a:solidFill>
                  <a:schemeClr val="dk1"/>
                </a:solidFill>
              </a:rPr>
              <a:t>Age vs FBS over 120</a:t>
            </a:r>
            <a:r>
              <a:rPr lang="en" sz="1400">
                <a:solidFill>
                  <a:schemeClr val="dk1"/>
                </a:solidFill>
              </a:rPr>
              <a:t>: FBS over 120 (orange boxes) occurs in a smaller range of ages compared to FBS under 120. It occurs at older ages starting at ~42 years. The mean age of the group with FBS over 120 is slightly older than the age group with FBS under 120. </a:t>
            </a:r>
            <a:endParaRPr sz="1400">
              <a:solidFill>
                <a:schemeClr val="dk1"/>
              </a:solidFill>
            </a:endParaRPr>
          </a:p>
          <a:p>
            <a:pPr indent="0" lvl="0" marL="0" rtl="0" algn="l">
              <a:spcBef>
                <a:spcPts val="1200"/>
              </a:spcBef>
              <a:spcAft>
                <a:spcPts val="0"/>
              </a:spcAft>
              <a:buNone/>
            </a:pPr>
            <a:r>
              <a:rPr b="1" lang="en" sz="1400">
                <a:solidFill>
                  <a:schemeClr val="dk1"/>
                </a:solidFill>
              </a:rPr>
              <a:t>Age vs Exercise Angina</a:t>
            </a:r>
            <a:r>
              <a:rPr lang="en" sz="1400">
                <a:solidFill>
                  <a:schemeClr val="dk1"/>
                </a:solidFill>
              </a:rPr>
              <a:t>: There is an outlier in the group including all ages in the dataset. Similarly to FBS over 120, Exercise Angina generally occurs at older ages compared to the control population. The mean age of exercise angina (presence) is slightly older than the absence of exercise angina for the entire age group. </a:t>
            </a:r>
            <a:endParaRPr sz="1400">
              <a:solidFill>
                <a:schemeClr val="dk1"/>
              </a:solidFill>
            </a:endParaRPr>
          </a:p>
          <a:p>
            <a:pPr indent="0" lvl="0" marL="0" rtl="0" algn="l">
              <a:spcBef>
                <a:spcPts val="1200"/>
              </a:spcBef>
              <a:spcAft>
                <a:spcPts val="0"/>
              </a:spcAft>
              <a:buNone/>
            </a:pPr>
            <a:r>
              <a:rPr b="1" lang="en" sz="1400">
                <a:solidFill>
                  <a:schemeClr val="dk1"/>
                </a:solidFill>
              </a:rPr>
              <a:t>Age vs Heart Disease</a:t>
            </a:r>
            <a:r>
              <a:rPr lang="en" sz="1400">
                <a:solidFill>
                  <a:schemeClr val="dk1"/>
                </a:solidFill>
              </a:rPr>
              <a:t> (absence or presence): The two groups almost mirror each other. However the mean age of both groups is slightly older in the absence of heart disease. </a:t>
            </a:r>
            <a:endParaRPr sz="1400">
              <a:solidFill>
                <a:schemeClr val="dk1"/>
              </a:solidFill>
            </a:endParaRPr>
          </a:p>
          <a:p>
            <a:pPr indent="0" lvl="0" marL="0" rtl="0" algn="l">
              <a:spcBef>
                <a:spcPts val="1200"/>
              </a:spcBef>
              <a:spcAft>
                <a:spcPts val="1200"/>
              </a:spcAft>
              <a:buNone/>
            </a:pPr>
            <a:r>
              <a:rPr lang="en" sz="1400"/>
              <a:t>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81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Correlation Heat Map</a:t>
            </a:r>
            <a:r>
              <a:rPr lang="en"/>
              <a:t> </a:t>
            </a:r>
            <a:r>
              <a:rPr lang="en" sz="1577"/>
              <a:t>(control group)</a:t>
            </a:r>
            <a:endParaRPr sz="1577"/>
          </a:p>
        </p:txBody>
      </p:sp>
      <p:sp>
        <p:nvSpPr>
          <p:cNvPr id="172" name="Google Shape;172;p30"/>
          <p:cNvSpPr txBox="1"/>
          <p:nvPr>
            <p:ph idx="1" type="body"/>
          </p:nvPr>
        </p:nvSpPr>
        <p:spPr>
          <a:xfrm>
            <a:off x="6467750" y="786600"/>
            <a:ext cx="2676300" cy="408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35" u="sng">
                <a:solidFill>
                  <a:schemeClr val="dk1"/>
                </a:solidFill>
              </a:rPr>
              <a:t>Significant factors</a:t>
            </a:r>
            <a:r>
              <a:rPr b="1" lang="en" sz="1435">
                <a:solidFill>
                  <a:schemeClr val="dk1"/>
                </a:solidFill>
              </a:rPr>
              <a:t>:</a:t>
            </a:r>
            <a:endParaRPr b="1" sz="1435">
              <a:solidFill>
                <a:schemeClr val="dk1"/>
              </a:solidFill>
            </a:endParaRPr>
          </a:p>
          <a:p>
            <a:pPr indent="-307040" lvl="0" marL="457200" rtl="0" algn="l">
              <a:spcBef>
                <a:spcPts val="1200"/>
              </a:spcBef>
              <a:spcAft>
                <a:spcPts val="0"/>
              </a:spcAft>
              <a:buClr>
                <a:schemeClr val="dk1"/>
              </a:buClr>
              <a:buSzPts val="1235"/>
              <a:buChar char="●"/>
            </a:pPr>
            <a:r>
              <a:rPr lang="en" sz="1235">
                <a:solidFill>
                  <a:schemeClr val="dk1"/>
                </a:solidFill>
              </a:rPr>
              <a:t>Age has moderate </a:t>
            </a:r>
            <a:r>
              <a:rPr lang="en" sz="1235">
                <a:solidFill>
                  <a:schemeClr val="dk1"/>
                </a:solidFill>
              </a:rPr>
              <a:t>positive</a:t>
            </a:r>
            <a:r>
              <a:rPr lang="en" sz="1235">
                <a:solidFill>
                  <a:schemeClr val="dk1"/>
                </a:solidFill>
              </a:rPr>
              <a:t> correlation with number of vessels fluro </a:t>
            </a:r>
            <a:r>
              <a:rPr b="1" lang="en" sz="1235">
                <a:solidFill>
                  <a:schemeClr val="dk1"/>
                </a:solidFill>
              </a:rPr>
              <a:t>(0.33)</a:t>
            </a:r>
            <a:r>
              <a:rPr lang="en" sz="1235">
                <a:solidFill>
                  <a:schemeClr val="dk1"/>
                </a:solidFill>
              </a:rPr>
              <a:t>.</a:t>
            </a:r>
            <a:endParaRPr sz="1235">
              <a:solidFill>
                <a:schemeClr val="dk1"/>
              </a:solidFill>
            </a:endParaRPr>
          </a:p>
          <a:p>
            <a:pPr indent="-307040" lvl="0" marL="457200" rtl="0" algn="l">
              <a:spcBef>
                <a:spcPts val="0"/>
              </a:spcBef>
              <a:spcAft>
                <a:spcPts val="0"/>
              </a:spcAft>
              <a:buClr>
                <a:schemeClr val="dk1"/>
              </a:buClr>
              <a:buSzPts val="1235"/>
              <a:buChar char="●"/>
            </a:pPr>
            <a:r>
              <a:rPr lang="en" sz="1235">
                <a:solidFill>
                  <a:schemeClr val="dk1"/>
                </a:solidFill>
              </a:rPr>
              <a:t>Age has moderate-to-weak positive correlation with Blood Pressure </a:t>
            </a:r>
            <a:r>
              <a:rPr b="1" lang="en" sz="1235">
                <a:solidFill>
                  <a:schemeClr val="dk1"/>
                </a:solidFill>
              </a:rPr>
              <a:t>(0.28)</a:t>
            </a:r>
            <a:r>
              <a:rPr lang="en" sz="1235">
                <a:solidFill>
                  <a:schemeClr val="dk1"/>
                </a:solidFill>
              </a:rPr>
              <a:t>.</a:t>
            </a:r>
            <a:endParaRPr sz="1235">
              <a:solidFill>
                <a:schemeClr val="dk1"/>
              </a:solidFill>
            </a:endParaRPr>
          </a:p>
          <a:p>
            <a:pPr indent="-307040" lvl="0" marL="457200" rtl="0" algn="l">
              <a:spcBef>
                <a:spcPts val="0"/>
              </a:spcBef>
              <a:spcAft>
                <a:spcPts val="0"/>
              </a:spcAft>
              <a:buClr>
                <a:schemeClr val="dk1"/>
              </a:buClr>
              <a:buSzPts val="1235"/>
              <a:buChar char="●"/>
            </a:pPr>
            <a:r>
              <a:rPr lang="en" sz="1235">
                <a:solidFill>
                  <a:schemeClr val="dk1"/>
                </a:solidFill>
              </a:rPr>
              <a:t>Age has a weak positive correlation with Cholesterol </a:t>
            </a:r>
            <a:r>
              <a:rPr b="1" lang="en" sz="1235">
                <a:solidFill>
                  <a:schemeClr val="dk1"/>
                </a:solidFill>
              </a:rPr>
              <a:t>(0.21)</a:t>
            </a:r>
            <a:r>
              <a:rPr lang="en" sz="1235">
                <a:solidFill>
                  <a:schemeClr val="dk1"/>
                </a:solidFill>
              </a:rPr>
              <a:t>.</a:t>
            </a:r>
            <a:endParaRPr sz="1235">
              <a:solidFill>
                <a:schemeClr val="dk1"/>
              </a:solidFill>
            </a:endParaRPr>
          </a:p>
          <a:p>
            <a:pPr indent="-307040" lvl="0" marL="457200" rtl="0" algn="l">
              <a:spcBef>
                <a:spcPts val="0"/>
              </a:spcBef>
              <a:spcAft>
                <a:spcPts val="0"/>
              </a:spcAft>
              <a:buClr>
                <a:schemeClr val="dk1"/>
              </a:buClr>
              <a:buSzPts val="1235"/>
              <a:buChar char="●"/>
            </a:pPr>
            <a:r>
              <a:rPr lang="en" sz="1235">
                <a:solidFill>
                  <a:schemeClr val="dk1"/>
                </a:solidFill>
              </a:rPr>
              <a:t>Sex has a weak negative correlation with Cholesterol </a:t>
            </a:r>
            <a:r>
              <a:rPr b="1" lang="en" sz="1235">
                <a:solidFill>
                  <a:schemeClr val="dk1"/>
                </a:solidFill>
              </a:rPr>
              <a:t>(-0.20)</a:t>
            </a:r>
            <a:r>
              <a:rPr lang="en" sz="1235">
                <a:solidFill>
                  <a:schemeClr val="dk1"/>
                </a:solidFill>
              </a:rPr>
              <a:t>.                              We choose Females to have value 0 and males to have value 1: there is a weak correlation that females are more likely to have higher </a:t>
            </a:r>
            <a:r>
              <a:rPr lang="en" sz="1235">
                <a:solidFill>
                  <a:schemeClr val="dk1"/>
                </a:solidFill>
              </a:rPr>
              <a:t>cholesterol than males. </a:t>
            </a:r>
            <a:endParaRPr sz="1235">
              <a:solidFill>
                <a:schemeClr val="dk1"/>
              </a:solidFill>
            </a:endParaRPr>
          </a:p>
          <a:p>
            <a:pPr indent="0" lvl="0" marL="0" rtl="0" algn="l">
              <a:spcBef>
                <a:spcPts val="1200"/>
              </a:spcBef>
              <a:spcAft>
                <a:spcPts val="1200"/>
              </a:spcAft>
              <a:buNone/>
            </a:pPr>
            <a:r>
              <a:t/>
            </a:r>
            <a:endParaRPr sz="1000">
              <a:solidFill>
                <a:schemeClr val="dk1"/>
              </a:solidFill>
            </a:endParaRPr>
          </a:p>
        </p:txBody>
      </p:sp>
      <p:pic>
        <p:nvPicPr>
          <p:cNvPr id="173" name="Google Shape;173;p30"/>
          <p:cNvPicPr preferRelativeResize="0"/>
          <p:nvPr/>
        </p:nvPicPr>
        <p:blipFill>
          <a:blip r:embed="rId3">
            <a:alphaModFix/>
          </a:blip>
          <a:stretch>
            <a:fillRect/>
          </a:stretch>
        </p:blipFill>
        <p:spPr>
          <a:xfrm>
            <a:off x="311700" y="800800"/>
            <a:ext cx="6079200" cy="405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81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Correlation Heat Map</a:t>
            </a:r>
            <a:r>
              <a:rPr lang="en"/>
              <a:t> </a:t>
            </a:r>
            <a:r>
              <a:rPr lang="en" sz="1577"/>
              <a:t>(Age 45-65)</a:t>
            </a:r>
            <a:endParaRPr sz="1577"/>
          </a:p>
        </p:txBody>
      </p:sp>
      <p:sp>
        <p:nvSpPr>
          <p:cNvPr id="179" name="Google Shape;179;p31"/>
          <p:cNvSpPr txBox="1"/>
          <p:nvPr>
            <p:ph idx="1" type="body"/>
          </p:nvPr>
        </p:nvSpPr>
        <p:spPr>
          <a:xfrm>
            <a:off x="6384000" y="786600"/>
            <a:ext cx="2448300" cy="408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35" u="sng">
                <a:solidFill>
                  <a:schemeClr val="dk1"/>
                </a:solidFill>
              </a:rPr>
              <a:t>Significant factors</a:t>
            </a:r>
            <a:r>
              <a:rPr b="1" lang="en" sz="1435">
                <a:solidFill>
                  <a:schemeClr val="dk1"/>
                </a:solidFill>
              </a:rPr>
              <a:t>:</a:t>
            </a:r>
            <a:endParaRPr b="1" sz="1435">
              <a:solidFill>
                <a:schemeClr val="dk1"/>
              </a:solidFill>
            </a:endParaRPr>
          </a:p>
          <a:p>
            <a:pPr indent="-307040" lvl="0" marL="457200" rtl="0" algn="l">
              <a:spcBef>
                <a:spcPts val="1200"/>
              </a:spcBef>
              <a:spcAft>
                <a:spcPts val="0"/>
              </a:spcAft>
              <a:buClr>
                <a:schemeClr val="dk1"/>
              </a:buClr>
              <a:buSzPts val="1235"/>
              <a:buChar char="●"/>
            </a:pPr>
            <a:r>
              <a:rPr lang="en" sz="1235">
                <a:solidFill>
                  <a:schemeClr val="dk1"/>
                </a:solidFill>
              </a:rPr>
              <a:t>Age has a weak positive correlation with Blood Pressure and Number of vessels fluro. (</a:t>
            </a:r>
            <a:r>
              <a:rPr b="1" lang="en" sz="1235">
                <a:solidFill>
                  <a:schemeClr val="dk1"/>
                </a:solidFill>
              </a:rPr>
              <a:t>0.24</a:t>
            </a:r>
            <a:r>
              <a:rPr lang="en" sz="1235">
                <a:solidFill>
                  <a:schemeClr val="dk1"/>
                </a:solidFill>
              </a:rPr>
              <a:t> and </a:t>
            </a:r>
            <a:r>
              <a:rPr b="1" lang="en" sz="1235">
                <a:solidFill>
                  <a:schemeClr val="dk1"/>
                </a:solidFill>
              </a:rPr>
              <a:t>0.21</a:t>
            </a:r>
            <a:r>
              <a:rPr lang="en" sz="1235">
                <a:solidFill>
                  <a:schemeClr val="dk1"/>
                </a:solidFill>
              </a:rPr>
              <a:t>, respectively)</a:t>
            </a:r>
            <a:endParaRPr sz="1235">
              <a:solidFill>
                <a:schemeClr val="dk1"/>
              </a:solidFill>
            </a:endParaRPr>
          </a:p>
          <a:p>
            <a:pPr indent="-307040" lvl="0" marL="457200" rtl="0" algn="l">
              <a:spcBef>
                <a:spcPts val="0"/>
              </a:spcBef>
              <a:spcAft>
                <a:spcPts val="0"/>
              </a:spcAft>
              <a:buClr>
                <a:schemeClr val="dk1"/>
              </a:buClr>
              <a:buSzPts val="1235"/>
              <a:buChar char="●"/>
            </a:pPr>
            <a:r>
              <a:rPr lang="en" sz="1235">
                <a:solidFill>
                  <a:schemeClr val="dk1"/>
                </a:solidFill>
              </a:rPr>
              <a:t>Chest Pain type and Heart Disease presence has a weak positive correlation. (</a:t>
            </a:r>
            <a:r>
              <a:rPr b="1" lang="en" sz="1235">
                <a:solidFill>
                  <a:schemeClr val="dk1"/>
                </a:solidFill>
              </a:rPr>
              <a:t>0.25</a:t>
            </a:r>
            <a:r>
              <a:rPr lang="en" sz="1235">
                <a:solidFill>
                  <a:schemeClr val="dk1"/>
                </a:solidFill>
              </a:rPr>
              <a:t>)</a:t>
            </a:r>
            <a:endParaRPr sz="1235">
              <a:solidFill>
                <a:schemeClr val="dk1"/>
              </a:solidFill>
            </a:endParaRPr>
          </a:p>
          <a:p>
            <a:pPr indent="-307040" lvl="0" marL="457200" rtl="0" algn="l">
              <a:spcBef>
                <a:spcPts val="0"/>
              </a:spcBef>
              <a:spcAft>
                <a:spcPts val="0"/>
              </a:spcAft>
              <a:buClr>
                <a:schemeClr val="dk1"/>
              </a:buClr>
              <a:buSzPts val="1235"/>
              <a:buChar char="●"/>
            </a:pPr>
            <a:r>
              <a:rPr lang="en" sz="1235">
                <a:solidFill>
                  <a:schemeClr val="dk1"/>
                </a:solidFill>
              </a:rPr>
              <a:t>Sex and Cholesterol has a weak-to-moderate negative correlation. Females are more likely to have higher cholesterol than males. (</a:t>
            </a:r>
            <a:r>
              <a:rPr b="1" lang="en" sz="1235">
                <a:solidFill>
                  <a:schemeClr val="dk1"/>
                </a:solidFill>
              </a:rPr>
              <a:t>-0.27</a:t>
            </a:r>
            <a:r>
              <a:rPr lang="en" sz="1235">
                <a:solidFill>
                  <a:schemeClr val="dk1"/>
                </a:solidFill>
              </a:rPr>
              <a:t>)</a:t>
            </a:r>
            <a:endParaRPr sz="1235">
              <a:solidFill>
                <a:schemeClr val="dk1"/>
              </a:solidFill>
            </a:endParaRPr>
          </a:p>
          <a:p>
            <a:pPr indent="0" lvl="0" marL="0" rtl="0" algn="l">
              <a:spcBef>
                <a:spcPts val="1200"/>
              </a:spcBef>
              <a:spcAft>
                <a:spcPts val="1200"/>
              </a:spcAft>
              <a:buNone/>
            </a:pPr>
            <a:r>
              <a:t/>
            </a:r>
            <a:endParaRPr sz="1000">
              <a:solidFill>
                <a:schemeClr val="dk1"/>
              </a:solidFill>
            </a:endParaRPr>
          </a:p>
        </p:txBody>
      </p:sp>
      <p:pic>
        <p:nvPicPr>
          <p:cNvPr id="180" name="Google Shape;180;p31"/>
          <p:cNvPicPr preferRelativeResize="0"/>
          <p:nvPr/>
        </p:nvPicPr>
        <p:blipFill>
          <a:blip r:embed="rId3">
            <a:alphaModFix/>
          </a:blip>
          <a:stretch>
            <a:fillRect/>
          </a:stretch>
        </p:blipFill>
        <p:spPr>
          <a:xfrm>
            <a:off x="185900" y="800800"/>
            <a:ext cx="6079200" cy="40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Hypothesis</a:t>
            </a:r>
            <a:endParaRPr b="1" sz="2020"/>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dk1"/>
                </a:solidFill>
              </a:rPr>
              <a:t>Alternative Hypothesis</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The factors that are attributed to heart disease will increase between the ages of 45-65.</a:t>
            </a:r>
            <a:endParaRPr>
              <a:solidFill>
                <a:schemeClr val="dk1"/>
              </a:solidFill>
            </a:endParaRPr>
          </a:p>
          <a:p>
            <a:pPr indent="0" lvl="0" marL="0" rtl="0" algn="l">
              <a:spcBef>
                <a:spcPts val="1200"/>
              </a:spcBef>
              <a:spcAft>
                <a:spcPts val="0"/>
              </a:spcAft>
              <a:buNone/>
            </a:pPr>
            <a:r>
              <a:rPr lang="en" u="sng">
                <a:solidFill>
                  <a:schemeClr val="dk1"/>
                </a:solidFill>
              </a:rPr>
              <a:t>Null Hypothesis</a:t>
            </a:r>
            <a:r>
              <a:rPr lang="en">
                <a:solidFill>
                  <a:schemeClr val="dk1"/>
                </a:solidFill>
              </a:rPr>
              <a:t>: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factors that are attributed to heart disease will not increase between the ages of 45-65.</a:t>
            </a:r>
            <a:endParaRPr>
              <a:solidFill>
                <a:schemeClr val="dk1"/>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197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t>Results: </a:t>
            </a:r>
            <a:r>
              <a:rPr lang="en" sz="2020"/>
              <a:t>T-Test Analysis on Heart Disease Factors vs Age</a:t>
            </a:r>
            <a:endParaRPr sz="2020"/>
          </a:p>
        </p:txBody>
      </p:sp>
      <p:sp>
        <p:nvSpPr>
          <p:cNvPr id="186" name="Google Shape;186;p32"/>
          <p:cNvSpPr txBox="1"/>
          <p:nvPr>
            <p:ph idx="1" type="body"/>
          </p:nvPr>
        </p:nvSpPr>
        <p:spPr>
          <a:xfrm>
            <a:off x="311700" y="692475"/>
            <a:ext cx="8520600" cy="38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Methodology: Age groups were broken into two subsets.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rPr>
              <a:t>Ages 45 - 65</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Ages less than 45 and ages greater than 65</a:t>
            </a:r>
            <a:endParaRPr sz="1400">
              <a:solidFill>
                <a:schemeClr val="dk1"/>
              </a:solidFill>
            </a:endParaRPr>
          </a:p>
          <a:p>
            <a:pPr indent="0" lvl="0" marL="457200" rtl="0" algn="l">
              <a:spcBef>
                <a:spcPts val="1200"/>
              </a:spcBef>
              <a:spcAft>
                <a:spcPts val="0"/>
              </a:spcAft>
              <a:buNone/>
            </a:pPr>
            <a:r>
              <a:rPr lang="en" sz="1400" u="sng">
                <a:solidFill>
                  <a:schemeClr val="dk1"/>
                </a:solidFill>
              </a:rPr>
              <a:t>Resulting P-Value from T-tests</a:t>
            </a:r>
            <a:endParaRPr sz="1400"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Heart Disease (presence) vs Age: p-value = 0.8423</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Cholesterol vs Age: p-value = </a:t>
            </a:r>
            <a:r>
              <a:rPr b="1" lang="en" sz="1400">
                <a:solidFill>
                  <a:schemeClr val="dk1"/>
                </a:solidFill>
                <a:highlight>
                  <a:schemeClr val="accent6"/>
                </a:highlight>
              </a:rPr>
              <a:t>0.0299</a:t>
            </a:r>
            <a:endParaRPr b="1" sz="1400">
              <a:solidFill>
                <a:schemeClr val="dk1"/>
              </a:solidFill>
              <a:highlight>
                <a:schemeClr val="accent6"/>
              </a:highlight>
            </a:endParaRPr>
          </a:p>
          <a:p>
            <a:pPr indent="-317500" lvl="0" marL="457200" rtl="0" algn="l">
              <a:spcBef>
                <a:spcPts val="0"/>
              </a:spcBef>
              <a:spcAft>
                <a:spcPts val="0"/>
              </a:spcAft>
              <a:buClr>
                <a:schemeClr val="dk1"/>
              </a:buClr>
              <a:buSzPts val="1400"/>
              <a:buChar char="●"/>
            </a:pPr>
            <a:r>
              <a:rPr lang="en" sz="1400">
                <a:solidFill>
                  <a:schemeClr val="dk1"/>
                </a:solidFill>
              </a:rPr>
              <a:t>Blood Pressure vs Age: p-value = </a:t>
            </a:r>
            <a:r>
              <a:rPr b="1" lang="en" sz="1400">
                <a:solidFill>
                  <a:schemeClr val="dk1"/>
                </a:solidFill>
                <a:highlight>
                  <a:schemeClr val="accent6"/>
                </a:highlight>
              </a:rPr>
              <a:t>0.0158</a:t>
            </a:r>
            <a:endParaRPr b="1" sz="1400">
              <a:solidFill>
                <a:schemeClr val="dk1"/>
              </a:solidFill>
              <a:highlight>
                <a:schemeClr val="accent6"/>
              </a:highlight>
            </a:endParaRPr>
          </a:p>
          <a:p>
            <a:pPr indent="-317500" lvl="0" marL="457200" rtl="0" algn="l">
              <a:spcBef>
                <a:spcPts val="0"/>
              </a:spcBef>
              <a:spcAft>
                <a:spcPts val="0"/>
              </a:spcAft>
              <a:buClr>
                <a:schemeClr val="dk1"/>
              </a:buClr>
              <a:buSzPts val="1400"/>
              <a:buChar char="●"/>
            </a:pPr>
            <a:r>
              <a:rPr lang="en" sz="1400">
                <a:solidFill>
                  <a:schemeClr val="dk1"/>
                </a:solidFill>
              </a:rPr>
              <a:t>FBS (fasting blood sugar) over 120 mg/dL vs Age: p-value = </a:t>
            </a:r>
            <a:r>
              <a:rPr b="1" lang="en" sz="1400">
                <a:solidFill>
                  <a:schemeClr val="dk1"/>
                </a:solidFill>
                <a:highlight>
                  <a:schemeClr val="accent6"/>
                </a:highlight>
              </a:rPr>
              <a:t>0.0226</a:t>
            </a:r>
            <a:endParaRPr b="1" sz="1400">
              <a:solidFill>
                <a:schemeClr val="dk1"/>
              </a:solidFill>
              <a:highlight>
                <a:schemeClr val="accent6"/>
              </a:highlight>
            </a:endParaRPr>
          </a:p>
          <a:p>
            <a:pPr indent="-317500" lvl="0" marL="457200" rtl="0" algn="l">
              <a:spcBef>
                <a:spcPts val="0"/>
              </a:spcBef>
              <a:spcAft>
                <a:spcPts val="0"/>
              </a:spcAft>
              <a:buClr>
                <a:schemeClr val="dk1"/>
              </a:buClr>
              <a:buSzPts val="1400"/>
              <a:buChar char="●"/>
            </a:pPr>
            <a:r>
              <a:rPr lang="en" sz="1400">
                <a:solidFill>
                  <a:schemeClr val="dk1"/>
                </a:solidFill>
              </a:rPr>
              <a:t>Exercise Angina vs Age: p-value = </a:t>
            </a:r>
            <a:r>
              <a:rPr b="1" lang="en" sz="1400">
                <a:solidFill>
                  <a:schemeClr val="dk1"/>
                </a:solidFill>
                <a:highlight>
                  <a:schemeClr val="accent6"/>
                </a:highlight>
              </a:rPr>
              <a:t>0.0330</a:t>
            </a:r>
            <a:endParaRPr b="1" sz="1400">
              <a:solidFill>
                <a:schemeClr val="dk1"/>
              </a:solidFill>
              <a:highlight>
                <a:schemeClr val="accent6"/>
              </a:highlight>
            </a:endParaRPr>
          </a:p>
          <a:p>
            <a:pPr indent="-317500" lvl="0" marL="457200" rtl="0" algn="l">
              <a:spcBef>
                <a:spcPts val="0"/>
              </a:spcBef>
              <a:spcAft>
                <a:spcPts val="0"/>
              </a:spcAft>
              <a:buClr>
                <a:schemeClr val="dk1"/>
              </a:buClr>
              <a:buSzPts val="1400"/>
              <a:buChar char="●"/>
            </a:pPr>
            <a:r>
              <a:rPr lang="en" sz="1400">
                <a:solidFill>
                  <a:schemeClr val="dk1"/>
                </a:solidFill>
              </a:rPr>
              <a:t>Sex vs Age: p-value = 0.9104</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Chest pain type (0-4) vs Age: p-value = 0.9098</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Number of Vessels Fluro vs Age: p-value = 0.0707</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sz="2244"/>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After collecting and analyzing this dataset, we accept the alternative hypothesis and reject the null hypothesis that factors attributed to heart disease increase with ages 45-65. </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Cholesterol, Blood Pressure, FBS (fasting blood sugar) and Exercise Angina had p-values less than 0.05 when tested against the two age groups.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Notes: there was not a clear relationship between the presence of heart disease and the different age groups which can partly be explained by stating the limitations of the dataset we used.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Limitations</a:t>
            </a:r>
            <a:endParaRPr/>
          </a:p>
        </p:txBody>
      </p:sp>
      <p:sp>
        <p:nvSpPr>
          <p:cNvPr id="198" name="Google Shape;198;p34"/>
          <p:cNvSpPr txBox="1"/>
          <p:nvPr>
            <p:ph idx="1" type="body"/>
          </p:nvPr>
        </p:nvSpPr>
        <p:spPr>
          <a:xfrm>
            <a:off x="268350" y="1159700"/>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The UC Irvine study used only the data from patients that were referred to the Cleveland Clinic Foundation. This would imply that the data used was from patients suspected to have heart disease. The study did not include the general population. If it had, it may have impacted the results.</a:t>
            </a:r>
            <a:br>
              <a:rPr lang="en">
                <a:solidFill>
                  <a:schemeClr val="dk1"/>
                </a:solidFill>
              </a:rPr>
            </a:b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dataset did not take into consideration other heart disease risk factors such as family history, race, ethnicity, income, smoking, or alcohol consumption.</a:t>
            </a:r>
            <a:br>
              <a:rPr lang="en">
                <a:solidFill>
                  <a:schemeClr val="dk1"/>
                </a:solidFill>
              </a:rPr>
            </a:br>
            <a:endParaRPr>
              <a:solidFill>
                <a:schemeClr val="dk1"/>
              </a:solidFill>
            </a:endParaRPr>
          </a:p>
          <a:p>
            <a:pPr indent="-334327" lvl="0" marL="457200" rtl="0" algn="l">
              <a:spcBef>
                <a:spcPts val="0"/>
              </a:spcBef>
              <a:spcAft>
                <a:spcPts val="0"/>
              </a:spcAft>
              <a:buSzPct val="100000"/>
              <a:buChar char="●"/>
            </a:pPr>
            <a:r>
              <a:rPr lang="en">
                <a:solidFill>
                  <a:schemeClr val="dk1"/>
                </a:solidFill>
              </a:rPr>
              <a:t>The dataset is from a study that was done in 1988. Medical advancements have increased physician’s knowledge of heart disease or the new tools for the diagnosis and treatment of this disease.</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Moving Forward</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Data that we would like to see moving forward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More data from people younger than 45 (specifically younger than 30)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More data from people older than 65</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Heart attack count per person (how many total heart attacks an </a:t>
            </a:r>
            <a:r>
              <a:rPr lang="en" sz="1500">
                <a:solidFill>
                  <a:schemeClr val="dk1"/>
                </a:solidFill>
              </a:rPr>
              <a:t>individual</a:t>
            </a:r>
            <a:r>
              <a:rPr lang="en" sz="1500">
                <a:solidFill>
                  <a:schemeClr val="dk1"/>
                </a:solidFill>
              </a:rPr>
              <a:t> has had if they’ve had more than 1)</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Better conclusions could be made if we looked at more </a:t>
            </a:r>
            <a:r>
              <a:rPr lang="en" sz="1500">
                <a:solidFill>
                  <a:schemeClr val="dk1"/>
                </a:solidFill>
              </a:rPr>
              <a:t>data</a:t>
            </a:r>
            <a:r>
              <a:rPr lang="en" sz="1500">
                <a:solidFill>
                  <a:schemeClr val="dk1"/>
                </a:solidFill>
              </a:rPr>
              <a:t> that focused on genetics </a:t>
            </a:r>
            <a:endParaRPr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1937875"/>
            <a:ext cx="85206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Any questions?</a:t>
            </a:r>
            <a:endParaRPr sz="2900"/>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348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Collecting and Cleaning Data</a:t>
            </a:r>
            <a:endParaRPr sz="2020"/>
          </a:p>
        </p:txBody>
      </p:sp>
      <p:sp>
        <p:nvSpPr>
          <p:cNvPr id="69" name="Google Shape;69;p15"/>
          <p:cNvSpPr txBox="1"/>
          <p:nvPr>
            <p:ph idx="1" type="body"/>
          </p:nvPr>
        </p:nvSpPr>
        <p:spPr>
          <a:xfrm>
            <a:off x="311700" y="1158725"/>
            <a:ext cx="8520600" cy="349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chemeClr val="dk1"/>
                </a:solidFill>
              </a:rPr>
              <a:t>Dataset used: Heart Disease Data Set</a:t>
            </a:r>
            <a:r>
              <a:rPr lang="en" sz="1400"/>
              <a:t> (</a:t>
            </a:r>
            <a:r>
              <a:rPr lang="en" sz="1400" u="sng">
                <a:solidFill>
                  <a:schemeClr val="hlink"/>
                </a:solidFill>
                <a:hlinkClick r:id="rId3"/>
              </a:rPr>
              <a:t>https://archive.ics.uci.edu/ml/datasets/Heart+Disease</a:t>
            </a:r>
            <a:r>
              <a:rPr lang="en" sz="1400"/>
              <a:t>)</a:t>
            </a:r>
            <a:endParaRPr sz="1400"/>
          </a:p>
          <a:p>
            <a:pPr indent="0" lvl="0" marL="0" rtl="0" algn="l">
              <a:spcBef>
                <a:spcPts val="1200"/>
              </a:spcBef>
              <a:spcAft>
                <a:spcPts val="0"/>
              </a:spcAft>
              <a:buNone/>
            </a:pPr>
            <a:r>
              <a:rPr lang="en" sz="1400">
                <a:solidFill>
                  <a:schemeClr val="dk1"/>
                </a:solidFill>
              </a:rPr>
              <a:t>Creators of Dataset: </a:t>
            </a:r>
            <a:endParaRPr sz="1400">
              <a:solidFill>
                <a:schemeClr val="dk1"/>
              </a:solidFill>
            </a:endParaRPr>
          </a:p>
          <a:p>
            <a:pPr indent="-310832" lvl="0" marL="457200" rtl="0" algn="l">
              <a:spcBef>
                <a:spcPts val="1200"/>
              </a:spcBef>
              <a:spcAft>
                <a:spcPts val="0"/>
              </a:spcAft>
              <a:buClr>
                <a:schemeClr val="dk1"/>
              </a:buClr>
              <a:buSzPct val="100000"/>
              <a:buChar char="●"/>
            </a:pPr>
            <a:r>
              <a:rPr lang="en" sz="1400">
                <a:solidFill>
                  <a:schemeClr val="dk1"/>
                </a:solidFill>
              </a:rPr>
              <a:t>1. Hungarian Institute of Cardiology. Budapest: Andras Janosi, M.D.</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2. University Hospital, Zurich, Switzerland: William Steinbrunn, M.D.</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3. University Hospital, Basel, Switzerland: Matthias Pfisterer, M.D.</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4. V.A. Medical Center, Long Beach and Cleveland Clinic Foundation: Robert Detrano, M.D., Ph.D.</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Kaggle.com</a:t>
            </a:r>
            <a:endParaRPr sz="1400">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Heart Disease Dataset (</a:t>
            </a:r>
            <a:r>
              <a:rPr lang="en" u="sng">
                <a:solidFill>
                  <a:schemeClr val="hlink"/>
                </a:solidFill>
                <a:hlinkClick r:id="rId4"/>
              </a:rPr>
              <a:t>https://www.kaggle.com/datasets/johnsmith88/heart-disease-dataset</a:t>
            </a:r>
            <a:r>
              <a:rPr lang="en">
                <a:solidFill>
                  <a:schemeClr val="dk1"/>
                </a:solidFill>
              </a:rPr>
              <a:t>)</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Heart Disease Prediction (https://www.kaggle.com/datasets/rishidamarla/heart-disease-prediction)</a:t>
            </a:r>
            <a:endParaRPr>
              <a:solidFill>
                <a:schemeClr val="dk1"/>
              </a:solidFill>
            </a:endParaRPr>
          </a:p>
          <a:p>
            <a:pPr indent="0" lvl="0" marL="457200" rtl="0" algn="l">
              <a:spcBef>
                <a:spcPts val="1200"/>
              </a:spcBef>
              <a:spcAft>
                <a:spcPts val="0"/>
              </a:spcAft>
              <a:buNone/>
            </a:pPr>
            <a:r>
              <a:t/>
            </a:r>
            <a:endParaRPr sz="1400">
              <a:solidFill>
                <a:schemeClr val="dk1"/>
              </a:solidFill>
            </a:endParaRPr>
          </a:p>
          <a:p>
            <a:pPr indent="-310832" lvl="0" marL="457200" rtl="0" algn="l">
              <a:spcBef>
                <a:spcPts val="1200"/>
              </a:spcBef>
              <a:spcAft>
                <a:spcPts val="0"/>
              </a:spcAft>
              <a:buClr>
                <a:schemeClr val="dk1"/>
              </a:buClr>
              <a:buSzPct val="100000"/>
              <a:buChar char="●"/>
            </a:pPr>
            <a:r>
              <a:rPr lang="en" sz="1400">
                <a:solidFill>
                  <a:schemeClr val="dk1"/>
                </a:solidFill>
              </a:rPr>
              <a:t>Multivariate dataset</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Categorical, Integer, Real attributes</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Number of Patients: 303 &amp; 572</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Number of Attributes 76: published experiments refer to a subset of 14 attributes</a:t>
            </a:r>
            <a:endParaRPr sz="1400"/>
          </a:p>
        </p:txBody>
      </p:sp>
      <p:pic>
        <p:nvPicPr>
          <p:cNvPr id="70" name="Google Shape;70;p15"/>
          <p:cNvPicPr preferRelativeResize="0"/>
          <p:nvPr/>
        </p:nvPicPr>
        <p:blipFill>
          <a:blip r:embed="rId5">
            <a:alphaModFix/>
          </a:blip>
          <a:stretch>
            <a:fillRect/>
          </a:stretch>
        </p:blipFill>
        <p:spPr>
          <a:xfrm>
            <a:off x="5629074" y="180288"/>
            <a:ext cx="2409700" cy="90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348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Collecting and Cleaning Data</a:t>
            </a:r>
            <a:r>
              <a:rPr lang="en" sz="2020"/>
              <a:t>: Dataset #1</a:t>
            </a:r>
            <a:endParaRPr sz="2020"/>
          </a:p>
        </p:txBody>
      </p:sp>
      <p:sp>
        <p:nvSpPr>
          <p:cNvPr id="76" name="Google Shape;76;p16"/>
          <p:cNvSpPr txBox="1"/>
          <p:nvPr>
            <p:ph idx="1" type="body"/>
          </p:nvPr>
        </p:nvSpPr>
        <p:spPr>
          <a:xfrm>
            <a:off x="311700" y="1158725"/>
            <a:ext cx="8520600" cy="349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b="1" lang="en" sz="1200">
                <a:solidFill>
                  <a:schemeClr val="dk1"/>
                </a:solidFill>
              </a:rPr>
              <a:t>Age: </a:t>
            </a:r>
            <a:r>
              <a:rPr lang="en" sz="1200">
                <a:solidFill>
                  <a:schemeClr val="dk1"/>
                </a:solidFill>
              </a:rPr>
              <a:t>I</a:t>
            </a:r>
            <a:r>
              <a:rPr lang="en" sz="1200">
                <a:solidFill>
                  <a:schemeClr val="dk1"/>
                </a:solidFill>
              </a:rPr>
              <a:t>n years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Sex: </a:t>
            </a:r>
            <a:r>
              <a:rPr lang="en" sz="1200">
                <a:solidFill>
                  <a:schemeClr val="dk1"/>
                </a:solidFill>
              </a:rPr>
              <a:t>0 = female; 1 = male</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Cp: </a:t>
            </a:r>
            <a:r>
              <a:rPr lang="en" sz="1200">
                <a:solidFill>
                  <a:schemeClr val="dk1"/>
                </a:solidFill>
              </a:rPr>
              <a:t>Chest pain</a:t>
            </a:r>
            <a:r>
              <a:rPr b="1" lang="en" sz="1200">
                <a:solidFill>
                  <a:schemeClr val="dk1"/>
                </a:solidFill>
              </a:rPr>
              <a:t> </a:t>
            </a:r>
            <a:r>
              <a:rPr lang="en" sz="1200">
                <a:solidFill>
                  <a:schemeClr val="dk1"/>
                </a:solidFill>
              </a:rPr>
              <a:t>(Value1: typical angina, Value2: atypical angina, Value3: non-anginal pain, Value4: asymptomatic)</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Trestbps: </a:t>
            </a:r>
            <a:r>
              <a:rPr lang="en" sz="1200">
                <a:solidFill>
                  <a:schemeClr val="dk1"/>
                </a:solidFill>
              </a:rPr>
              <a:t>Res</a:t>
            </a:r>
            <a:r>
              <a:rPr lang="en" sz="1200">
                <a:solidFill>
                  <a:schemeClr val="dk1"/>
                </a:solidFill>
              </a:rPr>
              <a:t>ting blood pressure (in mmHg)</a:t>
            </a:r>
            <a:r>
              <a:rPr b="1" lang="en"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Chol: </a:t>
            </a:r>
            <a:r>
              <a:rPr lang="en" sz="1200">
                <a:solidFill>
                  <a:schemeClr val="dk1"/>
                </a:solidFill>
              </a:rPr>
              <a:t>S</a:t>
            </a:r>
            <a:r>
              <a:rPr lang="en" sz="1200">
                <a:solidFill>
                  <a:schemeClr val="dk1"/>
                </a:solidFill>
              </a:rPr>
              <a:t>erum cholesterol (in mg/dl)</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Fbs: </a:t>
            </a:r>
            <a:r>
              <a:rPr lang="en" sz="1200">
                <a:solidFill>
                  <a:schemeClr val="dk1"/>
                </a:solidFill>
              </a:rPr>
              <a:t>F</a:t>
            </a:r>
            <a:r>
              <a:rPr lang="en" sz="1200">
                <a:solidFill>
                  <a:schemeClr val="dk1"/>
                </a:solidFill>
              </a:rPr>
              <a:t>asting blood sugar &gt; 120 mg/dl (1 = true, 0 = false)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Restecg: </a:t>
            </a:r>
            <a:r>
              <a:rPr lang="en" sz="1200">
                <a:solidFill>
                  <a:schemeClr val="dk1"/>
                </a:solidFill>
              </a:rPr>
              <a:t>Resting electrocardiographic results (values 0,1,2)</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Thalach: </a:t>
            </a:r>
            <a:r>
              <a:rPr lang="en" sz="1200">
                <a:solidFill>
                  <a:schemeClr val="dk1"/>
                </a:solidFill>
              </a:rPr>
              <a:t>Maximum heart rate achieved</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Exang: </a:t>
            </a:r>
            <a:r>
              <a:rPr lang="en" sz="1200">
                <a:solidFill>
                  <a:schemeClr val="dk1"/>
                </a:solidFill>
              </a:rPr>
              <a:t>E</a:t>
            </a:r>
            <a:r>
              <a:rPr lang="en" sz="1200">
                <a:solidFill>
                  <a:schemeClr val="dk1"/>
                </a:solidFill>
              </a:rPr>
              <a:t>xercise induced angina (1 = yes, 0 = no)</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Oldpeak: </a:t>
            </a:r>
            <a:r>
              <a:rPr lang="en" sz="1200">
                <a:solidFill>
                  <a:schemeClr val="dk1"/>
                </a:solidFill>
              </a:rPr>
              <a:t>ST depression induced by exercise relative to rest.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Slope: </a:t>
            </a:r>
            <a:r>
              <a:rPr lang="en" sz="1200">
                <a:solidFill>
                  <a:schemeClr val="dk1"/>
                </a:solidFill>
              </a:rPr>
              <a:t>The slope of the peak exercise ST segment. (Value 1: upsloping, Value 2: flat, Value 3: downsloping)</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Ca: </a:t>
            </a:r>
            <a:r>
              <a:rPr lang="en" sz="1200">
                <a:solidFill>
                  <a:schemeClr val="dk1"/>
                </a:solidFill>
              </a:rPr>
              <a:t>Number of major vessels (0-3) colored by </a:t>
            </a:r>
            <a:r>
              <a:rPr lang="en" sz="1200">
                <a:solidFill>
                  <a:schemeClr val="dk1"/>
                </a:solidFill>
              </a:rPr>
              <a:t>fluoroscopy</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Thal: </a:t>
            </a:r>
            <a:r>
              <a:rPr lang="en" sz="1200">
                <a:solidFill>
                  <a:schemeClr val="dk1"/>
                </a:solidFill>
              </a:rPr>
              <a:t>Thalassemia is an inherited blood disorder caused when the body does not make enough hemoglobin. (3 = normal; 6 = fixed defect; 7 = </a:t>
            </a:r>
            <a:r>
              <a:rPr lang="en" sz="1200">
                <a:solidFill>
                  <a:schemeClr val="dk1"/>
                </a:solidFill>
              </a:rPr>
              <a:t>reversible</a:t>
            </a:r>
            <a:r>
              <a:rPr lang="en" sz="1200">
                <a:solidFill>
                  <a:schemeClr val="dk1"/>
                </a:solidFill>
              </a:rPr>
              <a:t> defect) </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Target: </a:t>
            </a:r>
            <a:r>
              <a:rPr lang="en" sz="1200">
                <a:solidFill>
                  <a:schemeClr val="dk1"/>
                </a:solidFill>
              </a:rPr>
              <a:t>Presence of Heart disease</a:t>
            </a:r>
            <a:r>
              <a:rPr b="1" lang="en" sz="1200">
                <a:solidFill>
                  <a:schemeClr val="dk1"/>
                </a:solidFill>
              </a:rPr>
              <a:t> </a:t>
            </a:r>
            <a:r>
              <a:rPr lang="en" sz="1200">
                <a:solidFill>
                  <a:schemeClr val="dk1"/>
                </a:solidFill>
              </a:rPr>
              <a:t>(0 = Absent, 1 = Present)</a:t>
            </a:r>
            <a:r>
              <a:rPr lang="en" sz="1200">
                <a:solidFill>
                  <a:schemeClr val="dk1"/>
                </a:solidFill>
              </a:rPr>
              <a:t>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264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Collecting and Cleaning Data: </a:t>
            </a:r>
            <a:r>
              <a:rPr lang="en" sz="2020"/>
              <a:t>Dataset #2</a:t>
            </a:r>
            <a:endParaRPr sz="2020"/>
          </a:p>
        </p:txBody>
      </p:sp>
      <p:sp>
        <p:nvSpPr>
          <p:cNvPr id="82" name="Google Shape;82;p17"/>
          <p:cNvSpPr txBox="1"/>
          <p:nvPr>
            <p:ph idx="1" type="body"/>
          </p:nvPr>
        </p:nvSpPr>
        <p:spPr>
          <a:xfrm>
            <a:off x="311700" y="991175"/>
            <a:ext cx="8520600" cy="34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After </a:t>
            </a:r>
            <a:r>
              <a:rPr lang="en" sz="1400">
                <a:solidFill>
                  <a:schemeClr val="dk1"/>
                </a:solidFill>
              </a:rPr>
              <a:t>cleaning</a:t>
            </a:r>
            <a:r>
              <a:rPr lang="en" sz="1400">
                <a:solidFill>
                  <a:schemeClr val="dk1"/>
                </a:solidFill>
              </a:rPr>
              <a:t> and merging the data we focused on the following 9 attributes that were considered by both of the sources we pulled information from:</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Age:</a:t>
            </a:r>
            <a:r>
              <a:rPr lang="en" sz="1400">
                <a:solidFill>
                  <a:schemeClr val="dk1"/>
                </a:solidFill>
              </a:rPr>
              <a:t> in years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Sex:</a:t>
            </a:r>
            <a:r>
              <a:rPr lang="en" sz="1400">
                <a:solidFill>
                  <a:schemeClr val="dk1"/>
                </a:solidFill>
              </a:rPr>
              <a:t> 0 = female; 1 = male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Chest pain type:</a:t>
            </a:r>
            <a:r>
              <a:rPr lang="en" sz="1400">
                <a:solidFill>
                  <a:schemeClr val="dk1"/>
                </a:solidFill>
              </a:rPr>
              <a:t> Value1: typical angina, Value2: atypical angina, Value3: non-anginal pain, Value4: asymptomatic</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BS:</a:t>
            </a:r>
            <a:r>
              <a:rPr lang="en" sz="1400">
                <a:solidFill>
                  <a:schemeClr val="dk1"/>
                </a:solidFill>
              </a:rPr>
              <a:t> Resting blood pressure (in mmHg)</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Cholesterol: </a:t>
            </a:r>
            <a:r>
              <a:rPr lang="en" sz="1400">
                <a:solidFill>
                  <a:schemeClr val="dk1"/>
                </a:solidFill>
              </a:rPr>
              <a:t>Serum cholesterol (in mg/dl)</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FBS over 120: </a:t>
            </a:r>
            <a:r>
              <a:rPr lang="en" sz="1400">
                <a:solidFill>
                  <a:schemeClr val="dk1"/>
                </a:solidFill>
              </a:rPr>
              <a:t>Fasting blood sugar &gt; 120 mg/dl (1 = true, 0 = false)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Exercise Angina:</a:t>
            </a:r>
            <a:r>
              <a:rPr lang="en" sz="1400">
                <a:solidFill>
                  <a:schemeClr val="dk1"/>
                </a:solidFill>
              </a:rPr>
              <a:t> Exercise induced angina (1 = yes, 0 = no)</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Number of blood vessel Fluro:</a:t>
            </a:r>
            <a:r>
              <a:rPr lang="en" sz="1400">
                <a:solidFill>
                  <a:schemeClr val="dk1"/>
                </a:solidFill>
              </a:rPr>
              <a:t> Number of major vessels (0-3) colored by fluoroscopy</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Heart Disease:</a:t>
            </a:r>
            <a:r>
              <a:rPr lang="en" sz="1400">
                <a:solidFill>
                  <a:schemeClr val="dk1"/>
                </a:solidFill>
              </a:rPr>
              <a:t> 0 = Absent; 1 = Present</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900"/>
              <a:t>S</a:t>
            </a:r>
            <a:r>
              <a:rPr lang="en" sz="1900"/>
              <a:t>ubset of 9 attributes (Merged)</a:t>
            </a:r>
            <a:endParaRPr sz="3500"/>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347980" lvl="0" marL="457200" rtl="0" algn="l">
              <a:spcBef>
                <a:spcPts val="0"/>
              </a:spcBef>
              <a:spcAft>
                <a:spcPts val="0"/>
              </a:spcAft>
              <a:buClr>
                <a:schemeClr val="dk1"/>
              </a:buClr>
              <a:buSzPct val="100000"/>
              <a:buAutoNum type="arabicPeriod"/>
            </a:pPr>
            <a:r>
              <a:rPr b="1" lang="en" sz="4700">
                <a:solidFill>
                  <a:schemeClr val="dk1"/>
                </a:solidFill>
              </a:rPr>
              <a:t>Age</a:t>
            </a:r>
            <a:r>
              <a:rPr lang="en" sz="4700">
                <a:solidFill>
                  <a:schemeClr val="dk1"/>
                </a:solidFill>
              </a:rPr>
              <a:t> </a:t>
            </a:r>
            <a:r>
              <a:rPr lang="en" sz="4700">
                <a:solidFill>
                  <a:schemeClr val="dk1"/>
                </a:solidFill>
              </a:rPr>
              <a:t>in years</a:t>
            </a:r>
            <a:endParaRPr sz="4700">
              <a:solidFill>
                <a:schemeClr val="dk1"/>
              </a:solidFill>
            </a:endParaRPr>
          </a:p>
          <a:p>
            <a:pPr indent="-337820" lvl="0" marL="457200" rtl="0" algn="l">
              <a:spcBef>
                <a:spcPts val="0"/>
              </a:spcBef>
              <a:spcAft>
                <a:spcPts val="0"/>
              </a:spcAft>
              <a:buClr>
                <a:schemeClr val="dk1"/>
              </a:buClr>
              <a:buSzPct val="91489"/>
              <a:buAutoNum type="arabicPeriod"/>
            </a:pPr>
            <a:r>
              <a:rPr b="1" lang="en" sz="4700">
                <a:solidFill>
                  <a:schemeClr val="dk1"/>
                </a:solidFill>
              </a:rPr>
              <a:t>Sex</a:t>
            </a:r>
            <a:r>
              <a:rPr lang="en" sz="4700">
                <a:solidFill>
                  <a:schemeClr val="dk1"/>
                </a:solidFill>
              </a:rPr>
              <a:t> (0 = female, 1 = male)</a:t>
            </a:r>
            <a:endParaRPr sz="47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Chest pain type</a:t>
            </a:r>
            <a:r>
              <a:rPr lang="en" sz="4700">
                <a:solidFill>
                  <a:schemeClr val="dk1"/>
                </a:solidFill>
              </a:rPr>
              <a:t> (Value1: typical angina, Value2: atypical angina, Value3: non-anginal pain, Value4: asymptomatic)</a:t>
            </a:r>
            <a:endParaRPr sz="47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BS</a:t>
            </a:r>
            <a:r>
              <a:rPr lang="en" sz="4700">
                <a:solidFill>
                  <a:schemeClr val="dk1"/>
                </a:solidFill>
              </a:rPr>
              <a:t> (Blood Pressure) resting blood pressure (in mmHg)</a:t>
            </a:r>
            <a:endParaRPr sz="47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Cholesterol </a:t>
            </a:r>
            <a:r>
              <a:rPr lang="en" sz="4700">
                <a:solidFill>
                  <a:schemeClr val="dk1"/>
                </a:solidFill>
              </a:rPr>
              <a:t>(serum cholesterol in mg/dl)</a:t>
            </a:r>
            <a:endParaRPr sz="47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FBS over 120</a:t>
            </a:r>
            <a:r>
              <a:rPr lang="en" sz="4700">
                <a:solidFill>
                  <a:schemeClr val="dk1"/>
                </a:solidFill>
              </a:rPr>
              <a:t> fasting blood sugar &gt; 120 mg/dl (1 = true, 0 = false)</a:t>
            </a:r>
            <a:endParaRPr sz="51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Exercise Angina</a:t>
            </a:r>
            <a:r>
              <a:rPr lang="en" sz="4700">
                <a:solidFill>
                  <a:schemeClr val="dk1"/>
                </a:solidFill>
              </a:rPr>
              <a:t> exercise induced angina (1 = yes, 0 = no)</a:t>
            </a:r>
            <a:endParaRPr sz="47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Number of blood vessel Fluro</a:t>
            </a:r>
            <a:r>
              <a:rPr lang="en" sz="4700">
                <a:solidFill>
                  <a:schemeClr val="dk1"/>
                </a:solidFill>
              </a:rPr>
              <a:t> number of major vessels (0-3) colored by fluoroscopy</a:t>
            </a:r>
            <a:endParaRPr sz="4700">
              <a:solidFill>
                <a:schemeClr val="dk1"/>
              </a:solidFill>
            </a:endParaRPr>
          </a:p>
          <a:p>
            <a:pPr indent="-347980" lvl="0" marL="457200" rtl="0" algn="l">
              <a:spcBef>
                <a:spcPts val="0"/>
              </a:spcBef>
              <a:spcAft>
                <a:spcPts val="0"/>
              </a:spcAft>
              <a:buClr>
                <a:schemeClr val="dk1"/>
              </a:buClr>
              <a:buSzPct val="100000"/>
              <a:buAutoNum type="arabicPeriod"/>
            </a:pPr>
            <a:r>
              <a:rPr b="1" lang="en" sz="4700">
                <a:solidFill>
                  <a:schemeClr val="dk1"/>
                </a:solidFill>
              </a:rPr>
              <a:t>Heart Disease</a:t>
            </a:r>
            <a:r>
              <a:rPr lang="en" sz="4700">
                <a:solidFill>
                  <a:schemeClr val="dk1"/>
                </a:solidFill>
              </a:rPr>
              <a:t> (0 = Absent, 1 = Present)</a:t>
            </a:r>
            <a:endParaRPr b="1" sz="4360">
              <a:solidFill>
                <a:schemeClr val="dk1"/>
              </a:solidFill>
            </a:endParaRPr>
          </a:p>
          <a:p>
            <a:pPr indent="0" lvl="0" marL="4572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3867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Statistics Summary</a:t>
            </a:r>
            <a:endParaRPr/>
          </a:p>
        </p:txBody>
      </p:sp>
      <p:pic>
        <p:nvPicPr>
          <p:cNvPr id="94" name="Google Shape;94;p19"/>
          <p:cNvPicPr preferRelativeResize="0"/>
          <p:nvPr/>
        </p:nvPicPr>
        <p:blipFill>
          <a:blip r:embed="rId3">
            <a:alphaModFix/>
          </a:blip>
          <a:stretch>
            <a:fillRect/>
          </a:stretch>
        </p:blipFill>
        <p:spPr>
          <a:xfrm>
            <a:off x="201049" y="1358112"/>
            <a:ext cx="8741924" cy="24272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311699" y="445025"/>
            <a:ext cx="2696602" cy="4123851"/>
          </a:xfrm>
          <a:prstGeom prst="rect">
            <a:avLst/>
          </a:prstGeom>
          <a:noFill/>
          <a:ln>
            <a:noFill/>
          </a:ln>
        </p:spPr>
      </p:pic>
      <p:pic>
        <p:nvPicPr>
          <p:cNvPr id="100" name="Google Shape;100;p20"/>
          <p:cNvPicPr preferRelativeResize="0"/>
          <p:nvPr/>
        </p:nvPicPr>
        <p:blipFill>
          <a:blip r:embed="rId4">
            <a:alphaModFix/>
          </a:blip>
          <a:stretch>
            <a:fillRect/>
          </a:stretch>
        </p:blipFill>
        <p:spPr>
          <a:xfrm>
            <a:off x="3128225" y="445025"/>
            <a:ext cx="2730659" cy="4123850"/>
          </a:xfrm>
          <a:prstGeom prst="rect">
            <a:avLst/>
          </a:prstGeom>
          <a:noFill/>
          <a:ln>
            <a:noFill/>
          </a:ln>
        </p:spPr>
      </p:pic>
      <p:pic>
        <p:nvPicPr>
          <p:cNvPr id="101" name="Google Shape;101;p20"/>
          <p:cNvPicPr preferRelativeResize="0"/>
          <p:nvPr/>
        </p:nvPicPr>
        <p:blipFill>
          <a:blip r:embed="rId5">
            <a:alphaModFix/>
          </a:blip>
          <a:stretch>
            <a:fillRect/>
          </a:stretch>
        </p:blipFill>
        <p:spPr>
          <a:xfrm>
            <a:off x="6074400" y="445025"/>
            <a:ext cx="2678850" cy="412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875050" y="2422975"/>
            <a:ext cx="3078875" cy="2718025"/>
          </a:xfrm>
          <a:prstGeom prst="rect">
            <a:avLst/>
          </a:prstGeom>
          <a:noFill/>
          <a:ln>
            <a:noFill/>
          </a:ln>
        </p:spPr>
      </p:pic>
      <p:pic>
        <p:nvPicPr>
          <p:cNvPr id="107" name="Google Shape;107;p21"/>
          <p:cNvPicPr preferRelativeResize="0"/>
          <p:nvPr/>
        </p:nvPicPr>
        <p:blipFill>
          <a:blip r:embed="rId4">
            <a:alphaModFix/>
          </a:blip>
          <a:stretch>
            <a:fillRect/>
          </a:stretch>
        </p:blipFill>
        <p:spPr>
          <a:xfrm>
            <a:off x="875041" y="63925"/>
            <a:ext cx="3040883" cy="2280674"/>
          </a:xfrm>
          <a:prstGeom prst="rect">
            <a:avLst/>
          </a:prstGeom>
          <a:noFill/>
          <a:ln>
            <a:noFill/>
          </a:ln>
        </p:spPr>
      </p:pic>
      <p:pic>
        <p:nvPicPr>
          <p:cNvPr id="108" name="Google Shape;108;p21"/>
          <p:cNvPicPr preferRelativeResize="0"/>
          <p:nvPr/>
        </p:nvPicPr>
        <p:blipFill>
          <a:blip r:embed="rId5">
            <a:alphaModFix/>
          </a:blip>
          <a:stretch>
            <a:fillRect/>
          </a:stretch>
        </p:blipFill>
        <p:spPr>
          <a:xfrm>
            <a:off x="4285750" y="63925"/>
            <a:ext cx="3145400" cy="2280676"/>
          </a:xfrm>
          <a:prstGeom prst="rect">
            <a:avLst/>
          </a:prstGeom>
          <a:noFill/>
          <a:ln>
            <a:noFill/>
          </a:ln>
        </p:spPr>
      </p:pic>
      <p:pic>
        <p:nvPicPr>
          <p:cNvPr id="109" name="Google Shape;109;p21"/>
          <p:cNvPicPr preferRelativeResize="0"/>
          <p:nvPr/>
        </p:nvPicPr>
        <p:blipFill>
          <a:blip r:embed="rId6">
            <a:alphaModFix/>
          </a:blip>
          <a:stretch>
            <a:fillRect/>
          </a:stretch>
        </p:blipFill>
        <p:spPr>
          <a:xfrm>
            <a:off x="4285750" y="2422975"/>
            <a:ext cx="3145400" cy="271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