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3" r:id="rId4"/>
    <p:sldId id="265" r:id="rId5"/>
    <p:sldId id="266" r:id="rId6"/>
    <p:sldId id="267" r:id="rId7"/>
    <p:sldId id="269" r:id="rId8"/>
    <p:sldId id="275" r:id="rId9"/>
    <p:sldId id="270" r:id="rId10"/>
    <p:sldId id="272" r:id="rId11"/>
    <p:sldId id="268" r:id="rId12"/>
    <p:sldId id="274" r:id="rId13"/>
    <p:sldId id="264" r:id="rId14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00"/>
    <a:srgbClr val="00A200"/>
    <a:srgbClr val="003600"/>
    <a:srgbClr val="626262"/>
    <a:srgbClr val="002A00"/>
    <a:srgbClr val="00B400"/>
    <a:srgbClr val="00B800"/>
    <a:srgbClr val="2E0000"/>
    <a:srgbClr val="460000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3" autoAdjust="0"/>
    <p:restoredTop sz="94624" autoAdjust="0"/>
  </p:normalViewPr>
  <p:slideViewPr>
    <p:cSldViewPr snapToObjects="1">
      <p:cViewPr>
        <p:scale>
          <a:sx n="80" d="100"/>
          <a:sy n="80" d="100"/>
        </p:scale>
        <p:origin x="-1644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ECC2C-7749-4EFF-9017-2771A9E53934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EC67C51C-2E21-4800-A04E-39504433E3CE}">
      <dgm:prSet phldrT="[Texte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CH" dirty="0" smtClean="0"/>
            <a:t>Liste des nœuds</a:t>
          </a:r>
          <a:endParaRPr lang="fr-CH" dirty="0"/>
        </a:p>
      </dgm:t>
    </dgm:pt>
    <dgm:pt modelId="{C1FB9566-B4E8-4DCE-AA97-C86B1060BCA8}" type="parTrans" cxnId="{89BC57FA-AE10-482F-927F-71A8D556A19E}">
      <dgm:prSet/>
      <dgm:spPr/>
      <dgm:t>
        <a:bodyPr/>
        <a:lstStyle/>
        <a:p>
          <a:endParaRPr lang="fr-CH"/>
        </a:p>
      </dgm:t>
    </dgm:pt>
    <dgm:pt modelId="{0FEF8533-E849-4364-84C8-3F62C15EBE3F}" type="sibTrans" cxnId="{89BC57FA-AE10-482F-927F-71A8D556A19E}">
      <dgm:prSet/>
      <dgm:spPr/>
      <dgm:t>
        <a:bodyPr/>
        <a:lstStyle/>
        <a:p>
          <a:endParaRPr lang="fr-CH"/>
        </a:p>
      </dgm:t>
    </dgm:pt>
    <dgm:pt modelId="{1472A273-CA92-469C-9505-C150B6F56774}">
      <dgm:prSet phldrT="[Texte]"/>
      <dgm:spPr/>
      <dgm:t>
        <a:bodyPr/>
        <a:lstStyle/>
        <a:p>
          <a:r>
            <a:rPr lang="fr-CH" dirty="0" smtClean="0"/>
            <a:t>Graphe</a:t>
          </a:r>
          <a:endParaRPr lang="fr-CH" dirty="0"/>
        </a:p>
      </dgm:t>
    </dgm:pt>
    <dgm:pt modelId="{17F06AE8-5589-4E05-8B1A-55E0A3EF5811}" type="parTrans" cxnId="{3F9F2067-1FE7-4E78-8B69-DB5540F4B3FE}">
      <dgm:prSet/>
      <dgm:spPr/>
      <dgm:t>
        <a:bodyPr/>
        <a:lstStyle/>
        <a:p>
          <a:endParaRPr lang="fr-CH"/>
        </a:p>
      </dgm:t>
    </dgm:pt>
    <dgm:pt modelId="{60AC5C1C-844A-4377-9E87-98CBB6779E2C}" type="sibTrans" cxnId="{3F9F2067-1FE7-4E78-8B69-DB5540F4B3FE}">
      <dgm:prSet/>
      <dgm:spPr/>
      <dgm:t>
        <a:bodyPr/>
        <a:lstStyle/>
        <a:p>
          <a:endParaRPr lang="fr-CH"/>
        </a:p>
      </dgm:t>
    </dgm:pt>
    <dgm:pt modelId="{90CADE53-B192-4AAE-BED5-36EB581619C5}">
      <dgm:prSet phldrT="[Texte]"/>
      <dgm:spPr/>
      <dgm:t>
        <a:bodyPr/>
        <a:lstStyle/>
        <a:p>
          <a:r>
            <a:rPr lang="fr-CH" dirty="0" err="1" smtClean="0"/>
            <a:t>Edge</a:t>
          </a:r>
          <a:endParaRPr lang="fr-CH" dirty="0"/>
        </a:p>
      </dgm:t>
    </dgm:pt>
    <dgm:pt modelId="{E92C8218-DE58-439F-8772-715BE18AE8AC}" type="parTrans" cxnId="{D3BCC33A-2D7B-4E24-BABF-7F60C591E7D9}">
      <dgm:prSet/>
      <dgm:spPr/>
      <dgm:t>
        <a:bodyPr/>
        <a:lstStyle/>
        <a:p>
          <a:endParaRPr lang="fr-CH"/>
        </a:p>
      </dgm:t>
    </dgm:pt>
    <dgm:pt modelId="{D2019058-02BE-48FF-AB07-272A3BA5C7DB}" type="sibTrans" cxnId="{D3BCC33A-2D7B-4E24-BABF-7F60C591E7D9}">
      <dgm:prSet/>
      <dgm:spPr/>
      <dgm:t>
        <a:bodyPr/>
        <a:lstStyle/>
        <a:p>
          <a:endParaRPr lang="fr-CH"/>
        </a:p>
      </dgm:t>
    </dgm:pt>
    <dgm:pt modelId="{124BD719-1FAB-4AF2-99EF-85E2B6A01D1F}">
      <dgm:prSet phldrT="[Texte]"/>
      <dgm:spPr/>
      <dgm:t>
        <a:bodyPr/>
        <a:lstStyle/>
        <a:p>
          <a:r>
            <a:rPr lang="fr-CH" dirty="0" smtClean="0"/>
            <a:t>Vertex</a:t>
          </a:r>
          <a:endParaRPr lang="fr-CH" dirty="0"/>
        </a:p>
      </dgm:t>
    </dgm:pt>
    <dgm:pt modelId="{80709401-ACB8-48D0-8A81-60AA27C59D14}" type="parTrans" cxnId="{7703D9C7-FD49-4123-85A9-5B14F944AD2A}">
      <dgm:prSet/>
      <dgm:spPr/>
      <dgm:t>
        <a:bodyPr/>
        <a:lstStyle/>
        <a:p>
          <a:endParaRPr lang="fr-CH"/>
        </a:p>
      </dgm:t>
    </dgm:pt>
    <dgm:pt modelId="{DAB5BDF0-7940-4913-A7DC-025BC823385F}" type="sibTrans" cxnId="{7703D9C7-FD49-4123-85A9-5B14F944AD2A}">
      <dgm:prSet/>
      <dgm:spPr/>
      <dgm:t>
        <a:bodyPr/>
        <a:lstStyle/>
        <a:p>
          <a:endParaRPr lang="fr-CH"/>
        </a:p>
      </dgm:t>
    </dgm:pt>
    <dgm:pt modelId="{4FB47F87-36CB-4205-AA60-DBA75FA52CEA}" type="pres">
      <dgm:prSet presAssocID="{039ECC2C-7749-4EFF-9017-2771A9E5393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2A8147CC-483C-42DD-8065-9F64F5AA4446}" type="pres">
      <dgm:prSet presAssocID="{EC67C51C-2E21-4800-A04E-39504433E3CE}" presName="vertOne" presStyleCnt="0"/>
      <dgm:spPr/>
    </dgm:pt>
    <dgm:pt modelId="{470D3EA4-1484-4E8B-8647-42FEE815609D}" type="pres">
      <dgm:prSet presAssocID="{EC67C51C-2E21-4800-A04E-39504433E3CE}" presName="txOne" presStyleLbl="node0" presStyleIdx="0" presStyleCnt="1" custLinFactNeighborX="-2543" custLinFactNeighborY="-2925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FA670C5-8011-46C5-83DA-AF76AE5A6102}" type="pres">
      <dgm:prSet presAssocID="{EC67C51C-2E21-4800-A04E-39504433E3CE}" presName="parTransOne" presStyleCnt="0"/>
      <dgm:spPr/>
    </dgm:pt>
    <dgm:pt modelId="{B03B3001-01A5-4275-A90C-E9636E4A7F1B}" type="pres">
      <dgm:prSet presAssocID="{EC67C51C-2E21-4800-A04E-39504433E3CE}" presName="horzOne" presStyleCnt="0"/>
      <dgm:spPr/>
    </dgm:pt>
    <dgm:pt modelId="{ED0C8D6F-D26E-4AA1-8B27-6496D13A423E}" type="pres">
      <dgm:prSet presAssocID="{1472A273-CA92-469C-9505-C150B6F56774}" presName="vertTwo" presStyleCnt="0"/>
      <dgm:spPr/>
    </dgm:pt>
    <dgm:pt modelId="{80215751-409B-4988-A436-B358FBA1052E}" type="pres">
      <dgm:prSet presAssocID="{1472A273-CA92-469C-9505-C150B6F5677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ABEB5F9-6739-4B4B-B713-9174A94E9659}" type="pres">
      <dgm:prSet presAssocID="{1472A273-CA92-469C-9505-C150B6F56774}" presName="parTransTwo" presStyleCnt="0"/>
      <dgm:spPr/>
    </dgm:pt>
    <dgm:pt modelId="{204F97C7-F4FB-49D2-8834-BB025D67A80B}" type="pres">
      <dgm:prSet presAssocID="{1472A273-CA92-469C-9505-C150B6F56774}" presName="horzTwo" presStyleCnt="0"/>
      <dgm:spPr/>
    </dgm:pt>
    <dgm:pt modelId="{5053ADB3-F456-46D1-8FE2-B042510B26CB}" type="pres">
      <dgm:prSet presAssocID="{90CADE53-B192-4AAE-BED5-36EB581619C5}" presName="vertThree" presStyleCnt="0"/>
      <dgm:spPr/>
    </dgm:pt>
    <dgm:pt modelId="{5AFE3CD8-342E-49ED-A2B7-C727E61913F6}" type="pres">
      <dgm:prSet presAssocID="{90CADE53-B192-4AAE-BED5-36EB581619C5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1813550-2E07-4FF2-B4DE-9D9763C7C425}" type="pres">
      <dgm:prSet presAssocID="{90CADE53-B192-4AAE-BED5-36EB581619C5}" presName="horzThree" presStyleCnt="0"/>
      <dgm:spPr/>
    </dgm:pt>
    <dgm:pt modelId="{FD3EA967-3B1E-4B34-804A-FF57D600E68F}" type="pres">
      <dgm:prSet presAssocID="{D2019058-02BE-48FF-AB07-272A3BA5C7DB}" presName="sibSpaceThree" presStyleCnt="0"/>
      <dgm:spPr/>
    </dgm:pt>
    <dgm:pt modelId="{E616C2FF-9887-4994-A241-1372B596A861}" type="pres">
      <dgm:prSet presAssocID="{124BD719-1FAB-4AF2-99EF-85E2B6A01D1F}" presName="vertThree" presStyleCnt="0"/>
      <dgm:spPr/>
    </dgm:pt>
    <dgm:pt modelId="{23788942-B951-42C9-A181-D2D34262AF3B}" type="pres">
      <dgm:prSet presAssocID="{124BD719-1FAB-4AF2-99EF-85E2B6A01D1F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101CE0E-0D31-43B7-AAF9-48C4A1D1B5C7}" type="pres">
      <dgm:prSet presAssocID="{124BD719-1FAB-4AF2-99EF-85E2B6A01D1F}" presName="horzThree" presStyleCnt="0"/>
      <dgm:spPr/>
    </dgm:pt>
  </dgm:ptLst>
  <dgm:cxnLst>
    <dgm:cxn modelId="{D3BCC33A-2D7B-4E24-BABF-7F60C591E7D9}" srcId="{1472A273-CA92-469C-9505-C150B6F56774}" destId="{90CADE53-B192-4AAE-BED5-36EB581619C5}" srcOrd="0" destOrd="0" parTransId="{E92C8218-DE58-439F-8772-715BE18AE8AC}" sibTransId="{D2019058-02BE-48FF-AB07-272A3BA5C7DB}"/>
    <dgm:cxn modelId="{657F085E-9942-4A64-A86A-B1246726F41C}" type="presOf" srcId="{124BD719-1FAB-4AF2-99EF-85E2B6A01D1F}" destId="{23788942-B951-42C9-A181-D2D34262AF3B}" srcOrd="0" destOrd="0" presId="urn:microsoft.com/office/officeart/2005/8/layout/hierarchy4"/>
    <dgm:cxn modelId="{89BC57FA-AE10-482F-927F-71A8D556A19E}" srcId="{039ECC2C-7749-4EFF-9017-2771A9E53934}" destId="{EC67C51C-2E21-4800-A04E-39504433E3CE}" srcOrd="0" destOrd="0" parTransId="{C1FB9566-B4E8-4DCE-AA97-C86B1060BCA8}" sibTransId="{0FEF8533-E849-4364-84C8-3F62C15EBE3F}"/>
    <dgm:cxn modelId="{EB811B70-8E2D-44FE-92B9-8C27C1CDB080}" type="presOf" srcId="{1472A273-CA92-469C-9505-C150B6F56774}" destId="{80215751-409B-4988-A436-B358FBA1052E}" srcOrd="0" destOrd="0" presId="urn:microsoft.com/office/officeart/2005/8/layout/hierarchy4"/>
    <dgm:cxn modelId="{7703D9C7-FD49-4123-85A9-5B14F944AD2A}" srcId="{1472A273-CA92-469C-9505-C150B6F56774}" destId="{124BD719-1FAB-4AF2-99EF-85E2B6A01D1F}" srcOrd="1" destOrd="0" parTransId="{80709401-ACB8-48D0-8A81-60AA27C59D14}" sibTransId="{DAB5BDF0-7940-4913-A7DC-025BC823385F}"/>
    <dgm:cxn modelId="{3F9F2067-1FE7-4E78-8B69-DB5540F4B3FE}" srcId="{EC67C51C-2E21-4800-A04E-39504433E3CE}" destId="{1472A273-CA92-469C-9505-C150B6F56774}" srcOrd="0" destOrd="0" parTransId="{17F06AE8-5589-4E05-8B1A-55E0A3EF5811}" sibTransId="{60AC5C1C-844A-4377-9E87-98CBB6779E2C}"/>
    <dgm:cxn modelId="{A90410F8-B3A1-4B16-B600-E6C6395327BE}" type="presOf" srcId="{EC67C51C-2E21-4800-A04E-39504433E3CE}" destId="{470D3EA4-1484-4E8B-8647-42FEE815609D}" srcOrd="0" destOrd="0" presId="urn:microsoft.com/office/officeart/2005/8/layout/hierarchy4"/>
    <dgm:cxn modelId="{1C06BC75-856D-4D44-97D8-A8932F914CC7}" type="presOf" srcId="{90CADE53-B192-4AAE-BED5-36EB581619C5}" destId="{5AFE3CD8-342E-49ED-A2B7-C727E61913F6}" srcOrd="0" destOrd="0" presId="urn:microsoft.com/office/officeart/2005/8/layout/hierarchy4"/>
    <dgm:cxn modelId="{3B962616-047D-4C68-8DFA-1B0C1FC1AB1A}" type="presOf" srcId="{039ECC2C-7749-4EFF-9017-2771A9E53934}" destId="{4FB47F87-36CB-4205-AA60-DBA75FA52CEA}" srcOrd="0" destOrd="0" presId="urn:microsoft.com/office/officeart/2005/8/layout/hierarchy4"/>
    <dgm:cxn modelId="{7B9DA742-F807-4C9A-8B8D-25B0B94CA8A1}" type="presParOf" srcId="{4FB47F87-36CB-4205-AA60-DBA75FA52CEA}" destId="{2A8147CC-483C-42DD-8065-9F64F5AA4446}" srcOrd="0" destOrd="0" presId="urn:microsoft.com/office/officeart/2005/8/layout/hierarchy4"/>
    <dgm:cxn modelId="{252A1B45-733F-41E1-9D3B-6B1D93CDEF06}" type="presParOf" srcId="{2A8147CC-483C-42DD-8065-9F64F5AA4446}" destId="{470D3EA4-1484-4E8B-8647-42FEE815609D}" srcOrd="0" destOrd="0" presId="urn:microsoft.com/office/officeart/2005/8/layout/hierarchy4"/>
    <dgm:cxn modelId="{BC766A5C-D6F6-4554-BB5C-4DFD814893E3}" type="presParOf" srcId="{2A8147CC-483C-42DD-8065-9F64F5AA4446}" destId="{7FA670C5-8011-46C5-83DA-AF76AE5A6102}" srcOrd="1" destOrd="0" presId="urn:microsoft.com/office/officeart/2005/8/layout/hierarchy4"/>
    <dgm:cxn modelId="{5929E379-25D9-437E-999F-B9A9E59805B7}" type="presParOf" srcId="{2A8147CC-483C-42DD-8065-9F64F5AA4446}" destId="{B03B3001-01A5-4275-A90C-E9636E4A7F1B}" srcOrd="2" destOrd="0" presId="urn:microsoft.com/office/officeart/2005/8/layout/hierarchy4"/>
    <dgm:cxn modelId="{2550481A-C500-40BF-ADC5-ECF4AFD2CEB6}" type="presParOf" srcId="{B03B3001-01A5-4275-A90C-E9636E4A7F1B}" destId="{ED0C8D6F-D26E-4AA1-8B27-6496D13A423E}" srcOrd="0" destOrd="0" presId="urn:microsoft.com/office/officeart/2005/8/layout/hierarchy4"/>
    <dgm:cxn modelId="{E4D0BB69-0E4F-47FD-9DC7-3A03A5403BAD}" type="presParOf" srcId="{ED0C8D6F-D26E-4AA1-8B27-6496D13A423E}" destId="{80215751-409B-4988-A436-B358FBA1052E}" srcOrd="0" destOrd="0" presId="urn:microsoft.com/office/officeart/2005/8/layout/hierarchy4"/>
    <dgm:cxn modelId="{68AF607F-C897-4A00-9DBF-F89750B1DE1D}" type="presParOf" srcId="{ED0C8D6F-D26E-4AA1-8B27-6496D13A423E}" destId="{CABEB5F9-6739-4B4B-B713-9174A94E9659}" srcOrd="1" destOrd="0" presId="urn:microsoft.com/office/officeart/2005/8/layout/hierarchy4"/>
    <dgm:cxn modelId="{64B701A2-6EFB-4737-AF0F-855608B46C59}" type="presParOf" srcId="{ED0C8D6F-D26E-4AA1-8B27-6496D13A423E}" destId="{204F97C7-F4FB-49D2-8834-BB025D67A80B}" srcOrd="2" destOrd="0" presId="urn:microsoft.com/office/officeart/2005/8/layout/hierarchy4"/>
    <dgm:cxn modelId="{482FAD00-3626-41D2-8477-2F4BC978CFAD}" type="presParOf" srcId="{204F97C7-F4FB-49D2-8834-BB025D67A80B}" destId="{5053ADB3-F456-46D1-8FE2-B042510B26CB}" srcOrd="0" destOrd="0" presId="urn:microsoft.com/office/officeart/2005/8/layout/hierarchy4"/>
    <dgm:cxn modelId="{60CCFCB7-A56A-499D-824D-8087CA4F4C7B}" type="presParOf" srcId="{5053ADB3-F456-46D1-8FE2-B042510B26CB}" destId="{5AFE3CD8-342E-49ED-A2B7-C727E61913F6}" srcOrd="0" destOrd="0" presId="urn:microsoft.com/office/officeart/2005/8/layout/hierarchy4"/>
    <dgm:cxn modelId="{61572745-0344-4181-ABFE-E989D81E83D6}" type="presParOf" srcId="{5053ADB3-F456-46D1-8FE2-B042510B26CB}" destId="{D1813550-2E07-4FF2-B4DE-9D9763C7C425}" srcOrd="1" destOrd="0" presId="urn:microsoft.com/office/officeart/2005/8/layout/hierarchy4"/>
    <dgm:cxn modelId="{B0876F49-E4B1-471A-A008-B6A0D61CA281}" type="presParOf" srcId="{204F97C7-F4FB-49D2-8834-BB025D67A80B}" destId="{FD3EA967-3B1E-4B34-804A-FF57D600E68F}" srcOrd="1" destOrd="0" presId="urn:microsoft.com/office/officeart/2005/8/layout/hierarchy4"/>
    <dgm:cxn modelId="{F35D8D1B-266F-4941-AB46-959A613A8A5F}" type="presParOf" srcId="{204F97C7-F4FB-49D2-8834-BB025D67A80B}" destId="{E616C2FF-9887-4994-A241-1372B596A861}" srcOrd="2" destOrd="0" presId="urn:microsoft.com/office/officeart/2005/8/layout/hierarchy4"/>
    <dgm:cxn modelId="{610A00AD-F4C5-48D3-979E-F631D6F2BF1A}" type="presParOf" srcId="{E616C2FF-9887-4994-A241-1372B596A861}" destId="{23788942-B951-42C9-A181-D2D34262AF3B}" srcOrd="0" destOrd="0" presId="urn:microsoft.com/office/officeart/2005/8/layout/hierarchy4"/>
    <dgm:cxn modelId="{942C27CD-74C7-4F72-AA35-BA89A67E146B}" type="presParOf" srcId="{E616C2FF-9887-4994-A241-1372B596A861}" destId="{D101CE0E-0D31-43B7-AAF9-48C4A1D1B5C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0D3EA4-1484-4E8B-8647-42FEE815609D}">
      <dsp:nvSpPr>
        <dsp:cNvPr id="0" name=""/>
        <dsp:cNvSpPr/>
      </dsp:nvSpPr>
      <dsp:spPr>
        <a:xfrm>
          <a:off x="0" y="0"/>
          <a:ext cx="6090296" cy="1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5900" kern="1200" dirty="0" smtClean="0"/>
            <a:t>Liste des nœuds</a:t>
          </a:r>
          <a:endParaRPr lang="fr-CH" sz="5900" kern="1200" dirty="0"/>
        </a:p>
      </dsp:txBody>
      <dsp:txXfrm>
        <a:off x="0" y="0"/>
        <a:ext cx="6090296" cy="1479300"/>
      </dsp:txXfrm>
    </dsp:sp>
    <dsp:sp modelId="{80215751-409B-4988-A436-B358FBA1052E}">
      <dsp:nvSpPr>
        <dsp:cNvPr id="0" name=""/>
        <dsp:cNvSpPr/>
      </dsp:nvSpPr>
      <dsp:spPr>
        <a:xfrm>
          <a:off x="2851" y="1590817"/>
          <a:ext cx="6090296" cy="1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5900" kern="1200" dirty="0" smtClean="0"/>
            <a:t>Graphe</a:t>
          </a:r>
          <a:endParaRPr lang="fr-CH" sz="5900" kern="1200" dirty="0"/>
        </a:p>
      </dsp:txBody>
      <dsp:txXfrm>
        <a:off x="2851" y="1590817"/>
        <a:ext cx="6090296" cy="1479300"/>
      </dsp:txXfrm>
    </dsp:sp>
    <dsp:sp modelId="{5AFE3CD8-342E-49ED-A2B7-C727E61913F6}">
      <dsp:nvSpPr>
        <dsp:cNvPr id="0" name=""/>
        <dsp:cNvSpPr/>
      </dsp:nvSpPr>
      <dsp:spPr>
        <a:xfrm>
          <a:off x="2851" y="3178465"/>
          <a:ext cx="2982515" cy="1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5900" kern="1200" dirty="0" err="1" smtClean="0"/>
            <a:t>Edge</a:t>
          </a:r>
          <a:endParaRPr lang="fr-CH" sz="5900" kern="1200" dirty="0"/>
        </a:p>
      </dsp:txBody>
      <dsp:txXfrm>
        <a:off x="2851" y="3178465"/>
        <a:ext cx="2982515" cy="1479300"/>
      </dsp:txXfrm>
    </dsp:sp>
    <dsp:sp modelId="{23788942-B951-42C9-A181-D2D34262AF3B}">
      <dsp:nvSpPr>
        <dsp:cNvPr id="0" name=""/>
        <dsp:cNvSpPr/>
      </dsp:nvSpPr>
      <dsp:spPr>
        <a:xfrm>
          <a:off x="3110632" y="3178465"/>
          <a:ext cx="2982515" cy="1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5900" kern="1200" dirty="0" smtClean="0"/>
            <a:t>Vertex</a:t>
          </a:r>
          <a:endParaRPr lang="fr-CH" sz="5900" kern="1200" dirty="0"/>
        </a:p>
      </dsp:txBody>
      <dsp:txXfrm>
        <a:off x="3110632" y="3178465"/>
        <a:ext cx="2982515" cy="1479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19/01/2010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20 Janvier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pic>
        <p:nvPicPr>
          <p:cNvPr id="5147" name="Picture 27" descr="C:\Documents and Settings\Administrateur\Bureau\towers.png"/>
          <p:cNvPicPr>
            <a:picLocks noChangeAspect="1" noChangeArrowheads="1"/>
          </p:cNvPicPr>
          <p:nvPr/>
        </p:nvPicPr>
        <p:blipFill>
          <a:blip r:embed="rId3" cstate="print"/>
          <a:srcRect l="6667" r="48000"/>
          <a:stretch>
            <a:fillRect/>
          </a:stretch>
        </p:blipFill>
        <p:spPr bwMode="auto">
          <a:xfrm>
            <a:off x="3122601" y="2727469"/>
            <a:ext cx="2898798" cy="2344616"/>
          </a:xfrm>
          <a:prstGeom prst="rect">
            <a:avLst/>
          </a:prstGeom>
          <a:ln>
            <a:noFill/>
          </a:ln>
          <a:effectLst>
            <a:outerShdw blurRad="241300" dist="203200" dir="17580000" sx="107000" sy="107000" algn="tl" rotWithShape="0">
              <a:srgbClr val="002A00">
                <a:alpha val="50980"/>
              </a:srgbClr>
            </a:outerShdw>
          </a:effectLst>
        </p:spPr>
      </p:pic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1623536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Lazhar Farjallah</a:t>
            </a:r>
            <a:endParaRPr lang="fr-FR" sz="1400" b="1" u="none" dirty="0">
              <a:latin typeface="Trebuchet MS" pitchFamily="34" charset="0"/>
            </a:endParaRPr>
          </a:p>
        </p:txBody>
      </p:sp>
      <p:pic>
        <p:nvPicPr>
          <p:cNvPr id="27" name="Image 26" descr="logo_heig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0" name="Text Box 64"/>
          <p:cNvSpPr txBox="1">
            <a:spLocks noChangeArrowheads="1"/>
          </p:cNvSpPr>
          <p:nvPr/>
        </p:nvSpPr>
        <p:spPr bwMode="auto">
          <a:xfrm>
            <a:off x="0" y="64008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u="none">
                <a:solidFill>
                  <a:schemeClr val="bg1"/>
                </a:solidFill>
              </a:rPr>
              <a:t>- 7 / 9 - </a:t>
            </a:r>
            <a:endParaRPr lang="fr-FR" sz="1400" u="none">
              <a:solidFill>
                <a:schemeClr val="bg1"/>
              </a:solidFill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STRUCTURE DU CODE [AURELIEN]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357275CD-44DC-4CD4-BA57-161A992B0A41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 [AURELIEN]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1" name="Picture 3" descr="C:\Documents and Settings\Administrateur\Bureau\images\14.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851" y="1603350"/>
            <a:ext cx="5811702" cy="456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457298"/>
            <a:ext cx="4953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Qu’est-ce qu’un </a:t>
            </a:r>
            <a:r>
              <a:rPr lang="fr-FR" u="none" dirty="0" err="1" smtClean="0">
                <a:latin typeface="Trebuchet MS" pitchFamily="34" charset="0"/>
              </a:rPr>
              <a:t>Tower</a:t>
            </a:r>
            <a:r>
              <a:rPr lang="fr-FR" u="none" dirty="0" smtClean="0">
                <a:latin typeface="Trebuchet MS" pitchFamily="34" charset="0"/>
              </a:rPr>
              <a:t> </a:t>
            </a:r>
            <a:r>
              <a:rPr lang="fr-FR" u="none" dirty="0" err="1" smtClean="0">
                <a:latin typeface="Trebuchet MS" pitchFamily="34" charset="0"/>
              </a:rPr>
              <a:t>Defense</a:t>
            </a:r>
            <a:r>
              <a:rPr lang="fr-FR" u="none" dirty="0" smtClean="0">
                <a:latin typeface="Trebuchet MS" pitchFamily="34" charset="0"/>
              </a:rPr>
              <a:t>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Concepts algorithmiques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u="none" dirty="0" smtClean="0">
                <a:latin typeface="Trebuchet MS" pitchFamily="34" charset="0"/>
              </a:rPr>
              <a:t>Graphe et algorithme ACPC (</a:t>
            </a:r>
            <a:r>
              <a:rPr lang="fr-FR" u="none" dirty="0" err="1" smtClean="0">
                <a:latin typeface="Trebuchet MS" pitchFamily="34" charset="0"/>
              </a:rPr>
              <a:t>Dijkstra</a:t>
            </a:r>
            <a:r>
              <a:rPr lang="fr-FR" u="none" dirty="0" smtClean="0">
                <a:latin typeface="Trebuchet MS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fr-FR" u="none" dirty="0" smtClean="0">
                <a:latin typeface="Trebuchet MS" pitchFamily="34" charset="0"/>
              </a:rPr>
              <a:t>Maillage dynamique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Modèle MVC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Structure du code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Présentation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3442" y="3721104"/>
            <a:ext cx="1898676" cy="18986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1" y="1578990"/>
            <a:ext cx="37814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</a:t>
            </a:r>
          </a:p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smtClean="0"/>
              <a:t>Lazhar Farjallah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22343" y="3258588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Répartition des tâches</a:t>
            </a:r>
            <a:endParaRPr lang="fr-CH" b="1" u="none" dirty="0"/>
          </a:p>
        </p:txBody>
      </p:sp>
      <p:sp>
        <p:nvSpPr>
          <p:cNvPr id="17" name="ZoneTexte 16"/>
          <p:cNvSpPr txBox="1"/>
          <p:nvPr/>
        </p:nvSpPr>
        <p:spPr>
          <a:xfrm>
            <a:off x="4368841" y="3171707"/>
            <a:ext cx="3781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Interface </a:t>
            </a:r>
            <a:r>
              <a:rPr lang="es-ES" u="none" dirty="0" err="1" smtClean="0"/>
              <a:t>graphique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Algorithmique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Rédaction</a:t>
            </a:r>
            <a:r>
              <a:rPr lang="es-ES" u="none" dirty="0" smtClean="0"/>
              <a:t>, </a:t>
            </a:r>
            <a:r>
              <a:rPr lang="es-ES" u="none" dirty="0" err="1" smtClean="0"/>
              <a:t>suivi</a:t>
            </a:r>
            <a:r>
              <a:rPr lang="es-ES" u="none" dirty="0" smtClean="0"/>
              <a:t>, </a:t>
            </a:r>
            <a:r>
              <a:rPr lang="es-ES" u="none" dirty="0" err="1" smtClean="0"/>
              <a:t>développement</a:t>
            </a:r>
            <a:endParaRPr lang="es-ES" u="none" dirty="0" smtClean="0"/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22343" y="4705253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68840" y="4609569"/>
            <a:ext cx="43656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Illustrer</a:t>
            </a:r>
            <a:r>
              <a:rPr lang="es-ES" u="none" dirty="0" smtClean="0"/>
              <a:t> les </a:t>
            </a:r>
            <a:r>
              <a:rPr lang="es-ES" u="none" dirty="0" err="1" smtClean="0"/>
              <a:t>graphes</a:t>
            </a:r>
            <a:r>
              <a:rPr lang="es-ES" u="none" dirty="0" smtClean="0"/>
              <a:t>; </a:t>
            </a:r>
            <a:r>
              <a:rPr lang="es-ES" u="none" dirty="0" err="1" smtClean="0"/>
              <a:t>utiliser</a:t>
            </a:r>
            <a:r>
              <a:rPr lang="es-ES" u="none" dirty="0" smtClean="0"/>
              <a:t> les </a:t>
            </a:r>
            <a:r>
              <a:rPr lang="es-ES" u="none" dirty="0" err="1" smtClean="0"/>
              <a:t>algorithmes</a:t>
            </a:r>
            <a:r>
              <a:rPr lang="es-ES" u="none" dirty="0" smtClean="0"/>
              <a:t> du </a:t>
            </a:r>
            <a:r>
              <a:rPr lang="es-ES" u="none" dirty="0" err="1" smtClean="0"/>
              <a:t>cours</a:t>
            </a:r>
            <a:r>
              <a:rPr lang="es-ES" u="none" dirty="0" smtClean="0"/>
              <a:t>; </a:t>
            </a:r>
            <a:r>
              <a:rPr lang="es-ES" u="none" dirty="0" err="1" smtClean="0"/>
              <a:t>librairies</a:t>
            </a:r>
            <a:r>
              <a:rPr lang="es-ES" u="none" dirty="0" smtClean="0"/>
              <a:t> externes; </a:t>
            </a:r>
            <a:r>
              <a:rPr lang="es-ES" u="none" dirty="0" err="1" smtClean="0"/>
              <a:t>design</a:t>
            </a:r>
            <a:r>
              <a:rPr lang="es-ES" u="none" dirty="0" smtClean="0"/>
              <a:t> </a:t>
            </a:r>
            <a:r>
              <a:rPr lang="es-ES" u="none" dirty="0" err="1" smtClean="0"/>
              <a:t>pattern</a:t>
            </a:r>
            <a:r>
              <a:rPr lang="es-ES" u="none" dirty="0" smtClean="0"/>
              <a:t> MVC </a:t>
            </a:r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35" y="3209922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291" y="4633929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QU’EST-CE QU’UN TOWER DEFENSE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C:\Documents and Settings\Administrateur\Bureau\de-dialogue-question-icone-721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391" y="3359919"/>
            <a:ext cx="1425594" cy="1425594"/>
          </a:xfrm>
          <a:prstGeom prst="rect">
            <a:avLst/>
          </a:prstGeom>
          <a:noFill/>
        </p:spPr>
      </p:pic>
      <p:sp>
        <p:nvSpPr>
          <p:cNvPr id="10" name="Pensées 9"/>
          <p:cNvSpPr/>
          <p:nvPr/>
        </p:nvSpPr>
        <p:spPr bwMode="auto">
          <a:xfrm>
            <a:off x="2318951" y="2666173"/>
            <a:ext cx="1058054" cy="820748"/>
          </a:xfrm>
          <a:prstGeom prst="cloudCallout">
            <a:avLst>
              <a:gd name="adj1" fmla="val -44932"/>
              <a:gd name="adj2" fmla="val 109635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382807" y="2948312"/>
            <a:ext cx="116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u="none" dirty="0" err="1" smtClean="0"/>
              <a:t>Tower</a:t>
            </a:r>
            <a:r>
              <a:rPr lang="fr-CH" sz="1100" u="none" dirty="0" smtClean="0"/>
              <a:t> quoi?</a:t>
            </a:r>
            <a:endParaRPr lang="fr-CH" sz="1100" u="none" dirty="0"/>
          </a:p>
        </p:txBody>
      </p:sp>
      <p:sp>
        <p:nvSpPr>
          <p:cNvPr id="12" name="ZoneTexte 11"/>
          <p:cNvSpPr txBox="1"/>
          <p:nvPr/>
        </p:nvSpPr>
        <p:spPr>
          <a:xfrm>
            <a:off x="4660108" y="1492785"/>
            <a:ext cx="3786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Bref historique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But du jeu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Les tours (ou </a:t>
            </a:r>
            <a:r>
              <a:rPr lang="fr-CH" i="1" u="none" dirty="0" smtClean="0"/>
              <a:t>« </a:t>
            </a:r>
            <a:r>
              <a:rPr lang="fr-CH" i="1" u="none" dirty="0" err="1" smtClean="0"/>
              <a:t>towers</a:t>
            </a:r>
            <a:r>
              <a:rPr lang="fr-CH" i="1" u="none" dirty="0" smtClean="0"/>
              <a:t> »</a:t>
            </a:r>
            <a:r>
              <a:rPr lang="fr-CH" u="none" dirty="0" smtClean="0"/>
              <a:t>)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Les créatures (</a:t>
            </a:r>
            <a:r>
              <a:rPr lang="fr-CH" i="1" u="none" dirty="0" smtClean="0"/>
              <a:t>ou « mobs »</a:t>
            </a:r>
            <a:r>
              <a:rPr lang="fr-CH" u="none" dirty="0" smtClean="0"/>
              <a:t>)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Les techniques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Autres </a:t>
            </a:r>
            <a:r>
              <a:rPr lang="fr-CH" i="1" u="none" dirty="0" err="1" smtClean="0"/>
              <a:t>Tower</a:t>
            </a:r>
            <a:r>
              <a:rPr lang="fr-CH" i="1" u="none" dirty="0" smtClean="0"/>
              <a:t> </a:t>
            </a:r>
            <a:r>
              <a:rPr lang="fr-CH" i="1" u="none" dirty="0" err="1" smtClean="0"/>
              <a:t>Defenses</a:t>
            </a:r>
            <a:endParaRPr lang="fr-CH" i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CONCEPTS ALGORITHMIQUES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26953" y="1580070"/>
            <a:ext cx="478320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/>
              <a:t> </a:t>
            </a:r>
            <a:r>
              <a:rPr lang="fr-CH" u="none" dirty="0" smtClean="0"/>
              <a:t>Concepts algorithmiques utilisés pour mettre en œuvre </a:t>
            </a:r>
            <a:r>
              <a:rPr lang="fr-CH" b="1" u="none" dirty="0" smtClean="0"/>
              <a:t>les aspects techniques </a:t>
            </a:r>
            <a:r>
              <a:rPr lang="fr-CH" u="none" dirty="0" smtClean="0"/>
              <a:t>du projet.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Algorithmes </a:t>
            </a:r>
            <a:r>
              <a:rPr lang="fr-CH" b="1" u="none" dirty="0" smtClean="0"/>
              <a:t>connus</a:t>
            </a:r>
            <a:r>
              <a:rPr lang="fr-CH" u="none" dirty="0" smtClean="0"/>
              <a:t> (</a:t>
            </a:r>
            <a:r>
              <a:rPr lang="fr-CH" u="none" dirty="0" err="1" smtClean="0"/>
              <a:t>Dijkstra</a:t>
            </a:r>
            <a:r>
              <a:rPr lang="fr-CH" u="none" dirty="0" smtClean="0"/>
              <a:t>, tri fusion, </a:t>
            </a:r>
            <a:r>
              <a:rPr lang="fr-CH" u="none" dirty="0" err="1" smtClean="0"/>
              <a:t>etc</a:t>
            </a:r>
            <a:r>
              <a:rPr lang="fr-CH" u="none" dirty="0" smtClean="0"/>
              <a:t>…)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Algorithmes </a:t>
            </a:r>
            <a:r>
              <a:rPr lang="fr-CH" b="1" u="none" dirty="0" smtClean="0"/>
              <a:t>inventés</a:t>
            </a:r>
            <a:r>
              <a:rPr lang="fr-CH" u="none" dirty="0" smtClean="0"/>
              <a:t> (Génération des valeurs relatives au jeu, comme la vie des créature, le prix des tours, les </a:t>
            </a:r>
            <a:r>
              <a:rPr lang="fr-CH" u="none" dirty="0" err="1" smtClean="0"/>
              <a:t>dégats</a:t>
            </a:r>
            <a:r>
              <a:rPr lang="fr-CH" u="none" dirty="0" smtClean="0"/>
              <a:t>, </a:t>
            </a:r>
            <a:r>
              <a:rPr lang="fr-CH" u="none" dirty="0" err="1" smtClean="0"/>
              <a:t>etc</a:t>
            </a:r>
            <a:r>
              <a:rPr lang="fr-CH" u="none" dirty="0" smtClean="0"/>
              <a:t>…)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Structure mise en place dans l’optique d’utiliser un algorithme défini au </a:t>
            </a:r>
            <a:r>
              <a:rPr lang="fr-CH" b="1" u="none" dirty="0" smtClean="0"/>
              <a:t>préalable</a:t>
            </a:r>
            <a:r>
              <a:rPr lang="fr-CH" u="none" dirty="0" smtClean="0"/>
              <a:t>, couplé avec une structure de donnée </a:t>
            </a:r>
            <a:r>
              <a:rPr lang="fr-CH" b="1" u="none" dirty="0" smtClean="0"/>
              <a:t>adaptée</a:t>
            </a:r>
            <a:r>
              <a:rPr lang="fr-CH" u="none" dirty="0" smtClean="0"/>
              <a:t>.</a:t>
            </a:r>
          </a:p>
        </p:txBody>
      </p:sp>
      <p:pic>
        <p:nvPicPr>
          <p:cNvPr id="10" name="Image 9" descr="Fonction_generation_san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10156" y="1566837"/>
            <a:ext cx="3810000" cy="38100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229234" y="5211834"/>
            <a:ext cx="3590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00" b="1" u="none" dirty="0" smtClean="0"/>
              <a:t>Courbe de la vie des créature en fonction du niveau</a:t>
            </a:r>
            <a:endParaRPr lang="fr-CH" sz="1000" b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Espace réservé du pied de page 8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GRAPHE ET ALGORITHME ACPC (</a:t>
            </a:r>
            <a:r>
              <a:rPr lang="fr-FR" sz="20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DIJKSTRA</a:t>
            </a:r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)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99979" y="1457298"/>
            <a:ext cx="6253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Algorithme </a:t>
            </a:r>
            <a:r>
              <a:rPr lang="fr-CH" u="none" dirty="0" err="1" smtClean="0"/>
              <a:t>ACPC</a:t>
            </a:r>
            <a:r>
              <a:rPr lang="fr-CH" u="none" dirty="0" smtClean="0"/>
              <a:t>, également connu sous le nom </a:t>
            </a:r>
            <a:r>
              <a:rPr lang="fr-CH" b="1" u="none" dirty="0" smtClean="0"/>
              <a:t>d’Algorithme de </a:t>
            </a:r>
            <a:r>
              <a:rPr lang="fr-CH" b="1" u="none" dirty="0" err="1" smtClean="0"/>
              <a:t>Dijkstra</a:t>
            </a:r>
            <a:r>
              <a:rPr lang="fr-CH" u="none" dirty="0" smtClean="0"/>
              <a:t>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Mis en forme par </a:t>
            </a:r>
            <a:r>
              <a:rPr lang="fr-CH" u="none" dirty="0" err="1" smtClean="0"/>
              <a:t>Edsger</a:t>
            </a:r>
            <a:r>
              <a:rPr lang="fr-CH" u="none" dirty="0" smtClean="0"/>
              <a:t> </a:t>
            </a:r>
            <a:r>
              <a:rPr lang="fr-CH" u="none" dirty="0" err="1" smtClean="0"/>
              <a:t>Dijkstra</a:t>
            </a:r>
            <a:r>
              <a:rPr lang="fr-CH" u="none" dirty="0" smtClean="0"/>
              <a:t>, mathématicien et informaticien Hollandais en </a:t>
            </a:r>
            <a:r>
              <a:rPr lang="fr-CH" b="1" u="none" dirty="0" smtClean="0"/>
              <a:t>1959</a:t>
            </a:r>
            <a:r>
              <a:rPr lang="fr-CH" u="none" dirty="0" smtClean="0"/>
              <a:t>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Très largement rependu dans l’industrie et toutes les applications incluant des </a:t>
            </a:r>
            <a:r>
              <a:rPr lang="fr-CH" b="1" u="none" dirty="0" smtClean="0"/>
              <a:t>graphes</a:t>
            </a:r>
            <a:r>
              <a:rPr lang="fr-CH" u="none" dirty="0" smtClean="0"/>
              <a:t> (chemin le plus court d’une ville à l’autre, réseaux informatiques, </a:t>
            </a:r>
            <a:r>
              <a:rPr lang="fr-CH" u="none" dirty="0" err="1" smtClean="0"/>
              <a:t>etc</a:t>
            </a:r>
            <a:r>
              <a:rPr lang="fr-CH" u="none" dirty="0" smtClean="0"/>
              <a:t>…)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Complexité : </a:t>
            </a:r>
            <a:r>
              <a:rPr lang="fr-CH" b="1" u="none" dirty="0" smtClean="0"/>
              <a:t>O(x</a:t>
            </a:r>
            <a:r>
              <a:rPr lang="fr-CH" b="1" u="none" baseline="30000" dirty="0" smtClean="0"/>
              <a:t>2</a:t>
            </a:r>
            <a:r>
              <a:rPr lang="fr-CH" b="1" u="none" dirty="0" smtClean="0"/>
              <a:t>)</a:t>
            </a:r>
            <a:r>
              <a:rPr lang="fr-CH" u="none" dirty="0" smtClean="0"/>
              <a:t>, où x est le nombre de vertex dans le graphe.</a:t>
            </a:r>
            <a:endParaRPr lang="fr-CH" b="1" u="none" dirty="0" smtClean="0"/>
          </a:p>
        </p:txBody>
      </p:sp>
      <p:pic>
        <p:nvPicPr>
          <p:cNvPr id="11" name="Image 10" descr="150px-Edsger_Wybe_Dijkst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1457298"/>
            <a:ext cx="1905000" cy="2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/>
          <p:cNvSpPr txBox="1"/>
          <p:nvPr/>
        </p:nvSpPr>
        <p:spPr>
          <a:xfrm>
            <a:off x="7054884" y="3997298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000" b="1" u="none" dirty="0" err="1" smtClean="0"/>
              <a:t>Edgster</a:t>
            </a:r>
            <a:r>
              <a:rPr lang="fr-CH" sz="1000" b="1" u="none" dirty="0" smtClean="0"/>
              <a:t> </a:t>
            </a:r>
            <a:r>
              <a:rPr lang="fr-CH" sz="1000" b="1" u="none" dirty="0" err="1" smtClean="0"/>
              <a:t>Dijkstra</a:t>
            </a:r>
            <a:endParaRPr lang="fr-CH" sz="1000" b="1" u="none" dirty="0" smtClean="0"/>
          </a:p>
          <a:p>
            <a:pPr algn="ctr"/>
            <a:r>
              <a:rPr lang="fr-CH" sz="1000" b="1" u="none" dirty="0" smtClean="0"/>
              <a:t>Source : </a:t>
            </a:r>
            <a:r>
              <a:rPr lang="fr-CH" sz="1000" b="1" u="none" dirty="0" err="1" smtClean="0"/>
              <a:t>Wikipedia</a:t>
            </a:r>
            <a:endParaRPr lang="fr-CH" sz="1000" b="1" u="none" dirty="0"/>
          </a:p>
        </p:txBody>
      </p:sp>
      <p:sp>
        <p:nvSpPr>
          <p:cNvPr id="14" name="ZoneTexte 13"/>
          <p:cNvSpPr txBox="1"/>
          <p:nvPr/>
        </p:nvSpPr>
        <p:spPr>
          <a:xfrm>
            <a:off x="299979" y="4706955"/>
            <a:ext cx="8544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Dans notre projet : utilisé dans le cadre d’un graphe pour calculer le chemin le plus court pour les créatures (</a:t>
            </a:r>
            <a:r>
              <a:rPr lang="fr-CH" b="1" u="none" dirty="0" err="1" smtClean="0"/>
              <a:t>pathfinding</a:t>
            </a:r>
            <a:r>
              <a:rPr lang="fr-CH" u="none" dirty="0" smtClean="0"/>
              <a:t>).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Implémentation : Par un package, </a:t>
            </a:r>
            <a:r>
              <a:rPr lang="fr-CH" b="1" u="none" dirty="0" err="1" smtClean="0"/>
              <a:t>JGraphT</a:t>
            </a:r>
            <a:r>
              <a:rPr lang="fr-CH" u="none" dirty="0" smtClean="0"/>
              <a:t>.</a:t>
            </a:r>
            <a:endParaRPr lang="fr-CH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MAILLAGE DYNAMIQUE : Organisation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graphicFrame>
        <p:nvGraphicFramePr>
          <p:cNvPr id="10" name="Diagramme 9"/>
          <p:cNvGraphicFramePr/>
          <p:nvPr/>
        </p:nvGraphicFramePr>
        <p:xfrm>
          <a:off x="2590800" y="1397000"/>
          <a:ext cx="6096000" cy="4660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ccolade ouvrante 10"/>
          <p:cNvSpPr/>
          <p:nvPr/>
        </p:nvSpPr>
        <p:spPr bwMode="auto">
          <a:xfrm>
            <a:off x="1504908" y="2990844"/>
            <a:ext cx="611223" cy="3067092"/>
          </a:xfrm>
          <a:prstGeom prst="leftBrac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53927" y="4305312"/>
            <a:ext cx="1358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200" b="1" u="none" dirty="0" err="1" smtClean="0"/>
              <a:t>JGraphT</a:t>
            </a:r>
            <a:endParaRPr lang="fr-CH" sz="2200" b="1" u="none" dirty="0"/>
          </a:p>
        </p:txBody>
      </p:sp>
      <p:sp>
        <p:nvSpPr>
          <p:cNvPr id="13" name="ZoneTexte 12"/>
          <p:cNvSpPr txBox="1"/>
          <p:nvPr/>
        </p:nvSpPr>
        <p:spPr>
          <a:xfrm>
            <a:off x="226953" y="1902723"/>
            <a:ext cx="1414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200" b="1" u="none" dirty="0" smtClean="0"/>
              <a:t>Maillage</a:t>
            </a:r>
            <a:endParaRPr lang="fr-CH" sz="2200" b="1" u="none" dirty="0"/>
          </a:p>
        </p:txBody>
      </p:sp>
      <p:sp>
        <p:nvSpPr>
          <p:cNvPr id="14" name="Accolade ouvrante 13"/>
          <p:cNvSpPr/>
          <p:nvPr/>
        </p:nvSpPr>
        <p:spPr bwMode="auto">
          <a:xfrm>
            <a:off x="1541421" y="1457298"/>
            <a:ext cx="611223" cy="1374766"/>
          </a:xfrm>
          <a:prstGeom prst="leftBrac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PPZ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MAILLAGE DYNAMIQUE : Opérations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1295400"/>
            <a:ext cx="4342856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b="1" u="none" dirty="0" smtClean="0"/>
              <a:t>Ecriture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Désactivation d’une zone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u="none" dirty="0" smtClean="0"/>
              <a:t>Ajout d’une tour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Activation d’une zone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u="none" dirty="0" smtClean="0"/>
              <a:t>Suppression d’une tour</a:t>
            </a:r>
            <a:endParaRPr lang="fr-CH" u="none" dirty="0" smtClean="0"/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u="none" dirty="0" smtClean="0"/>
              <a:t>Création du maillage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b="1" u="none" dirty="0" smtClean="0"/>
              <a:t>Lecture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Recherche du chemin le plus court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i="1" u="none" dirty="0" err="1" smtClean="0"/>
              <a:t>Pathfinding</a:t>
            </a:r>
            <a:endParaRPr lang="fr-CH" sz="1400" i="1" u="none" dirty="0" smtClean="0"/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Liste des nœuds et des arcs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u="none" dirty="0" smtClean="0"/>
              <a:t>Affichage, </a:t>
            </a:r>
            <a:r>
              <a:rPr lang="fr-CH" sz="1400" i="1" u="none" dirty="0" err="1" smtClean="0"/>
              <a:t>debug</a:t>
            </a:r>
            <a:endParaRPr lang="fr-CH" sz="1400" i="1" u="none" dirty="0"/>
          </a:p>
        </p:txBody>
      </p:sp>
      <p:grpSp>
        <p:nvGrpSpPr>
          <p:cNvPr id="516" name="Groupe 515"/>
          <p:cNvGrpSpPr/>
          <p:nvPr/>
        </p:nvGrpSpPr>
        <p:grpSpPr>
          <a:xfrm>
            <a:off x="5484820" y="1895454"/>
            <a:ext cx="3067097" cy="3041707"/>
            <a:chOff x="5484820" y="1895454"/>
            <a:chExt cx="3067097" cy="3041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14" name="Groupe 513"/>
            <p:cNvGrpSpPr/>
            <p:nvPr/>
          </p:nvGrpSpPr>
          <p:grpSpPr>
            <a:xfrm>
              <a:off x="5484820" y="1895454"/>
              <a:ext cx="3067097" cy="3041707"/>
              <a:chOff x="5484820" y="1895454"/>
              <a:chExt cx="3067097" cy="3041707"/>
            </a:xfrm>
          </p:grpSpPr>
          <p:cxnSp>
            <p:nvCxnSpPr>
              <p:cNvPr id="405" name="Connecteur droit 404"/>
              <p:cNvCxnSpPr/>
              <p:nvPr/>
            </p:nvCxnSpPr>
            <p:spPr bwMode="auto">
              <a:xfrm>
                <a:off x="6251598" y="189545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Connecteur droit 405"/>
              <p:cNvCxnSpPr/>
              <p:nvPr/>
            </p:nvCxnSpPr>
            <p:spPr bwMode="auto">
              <a:xfrm>
                <a:off x="6251598" y="265588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Connecteur droit 406"/>
              <p:cNvCxnSpPr/>
              <p:nvPr/>
            </p:nvCxnSpPr>
            <p:spPr bwMode="auto">
              <a:xfrm rot="5400000">
                <a:off x="5871386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Connecteur droit 409"/>
              <p:cNvCxnSpPr/>
              <p:nvPr/>
            </p:nvCxnSpPr>
            <p:spPr bwMode="auto">
              <a:xfrm rot="5400000">
                <a:off x="6638158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Connecteur droit 412"/>
              <p:cNvCxnSpPr/>
              <p:nvPr/>
            </p:nvCxnSpPr>
            <p:spPr bwMode="auto">
              <a:xfrm>
                <a:off x="6251599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Connecteur droit 414"/>
              <p:cNvCxnSpPr/>
              <p:nvPr/>
            </p:nvCxnSpPr>
            <p:spPr bwMode="auto">
              <a:xfrm rot="10800000" flipV="1">
                <a:off x="6251598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Connecteur droit 415"/>
              <p:cNvCxnSpPr/>
              <p:nvPr/>
            </p:nvCxnSpPr>
            <p:spPr bwMode="auto">
              <a:xfrm>
                <a:off x="7018370" y="189545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Connecteur droit 416"/>
              <p:cNvCxnSpPr/>
              <p:nvPr/>
            </p:nvCxnSpPr>
            <p:spPr bwMode="auto">
              <a:xfrm>
                <a:off x="7018370" y="265588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Connecteur droit 417"/>
              <p:cNvCxnSpPr/>
              <p:nvPr/>
            </p:nvCxnSpPr>
            <p:spPr bwMode="auto">
              <a:xfrm rot="5400000">
                <a:off x="6638158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Connecteur droit 418"/>
              <p:cNvCxnSpPr/>
              <p:nvPr/>
            </p:nvCxnSpPr>
            <p:spPr bwMode="auto">
              <a:xfrm rot="5400000">
                <a:off x="7404930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Connecteur droit 419"/>
              <p:cNvCxnSpPr/>
              <p:nvPr/>
            </p:nvCxnSpPr>
            <p:spPr bwMode="auto">
              <a:xfrm>
                <a:off x="7018371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Connecteur droit 420"/>
              <p:cNvCxnSpPr/>
              <p:nvPr/>
            </p:nvCxnSpPr>
            <p:spPr bwMode="auto">
              <a:xfrm rot="10800000" flipV="1">
                <a:off x="7018370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Connecteur droit 421"/>
              <p:cNvCxnSpPr/>
              <p:nvPr/>
            </p:nvCxnSpPr>
            <p:spPr bwMode="auto">
              <a:xfrm>
                <a:off x="7785143" y="189545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Connecteur droit 422"/>
              <p:cNvCxnSpPr/>
              <p:nvPr/>
            </p:nvCxnSpPr>
            <p:spPr bwMode="auto">
              <a:xfrm>
                <a:off x="7785143" y="265588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Connecteur droit 423"/>
              <p:cNvCxnSpPr/>
              <p:nvPr/>
            </p:nvCxnSpPr>
            <p:spPr bwMode="auto">
              <a:xfrm rot="5400000">
                <a:off x="7404931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Connecteur droit 424"/>
              <p:cNvCxnSpPr/>
              <p:nvPr/>
            </p:nvCxnSpPr>
            <p:spPr bwMode="auto">
              <a:xfrm rot="5400000">
                <a:off x="8171703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Connecteur droit 425"/>
              <p:cNvCxnSpPr/>
              <p:nvPr/>
            </p:nvCxnSpPr>
            <p:spPr bwMode="auto">
              <a:xfrm>
                <a:off x="7785144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7" name="Connecteur droit 426"/>
              <p:cNvCxnSpPr/>
              <p:nvPr/>
            </p:nvCxnSpPr>
            <p:spPr bwMode="auto">
              <a:xfrm rot="10800000" flipV="1">
                <a:off x="7785143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8" name="Connecteur droit 427"/>
              <p:cNvCxnSpPr/>
              <p:nvPr/>
            </p:nvCxnSpPr>
            <p:spPr bwMode="auto">
              <a:xfrm>
                <a:off x="6251599" y="2655880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0" name="Connecteur droit 429"/>
              <p:cNvCxnSpPr/>
              <p:nvPr/>
            </p:nvCxnSpPr>
            <p:spPr bwMode="auto">
              <a:xfrm rot="5400000">
                <a:off x="5871387" y="3036093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Connecteur droit 432"/>
              <p:cNvCxnSpPr/>
              <p:nvPr/>
            </p:nvCxnSpPr>
            <p:spPr bwMode="auto">
              <a:xfrm rot="10800000" flipV="1">
                <a:off x="6251599" y="2655880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4" name="Connecteur droit 433"/>
              <p:cNvCxnSpPr/>
              <p:nvPr/>
            </p:nvCxnSpPr>
            <p:spPr bwMode="auto">
              <a:xfrm>
                <a:off x="7018371" y="2655880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7" name="Connecteur droit 436"/>
              <p:cNvCxnSpPr/>
              <p:nvPr/>
            </p:nvCxnSpPr>
            <p:spPr bwMode="auto">
              <a:xfrm rot="5400000">
                <a:off x="7404931" y="3036093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8" name="Connecteur droit 437"/>
              <p:cNvCxnSpPr/>
              <p:nvPr/>
            </p:nvCxnSpPr>
            <p:spPr bwMode="auto">
              <a:xfrm>
                <a:off x="7018372" y="2655880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0" name="Connecteur droit 439"/>
              <p:cNvCxnSpPr/>
              <p:nvPr/>
            </p:nvCxnSpPr>
            <p:spPr bwMode="auto">
              <a:xfrm>
                <a:off x="7785144" y="2655880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1" name="Connecteur droit 440"/>
              <p:cNvCxnSpPr/>
              <p:nvPr/>
            </p:nvCxnSpPr>
            <p:spPr bwMode="auto">
              <a:xfrm>
                <a:off x="7785144" y="3416306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2" name="Connecteur droit 441"/>
              <p:cNvCxnSpPr/>
              <p:nvPr/>
            </p:nvCxnSpPr>
            <p:spPr bwMode="auto">
              <a:xfrm rot="5400000">
                <a:off x="7404932" y="3036093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3" name="Connecteur droit 442"/>
              <p:cNvCxnSpPr/>
              <p:nvPr/>
            </p:nvCxnSpPr>
            <p:spPr bwMode="auto">
              <a:xfrm rot="5400000">
                <a:off x="8171704" y="3036093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4" name="Connecteur droit 443"/>
              <p:cNvCxnSpPr/>
              <p:nvPr/>
            </p:nvCxnSpPr>
            <p:spPr bwMode="auto">
              <a:xfrm>
                <a:off x="7785145" y="2655880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5" name="Connecteur droit 444"/>
              <p:cNvCxnSpPr/>
              <p:nvPr/>
            </p:nvCxnSpPr>
            <p:spPr bwMode="auto">
              <a:xfrm rot="10800000" flipV="1">
                <a:off x="7785144" y="2655880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7" name="Connecteur droit 446"/>
              <p:cNvCxnSpPr/>
              <p:nvPr/>
            </p:nvCxnSpPr>
            <p:spPr bwMode="auto">
              <a:xfrm>
                <a:off x="6251597" y="4176732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8" name="Connecteur droit 447"/>
              <p:cNvCxnSpPr/>
              <p:nvPr/>
            </p:nvCxnSpPr>
            <p:spPr bwMode="auto">
              <a:xfrm rot="5400000">
                <a:off x="5871385" y="3796519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0" name="Connecteur droit 449"/>
              <p:cNvCxnSpPr/>
              <p:nvPr/>
            </p:nvCxnSpPr>
            <p:spPr bwMode="auto">
              <a:xfrm>
                <a:off x="6251598" y="3416306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3" name="Connecteur droit 452"/>
              <p:cNvCxnSpPr/>
              <p:nvPr/>
            </p:nvCxnSpPr>
            <p:spPr bwMode="auto">
              <a:xfrm>
                <a:off x="7018369" y="4176732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5" name="Connecteur droit 454"/>
              <p:cNvCxnSpPr/>
              <p:nvPr/>
            </p:nvCxnSpPr>
            <p:spPr bwMode="auto">
              <a:xfrm rot="5400000">
                <a:off x="7404929" y="3796519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7" name="Connecteur droit 456"/>
              <p:cNvCxnSpPr/>
              <p:nvPr/>
            </p:nvCxnSpPr>
            <p:spPr bwMode="auto">
              <a:xfrm rot="10800000" flipV="1">
                <a:off x="7018369" y="3416306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8" name="Connecteur droit 457"/>
              <p:cNvCxnSpPr/>
              <p:nvPr/>
            </p:nvCxnSpPr>
            <p:spPr bwMode="auto">
              <a:xfrm>
                <a:off x="7785142" y="3416306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9" name="Connecteur droit 458"/>
              <p:cNvCxnSpPr/>
              <p:nvPr/>
            </p:nvCxnSpPr>
            <p:spPr bwMode="auto">
              <a:xfrm>
                <a:off x="7785142" y="4176732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0" name="Connecteur droit 459"/>
              <p:cNvCxnSpPr/>
              <p:nvPr/>
            </p:nvCxnSpPr>
            <p:spPr bwMode="auto">
              <a:xfrm rot="5400000">
                <a:off x="7404930" y="3796519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1" name="Connecteur droit 460"/>
              <p:cNvCxnSpPr/>
              <p:nvPr/>
            </p:nvCxnSpPr>
            <p:spPr bwMode="auto">
              <a:xfrm rot="5400000">
                <a:off x="8171702" y="3796519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2" name="Connecteur droit 461"/>
              <p:cNvCxnSpPr/>
              <p:nvPr/>
            </p:nvCxnSpPr>
            <p:spPr bwMode="auto">
              <a:xfrm>
                <a:off x="7785143" y="3416306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3" name="Connecteur droit 462"/>
              <p:cNvCxnSpPr/>
              <p:nvPr/>
            </p:nvCxnSpPr>
            <p:spPr bwMode="auto">
              <a:xfrm rot="10800000" flipV="1">
                <a:off x="7785142" y="3416306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Connecteur droit 463"/>
              <p:cNvCxnSpPr/>
              <p:nvPr/>
            </p:nvCxnSpPr>
            <p:spPr bwMode="auto">
              <a:xfrm>
                <a:off x="5484822" y="1895455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Connecteur droit 464"/>
              <p:cNvCxnSpPr/>
              <p:nvPr/>
            </p:nvCxnSpPr>
            <p:spPr bwMode="auto">
              <a:xfrm>
                <a:off x="5484822" y="2655881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6" name="Connecteur droit 465"/>
              <p:cNvCxnSpPr/>
              <p:nvPr/>
            </p:nvCxnSpPr>
            <p:spPr bwMode="auto">
              <a:xfrm rot="5400000">
                <a:off x="5104610" y="227566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7" name="Connecteur droit 466"/>
              <p:cNvCxnSpPr/>
              <p:nvPr/>
            </p:nvCxnSpPr>
            <p:spPr bwMode="auto">
              <a:xfrm rot="5400000">
                <a:off x="5871382" y="227566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8" name="Connecteur droit 467"/>
              <p:cNvCxnSpPr/>
              <p:nvPr/>
            </p:nvCxnSpPr>
            <p:spPr bwMode="auto">
              <a:xfrm>
                <a:off x="5484823" y="1895455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9" name="Connecteur droit 468"/>
              <p:cNvCxnSpPr/>
              <p:nvPr/>
            </p:nvCxnSpPr>
            <p:spPr bwMode="auto">
              <a:xfrm rot="10800000" flipV="1">
                <a:off x="5484822" y="1895455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0" name="Connecteur droit 469"/>
              <p:cNvCxnSpPr/>
              <p:nvPr/>
            </p:nvCxnSpPr>
            <p:spPr bwMode="auto">
              <a:xfrm rot="5400000">
                <a:off x="5871382" y="227566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1" name="Connecteur droit 470"/>
              <p:cNvCxnSpPr/>
              <p:nvPr/>
            </p:nvCxnSpPr>
            <p:spPr bwMode="auto">
              <a:xfrm>
                <a:off x="5484823" y="2655881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2" name="Connecteur droit 471"/>
              <p:cNvCxnSpPr/>
              <p:nvPr/>
            </p:nvCxnSpPr>
            <p:spPr bwMode="auto">
              <a:xfrm>
                <a:off x="5484823" y="3416307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3" name="Connecteur droit 472"/>
              <p:cNvCxnSpPr/>
              <p:nvPr/>
            </p:nvCxnSpPr>
            <p:spPr bwMode="auto">
              <a:xfrm rot="5400000">
                <a:off x="5104611" y="3036094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4" name="Connecteur droit 473"/>
              <p:cNvCxnSpPr/>
              <p:nvPr/>
            </p:nvCxnSpPr>
            <p:spPr bwMode="auto">
              <a:xfrm rot="5400000">
                <a:off x="5871383" y="3036094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5" name="Connecteur droit 474"/>
              <p:cNvCxnSpPr/>
              <p:nvPr/>
            </p:nvCxnSpPr>
            <p:spPr bwMode="auto">
              <a:xfrm>
                <a:off x="5484824" y="2655881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6" name="Connecteur droit 475"/>
              <p:cNvCxnSpPr/>
              <p:nvPr/>
            </p:nvCxnSpPr>
            <p:spPr bwMode="auto">
              <a:xfrm rot="10800000" flipV="1">
                <a:off x="5484823" y="2655881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7" name="Connecteur droit 476"/>
              <p:cNvCxnSpPr/>
              <p:nvPr/>
            </p:nvCxnSpPr>
            <p:spPr bwMode="auto">
              <a:xfrm rot="5400000">
                <a:off x="5871383" y="3036094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8" name="Connecteur droit 477"/>
              <p:cNvCxnSpPr/>
              <p:nvPr/>
            </p:nvCxnSpPr>
            <p:spPr bwMode="auto">
              <a:xfrm>
                <a:off x="5484821" y="3416307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9" name="Connecteur droit 478"/>
              <p:cNvCxnSpPr/>
              <p:nvPr/>
            </p:nvCxnSpPr>
            <p:spPr bwMode="auto">
              <a:xfrm>
                <a:off x="5484821" y="4176733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0" name="Connecteur droit 479"/>
              <p:cNvCxnSpPr/>
              <p:nvPr/>
            </p:nvCxnSpPr>
            <p:spPr bwMode="auto">
              <a:xfrm rot="5400000">
                <a:off x="5104609" y="3796520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1" name="Connecteur droit 480"/>
              <p:cNvCxnSpPr/>
              <p:nvPr/>
            </p:nvCxnSpPr>
            <p:spPr bwMode="auto">
              <a:xfrm rot="5400000">
                <a:off x="5871381" y="3796520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2" name="Connecteur droit 481"/>
              <p:cNvCxnSpPr/>
              <p:nvPr/>
            </p:nvCxnSpPr>
            <p:spPr bwMode="auto">
              <a:xfrm>
                <a:off x="5484822" y="3416307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3" name="Connecteur droit 482"/>
              <p:cNvCxnSpPr/>
              <p:nvPr/>
            </p:nvCxnSpPr>
            <p:spPr bwMode="auto">
              <a:xfrm rot="10800000" flipV="1">
                <a:off x="5484821" y="3416307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4" name="Connecteur droit 483"/>
              <p:cNvCxnSpPr/>
              <p:nvPr/>
            </p:nvCxnSpPr>
            <p:spPr bwMode="auto">
              <a:xfrm rot="5400000">
                <a:off x="5871381" y="3796520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5" name="Connecteur droit 484"/>
              <p:cNvCxnSpPr/>
              <p:nvPr/>
            </p:nvCxnSpPr>
            <p:spPr bwMode="auto">
              <a:xfrm>
                <a:off x="6251598" y="4176734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6" name="Connecteur droit 485"/>
              <p:cNvCxnSpPr/>
              <p:nvPr/>
            </p:nvCxnSpPr>
            <p:spPr bwMode="auto">
              <a:xfrm>
                <a:off x="7018370" y="4176734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7" name="Connecteur droit 486"/>
              <p:cNvCxnSpPr/>
              <p:nvPr/>
            </p:nvCxnSpPr>
            <p:spPr bwMode="auto">
              <a:xfrm>
                <a:off x="7785143" y="4176734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8" name="Connecteur droit 487"/>
              <p:cNvCxnSpPr/>
              <p:nvPr/>
            </p:nvCxnSpPr>
            <p:spPr bwMode="auto">
              <a:xfrm>
                <a:off x="6251596" y="417673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9" name="Connecteur droit 488"/>
              <p:cNvCxnSpPr/>
              <p:nvPr/>
            </p:nvCxnSpPr>
            <p:spPr bwMode="auto">
              <a:xfrm>
                <a:off x="6251596" y="493716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0" name="Connecteur droit 489"/>
              <p:cNvCxnSpPr/>
              <p:nvPr/>
            </p:nvCxnSpPr>
            <p:spPr bwMode="auto">
              <a:xfrm rot="5400000">
                <a:off x="5871384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Connecteur droit 490"/>
              <p:cNvCxnSpPr/>
              <p:nvPr/>
            </p:nvCxnSpPr>
            <p:spPr bwMode="auto">
              <a:xfrm rot="5400000">
                <a:off x="6638156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Connecteur droit 491"/>
              <p:cNvCxnSpPr/>
              <p:nvPr/>
            </p:nvCxnSpPr>
            <p:spPr bwMode="auto">
              <a:xfrm>
                <a:off x="6251597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Connecteur droit 492"/>
              <p:cNvCxnSpPr/>
              <p:nvPr/>
            </p:nvCxnSpPr>
            <p:spPr bwMode="auto">
              <a:xfrm rot="10800000" flipV="1">
                <a:off x="6251596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Connecteur droit 493"/>
              <p:cNvCxnSpPr/>
              <p:nvPr/>
            </p:nvCxnSpPr>
            <p:spPr bwMode="auto">
              <a:xfrm>
                <a:off x="7018368" y="417673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Connecteur droit 494"/>
              <p:cNvCxnSpPr/>
              <p:nvPr/>
            </p:nvCxnSpPr>
            <p:spPr bwMode="auto">
              <a:xfrm>
                <a:off x="7018368" y="493716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Connecteur droit 495"/>
              <p:cNvCxnSpPr/>
              <p:nvPr/>
            </p:nvCxnSpPr>
            <p:spPr bwMode="auto">
              <a:xfrm rot="5400000">
                <a:off x="6638156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7" name="Connecteur droit 496"/>
              <p:cNvCxnSpPr/>
              <p:nvPr/>
            </p:nvCxnSpPr>
            <p:spPr bwMode="auto">
              <a:xfrm rot="5400000">
                <a:off x="7404928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8" name="Connecteur droit 497"/>
              <p:cNvCxnSpPr/>
              <p:nvPr/>
            </p:nvCxnSpPr>
            <p:spPr bwMode="auto">
              <a:xfrm>
                <a:off x="7018369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9" name="Connecteur droit 498"/>
              <p:cNvCxnSpPr/>
              <p:nvPr/>
            </p:nvCxnSpPr>
            <p:spPr bwMode="auto">
              <a:xfrm rot="10800000" flipV="1">
                <a:off x="7018368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0" name="Connecteur droit 499"/>
              <p:cNvCxnSpPr/>
              <p:nvPr/>
            </p:nvCxnSpPr>
            <p:spPr bwMode="auto">
              <a:xfrm>
                <a:off x="7785141" y="417673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1" name="Connecteur droit 500"/>
              <p:cNvCxnSpPr/>
              <p:nvPr/>
            </p:nvCxnSpPr>
            <p:spPr bwMode="auto">
              <a:xfrm>
                <a:off x="7785141" y="493716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2" name="Connecteur droit 501"/>
              <p:cNvCxnSpPr/>
              <p:nvPr/>
            </p:nvCxnSpPr>
            <p:spPr bwMode="auto">
              <a:xfrm rot="5400000">
                <a:off x="7404929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3" name="Connecteur droit 502"/>
              <p:cNvCxnSpPr/>
              <p:nvPr/>
            </p:nvCxnSpPr>
            <p:spPr bwMode="auto">
              <a:xfrm rot="5400000">
                <a:off x="8171701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4" name="Connecteur droit 503"/>
              <p:cNvCxnSpPr/>
              <p:nvPr/>
            </p:nvCxnSpPr>
            <p:spPr bwMode="auto">
              <a:xfrm>
                <a:off x="7785142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5" name="Connecteur droit 504"/>
              <p:cNvCxnSpPr/>
              <p:nvPr/>
            </p:nvCxnSpPr>
            <p:spPr bwMode="auto">
              <a:xfrm rot="10800000" flipV="1">
                <a:off x="7785141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6" name="Connecteur droit 505"/>
              <p:cNvCxnSpPr/>
              <p:nvPr/>
            </p:nvCxnSpPr>
            <p:spPr bwMode="auto">
              <a:xfrm>
                <a:off x="5484822" y="4176735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7" name="Connecteur droit 506"/>
              <p:cNvCxnSpPr/>
              <p:nvPr/>
            </p:nvCxnSpPr>
            <p:spPr bwMode="auto">
              <a:xfrm>
                <a:off x="5484820" y="4176735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8" name="Connecteur droit 507"/>
              <p:cNvCxnSpPr/>
              <p:nvPr/>
            </p:nvCxnSpPr>
            <p:spPr bwMode="auto">
              <a:xfrm>
                <a:off x="5484820" y="4937161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9" name="Connecteur droit 508"/>
              <p:cNvCxnSpPr/>
              <p:nvPr/>
            </p:nvCxnSpPr>
            <p:spPr bwMode="auto">
              <a:xfrm rot="5400000">
                <a:off x="5104608" y="455694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0" name="Connecteur droit 509"/>
              <p:cNvCxnSpPr/>
              <p:nvPr/>
            </p:nvCxnSpPr>
            <p:spPr bwMode="auto">
              <a:xfrm rot="5400000">
                <a:off x="5871380" y="455694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1" name="Connecteur droit 510"/>
              <p:cNvCxnSpPr/>
              <p:nvPr/>
            </p:nvCxnSpPr>
            <p:spPr bwMode="auto">
              <a:xfrm>
                <a:off x="5484821" y="4176735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2" name="Connecteur droit 511"/>
              <p:cNvCxnSpPr/>
              <p:nvPr/>
            </p:nvCxnSpPr>
            <p:spPr bwMode="auto">
              <a:xfrm rot="10800000" flipV="1">
                <a:off x="5484820" y="4176735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Connecteur droit 512"/>
              <p:cNvCxnSpPr/>
              <p:nvPr/>
            </p:nvCxnSpPr>
            <p:spPr bwMode="auto">
              <a:xfrm rot="5400000">
                <a:off x="5871380" y="455694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5" name="Ellipse 514"/>
            <p:cNvSpPr/>
            <p:nvPr/>
          </p:nvSpPr>
          <p:spPr bwMode="auto">
            <a:xfrm>
              <a:off x="6493677" y="2941638"/>
              <a:ext cx="1049379" cy="949338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MODELE MVC [AURELIEN]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520</Words>
  <Application>Microsoft Office PowerPoint</Application>
  <PresentationFormat>Affichage à l'écran (4:3)</PresentationFormat>
  <Paragraphs>133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Pierre-Dominique Putallaz</cp:lastModifiedBy>
  <cp:revision>387</cp:revision>
  <cp:lastPrinted>1601-01-01T00:00:00Z</cp:lastPrinted>
  <dcterms:created xsi:type="dcterms:W3CDTF">1601-01-01T00:00:00Z</dcterms:created>
  <dcterms:modified xsi:type="dcterms:W3CDTF">2010-01-19T11:48:35Z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