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7" r:id="rId5"/>
    <p:sldId id="259" r:id="rId6"/>
    <p:sldId id="264" r:id="rId7"/>
    <p:sldId id="268" r:id="rId8"/>
    <p:sldId id="269" r:id="rId9"/>
    <p:sldId id="262" r:id="rId10"/>
    <p:sldId id="271" r:id="rId11"/>
    <p:sldId id="263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irmware" initials="f" lastIdx="1" clrIdx="0">
    <p:extLst>
      <p:ext uri="{19B8F6BF-5375-455C-9EA6-DF929625EA0E}">
        <p15:presenceInfo xmlns:p15="http://schemas.microsoft.com/office/powerpoint/2012/main" userId="firmwar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5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381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51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052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30"/>
            <a:ext cx="8543925" cy="698900"/>
          </a:xfrm>
        </p:spPr>
        <p:txBody>
          <a:bodyPr anchor="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346662"/>
            <a:ext cx="8543925" cy="483030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240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0" y="1709742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0" y="4589467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095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899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30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30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121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38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080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1" y="987429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0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9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1" y="987429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9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4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6905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BEABF-7DB2-4628-A640-03102F8DC5CC}" type="datetimeFigureOut">
              <a:rPr lang="ko-KR" altLang="en-US" smtClean="0"/>
              <a:t>2020-11-10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4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4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FBE42-DEBB-4972-885A-938CB20294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680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beacontools/" TargetMode="External"/><Relationship Id="rId2" Type="http://schemas.openxmlformats.org/officeDocument/2006/relationships/hyperlink" Target="https://pypi.org/project/bluep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uetoot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7D959-49F6-4BCD-A2FB-9BA8F1E487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Bluetooth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9DF1A-A8BD-4628-8627-DAA723DCD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0875" y="4434167"/>
            <a:ext cx="5572126" cy="1008980"/>
          </a:xfrm>
        </p:spPr>
        <p:txBody>
          <a:bodyPr anchor="b"/>
          <a:lstStyle/>
          <a:p>
            <a:pPr algn="r"/>
            <a:r>
              <a:rPr lang="ko-KR" altLang="en-US" dirty="0"/>
              <a:t>김태훈</a:t>
            </a:r>
          </a:p>
        </p:txBody>
      </p:sp>
    </p:spTree>
    <p:extLst>
      <p:ext uri="{BB962C8B-B14F-4D97-AF65-F5344CB8AC3E}">
        <p14:creationId xmlns:p14="http://schemas.microsoft.com/office/powerpoint/2010/main" val="376061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D2D77-3FC6-41A4-979D-9C52E812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Beacon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75C0F-2A85-4877-BCFB-B5903CE0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 err="1"/>
              <a:t>Bluepy</a:t>
            </a:r>
            <a:r>
              <a:rPr lang="en-US" altLang="ko-KR" dirty="0"/>
              <a:t> Library </a:t>
            </a:r>
          </a:p>
          <a:p>
            <a:pPr marL="457200" lvl="1" indent="0">
              <a:buNone/>
            </a:pPr>
            <a:r>
              <a:rPr lang="en-US" altLang="ko-KR" dirty="0"/>
              <a:t>	- </a:t>
            </a:r>
            <a:r>
              <a:rPr lang="en-US" altLang="ko-KR" dirty="0">
                <a:hlinkClick r:id="rId2"/>
              </a:rPr>
              <a:t>https://pypi.org/project/bluepy/</a:t>
            </a: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ko-KR" dirty="0"/>
              <a:t>Beacontools Library</a:t>
            </a:r>
          </a:p>
          <a:p>
            <a:pPr marL="457200" lvl="1" indent="0">
              <a:buNone/>
            </a:pPr>
            <a:r>
              <a:rPr lang="en-US" altLang="ko-KR" dirty="0"/>
              <a:t>	-</a:t>
            </a:r>
            <a:r>
              <a:rPr lang="en-US" altLang="ko-KR" dirty="0">
                <a:hlinkClick r:id="rId3"/>
              </a:rPr>
              <a:t>https://pypi.org/project/beacontools/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C26C49-03BF-4E39-A0E6-B0E25C4A1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2295" y="3837356"/>
            <a:ext cx="4921410" cy="262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9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BE66-CDE6-4A4D-AB36-98BD81BF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54B0BD-DB3B-4775-B577-032050B97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https://en.wikipedia.org/wiki/Bluetooth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위키피디아 </a:t>
            </a:r>
            <a:r>
              <a:rPr lang="en-US" altLang="ko-KR" dirty="0"/>
              <a:t>Bluetooth </a:t>
            </a:r>
            <a:r>
              <a:rPr lang="ko-KR" altLang="en-US" dirty="0"/>
              <a:t>문서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085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2D788-DDD4-471C-A815-1AEFC1F46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C4E25-A7FF-475D-A628-187F84346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40" y="1253332"/>
            <a:ext cx="8543925" cy="5046801"/>
          </a:xfrm>
        </p:spPr>
        <p:txBody>
          <a:bodyPr>
            <a:normAutofit fontScale="92500" lnSpcReduction="10000"/>
          </a:bodyPr>
          <a:lstStyle/>
          <a:p>
            <a:pPr marL="514362" indent="-514362">
              <a:buFont typeface="+mj-lt"/>
              <a:buAutoNum type="arabicPeriod"/>
            </a:pPr>
            <a:r>
              <a:rPr lang="en-US" altLang="ko-KR" dirty="0"/>
              <a:t>Bluetooth</a:t>
            </a:r>
          </a:p>
          <a:p>
            <a:pPr marL="514362" indent="-514362">
              <a:buFont typeface="+mj-lt"/>
              <a:buAutoNum type="arabicPeriod"/>
            </a:pPr>
            <a:endParaRPr lang="en-US" altLang="ko-KR" dirty="0"/>
          </a:p>
          <a:p>
            <a:pPr marL="514362" indent="-514362">
              <a:buFont typeface="+mj-lt"/>
              <a:buAutoNum type="arabicPeriod"/>
            </a:pPr>
            <a:r>
              <a:rPr lang="en-US" altLang="ko-KR" dirty="0"/>
              <a:t>Profile</a:t>
            </a:r>
          </a:p>
          <a:p>
            <a:pPr marL="514362" indent="-514362">
              <a:buFont typeface="+mj-lt"/>
              <a:buAutoNum type="arabicPeriod"/>
            </a:pPr>
            <a:endParaRPr lang="en-US" altLang="ko-KR" dirty="0"/>
          </a:p>
          <a:p>
            <a:pPr marL="514362" indent="-514362">
              <a:buFont typeface="+mj-lt"/>
              <a:buAutoNum type="arabicPeriod"/>
            </a:pPr>
            <a:r>
              <a:rPr lang="en-US" altLang="ko-KR" dirty="0"/>
              <a:t>Bluetooth Protocol</a:t>
            </a:r>
            <a:r>
              <a:rPr lang="ko-KR" altLang="en-US" dirty="0"/>
              <a:t> </a:t>
            </a:r>
            <a:r>
              <a:rPr lang="en-US" altLang="ko-KR" dirty="0"/>
              <a:t>Stack</a:t>
            </a:r>
          </a:p>
          <a:p>
            <a:pPr marL="514362" indent="-514362">
              <a:buFont typeface="+mj-lt"/>
              <a:buAutoNum type="arabicPeriod"/>
            </a:pPr>
            <a:endParaRPr lang="en-US" altLang="ko-KR" dirty="0"/>
          </a:p>
          <a:p>
            <a:pPr marL="514362" indent="-514362">
              <a:buFont typeface="+mj-lt"/>
              <a:buAutoNum type="arabicPeriod"/>
            </a:pPr>
            <a:r>
              <a:rPr lang="en-US" altLang="ko-KR" dirty="0"/>
              <a:t>Bluetooth LE</a:t>
            </a:r>
          </a:p>
          <a:p>
            <a:pPr marL="514362" indent="-514362">
              <a:buFont typeface="+mj-lt"/>
              <a:buAutoNum type="arabicPeriod"/>
            </a:pPr>
            <a:endParaRPr lang="en-US" altLang="ko-KR" dirty="0"/>
          </a:p>
          <a:p>
            <a:pPr marL="514362" indent="-514362">
              <a:buFont typeface="+mj-lt"/>
              <a:buAutoNum type="arabicPeriod"/>
            </a:pPr>
            <a:r>
              <a:rPr lang="en-US" altLang="ko-KR" dirty="0"/>
              <a:t>Beacon</a:t>
            </a:r>
          </a:p>
          <a:p>
            <a:pPr marL="514362" indent="-514362">
              <a:buFont typeface="+mj-lt"/>
              <a:buAutoNum type="arabicPeriod"/>
            </a:pPr>
            <a:endParaRPr lang="en-US" altLang="ko-KR" dirty="0"/>
          </a:p>
          <a:p>
            <a:pPr marL="514362" indent="-514362">
              <a:buFont typeface="+mj-lt"/>
              <a:buAutoNum type="arabicPeriod"/>
            </a:pPr>
            <a:r>
              <a:rPr lang="ko-KR" altLang="en-US" dirty="0"/>
              <a:t>참고</a:t>
            </a:r>
            <a:endParaRPr lang="en-US" altLang="ko-KR" dirty="0"/>
          </a:p>
          <a:p>
            <a:pPr marL="514362" indent="-514362">
              <a:buFont typeface="+mj-lt"/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63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C08B5-F64A-4383-A514-08DA1D9E9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41" y="356740"/>
            <a:ext cx="8543925" cy="1325563"/>
          </a:xfrm>
        </p:spPr>
        <p:txBody>
          <a:bodyPr anchor="t"/>
          <a:lstStyle/>
          <a:p>
            <a:r>
              <a:rPr lang="en-US" altLang="ko-KR" dirty="0"/>
              <a:t>Bluetooth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A4A6C9-AAD8-4469-A099-C9929035E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907" y="1208015"/>
            <a:ext cx="8748185" cy="492700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근거리 무선 통신 규격 중 하나로 </a:t>
            </a:r>
            <a:r>
              <a:rPr lang="en-US" altLang="ko-KR" sz="2400" dirty="0"/>
              <a:t>2.4Ghz </a:t>
            </a:r>
            <a:r>
              <a:rPr lang="ko-KR" altLang="en-US" sz="2400" dirty="0"/>
              <a:t>주파수 대를 이용하여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</a:t>
            </a:r>
            <a:r>
              <a:rPr lang="ko-KR" altLang="en-US" sz="2400" dirty="0"/>
              <a:t>전자기기들을 무선으로 연결해 자료를 송수신하는 기술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버전 별로 </a:t>
            </a:r>
            <a:r>
              <a:rPr lang="en-US" altLang="ko-KR" sz="2400" dirty="0"/>
              <a:t>Bluetooth 1.0 ~ 3.0</a:t>
            </a:r>
            <a:r>
              <a:rPr lang="ko-KR" altLang="en-US" sz="2400" dirty="0"/>
              <a:t>은 </a:t>
            </a:r>
            <a:r>
              <a:rPr lang="en-US" altLang="ko-KR" sz="2400" dirty="0"/>
              <a:t>Bluetooth Classic,</a:t>
            </a:r>
          </a:p>
          <a:p>
            <a:pPr marL="0" indent="0">
              <a:buNone/>
            </a:pPr>
            <a:r>
              <a:rPr lang="en-US" altLang="ko-KR" sz="2400" dirty="0"/>
              <a:t>   4.0 ~ 5.0</a:t>
            </a:r>
            <a:r>
              <a:rPr lang="ko-KR" altLang="en-US" sz="2400" dirty="0"/>
              <a:t>은 </a:t>
            </a:r>
            <a:r>
              <a:rPr lang="en-US" altLang="ko-KR" sz="2400" dirty="0"/>
              <a:t>Bluetooth Smart,</a:t>
            </a:r>
            <a:r>
              <a:rPr lang="ko-KR" altLang="en-US" sz="2400" dirty="0"/>
              <a:t> </a:t>
            </a:r>
            <a:r>
              <a:rPr lang="en-US" altLang="ko-KR" sz="2400" dirty="0"/>
              <a:t>BLE</a:t>
            </a:r>
            <a:r>
              <a:rPr lang="ko-KR" altLang="en-US" sz="2400" dirty="0"/>
              <a:t>라고 불린다</a:t>
            </a:r>
            <a:r>
              <a:rPr lang="en-US" altLang="ko-KR" sz="24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DA5DE8-056C-49F6-89E4-00EBE75AA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278" y="3867150"/>
            <a:ext cx="6919441" cy="226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4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09CCC-E174-4714-B299-6C0D903A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DC437C-0776-46AA-A122-C56C5F70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1375237"/>
            <a:ext cx="8543925" cy="48303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Classic </a:t>
            </a:r>
          </a:p>
          <a:p>
            <a:pPr marL="457200" lvl="1" indent="0">
              <a:buNone/>
            </a:pPr>
            <a:r>
              <a:rPr lang="ko-KR" altLang="en-US" sz="1600" dirty="0"/>
              <a:t>스트리밍 오디오와 같이 상대적으로 짧은 커버리지를 가지고 있고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연속적인 무선 통신에 적합</a:t>
            </a:r>
            <a:endParaRPr lang="en-US" altLang="ko-KR" sz="2000" dirty="0"/>
          </a:p>
          <a:p>
            <a:r>
              <a:rPr lang="en-US" altLang="ko-KR" sz="2000" dirty="0"/>
              <a:t>BLE </a:t>
            </a:r>
          </a:p>
          <a:p>
            <a:pPr marL="457200" lvl="1" indent="0">
              <a:buNone/>
            </a:pPr>
            <a:r>
              <a:rPr lang="ko-KR" altLang="en-US" sz="1600" dirty="0"/>
              <a:t>긴 커버리지를 지원하고 짧은 시간동안 데이터 전송을 하는 통신에 적합</a:t>
            </a:r>
            <a:endParaRPr lang="en-US" altLang="ko-KR" sz="1600" dirty="0"/>
          </a:p>
          <a:p>
            <a:pPr lvl="3"/>
            <a:endParaRPr lang="en-US" altLang="ko-KR" sz="2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DEF5DCD-D05C-4758-9B64-63F06B347B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8133762"/>
              </p:ext>
            </p:extLst>
          </p:nvPr>
        </p:nvGraphicFramePr>
        <p:xfrm>
          <a:off x="2361006" y="3198600"/>
          <a:ext cx="5183983" cy="303767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280103">
                  <a:extLst>
                    <a:ext uri="{9D8B030D-6E8A-4147-A177-3AD203B41FA5}">
                      <a16:colId xmlns:a16="http://schemas.microsoft.com/office/drawing/2014/main" val="374866531"/>
                    </a:ext>
                  </a:extLst>
                </a:gridCol>
                <a:gridCol w="1950013">
                  <a:extLst>
                    <a:ext uri="{9D8B030D-6E8A-4147-A177-3AD203B41FA5}">
                      <a16:colId xmlns:a16="http://schemas.microsoft.com/office/drawing/2014/main" val="3626342901"/>
                    </a:ext>
                  </a:extLst>
                </a:gridCol>
                <a:gridCol w="1953867">
                  <a:extLst>
                    <a:ext uri="{9D8B030D-6E8A-4147-A177-3AD203B41FA5}">
                      <a16:colId xmlns:a16="http://schemas.microsoft.com/office/drawing/2014/main" val="1891326696"/>
                    </a:ext>
                  </a:extLst>
                </a:gridCol>
              </a:tblGrid>
              <a:tr h="297947">
                <a:tc>
                  <a:txBody>
                    <a:bodyPr/>
                    <a:lstStyle/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Bluetooth LE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Bluetooth Classic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996411"/>
                  </a:ext>
                </a:extLst>
              </a:tr>
              <a:tr h="2437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채널</a:t>
                      </a:r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2MHz</a:t>
                      </a:r>
                      <a:r>
                        <a:rPr lang="ko-KR" altLang="en-US" sz="1200" dirty="0"/>
                        <a:t>간격의 </a:t>
                      </a:r>
                      <a:r>
                        <a:rPr lang="en-US" altLang="ko-KR" sz="1200" dirty="0"/>
                        <a:t>40</a:t>
                      </a:r>
                      <a:r>
                        <a:rPr lang="ko-KR" altLang="en-US" sz="1200" dirty="0"/>
                        <a:t>개 채널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1MHz</a:t>
                      </a:r>
                      <a:r>
                        <a:rPr lang="ko-KR" altLang="en-US" sz="1200" dirty="0"/>
                        <a:t>간격의 </a:t>
                      </a:r>
                      <a:r>
                        <a:rPr lang="en-US" altLang="ko-KR" sz="1200" dirty="0"/>
                        <a:t>79</a:t>
                      </a:r>
                      <a:r>
                        <a:rPr lang="ko-KR" altLang="en-US" sz="1200" dirty="0"/>
                        <a:t>개 채널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568061"/>
                  </a:ext>
                </a:extLst>
              </a:tr>
              <a:tr h="4372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데이터 속도</a:t>
                      </a:r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BLE 5: 2MHz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BLE 4.2: 1MHz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EDR: 2MHz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BR: 1MHz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2261425"/>
                  </a:ext>
                </a:extLst>
              </a:tr>
              <a:tr h="94731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전력</a:t>
                      </a:r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Class 1 : 100mW ( + 20dBM)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1.5 : 10mW ( + 10dBM)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2 : 2.5mW ( + 4dBM)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3 : 1mW ( + 0dBM)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Class 1 : 100mW ( + 20dBM)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2 : 2.5mW ( + 4dBM)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Class 3 : 1mW ( + 0dBM)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330908"/>
                  </a:ext>
                </a:extLst>
              </a:tr>
              <a:tr h="28124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전력 소비</a:t>
                      </a:r>
                      <a:endParaRPr lang="ko-KR" altLang="en-US" sz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0.01~0.5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* Classic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Class</a:t>
                      </a:r>
                      <a:r>
                        <a:rPr lang="ko-KR" altLang="en-US" sz="1200" dirty="0"/>
                        <a:t>에 따름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328854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Active</a:t>
                      </a:r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Slaves</a:t>
                      </a:r>
                      <a:endParaRPr lang="ko-KR" altLang="en-US" sz="12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정의되지 않음</a:t>
                      </a:r>
                      <a:r>
                        <a:rPr lang="en-US" altLang="ko-KR" sz="1200" dirty="0"/>
                        <a:t>, </a:t>
                      </a:r>
                    </a:p>
                    <a:p>
                      <a:pPr latinLnBrk="1"/>
                      <a:r>
                        <a:rPr lang="ko-KR" altLang="en-US" sz="1200" dirty="0"/>
                        <a:t>구현에 따라 다름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39562"/>
                  </a:ext>
                </a:extLst>
              </a:tr>
              <a:tr h="2437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음성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불가능</a:t>
                      </a:r>
                      <a:endParaRPr lang="en-US" altLang="ko-KR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1720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192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20299-D7CD-407B-9BF1-7D0B8E0F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altLang="ko-KR" dirty="0"/>
              <a:t>Profile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58FA5-36A0-4E4D-8987-9291E285D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249961"/>
            <a:ext cx="8543925" cy="4955578"/>
          </a:xfrm>
        </p:spPr>
        <p:txBody>
          <a:bodyPr/>
          <a:lstStyle/>
          <a:p>
            <a:r>
              <a:rPr lang="ko-KR" altLang="en-US" dirty="0"/>
              <a:t>장치 간의 </a:t>
            </a:r>
            <a:r>
              <a:rPr lang="en-US" altLang="ko-KR" dirty="0"/>
              <a:t>Bluetooth </a:t>
            </a:r>
            <a:r>
              <a:rPr lang="ko-KR" altLang="en-US" dirty="0"/>
              <a:t>기반 무선 통신에 관한 사양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사용자 관점에서의 기능</a:t>
            </a:r>
            <a:endParaRPr lang="en-US" altLang="ko-KR" dirty="0"/>
          </a:p>
        </p:txBody>
      </p:sp>
      <p:graphicFrame>
        <p:nvGraphicFramePr>
          <p:cNvPr id="4" name="표 7">
            <a:extLst>
              <a:ext uri="{FF2B5EF4-FFF2-40B4-BE49-F238E27FC236}">
                <a16:creationId xmlns:a16="http://schemas.microsoft.com/office/drawing/2014/main" id="{B0CFE299-98A7-4CD5-9839-38139C4908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397363"/>
              </p:ext>
            </p:extLst>
          </p:nvPr>
        </p:nvGraphicFramePr>
        <p:xfrm>
          <a:off x="1947806" y="2999851"/>
          <a:ext cx="6010386" cy="3716323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05193">
                  <a:extLst>
                    <a:ext uri="{9D8B030D-6E8A-4147-A177-3AD203B41FA5}">
                      <a16:colId xmlns:a16="http://schemas.microsoft.com/office/drawing/2014/main" val="1011553750"/>
                    </a:ext>
                  </a:extLst>
                </a:gridCol>
                <a:gridCol w="3005193">
                  <a:extLst>
                    <a:ext uri="{9D8B030D-6E8A-4147-A177-3AD203B41FA5}">
                      <a16:colId xmlns:a16="http://schemas.microsoft.com/office/drawing/2014/main" val="2640723398"/>
                    </a:ext>
                  </a:extLst>
                </a:gridCol>
              </a:tblGrid>
              <a:tr h="2881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Profile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dirty="0"/>
                        <a:t>역할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0892895"/>
                  </a:ext>
                </a:extLst>
              </a:tr>
              <a:tr h="4644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Advanced Audio Distribution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(A2DP) </a:t>
                      </a:r>
                      <a:r>
                        <a:rPr lang="ko-KR" altLang="en-US" sz="1100" dirty="0"/>
                        <a:t>고급 오디오 스트리밍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028173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Basic Imaging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(BIP) </a:t>
                      </a:r>
                      <a:r>
                        <a:rPr lang="ko-KR" altLang="en-US" sz="1100" dirty="0"/>
                        <a:t>이미지 전송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457087"/>
                  </a:ext>
                </a:extLst>
              </a:tr>
              <a:tr h="4746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Basic Printing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(BPP) </a:t>
                      </a:r>
                      <a:r>
                        <a:rPr lang="ko-KR" altLang="en-US" sz="1100" dirty="0">
                          <a:effectLst/>
                        </a:rPr>
                        <a:t>항목의 인쇄 작업을 요청하는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609529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Fax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(FAX) </a:t>
                      </a:r>
                      <a:r>
                        <a:rPr lang="ko-KR" altLang="en-US" sz="1100" dirty="0"/>
                        <a:t>팩스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664279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File Transfer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(FTP)</a:t>
                      </a:r>
                      <a:r>
                        <a:rPr lang="ko-KR" altLang="en-US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파일 전송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361704"/>
                  </a:ext>
                </a:extLst>
              </a:tr>
              <a:tr h="4644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Health Device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(HDP) </a:t>
                      </a:r>
                      <a:r>
                        <a:rPr lang="ko-KR" altLang="en-US" sz="1100" dirty="0"/>
                        <a:t>의료기기 데이터 송수신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381711"/>
                  </a:ext>
                </a:extLst>
              </a:tr>
              <a:tr h="28819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Headset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(HSP) </a:t>
                      </a:r>
                      <a:r>
                        <a:rPr lang="ko-KR" altLang="en-US" sz="1100" dirty="0"/>
                        <a:t>헤드셋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053568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LAN Access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(LAP) </a:t>
                      </a:r>
                      <a:r>
                        <a:rPr lang="ko-KR" altLang="en-US" sz="1100" dirty="0"/>
                        <a:t>인터넷 연결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039563"/>
                  </a:ext>
                </a:extLst>
              </a:tr>
              <a:tr h="362045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Message Access Profile</a:t>
                      </a:r>
                      <a:endParaRPr lang="ko-KR" altLang="en-US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dirty="0"/>
                        <a:t>(MAP) </a:t>
                      </a:r>
                      <a:r>
                        <a:rPr lang="ko-KR" altLang="en-US" sz="1100" dirty="0"/>
                        <a:t>메시지 교환 프로파일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240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5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9368E-D2BA-4D74-9535-AE52BF15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Protocol 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40287B-5B21-4FBC-B8A7-2D8E5EF47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8" y="1346662"/>
            <a:ext cx="8543925" cy="481601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계층으로 이루어진 통신 규약</a:t>
            </a:r>
            <a:r>
              <a:rPr lang="en-US" altLang="ko-KR" sz="2400" dirty="0"/>
              <a:t>(Protocol)</a:t>
            </a:r>
            <a:r>
              <a:rPr lang="ko-KR" altLang="en-US" sz="2400" dirty="0"/>
              <a:t>들의 집합체</a:t>
            </a:r>
            <a:endParaRPr lang="en-US" altLang="ko-KR" sz="2400" dirty="0"/>
          </a:p>
        </p:txBody>
      </p:sp>
      <p:pic>
        <p:nvPicPr>
          <p:cNvPr id="1026" name="Picture 2" descr="Differences between Classic, LE and Dual mode Bluetooth architectures">
            <a:extLst>
              <a:ext uri="{FF2B5EF4-FFF2-40B4-BE49-F238E27FC236}">
                <a16:creationId xmlns:a16="http://schemas.microsoft.com/office/drawing/2014/main" id="{F8C3A196-2203-4D86-A93E-2919E1CFC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63" y="2565405"/>
            <a:ext cx="7867073" cy="3597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21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B8342-0A57-4978-8733-BE57761C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Bluetooth LE</a:t>
            </a:r>
            <a:endParaRPr lang="ko-KR" altLang="en-US" dirty="0"/>
          </a:p>
        </p:txBody>
      </p:sp>
      <p:pic>
        <p:nvPicPr>
          <p:cNvPr id="4" name="내용 개체 틀 6">
            <a:extLst>
              <a:ext uri="{FF2B5EF4-FFF2-40B4-BE49-F238E27FC236}">
                <a16:creationId xmlns:a16="http://schemas.microsoft.com/office/drawing/2014/main" id="{A697DDAF-ECCC-4F28-B7FD-7F15025C9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888" y="1347010"/>
            <a:ext cx="2962274" cy="4694680"/>
          </a:xfrm>
          <a:prstGeom prst="rect">
            <a:avLst/>
          </a:prstGeom>
        </p:spPr>
      </p:pic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F26765-77C5-41AD-8122-9BBE5C61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838" y="1347010"/>
            <a:ext cx="6424612" cy="514586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/>
              <a:t>GAP</a:t>
            </a:r>
          </a:p>
          <a:p>
            <a:pPr lvl="1"/>
            <a:r>
              <a:rPr lang="en-US" altLang="ko-KR" sz="1600" dirty="0"/>
              <a:t>Role : BLE</a:t>
            </a:r>
            <a:r>
              <a:rPr lang="ko-KR" altLang="en-US" sz="1600" dirty="0"/>
              <a:t>가 어떤 역할인가</a:t>
            </a:r>
            <a:endParaRPr lang="en-US" altLang="ko-KR" sz="1600" dirty="0"/>
          </a:p>
          <a:p>
            <a:pPr lvl="1"/>
            <a:r>
              <a:rPr lang="en-US" altLang="ko-KR" sz="1600" dirty="0"/>
              <a:t>Mode :  Role</a:t>
            </a:r>
            <a:r>
              <a:rPr lang="ko-KR" altLang="en-US" sz="1600" dirty="0"/>
              <a:t>을 수행하기 위해 어떤 상태가 되야 하는가</a:t>
            </a:r>
            <a:endParaRPr lang="en-US" altLang="ko-KR" sz="1600" dirty="0"/>
          </a:p>
          <a:p>
            <a:pPr lvl="1"/>
            <a:r>
              <a:rPr lang="en-US" altLang="ko-KR" sz="1600" dirty="0"/>
              <a:t>Procedure : Role </a:t>
            </a:r>
            <a:r>
              <a:rPr lang="ko-KR" altLang="en-US" sz="1600" dirty="0"/>
              <a:t>수행하기 위해 해야 할 작업의 </a:t>
            </a:r>
            <a:r>
              <a:rPr lang="en-US" altLang="ko-KR" sz="1600" dirty="0"/>
              <a:t>List</a:t>
            </a:r>
          </a:p>
          <a:p>
            <a:pPr lvl="1"/>
            <a:endParaRPr lang="en-US" altLang="ko-KR" sz="1600" dirty="0"/>
          </a:p>
          <a:p>
            <a:r>
              <a:rPr lang="en-US" altLang="ko-KR" sz="2000" dirty="0"/>
              <a:t>GATT</a:t>
            </a:r>
          </a:p>
          <a:p>
            <a:pPr marL="457200" lvl="1" indent="0">
              <a:buNone/>
            </a:pPr>
            <a:r>
              <a:rPr lang="en-US" altLang="ko-KR" sz="1600" dirty="0"/>
              <a:t>Data</a:t>
            </a:r>
            <a:r>
              <a:rPr lang="ko-KR" altLang="en-US" sz="1600" dirty="0"/>
              <a:t>를 처리할 때  각각의 디바이스를 두가지 상태로 구분한다</a:t>
            </a:r>
            <a:r>
              <a:rPr lang="en-US" altLang="ko-KR" sz="1600" dirty="0"/>
              <a:t>.</a:t>
            </a:r>
          </a:p>
          <a:p>
            <a:pPr lvl="1"/>
            <a:r>
              <a:rPr lang="en-US" altLang="ko-KR" sz="1600" dirty="0"/>
              <a:t>Client : Server</a:t>
            </a:r>
            <a:r>
              <a:rPr lang="ko-KR" altLang="en-US" sz="1600" dirty="0"/>
              <a:t>에 데이터를 주고 받기위해 </a:t>
            </a:r>
            <a:r>
              <a:rPr lang="en-US" altLang="ko-KR" sz="1600" dirty="0"/>
              <a:t>Request</a:t>
            </a:r>
            <a:r>
              <a:rPr lang="ko-KR" altLang="en-US" sz="1600" dirty="0"/>
              <a:t>한다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	</a:t>
            </a:r>
            <a:r>
              <a:rPr lang="ko-KR" altLang="en-US" sz="1600" dirty="0"/>
              <a:t>처음연결시 </a:t>
            </a:r>
            <a:r>
              <a:rPr lang="en-US" altLang="ko-KR" sz="1600" dirty="0"/>
              <a:t>Server</a:t>
            </a:r>
            <a:r>
              <a:rPr lang="ko-KR" altLang="en-US" sz="1600" dirty="0"/>
              <a:t>에 대한 탐색 과정이 있다</a:t>
            </a:r>
            <a:r>
              <a:rPr lang="en-US" altLang="ko-KR" sz="1600" dirty="0"/>
              <a:t>. (Service discovery)</a:t>
            </a:r>
          </a:p>
          <a:p>
            <a:pPr lvl="1"/>
            <a:r>
              <a:rPr lang="en-US" altLang="ko-KR" sz="1600" dirty="0"/>
              <a:t>Server : Request</a:t>
            </a:r>
            <a:r>
              <a:rPr lang="ko-KR" altLang="en-US" sz="1600" dirty="0"/>
              <a:t>를 받으면 그에 상응하는 </a:t>
            </a:r>
            <a:r>
              <a:rPr lang="en-US" altLang="ko-KR" sz="1600" dirty="0"/>
              <a:t>Response</a:t>
            </a:r>
            <a:r>
              <a:rPr lang="ko-KR" altLang="en-US" sz="1600" dirty="0"/>
              <a:t>를 돌려보낸다</a:t>
            </a:r>
            <a:r>
              <a:rPr lang="en-US" altLang="ko-KR" sz="1600" dirty="0"/>
              <a:t>.</a:t>
            </a:r>
          </a:p>
          <a:p>
            <a:pPr marL="457200" lvl="1" indent="0">
              <a:buNone/>
            </a:pPr>
            <a:r>
              <a:rPr lang="en-US" altLang="ko-KR" sz="1600" dirty="0"/>
              <a:t>	Client</a:t>
            </a:r>
            <a:r>
              <a:rPr lang="ko-KR" altLang="en-US" sz="1600" dirty="0"/>
              <a:t>를 위해 </a:t>
            </a:r>
            <a:r>
              <a:rPr lang="en-US" altLang="ko-KR" sz="1600" dirty="0"/>
              <a:t>User Data</a:t>
            </a:r>
            <a:r>
              <a:rPr lang="ko-KR" altLang="en-US" sz="1600" dirty="0"/>
              <a:t>를 생성하고 저장한다</a:t>
            </a:r>
            <a:r>
              <a:rPr lang="en-US" altLang="ko-KR" sz="1600" dirty="0"/>
              <a:t>.</a:t>
            </a:r>
          </a:p>
          <a:p>
            <a:r>
              <a:rPr lang="en-US" altLang="ko-KR" sz="2000" dirty="0"/>
              <a:t>Role </a:t>
            </a:r>
          </a:p>
          <a:p>
            <a:pPr lvl="1"/>
            <a:r>
              <a:rPr lang="en-US" altLang="ko-KR" sz="1600" dirty="0"/>
              <a:t>master : </a:t>
            </a:r>
            <a:r>
              <a:rPr lang="ko-KR" altLang="en-US" sz="1600" dirty="0"/>
              <a:t>연결을 시도하고 연결후에 전체 </a:t>
            </a:r>
            <a:r>
              <a:rPr lang="en-US" altLang="ko-KR" sz="1600" dirty="0"/>
              <a:t>connection</a:t>
            </a:r>
            <a:r>
              <a:rPr lang="ko-KR" altLang="en-US" sz="1600" dirty="0"/>
              <a:t>관리</a:t>
            </a:r>
            <a:endParaRPr lang="en-US" altLang="ko-KR" sz="1600" dirty="0"/>
          </a:p>
          <a:p>
            <a:pPr lvl="1"/>
            <a:r>
              <a:rPr lang="en-US" altLang="ko-KR" sz="1600" dirty="0"/>
              <a:t>slave : master</a:t>
            </a:r>
            <a:r>
              <a:rPr lang="ko-KR" altLang="en-US" sz="1600" dirty="0"/>
              <a:t>의 연결요청을 받아들이고 연결의 대상</a:t>
            </a:r>
            <a:endParaRPr lang="en-US" altLang="ko-KR" sz="1600" dirty="0"/>
          </a:p>
          <a:p>
            <a:pPr lvl="1"/>
            <a:r>
              <a:rPr lang="en-US" altLang="ko-KR" sz="1600" dirty="0"/>
              <a:t>Advertiser : Advertise Packet</a:t>
            </a:r>
            <a:r>
              <a:rPr lang="ko-KR" altLang="en-US" sz="1600" dirty="0"/>
              <a:t>을 보내는 역할</a:t>
            </a:r>
            <a:endParaRPr lang="en-US" altLang="ko-KR" sz="1600" dirty="0"/>
          </a:p>
          <a:p>
            <a:pPr lvl="1"/>
            <a:r>
              <a:rPr lang="en-US" altLang="ko-KR" sz="1600" dirty="0"/>
              <a:t>Scanner : Advertiser</a:t>
            </a:r>
            <a:r>
              <a:rPr lang="ko-KR" altLang="en-US" sz="1600" dirty="0"/>
              <a:t>를 </a:t>
            </a:r>
            <a:r>
              <a:rPr lang="en-US" altLang="ko-KR" sz="1600" dirty="0"/>
              <a:t>Scanning</a:t>
            </a:r>
            <a:r>
              <a:rPr lang="ko-KR" altLang="en-US" sz="1600" dirty="0"/>
              <a:t>하는 역할</a:t>
            </a:r>
            <a:r>
              <a:rPr lang="en-US" altLang="ko-KR" sz="1600" dirty="0"/>
              <a:t>(observer)</a:t>
            </a:r>
          </a:p>
        </p:txBody>
      </p:sp>
    </p:spTree>
    <p:extLst>
      <p:ext uri="{BB962C8B-B14F-4D97-AF65-F5344CB8AC3E}">
        <p14:creationId xmlns:p14="http://schemas.microsoft.com/office/powerpoint/2010/main" val="219811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88530-4CA2-4E48-829A-CC723C7B0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Advertise mode</a:t>
            </a:r>
          </a:p>
          <a:p>
            <a:pPr lvl="1"/>
            <a:r>
              <a:rPr lang="en-US" altLang="ko-KR" sz="1600" dirty="0"/>
              <a:t>Pairing</a:t>
            </a:r>
            <a:r>
              <a:rPr lang="ko-KR" altLang="en-US" sz="1600" dirty="0"/>
              <a:t>을 하지 않은 상태로 주변 장치들에게 데이터를 주기적으로 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ko-KR" altLang="en-US" sz="1600" dirty="0"/>
              <a:t>     전송하거나 수신하는 방식</a:t>
            </a:r>
            <a:endParaRPr lang="en-US" altLang="ko-KR" sz="1600" dirty="0"/>
          </a:p>
          <a:p>
            <a:pPr lvl="1"/>
            <a:r>
              <a:rPr lang="en-US" altLang="ko-KR" sz="1600" dirty="0"/>
              <a:t>Advertiser – Scanner</a:t>
            </a:r>
          </a:p>
          <a:p>
            <a:pPr marL="457200" lvl="1" indent="0">
              <a:buNone/>
            </a:pPr>
            <a:endParaRPr lang="en-US" altLang="ko-KR" sz="1600" dirty="0"/>
          </a:p>
          <a:p>
            <a:r>
              <a:rPr lang="en-US" altLang="ko-KR" sz="1800" dirty="0"/>
              <a:t>Connection mode</a:t>
            </a:r>
          </a:p>
          <a:p>
            <a:pPr lvl="1"/>
            <a:r>
              <a:rPr lang="en-US" altLang="ko-KR" sz="1600" dirty="0"/>
              <a:t>Bluetooth </a:t>
            </a:r>
            <a:r>
              <a:rPr lang="ko-KR" altLang="en-US" sz="1600" dirty="0"/>
              <a:t>장치간 </a:t>
            </a:r>
            <a:r>
              <a:rPr lang="en-US" altLang="ko-KR" sz="1600" dirty="0"/>
              <a:t>Pairing </a:t>
            </a:r>
            <a:r>
              <a:rPr lang="ko-KR" altLang="en-US" sz="1600" dirty="0"/>
              <a:t>후 </a:t>
            </a:r>
            <a:r>
              <a:rPr lang="en-US" altLang="ko-KR" sz="1600" dirty="0"/>
              <a:t>1 : 1</a:t>
            </a:r>
            <a:r>
              <a:rPr lang="ko-KR" altLang="en-US" sz="1600" dirty="0"/>
              <a:t>로 데이터를 주고 받는 경우</a:t>
            </a:r>
            <a:endParaRPr lang="en-US" altLang="ko-KR" sz="1600" dirty="0"/>
          </a:p>
          <a:p>
            <a:pPr lvl="1"/>
            <a:r>
              <a:rPr lang="en-US" altLang="ko-KR" sz="1600" dirty="0"/>
              <a:t>Master - Slave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3B28653-3CA5-4FF5-B259-108F4A47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698500"/>
          </a:xfrm>
        </p:spPr>
        <p:txBody>
          <a:bodyPr/>
          <a:lstStyle/>
          <a:p>
            <a:r>
              <a:rPr lang="en-US" altLang="ko-KR" dirty="0"/>
              <a:t>Bluetooth LE</a:t>
            </a:r>
            <a:endParaRPr lang="ko-KR" altLang="en-US" dirty="0"/>
          </a:p>
        </p:txBody>
      </p:sp>
      <p:pic>
        <p:nvPicPr>
          <p:cNvPr id="5122" name="Picture 2" descr="Image for post">
            <a:extLst>
              <a:ext uri="{FF2B5EF4-FFF2-40B4-BE49-F238E27FC236}">
                <a16:creationId xmlns:a16="http://schemas.microsoft.com/office/drawing/2014/main" id="{94A03891-BAE7-47CE-B2F4-496EE0377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90" y="3761811"/>
            <a:ext cx="4952219" cy="286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72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17C40-807C-49B1-A861-1B6AFB6E8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9"/>
            <a:ext cx="8543925" cy="733829"/>
          </a:xfrm>
        </p:spPr>
        <p:txBody>
          <a:bodyPr anchor="t">
            <a:normAutofit/>
          </a:bodyPr>
          <a:lstStyle/>
          <a:p>
            <a:r>
              <a:rPr lang="en-US" altLang="ko-KR" dirty="0"/>
              <a:t>Beacon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249F64-DE08-41D7-80F5-D26E6E645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37" y="1405385"/>
            <a:ext cx="8543925" cy="4830301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Advertise mode</a:t>
            </a:r>
            <a:r>
              <a:rPr lang="ko-KR" altLang="en-US" sz="2000" dirty="0"/>
              <a:t>를 이용한 통신 방법</a:t>
            </a:r>
            <a:endParaRPr lang="en-US" altLang="ko-KR" sz="2000" dirty="0"/>
          </a:p>
          <a:p>
            <a:r>
              <a:rPr lang="en-US" altLang="ko-KR" sz="2000" dirty="0"/>
              <a:t>Beacon Scanner</a:t>
            </a:r>
            <a:r>
              <a:rPr lang="ko-KR" altLang="en-US" sz="2000" dirty="0"/>
              <a:t>에서 </a:t>
            </a:r>
            <a:r>
              <a:rPr lang="en-US" altLang="ko-KR" sz="2000" dirty="0"/>
              <a:t>beacon data</a:t>
            </a:r>
            <a:r>
              <a:rPr lang="ko-KR" altLang="en-US" sz="2000" dirty="0"/>
              <a:t>를 읽고</a:t>
            </a:r>
            <a:r>
              <a:rPr lang="en-US" altLang="ko-KR" sz="2000" dirty="0"/>
              <a:t>(Scan) </a:t>
            </a:r>
            <a:r>
              <a:rPr lang="ko-KR" altLang="en-US" sz="2000" dirty="0"/>
              <a:t>읽은 값에 해당하는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</a:t>
            </a:r>
            <a:r>
              <a:rPr lang="ko-KR" altLang="en-US" sz="2000" dirty="0"/>
              <a:t>서비스를 수행한다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01B9CD-1926-4444-B8C9-680419EC67A7}"/>
              </a:ext>
            </a:extLst>
          </p:cNvPr>
          <p:cNvGrpSpPr/>
          <p:nvPr/>
        </p:nvGrpSpPr>
        <p:grpSpPr>
          <a:xfrm>
            <a:off x="2236015" y="2839457"/>
            <a:ext cx="5433967" cy="3396229"/>
            <a:chOff x="2236015" y="2839457"/>
            <a:chExt cx="5433967" cy="3396229"/>
          </a:xfrm>
        </p:grpSpPr>
        <p:pic>
          <p:nvPicPr>
            <p:cNvPr id="3078" name="Picture 6" descr="bluetooth location beacon Archives - MOKOSmart #1 Smart Device Solution in  China">
              <a:extLst>
                <a:ext uri="{FF2B5EF4-FFF2-40B4-BE49-F238E27FC236}">
                  <a16:creationId xmlns:a16="http://schemas.microsoft.com/office/drawing/2014/main" id="{39F5DF7E-6C36-4836-BF3B-BEA9EB9A1E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6015" y="2839457"/>
              <a:ext cx="5433967" cy="33962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808E80-E1B8-4A2A-BDDC-09A7EF5336B2}"/>
                </a:ext>
              </a:extLst>
            </p:cNvPr>
            <p:cNvSpPr txBox="1"/>
            <p:nvPr/>
          </p:nvSpPr>
          <p:spPr>
            <a:xfrm>
              <a:off x="5259897" y="5224615"/>
              <a:ext cx="1535186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chemeClr val="bg2">
                      <a:lumMod val="50000"/>
                    </a:schemeClr>
                  </a:solidFill>
                </a:rPr>
                <a:t>Beacon Scanner</a:t>
              </a:r>
              <a:endParaRPr lang="ko-KR" altLang="en-US" sz="16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27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1302</TotalTime>
  <Words>519</Words>
  <Application>Microsoft Office PowerPoint</Application>
  <PresentationFormat>A4 용지(210x297mm)</PresentationFormat>
  <Paragraphs>120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Arial</vt:lpstr>
      <vt:lpstr>Calibri</vt:lpstr>
      <vt:lpstr>Calibri Light</vt:lpstr>
      <vt:lpstr>Wingdings</vt:lpstr>
      <vt:lpstr>Office 테마</vt:lpstr>
      <vt:lpstr>Bluetooth</vt:lpstr>
      <vt:lpstr>목차</vt:lpstr>
      <vt:lpstr>Bluetooth</vt:lpstr>
      <vt:lpstr>Bluetooth</vt:lpstr>
      <vt:lpstr>Profile</vt:lpstr>
      <vt:lpstr>Bluetooth Protocol Stack</vt:lpstr>
      <vt:lpstr>Bluetooth LE</vt:lpstr>
      <vt:lpstr>Bluetooth LE</vt:lpstr>
      <vt:lpstr>Beacon</vt:lpstr>
      <vt:lpstr>Beacon</vt:lpstr>
      <vt:lpstr>참고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Bluetooth</dc:title>
  <dc:creator>firmware</dc:creator>
  <cp:lastModifiedBy>firmware</cp:lastModifiedBy>
  <cp:revision>89</cp:revision>
  <dcterms:created xsi:type="dcterms:W3CDTF">2020-11-06T04:39:59Z</dcterms:created>
  <dcterms:modified xsi:type="dcterms:W3CDTF">2020-11-10T04:56:11Z</dcterms:modified>
</cp:coreProperties>
</file>