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3"/>
  </p:notesMasterIdLst>
  <p:sldIdLst>
    <p:sldId id="256" r:id="rId5"/>
    <p:sldId id="298" r:id="rId6"/>
    <p:sldId id="261" r:id="rId7"/>
    <p:sldId id="284" r:id="rId8"/>
    <p:sldId id="262" r:id="rId9"/>
    <p:sldId id="285" r:id="rId10"/>
    <p:sldId id="278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293" r:id="rId19"/>
    <p:sldId id="265" r:id="rId20"/>
    <p:sldId id="286" r:id="rId21"/>
    <p:sldId id="266" r:id="rId22"/>
    <p:sldId id="268" r:id="rId23"/>
    <p:sldId id="279" r:id="rId24"/>
    <p:sldId id="295" r:id="rId25"/>
    <p:sldId id="296" r:id="rId26"/>
    <p:sldId id="283" r:id="rId27"/>
    <p:sldId id="277" r:id="rId28"/>
    <p:sldId id="302" r:id="rId29"/>
    <p:sldId id="299" r:id="rId30"/>
    <p:sldId id="287" r:id="rId31"/>
    <p:sldId id="281" r:id="rId32"/>
    <p:sldId id="282" r:id="rId33"/>
    <p:sldId id="303" r:id="rId34"/>
    <p:sldId id="288" r:id="rId35"/>
    <p:sldId id="269" r:id="rId36"/>
    <p:sldId id="280" r:id="rId37"/>
    <p:sldId id="297" r:id="rId38"/>
    <p:sldId id="289" r:id="rId39"/>
    <p:sldId id="270" r:id="rId40"/>
    <p:sldId id="271" r:id="rId41"/>
    <p:sldId id="290" r:id="rId42"/>
    <p:sldId id="272" r:id="rId43"/>
    <p:sldId id="311" r:id="rId44"/>
    <p:sldId id="273" r:id="rId45"/>
    <p:sldId id="291" r:id="rId46"/>
    <p:sldId id="274" r:id="rId47"/>
    <p:sldId id="292" r:id="rId48"/>
    <p:sldId id="275" r:id="rId49"/>
    <p:sldId id="276" r:id="rId50"/>
    <p:sldId id="258" r:id="rId51"/>
    <p:sldId id="301" r:id="rId5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85490" autoAdjust="0"/>
  </p:normalViewPr>
  <p:slideViewPr>
    <p:cSldViewPr>
      <p:cViewPr varScale="1">
        <p:scale>
          <a:sx n="59" d="100"/>
          <a:sy n="59" d="100"/>
        </p:scale>
        <p:origin x="152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CFB99-3ABC-46B7-9E12-BF8148C36406}" type="datetimeFigureOut">
              <a:rPr lang="nl-BE" smtClean="0"/>
              <a:t>5/10/2017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BD149-503C-45C4-AFBC-D2B00837806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078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2747-21F8-4C22-94EB-CEB515A2D3D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8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BD149-503C-45C4-AFBC-D2B00837806E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941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667" y="1095233"/>
            <a:ext cx="4470665" cy="34290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537321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FF0000"/>
                </a:solidFill>
              </a:defRPr>
            </a:lvl1pPr>
          </a:lstStyle>
          <a:p>
            <a:r>
              <a:rPr lang="nl-BE" sz="3600" dirty="0" smtClean="0">
                <a:solidFill>
                  <a:srgbClr val="FF0000"/>
                </a:solidFill>
              </a:rPr>
              <a:t>Klik voor Titel</a:t>
            </a:r>
            <a:endParaRPr lang="nl-BE" sz="3600" dirty="0">
              <a:solidFill>
                <a:srgbClr val="FF0000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543" y="0"/>
            <a:ext cx="1542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18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pagina Eh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692696"/>
            <a:ext cx="6840538" cy="865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cap="all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 dirty="0" smtClean="0"/>
              <a:t>Titel</a:t>
            </a:r>
            <a:endParaRPr lang="nl-BE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 hasCustomPrompt="1"/>
          </p:nvPr>
        </p:nvSpPr>
        <p:spPr>
          <a:xfrm>
            <a:off x="966680" y="1628800"/>
            <a:ext cx="6845680" cy="720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 dirty="0" smtClean="0"/>
              <a:t>Ondertitel</a:t>
            </a:r>
            <a:endParaRPr lang="nl-BE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3"/>
          </p:nvPr>
        </p:nvSpPr>
        <p:spPr>
          <a:xfrm>
            <a:off x="971442" y="2564904"/>
            <a:ext cx="6840918" cy="3240088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/>
            </a:lvl1pPr>
            <a:lvl2pPr>
              <a:buClr>
                <a:srgbClr val="FF0000"/>
              </a:buClr>
              <a:defRPr>
                <a:latin typeface="+mn-lt"/>
              </a:defRPr>
            </a:lvl2pPr>
            <a:lvl3pPr>
              <a:buClr>
                <a:srgbClr val="FF0000"/>
              </a:buClr>
              <a:defRPr>
                <a:latin typeface="+mn-lt"/>
              </a:defRPr>
            </a:lvl3pPr>
            <a:lvl4pPr>
              <a:buClr>
                <a:srgbClr val="FF0000"/>
              </a:buClr>
              <a:defRPr/>
            </a:lvl4pPr>
            <a:lvl5pPr>
              <a:buClr>
                <a:srgbClr val="FF0000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0129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zwarte ro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543" y="0"/>
            <a:ext cx="1542457" cy="685800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077" y="5640871"/>
            <a:ext cx="1011196" cy="775587"/>
          </a:xfrm>
          <a:prstGeom prst="rect">
            <a:avLst/>
          </a:prstGeom>
        </p:spPr>
      </p:pic>
      <p:sp>
        <p:nvSpPr>
          <p:cNvPr id="8" name="Tijdelijke aanduiding voor afbeelding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7924800 w 9144000"/>
              <a:gd name="connsiteY3" fmla="*/ 6851650 h 6858000"/>
              <a:gd name="connsiteX4" fmla="*/ 0 w 9144000"/>
              <a:gd name="connsiteY4" fmla="*/ 6858000 h 6858000"/>
              <a:gd name="connsiteX5" fmla="*/ 0 w 9144000"/>
              <a:gd name="connsiteY5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cubicBezTo>
                  <a:pt x="8540750" y="924983"/>
                  <a:pt x="6953250" y="3259667"/>
                  <a:pt x="7924800" y="685165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smtClean="0"/>
              <a:t>Click icon to add picture</a:t>
            </a:r>
            <a:endParaRPr lang="nl-BE" dirty="0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4365104"/>
            <a:ext cx="6264696" cy="1087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smtClean="0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459992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witte ro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7924800 w 9144000"/>
              <a:gd name="connsiteY3" fmla="*/ 6851650 h 6858000"/>
              <a:gd name="connsiteX4" fmla="*/ 0 w 9144000"/>
              <a:gd name="connsiteY4" fmla="*/ 6858000 h 6858000"/>
              <a:gd name="connsiteX5" fmla="*/ 0 w 9144000"/>
              <a:gd name="connsiteY5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cubicBezTo>
                  <a:pt x="8540750" y="924983"/>
                  <a:pt x="6953250" y="3259667"/>
                  <a:pt x="7924800" y="685165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smtClean="0"/>
              <a:t>Click icon to add picture</a:t>
            </a:r>
            <a:endParaRPr lang="nl-BE"/>
          </a:p>
        </p:txBody>
      </p:sp>
      <p:sp>
        <p:nvSpPr>
          <p:cNvPr id="8" name="Tijdelijke aanduiding voor tekst 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4365104"/>
            <a:ext cx="6264696" cy="1087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smtClean="0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3213593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3D636C07-7E76-46D3-B86B-6AF7C60E533E}" type="datetimeFigureOut">
              <a:rPr lang="nl-NL" smtClean="0"/>
              <a:t>5-10-2017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305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211" y="5472656"/>
            <a:ext cx="1152128" cy="1152128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543" y="9128"/>
            <a:ext cx="1542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8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  <p:sldLayoutId id="2147483663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4941168"/>
            <a:ext cx="8229600" cy="1143000"/>
          </a:xfrm>
        </p:spPr>
        <p:txBody>
          <a:bodyPr/>
          <a:lstStyle/>
          <a:p>
            <a:r>
              <a:rPr lang="nl-BE" dirty="0" smtClean="0"/>
              <a:t>Software Project II</a:t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sz="2000" dirty="0" err="1" smtClean="0"/>
              <a:t>S.Weemaels</a:t>
            </a:r>
            <a:r>
              <a:rPr lang="nl-BE" sz="2000" dirty="0" smtClean="0"/>
              <a:t> – R. </a:t>
            </a:r>
            <a:r>
              <a:rPr lang="nl-BE" sz="2000" dirty="0" err="1" smtClean="0"/>
              <a:t>Dejonckheere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170605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 opgave in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58" y="1901687"/>
            <a:ext cx="8229600" cy="4876800"/>
          </a:xfrm>
        </p:spPr>
        <p:txBody>
          <a:bodyPr/>
          <a:lstStyle/>
          <a:p>
            <a:r>
              <a:rPr lang="nl-BE" sz="2400" dirty="0"/>
              <a:t>Uploaden van certificaten (via JPEG, PNG</a:t>
            </a:r>
            <a:r>
              <a:rPr lang="nl-BE" sz="2400" dirty="0" smtClean="0"/>
              <a:t>...)</a:t>
            </a:r>
          </a:p>
          <a:p>
            <a:pPr lvl="1"/>
            <a:r>
              <a:rPr lang="nl-BE" sz="2000" dirty="0" smtClean="0"/>
              <a:t>Op die manier het carrierepad van het personeel bijhouden</a:t>
            </a:r>
          </a:p>
          <a:p>
            <a:pPr marL="457200" lvl="1" indent="0">
              <a:buNone/>
            </a:pPr>
            <a:endParaRPr lang="nl-BE" sz="2000" dirty="0" smtClean="0"/>
          </a:p>
          <a:p>
            <a:pPr marL="457200" lvl="1" indent="0">
              <a:buNone/>
            </a:pPr>
            <a:endParaRPr lang="nl-BE" sz="2000" dirty="0"/>
          </a:p>
          <a:p>
            <a:r>
              <a:rPr lang="nl-BE" sz="2400" dirty="0"/>
              <a:t>Personeel kan online survey invullen over de opleiding</a:t>
            </a:r>
          </a:p>
          <a:p>
            <a:pPr lvl="1"/>
            <a:r>
              <a:rPr lang="nl-BE" sz="2000" dirty="0" smtClean="0"/>
              <a:t>Om de kwaliteit van opleidingen in kaart te brengen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458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 opgave in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876800"/>
          </a:xfrm>
        </p:spPr>
        <p:txBody>
          <a:bodyPr/>
          <a:lstStyle/>
          <a:p>
            <a:r>
              <a:rPr lang="nl-BE" sz="2400" dirty="0"/>
              <a:t>Mogelijkheid voor HR medewerker om boeken aan te kopen in functie van de </a:t>
            </a:r>
            <a:r>
              <a:rPr lang="nl-BE" sz="2400" dirty="0" smtClean="0"/>
              <a:t>training</a:t>
            </a:r>
          </a:p>
          <a:p>
            <a:pPr lvl="1"/>
            <a:endParaRPr lang="nl-BE" sz="1100" dirty="0" smtClean="0"/>
          </a:p>
          <a:p>
            <a:pPr lvl="1"/>
            <a:r>
              <a:rPr lang="nl-BE" sz="2000" dirty="0" smtClean="0"/>
              <a:t>Bv. HR medewerker zoekt een boek over java programming:</a:t>
            </a:r>
          </a:p>
          <a:p>
            <a:pPr marL="457200" lvl="1" indent="0">
              <a:buNone/>
            </a:pPr>
            <a:endParaRPr lang="nl-BE" sz="2000" dirty="0" smtClean="0"/>
          </a:p>
          <a:p>
            <a:pPr marL="457200" lvl="1" indent="0">
              <a:buNone/>
            </a:pPr>
            <a:r>
              <a:rPr lang="nl-BE" sz="2000" dirty="0" smtClean="0"/>
              <a:t>https</a:t>
            </a:r>
            <a:r>
              <a:rPr lang="nl-BE" sz="2000" dirty="0"/>
              <a:t>://www.googleapis.com/books/v1/volumes?q=java+programming</a:t>
            </a:r>
          </a:p>
        </p:txBody>
      </p:sp>
    </p:spTree>
    <p:extLst>
      <p:ext uri="{BB962C8B-B14F-4D97-AF65-F5344CB8AC3E}">
        <p14:creationId xmlns:p14="http://schemas.microsoft.com/office/powerpoint/2010/main" val="3391675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 opgave in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800" dirty="0" smtClean="0"/>
              <a:t>Locatie van de training via google maps</a:t>
            </a:r>
          </a:p>
          <a:p>
            <a:pPr lvl="1"/>
            <a:r>
              <a:rPr lang="nl-BE" sz="2400" dirty="0" smtClean="0"/>
              <a:t>Op basis van het adres wordt de locatie via google maps getoond</a:t>
            </a:r>
          </a:p>
          <a:p>
            <a:endParaRPr lang="nl-BE" sz="2800" dirty="0"/>
          </a:p>
          <a:p>
            <a:r>
              <a:rPr lang="nl-BE" sz="2800" dirty="0" smtClean="0"/>
              <a:t>Statistieken laten genereren</a:t>
            </a:r>
          </a:p>
          <a:p>
            <a:pPr lvl="1"/>
            <a:r>
              <a:rPr lang="nl-BE" sz="2400" dirty="0" smtClean="0"/>
              <a:t>Overzicht van alle opleidingen per personeelslid, wie volgde meeste trainigen in jaar X, welke certificaten heeft welk personeelslid, enz...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1044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 opgave in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800" dirty="0" smtClean="0"/>
              <a:t>Personeelsleden kunnen online training aanvragen</a:t>
            </a:r>
          </a:p>
          <a:p>
            <a:pPr lvl="1"/>
            <a:r>
              <a:rPr lang="nl-BE" sz="2400" dirty="0" smtClean="0"/>
              <a:t>Via een webapplicatie kan men een aanvraag doen tot een opleiding</a:t>
            </a:r>
          </a:p>
          <a:p>
            <a:endParaRPr lang="nl-BE" sz="2800" dirty="0" smtClean="0"/>
          </a:p>
          <a:p>
            <a:r>
              <a:rPr lang="nl-BE" sz="2800" dirty="0" smtClean="0"/>
              <a:t>Reminder per E-mail aan de personeelsleden</a:t>
            </a:r>
          </a:p>
          <a:p>
            <a:pPr lvl="1"/>
            <a:r>
              <a:rPr lang="nl-BE" sz="2400" dirty="0" smtClean="0"/>
              <a:t>1 dag voor de training begint krijgt de werknemer een E-mail reminder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8465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Heel belangrijk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De applicatie is veilig</a:t>
            </a:r>
          </a:p>
          <a:p>
            <a:pPr lvl="1"/>
            <a:r>
              <a:rPr lang="nl-BE" dirty="0" smtClean="0"/>
              <a:t>Gegevens over het personeel zijn vertrouwelijk</a:t>
            </a:r>
          </a:p>
          <a:p>
            <a:pPr lvl="1"/>
            <a:endParaRPr lang="nl-BE" dirty="0"/>
          </a:p>
          <a:p>
            <a:r>
              <a:rPr lang="nl-BE" dirty="0" smtClean="0"/>
              <a:t>De applicatie moet gebackupped kunnen worden</a:t>
            </a:r>
          </a:p>
          <a:p>
            <a:pPr lvl="1"/>
            <a:r>
              <a:rPr lang="nl-BE" dirty="0" smtClean="0"/>
              <a:t>Computercrash? Backup terugzetten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12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Concreet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Analyse</a:t>
            </a:r>
          </a:p>
          <a:p>
            <a:pPr lvl="1"/>
            <a:r>
              <a:rPr lang="nl-BE" dirty="0" smtClean="0"/>
              <a:t>Voorstel opmaken (databaseschema en architectuur)</a:t>
            </a:r>
          </a:p>
          <a:p>
            <a:pPr lvl="1"/>
            <a:r>
              <a:rPr lang="nl-BE" dirty="0" smtClean="0"/>
              <a:t>Bijsturen waar nodig (docenten)</a:t>
            </a:r>
          </a:p>
          <a:p>
            <a:pPr lvl="1"/>
            <a:r>
              <a:rPr lang="nl-BE" dirty="0" smtClean="0"/>
              <a:t>Uitwerken</a:t>
            </a:r>
          </a:p>
          <a:p>
            <a:pPr lvl="1"/>
            <a:r>
              <a:rPr lang="nl-BE" dirty="0" smtClean="0"/>
              <a:t>Implementeren (in iteraties)</a:t>
            </a:r>
          </a:p>
          <a:p>
            <a:pPr lvl="1"/>
            <a:r>
              <a:rPr lang="nl-BE" dirty="0" smtClean="0"/>
              <a:t>Testen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181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Verloop en ruwe planning</a:t>
            </a:r>
            <a:endParaRPr lang="en-US" dirty="0"/>
          </a:p>
        </p:txBody>
      </p:sp>
      <p:pic>
        <p:nvPicPr>
          <p:cNvPr id="4" name="Tijdelijke aanduiding voor inhoud 3" descr="C:\Users\Steve\AppData\Local\Microsoft\Windows\Temporary Internet Files\Content.Word\UPfases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96752"/>
            <a:ext cx="6696744" cy="30243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kstvak 4"/>
          <p:cNvSpPr txBox="1"/>
          <p:nvPr/>
        </p:nvSpPr>
        <p:spPr>
          <a:xfrm>
            <a:off x="1102494" y="4221088"/>
            <a:ext cx="60486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Voorbeeldplanning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dirty="0" smtClean="0"/>
              <a:t>W1 kickoff </a:t>
            </a:r>
            <a:r>
              <a:rPr lang="en-US" dirty="0" err="1"/>
              <a:t>iteratie</a:t>
            </a:r>
            <a:r>
              <a:rPr lang="en-US" dirty="0"/>
              <a:t> 0, inception</a:t>
            </a:r>
          </a:p>
          <a:p>
            <a:r>
              <a:rPr lang="en-US" dirty="0" smtClean="0"/>
              <a:t>W2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smtClean="0"/>
              <a:t>W3 </a:t>
            </a:r>
            <a:r>
              <a:rPr lang="en-US" dirty="0" err="1"/>
              <a:t>iteratie</a:t>
            </a:r>
            <a:r>
              <a:rPr lang="en-US" dirty="0"/>
              <a:t> 1, elaboration</a:t>
            </a:r>
          </a:p>
          <a:p>
            <a:r>
              <a:rPr lang="en-US" dirty="0" smtClean="0"/>
              <a:t>W4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smtClean="0"/>
              <a:t>W5 </a:t>
            </a:r>
            <a:r>
              <a:rPr lang="en-US" dirty="0" err="1"/>
              <a:t>iteratie</a:t>
            </a:r>
            <a:r>
              <a:rPr lang="en-US" dirty="0"/>
              <a:t> 2, elaboration / construction</a:t>
            </a:r>
          </a:p>
          <a:p>
            <a:r>
              <a:rPr lang="en-US" dirty="0" smtClean="0"/>
              <a:t>W6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smtClean="0"/>
              <a:t>W7 </a:t>
            </a:r>
            <a:r>
              <a:rPr lang="en-US" dirty="0" err="1"/>
              <a:t>iteratie</a:t>
            </a:r>
            <a:r>
              <a:rPr lang="en-US" dirty="0"/>
              <a:t> 3, construction</a:t>
            </a:r>
          </a:p>
          <a:p>
            <a:r>
              <a:rPr lang="en-US" dirty="0" smtClean="0"/>
              <a:t>W8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smtClean="0"/>
              <a:t>W9 </a:t>
            </a:r>
            <a:r>
              <a:rPr lang="en-US" dirty="0" err="1"/>
              <a:t>iteratie</a:t>
            </a:r>
            <a:r>
              <a:rPr lang="en-US" dirty="0"/>
              <a:t> 4, construction</a:t>
            </a:r>
          </a:p>
          <a:p>
            <a:r>
              <a:rPr lang="en-US" dirty="0" smtClean="0"/>
              <a:t>W10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smtClean="0"/>
              <a:t>W11 </a:t>
            </a:r>
            <a:r>
              <a:rPr lang="en-US" dirty="0" err="1"/>
              <a:t>iteratie</a:t>
            </a:r>
            <a:r>
              <a:rPr lang="en-US" dirty="0"/>
              <a:t> 5, construction / transition</a:t>
            </a:r>
          </a:p>
          <a:p>
            <a:r>
              <a:rPr lang="nl-NL" dirty="0" smtClean="0"/>
              <a:t>W12 iteratie </a:t>
            </a:r>
            <a:r>
              <a:rPr lang="nl-NL" dirty="0"/>
              <a:t>6, </a:t>
            </a:r>
            <a:r>
              <a:rPr lang="nl-NL" dirty="0" err="1"/>
              <a:t>transition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afbeelding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jdelijke aanduiding voor tekst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 smtClean="0">
                <a:solidFill>
                  <a:schemeClr val="tx1"/>
                </a:solidFill>
              </a:rPr>
              <a:t>Evaluatie en beoordeling</a:t>
            </a: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7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56837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Evaluatie en beoordeling: deliverables</a:t>
            </a:r>
            <a:br>
              <a:rPr lang="nl-BE" dirty="0" smtClean="0"/>
            </a:b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456184"/>
            <a:ext cx="8686800" cy="540181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endParaRPr lang="nl-NL" sz="16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nl-NL" sz="1800" dirty="0" smtClean="0"/>
              <a:t> </a:t>
            </a:r>
            <a:r>
              <a:rPr lang="nl-NL" sz="1800" b="1" dirty="0" smtClean="0"/>
              <a:t>in te dienen sessie 2</a:t>
            </a:r>
          </a:p>
          <a:p>
            <a:pPr lvl="1" indent="-342900">
              <a:buFont typeface="+mj-lt"/>
              <a:buAutoNum type="arabicPeriod"/>
            </a:pPr>
            <a:r>
              <a:rPr lang="nl-NL" sz="1400" dirty="0" smtClean="0"/>
              <a:t>Planning en deadlines, wie doet wat tegen wanneer</a:t>
            </a:r>
          </a:p>
          <a:p>
            <a:pPr lvl="1" indent="-342900">
              <a:buFont typeface="+mj-lt"/>
              <a:buAutoNum type="arabicPeriod"/>
            </a:pPr>
            <a:r>
              <a:rPr lang="nl-NL" sz="1400" dirty="0" smtClean="0"/>
              <a:t>Eerste </a:t>
            </a:r>
            <a:r>
              <a:rPr lang="nl-NL" sz="1400" dirty="0" err="1" smtClean="0"/>
              <a:t>mockup</a:t>
            </a:r>
            <a:r>
              <a:rPr lang="nl-NL" sz="1400" dirty="0" smtClean="0"/>
              <a:t> van het programma, eerste versie ERD, eerste globale architectuur</a:t>
            </a:r>
          </a:p>
          <a:p>
            <a:pPr lvl="1" indent="-342900">
              <a:buFont typeface="+mj-lt"/>
              <a:buAutoNum type="arabicPeriod"/>
            </a:pPr>
            <a:r>
              <a:rPr lang="nl-NL" sz="1400" dirty="0" smtClean="0"/>
              <a:t>Rolverdeling (zelf te kiezen)</a:t>
            </a:r>
          </a:p>
          <a:p>
            <a:pPr marL="342900" lvl="0" indent="-342900">
              <a:buFont typeface="+mj-lt"/>
              <a:buAutoNum type="arabicPeriod"/>
            </a:pPr>
            <a:r>
              <a:rPr lang="nl-NL" sz="1800" dirty="0" smtClean="0"/>
              <a:t>Specificatie van applicatie met: </a:t>
            </a:r>
            <a:r>
              <a:rPr lang="nl-NL" sz="1800" b="1" dirty="0" smtClean="0"/>
              <a:t>- in te dienen sessie 3</a:t>
            </a:r>
          </a:p>
          <a:p>
            <a:pPr lvl="1" indent="-342900">
              <a:buFont typeface="+mj-lt"/>
              <a:buAutoNum type="arabicPeriod"/>
            </a:pPr>
            <a:r>
              <a:rPr lang="nl-NL" sz="1400" dirty="0" err="1" smtClean="0"/>
              <a:t>Requirements</a:t>
            </a:r>
            <a:endParaRPr lang="nl-NL" sz="1400" dirty="0" smtClean="0"/>
          </a:p>
          <a:p>
            <a:pPr lvl="1" indent="-342900">
              <a:buFont typeface="+mj-lt"/>
              <a:buAutoNum type="arabicPeriod"/>
            </a:pPr>
            <a:r>
              <a:rPr lang="nl-NL" sz="1400" dirty="0" smtClean="0"/>
              <a:t>Acceptatiecriteria</a:t>
            </a:r>
          </a:p>
          <a:p>
            <a:pPr lvl="1" indent="-342900">
              <a:buFont typeface="+mj-lt"/>
              <a:buAutoNum type="arabicPeriod"/>
            </a:pPr>
            <a:r>
              <a:rPr lang="nl-NL" sz="1400" dirty="0" smtClean="0"/>
              <a:t>Bijgestuurde architectuur(wie doet wat)</a:t>
            </a:r>
            <a:endParaRPr lang="en-US" sz="1400" dirty="0"/>
          </a:p>
          <a:p>
            <a:pPr marL="342900" lvl="0" indent="-342900">
              <a:buFont typeface="+mj-lt"/>
              <a:buAutoNum type="arabicPeriod"/>
            </a:pPr>
            <a:r>
              <a:rPr lang="nl-BE" sz="1800" dirty="0" smtClean="0"/>
              <a:t>Afgewerkt UML en Databasemodel – </a:t>
            </a:r>
            <a:r>
              <a:rPr lang="nl-BE" sz="1800" b="1" dirty="0" smtClean="0"/>
              <a:t>in te dienen sessie 4</a:t>
            </a:r>
            <a:endParaRPr lang="en-US" sz="1800" b="1" dirty="0"/>
          </a:p>
          <a:p>
            <a:pPr marL="342900" lvl="0" indent="-342900">
              <a:buFont typeface="+mj-lt"/>
              <a:buAutoNum type="arabicPeriod"/>
            </a:pPr>
            <a:r>
              <a:rPr lang="nl-NL" sz="1800" dirty="0" smtClean="0"/>
              <a:t>Teststrategie – </a:t>
            </a:r>
            <a:r>
              <a:rPr lang="nl-NL" sz="1800" b="1" dirty="0" smtClean="0"/>
              <a:t>in te dienen sessie 5</a:t>
            </a:r>
            <a:endParaRPr lang="en-US" sz="1800" b="1" dirty="0"/>
          </a:p>
          <a:p>
            <a:pPr marL="342900" lvl="0" indent="-342900">
              <a:buFont typeface="+mj-lt"/>
              <a:buAutoNum type="arabicPeriod"/>
            </a:pPr>
            <a:r>
              <a:rPr lang="nl-NL" sz="1800" dirty="0"/>
              <a:t>Extra opgestelde diagrammen voor intern gebruik: </a:t>
            </a:r>
            <a:r>
              <a:rPr lang="nl-NL" sz="1800" dirty="0" err="1"/>
              <a:t>use</a:t>
            </a:r>
            <a:r>
              <a:rPr lang="nl-NL" sz="1800" dirty="0"/>
              <a:t> case diagrammen, </a:t>
            </a:r>
            <a:r>
              <a:rPr lang="nl-NL" sz="1800" dirty="0" err="1" smtClean="0"/>
              <a:t>interaction</a:t>
            </a:r>
            <a:r>
              <a:rPr lang="nl-NL" sz="1800" dirty="0" smtClean="0"/>
              <a:t> diagrammen</a:t>
            </a:r>
            <a:r>
              <a:rPr lang="nl-NL" sz="1800" dirty="0"/>
              <a:t>, </a:t>
            </a:r>
            <a:r>
              <a:rPr lang="nl-NL" sz="1800" dirty="0" smtClean="0"/>
              <a:t>… - </a:t>
            </a:r>
            <a:r>
              <a:rPr lang="nl-NL" sz="1800" b="1" dirty="0" smtClean="0"/>
              <a:t>op einde</a:t>
            </a:r>
          </a:p>
          <a:p>
            <a:pPr lvl="1" indent="-342900">
              <a:buFont typeface="+mj-lt"/>
              <a:buAutoNum type="arabicPeriod"/>
            </a:pPr>
            <a:r>
              <a:rPr lang="nl-NL" sz="1400" dirty="0" smtClean="0"/>
              <a:t>INDIEN MEERWAARDE!</a:t>
            </a:r>
          </a:p>
          <a:p>
            <a:pPr marL="342900" lvl="0" indent="-342900">
              <a:buFont typeface="+mj-lt"/>
              <a:buAutoNum type="arabicPeriod"/>
            </a:pPr>
            <a:r>
              <a:rPr lang="nl-NL" sz="1800" dirty="0" smtClean="0"/>
              <a:t>Blog/minisite (</a:t>
            </a:r>
            <a:r>
              <a:rPr lang="nl-NL" sz="1800" dirty="0" err="1" smtClean="0"/>
              <a:t>ipv</a:t>
            </a:r>
            <a:r>
              <a:rPr lang="nl-NL" sz="1800" dirty="0" smtClean="0"/>
              <a:t> verslag) + kritische reflectie - </a:t>
            </a:r>
            <a:r>
              <a:rPr lang="nl-NL" sz="1800" b="1" dirty="0" smtClean="0"/>
              <a:t>op einde</a:t>
            </a:r>
          </a:p>
          <a:p>
            <a:pPr marL="342900" lvl="0" indent="-342900">
              <a:buFont typeface="+mj-lt"/>
              <a:buAutoNum type="arabicPeriod"/>
            </a:pPr>
            <a:r>
              <a:rPr lang="nl-NL" sz="1800" dirty="0" smtClean="0"/>
              <a:t>Werkstuk – </a:t>
            </a:r>
            <a:r>
              <a:rPr lang="nl-NL" sz="1800" b="1" dirty="0" smtClean="0"/>
              <a:t>op einde</a:t>
            </a:r>
            <a:endParaRPr lang="en-US" sz="1800" dirty="0"/>
          </a:p>
          <a:p>
            <a:pPr marL="0" indent="0">
              <a:buNone/>
            </a:pPr>
            <a:endParaRPr lang="nl-BE" sz="1800" dirty="0" smtClean="0"/>
          </a:p>
          <a:p>
            <a:pPr marL="0" indent="0">
              <a:buNone/>
            </a:pPr>
            <a:r>
              <a:rPr lang="nl-BE" sz="1800" dirty="0" smtClean="0">
                <a:solidFill>
                  <a:srgbClr val="FF0000"/>
                </a:solidFill>
              </a:rPr>
              <a:t>Meer exacte data zullen gecommuniceerd worden tijdens de les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05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Evaluatie en beoordeling: overige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5097" y="1772816"/>
            <a:ext cx="8795320" cy="4876800"/>
          </a:xfrm>
        </p:spPr>
        <p:txBody>
          <a:bodyPr>
            <a:noAutofit/>
          </a:bodyPr>
          <a:lstStyle/>
          <a:p>
            <a:r>
              <a:rPr lang="nl-BE" sz="2400" dirty="0" smtClean="0"/>
              <a:t>WEKELIJKS</a:t>
            </a:r>
          </a:p>
          <a:p>
            <a:pPr lvl="1"/>
            <a:r>
              <a:rPr lang="nl-BE" sz="2000" dirty="0" smtClean="0"/>
              <a:t>Code:</a:t>
            </a:r>
          </a:p>
          <a:p>
            <a:pPr lvl="2"/>
            <a:r>
              <a:rPr lang="nl-BE" sz="1600" dirty="0" smtClean="0"/>
              <a:t>Steeds kunnen voorleggen</a:t>
            </a:r>
          </a:p>
          <a:p>
            <a:pPr lvl="3"/>
            <a:r>
              <a:rPr lang="nl-BE" sz="1600" dirty="0" smtClean="0"/>
              <a:t>Code via </a:t>
            </a:r>
            <a:r>
              <a:rPr lang="nl-BE" sz="1600" dirty="0" err="1" smtClean="0"/>
              <a:t>versioning</a:t>
            </a:r>
            <a:r>
              <a:rPr lang="nl-BE" sz="1600" dirty="0" smtClean="0"/>
              <a:t> </a:t>
            </a:r>
            <a:r>
              <a:rPr lang="nl-BE" sz="1600" dirty="0"/>
              <a:t>tool </a:t>
            </a:r>
            <a:r>
              <a:rPr lang="nl-BE" sz="1600" dirty="0" smtClean="0"/>
              <a:t>(GitHub)</a:t>
            </a:r>
            <a:endParaRPr lang="nl-BE" sz="1600" dirty="0"/>
          </a:p>
          <a:p>
            <a:pPr lvl="4"/>
            <a:r>
              <a:rPr lang="nl-BE" sz="1600" dirty="0" err="1" smtClean="0"/>
              <a:t>Gecopy</a:t>
            </a:r>
            <a:r>
              <a:rPr lang="nl-BE" sz="1600" dirty="0" smtClean="0"/>
              <a:t>-paste code zonder bronvermelding wordt beschouwd als fraude (gevolg: zie examenreglement)</a:t>
            </a:r>
          </a:p>
          <a:p>
            <a:pPr lvl="2"/>
            <a:r>
              <a:rPr lang="nl-BE" sz="1600" dirty="0" smtClean="0"/>
              <a:t>Timesheets: wie is waarmee bezig, vorderingen, </a:t>
            </a:r>
            <a:r>
              <a:rPr lang="nl-BE" sz="1600" dirty="0" err="1" smtClean="0"/>
              <a:t>enz</a:t>
            </a:r>
            <a:r>
              <a:rPr lang="nl-BE" sz="1600" dirty="0" smtClean="0"/>
              <a:t>, …</a:t>
            </a:r>
          </a:p>
          <a:p>
            <a:r>
              <a:rPr lang="nl-BE" sz="2400" dirty="0" smtClean="0"/>
              <a:t>Verslag:</a:t>
            </a:r>
          </a:p>
          <a:p>
            <a:pPr lvl="2"/>
            <a:r>
              <a:rPr lang="nl-BE" sz="1600" dirty="0" smtClean="0"/>
              <a:t>Geen verslag op papier</a:t>
            </a:r>
          </a:p>
          <a:p>
            <a:pPr lvl="2"/>
            <a:r>
              <a:rPr lang="nl-BE" sz="1600" dirty="0" smtClean="0"/>
              <a:t>Blog of minisite (richtlijnen komen later)</a:t>
            </a:r>
          </a:p>
          <a:p>
            <a:r>
              <a:rPr lang="nl-BE" sz="2400" dirty="0" smtClean="0"/>
              <a:t>Professionaliteit</a:t>
            </a:r>
          </a:p>
          <a:p>
            <a:pPr lvl="1"/>
            <a:r>
              <a:rPr lang="nl-BE" sz="2000" dirty="0" smtClean="0"/>
              <a:t>Zowel groep als persoonlijk</a:t>
            </a:r>
          </a:p>
          <a:p>
            <a:pPr lvl="2"/>
            <a:r>
              <a:rPr lang="nl-BE" sz="1600" dirty="0" smtClean="0"/>
              <a:t>Planning, zelfstandig deadlines zetten/halen</a:t>
            </a:r>
            <a:r>
              <a:rPr lang="nl-BE" sz="1600" dirty="0"/>
              <a:t>, </a:t>
            </a:r>
            <a:endParaRPr lang="nl-BE" sz="1600" dirty="0" smtClean="0"/>
          </a:p>
          <a:p>
            <a:pPr marL="914400" lvl="2" indent="0">
              <a:buNone/>
            </a:pPr>
            <a:r>
              <a:rPr lang="nl-BE" sz="1600" dirty="0"/>
              <a:t> </a:t>
            </a:r>
            <a:r>
              <a:rPr lang="nl-BE" sz="1600" dirty="0" smtClean="0"/>
              <a:t>  ‘</a:t>
            </a:r>
            <a:r>
              <a:rPr lang="nl-BE" sz="1600" dirty="0" err="1"/>
              <a:t>getting</a:t>
            </a:r>
            <a:r>
              <a:rPr lang="nl-BE" sz="1600" dirty="0"/>
              <a:t> </a:t>
            </a:r>
            <a:r>
              <a:rPr lang="nl-BE" sz="1600" dirty="0" err="1"/>
              <a:t>it</a:t>
            </a:r>
            <a:r>
              <a:rPr lang="nl-BE" sz="1600" dirty="0"/>
              <a:t> </a:t>
            </a:r>
            <a:r>
              <a:rPr lang="nl-BE" sz="1600" dirty="0" err="1"/>
              <a:t>done</a:t>
            </a:r>
            <a:r>
              <a:rPr lang="nl-BE" sz="1600" dirty="0"/>
              <a:t>’ mentaliteit, …</a:t>
            </a:r>
            <a:endParaRPr lang="nl-BE" sz="1600" dirty="0" smtClean="0"/>
          </a:p>
        </p:txBody>
      </p:sp>
    </p:spTree>
    <p:extLst>
      <p:ext uri="{BB962C8B-B14F-4D97-AF65-F5344CB8AC3E}">
        <p14:creationId xmlns:p14="http://schemas.microsoft.com/office/powerpoint/2010/main" val="17839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 smtClean="0"/>
              <a:t>Deze presentatie	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 dirty="0" smtClean="0"/>
              <a:t>Overzicht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sz="2000" dirty="0" smtClean="0"/>
              <a:t>De klant</a:t>
            </a:r>
          </a:p>
          <a:p>
            <a:r>
              <a:rPr lang="nl-BE" sz="2000" dirty="0" smtClean="0"/>
              <a:t>De opgave</a:t>
            </a:r>
          </a:p>
          <a:p>
            <a:r>
              <a:rPr lang="nl-BE" sz="2000" dirty="0"/>
              <a:t>Evaluatie en </a:t>
            </a:r>
            <a:r>
              <a:rPr lang="nl-BE" sz="2000" dirty="0" smtClean="0"/>
              <a:t>beoordeling</a:t>
            </a:r>
          </a:p>
          <a:p>
            <a:r>
              <a:rPr lang="nl-BE" sz="2000" dirty="0"/>
              <a:t>Refereren en </a:t>
            </a:r>
            <a:r>
              <a:rPr lang="nl-BE" sz="2000" dirty="0" smtClean="0"/>
              <a:t>plagiëren</a:t>
            </a:r>
          </a:p>
          <a:p>
            <a:r>
              <a:rPr lang="nl-BE" sz="2000" dirty="0" smtClean="0"/>
              <a:t>Puntenverdeling</a:t>
            </a:r>
          </a:p>
          <a:p>
            <a:r>
              <a:rPr lang="nl-BE" sz="2000" dirty="0" smtClean="0"/>
              <a:t>Wat bij problemen</a:t>
            </a:r>
          </a:p>
          <a:p>
            <a:r>
              <a:rPr lang="nl-BE" sz="2000" dirty="0" smtClean="0"/>
              <a:t>Veelgemaakte fouten</a:t>
            </a:r>
          </a:p>
          <a:p>
            <a:r>
              <a:rPr lang="nl-BE" sz="2000" dirty="0"/>
              <a:t>Voor de goede gang van </a:t>
            </a:r>
            <a:r>
              <a:rPr lang="nl-BE" sz="2000" dirty="0" smtClean="0"/>
              <a:t>zaken</a:t>
            </a:r>
          </a:p>
          <a:p>
            <a:r>
              <a:rPr lang="nl-BE" sz="2000" dirty="0" smtClean="0"/>
              <a:t>TODO!</a:t>
            </a:r>
          </a:p>
          <a:p>
            <a:r>
              <a:rPr lang="nl-BE" sz="2000" dirty="0" smtClean="0"/>
              <a:t>Vragen?</a:t>
            </a:r>
            <a:endParaRPr lang="nl-BE" sz="2000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76101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Evaluatie en beoordeling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4948" y="1844824"/>
            <a:ext cx="8795320" cy="4876800"/>
          </a:xfrm>
        </p:spPr>
        <p:txBody>
          <a:bodyPr>
            <a:noAutofit/>
          </a:bodyPr>
          <a:lstStyle/>
          <a:p>
            <a:r>
              <a:rPr lang="nl-BE" sz="2800" dirty="0" smtClean="0"/>
              <a:t>Voor verslagen, E-mails, communicatie:</a:t>
            </a:r>
          </a:p>
          <a:p>
            <a:pPr marL="0" indent="0">
              <a:buNone/>
            </a:pPr>
            <a:endParaRPr lang="nl-BE" sz="2800" dirty="0" smtClean="0"/>
          </a:p>
          <a:p>
            <a:pPr lvl="1"/>
            <a:r>
              <a:rPr lang="nl-BE" sz="2400" dirty="0"/>
              <a:t>richtlijnen “</a:t>
            </a:r>
            <a:r>
              <a:rPr lang="nl-BE" sz="2400" b="1" dirty="0"/>
              <a:t>zakelijk e-mailgebruik  en zakelijke teksten</a:t>
            </a:r>
            <a:r>
              <a:rPr lang="nl-BE" sz="2400" dirty="0" smtClean="0"/>
              <a:t>”</a:t>
            </a:r>
          </a:p>
          <a:p>
            <a:pPr lvl="1"/>
            <a:r>
              <a:rPr lang="nl-BE" sz="2400" dirty="0" err="1" smtClean="0"/>
              <a:t>Desiderius</a:t>
            </a:r>
            <a:r>
              <a:rPr lang="nl-BE" sz="2400" dirty="0" smtClean="0"/>
              <a:t>:</a:t>
            </a:r>
          </a:p>
          <a:p>
            <a:pPr lvl="2"/>
            <a:r>
              <a:rPr lang="nl-BE" sz="1800" dirty="0" smtClean="0"/>
              <a:t>Studentenintranet Design &amp; technologie &gt; documenten &gt; Richtlijnen</a:t>
            </a:r>
          </a:p>
        </p:txBody>
      </p:sp>
    </p:spTree>
    <p:extLst>
      <p:ext uri="{BB962C8B-B14F-4D97-AF65-F5344CB8AC3E}">
        <p14:creationId xmlns:p14="http://schemas.microsoft.com/office/powerpoint/2010/main" val="288820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Timesheets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Goed voorbeeld</a:t>
            </a:r>
          </a:p>
          <a:p>
            <a:pPr lvl="1"/>
            <a:r>
              <a:rPr lang="nl-BE" dirty="0" smtClean="0"/>
              <a:t>Duidelijk, concreet + samenvatting van de uren</a:t>
            </a:r>
          </a:p>
          <a:p>
            <a:endParaRPr lang="nl-B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851350"/>
              </p:ext>
            </p:extLst>
          </p:nvPr>
        </p:nvGraphicFramePr>
        <p:xfrm>
          <a:off x="971600" y="3356992"/>
          <a:ext cx="6912769" cy="2318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8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10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1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10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18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3913">
                <a:tc gridSpan="3"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 dirty="0">
                          <a:effectLst/>
                        </a:rPr>
                        <a:t>Timesheet  Sabine </a:t>
                      </a:r>
                      <a:r>
                        <a:rPr lang="nl-BE" sz="1100" u="none" strike="noStrike" dirty="0" err="1">
                          <a:effectLst/>
                        </a:rPr>
                        <a:t>Oftware</a:t>
                      </a:r>
                      <a:endParaRPr lang="nl-B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 dirty="0">
                          <a:effectLst/>
                        </a:rPr>
                        <a:t> 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 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 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 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 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754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 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 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913">
                <a:tc>
                  <a:txBody>
                    <a:bodyPr/>
                    <a:lstStyle/>
                    <a:p>
                      <a:pPr algn="r" fontAlgn="b"/>
                      <a:r>
                        <a:rPr lang="nl-BE" sz="1100" u="none" strike="noStrike">
                          <a:effectLst/>
                        </a:rPr>
                        <a:t>1/okt</a:t>
                      </a:r>
                      <a:endParaRPr lang="nl-B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Schrijven van API functie 'get_customers'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u="none" strike="noStrike" dirty="0">
                          <a:effectLst/>
                        </a:rPr>
                        <a:t>30 </a:t>
                      </a:r>
                      <a:r>
                        <a:rPr lang="nl-BE" sz="1100" b="1" u="none" strike="noStrike" dirty="0" err="1">
                          <a:effectLst/>
                        </a:rPr>
                        <a:t>mins</a:t>
                      </a:r>
                      <a:endParaRPr lang="nl-B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913">
                <a:tc>
                  <a:txBody>
                    <a:bodyPr/>
                    <a:lstStyle/>
                    <a:p>
                      <a:pPr algn="r" fontAlgn="b"/>
                      <a:r>
                        <a:rPr lang="nl-BE" sz="1100" u="none" strike="noStrike">
                          <a:effectLst/>
                        </a:rPr>
                        <a:t>2/okt</a:t>
                      </a:r>
                      <a:endParaRPr lang="nl-B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Fixen bug in 'get_customers' + analyse BTW berekening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u="none" strike="noStrike" dirty="0">
                          <a:effectLst/>
                        </a:rPr>
                        <a:t>1u15 </a:t>
                      </a:r>
                      <a:r>
                        <a:rPr lang="nl-BE" sz="1100" b="1" u="none" strike="noStrike" dirty="0" err="1">
                          <a:effectLst/>
                        </a:rPr>
                        <a:t>mins</a:t>
                      </a:r>
                      <a:endParaRPr lang="nl-B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754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 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u="none" strike="noStrike" dirty="0">
                          <a:effectLst/>
                        </a:rPr>
                        <a:t> </a:t>
                      </a:r>
                      <a:endParaRPr lang="nl-B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754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 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 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 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 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 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 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u="none" strike="noStrike" dirty="0">
                          <a:effectLst/>
                        </a:rPr>
                        <a:t>TOTAAL</a:t>
                      </a:r>
                      <a:endParaRPr lang="nl-B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u="none" strike="noStrike" dirty="0">
                          <a:effectLst/>
                        </a:rPr>
                        <a:t>1u45 </a:t>
                      </a:r>
                      <a:r>
                        <a:rPr lang="nl-BE" sz="1100" b="1" u="none" strike="noStrike" dirty="0" err="1">
                          <a:effectLst/>
                        </a:rPr>
                        <a:t>mins</a:t>
                      </a:r>
                      <a:endParaRPr lang="nl-B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76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Timesheets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Slechte voorbeelden</a:t>
            </a:r>
          </a:p>
          <a:p>
            <a:pPr marL="0" indent="0">
              <a:buNone/>
            </a:pPr>
            <a:endParaRPr lang="nl-B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528438"/>
              </p:ext>
            </p:extLst>
          </p:nvPr>
        </p:nvGraphicFramePr>
        <p:xfrm>
          <a:off x="683568" y="2276872"/>
          <a:ext cx="6480721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3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4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1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41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42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 dirty="0">
                          <a:effectLst/>
                        </a:rPr>
                        <a:t>Timesheet  Sabine </a:t>
                      </a:r>
                      <a:r>
                        <a:rPr lang="nl-BE" sz="1100" u="none" strike="noStrike" dirty="0" err="1">
                          <a:effectLst/>
                        </a:rPr>
                        <a:t>Oftware</a:t>
                      </a:r>
                      <a:endParaRPr lang="nl-B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 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 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 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 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 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 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 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nl-BE" sz="1100" u="none" strike="noStrike">
                          <a:effectLst/>
                        </a:rPr>
                        <a:t>1/okt</a:t>
                      </a:r>
                      <a:endParaRPr lang="nl-B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code schrijven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u="none" strike="noStrike" dirty="0">
                          <a:effectLst/>
                        </a:rPr>
                        <a:t>30 </a:t>
                      </a:r>
                      <a:r>
                        <a:rPr lang="nl-BE" sz="1100" b="1" u="none" strike="noStrike" dirty="0" err="1">
                          <a:effectLst/>
                        </a:rPr>
                        <a:t>mins</a:t>
                      </a:r>
                      <a:endParaRPr lang="nl-B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nl-BE" sz="1100" u="none" strike="noStrike">
                          <a:effectLst/>
                        </a:rPr>
                        <a:t>2/okt</a:t>
                      </a:r>
                      <a:endParaRPr lang="nl-B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code fixen + analyse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u="none" strike="noStrike" dirty="0">
                          <a:effectLst/>
                        </a:rPr>
                        <a:t>1u15 </a:t>
                      </a:r>
                      <a:r>
                        <a:rPr lang="nl-BE" sz="1100" b="1" u="none" strike="noStrike" dirty="0" err="1">
                          <a:effectLst/>
                        </a:rPr>
                        <a:t>mins</a:t>
                      </a:r>
                      <a:endParaRPr lang="nl-B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 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u="none" strike="noStrike" dirty="0">
                          <a:effectLst/>
                        </a:rPr>
                        <a:t> </a:t>
                      </a:r>
                      <a:endParaRPr lang="nl-B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 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 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 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 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 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 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u="none" strike="noStrike" dirty="0">
                          <a:effectLst/>
                        </a:rPr>
                        <a:t>TOTAAL</a:t>
                      </a:r>
                      <a:endParaRPr lang="nl-B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u="none" strike="noStrike" dirty="0">
                          <a:effectLst/>
                        </a:rPr>
                        <a:t>1u45 </a:t>
                      </a:r>
                      <a:r>
                        <a:rPr lang="nl-BE" sz="1100" b="1" u="none" strike="noStrike" dirty="0" err="1">
                          <a:effectLst/>
                        </a:rPr>
                        <a:t>mins</a:t>
                      </a:r>
                      <a:endParaRPr lang="nl-B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187624" y="2473474"/>
            <a:ext cx="1368152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869358"/>
              </p:ext>
            </p:extLst>
          </p:nvPr>
        </p:nvGraphicFramePr>
        <p:xfrm>
          <a:off x="683567" y="3920950"/>
          <a:ext cx="6480721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3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4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1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41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42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 dirty="0">
                          <a:effectLst/>
                        </a:rPr>
                        <a:t>Timesheet  Sabine </a:t>
                      </a:r>
                      <a:r>
                        <a:rPr lang="nl-BE" sz="1100" u="none" strike="noStrike" dirty="0" err="1">
                          <a:effectLst/>
                        </a:rPr>
                        <a:t>Oftware</a:t>
                      </a:r>
                      <a:endParaRPr lang="nl-B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 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 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 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 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 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 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 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nl-BE" sz="1100" u="none" strike="noStrike">
                          <a:effectLst/>
                        </a:rPr>
                        <a:t>1/okt</a:t>
                      </a:r>
                      <a:endParaRPr lang="nl-B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 dirty="0">
                          <a:effectLst/>
                        </a:rPr>
                        <a:t>Schrijven functie '</a:t>
                      </a:r>
                      <a:r>
                        <a:rPr lang="nl-BE" sz="1100" u="none" strike="noStrike" dirty="0" err="1">
                          <a:effectLst/>
                        </a:rPr>
                        <a:t>get_customers</a:t>
                      </a:r>
                      <a:r>
                        <a:rPr lang="nl-BE" sz="1100" u="none" strike="noStrike" dirty="0">
                          <a:effectLst/>
                        </a:rPr>
                        <a:t>' + invoeren van 2 argumenten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 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 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id' en 'naam'. Schrijven van arrayreturn en aanspreken via PHP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 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 dirty="0">
                          <a:effectLst/>
                        </a:rPr>
                        <a:t>Initialiseren van 2 customer arrays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u="none" strike="noStrike" dirty="0">
                          <a:effectLst/>
                        </a:rPr>
                        <a:t>30 </a:t>
                      </a:r>
                      <a:r>
                        <a:rPr lang="nl-BE" sz="1100" b="1" u="none" strike="noStrike" dirty="0" err="1">
                          <a:effectLst/>
                        </a:rPr>
                        <a:t>mins</a:t>
                      </a:r>
                      <a:endParaRPr lang="nl-B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 </a:t>
                      </a:r>
                      <a:endParaRPr lang="nl-B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u="none" strike="noStrike" dirty="0">
                          <a:effectLst/>
                        </a:rPr>
                        <a:t> </a:t>
                      </a:r>
                      <a:endParaRPr lang="nl-B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 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u="none" strike="noStrike" dirty="0">
                          <a:effectLst/>
                        </a:rPr>
                        <a:t> </a:t>
                      </a:r>
                      <a:endParaRPr lang="nl-B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 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 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 dirty="0">
                          <a:effectLst/>
                        </a:rPr>
                        <a:t> 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 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 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 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u="none" strike="noStrike" dirty="0">
                          <a:effectLst/>
                        </a:rPr>
                        <a:t>TOTAAL</a:t>
                      </a:r>
                      <a:endParaRPr lang="nl-B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u="none" strike="noStrike" dirty="0">
                          <a:effectLst/>
                        </a:rPr>
                        <a:t>30 </a:t>
                      </a:r>
                      <a:r>
                        <a:rPr lang="nl-BE" sz="1100" b="1" u="none" strike="noStrike" dirty="0" err="1">
                          <a:effectLst/>
                        </a:rPr>
                        <a:t>mins</a:t>
                      </a:r>
                      <a:endParaRPr lang="nl-B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827584" y="4149080"/>
            <a:ext cx="5184576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901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Evaluatie en beoordeling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400" dirty="0" smtClean="0"/>
              <a:t>Tijdens de lesweken </a:t>
            </a:r>
          </a:p>
          <a:p>
            <a:pPr lvl="1"/>
            <a:r>
              <a:rPr lang="nl-BE" sz="2000" dirty="0" smtClean="0"/>
              <a:t>procesbeoordeling groep en individueel</a:t>
            </a:r>
          </a:p>
          <a:p>
            <a:r>
              <a:rPr lang="nl-BE" sz="2400" dirty="0" smtClean="0"/>
              <a:t>Finale presentatie (verdediging)</a:t>
            </a:r>
          </a:p>
          <a:p>
            <a:r>
              <a:rPr lang="nl-BE" sz="2400" dirty="0" smtClean="0"/>
              <a:t>Tijdens </a:t>
            </a:r>
            <a:r>
              <a:rPr lang="nl-BE" sz="2400" dirty="0"/>
              <a:t>deze mondelinge verdediging worden vragen gesteld </a:t>
            </a:r>
            <a:r>
              <a:rPr lang="nl-BE" sz="2400" dirty="0" smtClean="0"/>
              <a:t>over:</a:t>
            </a:r>
          </a:p>
          <a:p>
            <a:pPr lvl="1"/>
            <a:r>
              <a:rPr lang="nl-BE" sz="2000" dirty="0" smtClean="0"/>
              <a:t>opbouw </a:t>
            </a:r>
            <a:r>
              <a:rPr lang="nl-BE" sz="2000" dirty="0"/>
              <a:t>en werking van je applicatie. </a:t>
            </a:r>
            <a:endParaRPr lang="nl-BE" sz="2000" dirty="0" smtClean="0"/>
          </a:p>
          <a:p>
            <a:pPr lvl="1"/>
            <a:r>
              <a:rPr lang="nl-BE" sz="2000" dirty="0" smtClean="0"/>
              <a:t>Ingediende code</a:t>
            </a:r>
          </a:p>
          <a:p>
            <a:pPr lvl="1"/>
            <a:r>
              <a:rPr lang="nl-BE" sz="2000" dirty="0" smtClean="0"/>
              <a:t>Groepswerking</a:t>
            </a:r>
          </a:p>
          <a:p>
            <a:pPr lvl="1"/>
            <a:r>
              <a:rPr lang="nl-BE" sz="2000" dirty="0" smtClean="0"/>
              <a:t>Werkverdeling</a:t>
            </a:r>
          </a:p>
          <a:p>
            <a:pPr lvl="1"/>
            <a:r>
              <a:rPr lang="nl-BE" sz="2000" dirty="0" smtClean="0"/>
              <a:t>Individuele vragen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04017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Let op 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24000"/>
            <a:ext cx="8229600" cy="4876800"/>
          </a:xfrm>
        </p:spPr>
        <p:txBody>
          <a:bodyPr/>
          <a:lstStyle/>
          <a:p>
            <a:r>
              <a:rPr lang="nl-BE" sz="2800" dirty="0" smtClean="0"/>
              <a:t>Dit project wordt nu geëvalueerd zoals dit in het bedrijfsleven zou geëvalueerd worden:</a:t>
            </a:r>
          </a:p>
          <a:p>
            <a:pPr marL="457200" lvl="1" indent="0">
              <a:buNone/>
            </a:pPr>
            <a:endParaRPr lang="nl-BE" sz="2400" dirty="0"/>
          </a:p>
          <a:p>
            <a:pPr marL="1371600" lvl="2" indent="-514350">
              <a:buAutoNum type="arabicPeriod"/>
            </a:pPr>
            <a:r>
              <a:rPr lang="nl-BE" sz="2000" dirty="0" smtClean="0"/>
              <a:t>Werkende applicatie die voldoet aan de eisen</a:t>
            </a:r>
          </a:p>
          <a:p>
            <a:pPr marL="1371600" lvl="2" indent="-514350">
              <a:buAutoNum type="arabicPeriod"/>
            </a:pPr>
            <a:r>
              <a:rPr lang="nl-BE" sz="2000" dirty="0" smtClean="0"/>
              <a:t>Kwalitatief werk leveren (architectuur en code)</a:t>
            </a:r>
          </a:p>
          <a:p>
            <a:pPr marL="1371600" lvl="2" indent="-514350">
              <a:buAutoNum type="arabicPeriod"/>
            </a:pPr>
            <a:r>
              <a:rPr lang="nl-BE" sz="2000" dirty="0" smtClean="0"/>
              <a:t>Professioneel gedrag van het team</a:t>
            </a:r>
          </a:p>
          <a:p>
            <a:pPr marL="1371600" lvl="2" indent="-514350">
              <a:buAutoNum type="arabicPeriod"/>
            </a:pPr>
            <a:r>
              <a:rPr lang="nl-BE" sz="2000" dirty="0" smtClean="0"/>
              <a:t>Projectmatig handelen</a:t>
            </a:r>
          </a:p>
          <a:p>
            <a:pPr marL="1828800" lvl="3" indent="-514350">
              <a:buAutoNum type="arabicPeriod"/>
            </a:pPr>
            <a:r>
              <a:rPr lang="nl-BE" sz="1600" dirty="0" smtClean="0"/>
              <a:t>Terugkoppelen van status</a:t>
            </a:r>
          </a:p>
          <a:p>
            <a:pPr marL="1828800" lvl="3" indent="-514350">
              <a:buAutoNum type="arabicPeriod"/>
            </a:pPr>
            <a:r>
              <a:rPr lang="nl-BE" sz="1600" dirty="0" smtClean="0"/>
              <a:t>Deadlines halen</a:t>
            </a:r>
          </a:p>
          <a:p>
            <a:pPr marL="1828800" lvl="3" indent="-514350">
              <a:buAutoNum type="arabicPeriod"/>
            </a:pPr>
            <a:r>
              <a:rPr lang="nl-BE" sz="1600" dirty="0" smtClean="0"/>
              <a:t>Afspraken nakomen</a:t>
            </a:r>
          </a:p>
          <a:p>
            <a:pPr marL="1828800" lvl="3" indent="-514350">
              <a:buAutoNum type="arabicPeriod"/>
            </a:pPr>
            <a:r>
              <a:rPr lang="nl-BE" sz="1600" dirty="0" smtClean="0"/>
              <a:t>Problemen stapsgewijs en professioneel oplossen</a:t>
            </a:r>
          </a:p>
          <a:p>
            <a:pPr marL="1828800" lvl="3" indent="-514350">
              <a:buAutoNum type="arabicPeriod"/>
            </a:pPr>
            <a:r>
              <a:rPr lang="nl-BE" sz="1600" dirty="0" smtClean="0"/>
              <a:t>Efficiënt werken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101953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Let dus op…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Fantastische code waar niet alle features in aanwezig zijn = slechte applicatie</a:t>
            </a:r>
          </a:p>
          <a:p>
            <a:r>
              <a:rPr lang="nl-BE" dirty="0" smtClean="0"/>
              <a:t>Superapplicatie die gemaakt is uit slechte, niet performante code, niet </a:t>
            </a:r>
            <a:r>
              <a:rPr lang="nl-BE" dirty="0" err="1" smtClean="0"/>
              <a:t>uitbreidbaar</a:t>
            </a:r>
            <a:r>
              <a:rPr lang="nl-BE" dirty="0" smtClean="0"/>
              <a:t>, </a:t>
            </a:r>
            <a:r>
              <a:rPr lang="nl-BE" dirty="0" err="1" smtClean="0"/>
              <a:t>enz</a:t>
            </a:r>
            <a:r>
              <a:rPr lang="nl-BE" dirty="0" smtClean="0"/>
              <a:t>, … = slechte applicatie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0942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Zeer belangrijk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Het project is een groepswerk. De punten gelden voor iedereen.</a:t>
            </a:r>
          </a:p>
          <a:p>
            <a:pPr lvl="1"/>
            <a:r>
              <a:rPr lang="nl-BE" dirty="0" smtClean="0"/>
              <a:t>Bv. Database systeem werkt niet =&gt; applicatie werkt niet =&gt; impact geldt voor de ganse groep</a:t>
            </a:r>
          </a:p>
          <a:p>
            <a:r>
              <a:rPr lang="nl-BE" dirty="0" err="1" smtClean="0"/>
              <a:t>Waarschuwingsysteem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Max 2 waarschuwingen</a:t>
            </a:r>
          </a:p>
          <a:p>
            <a:pPr lvl="2"/>
            <a:r>
              <a:rPr lang="nl-BE" dirty="0" smtClean="0"/>
              <a:t>Tegenwerken, te laat komen, taken niet vervullen, facebooken, enz, …</a:t>
            </a:r>
          </a:p>
        </p:txBody>
      </p:sp>
    </p:spTree>
    <p:extLst>
      <p:ext uri="{BB962C8B-B14F-4D97-AF65-F5344CB8AC3E}">
        <p14:creationId xmlns:p14="http://schemas.microsoft.com/office/powerpoint/2010/main" val="383364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afbeelding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jdelijke aanduiding voor tekst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 smtClean="0">
                <a:solidFill>
                  <a:schemeClr val="tx1"/>
                </a:solidFill>
              </a:rPr>
              <a:t>Refereren en plagiëren</a:t>
            </a: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0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Richtlijnenbundel “refereren of plagiëren”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128120"/>
          </a:xfrm>
        </p:spPr>
        <p:txBody>
          <a:bodyPr/>
          <a:lstStyle/>
          <a:p>
            <a:r>
              <a:rPr lang="nl-BE" sz="2800" dirty="0" smtClean="0"/>
              <a:t>Terug te vinden op </a:t>
            </a:r>
            <a:r>
              <a:rPr lang="nl-BE" sz="2800" dirty="0" err="1" smtClean="0"/>
              <a:t>Desiderius</a:t>
            </a:r>
            <a:r>
              <a:rPr lang="nl-BE" sz="2800" dirty="0" smtClean="0"/>
              <a:t>:</a:t>
            </a:r>
          </a:p>
          <a:p>
            <a:pPr lvl="2"/>
            <a:r>
              <a:rPr lang="nl-BE" sz="2000" dirty="0" smtClean="0"/>
              <a:t>Studentenintranet Design &amp; Technologie &gt; documenten &gt; Refereren of plagiëren</a:t>
            </a:r>
          </a:p>
          <a:p>
            <a:pPr lvl="2"/>
            <a:endParaRPr lang="nl-BE" sz="2000" dirty="0" smtClean="0"/>
          </a:p>
          <a:p>
            <a:r>
              <a:rPr lang="nl-BE" sz="2800" dirty="0" smtClean="0"/>
              <a:t>Wat?</a:t>
            </a:r>
          </a:p>
          <a:p>
            <a:pPr lvl="2"/>
            <a:r>
              <a:rPr lang="nl-BE" sz="2000" dirty="0" smtClean="0"/>
              <a:t>“Alle </a:t>
            </a:r>
            <a:r>
              <a:rPr lang="nl-BE" sz="2000" dirty="0"/>
              <a:t>pogingen tot het indienen van (stukken) tekst, </a:t>
            </a:r>
            <a:r>
              <a:rPr lang="nl-BE" sz="2000" dirty="0" smtClean="0"/>
              <a:t>beeld of </a:t>
            </a:r>
            <a:r>
              <a:rPr lang="nl-BE" sz="2000" dirty="0"/>
              <a:t>programmacode die niet van jou afkomstig is –en waarnaar niet correct gerefereerd werd –</a:t>
            </a:r>
            <a:r>
              <a:rPr lang="nl-BE" sz="2000" dirty="0" smtClean="0"/>
              <a:t>worden beschouwd </a:t>
            </a:r>
            <a:r>
              <a:rPr lang="nl-BE" sz="2000" dirty="0"/>
              <a:t>als </a:t>
            </a:r>
            <a:r>
              <a:rPr lang="nl-BE" sz="2000" dirty="0" smtClean="0"/>
              <a:t>plagiaat.”</a:t>
            </a:r>
          </a:p>
          <a:p>
            <a:pPr lvl="2"/>
            <a:r>
              <a:rPr lang="nl-BE" sz="2000" dirty="0" smtClean="0"/>
              <a:t>Correct refereren </a:t>
            </a:r>
          </a:p>
        </p:txBody>
      </p:sp>
    </p:spTree>
    <p:extLst>
      <p:ext uri="{BB962C8B-B14F-4D97-AF65-F5344CB8AC3E}">
        <p14:creationId xmlns:p14="http://schemas.microsoft.com/office/powerpoint/2010/main" val="3623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Richtlijnenbundel “refereren of plagiëren”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4128120"/>
          </a:xfrm>
        </p:spPr>
        <p:txBody>
          <a:bodyPr/>
          <a:lstStyle/>
          <a:p>
            <a:r>
              <a:rPr lang="nl-BE" sz="2800" dirty="0"/>
              <a:t>Je niet houden aan deze regels omtrent refereren of plagiëren kan aanleiding geven tot een tuchtmaatregel zoals beschreven in artikel 23 van de algemene examenregeling.</a:t>
            </a:r>
            <a:r>
              <a:rPr lang="nl-BE" dirty="0"/>
              <a:t/>
            </a:r>
            <a:br>
              <a:rPr lang="nl-BE" dirty="0"/>
            </a:br>
            <a:endParaRPr lang="nl-BE" dirty="0"/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45147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SP II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9323" y="1268760"/>
            <a:ext cx="8229600" cy="4876800"/>
          </a:xfrm>
        </p:spPr>
        <p:txBody>
          <a:bodyPr/>
          <a:lstStyle/>
          <a:p>
            <a:r>
              <a:rPr lang="nl-BE" dirty="0" smtClean="0"/>
              <a:t>ECTS fiche</a:t>
            </a:r>
          </a:p>
          <a:p>
            <a:r>
              <a:rPr lang="nl-BE" dirty="0" smtClean="0"/>
              <a:t>Project zoals in de realiteit:</a:t>
            </a:r>
          </a:p>
          <a:p>
            <a:pPr lvl="1"/>
            <a:r>
              <a:rPr lang="nl-BE" dirty="0" smtClean="0"/>
              <a:t>Volledige planning en analyse</a:t>
            </a:r>
          </a:p>
          <a:p>
            <a:pPr lvl="1"/>
            <a:r>
              <a:rPr lang="nl-BE" dirty="0" smtClean="0"/>
              <a:t>Ontwikkeling in fases en iteraties</a:t>
            </a:r>
          </a:p>
          <a:p>
            <a:pPr lvl="1"/>
            <a:r>
              <a:rPr lang="nl-BE" dirty="0" smtClean="0"/>
              <a:t>Gebruik maken van ongekende technologieën</a:t>
            </a:r>
          </a:p>
          <a:p>
            <a:pPr lvl="1"/>
            <a:r>
              <a:rPr lang="nl-BE" dirty="0" smtClean="0"/>
              <a:t>Werken in teamverband</a:t>
            </a:r>
          </a:p>
          <a:p>
            <a:pPr lvl="1"/>
            <a:r>
              <a:rPr lang="nl-BE" dirty="0" smtClean="0"/>
              <a:t>Beoordeling zoals in het bedrijfsleven</a:t>
            </a:r>
          </a:p>
          <a:p>
            <a:pPr lvl="2"/>
            <a:r>
              <a:rPr lang="nl-BE" dirty="0" smtClean="0"/>
              <a:t>Resultaatgericht: “make </a:t>
            </a:r>
            <a:r>
              <a:rPr lang="nl-BE" dirty="0" err="1" smtClean="0"/>
              <a:t>it</a:t>
            </a:r>
            <a:r>
              <a:rPr lang="nl-BE" dirty="0" smtClean="0"/>
              <a:t> </a:t>
            </a:r>
            <a:r>
              <a:rPr lang="nl-BE" dirty="0" err="1" smtClean="0"/>
              <a:t>work</a:t>
            </a:r>
            <a:r>
              <a:rPr lang="nl-BE" dirty="0" smtClean="0"/>
              <a:t>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0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 descr="Afbeeldingsresultaat voor facebook b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96752"/>
            <a:ext cx="5184576" cy="487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576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afbeelding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jdelijke aanduiding voor tekst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 smtClean="0">
                <a:solidFill>
                  <a:schemeClr val="tx1"/>
                </a:solidFill>
              </a:rPr>
              <a:t>Puntenverdeling</a:t>
            </a: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97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Puntenverdeling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800" dirty="0" smtClean="0"/>
              <a:t>Groepspunt (60%)</a:t>
            </a:r>
          </a:p>
          <a:p>
            <a:pPr lvl="1"/>
            <a:r>
              <a:rPr lang="nl-BE" sz="2400" dirty="0" smtClean="0"/>
              <a:t>Schaling met peer-assessment</a:t>
            </a:r>
          </a:p>
          <a:p>
            <a:pPr lvl="2"/>
            <a:r>
              <a:rPr lang="nl-BE" sz="2000" dirty="0" smtClean="0"/>
              <a:t>Vermenigvuldiging met factor, bv 0,5</a:t>
            </a:r>
          </a:p>
          <a:p>
            <a:pPr lvl="3"/>
            <a:r>
              <a:rPr lang="nl-BE" sz="1600" dirty="0" smtClean="0"/>
              <a:t>50% inbreng </a:t>
            </a:r>
            <a:r>
              <a:rPr lang="nl-BE" sz="1600" dirty="0" err="1" smtClean="0"/>
              <a:t>tov</a:t>
            </a:r>
            <a:r>
              <a:rPr lang="nl-BE" sz="1600" dirty="0" smtClean="0"/>
              <a:t> de rest van de groep = groepspunt/2</a:t>
            </a:r>
            <a:br>
              <a:rPr lang="nl-BE" sz="1600" dirty="0" smtClean="0"/>
            </a:br>
            <a:endParaRPr lang="en-US" sz="1600" dirty="0" smtClean="0"/>
          </a:p>
          <a:p>
            <a:r>
              <a:rPr lang="nl-BE" sz="2800" dirty="0" smtClean="0"/>
              <a:t>Individueel punt (40%)</a:t>
            </a:r>
          </a:p>
          <a:p>
            <a:pPr lvl="2"/>
            <a:r>
              <a:rPr lang="nl-BE" sz="2000" dirty="0" smtClean="0"/>
              <a:t>LET OP: </a:t>
            </a:r>
            <a:r>
              <a:rPr lang="nl-BE" sz="2000" b="1" dirty="0" smtClean="0"/>
              <a:t>uitsluitingscijfer</a:t>
            </a:r>
            <a:r>
              <a:rPr lang="nl-BE" sz="2000" dirty="0" smtClean="0"/>
              <a:t> indien &lt;= 7/20</a:t>
            </a:r>
          </a:p>
          <a:p>
            <a:pPr lvl="1"/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17365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Puntenverdeling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2</a:t>
            </a:r>
            <a:r>
              <a:rPr lang="nl-BE" baseline="30000" dirty="0" smtClean="0"/>
              <a:t>de</a:t>
            </a:r>
            <a:r>
              <a:rPr lang="nl-BE" dirty="0" smtClean="0"/>
              <a:t> examenkans?</a:t>
            </a:r>
          </a:p>
          <a:p>
            <a:pPr lvl="1"/>
            <a:r>
              <a:rPr lang="nl-BE" dirty="0" smtClean="0"/>
              <a:t>Het individuele gedeelte kan hernomen worden:</a:t>
            </a:r>
          </a:p>
          <a:p>
            <a:pPr lvl="2"/>
            <a:r>
              <a:rPr lang="nl-BE" dirty="0" smtClean="0"/>
              <a:t>60% (groepspunt) kan niet hernomen worden in tweede zit</a:t>
            </a:r>
          </a:p>
          <a:p>
            <a:pPr lvl="2"/>
            <a:r>
              <a:rPr lang="nl-BE" dirty="0" smtClean="0"/>
              <a:t>40% (individueel) wel</a:t>
            </a:r>
          </a:p>
          <a:p>
            <a:pPr lvl="2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1231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Let 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Uitsluitingscijfers</a:t>
            </a:r>
            <a:endParaRPr lang="nl-BE" dirty="0"/>
          </a:p>
          <a:p>
            <a:pPr lvl="1"/>
            <a:r>
              <a:rPr lang="nl-BE" dirty="0"/>
              <a:t>Indien iemand &lt;= 7/20 scoort voor het individuele </a:t>
            </a:r>
            <a:r>
              <a:rPr lang="nl-BE" dirty="0" smtClean="0"/>
              <a:t>gedeelte, dan kan deze persoon NIET slagen.</a:t>
            </a:r>
          </a:p>
          <a:p>
            <a:pPr lvl="1"/>
            <a:endParaRPr lang="nl-BE" dirty="0"/>
          </a:p>
          <a:p>
            <a:pPr lvl="1"/>
            <a:r>
              <a:rPr lang="nl-BE" dirty="0" smtClean="0"/>
              <a:t>Bv: Groepswerk: 13/20</a:t>
            </a:r>
          </a:p>
          <a:p>
            <a:pPr marL="457200" lvl="1" indent="0">
              <a:buNone/>
            </a:pPr>
            <a:r>
              <a:rPr lang="nl-BE" dirty="0" smtClean="0"/>
              <a:t>        Individueel: </a:t>
            </a:r>
            <a:r>
              <a:rPr lang="nl-BE" dirty="0">
                <a:solidFill>
                  <a:srgbClr val="FF0000"/>
                </a:solidFill>
              </a:rPr>
              <a:t>6</a:t>
            </a:r>
            <a:r>
              <a:rPr lang="nl-BE" dirty="0" smtClean="0">
                <a:solidFill>
                  <a:srgbClr val="FF0000"/>
                </a:solidFill>
              </a:rPr>
              <a:t>/20</a:t>
            </a:r>
          </a:p>
          <a:p>
            <a:pPr marL="457200" lvl="1" indent="0">
              <a:buNone/>
            </a:pPr>
            <a:r>
              <a:rPr lang="nl-BE" dirty="0"/>
              <a:t> </a:t>
            </a:r>
            <a:r>
              <a:rPr lang="nl-BE" dirty="0" smtClean="0"/>
              <a:t>       =&gt; student kan niet hoger scoren 		   dan 6/20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961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afbeelding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jdelijke aanduiding voor tekst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 smtClean="0">
                <a:solidFill>
                  <a:schemeClr val="tx1"/>
                </a:solidFill>
              </a:rPr>
              <a:t>Wat bij problemen?</a:t>
            </a: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79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bij problemen?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smtClean="0"/>
              <a:t>Algemene (technische) Problemen: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 smtClean="0"/>
              <a:t>Onderling uitzoeken en oplossen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 smtClean="0"/>
              <a:t>Vragen aan tante Google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 smtClean="0"/>
              <a:t>Hulp zoeken bij vakdocenten (</a:t>
            </a:r>
            <a:r>
              <a:rPr lang="nl-BE" sz="2400" dirty="0" err="1" smtClean="0"/>
              <a:t>sql</a:t>
            </a:r>
            <a:r>
              <a:rPr lang="nl-BE" sz="2400" dirty="0" smtClean="0"/>
              <a:t>, software design, programmeervakken)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 smtClean="0"/>
              <a:t>Hulp zoeken bij projectdocenten</a:t>
            </a:r>
          </a:p>
          <a:p>
            <a:pPr marL="457200" lvl="1" indent="0">
              <a:buNone/>
            </a:pPr>
            <a:endParaRPr lang="nl-BE" sz="2400" dirty="0" smtClean="0"/>
          </a:p>
          <a:p>
            <a:r>
              <a:rPr lang="nl-BE" sz="2800" dirty="0" smtClean="0"/>
              <a:t>Groepsproblemen:</a:t>
            </a:r>
          </a:p>
          <a:p>
            <a:pPr lvl="1"/>
            <a:r>
              <a:rPr lang="nl-BE" sz="2400" dirty="0" smtClean="0"/>
              <a:t>Dagelijkse kost in realiteit</a:t>
            </a:r>
          </a:p>
          <a:p>
            <a:pPr lvl="2"/>
            <a:r>
              <a:rPr lang="nl-BE" sz="2000" dirty="0" smtClean="0"/>
              <a:t>Zelf trachten op te lossen</a:t>
            </a:r>
          </a:p>
          <a:p>
            <a:pPr lvl="2"/>
            <a:r>
              <a:rPr lang="nl-BE" sz="2000" dirty="0" smtClean="0"/>
              <a:t>Hulp van docenten inroepen </a:t>
            </a:r>
          </a:p>
          <a:p>
            <a:pPr marL="548640" lvl="2" indent="0">
              <a:buNone/>
            </a:pPr>
            <a:r>
              <a:rPr lang="nl-BE" sz="2000" dirty="0" smtClean="0"/>
              <a:t>=&gt; Groepen die zelfstandig hun groepsproblemen </a:t>
            </a:r>
            <a:br>
              <a:rPr lang="nl-BE" sz="2000" dirty="0" smtClean="0"/>
            </a:br>
            <a:r>
              <a:rPr lang="nl-BE" sz="2000" dirty="0" smtClean="0"/>
              <a:t>kunnen oplossen bewijzen heel wat competenties hiermee.</a:t>
            </a:r>
          </a:p>
        </p:txBody>
      </p:sp>
    </p:spTree>
    <p:extLst>
      <p:ext uri="{BB962C8B-B14F-4D97-AF65-F5344CB8AC3E}">
        <p14:creationId xmlns:p14="http://schemas.microsoft.com/office/powerpoint/2010/main" val="4324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Indien hulp vragen bij docenten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23528" y="2348880"/>
            <a:ext cx="8229600" cy="4876800"/>
          </a:xfrm>
        </p:spPr>
        <p:txBody>
          <a:bodyPr/>
          <a:lstStyle/>
          <a:p>
            <a:r>
              <a:rPr lang="nl-BE" sz="2400" dirty="0" smtClean="0"/>
              <a:t>Wij lossen geen </a:t>
            </a:r>
            <a:r>
              <a:rPr lang="nl-BE" sz="2400" dirty="0" err="1" smtClean="0"/>
              <a:t>errors</a:t>
            </a:r>
            <a:r>
              <a:rPr lang="nl-BE" sz="2400" dirty="0" smtClean="0"/>
              <a:t> op, geven enkel tips!</a:t>
            </a:r>
          </a:p>
          <a:p>
            <a:r>
              <a:rPr lang="nl-BE" sz="2400" dirty="0" smtClean="0"/>
              <a:t>Minstens volgende informatie bezorgen: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000" dirty="0" smtClean="0"/>
              <a:t>Duidelijke probleemomschrijving</a:t>
            </a:r>
          </a:p>
          <a:p>
            <a:pPr marL="914400" lvl="2" indent="0">
              <a:buNone/>
            </a:pPr>
            <a:r>
              <a:rPr lang="nl-BE" sz="1800" dirty="0" smtClean="0"/>
              <a:t>  =&gt; Exacte errormelding</a:t>
            </a:r>
          </a:p>
          <a:p>
            <a:pPr marL="914400" lvl="2" indent="0">
              <a:buNone/>
            </a:pPr>
            <a:r>
              <a:rPr lang="nl-BE" sz="1800" dirty="0"/>
              <a:t>	</a:t>
            </a:r>
            <a:r>
              <a:rPr lang="nl-BE" sz="1800" dirty="0" smtClean="0"/>
              <a:t>-&gt; </a:t>
            </a:r>
            <a:r>
              <a:rPr lang="nl-BE" sz="1800" dirty="0" err="1" smtClean="0"/>
              <a:t>maw</a:t>
            </a:r>
            <a:r>
              <a:rPr lang="nl-BE" sz="1800" dirty="0" smtClean="0"/>
              <a:t>: NIET “ik hier een error”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000" dirty="0" smtClean="0"/>
              <a:t>Welke stappen werden reeds gezet om het probleem op te lossen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000" dirty="0" smtClean="0"/>
              <a:t>Waarom werkten deze stappen niet</a:t>
            </a:r>
          </a:p>
        </p:txBody>
      </p:sp>
    </p:spTree>
    <p:extLst>
      <p:ext uri="{BB962C8B-B14F-4D97-AF65-F5344CB8AC3E}">
        <p14:creationId xmlns:p14="http://schemas.microsoft.com/office/powerpoint/2010/main" val="260222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afbeelding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jdelijke aanduiding voor tekst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 smtClean="0">
                <a:solidFill>
                  <a:schemeClr val="tx1"/>
                </a:solidFill>
              </a:rPr>
              <a:t>Veelgemaakte fouten</a:t>
            </a: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11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Veelgemaakte fouten bij projecten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4550" y="1981200"/>
            <a:ext cx="8437929" cy="4876800"/>
          </a:xfrm>
        </p:spPr>
        <p:txBody>
          <a:bodyPr>
            <a:normAutofit fontScale="92500" lnSpcReduction="10000"/>
          </a:bodyPr>
          <a:lstStyle/>
          <a:p>
            <a:r>
              <a:rPr lang="nl-BE" sz="2600" dirty="0" smtClean="0"/>
              <a:t>Technisch</a:t>
            </a:r>
          </a:p>
          <a:p>
            <a:pPr lvl="1"/>
            <a:r>
              <a:rPr lang="nl-BE" sz="2200" dirty="0" smtClean="0"/>
              <a:t>Niet lezen van </a:t>
            </a:r>
            <a:r>
              <a:rPr lang="nl-BE" sz="2200" dirty="0" err="1" smtClean="0"/>
              <a:t>errors</a:t>
            </a:r>
            <a:endParaRPr lang="nl-BE" sz="2200" dirty="0" smtClean="0"/>
          </a:p>
          <a:p>
            <a:pPr lvl="1"/>
            <a:r>
              <a:rPr lang="nl-BE" sz="2200" dirty="0" smtClean="0"/>
              <a:t>Niet zoeken op Google</a:t>
            </a:r>
          </a:p>
          <a:p>
            <a:pPr lvl="1"/>
            <a:r>
              <a:rPr lang="nl-BE" sz="2200" dirty="0" smtClean="0"/>
              <a:t>Luiheid</a:t>
            </a:r>
          </a:p>
          <a:p>
            <a:pPr lvl="1"/>
            <a:endParaRPr lang="nl-BE" sz="2200" dirty="0" smtClean="0"/>
          </a:p>
          <a:p>
            <a:r>
              <a:rPr lang="nl-BE" sz="2600" dirty="0" smtClean="0"/>
              <a:t>Functioneel</a:t>
            </a:r>
          </a:p>
          <a:p>
            <a:pPr lvl="1"/>
            <a:r>
              <a:rPr lang="nl-BE" sz="2200" dirty="0" smtClean="0"/>
              <a:t>Niet nadenken in functie van de gebruiker</a:t>
            </a:r>
          </a:p>
          <a:p>
            <a:pPr lvl="2"/>
            <a:r>
              <a:rPr lang="nl-BE" sz="1900" dirty="0" smtClean="0"/>
              <a:t>Bv “hoeveel gebruikers moeten we voorzien?”</a:t>
            </a:r>
          </a:p>
          <a:p>
            <a:pPr marL="914400" lvl="2" indent="0">
              <a:buNone/>
            </a:pPr>
            <a:r>
              <a:rPr lang="nl-BE" sz="1900" dirty="0" smtClean="0"/>
              <a:t>     =&gt; maak gebruikersbeheerconfiguratiescherm zodat 	de klant zelf gebruikers kan aanmaken!</a:t>
            </a:r>
          </a:p>
          <a:p>
            <a:pPr lvl="1"/>
            <a:r>
              <a:rPr lang="nl-BE" sz="2200" dirty="0" smtClean="0"/>
              <a:t>Te weinig vragen stellen aan de ‘klant’ bij de ontmoetingen</a:t>
            </a:r>
          </a:p>
          <a:p>
            <a:pPr lvl="1"/>
            <a:r>
              <a:rPr lang="nl-BE" sz="2200" dirty="0" smtClean="0"/>
              <a:t>Zinloze </a:t>
            </a:r>
            <a:r>
              <a:rPr lang="nl-BE" sz="2200" dirty="0"/>
              <a:t>use-cases maken (enkel nodig indien ze een meerwaarde betekenen</a:t>
            </a:r>
            <a:r>
              <a:rPr lang="nl-BE" sz="2200" dirty="0" smtClean="0"/>
              <a:t>)</a:t>
            </a:r>
          </a:p>
          <a:p>
            <a:pPr lvl="1"/>
            <a:endParaRPr lang="nl-BE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afbeelding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jdelijke aanduiding voor tekst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 smtClean="0">
                <a:solidFill>
                  <a:schemeClr val="tx1"/>
                </a:solidFill>
              </a:rPr>
              <a:t>De klant</a:t>
            </a: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28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Veelgemaakte fouten bij projecten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4551" y="1981200"/>
            <a:ext cx="8229600" cy="48768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nl-BE" dirty="0" smtClean="0"/>
          </a:p>
          <a:p>
            <a:r>
              <a:rPr lang="nl-BE" sz="2400" dirty="0" smtClean="0"/>
              <a:t>Groepsproblemen</a:t>
            </a:r>
          </a:p>
          <a:p>
            <a:pPr lvl="1"/>
            <a:r>
              <a:rPr lang="nl-BE" sz="2000" dirty="0" smtClean="0"/>
              <a:t>Niet kunnen samenwerken en het project alleen maken</a:t>
            </a:r>
          </a:p>
          <a:p>
            <a:pPr lvl="1"/>
            <a:r>
              <a:rPr lang="nl-BE" sz="2000" dirty="0" smtClean="0"/>
              <a:t>Schuld afschuiven “… ik heb deze code niet geschreven”</a:t>
            </a:r>
          </a:p>
          <a:p>
            <a:pPr lvl="1"/>
            <a:r>
              <a:rPr lang="nl-BE" sz="2000" dirty="0" smtClean="0"/>
              <a:t>Groepsproblemen oplossen is part of the game!</a:t>
            </a:r>
          </a:p>
          <a:p>
            <a:pPr lvl="1"/>
            <a:r>
              <a:rPr lang="nl-BE" sz="2000" dirty="0" smtClean="0"/>
              <a:t>Vergeet niet: 60% = GROEPSPUNT</a:t>
            </a:r>
          </a:p>
          <a:p>
            <a:pPr lvl="1"/>
            <a:endParaRPr lang="nl-BE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7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Bedenking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Harde schrijven crashen steeds toevallig de dag voor men het project moet verdedigen</a:t>
            </a:r>
          </a:p>
          <a:p>
            <a:pPr lvl="1"/>
            <a:r>
              <a:rPr lang="nl-BE" dirty="0" smtClean="0"/>
              <a:t>Neem </a:t>
            </a:r>
            <a:r>
              <a:rPr lang="nl-BE" dirty="0" err="1" smtClean="0"/>
              <a:t>backups</a:t>
            </a:r>
            <a:r>
              <a:rPr lang="nl-BE" dirty="0" smtClean="0"/>
              <a:t>!</a:t>
            </a:r>
          </a:p>
          <a:p>
            <a:pPr lvl="2"/>
            <a:r>
              <a:rPr lang="nl-BE" dirty="0" smtClean="0"/>
              <a:t>Geen medelijden …</a:t>
            </a:r>
          </a:p>
          <a:p>
            <a:pPr lvl="1"/>
            <a:r>
              <a:rPr lang="nl-BE" dirty="0" smtClean="0"/>
              <a:t>Zorg dat er tijd over is om noodsituaties te kunnen opvangen </a:t>
            </a:r>
          </a:p>
          <a:p>
            <a:pPr lvl="2"/>
            <a:r>
              <a:rPr lang="nl-BE" dirty="0" smtClean="0"/>
              <a:t>Onverwachte </a:t>
            </a:r>
            <a:r>
              <a:rPr lang="nl-BE" dirty="0" err="1" smtClean="0"/>
              <a:t>errors</a:t>
            </a:r>
            <a:endParaRPr lang="nl-BE" dirty="0" smtClean="0"/>
          </a:p>
          <a:p>
            <a:pPr lvl="2"/>
            <a:r>
              <a:rPr lang="nl-BE" dirty="0" smtClean="0"/>
              <a:t>Iemand is ziek</a:t>
            </a:r>
          </a:p>
          <a:p>
            <a:pPr lvl="2"/>
            <a:r>
              <a:rPr lang="nl-BE" dirty="0" smtClean="0"/>
              <a:t>…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6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afbeelding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jdelijke aanduiding voor tekst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 smtClean="0">
                <a:solidFill>
                  <a:schemeClr val="tx1"/>
                </a:solidFill>
              </a:rPr>
              <a:t>Voor de goede gang van zaken</a:t>
            </a: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Praktisch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Professioneel werken:</a:t>
            </a:r>
          </a:p>
          <a:p>
            <a:pPr lvl="1"/>
            <a:r>
              <a:rPr lang="nl-BE" dirty="0" smtClean="0"/>
              <a:t>Clean Desk Policy</a:t>
            </a:r>
          </a:p>
          <a:p>
            <a:pPr lvl="2"/>
            <a:r>
              <a:rPr lang="nl-BE" dirty="0" smtClean="0"/>
              <a:t>Alle rommel opruimen</a:t>
            </a:r>
          </a:p>
          <a:p>
            <a:pPr lvl="2"/>
            <a:r>
              <a:rPr lang="nl-BE" dirty="0" smtClean="0"/>
              <a:t>Papier</a:t>
            </a:r>
          </a:p>
          <a:p>
            <a:pPr lvl="2"/>
            <a:r>
              <a:rPr lang="nl-BE" dirty="0" smtClean="0"/>
              <a:t>Kabels</a:t>
            </a:r>
          </a:p>
          <a:p>
            <a:pPr lvl="2"/>
            <a:r>
              <a:rPr lang="nl-BE" dirty="0" smtClean="0"/>
              <a:t>Stoelen terug zetten</a:t>
            </a:r>
          </a:p>
          <a:p>
            <a:pPr lvl="2"/>
            <a:r>
              <a:rPr lang="nl-BE" dirty="0" smtClean="0"/>
              <a:t>Blikjes in de vuilbak</a:t>
            </a:r>
          </a:p>
          <a:p>
            <a:pPr lvl="2"/>
            <a:r>
              <a:rPr lang="nl-BE" dirty="0" smtClean="0"/>
              <a:t>…</a:t>
            </a:r>
          </a:p>
          <a:p>
            <a:pPr marL="548640" lvl="2" indent="0">
              <a:buNone/>
            </a:pPr>
            <a:r>
              <a:rPr lang="nl-BE" dirty="0" smtClean="0"/>
              <a:t>=&gt; Ook dit is professioneel gedrag</a:t>
            </a:r>
          </a:p>
          <a:p>
            <a:pPr lvl="1"/>
            <a:endParaRPr lang="nl-BE" dirty="0" smtClean="0"/>
          </a:p>
          <a:p>
            <a:pPr lvl="2"/>
            <a:endParaRPr lang="nl-B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3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afbeelding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jdelijke aanduiding voor tekst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 smtClean="0">
                <a:solidFill>
                  <a:schemeClr val="tx1"/>
                </a:solidFill>
              </a:rPr>
              <a:t>TODO!</a:t>
            </a: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0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TODO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Tegen volgende sessie!</a:t>
            </a:r>
          </a:p>
        </p:txBody>
      </p:sp>
    </p:spTree>
    <p:extLst>
      <p:ext uri="{BB962C8B-B14F-4D97-AF65-F5344CB8AC3E}">
        <p14:creationId xmlns:p14="http://schemas.microsoft.com/office/powerpoint/2010/main" val="216054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990600"/>
          </a:xfrm>
        </p:spPr>
        <p:txBody>
          <a:bodyPr/>
          <a:lstStyle/>
          <a:p>
            <a:r>
              <a:rPr lang="nl-BE" dirty="0" smtClean="0"/>
              <a:t>TODO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79512" y="1412776"/>
            <a:ext cx="8229600" cy="5236840"/>
          </a:xfrm>
        </p:spPr>
        <p:txBody>
          <a:bodyPr>
            <a:normAutofit fontScale="55000" lnSpcReduction="20000"/>
          </a:bodyPr>
          <a:lstStyle/>
          <a:p>
            <a:r>
              <a:rPr lang="nl-BE" sz="4400" dirty="0" smtClean="0"/>
              <a:t>Tegen </a:t>
            </a:r>
            <a:r>
              <a:rPr lang="nl-BE" sz="4400" b="1" dirty="0" smtClean="0"/>
              <a:t>begin</a:t>
            </a:r>
            <a:r>
              <a:rPr lang="nl-BE" sz="4400" dirty="0" smtClean="0"/>
              <a:t> volgende sessie:</a:t>
            </a:r>
          </a:p>
          <a:p>
            <a:pPr lvl="1"/>
            <a:r>
              <a:rPr lang="nl-BE" sz="3600" dirty="0" smtClean="0"/>
              <a:t>Vragen stellen aan de klant</a:t>
            </a:r>
          </a:p>
          <a:p>
            <a:pPr lvl="2"/>
            <a:r>
              <a:rPr lang="nl-BE" sz="2900" dirty="0" smtClean="0"/>
              <a:t>Alle mogelijke vragen die jullie moeten stellen</a:t>
            </a:r>
          </a:p>
          <a:p>
            <a:pPr lvl="2"/>
            <a:r>
              <a:rPr lang="nl-BE" sz="2900" dirty="0" smtClean="0"/>
              <a:t>JUISTE vragen</a:t>
            </a:r>
          </a:p>
          <a:p>
            <a:pPr lvl="3"/>
            <a:r>
              <a:rPr lang="nl-BE" sz="2500" dirty="0" smtClean="0"/>
              <a:t>Dus </a:t>
            </a:r>
            <a:r>
              <a:rPr lang="nl-BE" sz="2500" b="1" dirty="0" smtClean="0"/>
              <a:t>niet</a:t>
            </a:r>
            <a:r>
              <a:rPr lang="nl-BE" sz="2500" dirty="0" smtClean="0"/>
              <a:t>: </a:t>
            </a:r>
          </a:p>
          <a:p>
            <a:pPr lvl="4"/>
            <a:r>
              <a:rPr lang="nl-BE" sz="2500" dirty="0" smtClean="0"/>
              <a:t>wat is het geslacht van de gebruiker?</a:t>
            </a:r>
          </a:p>
          <a:p>
            <a:pPr lvl="4"/>
            <a:r>
              <a:rPr lang="nl-BE" sz="2500" dirty="0" smtClean="0"/>
              <a:t>Moet die applicatie mooi zijn?</a:t>
            </a:r>
          </a:p>
          <a:p>
            <a:pPr lvl="4"/>
            <a:r>
              <a:rPr lang="nl-BE" sz="2500" dirty="0" smtClean="0"/>
              <a:t>…</a:t>
            </a:r>
          </a:p>
          <a:p>
            <a:pPr lvl="3"/>
            <a:r>
              <a:rPr lang="nl-BE" sz="2500" dirty="0" smtClean="0"/>
              <a:t>De klant is geen IT bedrijf</a:t>
            </a:r>
          </a:p>
          <a:p>
            <a:pPr lvl="4"/>
            <a:r>
              <a:rPr lang="nl-BE" sz="2500" dirty="0" smtClean="0"/>
              <a:t>Je stelt de vragen aan mensen die geen kennis hebben van programmatie</a:t>
            </a:r>
          </a:p>
          <a:p>
            <a:pPr lvl="2"/>
            <a:r>
              <a:rPr lang="nl-BE" sz="2900" dirty="0" smtClean="0"/>
              <a:t>Volgende week voorleggen</a:t>
            </a:r>
            <a:endParaRPr lang="nl-BE" sz="2900" b="1" dirty="0" smtClean="0"/>
          </a:p>
          <a:p>
            <a:pPr marL="0" indent="0">
              <a:buNone/>
            </a:pPr>
            <a:endParaRPr lang="nl-BE" dirty="0" smtClean="0"/>
          </a:p>
          <a:p>
            <a:r>
              <a:rPr lang="nl-BE" sz="4400" dirty="0" smtClean="0"/>
              <a:t>Tegen </a:t>
            </a:r>
            <a:r>
              <a:rPr lang="nl-BE" sz="4400" b="1" dirty="0" smtClean="0"/>
              <a:t>eind</a:t>
            </a:r>
            <a:r>
              <a:rPr lang="nl-BE" sz="4400" dirty="0" smtClean="0"/>
              <a:t> volgende sessie:</a:t>
            </a:r>
          </a:p>
          <a:p>
            <a:pPr lvl="1"/>
            <a:r>
              <a:rPr lang="nl-BE" sz="3300" dirty="0" err="1" smtClean="0"/>
              <a:t>Mockups</a:t>
            </a:r>
            <a:r>
              <a:rPr lang="nl-BE" sz="3300" dirty="0" smtClean="0"/>
              <a:t> van het volledige programma</a:t>
            </a:r>
          </a:p>
          <a:p>
            <a:pPr lvl="1"/>
            <a:r>
              <a:rPr lang="nl-BE" sz="3300" dirty="0" smtClean="0"/>
              <a:t>Globale architectuur van het programma</a:t>
            </a:r>
          </a:p>
          <a:p>
            <a:pPr lvl="1"/>
            <a:r>
              <a:rPr lang="nl-BE" sz="3300" dirty="0" smtClean="0"/>
              <a:t>Eerste versie van het ERD + dataservices</a:t>
            </a:r>
          </a:p>
          <a:p>
            <a:pPr lvl="1"/>
            <a:r>
              <a:rPr lang="nl-BE" sz="3300" dirty="0" smtClean="0"/>
              <a:t>Planning en deadlines</a:t>
            </a:r>
          </a:p>
          <a:p>
            <a:pPr lvl="1"/>
            <a:r>
              <a:rPr lang="nl-BE" sz="3300" dirty="0" err="1" smtClean="0"/>
              <a:t>Process</a:t>
            </a:r>
            <a:r>
              <a:rPr lang="nl-BE" sz="3300" dirty="0" smtClean="0"/>
              <a:t> </a:t>
            </a:r>
            <a:r>
              <a:rPr lang="nl-BE" sz="3300" dirty="0" err="1" smtClean="0"/>
              <a:t>owners</a:t>
            </a:r>
            <a:r>
              <a:rPr lang="nl-BE" sz="3300" dirty="0" smtClean="0"/>
              <a:t> (DB, </a:t>
            </a:r>
            <a:r>
              <a:rPr lang="nl-BE" sz="3300" dirty="0" err="1" smtClean="0"/>
              <a:t>frontend</a:t>
            </a:r>
            <a:r>
              <a:rPr lang="nl-BE" sz="3300" dirty="0" smtClean="0"/>
              <a:t>, </a:t>
            </a:r>
            <a:r>
              <a:rPr lang="nl-BE" sz="3300" dirty="0" err="1" smtClean="0"/>
              <a:t>application</a:t>
            </a:r>
            <a:r>
              <a:rPr lang="nl-BE" sz="3300" dirty="0" smtClean="0"/>
              <a:t> logic, architect, tester, projectmanager, …)</a:t>
            </a:r>
            <a:endParaRPr lang="en-US" sz="3300" dirty="0"/>
          </a:p>
          <a:p>
            <a:pPr lvl="1"/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0145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afbeelding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jdelijke aanduiding voor tekst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 smtClean="0">
                <a:solidFill>
                  <a:schemeClr val="tx1"/>
                </a:solidFill>
              </a:rPr>
              <a:t>Vragen?</a:t>
            </a: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11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 smtClean="0">
                <a:solidFill>
                  <a:schemeClr val="tx1"/>
                </a:solidFill>
              </a:rPr>
              <a:t>Project… go!</a:t>
            </a: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1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nl-BE" dirty="0" smtClean="0"/>
              <a:t>De klant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595933"/>
            <a:ext cx="8568952" cy="4713387"/>
          </a:xfrm>
        </p:spPr>
        <p:txBody>
          <a:bodyPr>
            <a:noAutofit/>
          </a:bodyPr>
          <a:lstStyle/>
          <a:p>
            <a:r>
              <a:rPr lang="en-US" dirty="0" err="1" smtClean="0"/>
              <a:t>Bedrijf</a:t>
            </a:r>
            <a:r>
              <a:rPr lang="en-US" dirty="0" smtClean="0"/>
              <a:t> met </a:t>
            </a:r>
            <a:r>
              <a:rPr lang="en-US" dirty="0" err="1" smtClean="0"/>
              <a:t>nood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HR </a:t>
            </a:r>
            <a:r>
              <a:rPr lang="en-US" dirty="0" err="1" smtClean="0"/>
              <a:t>applicatie</a:t>
            </a:r>
            <a:endParaRPr lang="en-US" dirty="0" smtClean="0"/>
          </a:p>
          <a:p>
            <a:pPr lvl="1"/>
            <a:r>
              <a:rPr lang="nl-BE" dirty="0" smtClean="0"/>
              <a:t>Koppeling met ERP systeem</a:t>
            </a:r>
          </a:p>
          <a:p>
            <a:pPr lvl="1"/>
            <a:r>
              <a:rPr lang="nl-BE" dirty="0" smtClean="0"/>
              <a:t>Personeelsgegevens koppelen aan traingen</a:t>
            </a:r>
          </a:p>
          <a:p>
            <a:pPr lvl="2"/>
            <a:r>
              <a:rPr lang="nl-BE" dirty="0" smtClean="0"/>
              <a:t>Bv. bijhouden dat personeelslid X opleiding Y gevolgd heeft</a:t>
            </a:r>
          </a:p>
          <a:p>
            <a:pPr lvl="2"/>
            <a:r>
              <a:rPr lang="nl-BE" dirty="0" smtClean="0"/>
              <a:t>Heel wat extra informatie (opleidingsnaam, cursusmateriaal, certificatie, locatie, enz,...)</a:t>
            </a:r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7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afbeelding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jdelijke aanduiding voor tekst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 smtClean="0">
                <a:solidFill>
                  <a:schemeClr val="tx1"/>
                </a:solidFill>
              </a:rPr>
              <a:t>De opgaves (business case)</a:t>
            </a: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45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nl-BE" dirty="0" smtClean="0"/>
              <a:t>Opgave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5516" y="1124744"/>
            <a:ext cx="8712968" cy="4713387"/>
          </a:xfrm>
        </p:spPr>
        <p:txBody>
          <a:bodyPr>
            <a:noAutofit/>
          </a:bodyPr>
          <a:lstStyle/>
          <a:p>
            <a:r>
              <a:rPr lang="en-US" sz="2800" dirty="0" smtClean="0"/>
              <a:t>De </a:t>
            </a:r>
            <a:r>
              <a:rPr lang="en-US" sz="2800" dirty="0" err="1" smtClean="0"/>
              <a:t>applicatie</a:t>
            </a:r>
            <a:r>
              <a:rPr lang="en-US" sz="2800" dirty="0" smtClean="0"/>
              <a:t> </a:t>
            </a:r>
          </a:p>
          <a:p>
            <a:pPr lvl="1"/>
            <a:r>
              <a:rPr lang="en-US" sz="2400" dirty="0" smtClean="0"/>
              <a:t>Java </a:t>
            </a:r>
            <a:r>
              <a:rPr lang="en-US" sz="2400" dirty="0" err="1" smtClean="0"/>
              <a:t>applicatie</a:t>
            </a:r>
            <a:r>
              <a:rPr lang="en-US" sz="2400" dirty="0"/>
              <a:t> </a:t>
            </a:r>
            <a:r>
              <a:rPr lang="en-US" sz="2400" dirty="0" smtClean="0"/>
              <a:t>met </a:t>
            </a:r>
            <a:r>
              <a:rPr lang="en-US" sz="2400" dirty="0" err="1" smtClean="0"/>
              <a:t>volgende</a:t>
            </a:r>
            <a:r>
              <a:rPr lang="en-US" sz="2400" dirty="0" smtClean="0"/>
              <a:t> </a:t>
            </a:r>
            <a:r>
              <a:rPr lang="en-US" sz="2400" dirty="0" err="1" smtClean="0"/>
              <a:t>vereisten</a:t>
            </a:r>
            <a:r>
              <a:rPr lang="en-US" sz="2400" dirty="0" smtClean="0"/>
              <a:t>:</a:t>
            </a:r>
          </a:p>
          <a:p>
            <a:pPr marL="1371600" lvl="2" indent="-457200">
              <a:buFont typeface="+mj-lt"/>
              <a:buAutoNum type="arabicPeriod"/>
            </a:pPr>
            <a:r>
              <a:rPr lang="nl-BE" sz="2000" dirty="0" smtClean="0"/>
              <a:t>Personeelsdata halen uit ERP systeem m.b.v. Bestaande service</a:t>
            </a:r>
          </a:p>
          <a:p>
            <a:pPr marL="1371600" lvl="2" indent="-457200">
              <a:buFont typeface="+mj-lt"/>
              <a:buAutoNum type="arabicPeriod"/>
            </a:pPr>
            <a:r>
              <a:rPr lang="nl-BE" sz="2000" dirty="0" smtClean="0"/>
              <a:t>Trainingen kunnen ingeven</a:t>
            </a:r>
          </a:p>
          <a:p>
            <a:pPr marL="1371600" lvl="2" indent="-457200">
              <a:buFont typeface="+mj-lt"/>
              <a:buAutoNum type="arabicPeriod"/>
            </a:pPr>
            <a:r>
              <a:rPr lang="nl-BE" sz="2000" dirty="0" smtClean="0"/>
              <a:t>Bijhouden van wie welke training gevolgd heeft</a:t>
            </a:r>
            <a:endParaRPr lang="en-US" sz="2000" dirty="0" smtClean="0"/>
          </a:p>
          <a:p>
            <a:pPr marL="1371600" lvl="2" indent="-457200">
              <a:buFont typeface="+mj-lt"/>
              <a:buAutoNum type="arabicPeriod"/>
            </a:pPr>
            <a:r>
              <a:rPr lang="nl-BE" sz="2000" dirty="0" smtClean="0"/>
              <a:t>Uploaden van certificaten (via JPEG, PNG...)</a:t>
            </a:r>
          </a:p>
          <a:p>
            <a:pPr marL="1371600" lvl="2" indent="-457200">
              <a:buFont typeface="+mj-lt"/>
              <a:buAutoNum type="arabicPeriod"/>
            </a:pPr>
            <a:r>
              <a:rPr lang="nl-BE" sz="2000" dirty="0" smtClean="0"/>
              <a:t>Personeel kan online survey invullen over de opleiding</a:t>
            </a:r>
          </a:p>
          <a:p>
            <a:pPr marL="1371600" lvl="2" indent="-457200">
              <a:buFont typeface="+mj-lt"/>
              <a:buAutoNum type="arabicPeriod"/>
            </a:pPr>
            <a:r>
              <a:rPr lang="nl-BE" sz="2000" dirty="0" smtClean="0"/>
              <a:t>Mogelijkheid voor HR medewerker om boeken aan te kopen in functie van de training</a:t>
            </a:r>
          </a:p>
          <a:p>
            <a:pPr marL="1371600" lvl="2" indent="-457200">
              <a:buFont typeface="+mj-lt"/>
              <a:buAutoNum type="arabicPeriod"/>
            </a:pPr>
            <a:r>
              <a:rPr lang="nl-BE" sz="2000" dirty="0" smtClean="0"/>
              <a:t>Locatie van de training via google maps</a:t>
            </a:r>
          </a:p>
          <a:p>
            <a:pPr marL="1371600" lvl="2" indent="-457200">
              <a:buFont typeface="+mj-lt"/>
              <a:buAutoNum type="arabicPeriod"/>
            </a:pPr>
            <a:r>
              <a:rPr lang="nl-BE" sz="2000" dirty="0" smtClean="0"/>
              <a:t>Statistieken laten genereren </a:t>
            </a:r>
          </a:p>
          <a:p>
            <a:pPr marL="1371600" lvl="2" indent="-457200">
              <a:buFont typeface="+mj-lt"/>
              <a:buAutoNum type="arabicPeriod"/>
            </a:pPr>
            <a:r>
              <a:rPr lang="nl-BE" sz="2000" dirty="0" smtClean="0"/>
              <a:t>Personeelsleden kunnen online een training aanvragen</a:t>
            </a:r>
          </a:p>
          <a:p>
            <a:pPr marL="1371600" lvl="2" indent="-457200">
              <a:buFont typeface="+mj-lt"/>
              <a:buAutoNum type="arabicPeriod"/>
            </a:pPr>
            <a:r>
              <a:rPr lang="nl-BE" sz="2000" dirty="0" smtClean="0"/>
              <a:t>Reminder per E-mail aan de personeelsleden </a:t>
            </a:r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48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 opgave in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76800"/>
          </a:xfrm>
        </p:spPr>
        <p:txBody>
          <a:bodyPr/>
          <a:lstStyle/>
          <a:p>
            <a:r>
              <a:rPr lang="nl-BE" sz="2800" dirty="0"/>
              <a:t>Personeelsdata halen uit ERP systeem m.b.v. </a:t>
            </a:r>
            <a:r>
              <a:rPr lang="nl-BE" sz="2800" dirty="0" smtClean="0"/>
              <a:t>bestaande service</a:t>
            </a:r>
          </a:p>
          <a:p>
            <a:pPr lvl="1"/>
            <a:r>
              <a:rPr lang="nl-BE" sz="2400" dirty="0" smtClean="0"/>
              <a:t>Webservice van het ERP systeem m.b.v. Odata</a:t>
            </a:r>
          </a:p>
          <a:p>
            <a:pPr marL="457200" lvl="1" indent="0">
              <a:buNone/>
            </a:pPr>
            <a:endParaRPr lang="nl-BE" sz="2400" dirty="0" smtClean="0"/>
          </a:p>
          <a:p>
            <a:pPr lvl="2"/>
            <a:r>
              <a:rPr lang="en-US" sz="2000" dirty="0"/>
              <a:t>http://services.odata.org/V4/(S(ykcab0l02qbs3euppy5louci))/TripPinServiceRW/People</a:t>
            </a:r>
          </a:p>
          <a:p>
            <a:pPr lvl="2"/>
            <a:endParaRPr lang="en-US" sz="2000" dirty="0" smtClean="0"/>
          </a:p>
          <a:p>
            <a:pPr lvl="2"/>
            <a:r>
              <a:rPr lang="en-US" sz="2000" dirty="0"/>
              <a:t>http://services.odata.org/V4/(S(ykcab0l02qbs3euppy5louci))/</a:t>
            </a:r>
            <a:r>
              <a:rPr lang="en-US" sz="2000" dirty="0" smtClean="0"/>
              <a:t>TripPinServiceRW/People(</a:t>
            </a:r>
            <a:r>
              <a:rPr lang="en-US" sz="2000" dirty="0"/>
              <a:t>'russellwhyte')</a:t>
            </a:r>
          </a:p>
        </p:txBody>
      </p:sp>
    </p:spTree>
    <p:extLst>
      <p:ext uri="{BB962C8B-B14F-4D97-AF65-F5344CB8AC3E}">
        <p14:creationId xmlns:p14="http://schemas.microsoft.com/office/powerpoint/2010/main" val="160210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 opgave in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00808"/>
            <a:ext cx="8229600" cy="4876800"/>
          </a:xfrm>
        </p:spPr>
        <p:txBody>
          <a:bodyPr/>
          <a:lstStyle/>
          <a:p>
            <a:r>
              <a:rPr lang="nl-BE" sz="2800" dirty="0" smtClean="0"/>
              <a:t>Trainingen ingeven</a:t>
            </a:r>
            <a:endParaRPr lang="nl-BE" sz="2800" dirty="0"/>
          </a:p>
          <a:p>
            <a:pPr lvl="1"/>
            <a:r>
              <a:rPr lang="nl-BE" sz="2400" dirty="0" smtClean="0"/>
              <a:t>Wie, wat, waar, wanneer, enz, ...</a:t>
            </a:r>
          </a:p>
          <a:p>
            <a:pPr lvl="2"/>
            <a:r>
              <a:rPr lang="nl-BE" sz="2000" dirty="0" smtClean="0"/>
              <a:t>Sommige trainingen worden meerdere malen gegeven</a:t>
            </a:r>
          </a:p>
          <a:p>
            <a:pPr lvl="2"/>
            <a:r>
              <a:rPr lang="nl-BE" sz="2000" dirty="0" smtClean="0"/>
              <a:t>Soms worden trainingen afgelast</a:t>
            </a:r>
            <a:endParaRPr lang="nl-BE" sz="2000" dirty="0"/>
          </a:p>
          <a:p>
            <a:r>
              <a:rPr lang="nl-BE" sz="2800" dirty="0"/>
              <a:t>Bijhouden van wie welke training gevolgd heeft</a:t>
            </a:r>
            <a:endParaRPr lang="en-US" sz="2800" dirty="0"/>
          </a:p>
          <a:p>
            <a:pPr lvl="1"/>
            <a:r>
              <a:rPr lang="nl-BE" sz="2400" dirty="0" smtClean="0"/>
              <a:t>Koppeling tussen een training en een personeelslid</a:t>
            </a:r>
          </a:p>
          <a:p>
            <a:pPr lvl="1"/>
            <a:endParaRPr lang="nl-BE" dirty="0"/>
          </a:p>
          <a:p>
            <a:endParaRPr lang="nl-BE" dirty="0" smtClean="0"/>
          </a:p>
          <a:p>
            <a:pPr lvl="1"/>
            <a:endParaRPr lang="nl-B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1826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e 2013 nieuw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uisstijl ehb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3ECB1AB8571B4BADA7C65AF2A2BB4A" ma:contentTypeVersion="12" ma:contentTypeDescription="Een nieuw document maken." ma:contentTypeScope="" ma:versionID="b3283527f3af22c8ad15d1cce8dfeab9">
  <xsd:schema xmlns:xsd="http://www.w3.org/2001/XMLSchema" xmlns:xs="http://www.w3.org/2001/XMLSchema" xmlns:p="http://schemas.microsoft.com/office/2006/metadata/properties" xmlns:ns1="9d0d8731-a84f-44f3-9bb2-b1891f2ce82c" xmlns:ns3="a982ccef-5e3f-42ff-9cd1-5c0a3f84e09c" xmlns:ns4="41fc6924-17f9-4c69-97a2-e7e931738ecf" targetNamespace="http://schemas.microsoft.com/office/2006/metadata/properties" ma:root="true" ma:fieldsID="4bacf53107183feb93f5544d49942453" ns1:_="" ns3:_="" ns4:_="">
    <xsd:import namespace="9d0d8731-a84f-44f3-9bb2-b1891f2ce82c"/>
    <xsd:import namespace="a982ccef-5e3f-42ff-9cd1-5c0a3f84e09c"/>
    <xsd:import namespace="41fc6924-17f9-4c69-97a2-e7e931738ecf"/>
    <xsd:element name="properties">
      <xsd:complexType>
        <xsd:sequence>
          <xsd:element name="documentManagement">
            <xsd:complexType>
              <xsd:all>
                <xsd:element ref="ns1:Soort"/>
                <xsd:element ref="ns1:Trefwoorden"/>
                <xsd:element ref="ns1:Datum"/>
                <xsd:element ref="ns1:b8a0cffddeff40ddbf8b5e2d49ba55ea" minOccurs="0"/>
                <xsd:element ref="ns3:TaxCatchAll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0d8731-a84f-44f3-9bb2-b1891f2ce82c" elementFormDefault="qualified">
    <xsd:import namespace="http://schemas.microsoft.com/office/2006/documentManagement/types"/>
    <xsd:import namespace="http://schemas.microsoft.com/office/infopath/2007/PartnerControls"/>
    <xsd:element name="Soort" ma:index="0" ma:displayName="Soort" ma:format="Dropdown" ma:internalName="Soort">
      <xsd:simpleType>
        <xsd:restriction base="dms:Choice">
          <xsd:enumeration value="Advies"/>
          <xsd:enumeration value="Agenda"/>
          <xsd:enumeration value="Beslissing"/>
          <xsd:enumeration value="Bijlage"/>
          <xsd:enumeration value="Brochure"/>
          <xsd:enumeration value="Formulier"/>
          <xsd:enumeration value="Handleiding"/>
          <xsd:enumeration value="Notulen"/>
          <xsd:enumeration value="Sjabloon"/>
          <xsd:enumeration value="Verslag"/>
          <xsd:enumeration value="Voorbereidend stuk"/>
        </xsd:restriction>
      </xsd:simpleType>
    </xsd:element>
    <xsd:element name="Trefwoorden" ma:index="2" ma:displayName="Trefwoorden" ma:internalName="Trefwoorden">
      <xsd:simpleType>
        <xsd:restriction base="dms:Text">
          <xsd:maxLength value="255"/>
        </xsd:restriction>
      </xsd:simpleType>
    </xsd:element>
    <xsd:element name="Datum" ma:index="3" ma:displayName="Datum" ma:default="[today]" ma:format="DateOnly" ma:internalName="Datum">
      <xsd:simpleType>
        <xsd:restriction base="dms:DateTime"/>
      </xsd:simpleType>
    </xsd:element>
    <xsd:element name="b8a0cffddeff40ddbf8b5e2d49ba55ea" ma:index="8" ma:taxonomy="true" ma:internalName="b8a0cffddeff40ddbf8b5e2d49ba55ea" ma:taxonomyFieldName="Academiejaar" ma:displayName="Academiejaar" ma:readOnly="false" ma:default="1;#2013-14|6e07c84b-689f-4e80-977e-bb7ebf3c0d85" ma:fieldId="{b8a0cffd-deff-40dd-bf8b-5e2d49ba55ea}" ma:sspId="52c1a96a-12fd-4750-b857-0bd21c9cee2e" ma:termSetId="6f0ce79b-a027-4ef8-a5f0-0db63f5fed7c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82ccef-5e3f-42ff-9cd1-5c0a3f84e09c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d1e14081-0d05-4de6-9833-0e8316015d69}" ma:internalName="TaxCatchAll" ma:showField="CatchAllData" ma:web="a982ccef-5e3f-42ff-9cd1-5c0a3f84e09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fc6924-17f9-4c69-97a2-e7e931738ec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Inhoudstype"/>
        <xsd:element ref="dc:title" minOccurs="0" maxOccurs="1" ma:index="5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982ccef-5e3f-42ff-9cd1-5c0a3f84e09c">
      <Value>1</Value>
    </TaxCatchAll>
    <Datum xmlns="9d0d8731-a84f-44f3-9bb2-b1891f2ce82c">2014-03-04T23:00:00+00:00</Datum>
    <Soort xmlns="9d0d8731-a84f-44f3-9bb2-b1891f2ce82c">Sjabloon</Soort>
    <Trefwoorden xmlns="9d0d8731-a84f-44f3-9bb2-b1891f2ce82c">Nieuwe huisstijl DT</Trefwoorden>
    <b8a0cffddeff40ddbf8b5e2d49ba55ea xmlns="9d0d8731-a84f-44f3-9bb2-b1891f2ce82c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2013-14</TermName>
          <TermId xmlns="http://schemas.microsoft.com/office/infopath/2007/PartnerControls">6e07c84b-689f-4e80-977e-bb7ebf3c0d85</TermId>
        </TermInfo>
      </Terms>
    </b8a0cffddeff40ddbf8b5e2d49ba55ea>
  </documentManagement>
</p:properties>
</file>

<file path=customXml/itemProps1.xml><?xml version="1.0" encoding="utf-8"?>
<ds:datastoreItem xmlns:ds="http://schemas.openxmlformats.org/officeDocument/2006/customXml" ds:itemID="{5DF8F2E6-B180-44DC-9DD5-10D52E56B3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0d8731-a84f-44f3-9bb2-b1891f2ce82c"/>
    <ds:schemaRef ds:uri="a982ccef-5e3f-42ff-9cd1-5c0a3f84e09c"/>
    <ds:schemaRef ds:uri="41fc6924-17f9-4c69-97a2-e7e931738e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37B28A-7C49-4E96-8DB2-DA0A44FF1C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C16C59-34D3-41BA-A703-E8F65AB9F33F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9d0d8731-a84f-44f3-9bb2-b1891f2ce82c"/>
    <ds:schemaRef ds:uri="a982ccef-5e3f-42ff-9cd1-5c0a3f84e09c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41fc6924-17f9-4c69-97a2-e7e931738ec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 2013</Template>
  <TotalTime>444</TotalTime>
  <Words>1502</Words>
  <Application>Microsoft Office PowerPoint</Application>
  <PresentationFormat>On-screen Show (4:3)</PresentationFormat>
  <Paragraphs>375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Verdana</vt:lpstr>
      <vt:lpstr>Presentatie 2013 nieuw</vt:lpstr>
      <vt:lpstr>Software Project II  S.Weemaels – R. Dejonckheere</vt:lpstr>
      <vt:lpstr>PowerPoint Presentation</vt:lpstr>
      <vt:lpstr>SP II</vt:lpstr>
      <vt:lpstr>PowerPoint Presentation</vt:lpstr>
      <vt:lpstr>De klant</vt:lpstr>
      <vt:lpstr>PowerPoint Presentation</vt:lpstr>
      <vt:lpstr>Opgave</vt:lpstr>
      <vt:lpstr>De opgave in detail</vt:lpstr>
      <vt:lpstr>De opgave in detail</vt:lpstr>
      <vt:lpstr>De opgave in detail</vt:lpstr>
      <vt:lpstr>De opgave in detail</vt:lpstr>
      <vt:lpstr>De opgave in detail</vt:lpstr>
      <vt:lpstr>De opgave in detail</vt:lpstr>
      <vt:lpstr>Heel belangrijk</vt:lpstr>
      <vt:lpstr>Concreet</vt:lpstr>
      <vt:lpstr>Verloop en ruwe planning</vt:lpstr>
      <vt:lpstr>PowerPoint Presentation</vt:lpstr>
      <vt:lpstr>Evaluatie en beoordeling: deliverables </vt:lpstr>
      <vt:lpstr>Evaluatie en beoordeling: overige</vt:lpstr>
      <vt:lpstr>Evaluatie en beoordeling</vt:lpstr>
      <vt:lpstr>Timesheets</vt:lpstr>
      <vt:lpstr>Timesheets</vt:lpstr>
      <vt:lpstr>Evaluatie en beoordeling</vt:lpstr>
      <vt:lpstr>Let op …</vt:lpstr>
      <vt:lpstr>Let dus op…</vt:lpstr>
      <vt:lpstr>Zeer belangrijk</vt:lpstr>
      <vt:lpstr>PowerPoint Presentation</vt:lpstr>
      <vt:lpstr>Richtlijnenbundel “refereren of plagiëren”</vt:lpstr>
      <vt:lpstr>Richtlijnenbundel “refereren of plagiëren”</vt:lpstr>
      <vt:lpstr>PowerPoint Presentation</vt:lpstr>
      <vt:lpstr>PowerPoint Presentation</vt:lpstr>
      <vt:lpstr>Puntenverdeling</vt:lpstr>
      <vt:lpstr>Puntenverdeling</vt:lpstr>
      <vt:lpstr>Let op</vt:lpstr>
      <vt:lpstr>PowerPoint Presentation</vt:lpstr>
      <vt:lpstr>Wat bij problemen?</vt:lpstr>
      <vt:lpstr>Indien hulp vragen bij docenten</vt:lpstr>
      <vt:lpstr>PowerPoint Presentation</vt:lpstr>
      <vt:lpstr>Veelgemaakte fouten bij projecten</vt:lpstr>
      <vt:lpstr>Veelgemaakte fouten bij projecten</vt:lpstr>
      <vt:lpstr>Bedenking</vt:lpstr>
      <vt:lpstr>PowerPoint Presentation</vt:lpstr>
      <vt:lpstr>Praktisch</vt:lpstr>
      <vt:lpstr>PowerPoint Presentation</vt:lpstr>
      <vt:lpstr>TODO</vt:lpstr>
      <vt:lpstr>TODO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Weemaels</dc:creator>
  <cp:lastModifiedBy>WEEMAELS Steve</cp:lastModifiedBy>
  <cp:revision>75</cp:revision>
  <dcterms:created xsi:type="dcterms:W3CDTF">2015-09-15T11:55:08Z</dcterms:created>
  <dcterms:modified xsi:type="dcterms:W3CDTF">2017-10-05T08:42:04Z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0x0101005A3ECB1AB8571B4BADA7C65AF2A2BB4A</vt:lpwstr>
  </property>
  <property fmtid="{D5CDD505-2E9C-101B-9397-08002B2CF9AE}" pid="3" name="Trefwoorden">
    <vt:lpwstr/>
  </property>
  <property fmtid="{D5CDD505-2E9C-101B-9397-08002B2CF9AE}" pid="4" name="Portaalstatus">
    <vt:lpwstr/>
  </property>
  <property fmtid="{D5CDD505-2E9C-101B-9397-08002B2CF9AE}" pid="5" name="Documenttype">
    <vt:lpwstr/>
  </property>
  <property fmtid="{D5CDD505-2E9C-101B-9397-08002B2CF9AE}" pid="6" name="Academiejaar">
    <vt:lpwstr>1;#2013-14|6e07c84b-689f-4e80-977e-bb7ebf3c0d85</vt:lpwstr>
  </property>
</Properties>
</file>