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5" r:id="rId4"/>
    <p:sldId id="267" r:id="rId5"/>
    <p:sldId id="274" r:id="rId6"/>
    <p:sldId id="276" r:id="rId7"/>
    <p:sldId id="268" r:id="rId8"/>
    <p:sldId id="266" r:id="rId9"/>
    <p:sldId id="257" r:id="rId10"/>
    <p:sldId id="258" r:id="rId11"/>
    <p:sldId id="259" r:id="rId12"/>
    <p:sldId id="261" r:id="rId13"/>
    <p:sldId id="263" r:id="rId14"/>
    <p:sldId id="265" r:id="rId15"/>
    <p:sldId id="272" r:id="rId16"/>
    <p:sldId id="270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8A91B-ECDA-44A3-9EDD-84D5B56A2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D38EA2-074B-4B99-B9F7-CBA0B5AA2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811DC-9659-4C5F-8B3B-CB85D76A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22DB6-F9B2-4ADF-B7D6-4953CE71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AF4A8-2252-476B-BD91-3E292260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8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8924-9E7D-4E1C-BFB3-FE0260D6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1CC1AD-94F1-4835-B9EF-D444E1865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AF799-DE12-4D75-BA9D-6856160F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81B81-DFB1-437B-B071-95FD9AEF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58C58-5678-4D91-BE77-5D44F7CD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E03C78-6F99-48E3-B7EF-87BD243A7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47D599-5A6E-47FC-B726-FF6E8CD3A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65A51-383F-4EC2-9D50-4CE397D2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A248F-73CA-4985-843A-3E5300FD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EAFDB-DF84-4C42-A7DD-8170F804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BD920-7155-4722-9BF0-BC549130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2E140-49F3-45E7-90DE-1A913868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CD5A8-1B2C-4FF9-91DD-4E0C0379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1B686-17D5-4968-B5F8-D2F32B20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A50FE-2837-4C29-AAD5-F743288E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82D87-CDE6-4050-810B-1B570F0E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727A4-8A45-4EA9-A4F2-07FF6A71D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DF7E9-3B8E-4030-8634-B7B2892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D8079-E9F9-468C-AC6F-4950D5EF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601FE-E7B7-4847-A680-120BD6D1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BF282-4972-4A7A-BEA6-267AF26D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6E0D4-A2D6-4EE1-80B4-E6C8A8C5F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20928-E2ED-4FF7-A8BE-8405977AA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4B1EF-280B-495C-9B33-ED90CF8A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CA436-BB15-4415-B1BB-D6ADE22D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A1DE8-1856-4684-ADC4-4CC9AD6C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7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5F55C-38C0-4FDA-9FC9-43E4B866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B52EA-7402-4D04-8EC4-3D79FA457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A7FBA0-8665-4374-A3C4-0A11F3995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CB73C7-C303-4EBD-8ABE-1B67759F4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799D89-1EE0-4AA3-A07E-72EE6ACF8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0BED93-2B63-4498-9364-8B060075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D8D60B-8DF7-4321-9EDE-05903BF4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36DB81-5873-4A8C-A13A-A77421DB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2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81B35-52A4-4B08-A18B-F45AEE23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91C0FC-D8C4-46A0-A052-1C5688CA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13690F-1F8F-4840-AAA2-E05ABAED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751F44-47A7-4221-B317-10422CAE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3F0104-F90F-4C14-8714-6E39FDD5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B69077-144A-4A4F-979E-8CAC0802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4AF9FB-3482-46D0-BEEA-96C7705A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7DE8E-94B2-44DB-8253-CC993321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9C358-1818-4366-BA61-7910F53C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0FF551-03DE-4D21-9147-D62610512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258BAF-8209-4A5C-973F-4A81934A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3DD8F-4E00-408A-8C9C-1AC627D4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764FB-8660-470E-8BBE-2FA82EFE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8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7AEF9-7BBD-4775-8E6F-E708A2AC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67A4BE-3BB1-4315-8416-3B6DA2A28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D1BB7-8AB1-4C8B-9742-AFEEE84A7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4406E1-8318-4026-ADAE-6C8CD680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4D6DAF-A5C5-4492-B819-0A71D34D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88FEC-894D-4F7B-A3D2-CFF823F7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8EEA8-858A-4045-8867-29722C8E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11DCF4-D665-4128-903B-3135FF4A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11CCE-B892-4E73-93D8-FBADFE4E2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F00F7-748B-4B0B-BD33-5B4E9706B5F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D7F0C-9335-4E41-A18D-12BB9B2EE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D42DE-79A4-49F8-944D-73E164C47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3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72A61-6859-4736-A434-3A254BD28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Self adjusted auto provision system at resource level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41ABD4-3399-4A04-ADA0-A2942A9A5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rogress report </a:t>
            </a:r>
            <a:r>
              <a:rPr lang="en-US" dirty="0"/>
              <a:t>28</a:t>
            </a:r>
            <a:r>
              <a:rPr lang="en-US" baseline="30000" dirty="0"/>
              <a:t>th</a:t>
            </a:r>
            <a:r>
              <a:rPr lang="en-US" dirty="0"/>
              <a:t> M</a:t>
            </a:r>
            <a:r>
              <a:rPr lang="en-US" altLang="zh-CN" dirty="0"/>
              <a:t>ay</a:t>
            </a:r>
            <a:endParaRPr lang="en-US" dirty="0"/>
          </a:p>
          <a:p>
            <a:r>
              <a:rPr lang="en-US" dirty="0"/>
              <a:t>You Hu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3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B907A-5FFB-4321-BE9A-65FB7273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A531E270-82CF-4190-8728-4999F55CB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372" y="1154080"/>
            <a:ext cx="8963025" cy="56292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40A2F5-60B0-4F82-8CAD-DE3C51196B9C}"/>
              </a:ext>
            </a:extLst>
          </p:cNvPr>
          <p:cNvSpPr txBox="1"/>
          <p:nvPr/>
        </p:nvSpPr>
        <p:spPr>
          <a:xfrm>
            <a:off x="838200" y="2090057"/>
            <a:ext cx="2254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RestFul</a:t>
            </a:r>
            <a:r>
              <a:rPr lang="en-US" dirty="0"/>
              <a:t> API</a:t>
            </a:r>
          </a:p>
          <a:p>
            <a:r>
              <a:rPr lang="en-US" dirty="0"/>
              <a:t>Job loads files to tasks</a:t>
            </a:r>
          </a:p>
        </p:txBody>
      </p:sp>
    </p:spTree>
    <p:extLst>
      <p:ext uri="{BB962C8B-B14F-4D97-AF65-F5344CB8AC3E}">
        <p14:creationId xmlns:p14="http://schemas.microsoft.com/office/powerpoint/2010/main" val="403415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6F82E-1CE8-4F53-B429-ACDA6182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main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07C192-62C0-48D1-BE95-542CC74393FE}"/>
              </a:ext>
            </a:extLst>
          </p:cNvPr>
          <p:cNvSpPr txBox="1"/>
          <p:nvPr/>
        </p:nvSpPr>
        <p:spPr>
          <a:xfrm>
            <a:off x="353009" y="1408965"/>
            <a:ext cx="474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initial settings</a:t>
            </a:r>
          </a:p>
          <a:p>
            <a:r>
              <a:rPr lang="en-US" dirty="0"/>
              <a:t>Then loops for task deliver</a:t>
            </a:r>
          </a:p>
        </p:txBody>
      </p:sp>
      <p:pic>
        <p:nvPicPr>
          <p:cNvPr id="7" name="图片 6" descr="手机屏幕的截图&#10;&#10;描述已自动生成">
            <a:extLst>
              <a:ext uri="{FF2B5EF4-FFF2-40B4-BE49-F238E27FC236}">
                <a16:creationId xmlns:a16="http://schemas.microsoft.com/office/drawing/2014/main" id="{E214BCEF-EFA4-4328-9C3C-431BFC16C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11" y="199770"/>
            <a:ext cx="5075852" cy="6507709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63E29FF-121A-4436-8421-06369B92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3" y="2291406"/>
            <a:ext cx="7111481" cy="4366824"/>
          </a:xfrm>
        </p:spPr>
        <p:txBody>
          <a:bodyPr>
            <a:normAutofit/>
          </a:bodyPr>
          <a:lstStyle/>
          <a:p>
            <a:r>
              <a:rPr lang="en-US" sz="2400" dirty="0"/>
              <a:t>If </a:t>
            </a:r>
            <a:r>
              <a:rPr lang="en-US" sz="2400" dirty="0" err="1"/>
              <a:t>idleWorkerQueue</a:t>
            </a:r>
            <a:r>
              <a:rPr lang="en-US" sz="2400" dirty="0"/>
              <a:t> not empty &amp;&amp; </a:t>
            </a:r>
            <a:r>
              <a:rPr lang="en-US" sz="2400" dirty="0" err="1"/>
              <a:t>runningJobMap</a:t>
            </a:r>
            <a:r>
              <a:rPr lang="en-US" sz="2400" dirty="0"/>
              <a:t> not empty</a:t>
            </a:r>
          </a:p>
          <a:p>
            <a:pPr lvl="1"/>
            <a:r>
              <a:rPr lang="en-US" sz="2000" dirty="0"/>
              <a:t>Fetch a </a:t>
            </a:r>
            <a:r>
              <a:rPr lang="en-US" sz="2000" i="1" dirty="0"/>
              <a:t>Task</a:t>
            </a:r>
            <a:r>
              <a:rPr lang="en-US" sz="2000" dirty="0"/>
              <a:t> from </a:t>
            </a:r>
            <a:r>
              <a:rPr lang="en-US" sz="2000" dirty="0" err="1"/>
              <a:t>runningJobMap</a:t>
            </a:r>
            <a:r>
              <a:rPr lang="en-US" sz="2000" dirty="0"/>
              <a:t> and a </a:t>
            </a:r>
            <a:r>
              <a:rPr lang="en-US" sz="2000" i="1" dirty="0" err="1"/>
              <a:t>ibisIdentifier</a:t>
            </a:r>
            <a:r>
              <a:rPr lang="en-US" sz="2000" dirty="0"/>
              <a:t> from </a:t>
            </a:r>
            <a:r>
              <a:rPr lang="en-US" sz="2000" dirty="0" err="1"/>
              <a:t>idleWorkerQueue</a:t>
            </a:r>
            <a:endParaRPr lang="en-US" sz="2000" dirty="0"/>
          </a:p>
          <a:p>
            <a:pPr lvl="1"/>
            <a:r>
              <a:rPr lang="en-US" sz="2000" dirty="0"/>
              <a:t>Send</a:t>
            </a:r>
          </a:p>
          <a:p>
            <a:pPr lvl="2"/>
            <a:r>
              <a:rPr lang="en-US" sz="1800" dirty="0"/>
              <a:t>If </a:t>
            </a:r>
            <a:r>
              <a:rPr lang="en-US" altLang="zh-CN" sz="1800" dirty="0"/>
              <a:t>success:</a:t>
            </a:r>
            <a:r>
              <a:rPr lang="zh-CN" altLang="en-US" sz="1800" dirty="0"/>
              <a:t> </a:t>
            </a:r>
            <a:r>
              <a:rPr lang="en-US" sz="1800" dirty="0"/>
              <a:t>Add pair &lt;</a:t>
            </a:r>
            <a:r>
              <a:rPr lang="en-US" sz="1800" dirty="0" err="1"/>
              <a:t>ibisIdentifier</a:t>
            </a:r>
            <a:r>
              <a:rPr lang="en-US" sz="1800" dirty="0"/>
              <a:t>, Task&gt; to </a:t>
            </a:r>
            <a:r>
              <a:rPr lang="en-US" sz="1800" dirty="0" err="1"/>
              <a:t>RunningNodes</a:t>
            </a:r>
            <a:endParaRPr lang="en-US" sz="1800" dirty="0"/>
          </a:p>
          <a:p>
            <a:pPr lvl="2"/>
            <a:r>
              <a:rPr lang="en-US" sz="1800" dirty="0"/>
              <a:t>If failed(connection failed): pop a new </a:t>
            </a:r>
            <a:r>
              <a:rPr lang="en-US" sz="1800" i="1" dirty="0" err="1"/>
              <a:t>ibisIdentifier</a:t>
            </a:r>
            <a:r>
              <a:rPr lang="en-US" sz="1800" dirty="0"/>
              <a:t>, Send again</a:t>
            </a:r>
          </a:p>
          <a:p>
            <a:pPr lvl="3"/>
            <a:r>
              <a:rPr lang="en-US" sz="1600" dirty="0"/>
              <a:t>If </a:t>
            </a:r>
            <a:r>
              <a:rPr lang="en-US" sz="1600" dirty="0" err="1"/>
              <a:t>idleWorkerQueue</a:t>
            </a:r>
            <a:r>
              <a:rPr lang="en-US" sz="1600" dirty="0"/>
              <a:t> is empty: redo Task, and end this section</a:t>
            </a:r>
          </a:p>
          <a:p>
            <a:r>
              <a:rPr lang="en-US" sz="2400" dirty="0"/>
              <a:t>FIFO Job/Task Queue</a:t>
            </a:r>
          </a:p>
          <a:p>
            <a:pPr lvl="1"/>
            <a:r>
              <a:rPr lang="en-US" sz="2000" dirty="0"/>
              <a:t>Tree map: sorted via the key(Job Id)</a:t>
            </a:r>
          </a:p>
          <a:p>
            <a:pPr lvl="1"/>
            <a:r>
              <a:rPr lang="en-US" sz="2000" dirty="0"/>
              <a:t>Pop task: </a:t>
            </a:r>
            <a:r>
              <a:rPr lang="en-US" altLang="zh-CN" sz="2000" dirty="0"/>
              <a:t>iterate, if </a:t>
            </a:r>
            <a:r>
              <a:rPr lang="en-US" altLang="zh-CN" sz="2000" dirty="0" err="1"/>
              <a:t>taskQueue</a:t>
            </a:r>
            <a:r>
              <a:rPr lang="en-US" altLang="zh-CN" sz="2000" dirty="0"/>
              <a:t> is not empty, pop a task, else next job(with ascending order by the </a:t>
            </a:r>
            <a:r>
              <a:rPr lang="en-US" altLang="zh-CN" sz="2000" dirty="0" err="1"/>
              <a:t>JobId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449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ACB57-F21E-4186-98DB-E582555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aster check failed 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10087-C4A7-4DA9-888A-5B84BB25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altLang="zh-CN" dirty="0" err="1"/>
              <a:t>ventHandler</a:t>
            </a:r>
            <a:r>
              <a:rPr lang="en-US" altLang="zh-CN" dirty="0"/>
              <a:t> receive died events</a:t>
            </a:r>
            <a:endParaRPr lang="en-US" dirty="0"/>
          </a:p>
          <a:p>
            <a:r>
              <a:rPr lang="en-US" dirty="0"/>
              <a:t>According to the id of failed node, redo the task </a:t>
            </a:r>
          </a:p>
          <a:p>
            <a:r>
              <a:rPr lang="en-US" dirty="0"/>
              <a:t>Caching the </a:t>
            </a:r>
            <a:r>
              <a:rPr lang="en-US" dirty="0" err="1"/>
              <a:t>RunningJobMap</a:t>
            </a:r>
            <a:r>
              <a:rPr lang="en-US" dirty="0"/>
              <a:t> and the tasks on </a:t>
            </a:r>
            <a:r>
              <a:rPr lang="en-US" dirty="0" err="1"/>
              <a:t>RunningNodes</a:t>
            </a:r>
            <a:endParaRPr lang="en-US" dirty="0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F689E3A4-0CB7-4BDA-AA6C-D73103ABC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36" y="4222597"/>
            <a:ext cx="58197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0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360DA-3073-4E64-A660-A0198C9F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main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26F71-D65B-4BB9-A2E8-F860B18CE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 ports</a:t>
            </a:r>
          </a:p>
          <a:p>
            <a:r>
              <a:rPr lang="en-US" dirty="0"/>
              <a:t>Send a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controlMessage</a:t>
            </a:r>
            <a:r>
              <a:rPr lang="en-US" dirty="0"/>
              <a:t> to master notify an active node join </a:t>
            </a:r>
          </a:p>
          <a:p>
            <a:r>
              <a:rPr lang="en-US" dirty="0"/>
              <a:t>Loop (finished==false)</a:t>
            </a:r>
          </a:p>
          <a:p>
            <a:pPr lvl="1"/>
            <a:r>
              <a:rPr lang="en-US" dirty="0"/>
              <a:t>Fetch a </a:t>
            </a:r>
            <a:r>
              <a:rPr lang="en-US" i="1" dirty="0"/>
              <a:t>Task </a:t>
            </a:r>
            <a:r>
              <a:rPr lang="en-US" dirty="0"/>
              <a:t>from </a:t>
            </a:r>
            <a:r>
              <a:rPr lang="en-US" dirty="0" err="1"/>
              <a:t>workerTaskQueue</a:t>
            </a:r>
            <a:endParaRPr lang="en-US" dirty="0"/>
          </a:p>
          <a:p>
            <a:pPr lvl="1"/>
            <a:r>
              <a:rPr lang="en-US" dirty="0"/>
              <a:t>Process the Task with given: location, parameters</a:t>
            </a:r>
          </a:p>
          <a:p>
            <a:pPr lvl="1"/>
            <a:r>
              <a:rPr lang="en-US" dirty="0"/>
              <a:t>Send back the result to master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</a:t>
            </a:r>
            <a:r>
              <a:rPr lang="en-US" altLang="zh-CN" dirty="0"/>
              <a:t>pcall: receive task from master and push to </a:t>
            </a:r>
            <a:r>
              <a:rPr lang="en-US" dirty="0" err="1"/>
              <a:t>workerTaskQueue</a:t>
            </a:r>
            <a:endParaRPr lang="en-US" dirty="0"/>
          </a:p>
          <a:p>
            <a:r>
              <a:rPr lang="en-US" dirty="0"/>
              <a:t>Any time detect fail of master, forcedly terminate the task and reelection </a:t>
            </a:r>
          </a:p>
        </p:txBody>
      </p:sp>
    </p:spTree>
    <p:extLst>
      <p:ext uri="{BB962C8B-B14F-4D97-AF65-F5344CB8AC3E}">
        <p14:creationId xmlns:p14="http://schemas.microsoft.com/office/powerpoint/2010/main" val="3322234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0D1AC-F7EA-46F6-B078-B6553F99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333BA-1F0D-4A68-A040-5B6CA115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failed</a:t>
            </a:r>
          </a:p>
          <a:p>
            <a:pPr lvl="1"/>
            <a:r>
              <a:rPr lang="en-US" dirty="0"/>
              <a:t>Master detects the failed nodes</a:t>
            </a:r>
          </a:p>
          <a:p>
            <a:pPr lvl="1"/>
            <a:r>
              <a:rPr lang="en-US" dirty="0"/>
              <a:t>Redo the task</a:t>
            </a:r>
          </a:p>
          <a:p>
            <a:r>
              <a:rPr lang="en-US" dirty="0"/>
              <a:t>Master failed</a:t>
            </a:r>
          </a:p>
          <a:p>
            <a:pPr lvl="1"/>
            <a:r>
              <a:rPr lang="en-US" dirty="0"/>
              <a:t>Pre-processing: </a:t>
            </a:r>
            <a:r>
              <a:rPr lang="en-US" altLang="zh-CN" dirty="0"/>
              <a:t>periodically snapshots</a:t>
            </a:r>
          </a:p>
          <a:p>
            <a:pPr lvl="1"/>
            <a:r>
              <a:rPr lang="en-US" altLang="zh-CN" dirty="0"/>
              <a:t>Worker detects master failing</a:t>
            </a:r>
          </a:p>
          <a:p>
            <a:pPr lvl="1"/>
            <a:r>
              <a:rPr lang="en-US" dirty="0"/>
              <a:t>R</a:t>
            </a:r>
            <a:r>
              <a:rPr lang="en-US" altLang="zh-CN" dirty="0"/>
              <a:t>eelection</a:t>
            </a:r>
          </a:p>
          <a:p>
            <a:pPr lvl="1"/>
            <a:r>
              <a:rPr lang="en-US" dirty="0"/>
              <a:t>N</a:t>
            </a:r>
            <a:r>
              <a:rPr lang="en-US" altLang="zh-CN" dirty="0"/>
              <a:t>ew master load</a:t>
            </a:r>
            <a:r>
              <a:rPr lang="zh-CN" altLang="en-US" dirty="0"/>
              <a:t> </a:t>
            </a:r>
            <a:r>
              <a:rPr lang="en-US" altLang="zh-CN" dirty="0"/>
              <a:t>the snapshot</a:t>
            </a:r>
          </a:p>
          <a:p>
            <a:r>
              <a:rPr lang="en-US" dirty="0"/>
              <a:t>S</a:t>
            </a:r>
            <a:r>
              <a:rPr lang="en-US" altLang="zh-CN" dirty="0"/>
              <a:t>erver(TODO)</a:t>
            </a:r>
          </a:p>
          <a:p>
            <a:pPr lvl="1"/>
            <a:r>
              <a:rPr lang="en-US" dirty="0"/>
              <a:t>Ideally using backup site; and switch back when server is </a:t>
            </a:r>
            <a:r>
              <a:rPr lang="en-US" dirty="0" err="1"/>
              <a:t>avalible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4999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B58EA-2F5B-42F9-9374-F3853F76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C7D4C-51D1-48CD-8756-2861E3977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failure detection(event handler) takes 1-2 mins</a:t>
            </a:r>
          </a:p>
          <a:p>
            <a:pPr lvl="1"/>
            <a:r>
              <a:rPr lang="en-US" dirty="0"/>
              <a:t>For worker’s failure its ok</a:t>
            </a:r>
          </a:p>
          <a:p>
            <a:pPr lvl="1"/>
            <a:r>
              <a:rPr lang="en-US" dirty="0"/>
              <a:t>For master failure, it costs too much</a:t>
            </a:r>
          </a:p>
          <a:p>
            <a:pPr lvl="1"/>
            <a:r>
              <a:rPr lang="en-US" dirty="0"/>
              <a:t>Is it possible to configure the heartbeat time intervals? </a:t>
            </a:r>
          </a:p>
          <a:p>
            <a:r>
              <a:rPr lang="en-US" dirty="0"/>
              <a:t>Snapshot of running jobs</a:t>
            </a:r>
          </a:p>
          <a:p>
            <a:pPr lvl="1"/>
            <a:r>
              <a:rPr lang="en-US" dirty="0"/>
              <a:t>Build</a:t>
            </a:r>
            <a:r>
              <a:rPr lang="en-US" altLang="zh-CN" dirty="0"/>
              <a:t>-</a:t>
            </a:r>
            <a:r>
              <a:rPr lang="en-US" dirty="0"/>
              <a:t>in </a:t>
            </a:r>
            <a:r>
              <a:rPr lang="en-US" altLang="zh-CN" dirty="0" err="1"/>
              <a:t>serialization+Input</a:t>
            </a:r>
            <a:r>
              <a:rPr lang="en-US" altLang="zh-CN" dirty="0"/>
              <a:t>/Output Stream always </a:t>
            </a:r>
            <a:r>
              <a:rPr lang="en-US" altLang="zh-CN" dirty="0" err="1"/>
              <a:t>EOFException</a:t>
            </a:r>
            <a:endParaRPr lang="en-US" altLang="zh-CN" dirty="0"/>
          </a:p>
          <a:p>
            <a:r>
              <a:rPr lang="en-US" altLang="zh-CN" dirty="0"/>
              <a:t>Integrate SAGECAL With JNI</a:t>
            </a:r>
          </a:p>
          <a:p>
            <a:pPr lvl="1"/>
            <a:r>
              <a:rPr lang="en-US" altLang="zh-CN" dirty="0"/>
              <a:t>Currently using </a:t>
            </a:r>
            <a:r>
              <a:rPr lang="en-US" altLang="zh-CN" i="1" dirty="0" err="1"/>
              <a:t>ubuntu:bionic</a:t>
            </a:r>
            <a:r>
              <a:rPr lang="en-US" altLang="zh-CN" i="1" dirty="0"/>
              <a:t> </a:t>
            </a:r>
            <a:r>
              <a:rPr lang="en-US" altLang="zh-CN" dirty="0"/>
              <a:t>as base container </a:t>
            </a:r>
          </a:p>
        </p:txBody>
      </p:sp>
    </p:spTree>
    <p:extLst>
      <p:ext uri="{BB962C8B-B14F-4D97-AF65-F5344CB8AC3E}">
        <p14:creationId xmlns:p14="http://schemas.microsoft.com/office/powerpoint/2010/main" val="234658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C2881-91C0-4058-97BF-D48FCA23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– auto-scaling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A122EE-1D9A-48BF-B823-59CCDBC4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65" y="1522738"/>
            <a:ext cx="6060618" cy="51673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120F722-6A4F-4373-A64C-51FE8775AFD2}"/>
              </a:ext>
            </a:extLst>
          </p:cNvPr>
          <p:cNvSpPr txBox="1"/>
          <p:nvPr/>
        </p:nvSpPr>
        <p:spPr>
          <a:xfrm>
            <a:off x="6636183" y="952024"/>
            <a:ext cx="49802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</a:t>
            </a:r>
            <a:r>
              <a:rPr lang="en-US" altLang="zh-CN" dirty="0"/>
              <a:t>scheduling policy on DAS5?</a:t>
            </a:r>
          </a:p>
          <a:p>
            <a:r>
              <a:rPr lang="en-US" altLang="zh-CN" dirty="0"/>
              <a:t>Strict FIFO /priority Queue? Preemptive? Fill back?</a:t>
            </a:r>
          </a:p>
          <a:p>
            <a:endParaRPr lang="en-US" altLang="zh-CN" dirty="0"/>
          </a:p>
          <a:p>
            <a:r>
              <a:rPr lang="en-US" altLang="zh-CN" dirty="0"/>
              <a:t>How  to configure the scheduler arguments?</a:t>
            </a:r>
          </a:p>
          <a:p>
            <a:endParaRPr lang="en-US" altLang="zh-CN" dirty="0"/>
          </a:p>
          <a:p>
            <a:r>
              <a:rPr lang="en-US" altLang="zh-CN" dirty="0" err="1"/>
              <a:t>description.setSchedulerArguments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 scale down elegantly?</a:t>
            </a:r>
            <a:r>
              <a:rPr lang="zh-CN" altLang="en-US" dirty="0"/>
              <a:t> </a:t>
            </a:r>
            <a:r>
              <a:rPr lang="en-US" altLang="zh-CN" dirty="0"/>
              <a:t>Force kill or notify and end by itself?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998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102E-03D4-4199-9FF2-BBBFBF66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altLang="zh-CN" dirty="0"/>
              <a:t>– performance evaluation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82B38-9025-44D3-A55E-92B9A2F8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etrics: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utilization rate; speedup compare to MPI and Spark</a:t>
            </a:r>
          </a:p>
          <a:p>
            <a:pPr lvl="1"/>
            <a:r>
              <a:rPr lang="en-US" altLang="zh-CN" dirty="0"/>
              <a:t>Resource utilization: probation of idle worker</a:t>
            </a:r>
          </a:p>
          <a:p>
            <a:pPr lvl="1"/>
            <a:r>
              <a:rPr lang="en-US" altLang="zh-CN" dirty="0"/>
              <a:t>Speedup: from the time submitting job to the time job finished</a:t>
            </a:r>
          </a:p>
          <a:p>
            <a:r>
              <a:rPr lang="en-US" dirty="0"/>
              <a:t>Require: reproducible test environment</a:t>
            </a:r>
          </a:p>
          <a:p>
            <a:pPr lvl="1"/>
            <a:r>
              <a:rPr lang="en-US" dirty="0"/>
              <a:t>Simulate incoming jobs (with various setting: NP, execute time)</a:t>
            </a:r>
          </a:p>
          <a:p>
            <a:pPr lvl="1"/>
            <a:r>
              <a:rPr lang="en-US" dirty="0"/>
              <a:t>Data set with different size (100MB, 1GB, 5GB or more? What is LOFAR daylily case?)</a:t>
            </a:r>
          </a:p>
        </p:txBody>
      </p:sp>
    </p:spTree>
    <p:extLst>
      <p:ext uri="{BB962C8B-B14F-4D97-AF65-F5344CB8AC3E}">
        <p14:creationId xmlns:p14="http://schemas.microsoft.com/office/powerpoint/2010/main" val="331032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8FD6A-ADD7-4A7C-8F32-3140BBC0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– cross region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DFEBBA35-82A5-4A1C-89DA-900CB70E7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471" y="2175954"/>
            <a:ext cx="5819775" cy="3695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93A081-B0D9-4783-B142-D4CD1A47A8D5}"/>
              </a:ext>
            </a:extLst>
          </p:cNvPr>
          <p:cNvSpPr txBox="1"/>
          <p:nvPr/>
        </p:nvSpPr>
        <p:spPr>
          <a:xfrm>
            <a:off x="447869" y="2052735"/>
            <a:ext cx="5449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he data set will be partitioned into multiple sub set</a:t>
            </a:r>
          </a:p>
          <a:p>
            <a:r>
              <a:rPr lang="en-US" dirty="0"/>
              <a:t>S</a:t>
            </a:r>
            <a:r>
              <a:rPr lang="en-US" altLang="zh-CN" dirty="0"/>
              <a:t>erver split and transfer job to other sites</a:t>
            </a:r>
          </a:p>
          <a:p>
            <a:r>
              <a:rPr lang="en-US" dirty="0"/>
              <a:t>T</a:t>
            </a:r>
            <a:r>
              <a:rPr lang="en-US" altLang="zh-CN" dirty="0"/>
              <a:t>he output file should be transferred and collected</a:t>
            </a:r>
          </a:p>
          <a:p>
            <a:endParaRPr lang="en-US" dirty="0"/>
          </a:p>
          <a:p>
            <a:r>
              <a:rPr lang="en-US" dirty="0"/>
              <a:t>O</a:t>
            </a:r>
            <a:r>
              <a:rPr lang="en-US" altLang="zh-CN" dirty="0"/>
              <a:t>r shared folder among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B0088-6E36-4520-A0C7-CF241761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D3BF1-D467-476E-A588-646E62F2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</a:p>
          <a:p>
            <a:r>
              <a:rPr lang="en-US" altLang="zh-CN" dirty="0"/>
              <a:t>Plan</a:t>
            </a:r>
          </a:p>
          <a:p>
            <a:r>
              <a:rPr lang="en-US" altLang="zh-CN" dirty="0"/>
              <a:t>Details of current implementation</a:t>
            </a:r>
          </a:p>
          <a:p>
            <a:pPr lvl="1"/>
            <a:r>
              <a:rPr lang="en-US" altLang="zh-CN" dirty="0"/>
              <a:t>Master-worker Arch </a:t>
            </a:r>
          </a:p>
          <a:p>
            <a:pPr lvl="1"/>
            <a:r>
              <a:rPr lang="en-US" altLang="zh-CN" dirty="0"/>
              <a:t>Fault tolerance</a:t>
            </a:r>
          </a:p>
          <a:p>
            <a:r>
              <a:rPr lang="en-US" altLang="zh-CN" dirty="0"/>
              <a:t>Issues not completely solved</a:t>
            </a:r>
          </a:p>
          <a:p>
            <a:r>
              <a:rPr lang="en-US" altLang="zh-CN" dirty="0"/>
              <a:t> TODO and Problems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6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AB579-2D06-4C33-A309-9D4CC641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issue and research question</a:t>
            </a:r>
          </a:p>
        </p:txBody>
      </p:sp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B3A565E7-5899-4ED4-8E45-F963B5965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39" y="2406088"/>
            <a:ext cx="4343400" cy="3314700"/>
          </a:xfrm>
        </p:spPr>
      </p:pic>
      <p:pic>
        <p:nvPicPr>
          <p:cNvPr id="7" name="图片 6" descr="图片包含 游戏机, 画&#10;&#10;描述已自动生成">
            <a:extLst>
              <a:ext uri="{FF2B5EF4-FFF2-40B4-BE49-F238E27FC236}">
                <a16:creationId xmlns:a16="http://schemas.microsoft.com/office/drawing/2014/main" id="{16269BE0-9C9D-40E0-AD58-937995D19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23" y="2310838"/>
            <a:ext cx="4629150" cy="34099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6119C9-4AF8-4AD1-80DA-22B222DD2784}"/>
              </a:ext>
            </a:extLst>
          </p:cNvPr>
          <p:cNvSpPr txBox="1"/>
          <p:nvPr/>
        </p:nvSpPr>
        <p:spPr>
          <a:xfrm>
            <a:off x="1399592" y="6111551"/>
            <a:ext cx="64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Existing solutions resulting resource waste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21177-2605-4267-97ED-CA6D82D7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issue and research question</a:t>
            </a:r>
          </a:p>
        </p:txBody>
      </p:sp>
      <p:pic>
        <p:nvPicPr>
          <p:cNvPr id="7" name="图片 6" descr="图片包含 游戏机, 画&#10;&#10;描述已自动生成">
            <a:extLst>
              <a:ext uri="{FF2B5EF4-FFF2-40B4-BE49-F238E27FC236}">
                <a16:creationId xmlns:a16="http://schemas.microsoft.com/office/drawing/2014/main" id="{FC0B2B94-370A-41DD-AB23-07FAE636D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58" y="1934353"/>
            <a:ext cx="9831483" cy="39532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3076525-790B-4F82-AE08-8A86B3345E8B}"/>
              </a:ext>
            </a:extLst>
          </p:cNvPr>
          <p:cNvSpPr txBox="1"/>
          <p:nvPr/>
        </p:nvSpPr>
        <p:spPr>
          <a:xfrm>
            <a:off x="1222310" y="4991878"/>
            <a:ext cx="618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increase the resource utilization level in a batch cluster?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33ACDA-F1C4-4028-9C7C-988335F680E1}"/>
              </a:ext>
            </a:extLst>
          </p:cNvPr>
          <p:cNvSpPr txBox="1"/>
          <p:nvPr/>
        </p:nvSpPr>
        <p:spPr>
          <a:xfrm>
            <a:off x="1222310" y="5530788"/>
            <a:ext cx="655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altLang="zh-CN" dirty="0"/>
              <a:t>se calibration applications to fill in the blank.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16DFC6-4C79-4EBE-819F-8FCA53B6F9A0}"/>
              </a:ext>
            </a:extLst>
          </p:cNvPr>
          <p:cNvSpPr txBox="1"/>
          <p:nvPr/>
        </p:nvSpPr>
        <p:spPr>
          <a:xfrm>
            <a:off x="1222310" y="6094282"/>
            <a:ext cx="472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altLang="zh-CN" dirty="0"/>
              <a:t>t requires:</a:t>
            </a:r>
            <a:r>
              <a:rPr lang="zh-CN" altLang="en-US" dirty="0"/>
              <a:t> </a:t>
            </a:r>
            <a:r>
              <a:rPr lang="en-US" altLang="zh-CN" dirty="0"/>
              <a:t>auto</a:t>
            </a:r>
            <a:r>
              <a:rPr lang="zh-CN" altLang="en-US" dirty="0"/>
              <a:t> </a:t>
            </a:r>
            <a:r>
              <a:rPr lang="en-US" altLang="zh-CN" dirty="0"/>
              <a:t>scaling/provisioning;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6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4A54D-FFA7-4952-A7F0-E83820E3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992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Distributed </a:t>
            </a:r>
            <a:r>
              <a:rPr lang="en-US" altLang="zh-CN" dirty="0"/>
              <a:t>algorithm/architecture:</a:t>
            </a:r>
            <a:r>
              <a:rPr lang="zh-CN" altLang="en-US" dirty="0"/>
              <a:t> </a:t>
            </a:r>
            <a:r>
              <a:rPr lang="en-US" altLang="zh-CN" dirty="0"/>
              <a:t>Master – worker</a:t>
            </a:r>
          </a:p>
          <a:p>
            <a:pPr lvl="1"/>
            <a:r>
              <a:rPr lang="en-US" dirty="0"/>
              <a:t>Communication: IPL -&gt; Ibis server(s-for backup)</a:t>
            </a:r>
          </a:p>
          <a:p>
            <a:r>
              <a:rPr lang="en-US" dirty="0"/>
              <a:t>Resource management </a:t>
            </a:r>
            <a:r>
              <a:rPr lang="en-US" dirty="0" err="1"/>
              <a:t>algo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Estimate job execution time</a:t>
            </a:r>
          </a:p>
          <a:p>
            <a:pPr lvl="1"/>
            <a:r>
              <a:rPr lang="en-US" dirty="0"/>
              <a:t>Schedule-&gt;</a:t>
            </a:r>
            <a:r>
              <a:rPr lang="en-US" dirty="0" err="1"/>
              <a:t>SLURM+Xenon</a:t>
            </a:r>
            <a:endParaRPr lang="en-US" dirty="0"/>
          </a:p>
          <a:p>
            <a:pPr lvl="1"/>
            <a:r>
              <a:rPr lang="en-US" dirty="0"/>
              <a:t>Dynamic adjust: a metrics for trading off(time to start and shut down nodes)</a:t>
            </a:r>
          </a:p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Node manage: master-&gt;re-election; worker-&gt;task persistence</a:t>
            </a:r>
          </a:p>
          <a:p>
            <a:pPr lvl="1"/>
            <a:r>
              <a:rPr lang="en-US" dirty="0"/>
              <a:t>Tasks(NO snapshot): Zookeeper/Redis/any lightweight distributed database</a:t>
            </a:r>
          </a:p>
          <a:p>
            <a:r>
              <a:rPr lang="en-US" dirty="0"/>
              <a:t>Data locality: move comp rather than move data</a:t>
            </a:r>
          </a:p>
          <a:p>
            <a:pPr lvl="1"/>
            <a:r>
              <a:rPr lang="en-US" dirty="0"/>
              <a:t>Remote sites</a:t>
            </a:r>
          </a:p>
          <a:p>
            <a:pPr lvl="1"/>
            <a:r>
              <a:rPr lang="en-US" dirty="0"/>
              <a:t>Shared storage</a:t>
            </a:r>
          </a:p>
          <a:p>
            <a:pPr lvl="1"/>
            <a:r>
              <a:rPr lang="en-US" dirty="0"/>
              <a:t>Data aware(?)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C050AFE8-78D4-4120-B50B-0C44C0DE8C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64521" y="2511937"/>
            <a:ext cx="1677879" cy="15544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B7F4E19-4215-4169-9304-00E6F41D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 - Questions statement (One month ago)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6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B68F0-16BB-41C0-BC35-E1D62EEA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arch solutions</a:t>
            </a:r>
            <a:endParaRPr lang="en-US" dirty="0"/>
          </a:p>
        </p:txBody>
      </p:sp>
      <p:pic>
        <p:nvPicPr>
          <p:cNvPr id="9" name="内容占位符 8" descr="手机屏幕截图&#10;&#10;描述已自动生成">
            <a:extLst>
              <a:ext uri="{FF2B5EF4-FFF2-40B4-BE49-F238E27FC236}">
                <a16:creationId xmlns:a16="http://schemas.microsoft.com/office/drawing/2014/main" id="{C51865DD-A816-4BFB-A82F-01D43985C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15" y="1690688"/>
            <a:ext cx="5292385" cy="4351338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A442FE1-3C85-4EB9-AFAB-75FF01B9F450}"/>
              </a:ext>
            </a:extLst>
          </p:cNvPr>
          <p:cNvSpPr txBox="1"/>
          <p:nvPr/>
        </p:nvSpPr>
        <p:spPr>
          <a:xfrm>
            <a:off x="597159" y="1912776"/>
            <a:ext cx="4329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ode-</a:t>
            </a:r>
            <a:r>
              <a:rPr lang="en-US" altLang="zh-CN" dirty="0" err="1"/>
              <a:t>IbisExe</a:t>
            </a:r>
            <a:r>
              <a:rPr lang="en-US" altLang="zh-CN" dirty="0"/>
              <a:t>-(Multi)Container-Application</a:t>
            </a:r>
          </a:p>
          <a:p>
            <a:endParaRPr lang="en-US" altLang="zh-CN" dirty="0"/>
          </a:p>
          <a:p>
            <a:r>
              <a:rPr lang="en-US" dirty="0"/>
              <a:t>Node-Container-</a:t>
            </a:r>
            <a:r>
              <a:rPr lang="en-US" dirty="0" err="1"/>
              <a:t>IbisExe</a:t>
            </a:r>
            <a:r>
              <a:rPr lang="en-US" dirty="0"/>
              <a:t>-(Multi)Application</a:t>
            </a:r>
          </a:p>
          <a:p>
            <a:endParaRPr lang="en-US" dirty="0"/>
          </a:p>
          <a:p>
            <a:r>
              <a:rPr lang="en-US" dirty="0"/>
              <a:t>Node-(Multi)Container-</a:t>
            </a:r>
            <a:r>
              <a:rPr lang="en-US" dirty="0" err="1"/>
              <a:t>IbisExe</a:t>
            </a:r>
            <a:r>
              <a:rPr lang="en-US" dirty="0"/>
              <a:t>-Application</a:t>
            </a:r>
          </a:p>
        </p:txBody>
      </p:sp>
    </p:spTree>
    <p:extLst>
      <p:ext uri="{BB962C8B-B14F-4D97-AF65-F5344CB8AC3E}">
        <p14:creationId xmlns:p14="http://schemas.microsoft.com/office/powerpoint/2010/main" val="268481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9FB48-AEA6-46F9-B963-C5B9F128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ystem design 0.2.1</a:t>
            </a:r>
            <a:endParaRPr lang="en-US" dirty="0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26359E88-F503-4502-A1D1-11168F189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51" y="1259633"/>
            <a:ext cx="6873998" cy="50571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6F98D5C-4257-4868-A6BD-F2EBDDF926E7}"/>
              </a:ext>
            </a:extLst>
          </p:cNvPr>
          <p:cNvSpPr txBox="1"/>
          <p:nvPr/>
        </p:nvSpPr>
        <p:spPr>
          <a:xfrm>
            <a:off x="457200" y="2006082"/>
            <a:ext cx="3526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 cluster-&gt;multiple nodes</a:t>
            </a:r>
          </a:p>
          <a:p>
            <a:r>
              <a:rPr lang="en-US" dirty="0"/>
              <a:t>One node-&gt;one container </a:t>
            </a:r>
          </a:p>
          <a:p>
            <a:r>
              <a:rPr lang="en-US" dirty="0"/>
              <a:t>One container-&gt;one driver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SAGECAL employs multi-thread</a:t>
            </a:r>
          </a:p>
        </p:txBody>
      </p:sp>
    </p:spTree>
    <p:extLst>
      <p:ext uri="{BB962C8B-B14F-4D97-AF65-F5344CB8AC3E}">
        <p14:creationId xmlns:p14="http://schemas.microsoft.com/office/powerpoint/2010/main" val="345391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1FBDF-48E5-446D-A15A-A407A5B7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lan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0DC5A-548C-4EB7-90CC-19767A49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aster-worker on DAS5 (Finished) using Word Count as debug case</a:t>
            </a:r>
          </a:p>
          <a:p>
            <a:pPr lvl="1"/>
            <a:r>
              <a:rPr lang="en-US" altLang="zh-CN" dirty="0"/>
              <a:t>Simple JNI is available, but integrate </a:t>
            </a:r>
            <a:r>
              <a:rPr lang="en-US" altLang="zh-CN" dirty="0" err="1"/>
              <a:t>Sagecal</a:t>
            </a:r>
            <a:r>
              <a:rPr lang="en-US" altLang="zh-CN" dirty="0"/>
              <a:t> is a problem, system call as a replacement for now</a:t>
            </a:r>
          </a:p>
          <a:p>
            <a:r>
              <a:rPr lang="en-US" altLang="zh-CN" dirty="0"/>
              <a:t>Fault tolerance (Finished); issue: Too Slow for failure detection</a:t>
            </a:r>
          </a:p>
          <a:p>
            <a:r>
              <a:rPr lang="en-US" dirty="0"/>
              <a:t>Auto-scaling: monitoring and scaling policy (Est. 2-3 weeks)</a:t>
            </a:r>
          </a:p>
          <a:p>
            <a:r>
              <a:rPr lang="en-US" dirty="0"/>
              <a:t>Cross region: web server handle it (Est. 1-2 weeks)</a:t>
            </a:r>
          </a:p>
          <a:p>
            <a:r>
              <a:rPr lang="en-US" dirty="0"/>
              <a:t>Plus: handling </a:t>
            </a:r>
            <a:r>
              <a:rPr lang="en-US" altLang="zh-CN" dirty="0"/>
              <a:t>failure of Ibis server(remote site backup)</a:t>
            </a:r>
          </a:p>
          <a:p>
            <a:endParaRPr lang="en-US" dirty="0"/>
          </a:p>
          <a:p>
            <a:r>
              <a:rPr lang="en-US" altLang="zh-CN" dirty="0"/>
              <a:t>Literature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6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3D1F3-FAE5-4C3F-A17F-6DB1B403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imple </a:t>
            </a:r>
            <a:r>
              <a:rPr lang="en-US" dirty="0"/>
              <a:t>D</a:t>
            </a:r>
            <a:r>
              <a:rPr lang="en-US" altLang="zh-CN" dirty="0"/>
              <a:t>esign</a:t>
            </a:r>
            <a:endParaRPr lang="en-US" dirty="0"/>
          </a:p>
        </p:txBody>
      </p:sp>
      <p:pic>
        <p:nvPicPr>
          <p:cNvPr id="17" name="内容占位符 16" descr="手机屏幕截图&#10;&#10;描述已自动生成">
            <a:extLst>
              <a:ext uri="{FF2B5EF4-FFF2-40B4-BE49-F238E27FC236}">
                <a16:creationId xmlns:a16="http://schemas.microsoft.com/office/drawing/2014/main" id="{7AB77DA2-27DD-43E6-B1D2-4E87A057F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56" y="1690688"/>
            <a:ext cx="6819900" cy="4162425"/>
          </a:xfr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DD8BA08-58E9-4D1D-A6C0-A55ABEE0C095}"/>
              </a:ext>
            </a:extLst>
          </p:cNvPr>
          <p:cNvSpPr txBox="1"/>
          <p:nvPr/>
        </p:nvSpPr>
        <p:spPr>
          <a:xfrm>
            <a:off x="8014801" y="1971407"/>
            <a:ext cx="385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ame code,</a:t>
            </a:r>
            <a:r>
              <a:rPr lang="zh-CN" altLang="en-US" dirty="0"/>
              <a:t> </a:t>
            </a:r>
            <a:r>
              <a:rPr lang="en-US" altLang="zh-CN" dirty="0"/>
              <a:t>Different action</a:t>
            </a:r>
          </a:p>
          <a:p>
            <a:endParaRPr lang="en-US" dirty="0"/>
          </a:p>
          <a:p>
            <a:r>
              <a:rPr lang="en-US" dirty="0"/>
              <a:t>DAS5 </a:t>
            </a:r>
            <a:r>
              <a:rPr lang="en-US" altLang="zh-CN" dirty="0"/>
              <a:t>provides uniformed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4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777</Words>
  <Application>Microsoft Office PowerPoint</Application>
  <PresentationFormat>宽屏</PresentationFormat>
  <Paragraphs>128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主题​​</vt:lpstr>
      <vt:lpstr>Self adjusted auto provision system at resource level</vt:lpstr>
      <vt:lpstr>Agenda</vt:lpstr>
      <vt:lpstr>Recap – issue and research question</vt:lpstr>
      <vt:lpstr>Recap – issue and research question</vt:lpstr>
      <vt:lpstr>Recap - Questions statement (One month ago)</vt:lpstr>
      <vt:lpstr>Possible arch solutions</vt:lpstr>
      <vt:lpstr>System design 0.2.1</vt:lpstr>
      <vt:lpstr>Plan</vt:lpstr>
      <vt:lpstr>Simple Design</vt:lpstr>
      <vt:lpstr>Job submission</vt:lpstr>
      <vt:lpstr>Master main</vt:lpstr>
      <vt:lpstr>Master check failed </vt:lpstr>
      <vt:lpstr>Worker main</vt:lpstr>
      <vt:lpstr>Fault tolerance</vt:lpstr>
      <vt:lpstr>Issues</vt:lpstr>
      <vt:lpstr>TODO – auto-scaling </vt:lpstr>
      <vt:lpstr>TODO – performance evaluation</vt:lpstr>
      <vt:lpstr>TODO – cross region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adjusted auto provision system at resource level</dc:title>
  <dc:creator>Adolphus Envy</dc:creator>
  <cp:lastModifiedBy>Adolphus Envy</cp:lastModifiedBy>
  <cp:revision>45</cp:revision>
  <dcterms:created xsi:type="dcterms:W3CDTF">2020-05-20T07:00:29Z</dcterms:created>
  <dcterms:modified xsi:type="dcterms:W3CDTF">2020-05-26T08:01:54Z</dcterms:modified>
</cp:coreProperties>
</file>