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63" r:id="rId6"/>
    <p:sldId id="266" r:id="rId7"/>
    <p:sldId id="261" r:id="rId8"/>
    <p:sldId id="262" r:id="rId9"/>
    <p:sldId id="276" r:id="rId10"/>
    <p:sldId id="278" r:id="rId11"/>
    <p:sldId id="27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000000"/>
    <a:srgbClr val="FF0000"/>
    <a:srgbClr val="008000"/>
    <a:srgbClr val="1E76B4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7F7E-3BE5-4F07-A94E-A7A4362B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9CBD3-9CD5-40DA-9221-DA58AC257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1FE83-6E44-43D0-8CF3-3CE7F9A4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0BC5-7507-401D-9B16-836A5891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2FBFA-8D8A-4585-B6D7-1DE8C60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00AF6-32CC-4F7A-BBBD-C7E8B6DC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11D1C-D100-4CC4-B9AE-3729ABB9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9BD0-DE80-469D-83E5-24D8441C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3534B-8278-486F-91A8-C0271C4E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ABBC3-D023-478E-B2D1-17D63B06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27EB5-1CEA-4150-864F-DECD2E42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A3CB8-C641-4514-AA65-BE1216A7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A6596-D8D6-4EB1-832A-543D7D74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F2187-9EF3-41D9-9717-29C35F97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5E17B-187E-4995-B6F2-6C45B7F1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7F9FB-EAAC-4311-88F3-D40CAA53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A719D-77BC-4536-B784-4DE7F08F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7886D-D299-4FAE-B2E0-BCB7A4E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53001-9295-434B-9EF2-55DBA852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33F2A-A8FB-4C60-AE60-65C7D927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42C3-4280-4BB3-9FF3-F78A09CE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7E327-028A-42FC-BDCE-D720DB9E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E0B38-1589-4A45-874D-1491F2CF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4D2FB-FDEE-461C-82BC-0A488A17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F10D1-0C84-47E1-9647-998C2E7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CD717-3CC5-4F63-A15E-2F7FEF7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43D1A-4C29-44E2-B701-7D79C6503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F604C-D296-4B67-BE4F-77D3C566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F1BBA-DC86-4F78-A71A-C2278A7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660BE-ECBA-4C41-B7E4-27DEBCA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FBFAC-30EF-47C2-BC08-26852CD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888FE-24AF-47B4-8CB6-80EE14A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85B4A-5E6B-4329-A741-6B3C7EF9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608D5-CDBC-48CA-82EE-09FB8B8A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C1693-5AFC-4602-BF3E-04BDF93A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E98E52-3B8D-441D-A4AE-B97D340D1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CB996E-716F-41F5-AA72-1F2A902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CC66E-289A-433C-BB21-1F327A1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9D880-4699-417B-ADEC-72C1240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2482A-2CC9-4803-9A24-64545C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2E5F7-CE91-47BD-8AEF-17C3AF2E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3F8E5-D745-477C-B818-A5A6082B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A7B96-A512-4462-9924-D071B9A7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02939-0CE0-4718-8D78-AA843F8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B4152-076A-43D3-ADF1-69B76A8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304F7-63B4-44CC-8409-D29FAD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968B-0840-4E87-B151-81977C94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633F0-4386-4215-BD30-7FCC8ED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AE1FC-C991-4EA7-8C0F-B2174178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3CEA1-E3C8-431B-B9D8-493CD47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3625E-68F6-4C0F-93AB-CCC8BC2A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8AD87-D4F2-46E9-AD51-61E84924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D5F74-4236-49BF-994D-B11B68D3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0DD88-057D-4CF7-AFCC-670C9717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13683-9119-4FCA-9747-EB38AB905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DB30D-DE56-4E08-8214-F7FF328F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BB31D-84DF-49C2-8361-9F8C1F0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02445-B95B-4A7F-9A8A-AD564A8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516EF-621B-498B-8AE0-D436E2EE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7043F-755F-4AA1-985B-1C745674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AF01-F75F-4000-8B5D-3F00D319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FA83-5ABB-4816-B92B-D3A94BD24D1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5C6CC-5220-42D3-AB09-FC950EC80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FB5B4-BAAA-4858-81C6-A136CDA5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esc-dirac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72A61-6859-4736-A434-3A254BD2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adjusted auto provision system 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1ABD4-3399-4A04-ADA0-A2942A9A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 15</a:t>
            </a:r>
            <a:r>
              <a:rPr lang="en-US" baseline="30000" dirty="0"/>
              <a:t>th</a:t>
            </a:r>
            <a:r>
              <a:rPr lang="en-US" dirty="0"/>
              <a:t> J</a:t>
            </a:r>
            <a:r>
              <a:rPr lang="en-US" altLang="zh-CN" dirty="0"/>
              <a:t>uly</a:t>
            </a:r>
            <a:endParaRPr lang="en-US" dirty="0"/>
          </a:p>
          <a:p>
            <a:r>
              <a:rPr lang="en-US" dirty="0"/>
              <a:t>You 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B1C56-8060-482C-A464-D3A9BC36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.MS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relates to sky map</a:t>
            </a:r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8182225-FC25-4EE9-A62B-EB48A41E4B6F}"/>
              </a:ext>
            </a:extLst>
          </p:cNvPr>
          <p:cNvSpPr/>
          <p:nvPr/>
        </p:nvSpPr>
        <p:spPr>
          <a:xfrm>
            <a:off x="1071282" y="3429000"/>
            <a:ext cx="3263152" cy="98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956C49-74C6-4E22-BC5A-FE98C0A33FAD}"/>
              </a:ext>
            </a:extLst>
          </p:cNvPr>
          <p:cNvSpPr/>
          <p:nvPr/>
        </p:nvSpPr>
        <p:spPr>
          <a:xfrm>
            <a:off x="3666562" y="3547038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921F0F-CEE1-4FA3-8652-7430F32379B3}"/>
              </a:ext>
            </a:extLst>
          </p:cNvPr>
          <p:cNvSpPr/>
          <p:nvPr/>
        </p:nvSpPr>
        <p:spPr>
          <a:xfrm>
            <a:off x="2913529" y="3994298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29E971-E109-4C52-9769-9D5CE9C5EB95}"/>
              </a:ext>
            </a:extLst>
          </p:cNvPr>
          <p:cNvSpPr/>
          <p:nvPr/>
        </p:nvSpPr>
        <p:spPr>
          <a:xfrm>
            <a:off x="2913529" y="3547038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8EA08B-B8A0-4A4D-A2A9-278625B70BB8}"/>
              </a:ext>
            </a:extLst>
          </p:cNvPr>
          <p:cNvSpPr/>
          <p:nvPr/>
        </p:nvSpPr>
        <p:spPr>
          <a:xfrm>
            <a:off x="2124636" y="4007686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C112E9C-45B3-42BC-BD0C-F855437B002D}"/>
              </a:ext>
            </a:extLst>
          </p:cNvPr>
          <p:cNvSpPr/>
          <p:nvPr/>
        </p:nvSpPr>
        <p:spPr>
          <a:xfrm>
            <a:off x="2115671" y="3547038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51BDB61B-0DA7-434B-8ABA-BC55E3BC8196}"/>
              </a:ext>
            </a:extLst>
          </p:cNvPr>
          <p:cNvSpPr/>
          <p:nvPr/>
        </p:nvSpPr>
        <p:spPr>
          <a:xfrm>
            <a:off x="322729" y="3429000"/>
            <a:ext cx="676835" cy="100852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 map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C7ECB0-DCD6-41EB-B7FF-9A8F89A1BD8D}"/>
              </a:ext>
            </a:extLst>
          </p:cNvPr>
          <p:cNvSpPr/>
          <p:nvPr/>
        </p:nvSpPr>
        <p:spPr>
          <a:xfrm>
            <a:off x="6804212" y="3503480"/>
            <a:ext cx="3263152" cy="98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9E8667B-23DE-4665-8FFC-162406E07E7F}"/>
              </a:ext>
            </a:extLst>
          </p:cNvPr>
          <p:cNvSpPr/>
          <p:nvPr/>
        </p:nvSpPr>
        <p:spPr>
          <a:xfrm>
            <a:off x="7064189" y="3671583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494898B0-6277-4BEA-B20F-5547DADD1B11}"/>
              </a:ext>
            </a:extLst>
          </p:cNvPr>
          <p:cNvSpPr/>
          <p:nvPr/>
        </p:nvSpPr>
        <p:spPr>
          <a:xfrm>
            <a:off x="7660343" y="3684971"/>
            <a:ext cx="1093694" cy="322715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 map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F70296F-1F2B-4018-928C-A5B2AF4D74A4}"/>
              </a:ext>
            </a:extLst>
          </p:cNvPr>
          <p:cNvSpPr/>
          <p:nvPr/>
        </p:nvSpPr>
        <p:spPr>
          <a:xfrm>
            <a:off x="7104532" y="4087921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5C290C48-99E8-4CD6-B9B0-241D64E02EF4}"/>
              </a:ext>
            </a:extLst>
          </p:cNvPr>
          <p:cNvSpPr/>
          <p:nvPr/>
        </p:nvSpPr>
        <p:spPr>
          <a:xfrm>
            <a:off x="7700686" y="4101309"/>
            <a:ext cx="1093694" cy="322715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 map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CFBD3C-EE49-4732-9FA8-85F2E859EBC7}"/>
              </a:ext>
            </a:extLst>
          </p:cNvPr>
          <p:cNvSpPr/>
          <p:nvPr/>
        </p:nvSpPr>
        <p:spPr>
          <a:xfrm>
            <a:off x="838200" y="1989220"/>
            <a:ext cx="168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L232873_SBXXX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BE6814-D6F8-403B-8D2F-CDFBBCEE8DF4}"/>
              </a:ext>
            </a:extLst>
          </p:cNvPr>
          <p:cNvSpPr txBox="1"/>
          <p:nvPr/>
        </p:nvSpPr>
        <p:spPr>
          <a:xfrm>
            <a:off x="838200" y="2888117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sky map vs multiple sub dataset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599FEC-CD07-435A-97F4-078944E682D4}"/>
              </a:ext>
            </a:extLst>
          </p:cNvPr>
          <p:cNvSpPr/>
          <p:nvPr/>
        </p:nvSpPr>
        <p:spPr>
          <a:xfrm>
            <a:off x="6759392" y="2918851"/>
            <a:ext cx="3187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One sky map vs one sub dataset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74E77FEB-1D9E-4430-A811-35CE2AE1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13" y="58407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restore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sagecal_cluster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sagecal_sky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EBEEEB-9A14-47C8-AA4C-C49B8D29C48C}"/>
              </a:ext>
            </a:extLst>
          </p:cNvPr>
          <p:cNvSpPr txBox="1"/>
          <p:nvPr/>
        </p:nvSpPr>
        <p:spPr>
          <a:xfrm>
            <a:off x="484160" y="5323311"/>
            <a:ext cx="40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Sky Model Construction Using </a:t>
            </a:r>
            <a:r>
              <a:rPr lang="en-US" dirty="0" err="1"/>
              <a:t>Shapelets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1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EC70A-78C3-441B-ACBB-05EFAA42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64C74-0917-4685-8934-F026F9C2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95" y="3677048"/>
            <a:ext cx="8161905" cy="3180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59727B-FBFD-4F6F-B48B-5F33D81507AA}"/>
              </a:ext>
            </a:extLst>
          </p:cNvPr>
          <p:cNvSpPr txBox="1"/>
          <p:nvPr/>
        </p:nvSpPr>
        <p:spPr>
          <a:xfrm>
            <a:off x="838200" y="169068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apply </a:t>
            </a:r>
            <a:r>
              <a:rPr lang="en-US" dirty="0" err="1"/>
              <a:t>Sagecal</a:t>
            </a:r>
            <a:r>
              <a:rPr lang="en-US" dirty="0"/>
              <a:t> on  .MS data with </a:t>
            </a:r>
            <a:r>
              <a:rPr lang="en-US" dirty="0" err="1"/>
              <a:t>skymap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8101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B24D-AFC7-479A-8470-CA365107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phase: performance test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904BB654-9776-40B3-BBAD-E61D8D1175CF}"/>
              </a:ext>
            </a:extLst>
          </p:cNvPr>
          <p:cNvSpPr/>
          <p:nvPr/>
        </p:nvSpPr>
        <p:spPr>
          <a:xfrm>
            <a:off x="2671482" y="2115671"/>
            <a:ext cx="1801906" cy="1013011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291AA915-597B-419A-AC1F-7C21CD53843A}"/>
              </a:ext>
            </a:extLst>
          </p:cNvPr>
          <p:cNvSpPr/>
          <p:nvPr/>
        </p:nvSpPr>
        <p:spPr>
          <a:xfrm>
            <a:off x="6499412" y="2115670"/>
            <a:ext cx="1801906" cy="1013011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COMPUTING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E631E437-8DAD-4165-8F1B-605A80DBC555}"/>
              </a:ext>
            </a:extLst>
          </p:cNvPr>
          <p:cNvSpPr/>
          <p:nvPr/>
        </p:nvSpPr>
        <p:spPr>
          <a:xfrm>
            <a:off x="4016188" y="4312024"/>
            <a:ext cx="3074894" cy="9233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TEST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CF174DE-B10F-48E3-ABDF-6187C0F16867}"/>
              </a:ext>
            </a:extLst>
          </p:cNvPr>
          <p:cNvSpPr/>
          <p:nvPr/>
        </p:nvSpPr>
        <p:spPr>
          <a:xfrm rot="19116512">
            <a:off x="4231340" y="3272118"/>
            <a:ext cx="484094" cy="89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34F130D-BB0E-4D21-9CC0-728B5546AECD}"/>
              </a:ext>
            </a:extLst>
          </p:cNvPr>
          <p:cNvSpPr/>
          <p:nvPr/>
        </p:nvSpPr>
        <p:spPr>
          <a:xfrm rot="2949883">
            <a:off x="6191780" y="3281085"/>
            <a:ext cx="484094" cy="89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196B3-CC43-43A4-8A90-D458F19E43C9}"/>
              </a:ext>
            </a:extLst>
          </p:cNvPr>
          <p:cNvSpPr txBox="1"/>
          <p:nvPr/>
        </p:nvSpPr>
        <p:spPr>
          <a:xfrm>
            <a:off x="71719" y="4232442"/>
            <a:ext cx="373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mini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the time from submission to the end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9E8732-28E4-4CC4-AF79-36FBFE345511}"/>
              </a:ext>
            </a:extLst>
          </p:cNvPr>
          <p:cNvSpPr/>
          <p:nvPr/>
        </p:nvSpPr>
        <p:spPr>
          <a:xfrm>
            <a:off x="1592331" y="1511231"/>
            <a:ext cx="3735449" cy="1892267"/>
          </a:xfrm>
          <a:prstGeom prst="rect">
            <a:avLst/>
          </a:prstGeom>
          <a:noFill/>
          <a:ln w="28575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51095F-04F3-4E52-B30C-05812E66C2C5}"/>
              </a:ext>
            </a:extLst>
          </p:cNvPr>
          <p:cNvSpPr/>
          <p:nvPr/>
        </p:nvSpPr>
        <p:spPr>
          <a:xfrm>
            <a:off x="5327779" y="1511231"/>
            <a:ext cx="3902391" cy="1892267"/>
          </a:xfrm>
          <a:prstGeom prst="rect">
            <a:avLst/>
          </a:prstGeom>
          <a:noFill/>
          <a:ln w="28575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5834CD-22C6-4797-9045-521B082D2E08}"/>
              </a:ext>
            </a:extLst>
          </p:cNvPr>
          <p:cNvSpPr txBox="1"/>
          <p:nvPr/>
        </p:nvSpPr>
        <p:spPr>
          <a:xfrm>
            <a:off x="1545040" y="1517687"/>
            <a:ext cx="315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Implementation: finished</a:t>
            </a:r>
          </a:p>
          <a:p>
            <a:r>
              <a:rPr lang="en-US" dirty="0"/>
              <a:t>Performance testing: finished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BB9CE5-C7DF-4CE2-A8A3-856941509694}"/>
              </a:ext>
            </a:extLst>
          </p:cNvPr>
          <p:cNvSpPr txBox="1"/>
          <p:nvPr/>
        </p:nvSpPr>
        <p:spPr>
          <a:xfrm>
            <a:off x="5286433" y="1517687"/>
            <a:ext cx="39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Implementation: finished</a:t>
            </a:r>
          </a:p>
          <a:p>
            <a:r>
              <a:rPr lang="en-US" dirty="0"/>
              <a:t>Performance testing: Not on real data</a:t>
            </a:r>
          </a:p>
        </p:txBody>
      </p:sp>
    </p:spTree>
    <p:extLst>
      <p:ext uri="{BB962C8B-B14F-4D97-AF65-F5344CB8AC3E}">
        <p14:creationId xmlns:p14="http://schemas.microsoft.com/office/powerpoint/2010/main" val="39411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AB579-2D06-4C33-A309-9D4CC64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issue and research question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B3A565E7-5899-4ED4-8E45-F963B5965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39" y="2406088"/>
            <a:ext cx="4343400" cy="3314700"/>
          </a:xfrm>
        </p:spPr>
      </p:pic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16269BE0-9C9D-40E0-AD58-937995D1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3" y="2310838"/>
            <a:ext cx="4629150" cy="3409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6119C9-4AF8-4AD1-80DA-22B222DD2784}"/>
              </a:ext>
            </a:extLst>
          </p:cNvPr>
          <p:cNvSpPr txBox="1"/>
          <p:nvPr/>
        </p:nvSpPr>
        <p:spPr>
          <a:xfrm>
            <a:off x="1399592" y="6111551"/>
            <a:ext cx="64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Existing solutions result in resource waste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177-2605-4267-97ED-CA6D82D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issue and research question</a:t>
            </a:r>
          </a:p>
        </p:txBody>
      </p:sp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FC0B2B94-370A-41DD-AB23-07FAE636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58" y="1934353"/>
            <a:ext cx="9831483" cy="3953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076525-790B-4F82-AE08-8A86B3345E8B}"/>
              </a:ext>
            </a:extLst>
          </p:cNvPr>
          <p:cNvSpPr txBox="1"/>
          <p:nvPr/>
        </p:nvSpPr>
        <p:spPr>
          <a:xfrm>
            <a:off x="1222310" y="4991878"/>
            <a:ext cx="61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the resource utilization level in a batch cluster?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3ACDA-F1C4-4028-9C7C-988335F680E1}"/>
              </a:ext>
            </a:extLst>
          </p:cNvPr>
          <p:cNvSpPr txBox="1"/>
          <p:nvPr/>
        </p:nvSpPr>
        <p:spPr>
          <a:xfrm>
            <a:off x="1222310" y="5530788"/>
            <a:ext cx="655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se calibration applications to fill in the blank.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6DFC6-4C79-4EBE-819F-8FCA53B6F9A0}"/>
              </a:ext>
            </a:extLst>
          </p:cNvPr>
          <p:cNvSpPr txBox="1"/>
          <p:nvPr/>
        </p:nvSpPr>
        <p:spPr>
          <a:xfrm>
            <a:off x="1222310" y="6094282"/>
            <a:ext cx="47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t requires: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scaling/provisioning;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A6B6-816B-433E-A549-15B4CC7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Design-current layout</a:t>
            </a:r>
            <a:endParaRPr 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83E94AD-5F4E-41C9-B865-D7018FBCE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1514475"/>
            <a:ext cx="6391275" cy="5343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755E1D-E8EF-4429-AFD5-70AB9A0C3C1A}"/>
              </a:ext>
            </a:extLst>
          </p:cNvPr>
          <p:cNvSpPr txBox="1"/>
          <p:nvPr/>
        </p:nvSpPr>
        <p:spPr>
          <a:xfrm>
            <a:off x="2277035" y="2932371"/>
            <a:ext cx="39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scaling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D7B960A-5335-4268-BA0E-4F409F59E45A}"/>
              </a:ext>
            </a:extLst>
          </p:cNvPr>
          <p:cNvSpPr/>
          <p:nvPr/>
        </p:nvSpPr>
        <p:spPr>
          <a:xfrm>
            <a:off x="4168588" y="3024704"/>
            <a:ext cx="2644588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336ED-D12B-4306-AF29-22C49BA224E8}"/>
              </a:ext>
            </a:extLst>
          </p:cNvPr>
          <p:cNvSpPr txBox="1"/>
          <p:nvPr/>
        </p:nvSpPr>
        <p:spPr>
          <a:xfrm>
            <a:off x="1622611" y="4479687"/>
            <a:ext cx="308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 distributed computing</a:t>
            </a:r>
          </a:p>
          <a:p>
            <a:pPr algn="ctr"/>
            <a:r>
              <a:rPr lang="en-US" dirty="0"/>
              <a:t>(Master/Worker)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714F218-3325-4874-9AA1-52E588EA7661}"/>
              </a:ext>
            </a:extLst>
          </p:cNvPr>
          <p:cNvSpPr/>
          <p:nvPr/>
        </p:nvSpPr>
        <p:spPr>
          <a:xfrm>
            <a:off x="4706470" y="4802852"/>
            <a:ext cx="210670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B3E69-DDBD-4FDA-ADD4-C396A9EB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uto scaling simulation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08462C-9F65-46D4-89EF-535202302FC3}"/>
              </a:ext>
            </a:extLst>
          </p:cNvPr>
          <p:cNvSpPr txBox="1"/>
          <p:nvPr/>
        </p:nvSpPr>
        <p:spPr>
          <a:xfrm>
            <a:off x="2603240" y="6104882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D325FF-B4AF-4BD1-AC99-F3C65DBB2782}"/>
              </a:ext>
            </a:extLst>
          </p:cNvPr>
          <p:cNvSpPr txBox="1"/>
          <p:nvPr/>
        </p:nvSpPr>
        <p:spPr>
          <a:xfrm>
            <a:off x="8796171" y="6104882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SCALING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07869A5-5F4B-4B19-92EF-123472C23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835" y="2528795"/>
            <a:ext cx="33358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check point:38506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Calibration use:343185.0 AVG:8.912507141744143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Normal use:463826.0 AVG:12.045551342647899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use:807011.0 AVG:20.958058484392044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534359-7BE2-4E8A-86C8-8696A57C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90" y="2528795"/>
            <a:ext cx="33358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check point:39012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Calibration use:235280.0 AVG:6.030964831333948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Normal use:464868 AVG:11.91602583820363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use:700148.0 AVG:17.946990669537577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82A752-49C9-4BE0-BA8B-BDB674DF575F}"/>
              </a:ext>
            </a:extLst>
          </p:cNvPr>
          <p:cNvSpPr txBox="1"/>
          <p:nvPr/>
        </p:nvSpPr>
        <p:spPr>
          <a:xfrm>
            <a:off x="838200" y="1597981"/>
            <a:ext cx="3884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altLang="zh-CN" dirty="0"/>
              <a:t>alibration resource:</a:t>
            </a:r>
            <a:r>
              <a:rPr lang="zh-CN" altLang="en-US" dirty="0"/>
              <a:t> </a:t>
            </a:r>
            <a:r>
              <a:rPr lang="en-US" altLang="zh-CN" dirty="0"/>
              <a:t>47.8% </a:t>
            </a:r>
            <a:r>
              <a:rPr lang="en-US" altLang="zh-CN" dirty="0">
                <a:solidFill>
                  <a:srgbClr val="FF0000"/>
                </a:solidFill>
              </a:rPr>
              <a:t>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resource: 1%</a:t>
            </a:r>
            <a:r>
              <a:rPr lang="en-US" altLang="zh-CN" dirty="0">
                <a:solidFill>
                  <a:srgbClr val="FF0000"/>
                </a:solidFill>
              </a:rPr>
              <a:t>  increase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resource: 16.8% </a:t>
            </a:r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9957A-8168-4652-94FD-734F3913C5D6}"/>
              </a:ext>
            </a:extLst>
          </p:cNvPr>
          <p:cNvSpPr txBox="1"/>
          <p:nvPr/>
        </p:nvSpPr>
        <p:spPr>
          <a:xfrm>
            <a:off x="5477521" y="5582289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Calibration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4740E5-298A-4800-93C2-DD308151D690}"/>
              </a:ext>
            </a:extLst>
          </p:cNvPr>
          <p:cNvSpPr txBox="1"/>
          <p:nvPr/>
        </p:nvSpPr>
        <p:spPr>
          <a:xfrm>
            <a:off x="5483440" y="5195490"/>
            <a:ext cx="120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Jobs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1EBD3B-1951-491A-98A9-14FF103008F6}"/>
              </a:ext>
            </a:extLst>
          </p:cNvPr>
          <p:cNvSpPr txBox="1"/>
          <p:nvPr/>
        </p:nvSpPr>
        <p:spPr>
          <a:xfrm>
            <a:off x="5365078" y="4805109"/>
            <a:ext cx="14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Pending jobs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F043F-C26C-43DE-B08F-DE378E8B7081}"/>
              </a:ext>
            </a:extLst>
          </p:cNvPr>
          <p:cNvSpPr txBox="1"/>
          <p:nvPr/>
        </p:nvSpPr>
        <p:spPr>
          <a:xfrm>
            <a:off x="5290819" y="6069328"/>
            <a:ext cx="19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mini node = 4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D0498-871D-4E5F-949F-26A52EA1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40145"/>
            <a:ext cx="4090049" cy="30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34D00794-A87C-416B-AA68-6356F8E2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19" y="3140144"/>
            <a:ext cx="4090050" cy="30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7368EF9-6A32-42D0-AA87-727694FCB5AD}"/>
              </a:ext>
            </a:extLst>
          </p:cNvPr>
          <p:cNvSpPr txBox="1"/>
          <p:nvPr/>
        </p:nvSpPr>
        <p:spPr>
          <a:xfrm>
            <a:off x="5088187" y="3173025"/>
            <a:ext cx="202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Utilization rate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F3B9CD-E9C8-48BA-9CB6-5DAEFD34C799}"/>
              </a:ext>
            </a:extLst>
          </p:cNvPr>
          <p:cNvSpPr txBox="1"/>
          <p:nvPr/>
        </p:nvSpPr>
        <p:spPr>
          <a:xfrm>
            <a:off x="4996625" y="2760899"/>
            <a:ext cx="21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85.5% </a:t>
            </a:r>
            <a:r>
              <a:rPr lang="en-US" dirty="0">
                <a:sym typeface="Wingdings" panose="05000000000000000000" pitchFamily="2" charset="2"/>
              </a:rPr>
              <a:t> 99.8%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B169-362F-435E-88AF-BC21570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DynPrvDriver</a:t>
            </a:r>
            <a:r>
              <a:rPr lang="en-US" dirty="0"/>
              <a:t> – compute layer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ABDEB776-7DA4-4370-A434-C82222D5EB28}"/>
              </a:ext>
            </a:extLst>
          </p:cNvPr>
          <p:cNvSpPr/>
          <p:nvPr/>
        </p:nvSpPr>
        <p:spPr>
          <a:xfrm>
            <a:off x="914400" y="40597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CF3861F-BE99-4993-84BB-39EA94393738}"/>
              </a:ext>
            </a:extLst>
          </p:cNvPr>
          <p:cNvSpPr/>
          <p:nvPr/>
        </p:nvSpPr>
        <p:spPr>
          <a:xfrm>
            <a:off x="1066800" y="42121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3BC4FAC9-372C-4C89-8145-1A74D157DB3D}"/>
              </a:ext>
            </a:extLst>
          </p:cNvPr>
          <p:cNvSpPr/>
          <p:nvPr/>
        </p:nvSpPr>
        <p:spPr>
          <a:xfrm>
            <a:off x="1219200" y="43645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6144887-1916-4B7A-AECD-AE8B633AEFD5}"/>
              </a:ext>
            </a:extLst>
          </p:cNvPr>
          <p:cNvSpPr/>
          <p:nvPr/>
        </p:nvSpPr>
        <p:spPr>
          <a:xfrm>
            <a:off x="1371600" y="45169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7A2BC4-2C9F-4A33-BB87-2C3BD79CFAD9}"/>
              </a:ext>
            </a:extLst>
          </p:cNvPr>
          <p:cNvSpPr/>
          <p:nvPr/>
        </p:nvSpPr>
        <p:spPr>
          <a:xfrm>
            <a:off x="7028329" y="4364598"/>
            <a:ext cx="3792071" cy="1883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9A7D11-F99A-4267-98EE-5455CB841227}"/>
              </a:ext>
            </a:extLst>
          </p:cNvPr>
          <p:cNvSpPr/>
          <p:nvPr/>
        </p:nvSpPr>
        <p:spPr>
          <a:xfrm>
            <a:off x="7171764" y="1964484"/>
            <a:ext cx="3505200" cy="1057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</a:t>
            </a:r>
            <a:endParaRPr 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103D53-89C1-4A53-9CD6-CF2781741153}"/>
              </a:ext>
            </a:extLst>
          </p:cNvPr>
          <p:cNvCxnSpPr/>
          <p:nvPr/>
        </p:nvCxnSpPr>
        <p:spPr>
          <a:xfrm flipH="1">
            <a:off x="3433482" y="2574925"/>
            <a:ext cx="32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DFCDEFB-DDE0-42BA-9D30-3E6B266BF8B0}"/>
              </a:ext>
            </a:extLst>
          </p:cNvPr>
          <p:cNvSpPr txBox="1"/>
          <p:nvPr/>
        </p:nvSpPr>
        <p:spPr>
          <a:xfrm>
            <a:off x="4294093" y="2097467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 PATH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2A5B693-DE7F-4688-A716-2E309AAD5E63}"/>
              </a:ext>
            </a:extLst>
          </p:cNvPr>
          <p:cNvSpPr/>
          <p:nvPr/>
        </p:nvSpPr>
        <p:spPr>
          <a:xfrm>
            <a:off x="7292788" y="4919947"/>
            <a:ext cx="3263152" cy="98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422CE8-5B62-4CD4-92AE-C74A4C0308E6}"/>
              </a:ext>
            </a:extLst>
          </p:cNvPr>
          <p:cNvSpPr txBox="1"/>
          <p:nvPr/>
        </p:nvSpPr>
        <p:spPr>
          <a:xfrm>
            <a:off x="7100047" y="4364598"/>
            <a:ext cx="175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5A8498-9341-4D92-9384-707B1E75A0D5}"/>
              </a:ext>
            </a:extLst>
          </p:cNvPr>
          <p:cNvSpPr txBox="1"/>
          <p:nvPr/>
        </p:nvSpPr>
        <p:spPr>
          <a:xfrm>
            <a:off x="7292788" y="5000347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D9AB1C8-4959-4531-85D5-6DE9374AA68B}"/>
              </a:ext>
            </a:extLst>
          </p:cNvPr>
          <p:cNvSpPr/>
          <p:nvPr/>
        </p:nvSpPr>
        <p:spPr>
          <a:xfrm>
            <a:off x="9888068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0BB463-76AB-4B5A-BFEF-8D4E54BC0786}"/>
              </a:ext>
            </a:extLst>
          </p:cNvPr>
          <p:cNvSpPr/>
          <p:nvPr/>
        </p:nvSpPr>
        <p:spPr>
          <a:xfrm>
            <a:off x="9135035" y="548524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4CD00B-BC9D-4D31-8058-D98B1F9EE632}"/>
              </a:ext>
            </a:extLst>
          </p:cNvPr>
          <p:cNvSpPr/>
          <p:nvPr/>
        </p:nvSpPr>
        <p:spPr>
          <a:xfrm>
            <a:off x="9135035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551A6BD-74E7-4841-BE2B-98339CD4F5A5}"/>
              </a:ext>
            </a:extLst>
          </p:cNvPr>
          <p:cNvSpPr/>
          <p:nvPr/>
        </p:nvSpPr>
        <p:spPr>
          <a:xfrm>
            <a:off x="8346142" y="5498633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8012D2-A4FD-483A-9998-0B44D824C538}"/>
              </a:ext>
            </a:extLst>
          </p:cNvPr>
          <p:cNvSpPr/>
          <p:nvPr/>
        </p:nvSpPr>
        <p:spPr>
          <a:xfrm>
            <a:off x="8337177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E0F07-34F6-4BF0-B9E3-3A695E86A910}"/>
              </a:ext>
            </a:extLst>
          </p:cNvPr>
          <p:cNvSpPr/>
          <p:nvPr/>
        </p:nvSpPr>
        <p:spPr>
          <a:xfrm>
            <a:off x="8319247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631DE7-8CF5-48C1-BE07-91D112D1A2EF}"/>
              </a:ext>
            </a:extLst>
          </p:cNvPr>
          <p:cNvSpPr/>
          <p:nvPr/>
        </p:nvSpPr>
        <p:spPr>
          <a:xfrm>
            <a:off x="9117105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2DAE05-B4E3-4697-B1BB-4661D8C93CFA}"/>
              </a:ext>
            </a:extLst>
          </p:cNvPr>
          <p:cNvSpPr/>
          <p:nvPr/>
        </p:nvSpPr>
        <p:spPr>
          <a:xfrm>
            <a:off x="9849968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1629D90-31CB-47A3-AEEC-714EE3FF135D}"/>
              </a:ext>
            </a:extLst>
          </p:cNvPr>
          <p:cNvCxnSpPr>
            <a:cxnSpLocks/>
          </p:cNvCxnSpPr>
          <p:nvPr/>
        </p:nvCxnSpPr>
        <p:spPr>
          <a:xfrm rot="10800000">
            <a:off x="3487272" y="3130445"/>
            <a:ext cx="3805516" cy="20892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DAB2FA-610E-42C5-9A8A-579C8D7DACB3}"/>
              </a:ext>
            </a:extLst>
          </p:cNvPr>
          <p:cNvSpPr txBox="1"/>
          <p:nvPr/>
        </p:nvSpPr>
        <p:spPr>
          <a:xfrm>
            <a:off x="5540188" y="3334871"/>
            <a:ext cx="138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AND SPLIT TASKS</a:t>
            </a:r>
          </a:p>
        </p:txBody>
      </p:sp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EFB38288-8707-4816-9CB0-FCEE539AFE2A}"/>
              </a:ext>
            </a:extLst>
          </p:cNvPr>
          <p:cNvSpPr/>
          <p:nvPr/>
        </p:nvSpPr>
        <p:spPr>
          <a:xfrm>
            <a:off x="412376" y="3334871"/>
            <a:ext cx="349623" cy="1585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798E64-2863-4B94-8670-F7752B514DB4}"/>
              </a:ext>
            </a:extLst>
          </p:cNvPr>
          <p:cNvSpPr txBox="1"/>
          <p:nvPr/>
        </p:nvSpPr>
        <p:spPr>
          <a:xfrm>
            <a:off x="370597" y="3773672"/>
            <a:ext cx="63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5B20DB8C-355F-485D-A014-08F5FC4A822C}"/>
              </a:ext>
            </a:extLst>
          </p:cNvPr>
          <p:cNvSpPr/>
          <p:nvPr/>
        </p:nvSpPr>
        <p:spPr>
          <a:xfrm rot="10341916">
            <a:off x="3498476" y="3379696"/>
            <a:ext cx="349623" cy="1585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C527B9-7974-485F-9688-C4B0FE43D409}"/>
              </a:ext>
            </a:extLst>
          </p:cNvPr>
          <p:cNvSpPr txBox="1"/>
          <p:nvPr/>
        </p:nvSpPr>
        <p:spPr>
          <a:xfrm>
            <a:off x="3890565" y="4011982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49B0A34-E8E4-49B9-A5C9-A43B60862C19}"/>
              </a:ext>
            </a:extLst>
          </p:cNvPr>
          <p:cNvCxnSpPr/>
          <p:nvPr/>
        </p:nvCxnSpPr>
        <p:spPr>
          <a:xfrm flipV="1">
            <a:off x="3433482" y="5646602"/>
            <a:ext cx="4796118" cy="37646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E825CB6-1AAF-4804-B5EB-B717A3046D98}"/>
              </a:ext>
            </a:extLst>
          </p:cNvPr>
          <p:cNvSpPr txBox="1"/>
          <p:nvPr/>
        </p:nvSpPr>
        <p:spPr>
          <a:xfrm>
            <a:off x="3535384" y="6052894"/>
            <a:ext cx="39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EXECUTE(</a:t>
            </a:r>
            <a:r>
              <a:rPr lang="en-US" dirty="0" err="1"/>
              <a:t>Sagecal</a:t>
            </a:r>
            <a:r>
              <a:rPr lang="en-US" dirty="0"/>
              <a:t> inside </a:t>
            </a:r>
            <a:r>
              <a:rPr lang="en-US" dirty="0" err="1"/>
              <a:t>singurarity</a:t>
            </a:r>
            <a:r>
              <a:rPr lang="en-US" dirty="0"/>
              <a:t>)</a:t>
            </a: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C743B76B-21C4-45FB-BD9E-155B96A06366}"/>
              </a:ext>
            </a:extLst>
          </p:cNvPr>
          <p:cNvSpPr/>
          <p:nvPr/>
        </p:nvSpPr>
        <p:spPr>
          <a:xfrm>
            <a:off x="457199" y="1538443"/>
            <a:ext cx="1353670" cy="1412999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7D7B90A9-3251-4378-B251-8106D45BA2DD}"/>
              </a:ext>
            </a:extLst>
          </p:cNvPr>
          <p:cNvSpPr/>
          <p:nvPr/>
        </p:nvSpPr>
        <p:spPr>
          <a:xfrm>
            <a:off x="990600" y="174120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20461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F017D-A5D9-4F7C-A9AE-2C96778E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processed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9C1F2-B5D2-4355-B105-AE6D217F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249"/>
            <a:ext cx="12192000" cy="46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2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9479-0A98-4B9D-B12C-349A4C1D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 &amp; speed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52A5A-2462-427E-A900-161E7916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sm.ms </a:t>
            </a:r>
            <a:r>
              <a:rPr lang="en-US" dirty="0">
                <a:hlinkClick r:id="rId2"/>
              </a:rPr>
              <a:t>https://github.com/nlesc-dirac/data</a:t>
            </a:r>
            <a:endParaRPr lang="en-US" dirty="0"/>
          </a:p>
          <a:p>
            <a:pPr lvl="1"/>
            <a:r>
              <a:rPr lang="en-US" dirty="0"/>
              <a:t>Size 69M</a:t>
            </a:r>
          </a:p>
          <a:p>
            <a:r>
              <a:rPr lang="en-US" dirty="0"/>
              <a:t>Speed:</a:t>
            </a:r>
          </a:p>
          <a:p>
            <a:pPr lvl="1"/>
            <a:r>
              <a:rPr lang="en-US" dirty="0"/>
              <a:t>-n 2: 31s</a:t>
            </a:r>
          </a:p>
          <a:p>
            <a:pPr lvl="1"/>
            <a:r>
              <a:rPr lang="en-US" dirty="0"/>
              <a:t>-n 4: 26s</a:t>
            </a:r>
          </a:p>
          <a:p>
            <a:pPr lvl="1"/>
            <a:r>
              <a:rPr lang="en-US" dirty="0"/>
              <a:t>-n 6: 20.7s</a:t>
            </a:r>
          </a:p>
          <a:p>
            <a:r>
              <a:rPr lang="en-US" dirty="0"/>
              <a:t>W</a:t>
            </a:r>
            <a:r>
              <a:rPr lang="en-US" altLang="zh-CN" dirty="0"/>
              <a:t>ork around:</a:t>
            </a:r>
          </a:p>
          <a:p>
            <a:pPr lvl="1"/>
            <a:r>
              <a:rPr lang="en-US" dirty="0"/>
              <a:t>Big/mid/small data set = duplicate sm.ms x 500/150/50 30G+/10G/3G+</a:t>
            </a:r>
          </a:p>
          <a:p>
            <a:pPr lvl="2"/>
            <a:r>
              <a:rPr lang="en-US" dirty="0" err="1"/>
              <a:t>estm</a:t>
            </a:r>
            <a:r>
              <a:rPr lang="en-US" dirty="0"/>
              <a:t>. 150/45/15Min*Node</a:t>
            </a:r>
          </a:p>
          <a:p>
            <a:pPr lvl="1"/>
            <a:r>
              <a:rPr lang="en-US" dirty="0"/>
              <a:t>The assumption behind: an observation can be divided into sub data sets</a:t>
            </a:r>
          </a:p>
          <a:p>
            <a:r>
              <a:rPr lang="en-US" dirty="0"/>
              <a:t>Limit: </a:t>
            </a:r>
          </a:p>
          <a:p>
            <a:pPr lvl="1"/>
            <a:r>
              <a:rPr lang="en-US" dirty="0"/>
              <a:t>40 GB disk </a:t>
            </a:r>
            <a:r>
              <a:rPr lang="en-US" dirty="0" err="1"/>
              <a:t>quotum</a:t>
            </a:r>
            <a:r>
              <a:rPr lang="en-US" dirty="0"/>
              <a:t> on DAS5</a:t>
            </a:r>
          </a:p>
          <a:p>
            <a:pPr lvl="1"/>
            <a:r>
              <a:rPr lang="en-US" dirty="0"/>
              <a:t>No Sky Map for </a:t>
            </a:r>
            <a:r>
              <a:rPr lang="en-US" dirty="0" err="1"/>
              <a:t>sagecal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3738-0F02-4177-B183-1661893B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urrent data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E9F33-B7A9-45AC-9AAF-5A7D55C6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91" y="2581810"/>
            <a:ext cx="7123809" cy="4276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71BD6D-88F1-4EE3-BC6A-6EFF9038DA52}"/>
              </a:ext>
            </a:extLst>
          </p:cNvPr>
          <p:cNvSpPr txBox="1"/>
          <p:nvPr/>
        </p:nvSpPr>
        <p:spPr>
          <a:xfrm>
            <a:off x="627529" y="1855694"/>
            <a:ext cx="4213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he data </a:t>
            </a:r>
            <a:r>
              <a:rPr lang="en-US" altLang="zh-CN" dirty="0" err="1"/>
              <a:t>Souley</a:t>
            </a:r>
            <a:r>
              <a:rPr lang="en-US" altLang="zh-CN" dirty="0"/>
              <a:t> is using</a:t>
            </a:r>
          </a:p>
          <a:p>
            <a:r>
              <a:rPr lang="en-US" dirty="0"/>
              <a:t>L232873_SB[0-19].dppp.ms, 4.9 GB </a:t>
            </a:r>
          </a:p>
          <a:p>
            <a:r>
              <a:rPr lang="en-US" dirty="0"/>
              <a:t>L232875_SB[0-19] ].dppp.ms, 228GB</a:t>
            </a:r>
          </a:p>
          <a:p>
            <a:endParaRPr lang="en-US" dirty="0"/>
          </a:p>
          <a:p>
            <a:r>
              <a:rPr lang="en-US" dirty="0"/>
              <a:t>The data </a:t>
            </a:r>
            <a:r>
              <a:rPr lang="en-US" dirty="0" err="1"/>
              <a:t>Onno</a:t>
            </a:r>
            <a:r>
              <a:rPr lang="en-US" dirty="0"/>
              <a:t> is using</a:t>
            </a:r>
          </a:p>
          <a:p>
            <a:r>
              <a:rPr lang="en-US" dirty="0"/>
              <a:t>L246909_SAP006_SB486_uv_001.MS_02134b61.tar, 22GB</a:t>
            </a:r>
          </a:p>
          <a:p>
            <a:r>
              <a:rPr lang="en-US" dirty="0"/>
              <a:t>L250048_SB311_uv.dppp.MS_b8783fe7.tar, 3.2GB</a:t>
            </a:r>
          </a:p>
          <a:p>
            <a:r>
              <a:rPr lang="en-US" dirty="0"/>
              <a:t>L250048_SB342_uv.dppp.MS_32c7efc3.tar, 3.2GB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BF0C38-DC19-409C-B22F-1A0997203C64}"/>
              </a:ext>
            </a:extLst>
          </p:cNvPr>
          <p:cNvSpPr txBox="1"/>
          <p:nvPr/>
        </p:nvSpPr>
        <p:spPr>
          <a:xfrm>
            <a:off x="466165" y="5737412"/>
            <a:ext cx="420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these fields mean? SBXXX, </a:t>
            </a:r>
            <a:r>
              <a:rPr lang="en-US" dirty="0" err="1"/>
              <a:t>dppp</a:t>
            </a:r>
            <a:endParaRPr lang="en-US" dirty="0"/>
          </a:p>
          <a:p>
            <a:r>
              <a:rPr lang="en-US" dirty="0"/>
              <a:t>How can I get the sky maps of them?</a:t>
            </a:r>
          </a:p>
        </p:txBody>
      </p:sp>
    </p:spTree>
    <p:extLst>
      <p:ext uri="{BB962C8B-B14F-4D97-AF65-F5344CB8AC3E}">
        <p14:creationId xmlns:p14="http://schemas.microsoft.com/office/powerpoint/2010/main" val="338480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519</Words>
  <Application>Microsoft Office PowerPoint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主题​​</vt:lpstr>
      <vt:lpstr>Self adjusted auto provision system at resource level</vt:lpstr>
      <vt:lpstr>Recap – issue and research question</vt:lpstr>
      <vt:lpstr>Recap – issue and research question</vt:lpstr>
      <vt:lpstr>Design-current layout</vt:lpstr>
      <vt:lpstr>Auto scaling simulation</vt:lpstr>
      <vt:lpstr>DynPrvDriver – compute layer</vt:lpstr>
      <vt:lpstr>How data processed</vt:lpstr>
      <vt:lpstr>Current data &amp; speed</vt:lpstr>
      <vt:lpstr>Current data</vt:lpstr>
      <vt:lpstr>How .MS data relates to sky map</vt:lpstr>
      <vt:lpstr>What is wrong?</vt:lpstr>
      <vt:lpstr>Next phase: performance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adjusted auto provision system at resource level</dc:title>
  <dc:creator>Adolphus Envy</dc:creator>
  <cp:lastModifiedBy>Adolphus Envy</cp:lastModifiedBy>
  <cp:revision>35</cp:revision>
  <dcterms:created xsi:type="dcterms:W3CDTF">2020-06-30T18:59:06Z</dcterms:created>
  <dcterms:modified xsi:type="dcterms:W3CDTF">2020-07-15T11:32:02Z</dcterms:modified>
</cp:coreProperties>
</file>