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1" r:id="rId7"/>
    <p:sldId id="262" r:id="rId8"/>
    <p:sldId id="266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1E76B4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7F7E-3BE5-4F07-A94E-A7A4362BC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9CBD3-9CD5-40DA-9221-DA58AC257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1FE83-6E44-43D0-8CF3-3CE7F9A4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0BC5-7507-401D-9B16-836A5891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2FBFA-8D8A-4585-B6D7-1DE8C60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00AF6-32CC-4F7A-BBBD-C7E8B6DC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11D1C-D100-4CC4-B9AE-3729ABB9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9BD0-DE80-469D-83E5-24D8441C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3534B-8278-486F-91A8-C0271C4E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ABBC3-D023-478E-B2D1-17D63B06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6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27EB5-1CEA-4150-864F-DECD2E42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5A3CB8-C641-4514-AA65-BE1216A7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A6596-D8D6-4EB1-832A-543D7D74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F2187-9EF3-41D9-9717-29C35F97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5E17B-187E-4995-B6F2-6C45B7F1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7F9FB-EAAC-4311-88F3-D40CAA53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A719D-77BC-4536-B784-4DE7F08F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7886D-D299-4FAE-B2E0-BCB7A4E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53001-9295-434B-9EF2-55DBA852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33F2A-A8FB-4C60-AE60-65C7D927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42C3-4280-4BB3-9FF3-F78A09CE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7E327-028A-42FC-BDCE-D720DB9E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E0B38-1589-4A45-874D-1491F2CF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4D2FB-FDEE-461C-82BC-0A488A17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F10D1-0C84-47E1-9647-998C2E7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CD717-3CC5-4F63-A15E-2F7FEF76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43D1A-4C29-44E2-B701-7D79C6503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F604C-D296-4B67-BE4F-77D3C566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F1BBA-DC86-4F78-A71A-C2278A7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660BE-ECBA-4C41-B7E4-27DEBCA3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FBFAC-30EF-47C2-BC08-26852CD6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888FE-24AF-47B4-8CB6-80EE14A7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85B4A-5E6B-4329-A741-6B3C7EF9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608D5-CDBC-48CA-82EE-09FB8B8A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C1693-5AFC-4602-BF3E-04BDF93A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E98E52-3B8D-441D-A4AE-B97D340D1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CB996E-716F-41F5-AA72-1F2A902E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CC66E-289A-433C-BB21-1F327A1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9D880-4699-417B-ADEC-72C1240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2482A-2CC9-4803-9A24-64545C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2E5F7-CE91-47BD-8AEF-17C3AF2E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3F8E5-D745-477C-B818-A5A6082B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A7B96-A512-4462-9924-D071B9A7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02939-0CE0-4718-8D78-AA843F8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4B4152-076A-43D3-ADF1-69B76A81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304F7-63B4-44CC-8409-D29FAD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968B-0840-4E87-B151-81977C94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633F0-4386-4215-BD30-7FCC8ED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AE1FC-C991-4EA7-8C0F-B2174178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3CEA1-E3C8-431B-B9D8-493CD47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3625E-68F6-4C0F-93AB-CCC8BC2A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8AD87-D4F2-46E9-AD51-61E84924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D5F74-4236-49BF-994D-B11B68D3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0DD88-057D-4CF7-AFCC-670C9717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13683-9119-4FCA-9747-EB38AB905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DB30D-DE56-4E08-8214-F7FF328F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BB31D-84DF-49C2-8361-9F8C1F0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02445-B95B-4A7F-9A8A-AD564A8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516EF-621B-498B-8AE0-D436E2EE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7043F-755F-4AA1-985B-1C745674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AF01-F75F-4000-8B5D-3F00D319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FA83-5ABB-4816-B92B-D3A94BD24D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5C6CC-5220-42D3-AB09-FC950EC80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FB5B4-BAAA-4858-81C6-A136CDA5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esc-dirac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72A61-6859-4736-A434-3A254BD28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Self adjusted auto provision system at resource level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41ABD4-3399-4A04-ADA0-A2942A9A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 8</a:t>
            </a:r>
            <a:r>
              <a:rPr lang="en-US" altLang="zh-CN" baseline="30000" dirty="0"/>
              <a:t>st</a:t>
            </a:r>
            <a:r>
              <a:rPr lang="en-US" dirty="0"/>
              <a:t> J</a:t>
            </a:r>
            <a:r>
              <a:rPr lang="en-US" altLang="zh-CN" dirty="0"/>
              <a:t>uly</a:t>
            </a:r>
            <a:endParaRPr lang="en-US" dirty="0"/>
          </a:p>
          <a:p>
            <a:r>
              <a:rPr lang="en-US" dirty="0"/>
              <a:t>You 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B24D-AFC7-479A-8470-CA365107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phase: performance test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904BB654-9776-40B3-BBAD-E61D8D1175CF}"/>
              </a:ext>
            </a:extLst>
          </p:cNvPr>
          <p:cNvSpPr/>
          <p:nvPr/>
        </p:nvSpPr>
        <p:spPr>
          <a:xfrm>
            <a:off x="2671482" y="2115671"/>
            <a:ext cx="1801906" cy="1013011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291AA915-597B-419A-AC1F-7C21CD53843A}"/>
              </a:ext>
            </a:extLst>
          </p:cNvPr>
          <p:cNvSpPr/>
          <p:nvPr/>
        </p:nvSpPr>
        <p:spPr>
          <a:xfrm>
            <a:off x="6499412" y="2115670"/>
            <a:ext cx="1801906" cy="1013011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COMPUTING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E631E437-8DAD-4165-8F1B-605A80DBC555}"/>
              </a:ext>
            </a:extLst>
          </p:cNvPr>
          <p:cNvSpPr/>
          <p:nvPr/>
        </p:nvSpPr>
        <p:spPr>
          <a:xfrm>
            <a:off x="4016188" y="4312024"/>
            <a:ext cx="3074894" cy="9233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TEST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CF174DE-B10F-48E3-ABDF-6187C0F16867}"/>
              </a:ext>
            </a:extLst>
          </p:cNvPr>
          <p:cNvSpPr/>
          <p:nvPr/>
        </p:nvSpPr>
        <p:spPr>
          <a:xfrm rot="19116512">
            <a:off x="4231340" y="3272118"/>
            <a:ext cx="484094" cy="89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34F130D-BB0E-4D21-9CC0-728B5546AECD}"/>
              </a:ext>
            </a:extLst>
          </p:cNvPr>
          <p:cNvSpPr/>
          <p:nvPr/>
        </p:nvSpPr>
        <p:spPr>
          <a:xfrm rot="2949883">
            <a:off x="6191780" y="3281085"/>
            <a:ext cx="484094" cy="89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196B3-CC43-43A4-8A90-D458F19E43C9}"/>
              </a:ext>
            </a:extLst>
          </p:cNvPr>
          <p:cNvSpPr txBox="1"/>
          <p:nvPr/>
        </p:nvSpPr>
        <p:spPr>
          <a:xfrm>
            <a:off x="71719" y="4232442"/>
            <a:ext cx="373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mini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the time from submission to the end</a:t>
            </a:r>
          </a:p>
        </p:txBody>
      </p:sp>
    </p:spTree>
    <p:extLst>
      <p:ext uri="{BB962C8B-B14F-4D97-AF65-F5344CB8AC3E}">
        <p14:creationId xmlns:p14="http://schemas.microsoft.com/office/powerpoint/2010/main" val="394118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7FDE4-62D3-4371-9189-E1818E85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problems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968E1-F8C1-475C-AFFA-92DCE1C5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set( from </a:t>
            </a:r>
            <a:r>
              <a:rPr lang="en-US" dirty="0" err="1"/>
              <a:t>Souley</a:t>
            </a:r>
            <a:r>
              <a:rPr lang="en-US" dirty="0"/>
              <a:t> or fetch it from LOAFR website by myself)</a:t>
            </a:r>
          </a:p>
          <a:p>
            <a:pPr lvl="1"/>
            <a:r>
              <a:rPr lang="en-US" dirty="0"/>
              <a:t>Including: observation and sky map</a:t>
            </a:r>
          </a:p>
          <a:p>
            <a:pPr lvl="1"/>
            <a:r>
              <a:rPr lang="en-US" dirty="0"/>
              <a:t>L246909_SAP006_SB486_uv_001.MS_02134b61.tar + </a:t>
            </a:r>
            <a:r>
              <a:rPr lang="en-US" u="sng" dirty="0"/>
              <a:t>3c196.sky.txt?</a:t>
            </a:r>
          </a:p>
          <a:p>
            <a:pPr lvl="1"/>
            <a:r>
              <a:rPr lang="en-US" dirty="0"/>
              <a:t>L250048_SB342_uv.dppp.MS_32c7efc3.tar</a:t>
            </a:r>
          </a:p>
          <a:p>
            <a:r>
              <a:rPr lang="en-US" dirty="0"/>
              <a:t>Capability of singularity:</a:t>
            </a:r>
          </a:p>
          <a:p>
            <a:pPr lvl="1"/>
            <a:r>
              <a:rPr lang="en-US" dirty="0"/>
              <a:t>LU site: 3.4 headnode,2.6 work node</a:t>
            </a:r>
          </a:p>
          <a:p>
            <a:pPr lvl="1"/>
            <a:r>
              <a:rPr lang="en-US" dirty="0"/>
              <a:t>VU site: 3.4 head and work node (8888 port occupied)</a:t>
            </a:r>
          </a:p>
          <a:p>
            <a:r>
              <a:rPr lang="en-US" dirty="0"/>
              <a:t>DDL: 31</a:t>
            </a:r>
            <a:r>
              <a:rPr lang="en-US" baseline="30000" dirty="0"/>
              <a:t>st</a:t>
            </a:r>
            <a:r>
              <a:rPr lang="en-US" dirty="0"/>
              <a:t> August for grading or submission?</a:t>
            </a:r>
          </a:p>
          <a:p>
            <a:pPr lvl="1"/>
            <a:r>
              <a:rPr lang="en-US" dirty="0"/>
              <a:t>I can extend for 2 months, new rules, Non-EU student 2K a year now</a:t>
            </a:r>
          </a:p>
          <a:p>
            <a:pPr lvl="1"/>
            <a:r>
              <a:rPr lang="en-US" dirty="0"/>
              <a:t>Second reader?</a:t>
            </a:r>
          </a:p>
          <a:p>
            <a:r>
              <a:rPr lang="en-US" dirty="0"/>
              <a:t>Contract with eScience Center</a:t>
            </a:r>
          </a:p>
          <a:p>
            <a:pPr lvl="1"/>
            <a:r>
              <a:rPr lang="en-US" dirty="0"/>
              <a:t>At least a record from eScience Center, showing I used to be there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4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1177-2605-4267-97ED-CA6D82D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issue and research question</a:t>
            </a:r>
          </a:p>
        </p:txBody>
      </p:sp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FC0B2B94-370A-41DD-AB23-07FAE636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58" y="1934353"/>
            <a:ext cx="9831483" cy="3953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076525-790B-4F82-AE08-8A86B3345E8B}"/>
              </a:ext>
            </a:extLst>
          </p:cNvPr>
          <p:cNvSpPr txBox="1"/>
          <p:nvPr/>
        </p:nvSpPr>
        <p:spPr>
          <a:xfrm>
            <a:off x="1222310" y="4991878"/>
            <a:ext cx="618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the resource utilization level in a batch cluster?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3ACDA-F1C4-4028-9C7C-988335F680E1}"/>
              </a:ext>
            </a:extLst>
          </p:cNvPr>
          <p:cNvSpPr txBox="1"/>
          <p:nvPr/>
        </p:nvSpPr>
        <p:spPr>
          <a:xfrm>
            <a:off x="1222310" y="5530788"/>
            <a:ext cx="655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se calibration applications to fill in the blank.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6DFC6-4C79-4EBE-819F-8FCA53B6F9A0}"/>
              </a:ext>
            </a:extLst>
          </p:cNvPr>
          <p:cNvSpPr txBox="1"/>
          <p:nvPr/>
        </p:nvSpPr>
        <p:spPr>
          <a:xfrm>
            <a:off x="1222310" y="6094282"/>
            <a:ext cx="472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t requires:</a:t>
            </a:r>
            <a:r>
              <a:rPr lang="zh-CN" altLang="en-US" dirty="0"/>
              <a:t> </a:t>
            </a:r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scaling/provisioning;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6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A6B6-816B-433E-A549-15B4CC7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Design-current layout</a:t>
            </a:r>
            <a:endParaRPr 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83E94AD-5F4E-41C9-B865-D7018FBCE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1514475"/>
            <a:ext cx="6391275" cy="53435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755E1D-E8EF-4429-AFD5-70AB9A0C3C1A}"/>
              </a:ext>
            </a:extLst>
          </p:cNvPr>
          <p:cNvSpPr txBox="1"/>
          <p:nvPr/>
        </p:nvSpPr>
        <p:spPr>
          <a:xfrm>
            <a:off x="2277035" y="2932371"/>
            <a:ext cx="39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scaling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D7B960A-5335-4268-BA0E-4F409F59E45A}"/>
              </a:ext>
            </a:extLst>
          </p:cNvPr>
          <p:cNvSpPr/>
          <p:nvPr/>
        </p:nvSpPr>
        <p:spPr>
          <a:xfrm>
            <a:off x="4168588" y="3024704"/>
            <a:ext cx="2644588" cy="184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336ED-D12B-4306-AF29-22C49BA224E8}"/>
              </a:ext>
            </a:extLst>
          </p:cNvPr>
          <p:cNvSpPr txBox="1"/>
          <p:nvPr/>
        </p:nvSpPr>
        <p:spPr>
          <a:xfrm>
            <a:off x="1622611" y="4479687"/>
            <a:ext cx="308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 distributed computing</a:t>
            </a:r>
          </a:p>
          <a:p>
            <a:pPr algn="ctr"/>
            <a:r>
              <a:rPr lang="en-US" dirty="0"/>
              <a:t>(Master/Worker)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714F218-3325-4874-9AA1-52E588EA7661}"/>
              </a:ext>
            </a:extLst>
          </p:cNvPr>
          <p:cNvSpPr/>
          <p:nvPr/>
        </p:nvSpPr>
        <p:spPr>
          <a:xfrm>
            <a:off x="4706470" y="4802852"/>
            <a:ext cx="210670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B3E69-DDBD-4FDA-ADD4-C396A9EB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uto scaling simulation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97828-976F-4647-9EE8-2A23BF84A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7" y="3146460"/>
            <a:ext cx="4782332" cy="3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AD3002-F027-4827-825A-3F2B0ADB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53" y="3146460"/>
            <a:ext cx="4782332" cy="3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08462C-9F65-46D4-89EF-535202302FC3}"/>
              </a:ext>
            </a:extLst>
          </p:cNvPr>
          <p:cNvSpPr txBox="1"/>
          <p:nvPr/>
        </p:nvSpPr>
        <p:spPr>
          <a:xfrm>
            <a:off x="2603240" y="6104882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D325FF-B4AF-4BD1-AC99-F3C65DBB2782}"/>
              </a:ext>
            </a:extLst>
          </p:cNvPr>
          <p:cNvSpPr txBox="1"/>
          <p:nvPr/>
        </p:nvSpPr>
        <p:spPr>
          <a:xfrm>
            <a:off x="8796171" y="6104882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SCALING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07869A5-5F4B-4B19-92EF-123472C23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950" y="2566882"/>
            <a:ext cx="33358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check point:39062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Calibration use:342067.0 AVG:8.757027289949312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Normal use:433084 AVG:11.087092314781628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use:775151.0 AVG:19.844119604730942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534359-7BE2-4E8A-86C8-8696A57C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90" y="2528795"/>
            <a:ext cx="33358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check point:39012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Calibration use:235280.0 AVG:6.030964831333948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Normal use:464868 AVG:11.91602583820363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use:700148.0 AVG:17.946990669537577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82A752-49C9-4BE0-BA8B-BDB674DF575F}"/>
              </a:ext>
            </a:extLst>
          </p:cNvPr>
          <p:cNvSpPr txBox="1"/>
          <p:nvPr/>
        </p:nvSpPr>
        <p:spPr>
          <a:xfrm>
            <a:off x="838200" y="1597981"/>
            <a:ext cx="3884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altLang="zh-CN" dirty="0"/>
              <a:t>alibration resource:</a:t>
            </a:r>
            <a:r>
              <a:rPr lang="zh-CN" altLang="en-US" dirty="0"/>
              <a:t> </a:t>
            </a:r>
            <a:r>
              <a:rPr lang="en-US" altLang="zh-CN" dirty="0"/>
              <a:t>45.2% </a:t>
            </a:r>
            <a:r>
              <a:rPr lang="en-US" altLang="zh-CN" dirty="0">
                <a:solidFill>
                  <a:srgbClr val="FF0000"/>
                </a:solidFill>
              </a:rPr>
              <a:t>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resource: 7.0% </a:t>
            </a:r>
            <a:r>
              <a:rPr lang="en-US" dirty="0">
                <a:solidFill>
                  <a:srgbClr val="0070C0"/>
                </a:solidFill>
              </a:rPr>
              <a:t>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resource: 10.6% </a:t>
            </a:r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9957A-8168-4652-94FD-734F3913C5D6}"/>
              </a:ext>
            </a:extLst>
          </p:cNvPr>
          <p:cNvSpPr txBox="1"/>
          <p:nvPr/>
        </p:nvSpPr>
        <p:spPr>
          <a:xfrm>
            <a:off x="5477521" y="5582289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76B4"/>
                </a:solidFill>
              </a:rPr>
              <a:t>Calibration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4740E5-298A-4800-93C2-DD308151D690}"/>
              </a:ext>
            </a:extLst>
          </p:cNvPr>
          <p:cNvSpPr txBox="1"/>
          <p:nvPr/>
        </p:nvSpPr>
        <p:spPr>
          <a:xfrm>
            <a:off x="5483440" y="5195490"/>
            <a:ext cx="120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F0E"/>
                </a:solidFill>
              </a:rPr>
              <a:t>Other Jobs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1EBD3B-1951-491A-98A9-14FF103008F6}"/>
              </a:ext>
            </a:extLst>
          </p:cNvPr>
          <p:cNvSpPr txBox="1"/>
          <p:nvPr/>
        </p:nvSpPr>
        <p:spPr>
          <a:xfrm>
            <a:off x="5365078" y="4805109"/>
            <a:ext cx="14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2728"/>
                </a:solidFill>
              </a:rPr>
              <a:t>Pending jobs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8F043F-C26C-43DE-B08F-DE378E8B7081}"/>
              </a:ext>
            </a:extLst>
          </p:cNvPr>
          <p:cNvSpPr txBox="1"/>
          <p:nvPr/>
        </p:nvSpPr>
        <p:spPr>
          <a:xfrm>
            <a:off x="5290819" y="6069328"/>
            <a:ext cx="19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mini node = 8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AB9DE7-7751-4D8C-9D87-A94EF8BFEFD3}"/>
              </a:ext>
            </a:extLst>
          </p:cNvPr>
          <p:cNvCxnSpPr/>
          <p:nvPr/>
        </p:nvCxnSpPr>
        <p:spPr>
          <a:xfrm>
            <a:off x="7164785" y="4976907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167B00B-744D-45CE-8A6D-1A0140210C31}"/>
              </a:ext>
            </a:extLst>
          </p:cNvPr>
          <p:cNvCxnSpPr/>
          <p:nvPr/>
        </p:nvCxnSpPr>
        <p:spPr>
          <a:xfrm>
            <a:off x="712393" y="5140077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B4B61-40F7-4FC4-943E-18F92FEE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uto scaling simulation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F9996-A12D-481D-985B-931B6EFD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9523" cy="435133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ssues:</a:t>
            </a:r>
          </a:p>
          <a:p>
            <a:pPr lvl="1"/>
            <a:r>
              <a:rPr lang="en-US" dirty="0"/>
              <a:t>The one last node is not taken by the calibration application</a:t>
            </a:r>
          </a:p>
          <a:p>
            <a:pPr lvl="1"/>
            <a:r>
              <a:rPr lang="en-US" dirty="0"/>
              <a:t> Reduce the limit of (Xenon) job running time, does not help to increase the performance( node/sec)</a:t>
            </a:r>
          </a:p>
          <a:p>
            <a:pPr lvl="1"/>
            <a:r>
              <a:rPr lang="en-US" dirty="0"/>
              <a:t>Reduce the mini number does not help as well</a:t>
            </a:r>
          </a:p>
          <a:p>
            <a:r>
              <a:rPr lang="en-US" dirty="0"/>
              <a:t>Possible reasons</a:t>
            </a:r>
          </a:p>
          <a:p>
            <a:pPr lvl="1"/>
            <a:r>
              <a:rPr lang="en-US" dirty="0"/>
              <a:t>Auto-scaling algorithm still hidden problem</a:t>
            </a:r>
          </a:p>
          <a:p>
            <a:pPr lvl="1"/>
            <a:r>
              <a:rPr lang="en-US" dirty="0"/>
              <a:t>The given test case can not give a chance to show the </a:t>
            </a:r>
            <a:r>
              <a:rPr lang="en-US" altLang="zh-CN" dirty="0"/>
              <a:t>mechanism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417DAC-6237-4817-9BC4-C84AFA154CDD}"/>
              </a:ext>
            </a:extLst>
          </p:cNvPr>
          <p:cNvSpPr txBox="1"/>
          <p:nvPr/>
        </p:nvSpPr>
        <p:spPr>
          <a:xfrm>
            <a:off x="9251386" y="6387422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SCALING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F0759-79A2-41FC-BB4A-EF0109E4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23" y="3017126"/>
            <a:ext cx="4464082" cy="337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54FAB3-7F9C-44AA-8092-1A5F07F75E8C}"/>
              </a:ext>
            </a:extLst>
          </p:cNvPr>
          <p:cNvCxnSpPr/>
          <p:nvPr/>
        </p:nvCxnSpPr>
        <p:spPr>
          <a:xfrm>
            <a:off x="7637723" y="4950013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F017D-A5D9-4F7C-A9AE-2C96778E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processed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9C1F2-B5D2-4355-B105-AE6D217F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249"/>
            <a:ext cx="12192000" cy="46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2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9479-0A98-4B9D-B12C-349A4C1D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data &amp; speed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52A5A-2462-427E-A900-161E7916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 sm.ms </a:t>
            </a:r>
            <a:r>
              <a:rPr lang="en-US" dirty="0">
                <a:hlinkClick r:id="rId2"/>
              </a:rPr>
              <a:t>https://github.com/nlesc-dirac/data</a:t>
            </a:r>
            <a:endParaRPr lang="en-US" dirty="0"/>
          </a:p>
          <a:p>
            <a:pPr lvl="1"/>
            <a:r>
              <a:rPr lang="en-US" dirty="0"/>
              <a:t>Size 69M</a:t>
            </a:r>
          </a:p>
          <a:p>
            <a:r>
              <a:rPr lang="en-US" dirty="0"/>
              <a:t>Speed:</a:t>
            </a:r>
          </a:p>
          <a:p>
            <a:pPr lvl="1"/>
            <a:r>
              <a:rPr lang="en-US" dirty="0"/>
              <a:t>-n 2: 31s</a:t>
            </a:r>
          </a:p>
          <a:p>
            <a:pPr lvl="1"/>
            <a:r>
              <a:rPr lang="en-US" dirty="0"/>
              <a:t>-n 4: 26s</a:t>
            </a:r>
          </a:p>
          <a:p>
            <a:pPr lvl="1"/>
            <a:r>
              <a:rPr lang="en-US" dirty="0"/>
              <a:t>-n 6: 20.7s</a:t>
            </a:r>
          </a:p>
          <a:p>
            <a:r>
              <a:rPr lang="en-US" dirty="0"/>
              <a:t>W</a:t>
            </a:r>
            <a:r>
              <a:rPr lang="en-US" altLang="zh-CN" dirty="0"/>
              <a:t>ork around:</a:t>
            </a:r>
          </a:p>
          <a:p>
            <a:pPr lvl="1"/>
            <a:r>
              <a:rPr lang="en-US" dirty="0"/>
              <a:t>Big/mid/small data set = duplicate sm.ms x 500/150/50</a:t>
            </a:r>
          </a:p>
          <a:p>
            <a:pPr lvl="1"/>
            <a:r>
              <a:rPr lang="en-US" dirty="0"/>
              <a:t>The assumption behind: an observation can be divided into sub data sets</a:t>
            </a:r>
          </a:p>
          <a:p>
            <a:r>
              <a:rPr lang="en-US" dirty="0"/>
              <a:t>Limit: </a:t>
            </a:r>
          </a:p>
          <a:p>
            <a:pPr lvl="1"/>
            <a:r>
              <a:rPr lang="en-US" dirty="0"/>
              <a:t>40 GB disk </a:t>
            </a:r>
            <a:r>
              <a:rPr lang="en-US" dirty="0" err="1"/>
              <a:t>quotum</a:t>
            </a:r>
            <a:r>
              <a:rPr lang="en-US" dirty="0"/>
              <a:t> on DAS5</a:t>
            </a:r>
          </a:p>
          <a:p>
            <a:pPr lvl="1"/>
            <a:r>
              <a:rPr lang="en-US" dirty="0"/>
              <a:t>No Sky Map for </a:t>
            </a:r>
            <a:r>
              <a:rPr lang="en-US" dirty="0" err="1"/>
              <a:t>sagecal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立方体 32">
            <a:extLst>
              <a:ext uri="{FF2B5EF4-FFF2-40B4-BE49-F238E27FC236}">
                <a16:creationId xmlns:a16="http://schemas.microsoft.com/office/drawing/2014/main" id="{EC0473C9-268E-4BC0-B949-27E776E36FF9}"/>
              </a:ext>
            </a:extLst>
          </p:cNvPr>
          <p:cNvSpPr/>
          <p:nvPr/>
        </p:nvSpPr>
        <p:spPr>
          <a:xfrm>
            <a:off x="507626" y="1454530"/>
            <a:ext cx="1423147" cy="1325563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F6B169-362F-435E-88AF-BC21570E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DynPrvDriver</a:t>
            </a:r>
            <a:r>
              <a:rPr lang="en-US" dirty="0"/>
              <a:t> – compute layer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ABDEB776-7DA4-4370-A434-C82222D5EB28}"/>
              </a:ext>
            </a:extLst>
          </p:cNvPr>
          <p:cNvSpPr/>
          <p:nvPr/>
        </p:nvSpPr>
        <p:spPr>
          <a:xfrm>
            <a:off x="914400" y="40597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CF3861F-BE99-4993-84BB-39EA94393738}"/>
              </a:ext>
            </a:extLst>
          </p:cNvPr>
          <p:cNvSpPr/>
          <p:nvPr/>
        </p:nvSpPr>
        <p:spPr>
          <a:xfrm>
            <a:off x="1066800" y="42121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3BC4FAC9-372C-4C89-8145-1A74D157DB3D}"/>
              </a:ext>
            </a:extLst>
          </p:cNvPr>
          <p:cNvSpPr/>
          <p:nvPr/>
        </p:nvSpPr>
        <p:spPr>
          <a:xfrm>
            <a:off x="1219200" y="43645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6144887-1916-4B7A-AECD-AE8B633AEFD5}"/>
              </a:ext>
            </a:extLst>
          </p:cNvPr>
          <p:cNvSpPr/>
          <p:nvPr/>
        </p:nvSpPr>
        <p:spPr>
          <a:xfrm>
            <a:off x="1371600" y="45169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7D7B90A9-3251-4378-B251-8106D45BA2DD}"/>
              </a:ext>
            </a:extLst>
          </p:cNvPr>
          <p:cNvSpPr/>
          <p:nvPr/>
        </p:nvSpPr>
        <p:spPr>
          <a:xfrm>
            <a:off x="990600" y="174120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7A2BC4-2C9F-4A33-BB87-2C3BD79CFAD9}"/>
              </a:ext>
            </a:extLst>
          </p:cNvPr>
          <p:cNvSpPr/>
          <p:nvPr/>
        </p:nvSpPr>
        <p:spPr>
          <a:xfrm>
            <a:off x="7028329" y="4364598"/>
            <a:ext cx="3792071" cy="1883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9A7D11-F99A-4267-98EE-5455CB841227}"/>
              </a:ext>
            </a:extLst>
          </p:cNvPr>
          <p:cNvSpPr/>
          <p:nvPr/>
        </p:nvSpPr>
        <p:spPr>
          <a:xfrm>
            <a:off x="7171764" y="1964484"/>
            <a:ext cx="3505200" cy="1057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</a:t>
            </a:r>
            <a:endParaRPr 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E103D53-89C1-4A53-9CD6-CF2781741153}"/>
              </a:ext>
            </a:extLst>
          </p:cNvPr>
          <p:cNvCxnSpPr/>
          <p:nvPr/>
        </p:nvCxnSpPr>
        <p:spPr>
          <a:xfrm flipH="1">
            <a:off x="3433482" y="2574925"/>
            <a:ext cx="32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DFCDEFB-DDE0-42BA-9D30-3E6B266BF8B0}"/>
              </a:ext>
            </a:extLst>
          </p:cNvPr>
          <p:cNvSpPr txBox="1"/>
          <p:nvPr/>
        </p:nvSpPr>
        <p:spPr>
          <a:xfrm>
            <a:off x="4294093" y="2097467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 PATH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2A5B693-DE7F-4688-A716-2E309AAD5E63}"/>
              </a:ext>
            </a:extLst>
          </p:cNvPr>
          <p:cNvSpPr/>
          <p:nvPr/>
        </p:nvSpPr>
        <p:spPr>
          <a:xfrm>
            <a:off x="7292788" y="4919947"/>
            <a:ext cx="3263152" cy="98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422CE8-5B62-4CD4-92AE-C74A4C0308E6}"/>
              </a:ext>
            </a:extLst>
          </p:cNvPr>
          <p:cNvSpPr txBox="1"/>
          <p:nvPr/>
        </p:nvSpPr>
        <p:spPr>
          <a:xfrm>
            <a:off x="7100047" y="4364598"/>
            <a:ext cx="175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5A8498-9341-4D92-9384-707B1E75A0D5}"/>
              </a:ext>
            </a:extLst>
          </p:cNvPr>
          <p:cNvSpPr txBox="1"/>
          <p:nvPr/>
        </p:nvSpPr>
        <p:spPr>
          <a:xfrm>
            <a:off x="7292788" y="5000347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D9AB1C8-4959-4531-85D5-6DE9374AA68B}"/>
              </a:ext>
            </a:extLst>
          </p:cNvPr>
          <p:cNvSpPr/>
          <p:nvPr/>
        </p:nvSpPr>
        <p:spPr>
          <a:xfrm>
            <a:off x="9888068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0BB463-76AB-4B5A-BFEF-8D4E54BC0786}"/>
              </a:ext>
            </a:extLst>
          </p:cNvPr>
          <p:cNvSpPr/>
          <p:nvPr/>
        </p:nvSpPr>
        <p:spPr>
          <a:xfrm>
            <a:off x="9135035" y="548524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4CD00B-BC9D-4D31-8058-D98B1F9EE632}"/>
              </a:ext>
            </a:extLst>
          </p:cNvPr>
          <p:cNvSpPr/>
          <p:nvPr/>
        </p:nvSpPr>
        <p:spPr>
          <a:xfrm>
            <a:off x="9135035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551A6BD-74E7-4841-BE2B-98339CD4F5A5}"/>
              </a:ext>
            </a:extLst>
          </p:cNvPr>
          <p:cNvSpPr/>
          <p:nvPr/>
        </p:nvSpPr>
        <p:spPr>
          <a:xfrm>
            <a:off x="8346142" y="5498633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48012D2-A4FD-483A-9998-0B44D824C538}"/>
              </a:ext>
            </a:extLst>
          </p:cNvPr>
          <p:cNvSpPr/>
          <p:nvPr/>
        </p:nvSpPr>
        <p:spPr>
          <a:xfrm>
            <a:off x="8337177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E0F07-34F6-4BF0-B9E3-3A695E86A910}"/>
              </a:ext>
            </a:extLst>
          </p:cNvPr>
          <p:cNvSpPr/>
          <p:nvPr/>
        </p:nvSpPr>
        <p:spPr>
          <a:xfrm>
            <a:off x="8319247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631DE7-8CF5-48C1-BE07-91D112D1A2EF}"/>
              </a:ext>
            </a:extLst>
          </p:cNvPr>
          <p:cNvSpPr/>
          <p:nvPr/>
        </p:nvSpPr>
        <p:spPr>
          <a:xfrm>
            <a:off x="9117105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2DAE05-B4E3-4697-B1BB-4661D8C93CFA}"/>
              </a:ext>
            </a:extLst>
          </p:cNvPr>
          <p:cNvSpPr/>
          <p:nvPr/>
        </p:nvSpPr>
        <p:spPr>
          <a:xfrm>
            <a:off x="9849968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1629D90-31CB-47A3-AEEC-714EE3FF135D}"/>
              </a:ext>
            </a:extLst>
          </p:cNvPr>
          <p:cNvCxnSpPr>
            <a:cxnSpLocks/>
          </p:cNvCxnSpPr>
          <p:nvPr/>
        </p:nvCxnSpPr>
        <p:spPr>
          <a:xfrm rot="10800000">
            <a:off x="3487272" y="3130445"/>
            <a:ext cx="3805516" cy="20892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DAB2FA-610E-42C5-9A8A-579C8D7DACB3}"/>
              </a:ext>
            </a:extLst>
          </p:cNvPr>
          <p:cNvSpPr txBox="1"/>
          <p:nvPr/>
        </p:nvSpPr>
        <p:spPr>
          <a:xfrm>
            <a:off x="5540188" y="3334871"/>
            <a:ext cx="138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AND SPLIT TASKS</a:t>
            </a:r>
          </a:p>
        </p:txBody>
      </p:sp>
      <p:sp>
        <p:nvSpPr>
          <p:cNvPr id="31" name="箭头: 左弧形 30">
            <a:extLst>
              <a:ext uri="{FF2B5EF4-FFF2-40B4-BE49-F238E27FC236}">
                <a16:creationId xmlns:a16="http://schemas.microsoft.com/office/drawing/2014/main" id="{EFB38288-8707-4816-9CB0-FCEE539AFE2A}"/>
              </a:ext>
            </a:extLst>
          </p:cNvPr>
          <p:cNvSpPr/>
          <p:nvPr/>
        </p:nvSpPr>
        <p:spPr>
          <a:xfrm>
            <a:off x="412376" y="3334871"/>
            <a:ext cx="349623" cy="1585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798E64-2863-4B94-8670-F7752B514DB4}"/>
              </a:ext>
            </a:extLst>
          </p:cNvPr>
          <p:cNvSpPr txBox="1"/>
          <p:nvPr/>
        </p:nvSpPr>
        <p:spPr>
          <a:xfrm>
            <a:off x="370597" y="3773672"/>
            <a:ext cx="63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5B20DB8C-355F-485D-A014-08F5FC4A822C}"/>
              </a:ext>
            </a:extLst>
          </p:cNvPr>
          <p:cNvSpPr/>
          <p:nvPr/>
        </p:nvSpPr>
        <p:spPr>
          <a:xfrm rot="10341916">
            <a:off x="3498476" y="3379696"/>
            <a:ext cx="349623" cy="1585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C527B9-7974-485F-9688-C4B0FE43D409}"/>
              </a:ext>
            </a:extLst>
          </p:cNvPr>
          <p:cNvSpPr txBox="1"/>
          <p:nvPr/>
        </p:nvSpPr>
        <p:spPr>
          <a:xfrm>
            <a:off x="3890565" y="4011982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49B0A34-E8E4-49B9-A5C9-A43B60862C19}"/>
              </a:ext>
            </a:extLst>
          </p:cNvPr>
          <p:cNvCxnSpPr/>
          <p:nvPr/>
        </p:nvCxnSpPr>
        <p:spPr>
          <a:xfrm flipV="1">
            <a:off x="3433482" y="5646602"/>
            <a:ext cx="4796118" cy="37646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E825CB6-1AAF-4804-B5EB-B717A3046D98}"/>
              </a:ext>
            </a:extLst>
          </p:cNvPr>
          <p:cNvSpPr txBox="1"/>
          <p:nvPr/>
        </p:nvSpPr>
        <p:spPr>
          <a:xfrm>
            <a:off x="3487270" y="5960809"/>
            <a:ext cx="390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Sagecal</a:t>
            </a:r>
            <a:r>
              <a:rPr lang="en-US" dirty="0"/>
              <a:t> inside </a:t>
            </a:r>
            <a:r>
              <a:rPr lang="en-US" dirty="0" err="1"/>
              <a:t>Singurarity</a:t>
            </a:r>
            <a:r>
              <a:rPr lang="en-US" dirty="0"/>
              <a:t> </a:t>
            </a:r>
            <a:r>
              <a:rPr lang="en-US" altLang="zh-CN" dirty="0"/>
              <a:t>container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6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AD17-D27C-4320-8E21-994D803C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DynPrvDriver</a:t>
            </a:r>
            <a:r>
              <a:rPr lang="en-US" dirty="0"/>
              <a:t> – compute layer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504F5-EE5E-4783-98A0-14E3F136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Waste of compute resource: one node as master </a:t>
            </a:r>
          </a:p>
          <a:p>
            <a:pPr lvl="2"/>
            <a:r>
              <a:rPr lang="en-US" dirty="0"/>
              <a:t>Possible solution: if it is a master, create a new thread or process as Ibis executor(be careful about limiting the CPU usage)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AssumeDied</a:t>
            </a:r>
            <a:r>
              <a:rPr lang="en-US" dirty="0"/>
              <a:t> works?</a:t>
            </a:r>
          </a:p>
          <a:p>
            <a:pPr lvl="2"/>
            <a:r>
              <a:rPr lang="en-US" dirty="0"/>
              <a:t>Currently</a:t>
            </a:r>
            <a:r>
              <a:rPr lang="en-US" altLang="zh-CN" dirty="0"/>
              <a:t>, </a:t>
            </a:r>
            <a:r>
              <a:rPr lang="en-US" altLang="zh-CN" dirty="0" err="1"/>
              <a:t>AssumeDied+signalhandler</a:t>
            </a:r>
            <a:r>
              <a:rPr lang="en-US" altLang="zh-CN" dirty="0"/>
              <a:t> is used for fast recover, but  the function is not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2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558</Words>
  <Application>Microsoft Office PowerPoint</Application>
  <PresentationFormat>宽屏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主题​​</vt:lpstr>
      <vt:lpstr>Self adjusted auto provision system at resource level</vt:lpstr>
      <vt:lpstr>Recap – issue and research question</vt:lpstr>
      <vt:lpstr>Design-current layout</vt:lpstr>
      <vt:lpstr>Auto scaling simulation</vt:lpstr>
      <vt:lpstr>Auto scaling simulation</vt:lpstr>
      <vt:lpstr>How data processed</vt:lpstr>
      <vt:lpstr>Current data &amp; speed</vt:lpstr>
      <vt:lpstr>DynPrvDriver – compute layer</vt:lpstr>
      <vt:lpstr>DynPrvDriver – compute layer</vt:lpstr>
      <vt:lpstr>Next phase: performance test</vt:lpstr>
      <vt:lpstr>Overall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adjusted auto provision system at resource level</dc:title>
  <dc:creator>Adolphus Envy</dc:creator>
  <cp:lastModifiedBy>Adolphus Envy</cp:lastModifiedBy>
  <cp:revision>22</cp:revision>
  <dcterms:created xsi:type="dcterms:W3CDTF">2020-06-30T18:59:06Z</dcterms:created>
  <dcterms:modified xsi:type="dcterms:W3CDTF">2020-07-31T09:20:16Z</dcterms:modified>
</cp:coreProperties>
</file>