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11"/>
  </p:notesMasterIdLst>
  <p:sldIdLst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66">
          <p15:clr>
            <a:srgbClr val="A4A3A4"/>
          </p15:clr>
        </p15:guide>
        <p15:guide id="2" pos="2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ie Breitmoser" initials="LB" lastIdx="5" clrIdx="0">
    <p:extLst/>
  </p:cmAuthor>
  <p:cmAuthor id="2" name="Sandro Schulze" initials="" lastIdx="1" clrIdx="1"/>
  <p:cmAuthor id="3" name="Alexander Schlie" initials="AS" lastIdx="9" clrIdx="2">
    <p:extLst/>
  </p:cmAuthor>
  <p:cmAuthor id="4" name="Thomas Thüm" initials="TT" lastIdx="2" clrIdx="3">
    <p:extLst/>
  </p:cmAuthor>
  <p:cmAuthor id="5" name="Victoria Sack" initials="VS" lastIdx="1" clrIdx="4"/>
  <p:cmAuthor id="6" name="Thorsten Klingen" initials="TRK" lastIdx="2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7199"/>
    <a:srgbClr val="002448"/>
    <a:srgbClr val="CC6677"/>
    <a:srgbClr val="F4E8E7"/>
    <a:srgbClr val="007156"/>
    <a:srgbClr val="F6F3E0"/>
    <a:srgbClr val="FFCD00"/>
    <a:srgbClr val="FA6E00"/>
    <a:srgbClr val="7CCDE6"/>
    <a:srgbClr val="008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2642" autoAdjust="0"/>
  </p:normalViewPr>
  <p:slideViewPr>
    <p:cSldViewPr>
      <p:cViewPr varScale="1">
        <p:scale>
          <a:sx n="104" d="100"/>
          <a:sy n="104" d="100"/>
        </p:scale>
        <p:origin x="-1404" y="-96"/>
      </p:cViewPr>
      <p:guideLst>
        <p:guide orient="horz" pos="666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5946"/>
    </p:cViewPr>
  </p:sorterViewPr>
  <p:notesViewPr>
    <p:cSldViewPr>
      <p:cViewPr varScale="1">
        <p:scale>
          <a:sx n="90" d="100"/>
          <a:sy n="90" d="100"/>
        </p:scale>
        <p:origin x="273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4AA6088-1FF0-4E53-845C-EFEDD1C948F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4426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dirty="0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089718"/>
            <a:ext cx="8583612" cy="220630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6297613"/>
            <a:ext cx="8583612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Vorname, Nachname des Referenten, Datum</a:t>
            </a:r>
            <a:endParaRPr lang="de-DE" dirty="0"/>
          </a:p>
        </p:txBody>
      </p:sp>
      <p:pic>
        <p:nvPicPr>
          <p:cNvPr id="7" name="Picture 13" descr="TUBS_CO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</p:spPr>
      </p:pic>
      <p:pic>
        <p:nvPicPr>
          <p:cNvPr id="15" name="Picture 2" descr="C:\Users\Remo\AppData\Local\Temp\Rar$DR00.248\ISF_Logo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12055" y="201303"/>
            <a:ext cx="2058895" cy="10801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/>
          <a:p>
            <a:pPr lvl="0">
              <a:buClr>
                <a:srgbClr val="C0C0C0"/>
              </a:buClr>
            </a:pPr>
            <a:r>
              <a:rPr lang="de-DE" sz="2000" dirty="0" smtClean="0">
                <a:solidFill>
                  <a:srgbClr val="C0C0C0"/>
                </a:solidFill>
              </a:rPr>
              <a:t>Textmasterformat bearbeiten</a:t>
            </a:r>
          </a:p>
          <a:p>
            <a:pPr lvl="1">
              <a:buClr>
                <a:srgbClr val="C0C0C0"/>
              </a:buClr>
            </a:pPr>
            <a:r>
              <a:rPr lang="de-DE" sz="2000" dirty="0" smtClean="0">
                <a:solidFill>
                  <a:srgbClr val="C0C0C0"/>
                </a:solidFill>
              </a:rPr>
              <a:t>Zweite Ebene</a:t>
            </a:r>
          </a:p>
          <a:p>
            <a:pPr lvl="2">
              <a:buClr>
                <a:srgbClr val="C0C0C0"/>
              </a:buClr>
            </a:pPr>
            <a:r>
              <a:rPr lang="de-DE" sz="2000" dirty="0" smtClean="0">
                <a:solidFill>
                  <a:srgbClr val="C0C0C0"/>
                </a:solidFill>
              </a:rPr>
              <a:t>Dritte Ebene</a:t>
            </a:r>
          </a:p>
          <a:p>
            <a:pPr lvl="3">
              <a:buClr>
                <a:srgbClr val="C0C0C0"/>
              </a:buClr>
            </a:pPr>
            <a:r>
              <a:rPr lang="de-DE" sz="2000" dirty="0" smtClean="0">
                <a:solidFill>
                  <a:srgbClr val="C0C0C0"/>
                </a:solidFill>
              </a:rPr>
              <a:t>Vierte Ebene</a:t>
            </a:r>
          </a:p>
          <a:p>
            <a:pPr lvl="4">
              <a:buClr>
                <a:srgbClr val="C0C0C0"/>
              </a:buClr>
            </a:pPr>
            <a:r>
              <a:rPr lang="de-DE" sz="2000" dirty="0" smtClean="0">
                <a:solidFill>
                  <a:srgbClr val="C0C0C0"/>
                </a:solidFill>
              </a:rPr>
              <a:t>Fünfte Ebene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-49161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431800" y="1339850"/>
            <a:ext cx="8370888" cy="4622801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9764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190500" indent="-188913">
              <a:buFont typeface="Symbol" pitchFamily="18" charset="2"/>
              <a:buChar char="-"/>
              <a:defRPr sz="2000"/>
            </a:lvl2pPr>
            <a:lvl3pPr marL="361950" indent="-169863">
              <a:buFont typeface="Symbol" pitchFamily="18" charset="2"/>
              <a:buChar char="-"/>
              <a:defRPr sz="1800"/>
            </a:lvl3pPr>
            <a:lvl4pPr marL="542925" indent="-179388">
              <a:buFont typeface="Symbol" pitchFamily="18" charset="2"/>
              <a:buChar char="-"/>
              <a:defRPr sz="1800"/>
            </a:lvl4pPr>
            <a:lvl5pPr marL="742950" indent="-198438">
              <a:buFont typeface="Symbol" pitchFamily="18" charset="2"/>
              <a:buChar char="-"/>
              <a:defRPr sz="1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0214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feld 9"/>
          <p:cNvSpPr txBox="1"/>
          <p:nvPr userDrawn="1"/>
        </p:nvSpPr>
        <p:spPr>
          <a:xfrm>
            <a:off x="1821600" y="6140450"/>
            <a:ext cx="305372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noProof="0" dirty="0" smtClean="0"/>
              <a:t>30. </a:t>
            </a:r>
            <a:r>
              <a:rPr lang="en-US" sz="800" noProof="0" dirty="0" err="1" smtClean="0"/>
              <a:t>Januar</a:t>
            </a:r>
            <a:r>
              <a:rPr lang="en-US" sz="800" noProof="0" dirty="0" smtClean="0"/>
              <a:t> </a:t>
            </a:r>
            <a:r>
              <a:rPr lang="en-US" sz="800" baseline="0" noProof="0" dirty="0" smtClean="0"/>
              <a:t>2018 </a:t>
            </a:r>
            <a:r>
              <a:rPr lang="en-US" sz="800" noProof="0" dirty="0" smtClean="0"/>
              <a:t>| </a:t>
            </a:r>
            <a:r>
              <a:rPr lang="en-US" sz="800" noProof="0" dirty="0" smtClean="0"/>
              <a:t>MBSE | </a:t>
            </a:r>
            <a:r>
              <a:rPr lang="de-DE" sz="800" noProof="0" dirty="0" smtClean="0"/>
              <a:t>EGG: Easy Game Generator</a:t>
            </a:r>
            <a:r>
              <a:rPr lang="de-DE" sz="800" baseline="0" noProof="0" dirty="0" smtClean="0"/>
              <a:t> </a:t>
            </a:r>
            <a:r>
              <a:rPr lang="de-DE" sz="800" dirty="0" smtClean="0"/>
              <a:t>| </a:t>
            </a:r>
            <a:r>
              <a:rPr lang="en-US" sz="800" noProof="0" dirty="0" err="1" smtClean="0"/>
              <a:t>Seite</a:t>
            </a:r>
            <a:r>
              <a:rPr lang="en-US" sz="800" noProof="0" dirty="0" smtClean="0"/>
              <a:t> </a:t>
            </a:r>
            <a:fld id="{54091A06-E49E-4F45-A4ED-27B9A60B04AE}" type="slidenum">
              <a:rPr lang="en-US" sz="800" baseline="0" noProof="0" smtClean="0"/>
              <a:pPr/>
              <a:t>‹Nr.›</a:t>
            </a:fld>
            <a:endParaRPr lang="en-US" sz="800" noProof="0" dirty="0" smtClean="0"/>
          </a:p>
          <a:p>
            <a:endParaRPr lang="en-US" sz="800" noProof="0" dirty="0"/>
          </a:p>
        </p:txBody>
      </p:sp>
      <p:pic>
        <p:nvPicPr>
          <p:cNvPr id="14" name="Bild 8" descr="ISF_Logo_Schriftzug.pdf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046" y="6140450"/>
            <a:ext cx="2330450" cy="647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0" r:id="rId4"/>
    <p:sldLayoutId id="2147483661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Bild 8" descr="ISF_Logo_Schriftzug.pdf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046" y="6140450"/>
            <a:ext cx="2330450" cy="647700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1821600" y="6140450"/>
            <a:ext cx="305372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noProof="0" dirty="0" smtClean="0"/>
              <a:t>30. </a:t>
            </a:r>
            <a:r>
              <a:rPr lang="en-US" sz="800" noProof="0" dirty="0" err="1" smtClean="0"/>
              <a:t>Januar</a:t>
            </a:r>
            <a:r>
              <a:rPr lang="en-US" sz="800" noProof="0" dirty="0" smtClean="0"/>
              <a:t> </a:t>
            </a:r>
            <a:r>
              <a:rPr lang="en-US" sz="800" baseline="0" noProof="0" dirty="0" smtClean="0"/>
              <a:t>2018 </a:t>
            </a:r>
            <a:r>
              <a:rPr lang="en-US" sz="800" noProof="0" dirty="0" smtClean="0"/>
              <a:t>| </a:t>
            </a:r>
            <a:r>
              <a:rPr lang="en-US" sz="800" noProof="0" dirty="0" smtClean="0"/>
              <a:t>MBSE | </a:t>
            </a:r>
            <a:r>
              <a:rPr lang="de-DE" sz="800" noProof="0" dirty="0" smtClean="0"/>
              <a:t>EGG: Easy Game Generator</a:t>
            </a:r>
            <a:r>
              <a:rPr lang="de-DE" sz="800" baseline="0" noProof="0" dirty="0" smtClean="0"/>
              <a:t> </a:t>
            </a:r>
            <a:r>
              <a:rPr lang="de-DE" sz="800" dirty="0" smtClean="0"/>
              <a:t>| </a:t>
            </a:r>
            <a:r>
              <a:rPr lang="en-US" sz="800" noProof="0" dirty="0" err="1" smtClean="0"/>
              <a:t>Seite</a:t>
            </a:r>
            <a:r>
              <a:rPr lang="en-US" sz="800" noProof="0" dirty="0" smtClean="0"/>
              <a:t> </a:t>
            </a:r>
            <a:fld id="{54091A06-E49E-4F45-A4ED-27B9A60B04AE}" type="slidenum">
              <a:rPr lang="en-US" sz="800" baseline="0" noProof="0" smtClean="0"/>
              <a:pPr/>
              <a:t>‹Nr.›</a:t>
            </a:fld>
            <a:endParaRPr lang="en-US" sz="800" noProof="0" dirty="0" smtClean="0"/>
          </a:p>
          <a:p>
            <a:endParaRPr lang="en-US" sz="800" noProof="0" dirty="0"/>
          </a:p>
        </p:txBody>
      </p:sp>
    </p:spTree>
    <p:extLst>
      <p:ext uri="{BB962C8B-B14F-4D97-AF65-F5344CB8AC3E}">
        <p14:creationId xmlns:p14="http://schemas.microsoft.com/office/powerpoint/2010/main" val="287548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ctr" rtl="0" eaLnBrk="1" fontAlgn="base" hangingPunct="1">
        <a:spcBef>
          <a:spcPct val="20000"/>
        </a:spcBef>
        <a:spcAft>
          <a:spcPct val="0"/>
        </a:spcAft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1587" indent="0" algn="ctr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None/>
        <a:defRPr sz="3200" b="1">
          <a:solidFill>
            <a:schemeClr val="tx1"/>
          </a:solidFill>
          <a:latin typeface="+mn-lt"/>
        </a:defRPr>
      </a:lvl2pPr>
      <a:lvl3pPr marL="361950" indent="-169863" algn="ctr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542925" indent="-179388" algn="ctr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742950" indent="-198438" algn="ctr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2001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831850" y="4140051"/>
            <a:ext cx="7772400" cy="873125"/>
          </a:xfrm>
        </p:spPr>
        <p:txBody>
          <a:bodyPr/>
          <a:lstStyle/>
          <a:p>
            <a:r>
              <a:rPr lang="de-DE" sz="3200" dirty="0" smtClean="0"/>
              <a:t>EGG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>Easy Game Generator</a:t>
            </a:r>
            <a:endParaRPr lang="en-US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 smtClean="0"/>
              <a:t>Modellbasierte Softwareentwicklung</a:t>
            </a:r>
            <a:endParaRPr lang="de-DE" b="1" dirty="0"/>
          </a:p>
          <a:p>
            <a:r>
              <a:rPr lang="de-DE" dirty="0" smtClean="0"/>
              <a:t>Adrian Hoff, Sebastian Hofmann, Victoria Sack</a:t>
            </a:r>
            <a:endParaRPr lang="de-DE" dirty="0"/>
          </a:p>
          <a:p>
            <a:r>
              <a:rPr lang="de-DE" dirty="0" smtClean="0"/>
              <a:t>30.01.2018</a:t>
            </a:r>
          </a:p>
        </p:txBody>
      </p:sp>
    </p:spTree>
    <p:extLst>
      <p:ext uri="{BB962C8B-B14F-4D97-AF65-F5344CB8AC3E}">
        <p14:creationId xmlns:p14="http://schemas.microsoft.com/office/powerpoint/2010/main" val="259068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Konzept: (Meta-)Modelle und Instanzen hinter EGG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2123728" y="1052736"/>
            <a:ext cx="2304256" cy="576064"/>
          </a:xfrm>
          <a:prstGeom prst="rect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 err="1" smtClean="0"/>
              <a:t>Descriptions.ecore</a:t>
            </a:r>
            <a:endParaRPr lang="en-US" i="1" dirty="0" smtClean="0"/>
          </a:p>
        </p:txBody>
      </p:sp>
      <p:sp>
        <p:nvSpPr>
          <p:cNvPr id="5" name="Rechteck 4"/>
          <p:cNvSpPr/>
          <p:nvPr/>
        </p:nvSpPr>
        <p:spPr>
          <a:xfrm>
            <a:off x="4788024" y="1062992"/>
            <a:ext cx="2304256" cy="576064"/>
          </a:xfrm>
          <a:prstGeom prst="rect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 err="1" smtClean="0"/>
              <a:t>Level.ecore</a:t>
            </a:r>
            <a:endParaRPr lang="en-US" i="1" dirty="0" smtClean="0"/>
          </a:p>
        </p:txBody>
      </p:sp>
      <p:sp>
        <p:nvSpPr>
          <p:cNvPr id="9" name="Gefaltete Ecke 8"/>
          <p:cNvSpPr/>
          <p:nvPr/>
        </p:nvSpPr>
        <p:spPr>
          <a:xfrm>
            <a:off x="2554608" y="2647168"/>
            <a:ext cx="1585344" cy="720080"/>
          </a:xfrm>
          <a:prstGeom prst="foldedCorner">
            <a:avLst>
              <a:gd name="adj" fmla="val 3063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Game.egg</a:t>
            </a:r>
            <a:endParaRPr lang="en-US" dirty="0" smtClean="0"/>
          </a:p>
        </p:txBody>
      </p:sp>
      <p:sp>
        <p:nvSpPr>
          <p:cNvPr id="10" name="Gefaltete Ecke 9"/>
          <p:cNvSpPr/>
          <p:nvPr/>
        </p:nvSpPr>
        <p:spPr>
          <a:xfrm>
            <a:off x="4739307" y="3583272"/>
            <a:ext cx="1537594" cy="720080"/>
          </a:xfrm>
          <a:prstGeom prst="foldedCorner">
            <a:avLst>
              <a:gd name="adj" fmla="val 2682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Game.level</a:t>
            </a:r>
            <a:endParaRPr lang="en-US" dirty="0" smtClean="0"/>
          </a:p>
        </p:txBody>
      </p:sp>
      <p:sp>
        <p:nvSpPr>
          <p:cNvPr id="11" name="Bogen 10"/>
          <p:cNvSpPr/>
          <p:nvPr/>
        </p:nvSpPr>
        <p:spPr>
          <a:xfrm>
            <a:off x="2987824" y="2935200"/>
            <a:ext cx="2376264" cy="1152128"/>
          </a:xfrm>
          <a:prstGeom prst="arc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ogen 11"/>
          <p:cNvSpPr/>
          <p:nvPr/>
        </p:nvSpPr>
        <p:spPr>
          <a:xfrm flipH="1">
            <a:off x="5652120" y="2935200"/>
            <a:ext cx="1008112" cy="1152128"/>
          </a:xfrm>
          <a:prstGeom prst="arc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5508104" y="1639056"/>
            <a:ext cx="0" cy="18722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ogen 15"/>
          <p:cNvSpPr/>
          <p:nvPr/>
        </p:nvSpPr>
        <p:spPr>
          <a:xfrm>
            <a:off x="2123728" y="2109968"/>
            <a:ext cx="1008112" cy="897240"/>
          </a:xfrm>
          <a:prstGeom prst="arc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3275856" y="1676490"/>
            <a:ext cx="0" cy="8820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bgerundetes Rechteck 19"/>
          <p:cNvSpPr/>
          <p:nvPr/>
        </p:nvSpPr>
        <p:spPr>
          <a:xfrm>
            <a:off x="611560" y="1811505"/>
            <a:ext cx="1943048" cy="61206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EGGscription</a:t>
            </a:r>
            <a:endParaRPr lang="en-US" b="1" dirty="0"/>
          </a:p>
        </p:txBody>
      </p:sp>
      <p:sp>
        <p:nvSpPr>
          <p:cNvPr id="21" name="Abgerundetes Rechteck 20"/>
          <p:cNvSpPr/>
          <p:nvPr/>
        </p:nvSpPr>
        <p:spPr>
          <a:xfrm>
            <a:off x="6228184" y="2629166"/>
            <a:ext cx="2088232" cy="61206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EGGcubator</a:t>
            </a:r>
            <a:endParaRPr lang="en-US" b="1" dirty="0"/>
          </a:p>
        </p:txBody>
      </p:sp>
      <p:sp>
        <p:nvSpPr>
          <p:cNvPr id="23" name="Abgerundetes Rechteck 22"/>
          <p:cNvSpPr/>
          <p:nvPr/>
        </p:nvSpPr>
        <p:spPr>
          <a:xfrm>
            <a:off x="3700481" y="4591384"/>
            <a:ext cx="1619012" cy="72008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Model 2 JavaScript</a:t>
            </a:r>
            <a:endParaRPr lang="en-US" b="1" dirty="0"/>
          </a:p>
        </p:txBody>
      </p:sp>
      <p:sp>
        <p:nvSpPr>
          <p:cNvPr id="24" name="Bogen 23"/>
          <p:cNvSpPr/>
          <p:nvPr/>
        </p:nvSpPr>
        <p:spPr>
          <a:xfrm rot="16200000" flipH="1">
            <a:off x="2128725" y="2570162"/>
            <a:ext cx="3096346" cy="1666178"/>
          </a:xfrm>
          <a:prstGeom prst="arc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Bogen 24"/>
          <p:cNvSpPr/>
          <p:nvPr/>
        </p:nvSpPr>
        <p:spPr>
          <a:xfrm rot="5400000">
            <a:off x="4679429" y="3799296"/>
            <a:ext cx="1368152" cy="1080120"/>
          </a:xfrm>
          <a:prstGeom prst="arc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uppieren 26"/>
          <p:cNvGrpSpPr/>
          <p:nvPr/>
        </p:nvGrpSpPr>
        <p:grpSpPr>
          <a:xfrm>
            <a:off x="3243341" y="5534193"/>
            <a:ext cx="2533292" cy="1081435"/>
            <a:chOff x="2949386" y="5592545"/>
            <a:chExt cx="2533292" cy="1081435"/>
          </a:xfrm>
        </p:grpSpPr>
        <p:sp>
          <p:nvSpPr>
            <p:cNvPr id="26" name="Gefaltete Ecke 25"/>
            <p:cNvSpPr/>
            <p:nvPr/>
          </p:nvSpPr>
          <p:spPr>
            <a:xfrm>
              <a:off x="3610470" y="5805264"/>
              <a:ext cx="1872208" cy="720080"/>
            </a:xfrm>
            <a:prstGeom prst="foldedCorner">
              <a:avLst>
                <a:gd name="adj" fmla="val 29366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    game.html</a:t>
              </a:r>
              <a:endParaRPr lang="en-US" dirty="0" smtClean="0"/>
            </a:p>
          </p:txBody>
        </p:sp>
        <p:pic>
          <p:nvPicPr>
            <p:cNvPr id="2050" name="Picture 2" descr="C:\Users\Victoria\Documents\UNI\1. Semester\MBSE\Projekt\egg\documents\presentation\figures\firefox-logo-300x31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9386" y="5592545"/>
              <a:ext cx="1046550" cy="1081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Gerade Verbindung mit Pfeil 28"/>
          <p:cNvCxnSpPr/>
          <p:nvPr/>
        </p:nvCxnSpPr>
        <p:spPr>
          <a:xfrm>
            <a:off x="4509987" y="5383472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9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EGGscription</a:t>
            </a:r>
            <a:r>
              <a:rPr lang="de-DE" dirty="0" smtClean="0"/>
              <a:t>: </a:t>
            </a:r>
            <a:r>
              <a:rPr lang="de-DE" dirty="0" err="1" smtClean="0"/>
              <a:t>Xtext</a:t>
            </a:r>
            <a:r>
              <a:rPr lang="de-DE" dirty="0" smtClean="0"/>
              <a:t>-basierte DSL</a:t>
            </a: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323528" y="908720"/>
            <a:ext cx="3468484" cy="1800200"/>
            <a:chOff x="4211960" y="827420"/>
            <a:chExt cx="3468484" cy="1800200"/>
          </a:xfrm>
        </p:grpSpPr>
        <p:sp>
          <p:nvSpPr>
            <p:cNvPr id="5" name="Rechteck 4"/>
            <p:cNvSpPr/>
            <p:nvPr/>
          </p:nvSpPr>
          <p:spPr>
            <a:xfrm>
              <a:off x="4211960" y="1001336"/>
              <a:ext cx="3456384" cy="1626284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BlockDescription</a:t>
              </a:r>
              <a:endPara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de-D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de-DE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properties</a:t>
              </a:r>
              <a:r>
                <a:rPr lang="de-D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de-DE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BlockAttribute</a:t>
              </a:r>
              <a:endPara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de-DE" sz="1400" b="1" i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BlockAttribute</a:t>
              </a:r>
              <a:r>
                <a:rPr lang="de-DE" sz="140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1400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de-DE" sz="1400" i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abstract</a:t>
              </a:r>
              <a:r>
                <a:rPr lang="de-DE" sz="1400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de-DE" sz="1400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de-DE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Destroyable</a:t>
              </a:r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-&gt; </a:t>
              </a:r>
              <a:r>
                <a:rPr lang="de-DE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BlockAttribute</a:t>
              </a:r>
              <a:endPara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de-D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de-DE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  <a:r>
                <a:rPr lang="de-D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de-DE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EBoolean</a:t>
              </a:r>
              <a:endPara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6444208" y="827420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>
                  <a:solidFill>
                    <a:schemeClr val="accent5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BEISPIEL</a:t>
              </a:r>
              <a:endParaRPr lang="en-US" b="1" dirty="0">
                <a:solidFill>
                  <a:schemeClr val="accent5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5366328" y="1839950"/>
            <a:ext cx="3672410" cy="3461259"/>
            <a:chOff x="3926394" y="910440"/>
            <a:chExt cx="3164332" cy="1904595"/>
          </a:xfrm>
        </p:grpSpPr>
        <p:sp>
          <p:nvSpPr>
            <p:cNvPr id="10" name="Rechteck 9"/>
            <p:cNvSpPr/>
            <p:nvPr/>
          </p:nvSpPr>
          <p:spPr>
            <a:xfrm>
              <a:off x="3926394" y="1001336"/>
              <a:ext cx="3164332" cy="1813699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BlockDescription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returns </a:t>
              </a:r>
              <a:r>
                <a:rPr lang="en-US" sz="1050" b="1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gameelements</a:t>
              </a:r>
              <a:r>
                <a:rPr lang="en-US" sz="1050" b="1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-US" sz="1050" b="1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BlockDescription</a:t>
              </a:r>
              <a:r>
                <a:rPr lang="en-US" sz="1050" b="1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{</a:t>
              </a:r>
              <a:r>
                <a:rPr lang="en-US" sz="1050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gameelements</a:t>
              </a:r>
              <a:r>
                <a:rPr lang="en-US" sz="10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-US" sz="1050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BlockDescription</a:t>
              </a:r>
              <a:r>
                <a:rPr lang="en-US" sz="10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'Block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</a:p>
            <a:p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name=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EString</a:t>
              </a:r>
              <a:endParaRPr 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'{'</a:t>
              </a:r>
              <a:endParaRPr 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(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properties += 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BlockAttribute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';')*</a:t>
              </a:r>
            </a:p>
            <a:p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'}'</a:t>
              </a:r>
              <a:endParaRPr 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endParaRPr 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BlockAttribute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returns </a:t>
              </a:r>
              <a:r>
                <a:rPr lang="en-US" sz="1050" b="1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block::</a:t>
              </a:r>
              <a:r>
                <a:rPr lang="en-US" sz="1050" b="1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BlockAttribute</a:t>
              </a:r>
              <a:r>
                <a:rPr lang="en-US" sz="1050" b="1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Destroyable 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| Movable | 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NoCollision</a:t>
              </a:r>
              <a:endPara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Destroyable </a:t>
              </a:r>
              <a:r>
                <a:rPr lang="en-US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returns </a:t>
              </a:r>
              <a:r>
                <a:rPr lang="en-US" sz="1050" b="1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block::Destroyable:</a:t>
              </a:r>
            </a:p>
            <a:p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{</a:t>
              </a:r>
              <a:r>
                <a:rPr lang="en-US" sz="10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block::Destroyable}</a:t>
              </a:r>
            </a:p>
            <a:p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(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value ?= 'destroyable')</a:t>
              </a:r>
            </a:p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971972" y="910440"/>
              <a:ext cx="1118753" cy="203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chemeClr val="accent5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BEISPIEL</a:t>
              </a:r>
              <a:endParaRPr lang="en-US" b="1" dirty="0">
                <a:solidFill>
                  <a:schemeClr val="accent5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</p:grp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3563888" y="1232756"/>
            <a:ext cx="2088232" cy="585811"/>
          </a:xfrm>
          <a:prstGeom prst="rect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 err="1" smtClean="0"/>
              <a:t>Descriptions.ecore</a:t>
            </a:r>
            <a:endParaRPr lang="en-US" i="1" dirty="0" smtClean="0"/>
          </a:p>
        </p:txBody>
      </p:sp>
      <p:sp>
        <p:nvSpPr>
          <p:cNvPr id="12" name="Inhaltsplatzhalter 3"/>
          <p:cNvSpPr txBox="1">
            <a:spLocks/>
          </p:cNvSpPr>
          <p:nvPr/>
        </p:nvSpPr>
        <p:spPr bwMode="auto">
          <a:xfrm>
            <a:off x="3567304" y="3131221"/>
            <a:ext cx="2088232" cy="585811"/>
          </a:xfrm>
          <a:prstGeom prst="rect">
            <a:avLst/>
          </a:prstGeom>
          <a:ln w="19050" cap="flat" cmpd="sng" algn="ctr">
            <a:solidFill>
              <a:schemeClr val="accent5">
                <a:shade val="50000"/>
              </a:schemeClr>
            </a:solidFill>
            <a:prstDash val="solid"/>
            <a:miter lim="800000"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1950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4292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429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001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573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145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717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i="1" kern="0" dirty="0" err="1" smtClean="0"/>
              <a:t>EggScription.xtext</a:t>
            </a:r>
            <a:endParaRPr lang="en-US" i="1" kern="0" dirty="0" smtClean="0"/>
          </a:p>
        </p:txBody>
      </p:sp>
      <p:grpSp>
        <p:nvGrpSpPr>
          <p:cNvPr id="16" name="Gruppieren 15"/>
          <p:cNvGrpSpPr/>
          <p:nvPr/>
        </p:nvGrpSpPr>
        <p:grpSpPr>
          <a:xfrm>
            <a:off x="404420" y="3851301"/>
            <a:ext cx="3468484" cy="1877080"/>
            <a:chOff x="4211960" y="827420"/>
            <a:chExt cx="3468484" cy="1877080"/>
          </a:xfrm>
        </p:grpSpPr>
        <p:sp>
          <p:nvSpPr>
            <p:cNvPr id="17" name="Rechteck 16"/>
            <p:cNvSpPr/>
            <p:nvPr/>
          </p:nvSpPr>
          <p:spPr>
            <a:xfrm>
              <a:off x="4211960" y="1001335"/>
              <a:ext cx="3456384" cy="1703165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de-DE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destroyable</a:t>
              </a:r>
              <a:r>
                <a:rPr lang="de-DE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=&gt; !</a:t>
              </a:r>
              <a:r>
                <a:rPr lang="de-DE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noCollision</a:t>
              </a:r>
              <a:endPara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85750" indent="-285750">
                <a:buFontTx/>
                <a:buChar char="-"/>
              </a:pPr>
              <a:r>
                <a:rPr lang="de-DE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Unique </a:t>
              </a:r>
              <a:r>
                <a:rPr lang="de-DE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identifiers</a:t>
              </a:r>
              <a:endPara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85750" indent="-285750">
                <a:buFontTx/>
                <a:buChar char="-"/>
              </a:pPr>
              <a:r>
                <a:rPr lang="de-DE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maxLife</a:t>
              </a:r>
              <a:r>
                <a:rPr lang="de-DE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&gt; 0</a:t>
              </a:r>
            </a:p>
            <a:p>
              <a:pPr marL="285750" indent="-285750">
                <a:buFontTx/>
                <a:buChar char="-"/>
              </a:pPr>
              <a:r>
                <a:rPr lang="de-DE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Uniqueness</a:t>
              </a:r>
              <a:r>
                <a:rPr lang="de-DE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de-DE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attributes</a:t>
              </a:r>
              <a:endPara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85750" indent="-285750">
                <a:buFontTx/>
                <a:buChar char="-"/>
              </a:pPr>
              <a:r>
                <a:rPr lang="de-DE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  <a:p>
              <a:r>
                <a:rPr lang="de-DE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-----------------</a:t>
              </a:r>
            </a:p>
            <a:p>
              <a:r>
                <a:rPr lang="de-DE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18 </a:t>
              </a:r>
              <a:r>
                <a:rPr lang="de-DE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Constraints</a:t>
              </a:r>
              <a:endPara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6444208" y="827420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>
                  <a:solidFill>
                    <a:schemeClr val="accent5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BEISPIEL</a:t>
              </a:r>
              <a:endParaRPr lang="en-US" b="1" dirty="0">
                <a:solidFill>
                  <a:schemeClr val="accent5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</p:grpSp>
      <p:sp>
        <p:nvSpPr>
          <p:cNvPr id="19" name="Inhaltsplatzhalter 3"/>
          <p:cNvSpPr txBox="1">
            <a:spLocks/>
          </p:cNvSpPr>
          <p:nvPr/>
        </p:nvSpPr>
        <p:spPr bwMode="auto">
          <a:xfrm>
            <a:off x="3173894" y="5435477"/>
            <a:ext cx="2880320" cy="585811"/>
          </a:xfrm>
          <a:prstGeom prst="rect">
            <a:avLst/>
          </a:prstGeom>
          <a:ln w="19050" cap="flat" cmpd="sng" algn="ctr">
            <a:solidFill>
              <a:schemeClr val="accent5">
                <a:shade val="50000"/>
              </a:schemeClr>
            </a:solidFill>
            <a:prstDash val="solid"/>
            <a:miter lim="800000"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1950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4292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429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001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573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145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717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i="1" kern="0" dirty="0" err="1" smtClean="0"/>
              <a:t>EggScriptionValidator.xtend</a:t>
            </a:r>
            <a:endParaRPr lang="en-US" i="1" kern="0" dirty="0" smtClean="0"/>
          </a:p>
        </p:txBody>
      </p:sp>
    </p:spTree>
    <p:extLst>
      <p:ext uri="{BB962C8B-B14F-4D97-AF65-F5344CB8AC3E}">
        <p14:creationId xmlns:p14="http://schemas.microsoft.com/office/powerpoint/2010/main" val="137173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EGGscription</a:t>
            </a:r>
            <a:r>
              <a:rPr lang="de-DE" dirty="0" smtClean="0"/>
              <a:t>: </a:t>
            </a:r>
            <a:r>
              <a:rPr lang="de-DE" dirty="0" err="1" smtClean="0"/>
              <a:t>Xtext</a:t>
            </a:r>
            <a:r>
              <a:rPr lang="de-DE" dirty="0" smtClean="0"/>
              <a:t>-basierte DSL</a:t>
            </a:r>
            <a:endParaRPr lang="en-US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1547664" y="1192796"/>
            <a:ext cx="2520280" cy="1716894"/>
            <a:chOff x="3926394" y="916657"/>
            <a:chExt cx="2171599" cy="944739"/>
          </a:xfrm>
        </p:grpSpPr>
        <p:sp>
          <p:nvSpPr>
            <p:cNvPr id="10" name="Rechteck 9"/>
            <p:cNvSpPr/>
            <p:nvPr/>
          </p:nvSpPr>
          <p:spPr>
            <a:xfrm>
              <a:off x="3926394" y="1001336"/>
              <a:ext cx="2171599" cy="86006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earth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200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destroyable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movable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Animation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200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pictures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&lt;01.jpg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&gt;;</a:t>
              </a:r>
            </a:p>
            <a:p>
              <a:r>
                <a:rPr lang="en-US" sz="1200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duration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};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229353" y="916657"/>
              <a:ext cx="868640" cy="169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b="1" dirty="0" smtClean="0">
                  <a:solidFill>
                    <a:schemeClr val="accent5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BEISPIEL</a:t>
              </a:r>
              <a:endParaRPr lang="en-US" sz="1400" b="1" dirty="0">
                <a:solidFill>
                  <a:schemeClr val="accent5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547664" y="3356992"/>
            <a:ext cx="2520280" cy="2088232"/>
            <a:chOff x="3926394" y="916657"/>
            <a:chExt cx="2171599" cy="1307564"/>
          </a:xfrm>
        </p:grpSpPr>
        <p:sp>
          <p:nvSpPr>
            <p:cNvPr id="21" name="Rechteck 20"/>
            <p:cNvSpPr/>
            <p:nvPr/>
          </p:nvSpPr>
          <p:spPr>
            <a:xfrm>
              <a:off x="3926394" y="1001336"/>
              <a:ext cx="2171598" cy="1222885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Item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apple {</a:t>
              </a:r>
            </a:p>
            <a:p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200" b="1" dirty="0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consumable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200" b="1" dirty="0" err="1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scorePoints</a:t>
              </a:r>
              <a:r>
                <a:rPr lang="en-US" sz="1200" b="1" dirty="0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1;</a:t>
              </a:r>
            </a:p>
            <a:p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200" b="1" dirty="0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effect </a:t>
              </a:r>
              <a:r>
                <a:rPr lang="en-US" sz="1200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SPEED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+10;</a:t>
              </a:r>
            </a:p>
            <a:p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200" b="1" dirty="0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effect </a:t>
              </a:r>
              <a:r>
                <a:rPr lang="en-US" sz="1200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STRENGTH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-10;</a:t>
              </a:r>
            </a:p>
            <a:p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200" b="1" dirty="0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Animation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200" b="1" dirty="0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duration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1;</a:t>
              </a:r>
            </a:p>
            <a:p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200" b="1" dirty="0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pictures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01.jpg&gt;;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};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5229353" y="916657"/>
              <a:ext cx="868640" cy="169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b="1" dirty="0" smtClean="0">
                  <a:solidFill>
                    <a:schemeClr val="accent5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BEISPIEL</a:t>
              </a:r>
              <a:endParaRPr lang="en-US" sz="1400" b="1" dirty="0">
                <a:solidFill>
                  <a:schemeClr val="accent5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4644008" y="1126191"/>
            <a:ext cx="2808312" cy="4319034"/>
            <a:chOff x="3802304" y="916657"/>
            <a:chExt cx="2419782" cy="2808729"/>
          </a:xfrm>
        </p:grpSpPr>
        <p:sp>
          <p:nvSpPr>
            <p:cNvPr id="24" name="Rechteck 23"/>
            <p:cNvSpPr/>
            <p:nvPr/>
          </p:nvSpPr>
          <p:spPr>
            <a:xfrm>
              <a:off x="3802304" y="1060047"/>
              <a:ext cx="2419782" cy="2665339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Hero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marshmallowUnicorn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200" b="1" dirty="0" err="1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rangeAttackEnabled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200" b="1" dirty="0" err="1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inventoryItemTypes</a:t>
              </a:r>
              <a:r>
                <a:rPr lang="en-US" sz="1200" b="1" dirty="0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apple;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200" b="1" dirty="0" err="1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inventoryItemCounts</a:t>
              </a:r>
              <a:r>
                <a:rPr lang="en-US" sz="1200" b="1" dirty="0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1;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200" b="1" dirty="0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speed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100;</a:t>
              </a:r>
            </a:p>
            <a:p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200" b="1" dirty="0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strength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100;</a:t>
              </a:r>
            </a:p>
            <a:p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200" b="1" dirty="0" err="1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jumpPower</a:t>
              </a:r>
              <a:r>
                <a:rPr lang="en-US" sz="1200" b="1" dirty="0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12;</a:t>
              </a:r>
            </a:p>
            <a:p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200" b="1" dirty="0" err="1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maxLife</a:t>
              </a:r>
              <a:r>
                <a:rPr lang="en-US" sz="1200" b="1" dirty="0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10;</a:t>
              </a:r>
            </a:p>
            <a:p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200" b="1" dirty="0" err="1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inventorySize</a:t>
              </a:r>
              <a:r>
                <a:rPr lang="en-US" sz="1200" b="1" dirty="0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5;</a:t>
              </a:r>
            </a:p>
            <a:p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200" b="1" dirty="0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run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Animation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200" b="1" dirty="0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pictures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&lt;01.jpg&gt;;</a:t>
              </a:r>
            </a:p>
            <a:p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200" b="1" dirty="0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duration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1;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};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200" b="1" dirty="0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jump </a:t>
              </a:r>
              <a:r>
                <a:rPr lang="en-US" sz="1200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Animation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200" b="1" dirty="0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pictures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&lt;01.jpg&gt;;</a:t>
              </a:r>
            </a:p>
            <a:p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200" b="1" dirty="0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duration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1;</a:t>
              </a: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};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200" b="1" dirty="0" smtClean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range Animation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200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pictures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&lt;01.jpg&gt;;</a:t>
              </a:r>
            </a:p>
            <a:p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200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duration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};</a:t>
              </a: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353446" y="916657"/>
              <a:ext cx="868640" cy="169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b="1" dirty="0" smtClean="0">
                  <a:solidFill>
                    <a:schemeClr val="accent5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BEISPIEL</a:t>
              </a:r>
              <a:endParaRPr lang="en-US" sz="1400" b="1" dirty="0">
                <a:solidFill>
                  <a:schemeClr val="accent5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807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EGGcubator</a:t>
            </a:r>
            <a:r>
              <a:rPr lang="de-DE" dirty="0" smtClean="0"/>
              <a:t>: </a:t>
            </a:r>
            <a:r>
              <a:rPr lang="de-DE" dirty="0" err="1" smtClean="0"/>
              <a:t>Graphiti</a:t>
            </a:r>
            <a:r>
              <a:rPr lang="de-DE" dirty="0" smtClean="0"/>
              <a:t>-basierte DSL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2 JavaScript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41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142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TUBraunschweig_PPT_Folienpool_neu" id="{BFEA7019-2D90-4AD2-ABD3-B83747EE00D5}" vid="{BD02F30F-3F0A-4F4D-A6EF-13D6B7BF5B8D}"/>
    </a:ext>
  </a:extLst>
</a:theme>
</file>

<file path=ppt/theme/theme2.xml><?xml version="1.0" encoding="utf-8"?>
<a:theme xmlns:a="http://schemas.openxmlformats.org/drawingml/2006/main" name="Text_Mittig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TUBraunschweig_PPT_Folienpool_neu" id="{BFEA7019-2D90-4AD2-ABD3-B83747EE00D5}" vid="{BD02F30F-3F0A-4F4D-A6EF-13D6B7BF5B8D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</Template>
  <TotalTime>0</TotalTime>
  <Words>293</Words>
  <Application>Microsoft Office PowerPoint</Application>
  <PresentationFormat>Bildschirmpräsentation (4:3)</PresentationFormat>
  <Paragraphs>100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0" baseType="lpstr">
      <vt:lpstr>Standarddesign</vt:lpstr>
      <vt:lpstr>Text_Mittig</vt:lpstr>
      <vt:lpstr>EGG Easy Game Generator</vt:lpstr>
      <vt:lpstr>Idee</vt:lpstr>
      <vt:lpstr>Konzept: (Meta-)Modelle und Instanzen hinter EGG</vt:lpstr>
      <vt:lpstr>EGGscription: Xtext-basierte DSL</vt:lpstr>
      <vt:lpstr>EGGscription: Xtext-basierte DSL</vt:lpstr>
      <vt:lpstr>EGGcubator: Graphiti-basierte DSL</vt:lpstr>
      <vt:lpstr>Model 2 JavaScript</vt:lpstr>
      <vt:lpstr>Demo</vt:lpstr>
    </vt:vector>
  </TitlesOfParts>
  <Company>wir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Leonie Breitmoser</dc:creator>
  <cp:lastModifiedBy>Victoria Sack</cp:lastModifiedBy>
  <cp:revision>551</cp:revision>
  <dcterms:created xsi:type="dcterms:W3CDTF">2014-09-10T11:03:29Z</dcterms:created>
  <dcterms:modified xsi:type="dcterms:W3CDTF">2018-01-15T16:03:04Z</dcterms:modified>
</cp:coreProperties>
</file>