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39E5-853F-7CB5-D503-B778E083C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CC5DD-F566-7454-1836-2F390AF70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2371A-91FA-B618-3491-89AA9049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5CE4-E5AC-C247-8BF5-AE73A51F4BE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FE97-1652-18EA-EA92-80CDE9B2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1A66-275E-ADBD-C736-451D6CE3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C694-54F7-114C-AA84-D0DA5B8B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7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909C-1825-06C7-AED2-959D6556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5EC2E-BC44-581D-854A-BB22FCFBF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61DEE-6A8B-9C82-542C-CEBE87E4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5CE4-E5AC-C247-8BF5-AE73A51F4BE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41D8D-8A53-15D3-D1F0-AFB61B4A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4A76-8296-267F-AF79-A29D8747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C694-54F7-114C-AA84-D0DA5B8B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9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9F381-5D12-1F06-D41D-6DBD2CAB0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8623B-901C-B68F-784A-F1CD7A9AF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F2D-E075-1074-329B-DAE812C2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5CE4-E5AC-C247-8BF5-AE73A51F4BE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3B4D8-723E-99F4-14AF-8D63940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C3222-5ACA-039C-18A1-89C91F77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C694-54F7-114C-AA84-D0DA5B8B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9B17-8778-AFC6-9CCF-D5222B2D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BF49-15AB-4213-6328-DF175A77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1AAA-6E20-3651-3AE7-D542E057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5CE4-E5AC-C247-8BF5-AE73A51F4BE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BC2B-E5C2-199B-D8FD-892A9D3B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66C3-E55D-FEE4-D116-9893F1DB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C694-54F7-114C-AA84-D0DA5B8B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CA32-991F-5A4F-C826-79E28512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C2FE1-8CF1-C681-3677-D6BFF96B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58015-4D60-DE5E-9985-EB6C20F8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5CE4-E5AC-C247-8BF5-AE73A51F4BE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6B9A-D48F-A98A-4483-852A3862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0819-569C-161A-6D90-D9A8575F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C694-54F7-114C-AA84-D0DA5B8B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3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AEE0-84B4-28BA-7B16-5D82213E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E27A-0B7A-141A-BDDE-74217805E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A7AD5-952F-86D4-0BFA-A103330C9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E48-1E8F-F55B-7566-34976C73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5CE4-E5AC-C247-8BF5-AE73A51F4BE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CD77E-A7ED-18BA-F857-ACE96170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A616B-1767-319B-3BC5-D69B6839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C694-54F7-114C-AA84-D0DA5B8B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8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E7E6-1890-A9EA-6453-E25B60A2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1BF5A-EEDC-2931-BB59-A80A6F1C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2B615-6200-24E5-64AD-40F52AAAF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C7038-060B-167E-A420-02D0E3CBE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96C6E-3604-75E5-AFD8-4B4D621A7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17299-ACAF-7CBE-638B-1314D99D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5CE4-E5AC-C247-8BF5-AE73A51F4BE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62C52-4EA0-08C7-9A31-8F3A0B72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11989-6E91-0D14-D035-FAB5F59F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C694-54F7-114C-AA84-D0DA5B8B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53F2-41F1-2465-264A-532B7394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D1AC6-D78F-60F5-67C8-6C1D7488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5CE4-E5AC-C247-8BF5-AE73A51F4BE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C4471-DF28-F6D1-5AF7-C91028F4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F1798-E64E-8AA9-941D-968297C3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C694-54F7-114C-AA84-D0DA5B8B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C7360-1BE2-C46F-AF61-740D6744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5CE4-E5AC-C247-8BF5-AE73A51F4BE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D8B48-B177-7F9D-E325-0D662906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348DD-EB0D-7AB7-7505-89BFE510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C694-54F7-114C-AA84-D0DA5B8B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9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A27D-DC17-5DC7-6F4C-389925A8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5DC5-B470-1C3B-3BDA-42C53A90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5A4A7-C9D0-8BBC-3844-F7631F23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BB41E-F7BE-D4AA-365A-2467272E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5CE4-E5AC-C247-8BF5-AE73A51F4BE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51348-A1C4-7B5C-3ACB-BC2CF9AC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00725-4E6D-739F-D1DD-C659A7BC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C694-54F7-114C-AA84-D0DA5B8B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8EFB-A362-B681-CD1E-88002F24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34EDC-C076-40FB-4AFB-618A68D34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903AF-02C5-730B-B701-2F2F9D3D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77FE1-E0F9-6129-1843-ECB5CFC5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5CE4-E5AC-C247-8BF5-AE73A51F4BE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DB9D2-C89D-138D-6630-C8C447E7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BE78F-2748-A398-C2E9-46977CA1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C694-54F7-114C-AA84-D0DA5B8B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0B31A-C00A-7C88-AF68-58E8FE3E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54CE8-6344-1DA4-C7FC-EE3161D1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6BA16-4229-9A57-ACC0-9C213C3BA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05CE4-E5AC-C247-8BF5-AE73A51F4BE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DD57-12C6-3769-940C-99C141C91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A65F-CD55-F98D-DD9E-177B9E088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E2C694-54F7-114C-AA84-D0DA5B8B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8102-93F7-C4C7-8FB9-4C4FA208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ui-sans-serif"/>
              </a:rPr>
              <a:t>Deep Residual CNN for CIFAR-10 Classification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ui-sans-serif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F5116-EA84-F114-10FC-1B555FBB8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666666"/>
                </a:solidFill>
                <a:latin typeface="Lato Extended"/>
              </a:rPr>
              <a:t>EE596 </a:t>
            </a:r>
            <a:r>
              <a:rPr lang="en-US" dirty="0"/>
              <a:t>- </a:t>
            </a:r>
            <a:r>
              <a:rPr lang="en-US" b="1" i="0" u="none" strike="noStrike" dirty="0">
                <a:solidFill>
                  <a:srgbClr val="666666"/>
                </a:solidFill>
                <a:effectLst/>
                <a:latin typeface="Lato Extended"/>
              </a:rPr>
              <a:t>Practical Introduction to Deep Learning Applications and Theory</a:t>
            </a:r>
          </a:p>
          <a:p>
            <a:r>
              <a:rPr lang="en-US" b="1" dirty="0">
                <a:solidFill>
                  <a:srgbClr val="666666"/>
                </a:solidFill>
                <a:latin typeface="Lato Extended"/>
              </a:rPr>
              <a:t>Final Project </a:t>
            </a:r>
            <a:endParaRPr lang="en-US" b="1" i="0" u="none" strike="noStrike" dirty="0">
              <a:solidFill>
                <a:srgbClr val="666666"/>
              </a:solidFill>
              <a:effectLst/>
              <a:latin typeface="Lato Extende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9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2E06-2747-22D1-8E2D-05D5B42D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5731" cy="132556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ui-sans-serif"/>
              </a:rPr>
              <a:t>Deep Residual CNN Results and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56E8-A22D-DC1B-F9A6-2F2864D2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spcAft>
                <a:spcPts val="1125"/>
              </a:spcAft>
              <a:buNone/>
            </a:pPr>
            <a:r>
              <a:rPr lang="en-US" b="1" i="0" u="none" strike="noStrike" dirty="0">
                <a:solidFill>
                  <a:srgbClr val="2C5282"/>
                </a:solidFill>
                <a:effectLst/>
                <a:latin typeface="ui-sans-serif"/>
              </a:rPr>
              <a:t>1. Introduction/Motivation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Develop a robust image classification model for the CIFAR-10 dataset using deep residual learning techniques. </a:t>
            </a:r>
            <a:endParaRPr lang="en-US" dirty="0">
              <a:solidFill>
                <a:srgbClr val="000000"/>
              </a:solidFill>
              <a:latin typeface="ui-sans-serif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ui-sans-serif"/>
              </a:rPr>
              <a:t>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oal is to achieve high accuracy in classifying images across 10 different object categories.</a:t>
            </a:r>
          </a:p>
          <a:p>
            <a:pPr marL="0" indent="0" algn="l">
              <a:spcAft>
                <a:spcPts val="1125"/>
              </a:spcAft>
              <a:buNone/>
            </a:pPr>
            <a:r>
              <a:rPr lang="en-US" b="1" i="0" u="none" strike="noStrike" dirty="0">
                <a:solidFill>
                  <a:srgbClr val="2C5282"/>
                </a:solidFill>
                <a:effectLst/>
                <a:latin typeface="ui-sans-serif"/>
              </a:rPr>
              <a:t>2. Data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Dataset: CIFAR-10 - 60,000 32x32 color images - 10 classes (airplane, automobile, bird, cat, deer, dog, frog, horse, ship, truck) - 50,000 training images, 10,000 test images</a:t>
            </a:r>
          </a:p>
          <a:p>
            <a:pPr marL="0" indent="0" algn="l">
              <a:spcAft>
                <a:spcPts val="1125"/>
              </a:spcAft>
              <a:buNone/>
            </a:pPr>
            <a:r>
              <a:rPr lang="en-US" b="1" i="0" u="none" strike="noStrike" dirty="0">
                <a:solidFill>
                  <a:srgbClr val="2C5282"/>
                </a:solidFill>
                <a:effectLst/>
                <a:latin typeface="ui-sans-serif"/>
              </a:rPr>
              <a:t>3. Method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Deep Residual Convolutional Neural Network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ui-sans-serif"/>
              </a:rPr>
              <a:t>ResNet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-like architecture) - Residual blocks with skip connections - 4 layers with increasing channel depth - Batch normalization 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ui-sans-serif"/>
              </a:rPr>
              <a:t>ReLU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 activation -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ui-sans-serif"/>
              </a:rPr>
              <a:t>OneCycleLR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 learning rate scheduler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6B4E-10E2-76D9-3D29-3A1B9CDF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ui-sans-serif"/>
              </a:rPr>
              <a:t>Deep Residual CNN Results and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76AB-C0D3-EBAA-B968-28CEC247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spcAft>
                <a:spcPts val="1125"/>
              </a:spcAft>
              <a:buNone/>
            </a:pPr>
            <a:r>
              <a:rPr lang="en-US" b="1" i="0" u="none" strike="noStrike" dirty="0">
                <a:solidFill>
                  <a:srgbClr val="2C5282"/>
                </a:solidFill>
                <a:effectLst/>
                <a:latin typeface="ui-sans-serif"/>
              </a:rPr>
              <a:t>4. Results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Model Performance: - Achieved high test accuracy of approximately 90-95% - Training loss decreased consistently over 100 epochs (plan to do 200 epochs) - Effective use of residual connections improved gradient flow</a:t>
            </a:r>
          </a:p>
          <a:p>
            <a:pPr marL="0" indent="0" algn="l">
              <a:spcAft>
                <a:spcPts val="1125"/>
              </a:spcAft>
              <a:buNone/>
            </a:pPr>
            <a:r>
              <a:rPr lang="en-US" b="1" i="0" u="none" strike="noStrike" dirty="0">
                <a:solidFill>
                  <a:srgbClr val="2C5282"/>
                </a:solidFill>
                <a:effectLst/>
                <a:latin typeface="ui-sans-serif"/>
              </a:rPr>
              <a:t>5. Discussion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Project Insights: - Residual blocks successfully mitigated vanishing gradient problem -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ui-sans-serif"/>
              </a:rPr>
              <a:t>OneCycleLR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 improved learning rate </a:t>
            </a:r>
          </a:p>
          <a:p>
            <a:pPr marL="0" indent="0" algn="l">
              <a:spcAft>
                <a:spcPts val="1125"/>
              </a:spcAft>
              <a:buNone/>
            </a:pPr>
            <a:r>
              <a:rPr lang="en-US" b="1" i="0" u="none" strike="noStrike" dirty="0">
                <a:solidFill>
                  <a:srgbClr val="2C5282"/>
                </a:solidFill>
                <a:effectLst/>
                <a:latin typeface="ui-sans-serif"/>
              </a:rPr>
              <a:t>6. Future Directions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Potential Improvements: - Experiment with deeper architectures - Implement advanced data augmentation techniques - Explore transfer learning with pre-trained models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ui-sans-serif"/>
              </a:rPr>
              <a:t>Run more Epochs </a:t>
            </a:r>
            <a:endParaRPr lang="en-US" b="0" i="0" u="none" strike="noStrike" dirty="0">
              <a:solidFill>
                <a:srgbClr val="000000"/>
              </a:solidFill>
              <a:effectLst/>
              <a:latin typeface="ui-sans-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7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7618-498A-36C1-2DE3-7E3134F4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ui-sans-serif"/>
              </a:rPr>
              <a:t>Deep Residual vs CNN Model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8CB8-5B20-9E63-7700-D4451CA1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Residual </a:t>
            </a:r>
          </a:p>
          <a:p>
            <a:pPr lvl="1"/>
            <a:r>
              <a:rPr lang="en-US" dirty="0"/>
              <a:t>Accuracy 95.13% with 100 epochs</a:t>
            </a:r>
          </a:p>
          <a:p>
            <a:pPr lvl="1"/>
            <a:r>
              <a:rPr lang="en-US" dirty="0"/>
              <a:t>Implements batch normalization to stabilize and accelerate training</a:t>
            </a:r>
          </a:p>
          <a:p>
            <a:pPr lvl="1"/>
            <a:r>
              <a:rPr lang="en-US" dirty="0" err="1"/>
              <a:t>Imployes</a:t>
            </a:r>
            <a:r>
              <a:rPr lang="en-US" dirty="0"/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ui-sans-serif"/>
              </a:rPr>
              <a:t>OneCycleLR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 improved learning rate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CNN </a:t>
            </a:r>
          </a:p>
          <a:p>
            <a:pPr lvl="1"/>
            <a:r>
              <a:rPr lang="en-US" dirty="0"/>
              <a:t>Accuracy 70.24% with 20 epochs</a:t>
            </a:r>
          </a:p>
          <a:p>
            <a:pPr lvl="1"/>
            <a:r>
              <a:rPr lang="en-US" dirty="0"/>
              <a:t>Simpler architecture without residual connections</a:t>
            </a:r>
          </a:p>
          <a:p>
            <a:pPr lvl="1"/>
            <a:r>
              <a:rPr lang="en-US" dirty="0"/>
              <a:t>Basic data augmentation, which restricts generalization performance.</a:t>
            </a:r>
          </a:p>
          <a:p>
            <a:pPr lvl="1"/>
            <a:r>
              <a:rPr lang="en-US" dirty="0"/>
              <a:t>Lacks dynamic learning rate adjustment, using a constant learning rate.</a:t>
            </a:r>
          </a:p>
        </p:txBody>
      </p:sp>
    </p:spTree>
    <p:extLst>
      <p:ext uri="{BB962C8B-B14F-4D97-AF65-F5344CB8AC3E}">
        <p14:creationId xmlns:p14="http://schemas.microsoft.com/office/powerpoint/2010/main" val="371592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C9D3-B0AA-F57B-F329-E3FFF9DA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 and Accuracy Over 100 </a:t>
            </a:r>
            <a:r>
              <a:rPr lang="en-US" dirty="0" err="1"/>
              <a:t>Epohcs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8E42C-7DBB-CF62-E5F3-A54607472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5" r="725"/>
          <a:stretch/>
        </p:blipFill>
        <p:spPr>
          <a:xfrm>
            <a:off x="924910" y="1863977"/>
            <a:ext cx="10352690" cy="4274634"/>
          </a:xfrm>
        </p:spPr>
      </p:pic>
    </p:spTree>
    <p:extLst>
      <p:ext uri="{BB962C8B-B14F-4D97-AF65-F5344CB8AC3E}">
        <p14:creationId xmlns:p14="http://schemas.microsoft.com/office/powerpoint/2010/main" val="226244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299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Lato Extended</vt:lpstr>
      <vt:lpstr>ui-sans-serif</vt:lpstr>
      <vt:lpstr>Office Theme</vt:lpstr>
      <vt:lpstr>Deep Residual CNN for CIFAR-10 Classification </vt:lpstr>
      <vt:lpstr>Deep Residual CNN Results and Discussion</vt:lpstr>
      <vt:lpstr>Deep Residual CNN Results and Discussion</vt:lpstr>
      <vt:lpstr>Deep Residual vs CNN Model Comparison </vt:lpstr>
      <vt:lpstr>Training Loss and Accuracy Over 100 Epohcs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Adonay Lebeneh</dc:creator>
  <cp:lastModifiedBy>Adonay Lebeneh</cp:lastModifiedBy>
  <cp:revision>2</cp:revision>
  <dcterms:created xsi:type="dcterms:W3CDTF">2024-12-12T00:28:16Z</dcterms:created>
  <dcterms:modified xsi:type="dcterms:W3CDTF">2024-12-14T01:51:52Z</dcterms:modified>
</cp:coreProperties>
</file>