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
      <p:font typeface="Lato Light"/>
      <p:regular r:id="rId21"/>
      <p:bold r:id="rId22"/>
      <p:italic r:id="rId23"/>
      <p:boldItalic r:id="rId24"/>
    </p:embeddedFont>
    <p:embeddedFont>
      <p:font typeface="Lato Blac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Light-bold.fntdata"/><Relationship Id="rId21" Type="http://schemas.openxmlformats.org/officeDocument/2006/relationships/font" Target="fonts/LatoLight-regular.fntdata"/><Relationship Id="rId24" Type="http://schemas.openxmlformats.org/officeDocument/2006/relationships/font" Target="fonts/LatoLight-boldItalic.fntdata"/><Relationship Id="rId23" Type="http://schemas.openxmlformats.org/officeDocument/2006/relationships/font" Target="fonts/La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lack-boldItalic.fntdata"/><Relationship Id="rId25" Type="http://schemas.openxmlformats.org/officeDocument/2006/relationships/font" Target="fonts/Lato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aaf6830c7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aaf6830c7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Adonia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aaf6830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aaf6830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aaf6830c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aaf6830c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aaf6830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aaf6830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Adonia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90189352a79a2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90189352a79a2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Adonia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aaf6830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aaf6830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aaf6830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aaf6830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aaf6830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aaf6830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aaf6830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aaf6830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aaf6830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aaf6830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aaf6830c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aaf6830c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4300" y="925025"/>
            <a:ext cx="7075500" cy="1159800"/>
          </a:xfrm>
          <a:prstGeom prst="rect">
            <a:avLst/>
          </a:prstGeom>
        </p:spPr>
        <p:txBody>
          <a:bodyPr anchorCtr="0" anchor="t"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11" name="Google Shape;11;p2"/>
          <p:cNvGrpSpPr/>
          <p:nvPr/>
        </p:nvGrpSpPr>
        <p:grpSpPr>
          <a:xfrm>
            <a:off x="-12656" y="1423414"/>
            <a:ext cx="9155849" cy="3718952"/>
            <a:chOff x="1669785" y="210240"/>
            <a:chExt cx="3861435" cy="1568450"/>
          </a:xfrm>
        </p:grpSpPr>
        <p:sp>
          <p:nvSpPr>
            <p:cNvPr id="12" name="Google Shape;12;p2"/>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ottom waves">
  <p:cSld name="BLANK_1">
    <p:spTree>
      <p:nvGrpSpPr>
        <p:cNvPr id="72" name="Shape 72"/>
        <p:cNvGrpSpPr/>
        <p:nvPr/>
      </p:nvGrpSpPr>
      <p:grpSpPr>
        <a:xfrm>
          <a:off x="0" y="0"/>
          <a:ext cx="0" cy="0"/>
          <a:chOff x="0" y="0"/>
          <a:chExt cx="0" cy="0"/>
        </a:xfrm>
      </p:grpSpPr>
      <p:grpSp>
        <p:nvGrpSpPr>
          <p:cNvPr id="73" name="Google Shape;73;p11"/>
          <p:cNvGrpSpPr/>
          <p:nvPr/>
        </p:nvGrpSpPr>
        <p:grpSpPr>
          <a:xfrm>
            <a:off x="-12688" y="3585323"/>
            <a:ext cx="9155849" cy="1557000"/>
            <a:chOff x="1669785" y="210240"/>
            <a:chExt cx="3861435" cy="1568450"/>
          </a:xfrm>
        </p:grpSpPr>
        <p:sp>
          <p:nvSpPr>
            <p:cNvPr id="74" name="Google Shape;74;p11"/>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1"/>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1"/>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 name="Google Shape;77;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8" name="Shape 78"/>
        <p:cNvGrpSpPr/>
        <p:nvPr/>
      </p:nvGrpSpPr>
      <p:grpSpPr>
        <a:xfrm>
          <a:off x="0" y="0"/>
          <a:ext cx="0" cy="0"/>
          <a:chOff x="0" y="0"/>
          <a:chExt cx="0" cy="0"/>
        </a:xfrm>
      </p:grpSpPr>
      <p:sp>
        <p:nvSpPr>
          <p:cNvPr id="79" name="Google Shape;79;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0" name="Google Shape;80;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 name="Google Shape;81;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 name="Google Shape;17;p3"/>
          <p:cNvSpPr txBox="1"/>
          <p:nvPr>
            <p:ph idx="1" type="subTitle"/>
          </p:nvPr>
        </p:nvSpPr>
        <p:spPr>
          <a:xfrm>
            <a:off x="1034300" y="2840052"/>
            <a:ext cx="6342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
        <p:nvSpPr>
          <p:cNvPr id="18" name="Google Shape;18;p3"/>
          <p:cNvSpPr/>
          <p:nvPr/>
        </p:nvSpPr>
        <p:spPr>
          <a:xfrm>
            <a:off x="14" y="2916528"/>
            <a:ext cx="9140444" cy="2224977"/>
          </a:xfrm>
          <a:custGeom>
            <a:rect b="b" l="l" r="r" t="t"/>
            <a:pathLst>
              <a:path extrusionOk="0" h="939800" w="386080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14" y="1925587"/>
            <a:ext cx="9140444" cy="3217196"/>
          </a:xfrm>
          <a:custGeom>
            <a:rect b="b" l="l" r="r" t="t"/>
            <a:pathLst>
              <a:path extrusionOk="0" h="1358900" w="386080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3"/>
          <p:cNvSpPr/>
          <p:nvPr/>
        </p:nvSpPr>
        <p:spPr>
          <a:xfrm>
            <a:off x="1518" y="3412751"/>
            <a:ext cx="9140444" cy="1728867"/>
          </a:xfrm>
          <a:custGeom>
            <a:rect b="b" l="l" r="r" t="t"/>
            <a:pathLst>
              <a:path extrusionOk="0" h="730250" w="386080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4"/>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rot="10800000">
            <a:off x="-656"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rot="10800000">
            <a:off x="2664"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4"/>
          <p:cNvSpPr/>
          <p:nvPr/>
        </p:nvSpPr>
        <p:spPr>
          <a:xfrm rot="10800000">
            <a:off x="7031"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4"/>
          <p:cNvSpPr txBox="1"/>
          <p:nvPr>
            <p:ph idx="1" type="body"/>
          </p:nvPr>
        </p:nvSpPr>
        <p:spPr>
          <a:xfrm>
            <a:off x="2038025" y="1476000"/>
            <a:ext cx="5067900" cy="3045000"/>
          </a:xfrm>
          <a:prstGeom prst="rect">
            <a:avLst/>
          </a:prstGeom>
        </p:spPr>
        <p:txBody>
          <a:bodyPr anchorCtr="0" anchor="t" bIns="0" lIns="0" spcFirstLastPara="1" rIns="0" wrap="square" tIns="0">
            <a:noAutofit/>
          </a:bodyPr>
          <a:lstStyle>
            <a:lvl1pPr indent="-431800" lvl="0" marL="457200" rtl="0" algn="ctr">
              <a:spcBef>
                <a:spcPts val="600"/>
              </a:spcBef>
              <a:spcAft>
                <a:spcPts val="0"/>
              </a:spcAft>
              <a:buSzPts val="3200"/>
              <a:buChar char="◦"/>
              <a:defRPr i="1" sz="3200"/>
            </a:lvl1pPr>
            <a:lvl2pPr indent="-431800" lvl="1" marL="914400" rtl="0" algn="ctr">
              <a:spcBef>
                <a:spcPts val="0"/>
              </a:spcBef>
              <a:spcAft>
                <a:spcPts val="0"/>
              </a:spcAft>
              <a:buSzPts val="3200"/>
              <a:buChar char="◦"/>
              <a:defRPr i="1" sz="3200"/>
            </a:lvl2pPr>
            <a:lvl3pPr indent="-431800" lvl="2" marL="1371600" rtl="0" algn="ctr">
              <a:spcBef>
                <a:spcPts val="0"/>
              </a:spcBef>
              <a:spcAft>
                <a:spcPts val="0"/>
              </a:spcAft>
              <a:buSzPts val="3200"/>
              <a:buChar char="◦"/>
              <a:defRPr i="1" sz="3200"/>
            </a:lvl3pPr>
            <a:lvl4pPr indent="-431800" lvl="3" marL="1828800" rtl="0" algn="ctr">
              <a:spcBef>
                <a:spcPts val="0"/>
              </a:spcBef>
              <a:spcAft>
                <a:spcPts val="0"/>
              </a:spcAft>
              <a:buSzPts val="3200"/>
              <a:buChar char="◦"/>
              <a:defRPr i="1" sz="3200"/>
            </a:lvl4pPr>
            <a:lvl5pPr indent="-431800" lvl="4" marL="2286000" rtl="0" algn="ctr">
              <a:spcBef>
                <a:spcPts val="0"/>
              </a:spcBef>
              <a:spcAft>
                <a:spcPts val="0"/>
              </a:spcAft>
              <a:buSzPts val="3200"/>
              <a:buChar char="◦"/>
              <a:defRPr i="1" sz="3200"/>
            </a:lvl5pPr>
            <a:lvl6pPr indent="-431800" lvl="5" marL="2743200" rtl="0" algn="ctr">
              <a:spcBef>
                <a:spcPts val="0"/>
              </a:spcBef>
              <a:spcAft>
                <a:spcPts val="0"/>
              </a:spcAft>
              <a:buSzPts val="3200"/>
              <a:buChar char="◦"/>
              <a:defRPr i="1" sz="3200"/>
            </a:lvl6pPr>
            <a:lvl7pPr indent="-431800" lvl="6" marL="3200400" rtl="0" algn="ctr">
              <a:spcBef>
                <a:spcPts val="0"/>
              </a:spcBef>
              <a:spcAft>
                <a:spcPts val="0"/>
              </a:spcAft>
              <a:buSzPts val="3200"/>
              <a:buChar char="◦"/>
              <a:defRPr i="1" sz="3200"/>
            </a:lvl7pPr>
            <a:lvl8pPr indent="-431800" lvl="7" marL="3657600" rtl="0" algn="ctr">
              <a:spcBef>
                <a:spcPts val="0"/>
              </a:spcBef>
              <a:spcAft>
                <a:spcPts val="0"/>
              </a:spcAft>
              <a:buSzPts val="3200"/>
              <a:buChar char="◦"/>
              <a:defRPr i="1" sz="3200"/>
            </a:lvl8pPr>
            <a:lvl9pPr indent="-431800" lvl="8" marL="4114800" rtl="0" algn="ctr">
              <a:spcBef>
                <a:spcPts val="0"/>
              </a:spcBef>
              <a:spcAft>
                <a:spcPts val="0"/>
              </a:spcAft>
              <a:buSzPts val="3200"/>
              <a:buChar char="◦"/>
              <a:defRPr i="1" sz="3200"/>
            </a:lvl9pPr>
          </a:lstStyle>
          <a:p/>
        </p:txBody>
      </p:sp>
      <p:sp>
        <p:nvSpPr>
          <p:cNvPr id="29" name="Google Shape;29;p4"/>
          <p:cNvSpPr txBox="1"/>
          <p:nvPr/>
        </p:nvSpPr>
        <p:spPr>
          <a:xfrm>
            <a:off x="3593400" y="5527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chemeClr val="accent5"/>
                </a:solidFill>
                <a:latin typeface="Lato"/>
                <a:ea typeface="Lato"/>
                <a:cs typeface="Lato"/>
                <a:sym typeface="Lato"/>
              </a:rPr>
              <a:t>“</a:t>
            </a:r>
            <a:endParaRPr b="1" sz="9600">
              <a:solidFill>
                <a:schemeClr val="accent5"/>
              </a:solidFill>
              <a:latin typeface="Lato"/>
              <a:ea typeface="Lato"/>
              <a:cs typeface="Lato"/>
              <a:sym typeface="Lato"/>
            </a:endParaRPr>
          </a:p>
        </p:txBody>
      </p:sp>
      <p:sp>
        <p:nvSpPr>
          <p:cNvPr id="30" name="Google Shape;3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5"/>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sp>
        <p:nvSpPr>
          <p:cNvPr id="39" name="Google Shape;39;p6"/>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6"/>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6"/>
          <p:cNvSpPr txBox="1"/>
          <p:nvPr>
            <p:ph idx="1" type="body"/>
          </p:nvPr>
        </p:nvSpPr>
        <p:spPr>
          <a:xfrm>
            <a:off x="737850" y="1475700"/>
            <a:ext cx="2891700" cy="2936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 name="Google Shape;44;p6"/>
          <p:cNvSpPr txBox="1"/>
          <p:nvPr>
            <p:ph idx="2" type="body"/>
          </p:nvPr>
        </p:nvSpPr>
        <p:spPr>
          <a:xfrm>
            <a:off x="3955979" y="1475700"/>
            <a:ext cx="2891700" cy="2936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5" name="Google Shape;45;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6" name="Shape 46"/>
        <p:cNvGrpSpPr/>
        <p:nvPr/>
      </p:nvGrpSpPr>
      <p:grpSpPr>
        <a:xfrm>
          <a:off x="0" y="0"/>
          <a:ext cx="0" cy="0"/>
          <a:chOff x="0" y="0"/>
          <a:chExt cx="0" cy="0"/>
        </a:xfrm>
      </p:grpSpPr>
      <p:sp>
        <p:nvSpPr>
          <p:cNvPr id="47" name="Google Shape;47;p7"/>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7"/>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7"/>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txBox="1"/>
          <p:nvPr>
            <p:ph type="title"/>
          </p:nvPr>
        </p:nvSpPr>
        <p:spPr>
          <a:xfrm>
            <a:off x="737850" y="517525"/>
            <a:ext cx="62841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7"/>
          <p:cNvSpPr txBox="1"/>
          <p:nvPr>
            <p:ph idx="1" type="body"/>
          </p:nvPr>
        </p:nvSpPr>
        <p:spPr>
          <a:xfrm>
            <a:off x="737850"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2" type="body"/>
          </p:nvPr>
        </p:nvSpPr>
        <p:spPr>
          <a:xfrm>
            <a:off x="2928612"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3" name="Google Shape;53;p7"/>
          <p:cNvSpPr txBox="1"/>
          <p:nvPr>
            <p:ph idx="3" type="body"/>
          </p:nvPr>
        </p:nvSpPr>
        <p:spPr>
          <a:xfrm>
            <a:off x="5119374" y="1475700"/>
            <a:ext cx="1902600" cy="29601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 name="Google Shape;54;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8"/>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8"/>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8"/>
          <p:cNvSpPr txBox="1"/>
          <p:nvPr>
            <p:ph type="title"/>
          </p:nvPr>
        </p:nvSpPr>
        <p:spPr>
          <a:xfrm>
            <a:off x="737850" y="517525"/>
            <a:ext cx="6034500" cy="744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9"/>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9"/>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9"/>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9"/>
          <p:cNvSpPr txBox="1"/>
          <p:nvPr>
            <p:ph idx="1" type="body"/>
          </p:nvPr>
        </p:nvSpPr>
        <p:spPr>
          <a:xfrm>
            <a:off x="737850" y="4406300"/>
            <a:ext cx="6236400" cy="519600"/>
          </a:xfrm>
          <a:prstGeom prst="rect">
            <a:avLst/>
          </a:prstGeom>
        </p:spPr>
        <p:txBody>
          <a:bodyPr anchorCtr="0" anchor="t" bIns="0" lIns="0" spcFirstLastPara="1" rIns="0" wrap="square" tIns="0">
            <a:noAutofit/>
          </a:bodyPr>
          <a:lstStyle>
            <a:lvl1pPr indent="-228600" lvl="0" marL="457200" rtl="0">
              <a:spcBef>
                <a:spcPts val="360"/>
              </a:spcBef>
              <a:spcAft>
                <a:spcPts val="0"/>
              </a:spcAft>
              <a:buClr>
                <a:schemeClr val="accent5"/>
              </a:buClr>
              <a:buSzPts val="1800"/>
              <a:buNone/>
              <a:defRPr sz="1800">
                <a:solidFill>
                  <a:schemeClr val="accent5"/>
                </a:solidFill>
              </a:defRPr>
            </a:lvl1pPr>
          </a:lstStyle>
          <a:p/>
        </p:txBody>
      </p:sp>
      <p:sp>
        <p:nvSpPr>
          <p:cNvPr id="66" name="Google Shape;6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0"/>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0"/>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0"/>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p:txBody>
      </p:sp>
      <p:sp>
        <p:nvSpPr>
          <p:cNvPr id="7" name="Google Shape;7;p1"/>
          <p:cNvSpPr txBox="1"/>
          <p:nvPr>
            <p:ph idx="1" type="body"/>
          </p:nvPr>
        </p:nvSpPr>
        <p:spPr>
          <a:xfrm>
            <a:off x="737850" y="1475700"/>
            <a:ext cx="6034500" cy="3043200"/>
          </a:xfrm>
          <a:prstGeom prst="rect">
            <a:avLst/>
          </a:prstGeom>
          <a:noFill/>
          <a:ln>
            <a:noFill/>
          </a:ln>
        </p:spPr>
        <p:txBody>
          <a:bodyPr anchorCtr="0" anchor="t" bIns="0" lIns="0" spcFirstLastPara="1" rIns="0" wrap="square" tIns="0">
            <a:noAutofit/>
          </a:bodyPr>
          <a:lstStyle>
            <a:lvl1pPr indent="-381000" lvl="0" marL="4572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indent="-381000" lvl="1" marL="9144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indent="-381000" lvl="2" marL="13716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indent="-381000" lvl="3" marL="18288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indent="-381000" lvl="4" marL="2286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indent="-381000" lvl="5" marL="27432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indent="-381000" lvl="6" marL="32004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indent="-381000" lvl="7" marL="36576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indent="-381000" lvl="8" marL="41148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lt1"/>
                </a:solidFill>
                <a:latin typeface="Lato Light"/>
                <a:ea typeface="Lato Light"/>
                <a:cs typeface="Lato Light"/>
                <a:sym typeface="Lato Light"/>
              </a:defRPr>
            </a:lvl1pPr>
            <a:lvl2pPr lvl="1" rtl="0" algn="r">
              <a:buNone/>
              <a:defRPr sz="1300">
                <a:solidFill>
                  <a:schemeClr val="lt1"/>
                </a:solidFill>
                <a:latin typeface="Lato Light"/>
                <a:ea typeface="Lato Light"/>
                <a:cs typeface="Lato Light"/>
                <a:sym typeface="Lato Light"/>
              </a:defRPr>
            </a:lvl2pPr>
            <a:lvl3pPr lvl="2" rtl="0" algn="r">
              <a:buNone/>
              <a:defRPr sz="1300">
                <a:solidFill>
                  <a:schemeClr val="lt1"/>
                </a:solidFill>
                <a:latin typeface="Lato Light"/>
                <a:ea typeface="Lato Light"/>
                <a:cs typeface="Lato Light"/>
                <a:sym typeface="Lato Light"/>
              </a:defRPr>
            </a:lvl3pPr>
            <a:lvl4pPr lvl="3" rtl="0" algn="r">
              <a:buNone/>
              <a:defRPr sz="1300">
                <a:solidFill>
                  <a:schemeClr val="lt1"/>
                </a:solidFill>
                <a:latin typeface="Lato Light"/>
                <a:ea typeface="Lato Light"/>
                <a:cs typeface="Lato Light"/>
                <a:sym typeface="Lato Light"/>
              </a:defRPr>
            </a:lvl4pPr>
            <a:lvl5pPr lvl="4" rtl="0" algn="r">
              <a:buNone/>
              <a:defRPr sz="1300">
                <a:solidFill>
                  <a:schemeClr val="lt1"/>
                </a:solidFill>
                <a:latin typeface="Lato Light"/>
                <a:ea typeface="Lato Light"/>
                <a:cs typeface="Lato Light"/>
                <a:sym typeface="Lato Light"/>
              </a:defRPr>
            </a:lvl5pPr>
            <a:lvl6pPr lvl="5" rtl="0" algn="r">
              <a:buNone/>
              <a:defRPr sz="1300">
                <a:solidFill>
                  <a:schemeClr val="lt1"/>
                </a:solidFill>
                <a:latin typeface="Lato Light"/>
                <a:ea typeface="Lato Light"/>
                <a:cs typeface="Lato Light"/>
                <a:sym typeface="Lato Light"/>
              </a:defRPr>
            </a:lvl6pPr>
            <a:lvl7pPr lvl="6" rtl="0" algn="r">
              <a:buNone/>
              <a:defRPr sz="1300">
                <a:solidFill>
                  <a:schemeClr val="lt1"/>
                </a:solidFill>
                <a:latin typeface="Lato Light"/>
                <a:ea typeface="Lato Light"/>
                <a:cs typeface="Lato Light"/>
                <a:sym typeface="Lato Light"/>
              </a:defRPr>
            </a:lvl7pPr>
            <a:lvl8pPr lvl="7" rtl="0" algn="r">
              <a:buNone/>
              <a:defRPr sz="1300">
                <a:solidFill>
                  <a:schemeClr val="lt1"/>
                </a:solidFill>
                <a:latin typeface="Lato Light"/>
                <a:ea typeface="Lato Light"/>
                <a:cs typeface="Lato Light"/>
                <a:sym typeface="Lato Light"/>
              </a:defRPr>
            </a:lvl8pPr>
            <a:lvl9pPr lvl="8" rtl="0" algn="r">
              <a:buNone/>
              <a:defRPr sz="1300">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mailto:bowlinnr@mail.uc.edu" TargetMode="External"/><Relationship Id="rId4" Type="http://schemas.openxmlformats.org/officeDocument/2006/relationships/hyperlink" Target="mailto:dienersh@mail.uc.edu" TargetMode="External"/><Relationship Id="rId5" Type="http://schemas.openxmlformats.org/officeDocument/2006/relationships/hyperlink" Target="mailto:jebessah@mail.uc.edu" TargetMode="External"/><Relationship Id="rId6" Type="http://schemas.openxmlformats.org/officeDocument/2006/relationships/hyperlink" Target="mailto:zengma@mail.uc.edu" TargetMode="External"/><Relationship Id="rId7" Type="http://schemas.openxmlformats.org/officeDocument/2006/relationships/hyperlink" Target="mailto:aurisajm@uc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5200"/>
              <a:t>Senior Design Fall 2022</a:t>
            </a:r>
            <a:endParaRPr/>
          </a:p>
        </p:txBody>
      </p:sp>
      <p:sp>
        <p:nvSpPr>
          <p:cNvPr id="87" name="Google Shape;87;p13"/>
          <p:cNvSpPr txBox="1"/>
          <p:nvPr>
            <p:ph idx="4294967295" type="subTitle"/>
          </p:nvPr>
        </p:nvSpPr>
        <p:spPr>
          <a:xfrm>
            <a:off x="1168200" y="2025750"/>
            <a:ext cx="5949300" cy="1092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Nicholas Bowling, Sam Diener, Adonia Jebessa, Ming Zeng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556900" y="1435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Expected Demo at Expo</a:t>
            </a:r>
            <a:endParaRPr/>
          </a:p>
        </p:txBody>
      </p:sp>
      <p:sp>
        <p:nvSpPr>
          <p:cNvPr id="144" name="Google Shape;144;p22"/>
          <p:cNvSpPr txBox="1"/>
          <p:nvPr>
            <p:ph idx="1" type="body"/>
          </p:nvPr>
        </p:nvSpPr>
        <p:spPr>
          <a:xfrm>
            <a:off x="556900" y="1350750"/>
            <a:ext cx="4727100" cy="3608100"/>
          </a:xfrm>
          <a:prstGeom prst="rect">
            <a:avLst/>
          </a:prstGeom>
        </p:spPr>
        <p:txBody>
          <a:bodyPr anchorCtr="0" anchor="t" bIns="0" lIns="0" spcFirstLastPara="1" rIns="0" wrap="square" tIns="0">
            <a:noAutofit/>
          </a:bodyPr>
          <a:lstStyle/>
          <a:p>
            <a:pPr indent="-342900" lvl="0" marL="457200" rtl="0" algn="l">
              <a:lnSpc>
                <a:spcPct val="100000"/>
              </a:lnSpc>
              <a:spcBef>
                <a:spcPts val="300"/>
              </a:spcBef>
              <a:spcAft>
                <a:spcPts val="0"/>
              </a:spcAft>
              <a:buSzPts val="1800"/>
              <a:buChar char="◦"/>
            </a:pPr>
            <a:r>
              <a:rPr lang="en" sz="1800"/>
              <a:t>We will have an interactive demo of the game available to play for expo attendees (similar to photo)</a:t>
            </a:r>
            <a:endParaRPr sz="1800"/>
          </a:p>
          <a:p>
            <a:pPr indent="-342900" lvl="0" marL="457200" rtl="0" algn="l">
              <a:lnSpc>
                <a:spcPct val="100000"/>
              </a:lnSpc>
              <a:spcBef>
                <a:spcPts val="1000"/>
              </a:spcBef>
              <a:spcAft>
                <a:spcPts val="0"/>
              </a:spcAft>
              <a:buSzPts val="1800"/>
              <a:buChar char="◦"/>
            </a:pPr>
            <a:r>
              <a:rPr lang="en" sz="1800"/>
              <a:t>A teammate will provide their VR headset which will be connected to a PC </a:t>
            </a:r>
            <a:endParaRPr sz="1800"/>
          </a:p>
          <a:p>
            <a:pPr indent="-342900" lvl="0" marL="457200" rtl="0" algn="l">
              <a:lnSpc>
                <a:spcPct val="100000"/>
              </a:lnSpc>
              <a:spcBef>
                <a:spcPts val="1000"/>
              </a:spcBef>
              <a:spcAft>
                <a:spcPts val="0"/>
              </a:spcAft>
              <a:buSzPts val="1800"/>
              <a:buChar char="◦"/>
            </a:pPr>
            <a:r>
              <a:rPr lang="en" sz="1800"/>
              <a:t>Other conference goers will be able to watch  participants gameplay from a TV/Monitor</a:t>
            </a:r>
            <a:endParaRPr sz="1800"/>
          </a:p>
          <a:p>
            <a:pPr indent="-342900" lvl="0" marL="457200" rtl="0" algn="l">
              <a:lnSpc>
                <a:spcPct val="100000"/>
              </a:lnSpc>
              <a:spcBef>
                <a:spcPts val="1000"/>
              </a:spcBef>
              <a:spcAft>
                <a:spcPts val="0"/>
              </a:spcAft>
              <a:buSzPts val="1800"/>
              <a:buChar char="◦"/>
            </a:pPr>
            <a:r>
              <a:rPr lang="en" sz="1800"/>
              <a:t>We will also have </a:t>
            </a:r>
            <a:r>
              <a:rPr lang="en" sz="1800"/>
              <a:t>screen recordings</a:t>
            </a:r>
            <a:r>
              <a:rPr lang="en" sz="1800"/>
              <a:t> of artists’ gameplay running on a loop </a:t>
            </a:r>
            <a:endParaRPr sz="1800"/>
          </a:p>
          <a:p>
            <a:pPr indent="0" lvl="0" marL="457200" rtl="0" algn="l">
              <a:spcBef>
                <a:spcPts val="1000"/>
              </a:spcBef>
              <a:spcAft>
                <a:spcPts val="1000"/>
              </a:spcAft>
              <a:buNone/>
            </a:pPr>
            <a:r>
              <a:t/>
            </a:r>
            <a:endParaRPr sz="1800"/>
          </a:p>
        </p:txBody>
      </p:sp>
      <p:pic>
        <p:nvPicPr>
          <p:cNvPr id="145" name="Google Shape;145;p22"/>
          <p:cNvPicPr preferRelativeResize="0"/>
          <p:nvPr/>
        </p:nvPicPr>
        <p:blipFill>
          <a:blip r:embed="rId3">
            <a:alphaModFix/>
          </a:blip>
          <a:stretch>
            <a:fillRect/>
          </a:stretch>
        </p:blipFill>
        <p:spPr>
          <a:xfrm>
            <a:off x="5168550" y="1350750"/>
            <a:ext cx="3975451" cy="26294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Expected Progress</a:t>
            </a:r>
            <a:endParaRPr/>
          </a:p>
        </p:txBody>
      </p:sp>
      <p:sp>
        <p:nvSpPr>
          <p:cNvPr id="151" name="Google Shape;151;p23"/>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0" lvl="0" marL="342900" rtl="0" algn="l">
              <a:spcBef>
                <a:spcPts val="300"/>
              </a:spcBef>
              <a:spcAft>
                <a:spcPts val="0"/>
              </a:spcAft>
              <a:buNone/>
            </a:pPr>
            <a:r>
              <a:t/>
            </a:r>
            <a:endParaRPr sz="1700">
              <a:solidFill>
                <a:srgbClr val="24292E"/>
              </a:solidFill>
            </a:endParaRPr>
          </a:p>
          <a:p>
            <a:pPr indent="-317500" lvl="0" marL="698500" rtl="0" algn="l">
              <a:lnSpc>
                <a:spcPct val="200000"/>
              </a:lnSpc>
              <a:spcBef>
                <a:spcPts val="1000"/>
              </a:spcBef>
              <a:spcAft>
                <a:spcPts val="0"/>
              </a:spcAft>
              <a:buClr>
                <a:srgbClr val="24292E"/>
              </a:buClr>
              <a:buSzPts val="1400"/>
              <a:buChar char="◦"/>
            </a:pPr>
            <a:r>
              <a:rPr lang="en" sz="1400">
                <a:solidFill>
                  <a:srgbClr val="24292E"/>
                </a:solidFill>
              </a:rPr>
              <a:t>Research different engines and environments for VR.</a:t>
            </a:r>
            <a:endParaRPr sz="1400">
              <a:solidFill>
                <a:srgbClr val="24292E"/>
              </a:solidFill>
            </a:endParaRPr>
          </a:p>
          <a:p>
            <a:pPr indent="-317500" lvl="0" marL="698500" rtl="0" algn="l">
              <a:lnSpc>
                <a:spcPct val="200000"/>
              </a:lnSpc>
              <a:spcBef>
                <a:spcPts val="0"/>
              </a:spcBef>
              <a:spcAft>
                <a:spcPts val="0"/>
              </a:spcAft>
              <a:buClr>
                <a:srgbClr val="24292E"/>
              </a:buClr>
              <a:buSzPts val="1400"/>
              <a:buChar char="◦"/>
            </a:pPr>
            <a:r>
              <a:rPr lang="en" sz="1400">
                <a:solidFill>
                  <a:srgbClr val="24292E"/>
                </a:solidFill>
              </a:rPr>
              <a:t>Delegate tasks to each person in the group.</a:t>
            </a:r>
            <a:endParaRPr sz="1400">
              <a:solidFill>
                <a:srgbClr val="24292E"/>
              </a:solidFill>
            </a:endParaRPr>
          </a:p>
          <a:p>
            <a:pPr indent="-317500" lvl="0" marL="698500" rtl="0" algn="l">
              <a:lnSpc>
                <a:spcPct val="200000"/>
              </a:lnSpc>
              <a:spcBef>
                <a:spcPts val="0"/>
              </a:spcBef>
              <a:spcAft>
                <a:spcPts val="0"/>
              </a:spcAft>
              <a:buClr>
                <a:srgbClr val="24292E"/>
              </a:buClr>
              <a:buSzPts val="1400"/>
              <a:buChar char="◦"/>
            </a:pPr>
            <a:r>
              <a:rPr lang="en" sz="1400">
                <a:solidFill>
                  <a:srgbClr val="24292E"/>
                </a:solidFill>
              </a:rPr>
              <a:t>Get hands on experience with different VR software.</a:t>
            </a:r>
            <a:endParaRPr sz="1400">
              <a:solidFill>
                <a:srgbClr val="24292E"/>
              </a:solidFill>
            </a:endParaRPr>
          </a:p>
          <a:p>
            <a:pPr indent="-317500" lvl="0" marL="698500" rtl="0" algn="l">
              <a:lnSpc>
                <a:spcPct val="200000"/>
              </a:lnSpc>
              <a:spcBef>
                <a:spcPts val="0"/>
              </a:spcBef>
              <a:spcAft>
                <a:spcPts val="0"/>
              </a:spcAft>
              <a:buClr>
                <a:srgbClr val="24292E"/>
              </a:buClr>
              <a:buSzPts val="1400"/>
              <a:buChar char="◦"/>
            </a:pPr>
            <a:r>
              <a:rPr lang="en" sz="1400">
                <a:solidFill>
                  <a:srgbClr val="24292E"/>
                </a:solidFill>
              </a:rPr>
              <a:t>Set up the framework of the developments process.</a:t>
            </a:r>
            <a:endParaRPr sz="1400">
              <a:solidFill>
                <a:srgbClr val="24292E"/>
              </a:solidFill>
            </a:endParaRPr>
          </a:p>
          <a:p>
            <a:pPr indent="-317500" lvl="0" marL="698500" rtl="0" algn="l">
              <a:lnSpc>
                <a:spcPct val="200000"/>
              </a:lnSpc>
              <a:spcBef>
                <a:spcPts val="0"/>
              </a:spcBef>
              <a:spcAft>
                <a:spcPts val="0"/>
              </a:spcAft>
              <a:buClr>
                <a:srgbClr val="24292E"/>
              </a:buClr>
              <a:buSzPts val="1400"/>
              <a:buChar char="◦"/>
            </a:pPr>
            <a:r>
              <a:rPr lang="en" sz="1400">
                <a:solidFill>
                  <a:srgbClr val="24292E"/>
                </a:solidFill>
              </a:rPr>
              <a:t>Begin development.</a:t>
            </a:r>
            <a:endParaRPr sz="1400">
              <a:solidFill>
                <a:srgbClr val="24292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7850" y="505450"/>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Team</a:t>
            </a:r>
            <a:endParaRPr/>
          </a:p>
        </p:txBody>
      </p:sp>
      <p:sp>
        <p:nvSpPr>
          <p:cNvPr id="93" name="Google Shape;93;p14"/>
          <p:cNvSpPr txBox="1"/>
          <p:nvPr>
            <p:ph idx="1" type="body"/>
          </p:nvPr>
        </p:nvSpPr>
        <p:spPr>
          <a:xfrm>
            <a:off x="737850" y="1475700"/>
            <a:ext cx="2736300" cy="360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Lato"/>
                <a:ea typeface="Lato"/>
                <a:cs typeface="Lato"/>
                <a:sym typeface="Lato"/>
              </a:rPr>
              <a:t>Members:</a:t>
            </a:r>
            <a:endParaRPr b="1" sz="1800">
              <a:latin typeface="Lato"/>
              <a:ea typeface="Lato"/>
              <a:cs typeface="Lato"/>
              <a:sym typeface="Lato"/>
            </a:endParaRPr>
          </a:p>
          <a:p>
            <a:pPr indent="0" lvl="0" marL="0" rtl="0" algn="l">
              <a:spcBef>
                <a:spcPts val="1000"/>
              </a:spcBef>
              <a:spcAft>
                <a:spcPts val="0"/>
              </a:spcAft>
              <a:buNone/>
            </a:pPr>
            <a:r>
              <a:rPr lang="en" sz="1600"/>
              <a:t>Nicholas Bowling</a:t>
            </a:r>
            <a:endParaRPr sz="1600"/>
          </a:p>
          <a:p>
            <a:pPr indent="0" lvl="0" marL="0" rtl="0" algn="l">
              <a:spcBef>
                <a:spcPts val="0"/>
              </a:spcBef>
              <a:spcAft>
                <a:spcPts val="0"/>
              </a:spcAft>
              <a:buNone/>
            </a:pPr>
            <a:r>
              <a:rPr lang="en" sz="1600" u="sng">
                <a:solidFill>
                  <a:schemeClr val="hlink"/>
                </a:solidFill>
                <a:hlinkClick r:id="rId3"/>
              </a:rPr>
              <a:t>bowlinnr@mail.uc.edu</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Sam Diener</a:t>
            </a:r>
            <a:endParaRPr sz="1600"/>
          </a:p>
          <a:p>
            <a:pPr indent="0" lvl="0" marL="0" rtl="0" algn="l">
              <a:spcBef>
                <a:spcPts val="0"/>
              </a:spcBef>
              <a:spcAft>
                <a:spcPts val="0"/>
              </a:spcAft>
              <a:buNone/>
            </a:pPr>
            <a:r>
              <a:rPr lang="en" sz="1600" u="sng">
                <a:solidFill>
                  <a:schemeClr val="hlink"/>
                </a:solidFill>
                <a:hlinkClick r:id="rId4"/>
              </a:rPr>
              <a:t>dienersh@mail.uc.edu</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Adonia Jebessa </a:t>
            </a:r>
            <a:endParaRPr sz="1600"/>
          </a:p>
          <a:p>
            <a:pPr indent="0" lvl="0" marL="0" rtl="0" algn="l">
              <a:spcBef>
                <a:spcPts val="0"/>
              </a:spcBef>
              <a:spcAft>
                <a:spcPts val="0"/>
              </a:spcAft>
              <a:buNone/>
            </a:pPr>
            <a:r>
              <a:rPr lang="en" sz="1600" u="sng">
                <a:solidFill>
                  <a:schemeClr val="hlink"/>
                </a:solidFill>
                <a:hlinkClick r:id="rId5"/>
              </a:rPr>
              <a:t>jebessah@mail.uc.edu</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Ming Zeng</a:t>
            </a:r>
            <a:endParaRPr sz="1600"/>
          </a:p>
          <a:p>
            <a:pPr indent="0" lvl="0" marL="0" rtl="0" algn="l">
              <a:spcBef>
                <a:spcPts val="0"/>
              </a:spcBef>
              <a:spcAft>
                <a:spcPts val="0"/>
              </a:spcAft>
              <a:buNone/>
            </a:pPr>
            <a:r>
              <a:rPr lang="en" sz="1600" u="sng">
                <a:solidFill>
                  <a:schemeClr val="hlink"/>
                </a:solidFill>
                <a:hlinkClick r:id="rId6"/>
              </a:rPr>
              <a:t>zengma@mail.uc.edu</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800"/>
          </a:p>
        </p:txBody>
      </p:sp>
      <p:sp>
        <p:nvSpPr>
          <p:cNvPr id="94" name="Google Shape;94;p14"/>
          <p:cNvSpPr txBox="1"/>
          <p:nvPr/>
        </p:nvSpPr>
        <p:spPr>
          <a:xfrm>
            <a:off x="4056425" y="1475700"/>
            <a:ext cx="2678100" cy="15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Lato"/>
                <a:ea typeface="Lato"/>
                <a:cs typeface="Lato"/>
                <a:sym typeface="Lato"/>
              </a:rPr>
              <a:t>Faculty Advisor:</a:t>
            </a:r>
            <a:endParaRPr b="1" sz="1800">
              <a:solidFill>
                <a:schemeClr val="dk1"/>
              </a:solidFill>
              <a:latin typeface="Lato"/>
              <a:ea typeface="Lato"/>
              <a:cs typeface="Lato"/>
              <a:sym typeface="Lato"/>
            </a:endParaRPr>
          </a:p>
          <a:p>
            <a:pPr indent="0" lvl="0" marL="0" rtl="0" algn="l">
              <a:spcBef>
                <a:spcPts val="1000"/>
              </a:spcBef>
              <a:spcAft>
                <a:spcPts val="0"/>
              </a:spcAft>
              <a:buNone/>
            </a:pPr>
            <a:r>
              <a:rPr lang="en" sz="1600">
                <a:solidFill>
                  <a:schemeClr val="dk1"/>
                </a:solidFill>
                <a:latin typeface="Lato Light"/>
                <a:ea typeface="Lato Light"/>
                <a:cs typeface="Lato Light"/>
                <a:sym typeface="Lato Light"/>
              </a:rPr>
              <a:t>Jillian Aurisano</a:t>
            </a:r>
            <a:endParaRPr sz="1600">
              <a:solidFill>
                <a:schemeClr val="dk1"/>
              </a:solidFill>
              <a:latin typeface="Lato Light"/>
              <a:ea typeface="Lato Light"/>
              <a:cs typeface="Lato Light"/>
              <a:sym typeface="Lato Light"/>
            </a:endParaRPr>
          </a:p>
          <a:p>
            <a:pPr indent="0" lvl="0" marL="0" rtl="0" algn="l">
              <a:spcBef>
                <a:spcPts val="0"/>
              </a:spcBef>
              <a:spcAft>
                <a:spcPts val="0"/>
              </a:spcAft>
              <a:buNone/>
            </a:pPr>
            <a:r>
              <a:rPr lang="en" sz="1600" u="sng">
                <a:solidFill>
                  <a:schemeClr val="hlink"/>
                </a:solidFill>
                <a:latin typeface="Lato Light"/>
                <a:ea typeface="Lato Light"/>
                <a:cs typeface="Lato Light"/>
                <a:sym typeface="Lato Light"/>
                <a:hlinkClick r:id="rId7"/>
              </a:rPr>
              <a:t>aurisajm@ucmail.uc.edu</a:t>
            </a:r>
            <a:endParaRPr sz="1600">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sz="1600">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179750"/>
            <a:ext cx="67776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VR Sandbox for Intuitive 3D Design</a:t>
            </a:r>
            <a:endParaRPr/>
          </a:p>
        </p:txBody>
      </p:sp>
      <p:sp>
        <p:nvSpPr>
          <p:cNvPr id="100" name="Google Shape;100;p15"/>
          <p:cNvSpPr txBox="1"/>
          <p:nvPr>
            <p:ph idx="1" type="body"/>
          </p:nvPr>
        </p:nvSpPr>
        <p:spPr>
          <a:xfrm>
            <a:off x="311700" y="1303650"/>
            <a:ext cx="7782900" cy="3172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Clr>
                <a:srgbClr val="24292E"/>
              </a:buClr>
              <a:buSzPts val="1800"/>
              <a:buChar char="◦"/>
            </a:pPr>
            <a:r>
              <a:rPr lang="en" sz="1800">
                <a:solidFill>
                  <a:srgbClr val="24292E"/>
                </a:solidFill>
              </a:rPr>
              <a:t>The purpose of this project is to allow users to bring to life 3D modeling ideas in VR in an intuitive way</a:t>
            </a:r>
            <a:endParaRPr sz="1800">
              <a:solidFill>
                <a:srgbClr val="24292E"/>
              </a:solidFill>
            </a:endParaRPr>
          </a:p>
          <a:p>
            <a:pPr indent="-342900" lvl="0" marL="457200" rtl="0" algn="l">
              <a:lnSpc>
                <a:spcPct val="150000"/>
              </a:lnSpc>
              <a:spcBef>
                <a:spcPts val="1000"/>
              </a:spcBef>
              <a:spcAft>
                <a:spcPts val="0"/>
              </a:spcAft>
              <a:buClr>
                <a:srgbClr val="24292E"/>
              </a:buClr>
              <a:buSzPts val="1800"/>
              <a:buChar char="◦"/>
            </a:pPr>
            <a:r>
              <a:rPr lang="en" sz="1800">
                <a:solidFill>
                  <a:srgbClr val="24292E"/>
                </a:solidFill>
              </a:rPr>
              <a:t>Reduce high learning curve of 3D modeling through VR</a:t>
            </a:r>
            <a:endParaRPr sz="1800">
              <a:solidFill>
                <a:srgbClr val="24292E"/>
              </a:solidFill>
            </a:endParaRPr>
          </a:p>
          <a:p>
            <a:pPr indent="-342900" lvl="0" marL="457200" rtl="0" algn="l">
              <a:lnSpc>
                <a:spcPct val="150000"/>
              </a:lnSpc>
              <a:spcBef>
                <a:spcPts val="1000"/>
              </a:spcBef>
              <a:spcAft>
                <a:spcPts val="0"/>
              </a:spcAft>
              <a:buClr>
                <a:srgbClr val="24292E"/>
              </a:buClr>
              <a:buSzPts val="1800"/>
              <a:buChar char="◦"/>
            </a:pPr>
            <a:r>
              <a:rPr lang="en" sz="1800">
                <a:solidFill>
                  <a:srgbClr val="24292E"/>
                </a:solidFill>
              </a:rPr>
              <a:t>Will be intuitive for beginners, and allow for masterpieces by experts</a:t>
            </a:r>
            <a:endParaRPr sz="1800">
              <a:solidFill>
                <a:srgbClr val="24292E"/>
              </a:solidFill>
            </a:endParaRPr>
          </a:p>
          <a:p>
            <a:pPr indent="-342900" lvl="0" marL="457200" rtl="0" algn="l">
              <a:lnSpc>
                <a:spcPct val="150000"/>
              </a:lnSpc>
              <a:spcBef>
                <a:spcPts val="1000"/>
              </a:spcBef>
              <a:spcAft>
                <a:spcPts val="0"/>
              </a:spcAft>
              <a:buClr>
                <a:srgbClr val="24292E"/>
              </a:buClr>
              <a:buSzPts val="1800"/>
              <a:buChar char="◦"/>
            </a:pPr>
            <a:r>
              <a:rPr lang="en" sz="1800">
                <a:solidFill>
                  <a:srgbClr val="24292E"/>
                </a:solidFill>
              </a:rPr>
              <a:t>Replicate tools of 3D modeling software in VR</a:t>
            </a:r>
            <a:endParaRPr sz="1800">
              <a:solidFill>
                <a:srgbClr val="24292E"/>
              </a:solidFill>
            </a:endParaRPr>
          </a:p>
          <a:p>
            <a:pPr indent="-342900" lvl="0" marL="457200" rtl="0" algn="l">
              <a:lnSpc>
                <a:spcPct val="150000"/>
              </a:lnSpc>
              <a:spcBef>
                <a:spcPts val="1000"/>
              </a:spcBef>
              <a:spcAft>
                <a:spcPts val="0"/>
              </a:spcAft>
              <a:buClr>
                <a:srgbClr val="24292E"/>
              </a:buClr>
              <a:buSzPts val="1800"/>
              <a:buChar char="◦"/>
            </a:pPr>
            <a:r>
              <a:rPr lang="en" sz="1800">
                <a:solidFill>
                  <a:srgbClr val="24292E"/>
                </a:solidFill>
              </a:rPr>
              <a:t>Users will be able to export their work for use in oth</a:t>
            </a:r>
            <a:r>
              <a:rPr lang="en" sz="1800">
                <a:solidFill>
                  <a:srgbClr val="24292E"/>
                </a:solidFill>
              </a:rPr>
              <a:t>er areas</a:t>
            </a:r>
            <a:endParaRPr sz="1800">
              <a:solidFill>
                <a:srgbClr val="24292E"/>
              </a:solidFill>
            </a:endParaRPr>
          </a:p>
          <a:p>
            <a:pPr indent="0" lvl="0" marL="457200" rtl="0" algn="l">
              <a:spcBef>
                <a:spcPts val="1000"/>
              </a:spcBef>
              <a:spcAft>
                <a:spcPts val="0"/>
              </a:spcAft>
              <a:buNone/>
            </a:pPr>
            <a:r>
              <a:t/>
            </a:r>
            <a:endParaRPr sz="1800">
              <a:solidFill>
                <a:srgbClr val="24292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37850" y="299125"/>
            <a:ext cx="60036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Abstract</a:t>
            </a:r>
            <a:endParaRPr/>
          </a:p>
        </p:txBody>
      </p:sp>
      <p:sp>
        <p:nvSpPr>
          <p:cNvPr id="106" name="Google Shape;106;p16"/>
          <p:cNvSpPr txBox="1"/>
          <p:nvPr>
            <p:ph idx="1" type="body"/>
          </p:nvPr>
        </p:nvSpPr>
        <p:spPr>
          <a:xfrm>
            <a:off x="436825" y="1305500"/>
            <a:ext cx="7255200" cy="3475500"/>
          </a:xfrm>
          <a:prstGeom prst="rect">
            <a:avLst/>
          </a:prstGeom>
        </p:spPr>
        <p:txBody>
          <a:bodyPr anchorCtr="0" anchor="t" bIns="0" lIns="0" spcFirstLastPara="1" rIns="0" wrap="square" tIns="0">
            <a:noAutofit/>
          </a:bodyPr>
          <a:lstStyle/>
          <a:p>
            <a:pPr indent="0" lvl="0" marL="342900" rtl="0" algn="l">
              <a:lnSpc>
                <a:spcPct val="115000"/>
              </a:lnSpc>
              <a:spcBef>
                <a:spcPts val="300"/>
              </a:spcBef>
              <a:spcAft>
                <a:spcPts val="1000"/>
              </a:spcAft>
              <a:buNone/>
            </a:pPr>
            <a:r>
              <a:rPr lang="en" sz="1600"/>
              <a:t>       The idea behind this project is to create a VR sandbox for the intuitive design of 3D environments. </a:t>
            </a:r>
            <a:r>
              <a:rPr lang="en" sz="1600"/>
              <a:t>So, we are looking to provide 3D animators, video game developers, and average consumers with the ability to play with, create, and edit 3D models and environments, all in an intuitive VR setting. We feel that the ability to create and extrude custom, “blocks” to build with  opens up infinite possibilities. </a:t>
            </a:r>
            <a:r>
              <a:rPr lang="en" sz="1600"/>
              <a:t> </a:t>
            </a:r>
            <a:r>
              <a:rPr lang="en" sz="1600"/>
              <a:t>Implementing adjustable player and object scaling only increases the creative options. From being a fly on the wall, to a monster towering over a city, VR experiences and environments can be easily created and shared.</a:t>
            </a:r>
            <a:r>
              <a:rPr lang="en" sz="1600"/>
              <a:t> </a:t>
            </a:r>
            <a:r>
              <a:rPr lang="en" sz="1600"/>
              <a:t>There is so much that is possible, even with already existing limited tool sets.  </a:t>
            </a:r>
            <a:r>
              <a:rPr lang="en" sz="1600"/>
              <a:t>This can be seen through wonderful communities like Minecraft,  where people enjoy collaborating actively.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User Stories</a:t>
            </a:r>
            <a:endParaRPr/>
          </a:p>
        </p:txBody>
      </p:sp>
      <p:sp>
        <p:nvSpPr>
          <p:cNvPr id="112" name="Google Shape;112;p17"/>
          <p:cNvSpPr txBox="1"/>
          <p:nvPr>
            <p:ph idx="1" type="body"/>
          </p:nvPr>
        </p:nvSpPr>
        <p:spPr>
          <a:xfrm>
            <a:off x="737850" y="1475700"/>
            <a:ext cx="6954300" cy="3043200"/>
          </a:xfrm>
          <a:prstGeom prst="rect">
            <a:avLst/>
          </a:prstGeom>
        </p:spPr>
        <p:txBody>
          <a:bodyPr anchorCtr="0" anchor="t" bIns="0" lIns="0" spcFirstLastPara="1" rIns="0" wrap="square" tIns="0">
            <a:noAutofit/>
          </a:bodyPr>
          <a:lstStyle/>
          <a:p>
            <a:pPr indent="-266700" lvl="0" marL="342900" rtl="0" algn="l">
              <a:lnSpc>
                <a:spcPct val="115000"/>
              </a:lnSpc>
              <a:spcBef>
                <a:spcPts val="0"/>
              </a:spcBef>
              <a:spcAft>
                <a:spcPts val="0"/>
              </a:spcAft>
              <a:buClr>
                <a:srgbClr val="24292E"/>
              </a:buClr>
              <a:buSzPts val="1800"/>
              <a:buChar char="◦"/>
            </a:pPr>
            <a:r>
              <a:rPr lang="en" sz="1700">
                <a:solidFill>
                  <a:srgbClr val="000000"/>
                </a:solidFill>
              </a:rPr>
              <a:t>As a VR Game Designer, I want to be able to create 3D models with a proper sense of scale, so that when imported into my VR game, they can be integrated appropriately</a:t>
            </a:r>
            <a:endParaRPr sz="1700">
              <a:solidFill>
                <a:srgbClr val="000000"/>
              </a:solidFill>
            </a:endParaRPr>
          </a:p>
          <a:p>
            <a:pPr indent="-266700" lvl="0" marL="342900" rtl="0" algn="l">
              <a:lnSpc>
                <a:spcPct val="115000"/>
              </a:lnSpc>
              <a:spcBef>
                <a:spcPts val="1000"/>
              </a:spcBef>
              <a:spcAft>
                <a:spcPts val="0"/>
              </a:spcAft>
              <a:buClr>
                <a:srgbClr val="24292E"/>
              </a:buClr>
              <a:buSzPts val="1800"/>
              <a:buChar char="◦"/>
            </a:pPr>
            <a:r>
              <a:rPr lang="en" sz="1700">
                <a:solidFill>
                  <a:srgbClr val="000000"/>
                </a:solidFill>
              </a:rPr>
              <a:t>As an Artist/3D Modeler, I want to be able to create and edit 3D models, so that I can express myself intuitively and extensively as an artist.</a:t>
            </a:r>
            <a:endParaRPr sz="1700">
              <a:solidFill>
                <a:srgbClr val="000000"/>
              </a:solidFill>
            </a:endParaRPr>
          </a:p>
          <a:p>
            <a:pPr indent="-266700" lvl="0" marL="342900" rtl="0" algn="l">
              <a:lnSpc>
                <a:spcPct val="115000"/>
              </a:lnSpc>
              <a:spcBef>
                <a:spcPts val="1000"/>
              </a:spcBef>
              <a:spcAft>
                <a:spcPts val="0"/>
              </a:spcAft>
              <a:buClr>
                <a:srgbClr val="24292E"/>
              </a:buClr>
              <a:buSzPts val="1800"/>
              <a:buChar char="◦"/>
            </a:pPr>
            <a:r>
              <a:rPr lang="en" sz="1700">
                <a:solidFill>
                  <a:srgbClr val="000000"/>
                </a:solidFill>
              </a:rPr>
              <a:t>As a Gamer, I want to have a VR environment to play with 3d shapes, so that I can have fun in VR.</a:t>
            </a:r>
            <a:endParaRPr sz="1700">
              <a:solidFill>
                <a:srgbClr val="000000"/>
              </a:solidFill>
            </a:endParaRPr>
          </a:p>
          <a:p>
            <a:pPr indent="-266700" lvl="0" marL="342900" rtl="0" algn="l">
              <a:lnSpc>
                <a:spcPct val="115000"/>
              </a:lnSpc>
              <a:spcBef>
                <a:spcPts val="1000"/>
              </a:spcBef>
              <a:spcAft>
                <a:spcPts val="1000"/>
              </a:spcAft>
              <a:buClr>
                <a:srgbClr val="24292E"/>
              </a:buClr>
              <a:buSzPts val="1800"/>
              <a:buChar char="◦"/>
            </a:pPr>
            <a:r>
              <a:rPr lang="en" sz="1700">
                <a:solidFill>
                  <a:srgbClr val="000000"/>
                </a:solidFill>
              </a:rPr>
              <a:t>As a Student I want to learn more about 3D modeling techniques, so that I can apply my skills to my future projects and career.</a:t>
            </a:r>
            <a:endParaRPr sz="1800">
              <a:solidFill>
                <a:srgbClr val="24292E"/>
              </a:solidFill>
              <a:highlight>
                <a:srgbClr val="F4F4F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89475" y="85150"/>
            <a:ext cx="6034500" cy="383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Design Diagram</a:t>
            </a:r>
            <a:endParaRPr/>
          </a:p>
        </p:txBody>
      </p:sp>
      <p:sp>
        <p:nvSpPr>
          <p:cNvPr id="118" name="Google Shape;118;p18"/>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289475" y="468250"/>
            <a:ext cx="8713626" cy="458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37850" y="2110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Constraints</a:t>
            </a:r>
            <a:endParaRPr/>
          </a:p>
        </p:txBody>
      </p:sp>
      <p:sp>
        <p:nvSpPr>
          <p:cNvPr id="125" name="Google Shape;125;p19"/>
          <p:cNvSpPr txBox="1"/>
          <p:nvPr>
            <p:ph idx="1" type="body"/>
          </p:nvPr>
        </p:nvSpPr>
        <p:spPr>
          <a:xfrm>
            <a:off x="737850" y="1322450"/>
            <a:ext cx="6694800" cy="3043200"/>
          </a:xfrm>
          <a:prstGeom prst="rect">
            <a:avLst/>
          </a:prstGeom>
        </p:spPr>
        <p:txBody>
          <a:bodyPr anchorCtr="0" anchor="t" bIns="0" lIns="0" spcFirstLastPara="1" rIns="0" wrap="square" tIns="0">
            <a:noAutofit/>
          </a:bodyPr>
          <a:lstStyle/>
          <a:p>
            <a:pPr indent="-241300" lvl="0" marL="342900" rtl="0" algn="l">
              <a:lnSpc>
                <a:spcPct val="115000"/>
              </a:lnSpc>
              <a:spcBef>
                <a:spcPts val="0"/>
              </a:spcBef>
              <a:spcAft>
                <a:spcPts val="0"/>
              </a:spcAft>
              <a:buClr>
                <a:srgbClr val="000000"/>
              </a:buClr>
              <a:buSzPts val="1400"/>
              <a:buChar char="◦"/>
            </a:pPr>
            <a:r>
              <a:rPr lang="en" sz="1400">
                <a:solidFill>
                  <a:srgbClr val="000000"/>
                </a:solidFill>
              </a:rPr>
              <a:t>Professional</a:t>
            </a:r>
            <a:endParaRPr sz="1400">
              <a:solidFill>
                <a:srgbClr val="000000"/>
              </a:solidFill>
            </a:endParaRPr>
          </a:p>
          <a:p>
            <a:pPr indent="-368300" lvl="1" marL="742950" rtl="0" algn="l">
              <a:lnSpc>
                <a:spcPct val="115000"/>
              </a:lnSpc>
              <a:spcBef>
                <a:spcPts val="0"/>
              </a:spcBef>
              <a:spcAft>
                <a:spcPts val="0"/>
              </a:spcAft>
              <a:buClr>
                <a:srgbClr val="000000"/>
              </a:buClr>
              <a:buSzPts val="1300"/>
              <a:buAutoNum type="alphaLcPeriod"/>
            </a:pPr>
            <a:r>
              <a:rPr lang="en" sz="1400">
                <a:solidFill>
                  <a:srgbClr val="000000"/>
                </a:solidFill>
              </a:rPr>
              <a:t>None of us have done any work in video game or VR development in the past</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Could we commercialize the product if not open-sourced?</a:t>
            </a:r>
            <a:endParaRPr sz="1400">
              <a:solidFill>
                <a:srgbClr val="000000"/>
              </a:solidFill>
            </a:endParaRPr>
          </a:p>
          <a:p>
            <a:pPr indent="-241300" lvl="0" marL="342900" rtl="0" algn="l">
              <a:lnSpc>
                <a:spcPct val="115000"/>
              </a:lnSpc>
              <a:spcBef>
                <a:spcPts val="0"/>
              </a:spcBef>
              <a:spcAft>
                <a:spcPts val="0"/>
              </a:spcAft>
              <a:buClr>
                <a:srgbClr val="000000"/>
              </a:buClr>
              <a:buSzPts val="1400"/>
              <a:buChar char="◦"/>
            </a:pPr>
            <a:r>
              <a:rPr lang="en" sz="1400">
                <a:solidFill>
                  <a:srgbClr val="000000"/>
                </a:solidFill>
              </a:rPr>
              <a:t>Economic</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What game development software is free and what will need to be purchased?</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We can’t all purchase VR headsets for testing</a:t>
            </a:r>
            <a:endParaRPr sz="1400">
              <a:solidFill>
                <a:srgbClr val="000000"/>
              </a:solidFill>
            </a:endParaRPr>
          </a:p>
          <a:p>
            <a:pPr indent="-241300" lvl="0" marL="342900" rtl="0" algn="l">
              <a:lnSpc>
                <a:spcPct val="115000"/>
              </a:lnSpc>
              <a:spcBef>
                <a:spcPts val="0"/>
              </a:spcBef>
              <a:spcAft>
                <a:spcPts val="0"/>
              </a:spcAft>
              <a:buClr>
                <a:srgbClr val="000000"/>
              </a:buClr>
              <a:buSzPts val="1400"/>
              <a:buChar char="◦"/>
            </a:pPr>
            <a:r>
              <a:rPr lang="en" sz="1400">
                <a:solidFill>
                  <a:srgbClr val="000000"/>
                </a:solidFill>
              </a:rPr>
              <a:t>Legal</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Are there any patents already made for technology that we are developing?</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How can this software be legally distributed?</a:t>
            </a:r>
            <a:endParaRPr sz="1400">
              <a:solidFill>
                <a:srgbClr val="000000"/>
              </a:solidFill>
            </a:endParaRPr>
          </a:p>
          <a:p>
            <a:pPr indent="-241300" lvl="0" marL="342900" rtl="0" algn="l">
              <a:lnSpc>
                <a:spcPct val="115000"/>
              </a:lnSpc>
              <a:spcBef>
                <a:spcPts val="0"/>
              </a:spcBef>
              <a:spcAft>
                <a:spcPts val="0"/>
              </a:spcAft>
              <a:buClr>
                <a:srgbClr val="000000"/>
              </a:buClr>
              <a:buSzPts val="1400"/>
              <a:buChar char="◦"/>
            </a:pPr>
            <a:r>
              <a:rPr lang="en" sz="1400">
                <a:solidFill>
                  <a:srgbClr val="000000"/>
                </a:solidFill>
              </a:rPr>
              <a:t>Security</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Can we keep the project private if not open-sourced?</a:t>
            </a:r>
            <a:endParaRPr sz="1400">
              <a:solidFill>
                <a:srgbClr val="000000"/>
              </a:solidFill>
            </a:endParaRPr>
          </a:p>
          <a:p>
            <a:pPr indent="-241300" lvl="0" marL="342900" rtl="0" algn="l">
              <a:lnSpc>
                <a:spcPct val="115000"/>
              </a:lnSpc>
              <a:spcBef>
                <a:spcPts val="0"/>
              </a:spcBef>
              <a:spcAft>
                <a:spcPts val="0"/>
              </a:spcAft>
              <a:buClr>
                <a:srgbClr val="000000"/>
              </a:buClr>
              <a:buSzPts val="1400"/>
              <a:buChar char="◦"/>
            </a:pPr>
            <a:r>
              <a:rPr lang="en" sz="1400">
                <a:solidFill>
                  <a:srgbClr val="000000"/>
                </a:solidFill>
              </a:rPr>
              <a:t>Social</a:t>
            </a:r>
            <a:endParaRPr sz="1400">
              <a:solidFill>
                <a:srgbClr val="000000"/>
              </a:solidFill>
            </a:endParaRPr>
          </a:p>
          <a:p>
            <a:pPr indent="-374650" lvl="1" marL="742950" rtl="0" algn="l">
              <a:lnSpc>
                <a:spcPct val="115000"/>
              </a:lnSpc>
              <a:spcBef>
                <a:spcPts val="0"/>
              </a:spcBef>
              <a:spcAft>
                <a:spcPts val="0"/>
              </a:spcAft>
              <a:buClr>
                <a:srgbClr val="000000"/>
              </a:buClr>
              <a:buSzPts val="1400"/>
              <a:buAutoNum type="alphaLcPeriod"/>
            </a:pPr>
            <a:r>
              <a:rPr lang="en" sz="1400">
                <a:solidFill>
                  <a:srgbClr val="000000"/>
                </a:solidFill>
              </a:rPr>
              <a:t>Will people use the product as intended?</a:t>
            </a:r>
            <a:endParaRPr sz="1500">
              <a:solidFill>
                <a:srgbClr val="24292E"/>
              </a:solidFill>
              <a:highlight>
                <a:srgbClr val="F4F4F4"/>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Review of Progress</a:t>
            </a:r>
            <a:endParaRPr/>
          </a:p>
        </p:txBody>
      </p:sp>
      <p:sp>
        <p:nvSpPr>
          <p:cNvPr id="131" name="Google Shape;131;p20"/>
          <p:cNvSpPr txBox="1"/>
          <p:nvPr>
            <p:ph idx="1" type="body"/>
          </p:nvPr>
        </p:nvSpPr>
        <p:spPr>
          <a:xfrm>
            <a:off x="737850" y="1475700"/>
            <a:ext cx="6754500" cy="3043200"/>
          </a:xfrm>
          <a:prstGeom prst="rect">
            <a:avLst/>
          </a:prstGeom>
        </p:spPr>
        <p:txBody>
          <a:bodyPr anchorCtr="0" anchor="t" bIns="0" lIns="0" spcFirstLastPara="1" rIns="0" wrap="square" tIns="0">
            <a:noAutofit/>
          </a:bodyPr>
          <a:lstStyle/>
          <a:p>
            <a:pPr indent="0" lvl="0" marL="457200" rtl="0" algn="l">
              <a:spcBef>
                <a:spcPts val="300"/>
              </a:spcBef>
              <a:spcAft>
                <a:spcPts val="0"/>
              </a:spcAft>
              <a:buNone/>
            </a:pPr>
            <a:r>
              <a:rPr lang="en" sz="1600">
                <a:solidFill>
                  <a:srgbClr val="24292E"/>
                </a:solidFill>
              </a:rPr>
              <a:t>During this semester we have primarily focused on the planning stages of development.</a:t>
            </a:r>
            <a:endParaRPr sz="1600">
              <a:solidFill>
                <a:srgbClr val="24292E"/>
              </a:solidFill>
            </a:endParaRPr>
          </a:p>
          <a:p>
            <a:pPr indent="-330200" lvl="0" marL="914400" rtl="0" algn="l">
              <a:spcBef>
                <a:spcPts val="1000"/>
              </a:spcBef>
              <a:spcAft>
                <a:spcPts val="0"/>
              </a:spcAft>
              <a:buClr>
                <a:srgbClr val="24292E"/>
              </a:buClr>
              <a:buSzPts val="1600"/>
              <a:buChar char="◦"/>
            </a:pPr>
            <a:r>
              <a:rPr lang="en" sz="1600">
                <a:solidFill>
                  <a:srgbClr val="24292E"/>
                </a:solidFill>
              </a:rPr>
              <a:t> We have put together the list of features that we want to include in our software and have decided the order in which we will add them.</a:t>
            </a:r>
            <a:endParaRPr sz="1600">
              <a:solidFill>
                <a:srgbClr val="24292E"/>
              </a:solidFill>
            </a:endParaRPr>
          </a:p>
          <a:p>
            <a:pPr indent="-330200" lvl="0" marL="914400" rtl="0" algn="l">
              <a:spcBef>
                <a:spcPts val="1000"/>
              </a:spcBef>
              <a:spcAft>
                <a:spcPts val="0"/>
              </a:spcAft>
              <a:buClr>
                <a:srgbClr val="24292E"/>
              </a:buClr>
              <a:buSzPts val="1600"/>
              <a:buChar char="◦"/>
            </a:pPr>
            <a:r>
              <a:rPr lang="en" sz="1600">
                <a:solidFill>
                  <a:srgbClr val="24292E"/>
                </a:solidFill>
              </a:rPr>
              <a:t>For each feature we have decided on, we have discussed how it will be implemented and at which stage of the project we will begin to work on it.</a:t>
            </a:r>
            <a:endParaRPr sz="1600">
              <a:solidFill>
                <a:srgbClr val="24292E"/>
              </a:solidFill>
            </a:endParaRPr>
          </a:p>
          <a:p>
            <a:pPr indent="-330200" lvl="0" marL="914400" rtl="0" algn="l">
              <a:spcBef>
                <a:spcPts val="1000"/>
              </a:spcBef>
              <a:spcAft>
                <a:spcPts val="1000"/>
              </a:spcAft>
              <a:buClr>
                <a:srgbClr val="24292E"/>
              </a:buClr>
              <a:buSzPts val="1600"/>
              <a:buChar char="◦"/>
            </a:pPr>
            <a:r>
              <a:rPr lang="en" sz="1600">
                <a:solidFill>
                  <a:srgbClr val="24292E"/>
                </a:solidFill>
              </a:rPr>
              <a:t>We have done preliminary research on how each feature could be added.  This has entailed researching how similar systems have been done in other software and what tools we could use in order to create our own version.</a:t>
            </a:r>
            <a:endParaRPr sz="1600">
              <a:solidFill>
                <a:srgbClr val="24292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Division of  Work</a:t>
            </a:r>
            <a:endParaRPr/>
          </a:p>
        </p:txBody>
      </p:sp>
      <p:sp>
        <p:nvSpPr>
          <p:cNvPr id="137" name="Google Shape;137;p21"/>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 sz="1200">
                <a:solidFill>
                  <a:srgbClr val="24292E"/>
                </a:solidFill>
              </a:rPr>
              <a:t>Our system for dividing work is based upon making sure that each team member is doing an even share of each milestone.</a:t>
            </a:r>
            <a:endParaRPr sz="1200">
              <a:solidFill>
                <a:srgbClr val="24292E"/>
              </a:solidFill>
            </a:endParaRPr>
          </a:p>
          <a:p>
            <a:pPr indent="-304800" lvl="0" marL="457200" rtl="0" algn="l">
              <a:spcBef>
                <a:spcPts val="1000"/>
              </a:spcBef>
              <a:spcAft>
                <a:spcPts val="0"/>
              </a:spcAft>
              <a:buClr>
                <a:srgbClr val="24292E"/>
              </a:buClr>
              <a:buSzPts val="1200"/>
              <a:buChar char="●"/>
            </a:pPr>
            <a:r>
              <a:rPr lang="en" sz="1200">
                <a:solidFill>
                  <a:srgbClr val="24292E"/>
                </a:solidFill>
              </a:rPr>
              <a:t>Every milestone has a list of tasks each with a percentage weight that, when added together, make 100%</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Every team member will be assigned a certain percentage of each task.</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When added together, all of a </a:t>
            </a:r>
            <a:r>
              <a:rPr lang="en" sz="1200">
                <a:solidFill>
                  <a:srgbClr val="24292E"/>
                </a:solidFill>
              </a:rPr>
              <a:t>team member’s</a:t>
            </a:r>
            <a:r>
              <a:rPr lang="en" sz="1200">
                <a:solidFill>
                  <a:srgbClr val="24292E"/>
                </a:solidFill>
              </a:rPr>
              <a:t> assigned work will add up to 25%.</a:t>
            </a:r>
            <a:endParaRPr sz="1200">
              <a:solidFill>
                <a:srgbClr val="24292E"/>
              </a:solidFill>
            </a:endParaRPr>
          </a:p>
          <a:p>
            <a:pPr indent="0" lvl="0" marL="0" rtl="0" algn="l">
              <a:spcBef>
                <a:spcPts val="1000"/>
              </a:spcBef>
              <a:spcAft>
                <a:spcPts val="0"/>
              </a:spcAft>
              <a:buNone/>
            </a:pPr>
            <a:r>
              <a:rPr lang="en" sz="1200">
                <a:solidFill>
                  <a:srgbClr val="24292E"/>
                </a:solidFill>
              </a:rPr>
              <a:t>This allows us to assign weights to each task and the efforts that each team member is </a:t>
            </a:r>
            <a:r>
              <a:rPr lang="en" sz="1200">
                <a:solidFill>
                  <a:srgbClr val="24292E"/>
                </a:solidFill>
              </a:rPr>
              <a:t>putting</a:t>
            </a:r>
            <a:r>
              <a:rPr lang="en" sz="1200">
                <a:solidFill>
                  <a:srgbClr val="24292E"/>
                </a:solidFill>
              </a:rPr>
              <a:t> toward that task.</a:t>
            </a:r>
            <a:endParaRPr sz="1200">
              <a:solidFill>
                <a:srgbClr val="24292E"/>
              </a:solidFill>
            </a:endParaRPr>
          </a:p>
          <a:p>
            <a:pPr indent="0" lvl="0" marL="0" rtl="0" algn="l">
              <a:spcBef>
                <a:spcPts val="1000"/>
              </a:spcBef>
              <a:spcAft>
                <a:spcPts val="0"/>
              </a:spcAft>
              <a:buNone/>
            </a:pPr>
            <a:r>
              <a:t/>
            </a:r>
            <a:endParaRPr sz="1200">
              <a:solidFill>
                <a:srgbClr val="24292E"/>
              </a:solidFill>
            </a:endParaRPr>
          </a:p>
          <a:p>
            <a:pPr indent="0" lvl="0" marL="342900" rtl="0" algn="l">
              <a:spcBef>
                <a:spcPts val="1000"/>
              </a:spcBef>
              <a:spcAft>
                <a:spcPts val="1000"/>
              </a:spcAft>
              <a:buNone/>
            </a:pPr>
            <a:r>
              <a:t/>
            </a:r>
            <a:endParaRPr sz="1200">
              <a:solidFill>
                <a:srgbClr val="24292E"/>
              </a:solidFill>
            </a:endParaRPr>
          </a:p>
        </p:txBody>
      </p:sp>
      <p:pic>
        <p:nvPicPr>
          <p:cNvPr id="138" name="Google Shape;138;p21"/>
          <p:cNvPicPr preferRelativeResize="0"/>
          <p:nvPr/>
        </p:nvPicPr>
        <p:blipFill>
          <a:blip r:embed="rId3">
            <a:alphaModFix/>
          </a:blip>
          <a:stretch>
            <a:fillRect/>
          </a:stretch>
        </p:blipFill>
        <p:spPr>
          <a:xfrm>
            <a:off x="-15862" y="3402750"/>
            <a:ext cx="9175725" cy="1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