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3"/>
    <p:sldId id="290" r:id="rId4"/>
    <p:sldId id="292" r:id="rId5"/>
    <p:sldId id="293" r:id="rId7"/>
    <p:sldId id="261" r:id="rId8"/>
    <p:sldId id="283" r:id="rId9"/>
    <p:sldId id="287" r:id="rId10"/>
    <p:sldId id="285" r:id="rId11"/>
    <p:sldId id="284" r:id="rId12"/>
    <p:sldId id="304" r:id="rId13"/>
    <p:sldId id="286" r:id="rId14"/>
    <p:sldId id="288" r:id="rId15"/>
    <p:sldId id="289" r:id="rId16"/>
    <p:sldId id="258" r:id="rId17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3A35D3C-1A36-4FF9-B43B-2C379115FC47}">
          <p14:sldIdLst>
            <p14:sldId id="259"/>
            <p14:sldId id="290"/>
            <p14:sldId id="292"/>
            <p14:sldId id="293"/>
            <p14:sldId id="261"/>
            <p14:sldId id="283"/>
            <p14:sldId id="287"/>
            <p14:sldId id="285"/>
            <p14:sldId id="284"/>
            <p14:sldId id="304"/>
            <p14:sldId id="286"/>
            <p14:sldId id="288"/>
            <p14:sldId id="28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27506-F1CB-4864-85A8-2298D37DE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4B018-C1E7-4B88-BB9B-5E64D78F80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4B018-C1E7-4B88-BB9B-5E64D78F80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4B018-C1E7-4B88-BB9B-5E64D78F80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4B018-C1E7-4B88-BB9B-5E64D78F80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338224-0DFC-4937-83D1-A002E866C62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1239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lang="zh-CN" alt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919389-5E8E-48BF-98F4-9F0879CE648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1239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1610CD-F398-432C-872D-FB678D36F01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email"/>
          <a:srcRect r="416"/>
          <a:stretch>
            <a:fillRect/>
          </a:stretch>
        </p:blipFill>
        <p:spPr>
          <a:xfrm>
            <a:off x="0" y="5582746"/>
            <a:ext cx="12192000" cy="13199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37" y="103403"/>
            <a:ext cx="1638108" cy="4393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zh-CN" sz="5400" dirty="0">
                <a:latin typeface="Arial Rounded MT Bold" panose="020F0704030504030204" pitchFamily="34" charset="0"/>
              </a:rPr>
            </a:br>
            <a:r>
              <a:rPr lang="en-US" altLang="zh-CN" sz="5400" dirty="0" err="1">
                <a:latin typeface="Arial Rounded MT Bold" panose="020F0704030504030204" pitchFamily="34" charset="0"/>
              </a:rPr>
              <a:t>DepthCLIP</a:t>
            </a:r>
            <a:endParaRPr lang="zh-CN" alt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 Rounded MT Bold" panose="020F0704030504030204" pitchFamily="34" charset="0"/>
                <a:ea typeface="+mj-ea"/>
                <a:cs typeface="+mj-cs"/>
              </a:rPr>
              <a:t>Renrui Zhang*</a:t>
            </a:r>
            <a:r>
              <a:rPr lang="en-US" altLang="zh-CN" sz="2000" baseline="30000" dirty="0">
                <a:latin typeface="Arial Rounded MT Bold" panose="020F0704030504030204" pitchFamily="34" charset="0"/>
                <a:ea typeface="+mj-ea"/>
                <a:cs typeface="+mj-cs"/>
                <a:sym typeface="+mn-ea"/>
              </a:rPr>
              <a:t>1</a:t>
            </a:r>
            <a:r>
              <a:rPr lang="en-US" altLang="zh-CN" sz="2000" dirty="0">
                <a:latin typeface="Arial Rounded MT Bold" panose="020F0704030504030204" pitchFamily="34" charset="0"/>
                <a:ea typeface="+mj-ea"/>
                <a:cs typeface="+mj-cs"/>
              </a:rPr>
              <a:t>, Ziyao Zeng*</a:t>
            </a:r>
            <a:r>
              <a:rPr lang="en-US" altLang="zh-CN" sz="2000" baseline="30000" dirty="0">
                <a:latin typeface="Arial Rounded MT Bold" panose="020F0704030504030204" pitchFamily="34" charset="0"/>
                <a:ea typeface="+mj-ea"/>
                <a:cs typeface="+mj-cs"/>
                <a:sym typeface="+mn-ea"/>
              </a:rPr>
              <a:t>2</a:t>
            </a:r>
            <a:r>
              <a:rPr lang="en-US" altLang="zh-CN" sz="2000" dirty="0">
                <a:latin typeface="Arial Rounded MT Bold" panose="020F0704030504030204" pitchFamily="34" charset="0"/>
                <a:ea typeface="+mj-ea"/>
                <a:cs typeface="+mj-cs"/>
              </a:rPr>
              <a:t>, Ziyu Guo</a:t>
            </a:r>
            <a:r>
              <a:rPr lang="en-US" altLang="zh-CN" sz="2000" baseline="30000" dirty="0">
                <a:latin typeface="Arial Rounded MT Bold" panose="020F0704030504030204" pitchFamily="34" charset="0"/>
                <a:ea typeface="+mj-ea"/>
                <a:cs typeface="+mj-cs"/>
                <a:sym typeface="+mn-ea"/>
              </a:rPr>
              <a:t>1</a:t>
            </a:r>
            <a:endParaRPr lang="en-US" altLang="zh-CN" sz="20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r>
              <a:rPr lang="en-US" altLang="zh-CN" sz="2000" baseline="30000" dirty="0">
                <a:latin typeface="Arial Rounded MT Bold" panose="020F0704030504030204" pitchFamily="34" charset="0"/>
                <a:ea typeface="+mj-ea"/>
                <a:cs typeface="+mj-cs"/>
                <a:sym typeface="+mn-ea"/>
              </a:rPr>
              <a:t>1</a:t>
            </a:r>
            <a:r>
              <a:rPr lang="en-US" altLang="zh-CN" sz="2000" dirty="0">
                <a:latin typeface="Arial Rounded MT Bold" panose="020F0704030504030204" pitchFamily="34" charset="0"/>
                <a:ea typeface="+mj-ea"/>
                <a:cs typeface="+mj-cs"/>
              </a:rPr>
              <a:t>Peking University, </a:t>
            </a:r>
            <a:r>
              <a:rPr lang="en-US" altLang="zh-CN" sz="2000" baseline="30000" dirty="0">
                <a:latin typeface="Arial Rounded MT Bold" panose="020F0704030504030204" pitchFamily="34" charset="0"/>
                <a:ea typeface="+mj-ea"/>
                <a:cs typeface="+mj-cs"/>
                <a:sym typeface="+mn-ea"/>
              </a:rPr>
              <a:t>2</a:t>
            </a:r>
            <a:r>
              <a:rPr lang="en-US" altLang="zh-CN" sz="2000" dirty="0">
                <a:latin typeface="Arial Rounded MT Bold" panose="020F0704030504030204" pitchFamily="34" charset="0"/>
                <a:ea typeface="+mj-ea"/>
                <a:cs typeface="+mj-cs"/>
              </a:rPr>
              <a:t>ShanghaiTech University</a:t>
            </a:r>
            <a:endParaRPr lang="en-US" altLang="zh-CN" sz="20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r>
              <a:rPr lang="en-US" altLang="zh-CN" sz="1400" dirty="0">
                <a:latin typeface="Arial Rounded MT Bold" panose="020F0704030504030204" pitchFamily="34" charset="0"/>
                <a:ea typeface="+mj-ea"/>
                <a:cs typeface="+mj-cs"/>
                <a:sym typeface="+mn-ea"/>
              </a:rPr>
              <a:t>Accepted by ACM Multimedia 2022 (Brave New Idea)</a:t>
            </a:r>
            <a:endParaRPr lang="en-US" altLang="zh-CN" sz="1400" dirty="0">
              <a:latin typeface="Arial Rounded MT Bold" panose="020F0704030504030204" pitchFamily="34" charset="0"/>
              <a:ea typeface="+mj-ea"/>
              <a:cs typeface="+mj-cs"/>
              <a:sym typeface="+mn-ea"/>
            </a:endParaRPr>
          </a:p>
          <a:p>
            <a:r>
              <a:rPr lang="en-US" altLang="zh-CN" sz="1400" dirty="0">
                <a:latin typeface="Arial Rounded MT Bold" panose="020F0704030504030204" pitchFamily="34" charset="0"/>
                <a:ea typeface="+mj-ea"/>
                <a:cs typeface="+mj-cs"/>
                <a:sym typeface="+mn-ea"/>
              </a:rPr>
              <a:t>*indicates equal contributions</a:t>
            </a:r>
            <a:endParaRPr lang="en-US" altLang="zh-CN" sz="1400" dirty="0">
              <a:latin typeface="Arial Rounded MT Bold" panose="020F0704030504030204" pitchFamily="34" charset="0"/>
              <a:ea typeface="+mj-ea"/>
              <a:cs typeface="+mj-cs"/>
              <a:sym typeface="+mn-ea"/>
            </a:endParaRPr>
          </a:p>
          <a:p>
            <a:endParaRPr lang="en-US" altLang="zh-CN" sz="1400" dirty="0">
              <a:latin typeface="Arial Rounded MT Bold" panose="020F0704030504030204" pitchFamily="34" charset="0"/>
              <a:ea typeface="+mj-ea"/>
              <a:cs typeface="+mj-cs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Depth Distribution Gap 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919389-5E8E-48BF-98F4-9F0879CE648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2414" t="1609" r="3717" b="1609"/>
          <a:stretch>
            <a:fillRect/>
          </a:stretch>
        </p:blipFill>
        <p:spPr>
          <a:xfrm>
            <a:off x="6760115" y="2161470"/>
            <a:ext cx="4037889" cy="3111888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83491" cy="4351338"/>
          </a:xfrm>
        </p:spPr>
        <p:txBody>
          <a:bodyPr/>
          <a:lstStyle/>
          <a:p>
            <a:r>
              <a:rPr lang="en-US" altLang="zh-CN" sz="2400" dirty="0">
                <a:ea typeface="+mj-ea"/>
                <a:cs typeface="+mj-cs"/>
              </a:rPr>
              <a:t>Different scenes have different depth distribution </a:t>
            </a:r>
            <a:endParaRPr lang="en-US" altLang="zh-CN" sz="2400" dirty="0">
              <a:ea typeface="+mj-ea"/>
              <a:cs typeface="+mj-cs"/>
            </a:endParaRPr>
          </a:p>
          <a:p>
            <a:r>
              <a:rPr lang="en-US" altLang="zh-CN" sz="2400" dirty="0"/>
              <a:t>The same depth class should be projected to different depth bins in different scenes.</a:t>
            </a:r>
            <a:endParaRPr lang="en-US" altLang="zh-CN" sz="2400" dirty="0"/>
          </a:p>
          <a:p>
            <a:r>
              <a:rPr lang="en-US" altLang="zh-CN" sz="2400" dirty="0"/>
              <a:t>In major experiments, we project the same depth class to the same depth bin.</a:t>
            </a:r>
            <a:endParaRPr lang="zh-CN" altLang="en-US" sz="2400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Class-dependent Depth Bin Ablation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919389-5E8E-48BF-98F4-9F0879CE648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3698" t="888" r="1696" b="2239"/>
          <a:stretch>
            <a:fillRect/>
          </a:stretch>
        </p:blipFill>
        <p:spPr>
          <a:xfrm>
            <a:off x="6354645" y="1245875"/>
            <a:ext cx="4511910" cy="5293037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83491" cy="4351338"/>
          </a:xfrm>
        </p:spPr>
        <p:txBody>
          <a:bodyPr/>
          <a:lstStyle/>
          <a:p>
            <a:r>
              <a:rPr lang="en-US" altLang="zh-CN" sz="2400" dirty="0">
                <a:ea typeface="+mj-ea"/>
                <a:cs typeface="+mj-cs"/>
              </a:rPr>
              <a:t>DepthCLIP is sensitive to depth bin</a:t>
            </a:r>
            <a:endParaRPr lang="en-US" altLang="zh-CN" sz="2400" dirty="0">
              <a:ea typeface="+mj-ea"/>
              <a:cs typeface="+mj-cs"/>
            </a:endParaRPr>
          </a:p>
          <a:p>
            <a:r>
              <a:rPr lang="en-US" altLang="zh-CN" sz="2400" dirty="0">
                <a:ea typeface="+mj-ea"/>
                <a:cs typeface="+mj-cs"/>
              </a:rPr>
              <a:t>Set different bins for different scenes could improve performance</a:t>
            </a:r>
            <a:endParaRPr lang="en-US" altLang="zh-CN" sz="2400" dirty="0">
              <a:ea typeface="+mj-ea"/>
              <a:cs typeface="+mj-cs"/>
            </a:endParaRPr>
          </a:p>
          <a:p>
            <a:r>
              <a:rPr lang="en-US" altLang="zh-CN" sz="2400" dirty="0">
                <a:ea typeface="+mj-ea"/>
                <a:cs typeface="+mj-cs"/>
              </a:rPr>
              <a:t>In the future, we could predict scene of the input image first, then use a learnable class-dependent depth bin to achieve a better performance.</a:t>
            </a:r>
            <a:br>
              <a:rPr lang="en-US" altLang="zh-CN" sz="2400" dirty="0"/>
            </a:br>
            <a:endParaRPr lang="zh-CN" altLang="en-US" sz="2400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Prompts Ablation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919389-5E8E-48BF-98F4-9F0879CE648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3083" t="3789" r="1528" b="4673"/>
          <a:stretch>
            <a:fillRect/>
          </a:stretch>
        </p:blipFill>
        <p:spPr>
          <a:xfrm>
            <a:off x="3223574" y="2990797"/>
            <a:ext cx="5744852" cy="2509136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sz="2400" dirty="0">
                <a:ea typeface="+mj-ea"/>
                <a:cs typeface="+mj-cs"/>
              </a:rPr>
              <a:t>Robust to prompt design</a:t>
            </a:r>
            <a:endParaRPr lang="en-US" altLang="zh-CN" sz="2400" dirty="0">
              <a:ea typeface="+mj-ea"/>
              <a:cs typeface="+mj-cs"/>
            </a:endParaRPr>
          </a:p>
          <a:p>
            <a:r>
              <a:rPr lang="en-US" altLang="zh-CN" sz="2400" dirty="0">
                <a:ea typeface="+mj-ea"/>
                <a:cs typeface="+mj-cs"/>
              </a:rPr>
              <a:t>Different prompts could catch the same distance relationship, since only relative distance matters</a:t>
            </a:r>
            <a:br>
              <a:rPr lang="en-US" altLang="zh-CN" sz="2400" dirty="0"/>
            </a:br>
            <a:endParaRPr lang="zh-CN" altLang="en-US" sz="2400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Conclusion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ea typeface="+mj-ea"/>
                <a:cs typeface="+mj-cs"/>
              </a:rPr>
              <a:t>Without any further training, </a:t>
            </a:r>
            <a:r>
              <a:rPr lang="en-US" altLang="zh-CN" sz="2400" dirty="0" err="1">
                <a:ea typeface="+mj-ea"/>
                <a:cs typeface="+mj-cs"/>
              </a:rPr>
              <a:t>DepthCLIP</a:t>
            </a:r>
            <a:r>
              <a:rPr lang="en-US" altLang="zh-CN" sz="2400" dirty="0">
                <a:ea typeface="+mj-ea"/>
                <a:cs typeface="+mj-cs"/>
              </a:rPr>
              <a:t> could surpass some existing unsupervised methods and even approach some fully-supervised networks. </a:t>
            </a:r>
            <a:endParaRPr lang="en-US" altLang="zh-CN" sz="2400" dirty="0">
              <a:ea typeface="+mj-ea"/>
              <a:cs typeface="+mj-cs"/>
            </a:endParaRPr>
          </a:p>
          <a:p>
            <a:pPr lvl="1"/>
            <a:r>
              <a:rPr lang="en-US" altLang="zh-CN" sz="2000" dirty="0">
                <a:ea typeface="+mj-ea"/>
                <a:cs typeface="+mj-cs"/>
              </a:rPr>
              <a:t>We are the first to conduct zero-shot training-free adaptation from the semantic language knowledge possessed by a pre-trained model (CLIP), to a downstream task that needs quantified knowledge (monocular depth estimation). </a:t>
            </a:r>
            <a:endParaRPr lang="en-US" altLang="zh-CN" sz="2000" dirty="0">
              <a:ea typeface="+mj-ea"/>
              <a:cs typeface="+mj-cs"/>
            </a:endParaRPr>
          </a:p>
          <a:p>
            <a:pPr lvl="1"/>
            <a:r>
              <a:rPr lang="en-US" altLang="zh-CN" sz="2000" dirty="0">
                <a:ea typeface="+mj-ea"/>
                <a:cs typeface="+mj-cs"/>
              </a:rPr>
              <a:t>Hope our work could cast a light on the research of bridging semantic vision-language knowledge to the quantified task.</a:t>
            </a:r>
            <a:endParaRPr lang="en-US" altLang="zh-CN" sz="2000" dirty="0">
              <a:ea typeface="+mj-ea"/>
              <a:cs typeface="+mj-cs"/>
            </a:endParaRPr>
          </a:p>
          <a:p>
            <a:pPr marL="0" lvl="0" indent="0">
              <a:buNone/>
            </a:pPr>
            <a:br>
              <a:rPr lang="en-US" altLang="zh-CN" dirty="0"/>
            </a:br>
            <a:endParaRPr lang="zh-CN" altLang="en-US" dirty="0">
              <a:ea typeface="+mj-ea"/>
              <a:cs typeface="+mj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919389-5E8E-48BF-98F4-9F0879CE648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Thanks!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Outline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+mj-ea"/>
                <a:cs typeface="+mj-cs"/>
              </a:rPr>
              <a:t>1. Task</a:t>
            </a:r>
            <a:endParaRPr lang="en-US" altLang="zh-CN" sz="2400" dirty="0">
              <a:ea typeface="+mj-ea"/>
              <a:cs typeface="+mj-cs"/>
            </a:endParaRPr>
          </a:p>
          <a:p>
            <a:r>
              <a:rPr lang="en-US" altLang="zh-CN" sz="2400" dirty="0">
                <a:ea typeface="+mj-ea"/>
                <a:cs typeface="+mj-cs"/>
              </a:rPr>
              <a:t>2. Related Works</a:t>
            </a:r>
            <a:endParaRPr lang="en-US" altLang="zh-CN" sz="2400" dirty="0">
              <a:ea typeface="+mj-ea"/>
              <a:cs typeface="+mj-cs"/>
            </a:endParaRPr>
          </a:p>
          <a:p>
            <a:r>
              <a:rPr lang="en-US" altLang="zh-CN" sz="2400" dirty="0">
                <a:ea typeface="+mj-ea"/>
                <a:cs typeface="+mj-cs"/>
              </a:rPr>
              <a:t>3. Our </a:t>
            </a:r>
            <a:r>
              <a:rPr lang="en-US" altLang="zh-CN" sz="2400" dirty="0" err="1">
                <a:ea typeface="+mj-ea"/>
                <a:cs typeface="+mj-cs"/>
              </a:rPr>
              <a:t>DepthCLIP</a:t>
            </a:r>
            <a:endParaRPr lang="en-US" altLang="zh-CN" sz="2400" dirty="0">
              <a:ea typeface="+mj-ea"/>
              <a:cs typeface="+mj-cs"/>
            </a:endParaRPr>
          </a:p>
          <a:p>
            <a:r>
              <a:rPr lang="en-US" altLang="zh-CN" sz="2400" dirty="0">
                <a:ea typeface="+mj-ea"/>
                <a:cs typeface="+mj-cs"/>
              </a:rPr>
              <a:t>4. Results &amp; Analysis &amp; Limiations &amp; Future direction</a:t>
            </a:r>
            <a:endParaRPr lang="en-US" altLang="zh-CN" sz="2400" dirty="0">
              <a:ea typeface="+mj-ea"/>
              <a:cs typeface="+mj-cs"/>
            </a:endParaRPr>
          </a:p>
          <a:p>
            <a:r>
              <a:rPr lang="en-US" altLang="zh-CN" sz="2400" dirty="0">
                <a:ea typeface="+mj-ea"/>
                <a:cs typeface="+mj-cs"/>
              </a:rPr>
              <a:t>5. Conclusion</a:t>
            </a:r>
            <a:endParaRPr lang="zh-CN" altLang="en-US" sz="2400" dirty="0">
              <a:ea typeface="+mj-ea"/>
              <a:cs typeface="+mj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919389-5E8E-48BF-98F4-9F0879CE648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Task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Zero-shot Training-free Monocular Depth Estimation</a:t>
            </a:r>
            <a:endParaRPr lang="en-US" altLang="zh-CN" dirty="0"/>
          </a:p>
          <a:p>
            <a:pPr lvl="1"/>
            <a:r>
              <a:rPr lang="en-US" altLang="zh-CN" sz="2000" dirty="0"/>
              <a:t>Monocular Depth Estimation:</a:t>
            </a:r>
            <a:endParaRPr lang="en-US" altLang="zh-CN" sz="2000" dirty="0"/>
          </a:p>
          <a:p>
            <a:pPr lvl="2"/>
            <a:r>
              <a:rPr lang="en-US" altLang="zh-CN" sz="1800" dirty="0"/>
              <a:t>Infer pixel-wise depth from monocular images</a:t>
            </a:r>
            <a:endParaRPr lang="en-US" altLang="zh-CN" sz="1800" dirty="0"/>
          </a:p>
          <a:p>
            <a:pPr lvl="2"/>
            <a:r>
              <a:rPr lang="en-US" altLang="zh-CN" sz="1800" dirty="0"/>
              <a:t>Important in </a:t>
            </a:r>
            <a:r>
              <a:rPr lang="en-US" altLang="zh-CN" sz="1800" dirty="0">
                <a:sym typeface="+mn-ea"/>
              </a:rPr>
              <a:t>industrial field</a:t>
            </a:r>
            <a:endParaRPr lang="en-US" altLang="zh-CN" sz="1800" dirty="0"/>
          </a:p>
          <a:p>
            <a:pPr lvl="3"/>
            <a:r>
              <a:rPr lang="en-US" altLang="zh-CN" dirty="0">
                <a:sym typeface="+mn-ea"/>
              </a:rPr>
              <a:t>Self-driving cars need to infer depth to conduct 3D object detection from monocular images</a:t>
            </a:r>
            <a:endParaRPr lang="en-US" altLang="zh-CN" dirty="0">
              <a:sym typeface="+mn-ea"/>
            </a:endParaRPr>
          </a:p>
          <a:p>
            <a:pPr lvl="3"/>
            <a:r>
              <a:rPr lang="en-US" altLang="zh-CN" dirty="0">
                <a:sym typeface="+mn-ea"/>
              </a:rPr>
              <a:t>Since Lidar is expensive and stereo cameras are hard to adjust.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sz="2000" dirty="0"/>
              <a:t>Zero-shot Training-free Transfer</a:t>
            </a:r>
            <a:endParaRPr lang="en-US" altLang="zh-CN" sz="1600" dirty="0"/>
          </a:p>
          <a:p>
            <a:pPr lvl="2"/>
            <a:r>
              <a:rPr lang="en-US" altLang="zh-CN" sz="1800" dirty="0"/>
              <a:t>When transfer pre-trained model to a new dataset, we require no extra data nor extra training</a:t>
            </a:r>
            <a:endParaRPr lang="en-US" altLang="zh-CN" sz="1800" dirty="0"/>
          </a:p>
          <a:p>
            <a:pPr lvl="3"/>
            <a:r>
              <a:rPr lang="en-US" altLang="zh-CN" dirty="0"/>
              <a:t>To achieve efficient and effective transfer</a:t>
            </a:r>
            <a:endParaRPr lang="en-US" altLang="zh-CN" dirty="0"/>
          </a:p>
          <a:p>
            <a:pPr lvl="2"/>
            <a:r>
              <a:rPr lang="en-US" altLang="zh-CN" sz="1800" dirty="0"/>
              <a:t>Important in industrial field</a:t>
            </a:r>
            <a:endParaRPr lang="en-US" altLang="zh-CN" sz="1800" dirty="0"/>
          </a:p>
          <a:p>
            <a:pPr lvl="3"/>
            <a:r>
              <a:rPr lang="en-US" altLang="zh-CN" dirty="0"/>
              <a:t>Self-driving cars need to infer depth when entering a complete new environment, and they might ha</a:t>
            </a:r>
            <a:r>
              <a:rPr lang="en-US" altLang="zh-CN" dirty="0"/>
              <a:t>ve no data nor time to finetune its model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919389-5E8E-48BF-98F4-9F0879CE648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Related Work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/>
              <a:t>Monocular Depth Estimation:</a:t>
            </a:r>
            <a:endParaRPr lang="en-US" altLang="zh-CN" sz="2600" dirty="0"/>
          </a:p>
          <a:p>
            <a:pPr lvl="1">
              <a:lnSpc>
                <a:spcPct val="100000"/>
              </a:lnSpc>
            </a:pPr>
            <a:r>
              <a:rPr lang="en-US" altLang="zh-CN" sz="2200" dirty="0"/>
              <a:t>Fully Supervised Method: </a:t>
            </a:r>
            <a:endParaRPr lang="en-US" altLang="zh-CN" sz="2200" dirty="0"/>
          </a:p>
          <a:p>
            <a:pPr lvl="2"/>
            <a:r>
              <a:rPr lang="en-US" altLang="zh-CN" sz="1900" dirty="0" err="1"/>
              <a:t>ASTransformer</a:t>
            </a:r>
            <a:r>
              <a:rPr lang="en-US" altLang="zh-CN" sz="1900" dirty="0"/>
              <a:t>, DORN, RPSF, ….</a:t>
            </a:r>
            <a:endParaRPr lang="en-US" altLang="zh-CN" sz="1900" dirty="0"/>
          </a:p>
          <a:p>
            <a:pPr lvl="2"/>
            <a:r>
              <a:rPr lang="en-US" altLang="zh-CN" sz="1900" dirty="0"/>
              <a:t>Require pixel-wise depth annotation, costly</a:t>
            </a:r>
            <a:endParaRPr lang="en-US" altLang="zh-CN" sz="1900" dirty="0"/>
          </a:p>
          <a:p>
            <a:pPr lvl="1">
              <a:lnSpc>
                <a:spcPct val="100000"/>
              </a:lnSpc>
            </a:pPr>
            <a:r>
              <a:rPr lang="en-US" altLang="zh-CN" sz="2200" dirty="0"/>
              <a:t>Unsupervised Method:</a:t>
            </a:r>
            <a:endParaRPr lang="en-US" altLang="zh-CN" sz="2200" dirty="0"/>
          </a:p>
          <a:p>
            <a:pPr lvl="2"/>
            <a:r>
              <a:rPr lang="en-US" altLang="zh-CN" sz="1900" dirty="0"/>
              <a:t>Learn from ego-motion of unlabeled monocular video. </a:t>
            </a:r>
            <a:endParaRPr lang="en-US" altLang="zh-CN" sz="1900" dirty="0"/>
          </a:p>
          <a:p>
            <a:pPr lvl="2"/>
            <a:r>
              <a:rPr lang="en-US" altLang="zh-CN" sz="1900" dirty="0"/>
              <a:t>Trains itself with widely available binocular stereo images</a:t>
            </a:r>
            <a:endParaRPr lang="en-US" altLang="zh-CN" sz="1900" dirty="0"/>
          </a:p>
          <a:p>
            <a:pPr lvl="3"/>
            <a:r>
              <a:rPr lang="en-US" altLang="zh-CN" sz="1900" dirty="0"/>
              <a:t>Generate paired </a:t>
            </a:r>
            <a:r>
              <a:rPr lang="en-US" altLang="zh-CN" sz="1900" dirty="0">
                <a:sym typeface="+mn-ea"/>
              </a:rPr>
              <a:t>stereo images of given monocular images</a:t>
            </a:r>
            <a:r>
              <a:rPr lang="en-US" altLang="zh-CN" sz="1900" dirty="0"/>
              <a:t>, e</a:t>
            </a:r>
            <a:r>
              <a:rPr lang="en-US" altLang="zh-CN" sz="1900" dirty="0">
                <a:sym typeface="+mn-ea"/>
              </a:rPr>
              <a:t>xploit </a:t>
            </a:r>
            <a:r>
              <a:rPr lang="en-US" altLang="zh-CN" sz="1900" dirty="0" err="1">
                <a:sym typeface="+mn-ea"/>
              </a:rPr>
              <a:t>epipolar</a:t>
            </a:r>
            <a:r>
              <a:rPr lang="en-US" altLang="zh-CN" sz="1900" dirty="0">
                <a:sym typeface="+mn-ea"/>
              </a:rPr>
              <a:t> geometry to solve </a:t>
            </a:r>
            <a:r>
              <a:rPr lang="en-US" altLang="zh-CN" sz="1900" dirty="0"/>
              <a:t>depth</a:t>
            </a:r>
            <a:endParaRPr lang="en-US" altLang="zh-CN" sz="1900" dirty="0"/>
          </a:p>
          <a:p>
            <a:pPr lvl="2"/>
            <a:r>
              <a:rPr lang="en-US" altLang="zh-CN" sz="1900" dirty="0">
                <a:sym typeface="+mn-ea"/>
              </a:rPr>
              <a:t>Require special modality of data</a:t>
            </a:r>
            <a:endParaRPr lang="en-US" altLang="zh-CN" sz="1900" dirty="0"/>
          </a:p>
          <a:p>
            <a:r>
              <a:rPr lang="en-US" altLang="zh-CN" sz="2600" dirty="0"/>
              <a:t>Our </a:t>
            </a:r>
            <a:r>
              <a:rPr lang="en-US" altLang="zh-CN" sz="2600" dirty="0" err="1"/>
              <a:t>DepthCLIP</a:t>
            </a:r>
            <a:endParaRPr lang="en-US" altLang="zh-CN" sz="2600" dirty="0"/>
          </a:p>
          <a:p>
            <a:pPr lvl="1"/>
            <a:r>
              <a:rPr lang="en-US" altLang="zh-CN" sz="2200" dirty="0">
                <a:sym typeface="+mn-ea"/>
              </a:rPr>
              <a:t>Differs from all works in this filed</a:t>
            </a:r>
            <a:endParaRPr lang="en-US" altLang="zh-CN" sz="2200" dirty="0">
              <a:sym typeface="+mn-ea"/>
            </a:endParaRPr>
          </a:p>
          <a:p>
            <a:pPr lvl="1"/>
            <a:r>
              <a:rPr lang="en-US" altLang="zh-CN" sz="2200" dirty="0"/>
              <a:t>Pretrained with an image classification pre-text task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919389-5E8E-48BF-98F4-9F0879CE648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078" t="1836" r="2292" b="23326"/>
          <a:stretch>
            <a:fillRect/>
          </a:stretch>
        </p:blipFill>
        <p:spPr>
          <a:xfrm>
            <a:off x="1497857" y="1545072"/>
            <a:ext cx="9196286" cy="3290096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4428490"/>
            <a:ext cx="10515600" cy="2398395"/>
          </a:xfrm>
        </p:spPr>
        <p:txBody>
          <a:bodyPr>
            <a:normAutofit lnSpcReduction="20000"/>
          </a:bodyPr>
          <a:lstStyle/>
          <a:p>
            <a:r>
              <a:rPr lang="en-US" altLang="zh-CN" sz="2000" dirty="0">
                <a:ea typeface="+mn-ea"/>
                <a:cs typeface="+mn-cs"/>
              </a:rPr>
              <a:t>Train</a:t>
            </a:r>
            <a:endParaRPr lang="en-US" altLang="zh-CN" sz="2000" dirty="0">
              <a:ea typeface="+mn-ea"/>
              <a:cs typeface="+mn-cs"/>
            </a:endParaRPr>
          </a:p>
          <a:p>
            <a:pPr lvl="1"/>
            <a:r>
              <a:rPr lang="en-US" altLang="zh-CN" sz="1800" dirty="0"/>
              <a:t>In each batch, encode images and corresponding text into feature space</a:t>
            </a:r>
            <a:endParaRPr lang="en-US" altLang="zh-CN" sz="1800" dirty="0"/>
          </a:p>
          <a:p>
            <a:pPr lvl="1"/>
            <a:r>
              <a:rPr lang="en-US" altLang="zh-CN" sz="1800" dirty="0"/>
              <a:t>Maximize cosine similarity between corresponding pair (dog image with “dog”) </a:t>
            </a:r>
            <a:endParaRPr lang="en-US" altLang="zh-CN" sz="1800" dirty="0"/>
          </a:p>
          <a:p>
            <a:pPr lvl="1"/>
            <a:r>
              <a:rPr lang="en-US" altLang="zh-CN" sz="1800" dirty="0"/>
              <a:t>Minimize the rest </a:t>
            </a:r>
            <a:r>
              <a:rPr lang="en-US" altLang="zh-CN" sz="1800" dirty="0">
                <a:sym typeface="+mn-ea"/>
              </a:rPr>
              <a:t>(dog image with “cat” or “cake”) </a:t>
            </a:r>
            <a:endParaRPr lang="en-US" altLang="zh-CN" sz="1800" dirty="0"/>
          </a:p>
          <a:p>
            <a:r>
              <a:rPr lang="en-US" altLang="zh-CN" sz="2000" dirty="0">
                <a:ea typeface="+mn-ea"/>
                <a:cs typeface="+mn-cs"/>
              </a:rPr>
              <a:t>Test</a:t>
            </a:r>
            <a:endParaRPr lang="en-US" altLang="zh-CN" sz="2000" dirty="0">
              <a:ea typeface="+mn-ea"/>
              <a:cs typeface="+mn-cs"/>
            </a:endParaRPr>
          </a:p>
          <a:p>
            <a:pPr lvl="1"/>
            <a:r>
              <a:rPr lang="en-US" altLang="zh-CN" sz="1800" dirty="0"/>
              <a:t>Form prompts, like “A photo of [class]”, substitute all classes in test dataset</a:t>
            </a:r>
            <a:endParaRPr lang="en-US" altLang="zh-CN" sz="1800" dirty="0"/>
          </a:p>
          <a:p>
            <a:pPr lvl="1"/>
            <a:r>
              <a:rPr lang="en-US" altLang="zh-CN" sz="1800" dirty="0"/>
              <a:t>In each batch, calculate similarity between the test image with all prompts</a:t>
            </a:r>
            <a:endParaRPr lang="en-US" altLang="zh-CN" sz="1800" dirty="0"/>
          </a:p>
          <a:p>
            <a:pPr lvl="1"/>
            <a:r>
              <a:rPr lang="en-US" altLang="zh-CN" sz="1800" dirty="0"/>
              <a:t>Choose the class who has max </a:t>
            </a:r>
            <a:r>
              <a:rPr lang="en-US" altLang="zh-CN" sz="1800"/>
              <a:t>prompt-image similarity, as </a:t>
            </a:r>
            <a:r>
              <a:rPr lang="en-US" altLang="zh-CN" sz="1800" dirty="0"/>
              <a:t>prediction</a:t>
            </a:r>
            <a:br>
              <a:rPr lang="en-US" altLang="zh-CN" sz="1000" dirty="0"/>
            </a:br>
            <a:endParaRPr lang="en-US" sz="10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000" b="1" dirty="0">
                <a:latin typeface="+mn-lt"/>
              </a:rPr>
              <a:t>Related Work: </a:t>
            </a:r>
            <a:r>
              <a:rPr lang="en-US" altLang="zh-CN" dirty="0"/>
              <a:t>CLIP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61936" y="802734"/>
            <a:ext cx="551243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Group images and text with similar semantic information.</a:t>
            </a:r>
            <a:endParaRPr lang="en-US" altLang="zh-CN" dirty="0"/>
          </a:p>
          <a:p>
            <a:r>
              <a:rPr lang="en-US" altLang="zh-CN" dirty="0"/>
              <a:t>i.e. Understand image using text semantic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336675" y="1176655"/>
            <a:ext cx="38779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Contrastive Language-Image Pretraining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212580" y="4932045"/>
            <a:ext cx="297942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dirty="0">
                <a:sym typeface="+mn-ea"/>
              </a:rPr>
              <a:t>The dog image would be projected to the neighborhood of  “dog”, thus has high similarity with </a:t>
            </a:r>
            <a:r>
              <a:rPr lang="en-US" altLang="zh-CN" sz="1400" dirty="0">
                <a:sym typeface="+mn-ea"/>
              </a:rPr>
              <a:t>“dog”</a:t>
            </a:r>
            <a:r>
              <a:rPr lang="en-US" altLang="zh-CN" sz="1400" dirty="0">
                <a:sym typeface="+mn-ea"/>
              </a:rPr>
              <a:t>. </a:t>
            </a:r>
            <a:endParaRPr lang="en-US" altLang="zh-CN" sz="14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>
                <a:latin typeface="+mn-lt"/>
              </a:rPr>
              <a:t>DepthCLIP</a:t>
            </a:r>
            <a:r>
              <a:rPr lang="en-US" altLang="zh-CN" sz="4000" dirty="0"/>
              <a:t> </a:t>
            </a:r>
            <a:r>
              <a:rPr lang="en-US" altLang="zh-CN" sz="4000" b="1" dirty="0">
                <a:latin typeface="+mn-lt"/>
              </a:rPr>
              <a:t>Pipeline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919389-5E8E-48BF-98F4-9F0879CE648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1393" t="3614" r="1263" b="951"/>
          <a:stretch>
            <a:fillRect/>
          </a:stretch>
        </p:blipFill>
        <p:spPr>
          <a:xfrm>
            <a:off x="343727" y="2218636"/>
            <a:ext cx="11504544" cy="409375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23007" y="1691187"/>
            <a:ext cx="911542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/>
              <a:t>CLIP has the ability to attach each image </a:t>
            </a:r>
            <a:r>
              <a:rPr lang="en-US" altLang="zh-CN" dirty="0"/>
              <a:t>with corresponding text with similar semantic meaning.</a:t>
            </a:r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93715" y="5067300"/>
            <a:ext cx="64674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dirty="0">
                <a:sym typeface="+mn-ea"/>
              </a:rPr>
              <a:t>If a table is close, it would have high similarity of the “close” class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Since during pre-training of CLIP, such a close table has been projected to the neighborhood of the </a:t>
            </a:r>
            <a:r>
              <a:rPr lang="en-US" altLang="zh-CN" dirty="0">
                <a:sym typeface="+mn-ea"/>
              </a:rPr>
              <a:t>“close” class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Quantified Results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919389-5E8E-48BF-98F4-9F0879CE648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1801" t="2773" r="1178" b="1975"/>
          <a:stretch>
            <a:fillRect/>
          </a:stretch>
        </p:blipFill>
        <p:spPr>
          <a:xfrm>
            <a:off x="1194061" y="2771482"/>
            <a:ext cx="9803877" cy="2809187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sz="2400" dirty="0">
                <a:ea typeface="+mj-ea"/>
                <a:cs typeface="+mj-cs"/>
              </a:rPr>
              <a:t>Exceeds the mathematical lower bound significantly, surpasses some existing unsupervised methods, and even draws near some fully-supervised methods. </a:t>
            </a:r>
            <a:endParaRPr lang="en-US" altLang="zh-CN" sz="2400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Results Visualization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919389-5E8E-48BF-98F4-9F0879CE648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07" t="931" r="4283" b="1633"/>
          <a:stretch>
            <a:fillRect/>
          </a:stretch>
        </p:blipFill>
        <p:spPr>
          <a:xfrm>
            <a:off x="7643495" y="1855470"/>
            <a:ext cx="3710305" cy="429323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07150" cy="4351655"/>
          </a:xfrm>
        </p:spPr>
        <p:txBody>
          <a:bodyPr/>
          <a:lstStyle/>
          <a:p>
            <a:r>
              <a:rPr lang="en-US" altLang="zh-CN" sz="2400" dirty="0">
                <a:ea typeface="+mj-ea"/>
                <a:cs typeface="+mj-cs"/>
              </a:rPr>
              <a:t>Could tell contours, predict resonable depth </a:t>
            </a:r>
            <a:endParaRPr lang="en-US" altLang="zh-CN" sz="2400" dirty="0">
              <a:ea typeface="+mj-ea"/>
              <a:cs typeface="+mj-cs"/>
            </a:endParaRPr>
          </a:p>
          <a:p>
            <a:pPr lvl="1"/>
            <a:r>
              <a:rPr lang="en-US" altLang="zh-CN" sz="2000" dirty="0"/>
              <a:t>The background and details are blurred. </a:t>
            </a:r>
            <a:endParaRPr lang="en-US" altLang="zh-CN" sz="2000" dirty="0"/>
          </a:p>
          <a:p>
            <a:pPr lvl="1"/>
            <a:r>
              <a:rPr lang="en-US" altLang="zh-CN" sz="2000" dirty="0"/>
              <a:t>CLIP is pre-trained under a classification pre-text task</a:t>
            </a:r>
            <a:endParaRPr lang="en-US" altLang="zh-CN" sz="2000" dirty="0"/>
          </a:p>
          <a:p>
            <a:pPr lvl="1"/>
            <a:r>
              <a:rPr lang="en-US" altLang="zh-CN" sz="2000" dirty="0"/>
              <a:t>Details and background that are unimportant for classification would be neglected during feature extraction.</a:t>
            </a:r>
            <a:endParaRPr lang="en-US" altLang="zh-CN" sz="2000" dirty="0"/>
          </a:p>
          <a:p>
            <a:pPr lvl="1"/>
            <a:r>
              <a:rPr lang="en-US" altLang="zh-CN" sz="2000" dirty="0"/>
              <a:t>In the future, we could explore pre-trained model with regional pre-text tasks like segmentation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zh-CN" altLang="en-US" sz="2000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Semantic Bin Response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919389-5E8E-48BF-98F4-9F0879CE648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2517" t="2013" r="1950" b="4516"/>
          <a:stretch>
            <a:fillRect/>
          </a:stretch>
        </p:blipFill>
        <p:spPr>
          <a:xfrm>
            <a:off x="2563495" y="2769235"/>
            <a:ext cx="7065010" cy="373634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sz="2400" dirty="0"/>
              <a:t>Different patches have different distance semantic responses</a:t>
            </a:r>
            <a:endParaRPr lang="en-US" altLang="zh-CN" sz="2400" dirty="0"/>
          </a:p>
          <a:p>
            <a:pPr lvl="1"/>
            <a:r>
              <a:rPr lang="en-US" altLang="zh-CN" sz="2000" dirty="0"/>
              <a:t>Depth CLIP could distinguish between a close patch and a remote patch, and make proper distance response.</a:t>
            </a:r>
            <a:br>
              <a:rPr lang="en-US" altLang="zh-CN" sz="2400" dirty="0"/>
            </a:br>
            <a:endParaRPr lang="zh-CN" altLang="en-US" sz="2400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Y3NzRlOTliZmFlNzk2MzNhNjc1MTA0ZGUzNzYzNTMifQ=="/>
</p:tagLst>
</file>

<file path=ppt/theme/theme1.xml><?xml version="1.0" encoding="utf-8"?>
<a:theme xmlns:a="http://schemas.openxmlformats.org/drawingml/2006/main" name="1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4303</Words>
  <Application>WPS 演示</Application>
  <PresentationFormat>宽屏</PresentationFormat>
  <Paragraphs>164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Arial Rounded MT Bold</vt:lpstr>
      <vt:lpstr>微软雅黑</vt:lpstr>
      <vt:lpstr>Arial Unicode MS</vt:lpstr>
      <vt:lpstr>Calibri Light</vt:lpstr>
      <vt:lpstr>等线</vt:lpstr>
      <vt:lpstr>Calibri</vt:lpstr>
      <vt:lpstr>1_Office 主题​​</vt:lpstr>
      <vt:lpstr> DepthCLIP</vt:lpstr>
      <vt:lpstr>Outline</vt:lpstr>
      <vt:lpstr>Task</vt:lpstr>
      <vt:lpstr>Related Work</vt:lpstr>
      <vt:lpstr>Related Work: CLIP</vt:lpstr>
      <vt:lpstr>DepthCLIP Pipeline</vt:lpstr>
      <vt:lpstr>Quantified Results</vt:lpstr>
      <vt:lpstr>Results Visualization</vt:lpstr>
      <vt:lpstr>Semantic Bin Response</vt:lpstr>
      <vt:lpstr>Depth Distribution Gap </vt:lpstr>
      <vt:lpstr>Class-dependent Depth Bin Ablation</vt:lpstr>
      <vt:lpstr>Prompts Ablation</vt:lpstr>
      <vt:lpstr>Conclusion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longkj</dc:creator>
  <cp:lastModifiedBy>神圣银河帝国首相</cp:lastModifiedBy>
  <cp:revision>288</cp:revision>
  <dcterms:created xsi:type="dcterms:W3CDTF">2020-11-06T12:51:00Z</dcterms:created>
  <dcterms:modified xsi:type="dcterms:W3CDTF">2022-07-06T04:55:21Z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84879B09875A4D70A82889DFA00D73D3</vt:lpwstr>
  </property>
  <property fmtid="{D5CDD505-2E9C-101B-9397-08002B2CF9AE}" pid="3" name="KSOProductBuildVer">
    <vt:lpwstr>2052-11.1.0.11830</vt:lpwstr>
  </property>
</Properties>
</file>