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61" r:id="rId3"/>
    <p:sldId id="258" r:id="rId4"/>
    <p:sldId id="271" r:id="rId5"/>
    <p:sldId id="272" r:id="rId6"/>
    <p:sldId id="269" r:id="rId7"/>
    <p:sldId id="270" r:id="rId8"/>
    <p:sldId id="273" r:id="rId9"/>
    <p:sldId id="266" r:id="rId10"/>
    <p:sldId id="287" r:id="rId11"/>
    <p:sldId id="286" r:id="rId12"/>
    <p:sldId id="288" r:id="rId13"/>
    <p:sldId id="267" r:id="rId14"/>
    <p:sldId id="275" r:id="rId15"/>
    <p:sldId id="283" r:id="rId16"/>
    <p:sldId id="280" r:id="rId17"/>
    <p:sldId id="281" r:id="rId18"/>
    <p:sldId id="284" r:id="rId20"/>
    <p:sldId id="285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png"/><Relationship Id="rId1" Type="http://schemas.openxmlformats.org/officeDocument/2006/relationships/image" Target="../media/image41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63.png"/><Relationship Id="rId7" Type="http://schemas.openxmlformats.org/officeDocument/2006/relationships/image" Target="../media/image62.png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6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2.png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-635"/>
            <a:ext cx="12225655" cy="6877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18815" y="2277110"/>
            <a:ext cx="5772785" cy="975995"/>
          </a:xfrm>
          <a:prstGeom prst="rect">
            <a:avLst/>
          </a:prstGeom>
          <a:noFill/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54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毕业设计开题报告</a:t>
            </a:r>
            <a:r>
              <a:rPr lang="en-US" altLang="zh-CN" sz="48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 </a:t>
            </a:r>
            <a:endParaRPr lang="en-US" altLang="zh-CN" sz="4800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35490" y="5472430"/>
            <a:ext cx="2275205" cy="1249680"/>
          </a:xfrm>
          <a:prstGeom prst="rect">
            <a:avLst/>
          </a:prstGeom>
          <a:noFill/>
          <a:effectLst>
            <a:outerShdw blurRad="457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余思远 </a:t>
            </a:r>
            <a:endParaRPr lang="zh-CN" altLang="en-US" sz="16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软件工程</a:t>
            </a:r>
            <a:r>
              <a:rPr lang="en-US" altLang="zh-CN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152</a:t>
            </a:r>
            <a:endParaRPr lang="en-US" altLang="zh-CN" sz="16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5150510116</a:t>
            </a:r>
            <a:endParaRPr lang="en-US" altLang="zh-CN" sz="16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l"/>
            <a:endParaRPr lang="en-US" altLang="zh-CN" sz="16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05480" y="6300470"/>
            <a:ext cx="5780405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</a:rPr>
              <a:t>学生端（患者端）原型设计稿概览</a:t>
            </a:r>
            <a:endParaRPr lang="zh-CN" altLang="en-US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455" y="306705"/>
            <a:ext cx="10498455" cy="551751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05480" y="6300470"/>
            <a:ext cx="5780405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</a:rPr>
              <a:t>学生端（患者端）原型设计稿概览</a:t>
            </a:r>
            <a:endParaRPr lang="zh-CN" altLang="en-US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930" y="589280"/>
            <a:ext cx="10518775" cy="56794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0" y="-635"/>
            <a:ext cx="10844530" cy="6670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11830" y="6376670"/>
            <a:ext cx="5780405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</a:rPr>
              <a:t>医生端原型设计稿概览</a:t>
            </a:r>
            <a:endParaRPr lang="zh-CN" altLang="en-US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345" y="58420"/>
            <a:ext cx="11071225" cy="62985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1830" y="6376670"/>
            <a:ext cx="5780405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</a:rPr>
              <a:t>医生端 问诊、开方原型设计</a:t>
            </a:r>
            <a:endParaRPr lang="zh-CN" altLang="en-US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pic>
        <p:nvPicPr>
          <p:cNvPr id="2" name="图片 1" descr="设计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5" y="445770"/>
            <a:ext cx="337820" cy="33782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04240" y="421640"/>
            <a:ext cx="134683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功能点总结</a:t>
            </a:r>
            <a:endParaRPr lang="zh-CN" altLang="en-US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35810" y="1863725"/>
            <a:ext cx="3396615" cy="2473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患者端</a:t>
            </a:r>
            <a:endParaRPr lang="zh-CN" altLang="en-US" sz="2400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登陆、注册、修改个人信息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在线问诊、实时聊天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查看处方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问诊历史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在线支付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68490" y="1863725"/>
            <a:ext cx="3396615" cy="2473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医生</a:t>
            </a:r>
            <a:r>
              <a:rPr lang="zh-CN" altLang="en-US" sz="24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端</a:t>
            </a:r>
            <a:endParaRPr lang="zh-CN" altLang="en-US" sz="2400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登陆、修改个人信息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在线问诊、实时聊天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开具处方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问诊历史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药品库管理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35810" y="5226685"/>
            <a:ext cx="594423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计划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加入的功能：药品配送系统，配送员接单、送单等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456055" y="1819910"/>
            <a:ext cx="1905000" cy="2987675"/>
            <a:chOff x="2293" y="2866"/>
            <a:chExt cx="3000" cy="4705"/>
          </a:xfrm>
          <a:effectLst/>
        </p:grpSpPr>
        <p:pic>
          <p:nvPicPr>
            <p:cNvPr id="4" name="图片 3" descr="流程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3" y="2866"/>
              <a:ext cx="3000" cy="300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717" y="6227"/>
              <a:ext cx="2151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流程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90135" y="1886585"/>
            <a:ext cx="2411730" cy="2921000"/>
            <a:chOff x="7701" y="2971"/>
            <a:chExt cx="3798" cy="4600"/>
          </a:xfrm>
          <a:effectLst/>
        </p:grpSpPr>
        <p:pic>
          <p:nvPicPr>
            <p:cNvPr id="2" name="图片 1" descr="设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0" y="2971"/>
              <a:ext cx="2790" cy="279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701" y="6227"/>
              <a:ext cx="3799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原型设计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783320" y="1819910"/>
            <a:ext cx="2035810" cy="2987675"/>
            <a:chOff x="13832" y="2866"/>
            <a:chExt cx="3206" cy="4705"/>
          </a:xfrm>
          <a:effectLst/>
        </p:grpSpPr>
        <p:pic>
          <p:nvPicPr>
            <p:cNvPr id="3" name="图片 2" descr="技术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32" y="2866"/>
              <a:ext cx="3207" cy="320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3918" y="6227"/>
              <a:ext cx="3035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技术栈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04375 0.000000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6570" y="480060"/>
            <a:ext cx="2485390" cy="484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技术栈概览</a:t>
            </a:r>
            <a:endParaRPr lang="zh-CN" altLang="en-US" sz="2400" b="1"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64235" y="1649730"/>
            <a:ext cx="1325880" cy="3873500"/>
            <a:chOff x="1361" y="2598"/>
            <a:chExt cx="2088" cy="6100"/>
          </a:xfrm>
        </p:grpSpPr>
        <p:sp>
          <p:nvSpPr>
            <p:cNvPr id="3" name="文本框 2"/>
            <p:cNvSpPr txBox="1"/>
            <p:nvPr/>
          </p:nvSpPr>
          <p:spPr>
            <a:xfrm>
              <a:off x="1361" y="2598"/>
              <a:ext cx="1368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altLang="en-US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前端</a:t>
              </a:r>
              <a:r>
                <a:rPr lang="zh-CN" altLang="en-US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：</a:t>
              </a:r>
              <a:endParaRPr lang="zh-CN" altLang="en-US">
                <a:latin typeface="Microsoft JhengHei" panose="020B0604030504040204" charset="-120"/>
                <a:ea typeface="Microsoft JhengHei" panose="020B0604030504040204" charset="-120"/>
                <a:sym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61" y="5344"/>
              <a:ext cx="1368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altLang="en-US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后端</a:t>
              </a:r>
              <a:r>
                <a:rPr lang="zh-CN" altLang="en-US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：</a:t>
              </a:r>
              <a:endParaRPr lang="zh-CN" altLang="en-US">
                <a:latin typeface="Microsoft JhengHei" panose="020B0604030504040204" charset="-120"/>
                <a:ea typeface="Microsoft JhengHei" panose="020B0604030504040204" charset="-120"/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61" y="8090"/>
              <a:ext cx="2088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altLang="en-US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实时通信</a:t>
              </a:r>
              <a:r>
                <a:rPr lang="zh-CN" altLang="en-US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：</a:t>
              </a:r>
              <a:endParaRPr lang="zh-CN" altLang="en-US">
                <a:latin typeface="Microsoft JhengHei" panose="020B0604030504040204" charset="-120"/>
                <a:ea typeface="Microsoft JhengHei" panose="020B0604030504040204" charset="-120"/>
                <a:sym typeface="+mn-ea"/>
              </a:endParaRPr>
            </a:p>
          </p:txBody>
        </p:sp>
      </p:grpSp>
      <p:pic>
        <p:nvPicPr>
          <p:cNvPr id="11" name="图片 10" descr="mysql"/>
          <p:cNvPicPr>
            <a:picLocks noChangeAspect="1"/>
          </p:cNvPicPr>
          <p:nvPr/>
        </p:nvPicPr>
        <p:blipFill>
          <a:blip r:embed="rId1"/>
          <a:srcRect l="19776" r="26460"/>
          <a:stretch>
            <a:fillRect/>
          </a:stretch>
        </p:blipFill>
        <p:spPr>
          <a:xfrm>
            <a:off x="9594215" y="2771140"/>
            <a:ext cx="2099310" cy="1772920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1433195" y="1231265"/>
            <a:ext cx="4913630" cy="5165090"/>
            <a:chOff x="2257" y="1939"/>
            <a:chExt cx="7738" cy="8134"/>
          </a:xfrm>
        </p:grpSpPr>
        <p:pic>
          <p:nvPicPr>
            <p:cNvPr id="7" name="图片 6" descr="nod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7" y="4310"/>
              <a:ext cx="5664" cy="2573"/>
            </a:xfrm>
            <a:prstGeom prst="rect">
              <a:avLst/>
            </a:prstGeom>
          </p:spPr>
        </p:pic>
        <p:pic>
          <p:nvPicPr>
            <p:cNvPr id="13" name="图片 12" descr="socke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9" y="6773"/>
              <a:ext cx="7267" cy="3300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>
              <a:off x="2729" y="1939"/>
              <a:ext cx="1892" cy="2208"/>
              <a:chOff x="2729" y="1939"/>
              <a:chExt cx="1892" cy="2208"/>
            </a:xfrm>
          </p:grpSpPr>
          <p:pic>
            <p:nvPicPr>
              <p:cNvPr id="5" name="图片 4" descr="vu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9" y="1939"/>
                <a:ext cx="1892" cy="1927"/>
              </a:xfrm>
              <a:prstGeom prst="rect">
                <a:avLst/>
              </a:prstGeom>
            </p:spPr>
          </p:pic>
          <p:sp>
            <p:nvSpPr>
              <p:cNvPr id="14" name="文本框 13"/>
              <p:cNvSpPr txBox="1"/>
              <p:nvPr/>
            </p:nvSpPr>
            <p:spPr>
              <a:xfrm>
                <a:off x="3189" y="3643"/>
                <a:ext cx="971" cy="5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en-US" altLang="zh-CN" sz="1400"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(Vue)</a:t>
                </a:r>
                <a:endParaRPr lang="en-US" altLang="zh-CN" sz="1400"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4030980" y="697865"/>
            <a:ext cx="5859780" cy="3726180"/>
            <a:chOff x="6348" y="1099"/>
            <a:chExt cx="9228" cy="5868"/>
          </a:xfrm>
        </p:grpSpPr>
        <p:pic>
          <p:nvPicPr>
            <p:cNvPr id="12" name="图片 11" descr="element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48" y="1099"/>
              <a:ext cx="7946" cy="3608"/>
            </a:xfrm>
            <a:prstGeom prst="rect">
              <a:avLst/>
            </a:prstGeom>
          </p:spPr>
        </p:pic>
        <p:pic>
          <p:nvPicPr>
            <p:cNvPr id="16" name="图片 15" descr="nginx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58" y="4553"/>
              <a:ext cx="5319" cy="2415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3329940" y="1078230"/>
            <a:ext cx="8218170" cy="5029200"/>
            <a:chOff x="5244" y="1698"/>
            <a:chExt cx="12942" cy="7920"/>
          </a:xfrm>
        </p:grpSpPr>
        <p:pic>
          <p:nvPicPr>
            <p:cNvPr id="10" name="图片 9" descr="koa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67" y="4553"/>
              <a:ext cx="4826" cy="2191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/>
          </p:nvGrpSpPr>
          <p:grpSpPr>
            <a:xfrm>
              <a:off x="5244" y="1698"/>
              <a:ext cx="2394" cy="2449"/>
              <a:chOff x="5244" y="1698"/>
              <a:chExt cx="2394" cy="2449"/>
            </a:xfrm>
          </p:grpSpPr>
          <p:pic>
            <p:nvPicPr>
              <p:cNvPr id="6" name="图片 5" descr="mpvue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44" y="1698"/>
                <a:ext cx="2395" cy="2439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5748" y="3643"/>
                <a:ext cx="1387" cy="5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en-US" altLang="zh-CN" sz="1400"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(Mpvue)</a:t>
                </a:r>
                <a:endParaRPr lang="en-US" altLang="zh-CN" sz="1400"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9603" y="7291"/>
              <a:ext cx="8583" cy="2327"/>
              <a:chOff x="9663" y="7291"/>
              <a:chExt cx="8583" cy="2327"/>
            </a:xfrm>
          </p:grpSpPr>
          <p:pic>
            <p:nvPicPr>
              <p:cNvPr id="17" name="图片 16" descr="websocket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63" y="7291"/>
                <a:ext cx="5123" cy="2327"/>
              </a:xfrm>
              <a:prstGeom prst="rect">
                <a:avLst/>
              </a:prstGeom>
            </p:spPr>
          </p:pic>
          <p:sp>
            <p:nvSpPr>
              <p:cNvPr id="18" name="文本框 17"/>
              <p:cNvSpPr txBox="1"/>
              <p:nvPr/>
            </p:nvSpPr>
            <p:spPr>
              <a:xfrm>
                <a:off x="12275" y="7939"/>
                <a:ext cx="5971" cy="9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zh-CN" sz="3200" b="1">
                    <a:latin typeface="Microsoft JhengHei" panose="020B0604030504040204" charset="-120"/>
                    <a:ea typeface="Microsoft JhengHei" panose="020B0604030504040204" charset="-120"/>
                  </a:rPr>
                  <a:t>weapp.socket.io</a:t>
                </a:r>
                <a:endParaRPr lang="en-US" altLang="zh-CN" sz="3200" b="1">
                  <a:latin typeface="Microsoft JhengHei" panose="020B0604030504040204" charset="-120"/>
                  <a:ea typeface="Microsoft JhengHei" panose="020B0604030504040204" charset="-120"/>
                </a:endParaRP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6570" y="480060"/>
            <a:ext cx="1916430" cy="484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技术</a:t>
            </a:r>
            <a:r>
              <a:rPr lang="zh-CN" altLang="en-US" sz="2400" b="1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栈</a:t>
            </a:r>
            <a:r>
              <a:rPr lang="zh-CN" altLang="en-US" sz="2400" b="1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概览</a:t>
            </a:r>
            <a:endParaRPr lang="zh-CN" altLang="en-US" sz="2400" b="1"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421130" y="2871470"/>
            <a:ext cx="8679180" cy="2201545"/>
            <a:chOff x="2238" y="4522"/>
            <a:chExt cx="13668" cy="3467"/>
          </a:xfrm>
        </p:grpSpPr>
        <p:sp>
          <p:nvSpPr>
            <p:cNvPr id="11" name="文本框 10"/>
            <p:cNvSpPr txBox="1"/>
            <p:nvPr/>
          </p:nvSpPr>
          <p:spPr>
            <a:xfrm>
              <a:off x="4209" y="4522"/>
              <a:ext cx="2270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HTTP</a:t>
              </a:r>
              <a:r>
                <a:rPr lang="zh-CN" altLang="en-US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服务器</a:t>
              </a:r>
              <a:endParaRPr lang="zh-CN" altLang="en-US">
                <a:latin typeface="Microsoft JhengHei" panose="020B0604030504040204" charset="-120"/>
                <a:ea typeface="Microsoft JhengHei" panose="020B0604030504040204" charset="-120"/>
                <a:sym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893" y="4522"/>
              <a:ext cx="2088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聊天</a:t>
              </a:r>
              <a:r>
                <a:rPr lang="zh-CN" altLang="en-US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服务器</a:t>
              </a:r>
              <a:endParaRPr lang="zh-CN" altLang="en-US">
                <a:latin typeface="Microsoft JhengHei" panose="020B0604030504040204" charset="-120"/>
                <a:ea typeface="Microsoft JhengHei" panose="020B0604030504040204" charset="-120"/>
                <a:sym typeface="+mn-ea"/>
              </a:endParaRPr>
            </a:p>
          </p:txBody>
        </p:sp>
        <p:pic>
          <p:nvPicPr>
            <p:cNvPr id="14" name="图片 13" descr="node"/>
            <p:cNvPicPr>
              <a:picLocks noChangeAspect="1"/>
            </p:cNvPicPr>
            <p:nvPr/>
          </p:nvPicPr>
          <p:blipFill>
            <a:blip r:embed="rId1"/>
            <a:srcRect l="7521" t="14769" r="6444" b="20715"/>
            <a:stretch>
              <a:fillRect/>
            </a:stretch>
          </p:blipFill>
          <p:spPr>
            <a:xfrm>
              <a:off x="2684" y="5131"/>
              <a:ext cx="4873" cy="1660"/>
            </a:xfrm>
            <a:prstGeom prst="rect">
              <a:avLst/>
            </a:prstGeom>
          </p:spPr>
        </p:pic>
        <p:pic>
          <p:nvPicPr>
            <p:cNvPr id="16" name="图片 15" descr="nginx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8" y="5575"/>
              <a:ext cx="5319" cy="2415"/>
            </a:xfrm>
            <a:prstGeom prst="rect">
              <a:avLst/>
            </a:prstGeom>
          </p:spPr>
        </p:pic>
        <p:pic>
          <p:nvPicPr>
            <p:cNvPr id="15" name="图片 14" descr="koa"/>
            <p:cNvPicPr>
              <a:picLocks noChangeAspect="1"/>
            </p:cNvPicPr>
            <p:nvPr/>
          </p:nvPicPr>
          <p:blipFill>
            <a:blip r:embed="rId3"/>
            <a:srcRect l="22690" t="15290" r="26461" b="19443"/>
            <a:stretch>
              <a:fillRect/>
            </a:stretch>
          </p:blipFill>
          <p:spPr>
            <a:xfrm>
              <a:off x="4014" y="5025"/>
              <a:ext cx="2454" cy="1430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/>
          </p:nvGrpSpPr>
          <p:grpSpPr>
            <a:xfrm>
              <a:off x="12544" y="5131"/>
              <a:ext cx="3362" cy="2326"/>
              <a:chOff x="11318" y="5124"/>
              <a:chExt cx="3362" cy="2326"/>
            </a:xfrm>
          </p:grpSpPr>
          <p:pic>
            <p:nvPicPr>
              <p:cNvPr id="17" name="图片 16" descr="socket"/>
              <p:cNvPicPr>
                <a:picLocks noChangeAspect="1"/>
              </p:cNvPicPr>
              <p:nvPr/>
            </p:nvPicPr>
            <p:blipFill>
              <a:blip r:embed="rId4"/>
              <a:srcRect l="10885" t="23333" r="63093" b="21182"/>
              <a:stretch>
                <a:fillRect/>
              </a:stretch>
            </p:blipFill>
            <p:spPr>
              <a:xfrm>
                <a:off x="11318" y="5372"/>
                <a:ext cx="1891" cy="1831"/>
              </a:xfrm>
              <a:prstGeom prst="rect">
                <a:avLst/>
              </a:prstGeom>
            </p:spPr>
          </p:pic>
          <p:pic>
            <p:nvPicPr>
              <p:cNvPr id="18" name="图片 17" descr="websocket"/>
              <p:cNvPicPr>
                <a:picLocks noChangeAspect="1"/>
              </p:cNvPicPr>
              <p:nvPr/>
            </p:nvPicPr>
            <p:blipFill>
              <a:blip r:embed="rId5"/>
              <a:srcRect r="43314"/>
              <a:stretch>
                <a:fillRect/>
              </a:stretch>
            </p:blipFill>
            <p:spPr>
              <a:xfrm>
                <a:off x="11776" y="5124"/>
                <a:ext cx="2904" cy="2327"/>
              </a:xfrm>
              <a:prstGeom prst="rect">
                <a:avLst/>
              </a:prstGeom>
            </p:spPr>
          </p:pic>
        </p:grpSp>
      </p:grpSp>
      <p:grpSp>
        <p:nvGrpSpPr>
          <p:cNvPr id="47" name="组合 46"/>
          <p:cNvGrpSpPr/>
          <p:nvPr/>
        </p:nvGrpSpPr>
        <p:grpSpPr>
          <a:xfrm>
            <a:off x="5129530" y="351155"/>
            <a:ext cx="3027680" cy="2162175"/>
            <a:chOff x="8125" y="1135"/>
            <a:chExt cx="4768" cy="3405"/>
          </a:xfrm>
        </p:grpSpPr>
        <p:sp>
          <p:nvSpPr>
            <p:cNvPr id="8" name="文本框 7"/>
            <p:cNvSpPr txBox="1"/>
            <p:nvPr/>
          </p:nvSpPr>
          <p:spPr>
            <a:xfrm>
              <a:off x="8916" y="1135"/>
              <a:ext cx="1368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客户端</a:t>
              </a:r>
              <a:endParaRPr lang="zh-CN" altLang="en-US">
                <a:latin typeface="Microsoft JhengHei" panose="020B0604030504040204" charset="-120"/>
                <a:ea typeface="Microsoft JhengHei" panose="020B0604030504040204" charset="-120"/>
                <a:sym typeface="+mn-ea"/>
              </a:endParaRPr>
            </a:p>
          </p:txBody>
        </p:sp>
        <p:pic>
          <p:nvPicPr>
            <p:cNvPr id="12" name="图片 11" descr="element"/>
            <p:cNvPicPr>
              <a:picLocks noChangeAspect="1"/>
            </p:cNvPicPr>
            <p:nvPr/>
          </p:nvPicPr>
          <p:blipFill>
            <a:blip r:embed="rId6"/>
            <a:srcRect l="23207" t="28187" r="23723" b="28243"/>
            <a:stretch>
              <a:fillRect/>
            </a:stretch>
          </p:blipFill>
          <p:spPr>
            <a:xfrm>
              <a:off x="8676" y="1519"/>
              <a:ext cx="4217" cy="1572"/>
            </a:xfrm>
            <a:prstGeom prst="rect">
              <a:avLst/>
            </a:prstGeom>
          </p:spPr>
        </p:pic>
        <p:pic>
          <p:nvPicPr>
            <p:cNvPr id="9" name="图片 8" descr="vu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25" y="2107"/>
              <a:ext cx="1892" cy="1927"/>
            </a:xfrm>
            <a:prstGeom prst="rect">
              <a:avLst/>
            </a:prstGeom>
          </p:spPr>
        </p:pic>
        <p:pic>
          <p:nvPicPr>
            <p:cNvPr id="10" name="图片 9" descr="mpvu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16" y="2101"/>
              <a:ext cx="2395" cy="2439"/>
            </a:xfrm>
            <a:prstGeom prst="rect">
              <a:avLst/>
            </a:prstGeom>
          </p:spPr>
        </p:pic>
      </p:grpSp>
      <p:grpSp>
        <p:nvGrpSpPr>
          <p:cNvPr id="48" name="组合 47"/>
          <p:cNvGrpSpPr/>
          <p:nvPr/>
        </p:nvGrpSpPr>
        <p:grpSpPr>
          <a:xfrm>
            <a:off x="3456305" y="1473200"/>
            <a:ext cx="5382260" cy="2153920"/>
            <a:chOff x="5443" y="2320"/>
            <a:chExt cx="8476" cy="3392"/>
          </a:xfrm>
        </p:grpSpPr>
        <p:sp>
          <p:nvSpPr>
            <p:cNvPr id="24" name="弧形 23"/>
            <p:cNvSpPr/>
            <p:nvPr/>
          </p:nvSpPr>
          <p:spPr>
            <a:xfrm rot="16200000">
              <a:off x="6027" y="1736"/>
              <a:ext cx="3255" cy="4423"/>
            </a:xfrm>
            <a:prstGeom prst="arc">
              <a:avLst>
                <a:gd name="adj1" fmla="val 16200000"/>
                <a:gd name="adj2" fmla="val 21437072"/>
              </a:avLst>
            </a:prstGeom>
            <a:ln w="28575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弧形 24"/>
            <p:cNvSpPr/>
            <p:nvPr/>
          </p:nvSpPr>
          <p:spPr>
            <a:xfrm rot="16200000" flipV="1">
              <a:off x="10117" y="1910"/>
              <a:ext cx="3391" cy="4212"/>
            </a:xfrm>
            <a:prstGeom prst="arc">
              <a:avLst>
                <a:gd name="adj1" fmla="val 16200000"/>
                <a:gd name="adj2" fmla="val 21437072"/>
              </a:avLst>
            </a:prstGeom>
            <a:ln w="28575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159375" y="4858385"/>
            <a:ext cx="2099310" cy="1913255"/>
            <a:chOff x="8125" y="7651"/>
            <a:chExt cx="3306" cy="3013"/>
          </a:xfrm>
        </p:grpSpPr>
        <p:sp>
          <p:nvSpPr>
            <p:cNvPr id="22" name="文本框 21"/>
            <p:cNvSpPr txBox="1"/>
            <p:nvPr/>
          </p:nvSpPr>
          <p:spPr>
            <a:xfrm>
              <a:off x="9094" y="7651"/>
              <a:ext cx="1368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数据库</a:t>
              </a:r>
              <a:endParaRPr lang="zh-CN" altLang="en-US">
                <a:latin typeface="Microsoft JhengHei" panose="020B0604030504040204" charset="-120"/>
                <a:ea typeface="Microsoft JhengHei" panose="020B0604030504040204" charset="-120"/>
                <a:sym typeface="+mn-ea"/>
              </a:endParaRPr>
            </a:p>
          </p:txBody>
        </p:sp>
        <p:pic>
          <p:nvPicPr>
            <p:cNvPr id="23" name="图片 22" descr="mysql"/>
            <p:cNvPicPr>
              <a:picLocks noChangeAspect="1"/>
            </p:cNvPicPr>
            <p:nvPr/>
          </p:nvPicPr>
          <p:blipFill>
            <a:blip r:embed="rId9"/>
            <a:srcRect l="19776" r="26460"/>
            <a:stretch>
              <a:fillRect/>
            </a:stretch>
          </p:blipFill>
          <p:spPr>
            <a:xfrm>
              <a:off x="8125" y="7872"/>
              <a:ext cx="3306" cy="2792"/>
            </a:xfrm>
            <a:prstGeom prst="rect">
              <a:avLst/>
            </a:prstGeom>
          </p:spPr>
        </p:pic>
      </p:grpSp>
      <p:grpSp>
        <p:nvGrpSpPr>
          <p:cNvPr id="49" name="组合 48"/>
          <p:cNvGrpSpPr/>
          <p:nvPr/>
        </p:nvGrpSpPr>
        <p:grpSpPr>
          <a:xfrm>
            <a:off x="3338830" y="3235960"/>
            <a:ext cx="5503545" cy="2704465"/>
            <a:chOff x="5258" y="5096"/>
            <a:chExt cx="8667" cy="4259"/>
          </a:xfrm>
        </p:grpSpPr>
        <p:sp>
          <p:nvSpPr>
            <p:cNvPr id="26" name="弧形 25"/>
            <p:cNvSpPr/>
            <p:nvPr/>
          </p:nvSpPr>
          <p:spPr>
            <a:xfrm rot="10560000">
              <a:off x="5258" y="5096"/>
              <a:ext cx="4177" cy="4214"/>
            </a:xfrm>
            <a:prstGeom prst="arc">
              <a:avLst>
                <a:gd name="adj1" fmla="val 16202466"/>
                <a:gd name="adj2" fmla="val 21437072"/>
              </a:avLst>
            </a:prstGeom>
            <a:ln w="28575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弧形 27"/>
            <p:cNvSpPr/>
            <p:nvPr/>
          </p:nvSpPr>
          <p:spPr>
            <a:xfrm rot="21300000" flipV="1">
              <a:off x="9425" y="5425"/>
              <a:ext cx="4500" cy="3930"/>
            </a:xfrm>
            <a:prstGeom prst="arc">
              <a:avLst>
                <a:gd name="adj1" fmla="val 16200000"/>
                <a:gd name="adj2" fmla="val 21437072"/>
              </a:avLst>
            </a:prstGeom>
            <a:ln w="28575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745105" y="1177925"/>
            <a:ext cx="6447790" cy="1935480"/>
            <a:chOff x="4323" y="1855"/>
            <a:chExt cx="10154" cy="3048"/>
          </a:xfrm>
        </p:grpSpPr>
        <p:sp>
          <p:nvSpPr>
            <p:cNvPr id="35" name="弧形 34"/>
            <p:cNvSpPr/>
            <p:nvPr/>
          </p:nvSpPr>
          <p:spPr>
            <a:xfrm rot="5400000">
              <a:off x="5007" y="1423"/>
              <a:ext cx="2796" cy="4164"/>
            </a:xfrm>
            <a:prstGeom prst="arc">
              <a:avLst>
                <a:gd name="adj1" fmla="val 16200000"/>
                <a:gd name="adj2" fmla="val 21437072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弧形 35"/>
            <p:cNvSpPr/>
            <p:nvPr/>
          </p:nvSpPr>
          <p:spPr>
            <a:xfrm rot="4920000" flipV="1">
              <a:off x="11194" y="1504"/>
              <a:ext cx="2932" cy="3634"/>
            </a:xfrm>
            <a:prstGeom prst="arc">
              <a:avLst>
                <a:gd name="adj1" fmla="val 16200000"/>
                <a:gd name="adj2" fmla="val 21437072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38805" y="4276090"/>
            <a:ext cx="6374130" cy="2765425"/>
            <a:chOff x="4943" y="6734"/>
            <a:chExt cx="10038" cy="4355"/>
          </a:xfrm>
        </p:grpSpPr>
        <p:sp>
          <p:nvSpPr>
            <p:cNvPr id="40" name="弧形 39"/>
            <p:cNvSpPr/>
            <p:nvPr/>
          </p:nvSpPr>
          <p:spPr>
            <a:xfrm rot="21360000">
              <a:off x="4943" y="6875"/>
              <a:ext cx="4177" cy="4214"/>
            </a:xfrm>
            <a:prstGeom prst="arc">
              <a:avLst>
                <a:gd name="adj1" fmla="val 16202466"/>
                <a:gd name="adj2" fmla="val 21437072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弧形 40"/>
            <p:cNvSpPr/>
            <p:nvPr/>
          </p:nvSpPr>
          <p:spPr>
            <a:xfrm rot="10800000" flipV="1">
              <a:off x="10481" y="6734"/>
              <a:ext cx="4500" cy="3930"/>
            </a:xfrm>
            <a:prstGeom prst="arc">
              <a:avLst>
                <a:gd name="adj1" fmla="val 16200000"/>
                <a:gd name="adj2" fmla="val 21437072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145" y="-9525"/>
            <a:ext cx="12225655" cy="6877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80260" y="2141855"/>
            <a:ext cx="8030845" cy="1798955"/>
          </a:xfrm>
          <a:prstGeom prst="rect">
            <a:avLst/>
          </a:prstGeom>
          <a:noFill/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THANKS FOR WATCHING!</a:t>
            </a:r>
            <a:r>
              <a:rPr lang="en-US" altLang="zh-CN" sz="48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 </a:t>
            </a:r>
            <a:endParaRPr lang="en-US" altLang="zh-CN" sz="4800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35490" y="5472430"/>
            <a:ext cx="2275205" cy="1249680"/>
          </a:xfrm>
          <a:prstGeom prst="rect">
            <a:avLst/>
          </a:prstGeom>
          <a:noFill/>
          <a:effectLst>
            <a:outerShdw blurRad="457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余思远 </a:t>
            </a:r>
            <a:endParaRPr lang="zh-CN" altLang="en-US" sz="16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软件工程</a:t>
            </a:r>
            <a:r>
              <a:rPr lang="en-US" altLang="zh-CN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152</a:t>
            </a:r>
            <a:endParaRPr lang="en-US" altLang="zh-CN" sz="16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5150510116</a:t>
            </a:r>
            <a:endParaRPr lang="en-US" altLang="zh-CN" sz="16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l"/>
            <a:endParaRPr lang="en-US" altLang="zh-CN" sz="16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-635"/>
            <a:ext cx="12225655" cy="68770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15975" y="821690"/>
            <a:ext cx="10560050" cy="5425440"/>
          </a:xfrm>
          <a:prstGeom prst="rect">
            <a:avLst/>
          </a:prstGeom>
          <a:noFill/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选题名称</a:t>
            </a:r>
            <a:endParaRPr lang="zh-CN" altLang="en-US" sz="20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	</a:t>
            </a:r>
            <a:r>
              <a:rPr lang="zh-CN" altLang="en-US" sz="32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《面向高校的医务实时问诊系统》</a:t>
            </a:r>
            <a:endParaRPr lang="zh-CN" altLang="en-US" sz="3200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sz="24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项目实际名称</a:t>
            </a:r>
            <a:endParaRPr lang="zh-CN" altLang="en-US" sz="20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	</a:t>
            </a:r>
            <a:r>
              <a:rPr lang="zh-CN" altLang="en-US" sz="32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《浙科医务室》</a:t>
            </a:r>
            <a:endParaRPr lang="zh-CN" altLang="en-US" sz="3200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sz="2400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项目简介</a:t>
            </a:r>
            <a:endParaRPr lang="zh-CN" altLang="en-US" sz="20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	</a:t>
            </a:r>
            <a:r>
              <a:rPr lang="zh-CN" altLang="en-US" sz="28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《浙科医务室》项目目的是为在校学生、教职工，在校医务人员提供一个在线问诊的平台。用户和医生可以通过手机端（微信小程序）或电脑端完成在线问诊、开具处方等操作。</a:t>
            </a:r>
            <a:endParaRPr lang="zh-CN" altLang="en-US" sz="2800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rPr>
              <a:t>	</a:t>
            </a:r>
            <a:endParaRPr lang="zh-CN" altLang="en-US" sz="2400">
              <a:solidFill>
                <a:schemeClr val="bg1"/>
              </a:solidFill>
              <a:latin typeface="Microsoft JhengHei" panose="020B0604030504040204" charset="-12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456055" y="1819910"/>
            <a:ext cx="1905000" cy="2987675"/>
            <a:chOff x="2293" y="2866"/>
            <a:chExt cx="3000" cy="4705"/>
          </a:xfrm>
          <a:effectLst/>
        </p:grpSpPr>
        <p:pic>
          <p:nvPicPr>
            <p:cNvPr id="4" name="图片 3" descr="流程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3" y="2866"/>
              <a:ext cx="3000" cy="300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717" y="6227"/>
              <a:ext cx="2151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流程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90135" y="1886585"/>
            <a:ext cx="2411730" cy="2921000"/>
            <a:chOff x="7701" y="2971"/>
            <a:chExt cx="3798" cy="4600"/>
          </a:xfrm>
          <a:effectLst/>
        </p:grpSpPr>
        <p:pic>
          <p:nvPicPr>
            <p:cNvPr id="2" name="图片 1" descr="设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0" y="2971"/>
              <a:ext cx="2790" cy="279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701" y="6227"/>
              <a:ext cx="3799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原型设计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783320" y="1819910"/>
            <a:ext cx="2035810" cy="2987675"/>
            <a:chOff x="13832" y="2866"/>
            <a:chExt cx="3206" cy="4705"/>
          </a:xfrm>
          <a:effectLst/>
        </p:grpSpPr>
        <p:pic>
          <p:nvPicPr>
            <p:cNvPr id="3" name="图片 2" descr="技术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32" y="2866"/>
              <a:ext cx="3207" cy="320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3918" y="6227"/>
              <a:ext cx="3035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技术栈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456055" y="1819910"/>
            <a:ext cx="1905000" cy="2987675"/>
            <a:chOff x="2293" y="2866"/>
            <a:chExt cx="3000" cy="4705"/>
          </a:xfrm>
        </p:grpSpPr>
        <p:pic>
          <p:nvPicPr>
            <p:cNvPr id="4" name="图片 3" descr="流程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3" y="2866"/>
              <a:ext cx="3000" cy="300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717" y="6227"/>
              <a:ext cx="2151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流程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90135" y="1886585"/>
            <a:ext cx="2411730" cy="2921000"/>
            <a:chOff x="7701" y="2971"/>
            <a:chExt cx="3798" cy="4600"/>
          </a:xfrm>
        </p:grpSpPr>
        <p:pic>
          <p:nvPicPr>
            <p:cNvPr id="2" name="图片 1" descr="设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0" y="2971"/>
              <a:ext cx="2790" cy="279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701" y="6227"/>
              <a:ext cx="3799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原型设计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783320" y="1819910"/>
            <a:ext cx="2035810" cy="2987675"/>
            <a:chOff x="13832" y="2866"/>
            <a:chExt cx="3206" cy="4705"/>
          </a:xfrm>
        </p:grpSpPr>
        <p:pic>
          <p:nvPicPr>
            <p:cNvPr id="3" name="图片 2" descr="技术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32" y="2866"/>
              <a:ext cx="3207" cy="320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3918" y="6227"/>
              <a:ext cx="3035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技术栈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12 -0.000463 L 0.301094 -0.001944 " pathEditMode="fixed" rAng="0" ptsTypes="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pic>
        <p:nvPicPr>
          <p:cNvPr id="4" name="图片 3" descr="流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5" y="445453"/>
            <a:ext cx="337820" cy="337820"/>
          </a:xfrm>
          <a:prstGeom prst="rect">
            <a:avLst/>
          </a:prstGeom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909320" y="284480"/>
            <a:ext cx="1097280" cy="661035"/>
          </a:xfrm>
          <a:prstGeom prst="rect">
            <a:avLst/>
          </a:prstGeom>
          <a:noFill/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患者端</a:t>
            </a:r>
            <a:endParaRPr lang="zh-CN" altLang="en-US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问诊流程</a:t>
            </a:r>
            <a:endParaRPr lang="zh-CN" altLang="en-US" b="1"/>
          </a:p>
        </p:txBody>
      </p:sp>
      <p:grpSp>
        <p:nvGrpSpPr>
          <p:cNvPr id="11" name="组合 10"/>
          <p:cNvGrpSpPr/>
          <p:nvPr/>
        </p:nvGrpSpPr>
        <p:grpSpPr>
          <a:xfrm rot="0">
            <a:off x="589915" y="2531745"/>
            <a:ext cx="1238250" cy="566420"/>
            <a:chOff x="1739" y="2547"/>
            <a:chExt cx="1950" cy="892"/>
          </a:xfrm>
        </p:grpSpPr>
        <p:pic>
          <p:nvPicPr>
            <p:cNvPr id="6" name="图片 5" descr="peopl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9" y="2652"/>
              <a:ext cx="680" cy="680"/>
            </a:xfrm>
            <a:prstGeom prst="rect">
              <a:avLst/>
            </a:prstGeom>
          </p:spPr>
        </p:pic>
        <p:sp>
          <p:nvSpPr>
            <p:cNvPr id="8" name="圆角矩形 7"/>
            <p:cNvSpPr/>
            <p:nvPr/>
          </p:nvSpPr>
          <p:spPr>
            <a:xfrm>
              <a:off x="1739" y="2547"/>
              <a:ext cx="1950" cy="892"/>
            </a:xfrm>
            <a:prstGeom prst="roundRect">
              <a:avLst/>
            </a:prstGeom>
            <a:noFill/>
            <a:ln w="31750" cap="rnd">
              <a:solidFill>
                <a:schemeClr val="bg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11" y="2715"/>
              <a:ext cx="1008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登陆</a:t>
              </a:r>
              <a:endParaRPr lang="zh-CN" altLang="en-US" b="1"/>
            </a:p>
          </p:txBody>
        </p:sp>
      </p:grpSp>
      <p:grpSp>
        <p:nvGrpSpPr>
          <p:cNvPr id="16" name="组合 15"/>
          <p:cNvGrpSpPr/>
          <p:nvPr/>
        </p:nvGrpSpPr>
        <p:grpSpPr>
          <a:xfrm rot="0">
            <a:off x="589915" y="3382645"/>
            <a:ext cx="1238250" cy="566420"/>
            <a:chOff x="884" y="3572"/>
            <a:chExt cx="1950" cy="892"/>
          </a:xfrm>
        </p:grpSpPr>
        <p:pic>
          <p:nvPicPr>
            <p:cNvPr id="7" name="图片 6" descr="friend_add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4" y="3669"/>
              <a:ext cx="680" cy="680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884" y="3572"/>
              <a:ext cx="1950" cy="892"/>
              <a:chOff x="1739" y="2547"/>
              <a:chExt cx="1950" cy="892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1739" y="2547"/>
                <a:ext cx="1950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511" y="2715"/>
                <a:ext cx="100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注册</a:t>
                </a:r>
                <a:endParaRPr lang="zh-CN" altLang="en-US" b="1"/>
              </a:p>
            </p:txBody>
          </p:sp>
        </p:grpSp>
      </p:grpSp>
      <p:cxnSp>
        <p:nvCxnSpPr>
          <p:cNvPr id="19" name="直接箭头连接符 18"/>
          <p:cNvCxnSpPr/>
          <p:nvPr/>
        </p:nvCxnSpPr>
        <p:spPr>
          <a:xfrm flipH="1">
            <a:off x="1205865" y="3952240"/>
            <a:ext cx="1905" cy="51181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 rot="0">
            <a:off x="378460" y="4464050"/>
            <a:ext cx="1656080" cy="566420"/>
            <a:chOff x="880" y="5275"/>
            <a:chExt cx="2608" cy="892"/>
          </a:xfrm>
        </p:grpSpPr>
        <p:grpSp>
          <p:nvGrpSpPr>
            <p:cNvPr id="20" name="组合 19"/>
            <p:cNvGrpSpPr/>
            <p:nvPr/>
          </p:nvGrpSpPr>
          <p:grpSpPr>
            <a:xfrm>
              <a:off x="880" y="5275"/>
              <a:ext cx="2609" cy="892"/>
              <a:chOff x="1739" y="2547"/>
              <a:chExt cx="2609" cy="892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1739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完善信息</a:t>
                </a:r>
                <a:endParaRPr lang="zh-CN" altLang="en-US" b="1"/>
              </a:p>
            </p:txBody>
          </p:sp>
        </p:grpSp>
        <p:pic>
          <p:nvPicPr>
            <p:cNvPr id="24" name="图片 23" descr="edit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4" y="5381"/>
              <a:ext cx="680" cy="680"/>
            </a:xfrm>
            <a:prstGeom prst="rect">
              <a:avLst/>
            </a:prstGeom>
          </p:spPr>
        </p:pic>
      </p:grpSp>
      <p:cxnSp>
        <p:nvCxnSpPr>
          <p:cNvPr id="26" name="直接箭头连接符 25"/>
          <p:cNvCxnSpPr/>
          <p:nvPr/>
        </p:nvCxnSpPr>
        <p:spPr>
          <a:xfrm>
            <a:off x="1828165" y="2814955"/>
            <a:ext cx="1354455" cy="12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2" idx="3"/>
          </p:cNvCxnSpPr>
          <p:nvPr/>
        </p:nvCxnSpPr>
        <p:spPr>
          <a:xfrm>
            <a:off x="2035175" y="4747260"/>
            <a:ext cx="423545" cy="2540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458720" y="2832100"/>
            <a:ext cx="0" cy="1915160"/>
          </a:xfrm>
          <a:prstGeom prst="straightConnector1">
            <a:avLst/>
          </a:prstGeom>
          <a:ln w="3175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 rot="0">
            <a:off x="3182620" y="2531110"/>
            <a:ext cx="1656080" cy="566420"/>
            <a:chOff x="4967" y="2231"/>
            <a:chExt cx="2608" cy="892"/>
          </a:xfrm>
        </p:grpSpPr>
        <p:grpSp>
          <p:nvGrpSpPr>
            <p:cNvPr id="31" name="组合 30"/>
            <p:cNvGrpSpPr/>
            <p:nvPr/>
          </p:nvGrpSpPr>
          <p:grpSpPr>
            <a:xfrm rot="0">
              <a:off x="4967" y="2231"/>
              <a:ext cx="2609" cy="892"/>
              <a:chOff x="1739" y="2547"/>
              <a:chExt cx="2609" cy="892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1739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选择医生</a:t>
                </a:r>
                <a:endParaRPr lang="en-US" altLang="zh-CN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</p:grpSp>
        <p:pic>
          <p:nvPicPr>
            <p:cNvPr id="35" name="图片 34" descr="friend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59" y="2328"/>
              <a:ext cx="680" cy="680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 rot="0">
            <a:off x="5696585" y="2525395"/>
            <a:ext cx="2044700" cy="566420"/>
            <a:chOff x="880" y="5275"/>
            <a:chExt cx="3220" cy="892"/>
          </a:xfrm>
        </p:grpSpPr>
        <p:grpSp>
          <p:nvGrpSpPr>
            <p:cNvPr id="37" name="组合 36"/>
            <p:cNvGrpSpPr/>
            <p:nvPr/>
          </p:nvGrpSpPr>
          <p:grpSpPr>
            <a:xfrm>
              <a:off x="880" y="5275"/>
              <a:ext cx="3220" cy="892"/>
              <a:chOff x="1739" y="2547"/>
              <a:chExt cx="3220" cy="892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1739" y="2547"/>
                <a:ext cx="321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2511" y="2715"/>
                <a:ext cx="244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填写就诊信息</a:t>
                </a:r>
                <a:endParaRPr lang="zh-CN" altLang="en-US" b="1"/>
              </a:p>
            </p:txBody>
          </p:sp>
        </p:grpSp>
        <p:pic>
          <p:nvPicPr>
            <p:cNvPr id="40" name="图片 39" descr="edit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4" y="5381"/>
              <a:ext cx="680" cy="680"/>
            </a:xfrm>
            <a:prstGeom prst="rect">
              <a:avLst/>
            </a:prstGeom>
          </p:spPr>
        </p:pic>
      </p:grpSp>
      <p:cxnSp>
        <p:nvCxnSpPr>
          <p:cNvPr id="41" name="直接箭头连接符 40"/>
          <p:cNvCxnSpPr/>
          <p:nvPr/>
        </p:nvCxnSpPr>
        <p:spPr>
          <a:xfrm flipV="1">
            <a:off x="4832350" y="2806700"/>
            <a:ext cx="843915" cy="12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 rot="0">
            <a:off x="8611235" y="2524125"/>
            <a:ext cx="1656080" cy="566420"/>
            <a:chOff x="13621" y="2220"/>
            <a:chExt cx="2608" cy="892"/>
          </a:xfrm>
        </p:grpSpPr>
        <p:grpSp>
          <p:nvGrpSpPr>
            <p:cNvPr id="47" name="组合 46"/>
            <p:cNvGrpSpPr/>
            <p:nvPr/>
          </p:nvGrpSpPr>
          <p:grpSpPr>
            <a:xfrm rot="0">
              <a:off x="13621" y="2220"/>
              <a:ext cx="2609" cy="892"/>
              <a:chOff x="1739" y="2547"/>
              <a:chExt cx="2609" cy="892"/>
            </a:xfrm>
          </p:grpSpPr>
          <p:sp>
            <p:nvSpPr>
              <p:cNvPr id="48" name="圆角矩形 47"/>
              <p:cNvSpPr/>
              <p:nvPr/>
            </p:nvSpPr>
            <p:spPr>
              <a:xfrm>
                <a:off x="1739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等待接诊</a:t>
                </a:r>
                <a:endParaRPr lang="zh-CN" altLang="en-US" b="1">
                  <a:solidFill>
                    <a:schemeClr val="bg1"/>
                  </a:solidFill>
                  <a:latin typeface="Microsoft JhengHei" panose="020B0604030504040204" charset="-120"/>
                  <a:ea typeface="宋体" panose="02010600030101010101" pitchFamily="2" charset="-122"/>
                  <a:sym typeface="+mn-ea"/>
                </a:endParaRPr>
              </a:p>
            </p:txBody>
          </p:sp>
        </p:grpSp>
        <p:pic>
          <p:nvPicPr>
            <p:cNvPr id="51" name="图片 50" descr="remind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713" y="2337"/>
              <a:ext cx="680" cy="680"/>
            </a:xfrm>
            <a:prstGeom prst="rect">
              <a:avLst/>
            </a:prstGeom>
          </p:spPr>
        </p:pic>
      </p:grpSp>
      <p:cxnSp>
        <p:nvCxnSpPr>
          <p:cNvPr id="52" name="直接箭头连接符 51"/>
          <p:cNvCxnSpPr/>
          <p:nvPr/>
        </p:nvCxnSpPr>
        <p:spPr>
          <a:xfrm flipV="1">
            <a:off x="7741285" y="2805430"/>
            <a:ext cx="843915" cy="12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10940415" y="2490470"/>
            <a:ext cx="934720" cy="650240"/>
            <a:chOff x="17229" y="3922"/>
            <a:chExt cx="1472" cy="1024"/>
          </a:xfrm>
        </p:grpSpPr>
        <p:sp>
          <p:nvSpPr>
            <p:cNvPr id="42" name="菱形 41"/>
            <p:cNvSpPr/>
            <p:nvPr/>
          </p:nvSpPr>
          <p:spPr>
            <a:xfrm>
              <a:off x="17229" y="3922"/>
              <a:ext cx="1472" cy="1025"/>
            </a:xfrm>
            <a:prstGeom prst="diamond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54" name="图片 53" descr="question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625" y="4107"/>
              <a:ext cx="680" cy="680"/>
            </a:xfrm>
            <a:prstGeom prst="rect">
              <a:avLst/>
            </a:prstGeom>
          </p:spPr>
        </p:pic>
      </p:grpSp>
      <p:cxnSp>
        <p:nvCxnSpPr>
          <p:cNvPr id="55" name="直接箭头连接符 54"/>
          <p:cNvCxnSpPr/>
          <p:nvPr/>
        </p:nvCxnSpPr>
        <p:spPr>
          <a:xfrm flipV="1">
            <a:off x="10267950" y="2806700"/>
            <a:ext cx="644525" cy="254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endCxn id="42" idx="0"/>
          </p:cNvCxnSpPr>
          <p:nvPr/>
        </p:nvCxnSpPr>
        <p:spPr>
          <a:xfrm>
            <a:off x="11407775" y="1635125"/>
            <a:ext cx="0" cy="855345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2457450" y="1637665"/>
            <a:ext cx="8950325" cy="16510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2455545" y="1654175"/>
            <a:ext cx="1905" cy="1141730"/>
          </a:xfrm>
          <a:prstGeom prst="line">
            <a:avLst/>
          </a:prstGeom>
          <a:ln w="31750" cap="rnd">
            <a:solidFill>
              <a:schemeClr val="bg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0323195" y="1869440"/>
            <a:ext cx="868680" cy="386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未接诊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0551795" y="3382645"/>
            <a:ext cx="640080" cy="386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接诊</a:t>
            </a:r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>
            <a:off x="11407775" y="3141345"/>
            <a:ext cx="0" cy="998855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10267950" y="4149090"/>
            <a:ext cx="1139825" cy="0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 rot="0">
            <a:off x="8611235" y="3865880"/>
            <a:ext cx="1656080" cy="566420"/>
            <a:chOff x="13617" y="4093"/>
            <a:chExt cx="2608" cy="892"/>
          </a:xfrm>
        </p:grpSpPr>
        <p:grpSp>
          <p:nvGrpSpPr>
            <p:cNvPr id="70" name="组合 69"/>
            <p:cNvGrpSpPr/>
            <p:nvPr/>
          </p:nvGrpSpPr>
          <p:grpSpPr>
            <a:xfrm rot="0">
              <a:off x="13617" y="4093"/>
              <a:ext cx="2609" cy="892"/>
              <a:chOff x="1739" y="2547"/>
              <a:chExt cx="2609" cy="892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739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实时问诊</a:t>
                </a:r>
                <a:endParaRPr lang="zh-CN" altLang="en-US" b="1">
                  <a:solidFill>
                    <a:schemeClr val="bg1"/>
                  </a:solidFill>
                  <a:latin typeface="Microsoft JhengHei" panose="020B0604030504040204" charset="-120"/>
                  <a:ea typeface="宋体" panose="02010600030101010101" pitchFamily="2" charset="-122"/>
                  <a:sym typeface="+mn-ea"/>
                </a:endParaRPr>
              </a:p>
            </p:txBody>
          </p:sp>
        </p:grpSp>
        <p:pic>
          <p:nvPicPr>
            <p:cNvPr id="74" name="图片 73" descr="comment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724" y="4201"/>
              <a:ext cx="680" cy="680"/>
            </a:xfrm>
            <a:prstGeom prst="rect">
              <a:avLst/>
            </a:prstGeom>
          </p:spPr>
        </p:pic>
      </p:grpSp>
      <p:cxnSp>
        <p:nvCxnSpPr>
          <p:cNvPr id="76" name="直接连接符 75"/>
          <p:cNvCxnSpPr/>
          <p:nvPr/>
        </p:nvCxnSpPr>
        <p:spPr>
          <a:xfrm flipH="1" flipV="1">
            <a:off x="7741285" y="4149090"/>
            <a:ext cx="847090" cy="635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 rot="0">
            <a:off x="6085840" y="3865880"/>
            <a:ext cx="1656080" cy="566420"/>
            <a:chOff x="6062" y="4093"/>
            <a:chExt cx="2608" cy="892"/>
          </a:xfrm>
        </p:grpSpPr>
        <p:grpSp>
          <p:nvGrpSpPr>
            <p:cNvPr id="83" name="组合 82"/>
            <p:cNvGrpSpPr/>
            <p:nvPr/>
          </p:nvGrpSpPr>
          <p:grpSpPr>
            <a:xfrm rot="0">
              <a:off x="6062" y="4093"/>
              <a:ext cx="2609" cy="892"/>
              <a:chOff x="1740" y="2547"/>
              <a:chExt cx="2609" cy="892"/>
            </a:xfrm>
          </p:grpSpPr>
          <p:sp>
            <p:nvSpPr>
              <p:cNvPr id="84" name="圆角矩形 83"/>
              <p:cNvSpPr/>
              <p:nvPr/>
            </p:nvSpPr>
            <p:spPr>
              <a:xfrm>
                <a:off x="1740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查看处方</a:t>
                </a:r>
                <a:endParaRPr lang="en-US" altLang="zh-CN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</p:grpSp>
        <p:pic>
          <p:nvPicPr>
            <p:cNvPr id="87" name="图片 86" descr="form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153" y="4199"/>
              <a:ext cx="680" cy="680"/>
            </a:xfrm>
            <a:prstGeom prst="rect">
              <a:avLst/>
            </a:prstGeom>
          </p:spPr>
        </p:pic>
      </p:grpSp>
      <p:grpSp>
        <p:nvGrpSpPr>
          <p:cNvPr id="100" name="组合 99"/>
          <p:cNvGrpSpPr/>
          <p:nvPr/>
        </p:nvGrpSpPr>
        <p:grpSpPr>
          <a:xfrm>
            <a:off x="3582035" y="3865880"/>
            <a:ext cx="1656080" cy="566420"/>
            <a:chOff x="6844" y="5984"/>
            <a:chExt cx="2608" cy="892"/>
          </a:xfrm>
        </p:grpSpPr>
        <p:grpSp>
          <p:nvGrpSpPr>
            <p:cNvPr id="95" name="组合 94"/>
            <p:cNvGrpSpPr/>
            <p:nvPr/>
          </p:nvGrpSpPr>
          <p:grpSpPr>
            <a:xfrm rot="0">
              <a:off x="6844" y="5984"/>
              <a:ext cx="2609" cy="892"/>
              <a:chOff x="1740" y="2547"/>
              <a:chExt cx="2609" cy="892"/>
            </a:xfrm>
          </p:grpSpPr>
          <p:sp>
            <p:nvSpPr>
              <p:cNvPr id="96" name="圆角矩形 95"/>
              <p:cNvSpPr/>
              <p:nvPr/>
            </p:nvSpPr>
            <p:spPr>
              <a:xfrm>
                <a:off x="1740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结束问诊</a:t>
                </a:r>
                <a:endParaRPr lang="en-US" altLang="zh-CN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</p:grpSp>
        <p:pic>
          <p:nvPicPr>
            <p:cNvPr id="99" name="图片 98" descr="round_clos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1" y="6090"/>
              <a:ext cx="680" cy="680"/>
            </a:xfrm>
            <a:prstGeom prst="rect">
              <a:avLst/>
            </a:prstGeom>
          </p:spPr>
        </p:pic>
      </p:grpSp>
      <p:cxnSp>
        <p:nvCxnSpPr>
          <p:cNvPr id="101" name="直接连接符 100"/>
          <p:cNvCxnSpPr/>
          <p:nvPr/>
        </p:nvCxnSpPr>
        <p:spPr>
          <a:xfrm flipH="1" flipV="1">
            <a:off x="5238750" y="4149725"/>
            <a:ext cx="847090" cy="635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pic>
        <p:nvPicPr>
          <p:cNvPr id="4" name="图片 3" descr="流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5" y="445453"/>
            <a:ext cx="337820" cy="337820"/>
          </a:xfrm>
          <a:prstGeom prst="rect">
            <a:avLst/>
          </a:prstGeom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909320" y="284480"/>
            <a:ext cx="1097280" cy="661035"/>
          </a:xfrm>
          <a:prstGeom prst="rect">
            <a:avLst/>
          </a:prstGeom>
          <a:noFill/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医生端</a:t>
            </a:r>
            <a:endParaRPr lang="zh-CN" altLang="en-US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问诊流程</a:t>
            </a:r>
            <a:endParaRPr lang="zh-CN" altLang="en-US" b="1"/>
          </a:p>
        </p:txBody>
      </p:sp>
      <p:grpSp>
        <p:nvGrpSpPr>
          <p:cNvPr id="11" name="组合 10"/>
          <p:cNvGrpSpPr/>
          <p:nvPr/>
        </p:nvGrpSpPr>
        <p:grpSpPr>
          <a:xfrm rot="0">
            <a:off x="589915" y="2531745"/>
            <a:ext cx="1238250" cy="566420"/>
            <a:chOff x="1739" y="2547"/>
            <a:chExt cx="1950" cy="892"/>
          </a:xfrm>
        </p:grpSpPr>
        <p:pic>
          <p:nvPicPr>
            <p:cNvPr id="6" name="图片 5" descr="peopl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9" y="2652"/>
              <a:ext cx="680" cy="680"/>
            </a:xfrm>
            <a:prstGeom prst="rect">
              <a:avLst/>
            </a:prstGeom>
          </p:spPr>
        </p:pic>
        <p:sp>
          <p:nvSpPr>
            <p:cNvPr id="8" name="圆角矩形 7"/>
            <p:cNvSpPr/>
            <p:nvPr/>
          </p:nvSpPr>
          <p:spPr>
            <a:xfrm>
              <a:off x="1739" y="2547"/>
              <a:ext cx="1950" cy="892"/>
            </a:xfrm>
            <a:prstGeom prst="roundRect">
              <a:avLst/>
            </a:prstGeom>
            <a:noFill/>
            <a:ln w="31750" cap="rnd">
              <a:solidFill>
                <a:schemeClr val="bg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11" y="2715"/>
              <a:ext cx="1008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登陆</a:t>
              </a:r>
              <a:endParaRPr lang="zh-CN" altLang="en-US" b="1"/>
            </a:p>
          </p:txBody>
        </p:sp>
      </p:grpSp>
      <p:cxnSp>
        <p:nvCxnSpPr>
          <p:cNvPr id="26" name="直接箭头连接符 25"/>
          <p:cNvCxnSpPr/>
          <p:nvPr/>
        </p:nvCxnSpPr>
        <p:spPr>
          <a:xfrm>
            <a:off x="1828165" y="2814955"/>
            <a:ext cx="1354455" cy="12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6369050" y="1908175"/>
            <a:ext cx="1905" cy="571500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 rot="0">
            <a:off x="3182620" y="2531110"/>
            <a:ext cx="2045335" cy="566420"/>
            <a:chOff x="4967" y="2231"/>
            <a:chExt cx="3221" cy="892"/>
          </a:xfrm>
        </p:grpSpPr>
        <p:grpSp>
          <p:nvGrpSpPr>
            <p:cNvPr id="31" name="组合 30"/>
            <p:cNvGrpSpPr/>
            <p:nvPr/>
          </p:nvGrpSpPr>
          <p:grpSpPr>
            <a:xfrm rot="0">
              <a:off x="4967" y="2231"/>
              <a:ext cx="3221" cy="892"/>
              <a:chOff x="1739" y="2547"/>
              <a:chExt cx="3221" cy="892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1739" y="2547"/>
                <a:ext cx="3221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511" y="2715"/>
                <a:ext cx="244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选择问诊请求</a:t>
                </a:r>
                <a:endParaRPr lang="en-US" altLang="zh-CN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</p:grpSp>
        <p:pic>
          <p:nvPicPr>
            <p:cNvPr id="35" name="图片 34" descr="friend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9" y="2328"/>
              <a:ext cx="680" cy="680"/>
            </a:xfrm>
            <a:prstGeom prst="rect">
              <a:avLst/>
            </a:prstGeom>
          </p:spPr>
        </p:pic>
      </p:grpSp>
      <p:cxnSp>
        <p:nvCxnSpPr>
          <p:cNvPr id="3" name="直接箭头连接符 2"/>
          <p:cNvCxnSpPr/>
          <p:nvPr/>
        </p:nvCxnSpPr>
        <p:spPr>
          <a:xfrm>
            <a:off x="5227955" y="2830195"/>
            <a:ext cx="647700" cy="1905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5901690" y="2498725"/>
            <a:ext cx="934720" cy="650240"/>
            <a:chOff x="17229" y="3922"/>
            <a:chExt cx="1472" cy="1024"/>
          </a:xfrm>
        </p:grpSpPr>
        <p:sp>
          <p:nvSpPr>
            <p:cNvPr id="42" name="菱形 41"/>
            <p:cNvSpPr/>
            <p:nvPr/>
          </p:nvSpPr>
          <p:spPr>
            <a:xfrm>
              <a:off x="17229" y="3922"/>
              <a:ext cx="1472" cy="1025"/>
            </a:xfrm>
            <a:prstGeom prst="diamond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54" name="图片 53" descr="question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625" y="4107"/>
              <a:ext cx="680" cy="680"/>
            </a:xfrm>
            <a:prstGeom prst="rect">
              <a:avLst/>
            </a:prstGeom>
          </p:spPr>
        </p:pic>
      </p:grpSp>
      <p:cxnSp>
        <p:nvCxnSpPr>
          <p:cNvPr id="7" name="直接箭头连接符 6"/>
          <p:cNvCxnSpPr/>
          <p:nvPr/>
        </p:nvCxnSpPr>
        <p:spPr>
          <a:xfrm>
            <a:off x="2456180" y="1898650"/>
            <a:ext cx="3914775" cy="10795"/>
          </a:xfrm>
          <a:prstGeom prst="straightConnector1">
            <a:avLst/>
          </a:prstGeom>
          <a:ln w="317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456180" y="1884680"/>
            <a:ext cx="0" cy="9283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84470" y="2019300"/>
            <a:ext cx="868680" cy="386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不接诊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836410" y="2832100"/>
            <a:ext cx="1039495" cy="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035800" y="2406015"/>
            <a:ext cx="640080" cy="386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接诊</a:t>
            </a:r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 rot="0">
            <a:off x="7875905" y="2540635"/>
            <a:ext cx="1656080" cy="566420"/>
            <a:chOff x="13617" y="4093"/>
            <a:chExt cx="2608" cy="892"/>
          </a:xfrm>
        </p:grpSpPr>
        <p:grpSp>
          <p:nvGrpSpPr>
            <p:cNvPr id="70" name="组合 69"/>
            <p:cNvGrpSpPr/>
            <p:nvPr/>
          </p:nvGrpSpPr>
          <p:grpSpPr>
            <a:xfrm rot="0">
              <a:off x="13617" y="4093"/>
              <a:ext cx="2609" cy="892"/>
              <a:chOff x="1739" y="2547"/>
              <a:chExt cx="2609" cy="892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739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实时问诊</a:t>
                </a:r>
                <a:endParaRPr lang="zh-CN" altLang="en-US" b="1">
                  <a:solidFill>
                    <a:schemeClr val="bg1"/>
                  </a:solidFill>
                  <a:latin typeface="Microsoft JhengHei" panose="020B0604030504040204" charset="-120"/>
                  <a:ea typeface="宋体" panose="02010600030101010101" pitchFamily="2" charset="-122"/>
                  <a:sym typeface="+mn-ea"/>
                </a:endParaRPr>
              </a:p>
            </p:txBody>
          </p:sp>
        </p:grpSp>
        <p:pic>
          <p:nvPicPr>
            <p:cNvPr id="74" name="图片 73" descr="comment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24" y="4201"/>
              <a:ext cx="680" cy="680"/>
            </a:xfrm>
            <a:prstGeom prst="rect">
              <a:avLst/>
            </a:prstGeom>
          </p:spPr>
        </p:pic>
      </p:grpSp>
      <p:cxnSp>
        <p:nvCxnSpPr>
          <p:cNvPr id="16" name="直接箭头连接符 15"/>
          <p:cNvCxnSpPr/>
          <p:nvPr/>
        </p:nvCxnSpPr>
        <p:spPr>
          <a:xfrm>
            <a:off x="9532620" y="2792730"/>
            <a:ext cx="1039495" cy="0"/>
          </a:xfrm>
          <a:prstGeom prst="straightConnector1">
            <a:avLst/>
          </a:prstGeom>
          <a:ln w="317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10571480" y="2792730"/>
            <a:ext cx="635" cy="1277620"/>
          </a:xfrm>
          <a:prstGeom prst="straightConnector1">
            <a:avLst/>
          </a:prstGeom>
          <a:ln w="317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9532620" y="4062730"/>
            <a:ext cx="1039495" cy="0"/>
          </a:xfrm>
          <a:prstGeom prst="straightConnector1">
            <a:avLst/>
          </a:prstGeom>
          <a:ln w="3175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7875905" y="3779520"/>
            <a:ext cx="1656080" cy="566420"/>
            <a:chOff x="12403" y="5322"/>
            <a:chExt cx="2608" cy="892"/>
          </a:xfrm>
        </p:grpSpPr>
        <p:grpSp>
          <p:nvGrpSpPr>
            <p:cNvPr id="20" name="组合 19"/>
            <p:cNvGrpSpPr/>
            <p:nvPr/>
          </p:nvGrpSpPr>
          <p:grpSpPr>
            <a:xfrm rot="0">
              <a:off x="12403" y="5322"/>
              <a:ext cx="2609" cy="892"/>
              <a:chOff x="1739" y="2547"/>
              <a:chExt cx="2609" cy="892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1739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开具处方</a:t>
                </a:r>
                <a:endParaRPr lang="zh-CN" altLang="en-US" b="1">
                  <a:solidFill>
                    <a:schemeClr val="bg1"/>
                  </a:solidFill>
                  <a:latin typeface="Microsoft JhengHei" panose="020B0604030504040204" charset="-120"/>
                  <a:ea typeface="宋体" panose="02010600030101010101" pitchFamily="2" charset="-122"/>
                  <a:sym typeface="+mn-ea"/>
                </a:endParaRPr>
              </a:p>
            </p:txBody>
          </p:sp>
        </p:grpSp>
        <p:pic>
          <p:nvPicPr>
            <p:cNvPr id="40" name="图片 39" descr="edit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510" y="5428"/>
              <a:ext cx="680" cy="680"/>
            </a:xfrm>
            <a:prstGeom prst="rect">
              <a:avLst/>
            </a:prstGeom>
          </p:spPr>
        </p:pic>
      </p:grpSp>
      <p:grpSp>
        <p:nvGrpSpPr>
          <p:cNvPr id="100" name="组合 99"/>
          <p:cNvGrpSpPr/>
          <p:nvPr/>
        </p:nvGrpSpPr>
        <p:grpSpPr>
          <a:xfrm>
            <a:off x="5153660" y="3762375"/>
            <a:ext cx="1656080" cy="566420"/>
            <a:chOff x="6844" y="5984"/>
            <a:chExt cx="2608" cy="892"/>
          </a:xfrm>
        </p:grpSpPr>
        <p:grpSp>
          <p:nvGrpSpPr>
            <p:cNvPr id="95" name="组合 94"/>
            <p:cNvGrpSpPr/>
            <p:nvPr/>
          </p:nvGrpSpPr>
          <p:grpSpPr>
            <a:xfrm rot="0">
              <a:off x="6844" y="5984"/>
              <a:ext cx="2609" cy="892"/>
              <a:chOff x="1740" y="2547"/>
              <a:chExt cx="2609" cy="892"/>
            </a:xfrm>
          </p:grpSpPr>
          <p:sp>
            <p:nvSpPr>
              <p:cNvPr id="96" name="圆角矩形 95"/>
              <p:cNvSpPr/>
              <p:nvPr/>
            </p:nvSpPr>
            <p:spPr>
              <a:xfrm>
                <a:off x="1740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结束问诊</a:t>
                </a:r>
                <a:endParaRPr lang="en-US" altLang="zh-CN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</p:grpSp>
        <p:pic>
          <p:nvPicPr>
            <p:cNvPr id="99" name="图片 98" descr="round_clos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41" y="6090"/>
              <a:ext cx="680" cy="680"/>
            </a:xfrm>
            <a:prstGeom prst="rect">
              <a:avLst/>
            </a:prstGeom>
          </p:spPr>
        </p:pic>
      </p:grpSp>
      <p:cxnSp>
        <p:nvCxnSpPr>
          <p:cNvPr id="25" name="直接箭头连接符 24"/>
          <p:cNvCxnSpPr/>
          <p:nvPr/>
        </p:nvCxnSpPr>
        <p:spPr>
          <a:xfrm>
            <a:off x="6836410" y="4062730"/>
            <a:ext cx="1039495" cy="0"/>
          </a:xfrm>
          <a:prstGeom prst="straightConnector1">
            <a:avLst/>
          </a:prstGeom>
          <a:ln w="3175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456055" y="1819910"/>
            <a:ext cx="1905000" cy="2987675"/>
            <a:chOff x="2293" y="2866"/>
            <a:chExt cx="3000" cy="4705"/>
          </a:xfrm>
          <a:effectLst/>
        </p:grpSpPr>
        <p:pic>
          <p:nvPicPr>
            <p:cNvPr id="4" name="图片 3" descr="流程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3" y="2866"/>
              <a:ext cx="3000" cy="300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717" y="6227"/>
              <a:ext cx="2151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流程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90135" y="1886585"/>
            <a:ext cx="2411730" cy="2921000"/>
            <a:chOff x="7701" y="2971"/>
            <a:chExt cx="3798" cy="4600"/>
          </a:xfrm>
          <a:effectLst/>
        </p:grpSpPr>
        <p:pic>
          <p:nvPicPr>
            <p:cNvPr id="2" name="图片 1" descr="设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0" y="2971"/>
              <a:ext cx="2790" cy="279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701" y="6227"/>
              <a:ext cx="3799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原型设计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783320" y="1819910"/>
            <a:ext cx="2035810" cy="2987675"/>
            <a:chOff x="13832" y="2866"/>
            <a:chExt cx="3206" cy="4705"/>
          </a:xfrm>
          <a:effectLst/>
        </p:grpSpPr>
        <p:pic>
          <p:nvPicPr>
            <p:cNvPr id="3" name="图片 2" descr="技术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32" y="2866"/>
              <a:ext cx="3207" cy="320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3918" y="6227"/>
              <a:ext cx="3035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技术栈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9525"/>
            <a:ext cx="11501755" cy="7102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05480" y="6300470"/>
            <a:ext cx="5780405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</a:rPr>
              <a:t>学生端（患者端）原型设计稿概览</a:t>
            </a:r>
            <a:endParaRPr lang="zh-CN" altLang="en-US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05480" y="6300470"/>
            <a:ext cx="5780405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</a:rPr>
              <a:t>学生端（患者端）原型设计稿概览</a:t>
            </a:r>
            <a:endParaRPr lang="zh-CN" altLang="en-US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280" y="249555"/>
            <a:ext cx="10506075" cy="561086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WPS 演示</Application>
  <PresentationFormat>宽屏</PresentationFormat>
  <Paragraphs>146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Microsoft JhengHei</vt:lpstr>
      <vt:lpstr>微软雅黑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YFZX-YSY-1769</dc:creator>
  <cp:lastModifiedBy>YFZX-YSY-1769</cp:lastModifiedBy>
  <cp:revision>32</cp:revision>
  <dcterms:created xsi:type="dcterms:W3CDTF">2019-01-02T06:23:00Z</dcterms:created>
  <dcterms:modified xsi:type="dcterms:W3CDTF">2019-01-03T05:48:44Z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2052-10.8.0.5715</vt:lpwstr>
  </property>
</Properties>
</file>