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1" r:id="rId3"/>
    <p:sldId id="258" r:id="rId4"/>
    <p:sldId id="271" r:id="rId5"/>
    <p:sldId id="272" r:id="rId6"/>
    <p:sldId id="269" r:id="rId7"/>
    <p:sldId id="270" r:id="rId8"/>
    <p:sldId id="273" r:id="rId9"/>
    <p:sldId id="266" r:id="rId10"/>
    <p:sldId id="287" r:id="rId11"/>
    <p:sldId id="286" r:id="rId12"/>
    <p:sldId id="288" r:id="rId13"/>
    <p:sldId id="267" r:id="rId14"/>
    <p:sldId id="275" r:id="rId15"/>
    <p:sldId id="283" r:id="rId16"/>
    <p:sldId id="280" r:id="rId17"/>
    <p:sldId id="281" r:id="rId18"/>
    <p:sldId id="284" r:id="rId20"/>
    <p:sldId id="28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6.png"/><Relationship Id="rId1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6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-635"/>
            <a:ext cx="12225655" cy="687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8815" y="2277110"/>
            <a:ext cx="5772785" cy="97599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毕业设计开题报告</a:t>
            </a:r>
            <a:r>
              <a:rPr lang="en-US" altLang="zh-CN" sz="4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endParaRPr lang="en-US" altLang="zh-CN" sz="4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5490" y="5472430"/>
            <a:ext cx="2275205" cy="1249680"/>
          </a:xfrm>
          <a:prstGeom prst="rect">
            <a:avLst/>
          </a:prstGeom>
          <a:noFill/>
          <a:effectLst>
            <a:outerShdw blurRad="457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余思远 </a:t>
            </a:r>
            <a:endParaRPr lang="zh-CN" altLang="en-US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152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5150510116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/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306705"/>
            <a:ext cx="10498455" cy="55175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589280"/>
            <a:ext cx="10518775" cy="56794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-635"/>
            <a:ext cx="10844530" cy="667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58420"/>
            <a:ext cx="11071225" cy="62985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 问诊、开方原型设计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2" name="图片 1" descr="设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770"/>
            <a:ext cx="337820" cy="3378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4240" y="421640"/>
            <a:ext cx="134683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功能点总结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35810" y="1863725"/>
            <a:ext cx="3396615" cy="2473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患者端</a:t>
            </a: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登陆、注册、修改个人信息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在线问诊、实时聊天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查看处方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问诊历史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在线支付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68490" y="1863725"/>
            <a:ext cx="3396615" cy="2473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医生端</a:t>
            </a: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登陆、修改个人信息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在线问诊、实时聊天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开具处方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问诊历史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药品库管理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226685"/>
            <a:ext cx="594423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计划加入的功能：药品配送系统，配送员接单、送单等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4375 0.000000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6570" y="480060"/>
            <a:ext cx="2485390" cy="48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技术栈概览</a:t>
            </a:r>
            <a:endParaRPr lang="zh-CN" altLang="en-US" sz="2400" b="1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4235" y="1649730"/>
            <a:ext cx="1325880" cy="3873500"/>
            <a:chOff x="1361" y="2598"/>
            <a:chExt cx="2088" cy="6100"/>
          </a:xfrm>
        </p:grpSpPr>
        <p:sp>
          <p:nvSpPr>
            <p:cNvPr id="3" name="文本框 2"/>
            <p:cNvSpPr txBox="1"/>
            <p:nvPr/>
          </p:nvSpPr>
          <p:spPr>
            <a:xfrm>
              <a:off x="1361" y="2598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前端：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61" y="5344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后端：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61" y="8090"/>
              <a:ext cx="208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实时通信：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33195" y="1231265"/>
            <a:ext cx="4913630" cy="5165090"/>
            <a:chOff x="2257" y="1939"/>
            <a:chExt cx="7738" cy="8134"/>
          </a:xfrm>
        </p:grpSpPr>
        <p:pic>
          <p:nvPicPr>
            <p:cNvPr id="7" name="图片 6" descr="nod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57" y="4310"/>
              <a:ext cx="5664" cy="2573"/>
            </a:xfrm>
            <a:prstGeom prst="rect">
              <a:avLst/>
            </a:prstGeom>
          </p:spPr>
        </p:pic>
        <p:pic>
          <p:nvPicPr>
            <p:cNvPr id="13" name="图片 12" descr="socke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" y="6773"/>
              <a:ext cx="7267" cy="3300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729" y="1939"/>
              <a:ext cx="1892" cy="2208"/>
              <a:chOff x="2729" y="1939"/>
              <a:chExt cx="1892" cy="2208"/>
            </a:xfrm>
          </p:grpSpPr>
          <p:pic>
            <p:nvPicPr>
              <p:cNvPr id="5" name="图片 4" descr="vu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9" y="1939"/>
                <a:ext cx="1892" cy="1927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3189" y="3643"/>
                <a:ext cx="971" cy="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400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(Vue)</a:t>
                </a:r>
                <a:endPara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30980" y="697865"/>
            <a:ext cx="5859780" cy="3726180"/>
            <a:chOff x="6348" y="1099"/>
            <a:chExt cx="9228" cy="5868"/>
          </a:xfrm>
        </p:grpSpPr>
        <p:pic>
          <p:nvPicPr>
            <p:cNvPr id="12" name="图片 11" descr="elemen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8" y="1099"/>
              <a:ext cx="7946" cy="3608"/>
            </a:xfrm>
            <a:prstGeom prst="rect">
              <a:avLst/>
            </a:prstGeom>
          </p:spPr>
        </p:pic>
        <p:pic>
          <p:nvPicPr>
            <p:cNvPr id="16" name="图片 15" descr="nginx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58" y="4553"/>
              <a:ext cx="5319" cy="241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329940" y="1078230"/>
            <a:ext cx="8218170" cy="5029200"/>
            <a:chOff x="5244" y="1698"/>
            <a:chExt cx="12942" cy="7920"/>
          </a:xfrm>
        </p:grpSpPr>
        <p:pic>
          <p:nvPicPr>
            <p:cNvPr id="10" name="图片 9" descr="koa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7" y="4553"/>
              <a:ext cx="4826" cy="2191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5244" y="1698"/>
              <a:ext cx="2394" cy="2449"/>
              <a:chOff x="5244" y="1698"/>
              <a:chExt cx="2394" cy="2449"/>
            </a:xfrm>
          </p:grpSpPr>
          <p:pic>
            <p:nvPicPr>
              <p:cNvPr id="6" name="图片 5" descr="mpvu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4" y="1698"/>
                <a:ext cx="2395" cy="243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5748" y="3643"/>
                <a:ext cx="1387" cy="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400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(Mpvue)</a:t>
                </a:r>
                <a:endPara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603" y="7291"/>
              <a:ext cx="8583" cy="2327"/>
              <a:chOff x="9663" y="7291"/>
              <a:chExt cx="8583" cy="2327"/>
            </a:xfrm>
          </p:grpSpPr>
          <p:pic>
            <p:nvPicPr>
              <p:cNvPr id="17" name="图片 16" descr="websocket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63" y="7291"/>
                <a:ext cx="5123" cy="2327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12275" y="7939"/>
                <a:ext cx="5971" cy="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3200" b="1">
                    <a:latin typeface="Microsoft JhengHei" panose="020B0604030504040204" charset="-120"/>
                    <a:ea typeface="Microsoft JhengHei" panose="020B0604030504040204" charset="-120"/>
                  </a:rPr>
                  <a:t>weapp.socket.io</a:t>
                </a:r>
                <a:endParaRPr lang="en-US" altLang="zh-CN" sz="3200" b="1">
                  <a:latin typeface="Microsoft JhengHei" panose="020B0604030504040204" charset="-120"/>
                  <a:ea typeface="Microsoft JhengHei" panose="020B0604030504040204" charset="-12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8320405" y="1350010"/>
            <a:ext cx="3373120" cy="3194050"/>
            <a:chOff x="13103" y="2126"/>
            <a:chExt cx="5312" cy="5030"/>
          </a:xfrm>
        </p:grpSpPr>
        <p:grpSp>
          <p:nvGrpSpPr>
            <p:cNvPr id="23" name="组合 22"/>
            <p:cNvGrpSpPr/>
            <p:nvPr/>
          </p:nvGrpSpPr>
          <p:grpSpPr>
            <a:xfrm>
              <a:off x="13103" y="2126"/>
              <a:ext cx="5312" cy="5030"/>
              <a:chOff x="13103" y="2126"/>
              <a:chExt cx="5312" cy="5030"/>
            </a:xfrm>
          </p:grpSpPr>
          <p:pic>
            <p:nvPicPr>
              <p:cNvPr id="11" name="图片 10" descr="mysql"/>
              <p:cNvPicPr>
                <a:picLocks noChangeAspect="1"/>
              </p:cNvPicPr>
              <p:nvPr/>
            </p:nvPicPr>
            <p:blipFill>
              <a:blip r:embed="rId9"/>
              <a:srcRect l="19776" r="26460"/>
              <a:stretch>
                <a:fillRect/>
              </a:stretch>
            </p:blipFill>
            <p:spPr>
              <a:xfrm>
                <a:off x="15109" y="4364"/>
                <a:ext cx="3306" cy="2792"/>
              </a:xfrm>
              <a:prstGeom prst="rect">
                <a:avLst/>
              </a:prstGeom>
            </p:spPr>
          </p:pic>
          <p:pic>
            <p:nvPicPr>
              <p:cNvPr id="4" name="图片 3" descr="vant"/>
              <p:cNvPicPr>
                <a:picLocks noChangeAspect="1"/>
              </p:cNvPicPr>
              <p:nvPr/>
            </p:nvPicPr>
            <p:blipFill>
              <a:blip r:embed="rId10"/>
              <a:srcRect l="31807" t="10207" r="32812" b="7102"/>
              <a:stretch>
                <a:fillRect/>
              </a:stretch>
            </p:blipFill>
            <p:spPr>
              <a:xfrm>
                <a:off x="13103" y="2126"/>
                <a:ext cx="1491" cy="1582"/>
              </a:xfrm>
              <a:prstGeom prst="rect">
                <a:avLst/>
              </a:prstGeom>
            </p:spPr>
          </p:pic>
        </p:grpSp>
        <p:sp>
          <p:nvSpPr>
            <p:cNvPr id="22" name="文本框 21"/>
            <p:cNvSpPr txBox="1"/>
            <p:nvPr/>
          </p:nvSpPr>
          <p:spPr>
            <a:xfrm>
              <a:off x="13320" y="3708"/>
              <a:ext cx="1058" cy="50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(Vant)</a:t>
              </a:r>
              <a:endParaRPr lang="en-US" altLang="zh-CN" sz="1400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6570" y="480060"/>
            <a:ext cx="1916430" cy="48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技术栈概览</a:t>
            </a:r>
            <a:endParaRPr lang="zh-CN" altLang="en-US" sz="2400" b="1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421130" y="2871470"/>
            <a:ext cx="8679180" cy="2201545"/>
            <a:chOff x="2238" y="4522"/>
            <a:chExt cx="13668" cy="3467"/>
          </a:xfrm>
        </p:grpSpPr>
        <p:sp>
          <p:nvSpPr>
            <p:cNvPr id="11" name="文本框 10"/>
            <p:cNvSpPr txBox="1"/>
            <p:nvPr/>
          </p:nvSpPr>
          <p:spPr>
            <a:xfrm>
              <a:off x="4209" y="4522"/>
              <a:ext cx="2270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HTTP</a:t>
              </a:r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服务器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93" y="4522"/>
              <a:ext cx="208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聊天服务器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pic>
          <p:nvPicPr>
            <p:cNvPr id="14" name="图片 13" descr="node"/>
            <p:cNvPicPr>
              <a:picLocks noChangeAspect="1"/>
            </p:cNvPicPr>
            <p:nvPr/>
          </p:nvPicPr>
          <p:blipFill>
            <a:blip r:embed="rId1"/>
            <a:srcRect l="7521" t="14769" r="6444" b="20715"/>
            <a:stretch>
              <a:fillRect/>
            </a:stretch>
          </p:blipFill>
          <p:spPr>
            <a:xfrm>
              <a:off x="2684" y="5131"/>
              <a:ext cx="4873" cy="1660"/>
            </a:xfrm>
            <a:prstGeom prst="rect">
              <a:avLst/>
            </a:prstGeom>
          </p:spPr>
        </p:pic>
        <p:pic>
          <p:nvPicPr>
            <p:cNvPr id="16" name="图片 15" descr="ngin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8" y="5575"/>
              <a:ext cx="5319" cy="2415"/>
            </a:xfrm>
            <a:prstGeom prst="rect">
              <a:avLst/>
            </a:prstGeom>
          </p:spPr>
        </p:pic>
        <p:pic>
          <p:nvPicPr>
            <p:cNvPr id="15" name="图片 14" descr="koa"/>
            <p:cNvPicPr>
              <a:picLocks noChangeAspect="1"/>
            </p:cNvPicPr>
            <p:nvPr/>
          </p:nvPicPr>
          <p:blipFill>
            <a:blip r:embed="rId3"/>
            <a:srcRect l="22690" t="15290" r="26461" b="19443"/>
            <a:stretch>
              <a:fillRect/>
            </a:stretch>
          </p:blipFill>
          <p:spPr>
            <a:xfrm>
              <a:off x="4014" y="5025"/>
              <a:ext cx="2454" cy="143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2544" y="5131"/>
              <a:ext cx="3362" cy="2326"/>
              <a:chOff x="11318" y="5124"/>
              <a:chExt cx="3362" cy="2326"/>
            </a:xfrm>
          </p:grpSpPr>
          <p:pic>
            <p:nvPicPr>
              <p:cNvPr id="17" name="图片 16" descr="socket"/>
              <p:cNvPicPr>
                <a:picLocks noChangeAspect="1"/>
              </p:cNvPicPr>
              <p:nvPr/>
            </p:nvPicPr>
            <p:blipFill>
              <a:blip r:embed="rId4"/>
              <a:srcRect l="10885" t="23333" r="63093" b="21182"/>
              <a:stretch>
                <a:fillRect/>
              </a:stretch>
            </p:blipFill>
            <p:spPr>
              <a:xfrm>
                <a:off x="11318" y="5372"/>
                <a:ext cx="1891" cy="1831"/>
              </a:xfrm>
              <a:prstGeom prst="rect">
                <a:avLst/>
              </a:prstGeom>
            </p:spPr>
          </p:pic>
          <p:pic>
            <p:nvPicPr>
              <p:cNvPr id="18" name="图片 17" descr="websocket"/>
              <p:cNvPicPr>
                <a:picLocks noChangeAspect="1"/>
              </p:cNvPicPr>
              <p:nvPr/>
            </p:nvPicPr>
            <p:blipFill>
              <a:blip r:embed="rId5"/>
              <a:srcRect r="43314"/>
              <a:stretch>
                <a:fillRect/>
              </a:stretch>
            </p:blipFill>
            <p:spPr>
              <a:xfrm>
                <a:off x="11776" y="5124"/>
                <a:ext cx="2904" cy="2327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5062220" y="331470"/>
            <a:ext cx="3027680" cy="2181860"/>
            <a:chOff x="7972" y="522"/>
            <a:chExt cx="4768" cy="3436"/>
          </a:xfrm>
        </p:grpSpPr>
        <p:pic>
          <p:nvPicPr>
            <p:cNvPr id="4" name="图片 3" descr="vant"/>
            <p:cNvPicPr>
              <a:picLocks noChangeAspect="1"/>
            </p:cNvPicPr>
            <p:nvPr/>
          </p:nvPicPr>
          <p:blipFill>
            <a:blip r:embed="rId6"/>
            <a:srcRect l="31807" t="10207" r="32812" b="7102"/>
            <a:stretch>
              <a:fillRect/>
            </a:stretch>
          </p:blipFill>
          <p:spPr>
            <a:xfrm>
              <a:off x="9707" y="1525"/>
              <a:ext cx="1491" cy="1582"/>
            </a:xfrm>
            <a:prstGeom prst="rect">
              <a:avLst/>
            </a:prstGeom>
          </p:spPr>
        </p:pic>
        <p:grpSp>
          <p:nvGrpSpPr>
            <p:cNvPr id="47" name="组合 46"/>
            <p:cNvGrpSpPr/>
            <p:nvPr/>
          </p:nvGrpSpPr>
          <p:grpSpPr>
            <a:xfrm>
              <a:off x="7972" y="522"/>
              <a:ext cx="4768" cy="3436"/>
              <a:chOff x="8125" y="1104"/>
              <a:chExt cx="4768" cy="343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9247" y="1104"/>
                <a:ext cx="136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客户端</a:t>
                </a:r>
                <a:endPara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  <p:pic>
            <p:nvPicPr>
              <p:cNvPr id="12" name="图片 11" descr="element"/>
              <p:cNvPicPr>
                <a:picLocks noChangeAspect="1"/>
              </p:cNvPicPr>
              <p:nvPr/>
            </p:nvPicPr>
            <p:blipFill>
              <a:blip r:embed="rId7"/>
              <a:srcRect l="23207" t="28187" r="23723" b="28243"/>
              <a:stretch>
                <a:fillRect/>
              </a:stretch>
            </p:blipFill>
            <p:spPr>
              <a:xfrm>
                <a:off x="8676" y="1519"/>
                <a:ext cx="4217" cy="1572"/>
              </a:xfrm>
              <a:prstGeom prst="rect">
                <a:avLst/>
              </a:prstGeom>
            </p:spPr>
          </p:pic>
          <p:pic>
            <p:nvPicPr>
              <p:cNvPr id="9" name="图片 8" descr="vu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5" y="2107"/>
                <a:ext cx="1892" cy="1927"/>
              </a:xfrm>
              <a:prstGeom prst="rect">
                <a:avLst/>
              </a:prstGeom>
            </p:spPr>
          </p:pic>
          <p:pic>
            <p:nvPicPr>
              <p:cNvPr id="10" name="图片 9" descr="mpvu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4" y="2101"/>
                <a:ext cx="2395" cy="2439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456305" y="1473200"/>
            <a:ext cx="5382260" cy="2153920"/>
            <a:chOff x="5443" y="2320"/>
            <a:chExt cx="8476" cy="3392"/>
          </a:xfrm>
        </p:grpSpPr>
        <p:sp>
          <p:nvSpPr>
            <p:cNvPr id="24" name="弧形 23"/>
            <p:cNvSpPr/>
            <p:nvPr/>
          </p:nvSpPr>
          <p:spPr>
            <a:xfrm rot="16200000">
              <a:off x="6027" y="1736"/>
              <a:ext cx="3255" cy="4423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 rot="16200000" flipV="1">
              <a:off x="10117" y="1910"/>
              <a:ext cx="3391" cy="4212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159375" y="4858385"/>
            <a:ext cx="2099310" cy="1913255"/>
            <a:chOff x="8125" y="7651"/>
            <a:chExt cx="3306" cy="3013"/>
          </a:xfrm>
        </p:grpSpPr>
        <p:sp>
          <p:nvSpPr>
            <p:cNvPr id="22" name="文本框 21"/>
            <p:cNvSpPr txBox="1"/>
            <p:nvPr/>
          </p:nvSpPr>
          <p:spPr>
            <a:xfrm>
              <a:off x="9094" y="7651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数据库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pic>
          <p:nvPicPr>
            <p:cNvPr id="23" name="图片 22" descr="mysql"/>
            <p:cNvPicPr>
              <a:picLocks noChangeAspect="1"/>
            </p:cNvPicPr>
            <p:nvPr/>
          </p:nvPicPr>
          <p:blipFill>
            <a:blip r:embed="rId10"/>
            <a:srcRect l="19776" r="26460"/>
            <a:stretch>
              <a:fillRect/>
            </a:stretch>
          </p:blipFill>
          <p:spPr>
            <a:xfrm>
              <a:off x="8125" y="7872"/>
              <a:ext cx="3306" cy="2792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338830" y="3235960"/>
            <a:ext cx="5503545" cy="2704465"/>
            <a:chOff x="5258" y="5096"/>
            <a:chExt cx="8667" cy="4259"/>
          </a:xfrm>
        </p:grpSpPr>
        <p:sp>
          <p:nvSpPr>
            <p:cNvPr id="26" name="弧形 25"/>
            <p:cNvSpPr/>
            <p:nvPr/>
          </p:nvSpPr>
          <p:spPr>
            <a:xfrm rot="10560000">
              <a:off x="5258" y="5096"/>
              <a:ext cx="4177" cy="4214"/>
            </a:xfrm>
            <a:prstGeom prst="arc">
              <a:avLst>
                <a:gd name="adj1" fmla="val 16202466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弧形 27"/>
            <p:cNvSpPr/>
            <p:nvPr/>
          </p:nvSpPr>
          <p:spPr>
            <a:xfrm rot="21300000" flipV="1">
              <a:off x="9425" y="5425"/>
              <a:ext cx="4500" cy="3930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745105" y="1177925"/>
            <a:ext cx="6447790" cy="1935480"/>
            <a:chOff x="4323" y="1855"/>
            <a:chExt cx="10154" cy="3048"/>
          </a:xfrm>
        </p:grpSpPr>
        <p:sp>
          <p:nvSpPr>
            <p:cNvPr id="35" name="弧形 34"/>
            <p:cNvSpPr/>
            <p:nvPr/>
          </p:nvSpPr>
          <p:spPr>
            <a:xfrm rot="5400000">
              <a:off x="5007" y="1423"/>
              <a:ext cx="2796" cy="4164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 rot="4920000" flipV="1">
              <a:off x="11194" y="1504"/>
              <a:ext cx="2932" cy="3634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38805" y="4276090"/>
            <a:ext cx="6374130" cy="2765425"/>
            <a:chOff x="4943" y="6734"/>
            <a:chExt cx="10038" cy="4355"/>
          </a:xfrm>
        </p:grpSpPr>
        <p:sp>
          <p:nvSpPr>
            <p:cNvPr id="40" name="弧形 39"/>
            <p:cNvSpPr/>
            <p:nvPr/>
          </p:nvSpPr>
          <p:spPr>
            <a:xfrm rot="21360000">
              <a:off x="4943" y="6875"/>
              <a:ext cx="4177" cy="4214"/>
            </a:xfrm>
            <a:prstGeom prst="arc">
              <a:avLst>
                <a:gd name="adj1" fmla="val 16202466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10800000" flipV="1">
              <a:off x="10481" y="6734"/>
              <a:ext cx="4500" cy="3930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9525"/>
            <a:ext cx="12225655" cy="687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0260" y="2141855"/>
            <a:ext cx="8030845" cy="179895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THANKS FOR WATCHING!</a:t>
            </a:r>
            <a:r>
              <a:rPr lang="en-US" altLang="zh-CN" sz="4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endParaRPr lang="en-US" altLang="zh-CN" sz="4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5490" y="5472430"/>
            <a:ext cx="2275205" cy="1249680"/>
          </a:xfrm>
          <a:prstGeom prst="rect">
            <a:avLst/>
          </a:prstGeom>
          <a:noFill/>
          <a:effectLst>
            <a:outerShdw blurRad="457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余思远 </a:t>
            </a:r>
            <a:endParaRPr lang="zh-CN" altLang="en-US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152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5150510116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/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635"/>
            <a:ext cx="12225655" cy="6877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5975" y="821690"/>
            <a:ext cx="10560050" cy="5425440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选题名称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	</a:t>
            </a:r>
            <a:r>
              <a:rPr lang="zh-CN" altLang="en-US" sz="32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《面向高校的医务实时问诊系统》</a:t>
            </a:r>
            <a:endParaRPr lang="zh-CN" altLang="en-US" sz="32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项目实际名称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32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</a:t>
            </a:r>
            <a:endParaRPr lang="zh-CN" altLang="en-US" sz="32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项目简介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2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《浙科医务室》项目目的是为在校学生、教职工，在校医务人员提供一个在线问诊的平台。用户和医生可以通过手机端（微信小程序）或电脑端完成在线问诊、开具处方等操作。</a:t>
            </a:r>
            <a:endParaRPr lang="zh-CN" altLang="en-US" sz="2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 -0.000463 L 0.301094 -0.001944 " pathEditMode="fixed" rAng="0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患者端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 rot="0"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589915" y="3382645"/>
            <a:ext cx="1238250" cy="566420"/>
            <a:chOff x="884" y="3572"/>
            <a:chExt cx="1950" cy="892"/>
          </a:xfrm>
        </p:grpSpPr>
        <p:pic>
          <p:nvPicPr>
            <p:cNvPr id="7" name="图片 6" descr="friend_ad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" y="3669"/>
              <a:ext cx="680" cy="68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84" y="3572"/>
              <a:ext cx="1950" cy="892"/>
              <a:chOff x="1739" y="2547"/>
              <a:chExt cx="1950" cy="89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739" y="2547"/>
                <a:ext cx="1950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11" y="2715"/>
                <a:ext cx="100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注册</a:t>
                </a:r>
                <a:endParaRPr lang="zh-CN" altLang="en-US" b="1"/>
              </a:p>
            </p:txBody>
          </p:sp>
        </p:grpSp>
      </p:grpSp>
      <p:cxnSp>
        <p:nvCxnSpPr>
          <p:cNvPr id="19" name="直接箭头连接符 18"/>
          <p:cNvCxnSpPr/>
          <p:nvPr/>
        </p:nvCxnSpPr>
        <p:spPr>
          <a:xfrm flipH="1">
            <a:off x="1205865" y="3952240"/>
            <a:ext cx="1905" cy="51181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 rot="0">
            <a:off x="378460" y="4464050"/>
            <a:ext cx="1656080" cy="566420"/>
            <a:chOff x="880" y="5275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880" y="5275"/>
              <a:ext cx="2609" cy="892"/>
              <a:chOff x="1739" y="2547"/>
              <a:chExt cx="2609" cy="892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完善信息</a:t>
                </a:r>
                <a:endParaRPr lang="zh-CN" altLang="en-US" b="1"/>
              </a:p>
            </p:txBody>
          </p:sp>
        </p:grpSp>
        <p:pic>
          <p:nvPicPr>
            <p:cNvPr id="24" name="图片 23" descr="edi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3"/>
          </p:cNvCxnSpPr>
          <p:nvPr/>
        </p:nvCxnSpPr>
        <p:spPr>
          <a:xfrm>
            <a:off x="2035175" y="4747260"/>
            <a:ext cx="423545" cy="254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458720" y="2832100"/>
            <a:ext cx="0" cy="1915160"/>
          </a:xfrm>
          <a:prstGeom prst="straightConnector1">
            <a:avLst/>
          </a:prstGeom>
          <a:ln w="3175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 rot="0">
            <a:off x="3182620" y="2531110"/>
            <a:ext cx="1656080" cy="566420"/>
            <a:chOff x="4967" y="2231"/>
            <a:chExt cx="2608" cy="892"/>
          </a:xfrm>
        </p:grpSpPr>
        <p:grpSp>
          <p:nvGrpSpPr>
            <p:cNvPr id="31" name="组合 30"/>
            <p:cNvGrpSpPr/>
            <p:nvPr/>
          </p:nvGrpSpPr>
          <p:grpSpPr>
            <a:xfrm rot="0">
              <a:off x="4967" y="2231"/>
              <a:ext cx="2609" cy="892"/>
              <a:chOff x="1739" y="2547"/>
              <a:chExt cx="2609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选择医生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 rot="0">
            <a:off x="5696585" y="2525395"/>
            <a:ext cx="2044700" cy="566420"/>
            <a:chOff x="880" y="5275"/>
            <a:chExt cx="3220" cy="892"/>
          </a:xfrm>
        </p:grpSpPr>
        <p:grpSp>
          <p:nvGrpSpPr>
            <p:cNvPr id="37" name="组合 36"/>
            <p:cNvGrpSpPr/>
            <p:nvPr/>
          </p:nvGrpSpPr>
          <p:grpSpPr>
            <a:xfrm>
              <a:off x="880" y="5275"/>
              <a:ext cx="3220" cy="892"/>
              <a:chOff x="1739" y="2547"/>
              <a:chExt cx="3220" cy="8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739" y="2547"/>
                <a:ext cx="321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填写就诊信息</a:t>
                </a:r>
                <a:endParaRPr lang="zh-CN" altLang="en-US" b="1"/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41" name="直接箭头连接符 40"/>
          <p:cNvCxnSpPr/>
          <p:nvPr/>
        </p:nvCxnSpPr>
        <p:spPr>
          <a:xfrm flipV="1">
            <a:off x="4832350" y="280670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 rot="0">
            <a:off x="8611235" y="2524125"/>
            <a:ext cx="1656080" cy="566420"/>
            <a:chOff x="13621" y="2220"/>
            <a:chExt cx="2608" cy="892"/>
          </a:xfrm>
        </p:grpSpPr>
        <p:grpSp>
          <p:nvGrpSpPr>
            <p:cNvPr id="47" name="组合 46"/>
            <p:cNvGrpSpPr/>
            <p:nvPr/>
          </p:nvGrpSpPr>
          <p:grpSpPr>
            <a:xfrm rot="0">
              <a:off x="13621" y="2220"/>
              <a:ext cx="2609" cy="892"/>
              <a:chOff x="1739" y="2547"/>
              <a:chExt cx="2609" cy="89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等待接诊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51" name="图片 50" descr="remind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13" y="2337"/>
              <a:ext cx="680" cy="680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7741285" y="280543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0940415" y="2490470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55" name="直接箭头连接符 54"/>
          <p:cNvCxnSpPr/>
          <p:nvPr/>
        </p:nvCxnSpPr>
        <p:spPr>
          <a:xfrm flipV="1">
            <a:off x="10267950" y="2806700"/>
            <a:ext cx="644525" cy="254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2" idx="0"/>
          </p:cNvCxnSpPr>
          <p:nvPr/>
        </p:nvCxnSpPr>
        <p:spPr>
          <a:xfrm>
            <a:off x="11407775" y="1635125"/>
            <a:ext cx="0" cy="85534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457450" y="1637665"/>
            <a:ext cx="8950325" cy="1651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55545" y="1654175"/>
            <a:ext cx="1905" cy="1141730"/>
          </a:xfrm>
          <a:prstGeom prst="line">
            <a:avLst/>
          </a:prstGeom>
          <a:ln w="31750" cap="rnd">
            <a:solidFill>
              <a:schemeClr val="bg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323195" y="186944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未接诊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551795" y="338264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11407775" y="3141345"/>
            <a:ext cx="0" cy="99885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10267950" y="4149090"/>
            <a:ext cx="1139825" cy="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 rot="0">
            <a:off x="8611235" y="3865880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 rot="0"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76" name="直接连接符 75"/>
          <p:cNvCxnSpPr/>
          <p:nvPr/>
        </p:nvCxnSpPr>
        <p:spPr>
          <a:xfrm flipH="1" flipV="1">
            <a:off x="7741285" y="4149090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 rot="0">
            <a:off x="6085840" y="3865880"/>
            <a:ext cx="1656080" cy="566420"/>
            <a:chOff x="6062" y="4093"/>
            <a:chExt cx="2608" cy="892"/>
          </a:xfrm>
        </p:grpSpPr>
        <p:grpSp>
          <p:nvGrpSpPr>
            <p:cNvPr id="83" name="组合 82"/>
            <p:cNvGrpSpPr/>
            <p:nvPr/>
          </p:nvGrpSpPr>
          <p:grpSpPr>
            <a:xfrm rot="0">
              <a:off x="6062" y="4093"/>
              <a:ext cx="2609" cy="892"/>
              <a:chOff x="1740" y="2547"/>
              <a:chExt cx="2609" cy="892"/>
            </a:xfrm>
          </p:grpSpPr>
          <p:sp>
            <p:nvSpPr>
              <p:cNvPr id="84" name="圆角矩形 83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查看处方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87" name="图片 86" descr="form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3" y="4199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3582035" y="3865880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 rot="0"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101" name="直接连接符 100"/>
          <p:cNvCxnSpPr/>
          <p:nvPr/>
        </p:nvCxnSpPr>
        <p:spPr>
          <a:xfrm flipH="1" flipV="1">
            <a:off x="5238750" y="4149725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医生端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 rot="0"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6369050" y="1908175"/>
            <a:ext cx="1905" cy="57150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 rot="0">
            <a:off x="3182620" y="2531110"/>
            <a:ext cx="2045335" cy="566420"/>
            <a:chOff x="4967" y="2231"/>
            <a:chExt cx="3221" cy="892"/>
          </a:xfrm>
        </p:grpSpPr>
        <p:grpSp>
          <p:nvGrpSpPr>
            <p:cNvPr id="31" name="组合 30"/>
            <p:cNvGrpSpPr/>
            <p:nvPr/>
          </p:nvGrpSpPr>
          <p:grpSpPr>
            <a:xfrm rot="0">
              <a:off x="4967" y="2231"/>
              <a:ext cx="3221" cy="892"/>
              <a:chOff x="1739" y="2547"/>
              <a:chExt cx="3221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3221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选择问诊请求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cxnSp>
        <p:nvCxnSpPr>
          <p:cNvPr id="3" name="直接箭头连接符 2"/>
          <p:cNvCxnSpPr/>
          <p:nvPr/>
        </p:nvCxnSpPr>
        <p:spPr>
          <a:xfrm>
            <a:off x="5227955" y="2830195"/>
            <a:ext cx="647700" cy="19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5901690" y="2498725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7" name="直接箭头连接符 6"/>
          <p:cNvCxnSpPr/>
          <p:nvPr/>
        </p:nvCxnSpPr>
        <p:spPr>
          <a:xfrm>
            <a:off x="2456180" y="1898650"/>
            <a:ext cx="3914775" cy="10795"/>
          </a:xfrm>
          <a:prstGeom prst="straightConnector1">
            <a:avLst/>
          </a:prstGeom>
          <a:ln w="317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56180" y="1884680"/>
            <a:ext cx="0" cy="9283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84470" y="201930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不接诊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836410" y="283210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35800" y="240601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0">
            <a:off x="7875905" y="2540635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 rot="0"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9532620" y="279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0571480" y="2792730"/>
            <a:ext cx="635" cy="127762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53262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875905" y="3779520"/>
            <a:ext cx="1656080" cy="566420"/>
            <a:chOff x="12403" y="5322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 rot="0">
              <a:off x="12403" y="5322"/>
              <a:ext cx="2609" cy="892"/>
              <a:chOff x="1739" y="2547"/>
              <a:chExt cx="2609" cy="892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开具处方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10" y="5428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5153660" y="3762375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 rot="0"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25" name="直接箭头连接符 24"/>
          <p:cNvCxnSpPr/>
          <p:nvPr/>
        </p:nvCxnSpPr>
        <p:spPr>
          <a:xfrm>
            <a:off x="683641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9525"/>
            <a:ext cx="11501755" cy="7102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49555"/>
            <a:ext cx="10506075" cy="56108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演示</Application>
  <PresentationFormat>宽屏</PresentationFormat>
  <Paragraphs>148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Microsoft JhengHei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YFZX-YSY-1769</dc:creator>
  <cp:lastModifiedBy>YFZX-YSY-1769</cp:lastModifiedBy>
  <cp:revision>41</cp:revision>
  <dcterms:created xsi:type="dcterms:W3CDTF">2019-01-02T06:23:00Z</dcterms:created>
  <dcterms:modified xsi:type="dcterms:W3CDTF">2019-01-03T09:41:00Z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