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58" r:id="rId4"/>
    <p:sldId id="271" r:id="rId5"/>
    <p:sldId id="272" r:id="rId6"/>
    <p:sldId id="269" r:id="rId7"/>
    <p:sldId id="270" r:id="rId8"/>
    <p:sldId id="273" r:id="rId9"/>
    <p:sldId id="266" r:id="rId10"/>
    <p:sldId id="267" r:id="rId11"/>
    <p:sldId id="275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2.png"/><Relationship Id="rId11" Type="http://schemas.openxmlformats.org/officeDocument/2006/relationships/image" Target="../media/image21.png"/><Relationship Id="rId10" Type="http://schemas.openxmlformats.org/officeDocument/2006/relationships/image" Target="../media/image20.png"/><Relationship Id="rId1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-635"/>
            <a:ext cx="12225655" cy="68770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18815" y="2277110"/>
            <a:ext cx="5772785" cy="975995"/>
          </a:xfrm>
          <a:prstGeom prst="rect">
            <a:avLst/>
          </a:prstGeom>
          <a:noFill/>
          <a:effectLst>
            <a:outerShdw blurRad="6350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ctr"/>
            <a:r>
              <a:rPr lang="zh-CN" altLang="en-US" sz="5400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毕业设计开题报告</a:t>
            </a:r>
            <a:r>
              <a:rPr lang="en-US" altLang="zh-CN" sz="4800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 </a:t>
            </a:r>
            <a:endParaRPr lang="en-US" altLang="zh-CN" sz="4800" b="1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35490" y="5472430"/>
            <a:ext cx="2275205" cy="1085215"/>
          </a:xfrm>
          <a:prstGeom prst="rect">
            <a:avLst/>
          </a:prstGeom>
          <a:noFill/>
          <a:effectLst>
            <a:outerShdw blurRad="4572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l"/>
            <a:r>
              <a:rPr lang="zh-CN" altLang="en-US" sz="16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余思远 </a:t>
            </a:r>
            <a:endParaRPr lang="zh-CN" altLang="en-US" sz="16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algn="l"/>
            <a:r>
              <a:rPr lang="zh-CN" altLang="en-US" sz="16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软件工程</a:t>
            </a:r>
            <a:r>
              <a:rPr lang="en-US" altLang="zh-CN" sz="16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152</a:t>
            </a:r>
            <a:endParaRPr lang="en-US" altLang="zh-CN" sz="16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algn="l"/>
            <a:r>
              <a:rPr lang="en-US" altLang="zh-CN" sz="16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5150510116</a:t>
            </a:r>
            <a:endParaRPr lang="en-US" altLang="zh-CN" sz="16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  <a:p>
            <a:pPr algn="l"/>
            <a:endParaRPr lang="en-US" altLang="zh-CN" sz="16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345" y="58420"/>
            <a:ext cx="11071225" cy="62985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1830" y="6376670"/>
            <a:ext cx="5780405" cy="386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Microsoft JhengHei" panose="020B0604030504040204" charset="-120"/>
                <a:ea typeface="Microsoft JhengHei" panose="020B0604030504040204" charset="-120"/>
              </a:rPr>
              <a:t>医生端 问诊、开方原型设计</a:t>
            </a:r>
            <a:endParaRPr lang="zh-CN" altLang="en-US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985" y="-635"/>
            <a:ext cx="12225655" cy="68770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15975" y="821690"/>
            <a:ext cx="10560050" cy="5425440"/>
          </a:xfrm>
          <a:prstGeom prst="rect">
            <a:avLst/>
          </a:prstGeom>
          <a:noFill/>
          <a:effectLst>
            <a:outerShdw blurRad="6350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p>
            <a:pPr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选题名称</a:t>
            </a:r>
            <a:endParaRPr lang="zh-CN" altLang="en-US" sz="20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</a:rPr>
              <a:t>	</a:t>
            </a:r>
            <a:r>
              <a:rPr lang="zh-CN" altLang="en-US" sz="3200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《面向高校的医务实时问诊系统》</a:t>
            </a:r>
            <a:endParaRPr lang="zh-CN" altLang="en-US" sz="3200" b="1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zh-CN" altLang="en-US" sz="24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项目实际名称</a:t>
            </a:r>
            <a:endParaRPr lang="zh-CN" altLang="en-US" sz="20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	</a:t>
            </a:r>
            <a:r>
              <a:rPr lang="zh-CN" altLang="en-US" sz="3200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《浙科医务室》</a:t>
            </a:r>
            <a:endParaRPr lang="zh-CN" altLang="en-US" sz="3200" b="1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zh-CN" altLang="en-US" sz="2400" b="1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项目简介</a:t>
            </a:r>
            <a:endParaRPr lang="zh-CN" altLang="en-US" sz="2000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	</a:t>
            </a:r>
            <a:r>
              <a:rPr lang="zh-CN" altLang="en-US" sz="2800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《浙科医务室》项目目的是为在校学生、教职工，在校医务人员提供一个在线问诊的平台。用户和医生可以通过手机端（微信小程序）或电脑端完成在线问诊、开具处方等操作。</a:t>
            </a:r>
            <a:endParaRPr lang="zh-CN" altLang="en-US" sz="2800" b="1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pPr indent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rPr>
              <a:t>	</a:t>
            </a:r>
            <a:endParaRPr lang="zh-CN" altLang="en-US" sz="2400">
              <a:solidFill>
                <a:schemeClr val="bg1"/>
              </a:solidFill>
              <a:latin typeface="Microsoft JhengHei" panose="020B0604030504040204" charset="-12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-9525"/>
            <a:ext cx="12225655" cy="687705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456055" y="1819910"/>
            <a:ext cx="1905000" cy="2987675"/>
            <a:chOff x="2293" y="2866"/>
            <a:chExt cx="3000" cy="4705"/>
          </a:xfrm>
          <a:effectLst/>
        </p:grpSpPr>
        <p:pic>
          <p:nvPicPr>
            <p:cNvPr id="4" name="图片 3" descr="流程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3" y="2866"/>
              <a:ext cx="3000" cy="300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2717" y="6227"/>
              <a:ext cx="2151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流程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90135" y="1886585"/>
            <a:ext cx="2411730" cy="2921000"/>
            <a:chOff x="7701" y="2971"/>
            <a:chExt cx="3798" cy="4600"/>
          </a:xfrm>
          <a:effectLst/>
        </p:grpSpPr>
        <p:pic>
          <p:nvPicPr>
            <p:cNvPr id="2" name="图片 1" descr="设计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0" y="2971"/>
              <a:ext cx="2790" cy="279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7701" y="6227"/>
              <a:ext cx="3799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原型设计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783320" y="1819910"/>
            <a:ext cx="2035810" cy="2987675"/>
            <a:chOff x="13832" y="2866"/>
            <a:chExt cx="3206" cy="4705"/>
          </a:xfrm>
          <a:effectLst/>
        </p:grpSpPr>
        <p:pic>
          <p:nvPicPr>
            <p:cNvPr id="3" name="图片 2" descr="技术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32" y="2866"/>
              <a:ext cx="3207" cy="320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3918" y="6227"/>
              <a:ext cx="3035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技术栈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-9525"/>
            <a:ext cx="12225655" cy="687705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456055" y="1819910"/>
            <a:ext cx="1905000" cy="2987675"/>
            <a:chOff x="2293" y="2866"/>
            <a:chExt cx="3000" cy="4705"/>
          </a:xfrm>
        </p:grpSpPr>
        <p:pic>
          <p:nvPicPr>
            <p:cNvPr id="4" name="图片 3" descr="流程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3" y="2866"/>
              <a:ext cx="3000" cy="300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2717" y="6227"/>
              <a:ext cx="2151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流程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90135" y="1886585"/>
            <a:ext cx="2411730" cy="2921000"/>
            <a:chOff x="7701" y="2971"/>
            <a:chExt cx="3798" cy="4600"/>
          </a:xfrm>
        </p:grpSpPr>
        <p:pic>
          <p:nvPicPr>
            <p:cNvPr id="2" name="图片 1" descr="设计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0" y="2971"/>
              <a:ext cx="2790" cy="279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7701" y="6227"/>
              <a:ext cx="3799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原型设计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783320" y="1819910"/>
            <a:ext cx="2035810" cy="2987675"/>
            <a:chOff x="13832" y="2866"/>
            <a:chExt cx="3206" cy="4705"/>
          </a:xfrm>
        </p:grpSpPr>
        <p:pic>
          <p:nvPicPr>
            <p:cNvPr id="3" name="图片 2" descr="技术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32" y="2866"/>
              <a:ext cx="3207" cy="320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3918" y="6227"/>
              <a:ext cx="3035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技术栈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12 -0.000463 L 0.301094 -0.001944 " pathEditMode="fixed" rAng="0" ptsTypes="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-9525"/>
            <a:ext cx="12225655" cy="6877050"/>
          </a:xfrm>
          <a:prstGeom prst="rect">
            <a:avLst/>
          </a:prstGeom>
        </p:spPr>
      </p:pic>
      <p:pic>
        <p:nvPicPr>
          <p:cNvPr id="4" name="图片 3" descr="流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55" y="445453"/>
            <a:ext cx="337820" cy="337820"/>
          </a:xfrm>
          <a:prstGeom prst="rect">
            <a:avLst/>
          </a:prstGeom>
          <a:effectLst>
            <a:outerShdw blurRad="635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909320" y="284480"/>
            <a:ext cx="1097280" cy="661035"/>
          </a:xfrm>
          <a:prstGeom prst="rect">
            <a:avLst/>
          </a:prstGeom>
          <a:noFill/>
          <a:effectLst>
            <a:outerShdw blurRad="6350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患者端</a:t>
            </a:r>
            <a:endParaRPr lang="zh-CN" altLang="en-US" b="1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问诊流程</a:t>
            </a:r>
            <a:endParaRPr lang="zh-CN" altLang="en-US" b="1"/>
          </a:p>
        </p:txBody>
      </p:sp>
      <p:grpSp>
        <p:nvGrpSpPr>
          <p:cNvPr id="11" name="组合 10"/>
          <p:cNvGrpSpPr/>
          <p:nvPr/>
        </p:nvGrpSpPr>
        <p:grpSpPr>
          <a:xfrm rot="0">
            <a:off x="589915" y="2531745"/>
            <a:ext cx="1238250" cy="566420"/>
            <a:chOff x="1739" y="2547"/>
            <a:chExt cx="1950" cy="892"/>
          </a:xfrm>
        </p:grpSpPr>
        <p:pic>
          <p:nvPicPr>
            <p:cNvPr id="6" name="图片 5" descr="peopl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9" y="2652"/>
              <a:ext cx="680" cy="680"/>
            </a:xfrm>
            <a:prstGeom prst="rect">
              <a:avLst/>
            </a:prstGeom>
          </p:spPr>
        </p:pic>
        <p:sp>
          <p:nvSpPr>
            <p:cNvPr id="8" name="圆角矩形 7"/>
            <p:cNvSpPr/>
            <p:nvPr/>
          </p:nvSpPr>
          <p:spPr>
            <a:xfrm>
              <a:off x="1739" y="2547"/>
              <a:ext cx="1950" cy="892"/>
            </a:xfrm>
            <a:prstGeom prst="roundRect">
              <a:avLst/>
            </a:prstGeom>
            <a:noFill/>
            <a:ln w="31750" cap="rnd">
              <a:solidFill>
                <a:schemeClr val="bg1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511" y="2715"/>
              <a:ext cx="1008" cy="60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登陆</a:t>
              </a:r>
              <a:endParaRPr lang="zh-CN" altLang="en-US" b="1"/>
            </a:p>
          </p:txBody>
        </p:sp>
      </p:grpSp>
      <p:grpSp>
        <p:nvGrpSpPr>
          <p:cNvPr id="16" name="组合 15"/>
          <p:cNvGrpSpPr/>
          <p:nvPr/>
        </p:nvGrpSpPr>
        <p:grpSpPr>
          <a:xfrm rot="0">
            <a:off x="589915" y="3382645"/>
            <a:ext cx="1238250" cy="566420"/>
            <a:chOff x="884" y="3572"/>
            <a:chExt cx="1950" cy="892"/>
          </a:xfrm>
        </p:grpSpPr>
        <p:pic>
          <p:nvPicPr>
            <p:cNvPr id="7" name="图片 6" descr="friend_add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4" y="3669"/>
              <a:ext cx="680" cy="680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/>
          </p:nvGrpSpPr>
          <p:grpSpPr>
            <a:xfrm>
              <a:off x="884" y="3572"/>
              <a:ext cx="1950" cy="892"/>
              <a:chOff x="1739" y="2547"/>
              <a:chExt cx="1950" cy="892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1739" y="2547"/>
                <a:ext cx="1950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2511" y="2715"/>
                <a:ext cx="100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注册</a:t>
                </a:r>
                <a:endParaRPr lang="zh-CN" altLang="en-US" b="1"/>
              </a:p>
            </p:txBody>
          </p:sp>
        </p:grpSp>
      </p:grpSp>
      <p:cxnSp>
        <p:nvCxnSpPr>
          <p:cNvPr id="19" name="直接箭头连接符 18"/>
          <p:cNvCxnSpPr/>
          <p:nvPr/>
        </p:nvCxnSpPr>
        <p:spPr>
          <a:xfrm flipH="1">
            <a:off x="1205865" y="3952240"/>
            <a:ext cx="1905" cy="51181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 rot="0">
            <a:off x="378460" y="4464050"/>
            <a:ext cx="1656080" cy="566420"/>
            <a:chOff x="880" y="5275"/>
            <a:chExt cx="2608" cy="892"/>
          </a:xfrm>
        </p:grpSpPr>
        <p:grpSp>
          <p:nvGrpSpPr>
            <p:cNvPr id="20" name="组合 19"/>
            <p:cNvGrpSpPr/>
            <p:nvPr/>
          </p:nvGrpSpPr>
          <p:grpSpPr>
            <a:xfrm>
              <a:off x="880" y="5275"/>
              <a:ext cx="2609" cy="892"/>
              <a:chOff x="1739" y="2547"/>
              <a:chExt cx="2609" cy="892"/>
            </a:xfrm>
          </p:grpSpPr>
          <p:sp>
            <p:nvSpPr>
              <p:cNvPr id="22" name="圆角矩形 21"/>
              <p:cNvSpPr/>
              <p:nvPr/>
            </p:nvSpPr>
            <p:spPr>
              <a:xfrm>
                <a:off x="1739" y="2547"/>
                <a:ext cx="260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511" y="2715"/>
                <a:ext cx="172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完善信息</a:t>
                </a:r>
                <a:endParaRPr lang="zh-CN" altLang="en-US" b="1"/>
              </a:p>
            </p:txBody>
          </p:sp>
        </p:grpSp>
        <p:pic>
          <p:nvPicPr>
            <p:cNvPr id="24" name="图片 23" descr="edit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4" y="5381"/>
              <a:ext cx="680" cy="680"/>
            </a:xfrm>
            <a:prstGeom prst="rect">
              <a:avLst/>
            </a:prstGeom>
          </p:spPr>
        </p:pic>
      </p:grpSp>
      <p:cxnSp>
        <p:nvCxnSpPr>
          <p:cNvPr id="26" name="直接箭头连接符 25"/>
          <p:cNvCxnSpPr/>
          <p:nvPr/>
        </p:nvCxnSpPr>
        <p:spPr>
          <a:xfrm>
            <a:off x="1828165" y="2814955"/>
            <a:ext cx="1354455" cy="12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2" idx="3"/>
          </p:cNvCxnSpPr>
          <p:nvPr/>
        </p:nvCxnSpPr>
        <p:spPr>
          <a:xfrm>
            <a:off x="2035175" y="4747260"/>
            <a:ext cx="423545" cy="2540"/>
          </a:xfrm>
          <a:prstGeom prst="line">
            <a:avLst/>
          </a:prstGeom>
          <a:ln w="31750" cap="rnd">
            <a:solidFill>
              <a:schemeClr val="bg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2458720" y="2832100"/>
            <a:ext cx="0" cy="1915160"/>
          </a:xfrm>
          <a:prstGeom prst="straightConnector1">
            <a:avLst/>
          </a:prstGeom>
          <a:ln w="31750" cap="rnd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 rot="0">
            <a:off x="3182620" y="2531110"/>
            <a:ext cx="1656080" cy="566420"/>
            <a:chOff x="4967" y="2231"/>
            <a:chExt cx="2608" cy="892"/>
          </a:xfrm>
        </p:grpSpPr>
        <p:grpSp>
          <p:nvGrpSpPr>
            <p:cNvPr id="31" name="组合 30"/>
            <p:cNvGrpSpPr/>
            <p:nvPr/>
          </p:nvGrpSpPr>
          <p:grpSpPr>
            <a:xfrm rot="0">
              <a:off x="4967" y="2231"/>
              <a:ext cx="2609" cy="892"/>
              <a:chOff x="1739" y="2547"/>
              <a:chExt cx="2609" cy="892"/>
            </a:xfrm>
          </p:grpSpPr>
          <p:sp>
            <p:nvSpPr>
              <p:cNvPr id="32" name="圆角矩形 31"/>
              <p:cNvSpPr/>
              <p:nvPr/>
            </p:nvSpPr>
            <p:spPr>
              <a:xfrm>
                <a:off x="1739" y="2547"/>
                <a:ext cx="260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2511" y="2715"/>
                <a:ext cx="172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选择医生</a:t>
                </a:r>
                <a:endParaRPr lang="en-US" altLang="zh-CN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endParaRPr>
              </a:p>
            </p:txBody>
          </p:sp>
        </p:grpSp>
        <p:pic>
          <p:nvPicPr>
            <p:cNvPr id="35" name="图片 34" descr="friend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59" y="2328"/>
              <a:ext cx="680" cy="680"/>
            </a:xfrm>
            <a:prstGeom prst="rect">
              <a:avLst/>
            </a:prstGeom>
          </p:spPr>
        </p:pic>
      </p:grpSp>
      <p:grpSp>
        <p:nvGrpSpPr>
          <p:cNvPr id="36" name="组合 35"/>
          <p:cNvGrpSpPr/>
          <p:nvPr/>
        </p:nvGrpSpPr>
        <p:grpSpPr>
          <a:xfrm rot="0">
            <a:off x="5696585" y="2525395"/>
            <a:ext cx="2044700" cy="566420"/>
            <a:chOff x="880" y="5275"/>
            <a:chExt cx="3220" cy="892"/>
          </a:xfrm>
        </p:grpSpPr>
        <p:grpSp>
          <p:nvGrpSpPr>
            <p:cNvPr id="37" name="组合 36"/>
            <p:cNvGrpSpPr/>
            <p:nvPr/>
          </p:nvGrpSpPr>
          <p:grpSpPr>
            <a:xfrm>
              <a:off x="880" y="5275"/>
              <a:ext cx="3220" cy="892"/>
              <a:chOff x="1739" y="2547"/>
              <a:chExt cx="3220" cy="892"/>
            </a:xfrm>
          </p:grpSpPr>
          <p:sp>
            <p:nvSpPr>
              <p:cNvPr id="38" name="圆角矩形 37"/>
              <p:cNvSpPr/>
              <p:nvPr/>
            </p:nvSpPr>
            <p:spPr>
              <a:xfrm>
                <a:off x="1739" y="2547"/>
                <a:ext cx="321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2511" y="2715"/>
                <a:ext cx="244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填写就诊信息</a:t>
                </a:r>
                <a:endParaRPr lang="zh-CN" altLang="en-US" b="1"/>
              </a:p>
            </p:txBody>
          </p:sp>
        </p:grpSp>
        <p:pic>
          <p:nvPicPr>
            <p:cNvPr id="40" name="图片 39" descr="edit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4" y="5381"/>
              <a:ext cx="680" cy="680"/>
            </a:xfrm>
            <a:prstGeom prst="rect">
              <a:avLst/>
            </a:prstGeom>
          </p:spPr>
        </p:pic>
      </p:grpSp>
      <p:cxnSp>
        <p:nvCxnSpPr>
          <p:cNvPr id="41" name="直接箭头连接符 40"/>
          <p:cNvCxnSpPr/>
          <p:nvPr/>
        </p:nvCxnSpPr>
        <p:spPr>
          <a:xfrm flipV="1">
            <a:off x="4832350" y="2806700"/>
            <a:ext cx="843915" cy="12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 rot="0">
            <a:off x="8611235" y="2524125"/>
            <a:ext cx="1656080" cy="566420"/>
            <a:chOff x="13621" y="2220"/>
            <a:chExt cx="2608" cy="892"/>
          </a:xfrm>
        </p:grpSpPr>
        <p:grpSp>
          <p:nvGrpSpPr>
            <p:cNvPr id="47" name="组合 46"/>
            <p:cNvGrpSpPr/>
            <p:nvPr/>
          </p:nvGrpSpPr>
          <p:grpSpPr>
            <a:xfrm rot="0">
              <a:off x="13621" y="2220"/>
              <a:ext cx="2609" cy="892"/>
              <a:chOff x="1739" y="2547"/>
              <a:chExt cx="2609" cy="892"/>
            </a:xfrm>
          </p:grpSpPr>
          <p:sp>
            <p:nvSpPr>
              <p:cNvPr id="48" name="圆角矩形 47"/>
              <p:cNvSpPr/>
              <p:nvPr/>
            </p:nvSpPr>
            <p:spPr>
              <a:xfrm>
                <a:off x="1739" y="2547"/>
                <a:ext cx="260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2511" y="2715"/>
                <a:ext cx="172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等待接诊</a:t>
                </a:r>
                <a:endParaRPr lang="zh-CN" altLang="en-US" b="1">
                  <a:solidFill>
                    <a:schemeClr val="bg1"/>
                  </a:solidFill>
                  <a:latin typeface="Microsoft JhengHei" panose="020B0604030504040204" charset="-120"/>
                  <a:ea typeface="宋体" panose="02010600030101010101" pitchFamily="2" charset="-122"/>
                  <a:sym typeface="+mn-ea"/>
                </a:endParaRPr>
              </a:p>
            </p:txBody>
          </p:sp>
        </p:grpSp>
        <p:pic>
          <p:nvPicPr>
            <p:cNvPr id="51" name="图片 50" descr="remind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713" y="2337"/>
              <a:ext cx="680" cy="680"/>
            </a:xfrm>
            <a:prstGeom prst="rect">
              <a:avLst/>
            </a:prstGeom>
          </p:spPr>
        </p:pic>
      </p:grpSp>
      <p:cxnSp>
        <p:nvCxnSpPr>
          <p:cNvPr id="52" name="直接箭头连接符 51"/>
          <p:cNvCxnSpPr/>
          <p:nvPr/>
        </p:nvCxnSpPr>
        <p:spPr>
          <a:xfrm flipV="1">
            <a:off x="7741285" y="2805430"/>
            <a:ext cx="843915" cy="12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/>
        </p:nvGrpSpPr>
        <p:grpSpPr>
          <a:xfrm>
            <a:off x="10940415" y="2490470"/>
            <a:ext cx="934720" cy="650240"/>
            <a:chOff x="17229" y="3922"/>
            <a:chExt cx="1472" cy="1024"/>
          </a:xfrm>
        </p:grpSpPr>
        <p:sp>
          <p:nvSpPr>
            <p:cNvPr id="42" name="菱形 41"/>
            <p:cNvSpPr/>
            <p:nvPr/>
          </p:nvSpPr>
          <p:spPr>
            <a:xfrm>
              <a:off x="17229" y="3922"/>
              <a:ext cx="1472" cy="1025"/>
            </a:xfrm>
            <a:prstGeom prst="diamond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54" name="图片 53" descr="question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625" y="4107"/>
              <a:ext cx="680" cy="680"/>
            </a:xfrm>
            <a:prstGeom prst="rect">
              <a:avLst/>
            </a:prstGeom>
          </p:spPr>
        </p:pic>
      </p:grpSp>
      <p:cxnSp>
        <p:nvCxnSpPr>
          <p:cNvPr id="55" name="直接箭头连接符 54"/>
          <p:cNvCxnSpPr/>
          <p:nvPr/>
        </p:nvCxnSpPr>
        <p:spPr>
          <a:xfrm flipV="1">
            <a:off x="10267950" y="2806700"/>
            <a:ext cx="644525" cy="254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endCxn id="42" idx="0"/>
          </p:cNvCxnSpPr>
          <p:nvPr/>
        </p:nvCxnSpPr>
        <p:spPr>
          <a:xfrm>
            <a:off x="11407775" y="1635125"/>
            <a:ext cx="0" cy="855345"/>
          </a:xfrm>
          <a:prstGeom prst="line">
            <a:avLst/>
          </a:prstGeom>
          <a:ln w="31750" cap="rnd">
            <a:solidFill>
              <a:schemeClr val="bg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2457450" y="1637665"/>
            <a:ext cx="8950325" cy="16510"/>
          </a:xfrm>
          <a:prstGeom prst="line">
            <a:avLst/>
          </a:prstGeom>
          <a:ln w="31750" cap="rnd">
            <a:solidFill>
              <a:schemeClr val="bg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2455545" y="1654175"/>
            <a:ext cx="1905" cy="1141730"/>
          </a:xfrm>
          <a:prstGeom prst="line">
            <a:avLst/>
          </a:prstGeom>
          <a:ln w="31750" cap="rnd">
            <a:solidFill>
              <a:schemeClr val="bg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10323195" y="1869440"/>
            <a:ext cx="868680" cy="386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未接诊</a:t>
            </a:r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10551795" y="3382645"/>
            <a:ext cx="640080" cy="386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接诊</a:t>
            </a:r>
            <a:endParaRPr lang="zh-CN" altLang="en-US"/>
          </a:p>
        </p:txBody>
      </p:sp>
      <p:cxnSp>
        <p:nvCxnSpPr>
          <p:cNvPr id="62" name="直接连接符 61"/>
          <p:cNvCxnSpPr/>
          <p:nvPr/>
        </p:nvCxnSpPr>
        <p:spPr>
          <a:xfrm>
            <a:off x="11407775" y="3141345"/>
            <a:ext cx="0" cy="998855"/>
          </a:xfrm>
          <a:prstGeom prst="line">
            <a:avLst/>
          </a:prstGeom>
          <a:ln w="31750" cap="rnd">
            <a:solidFill>
              <a:schemeClr val="bg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10267950" y="4149090"/>
            <a:ext cx="1139825" cy="0"/>
          </a:xfrm>
          <a:prstGeom prst="line">
            <a:avLst/>
          </a:prstGeom>
          <a:ln w="31750" cap="rnd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 rot="0">
            <a:off x="8611235" y="3865880"/>
            <a:ext cx="1656080" cy="566420"/>
            <a:chOff x="13617" y="4093"/>
            <a:chExt cx="2608" cy="892"/>
          </a:xfrm>
        </p:grpSpPr>
        <p:grpSp>
          <p:nvGrpSpPr>
            <p:cNvPr id="70" name="组合 69"/>
            <p:cNvGrpSpPr/>
            <p:nvPr/>
          </p:nvGrpSpPr>
          <p:grpSpPr>
            <a:xfrm rot="0">
              <a:off x="13617" y="4093"/>
              <a:ext cx="2609" cy="892"/>
              <a:chOff x="1739" y="2547"/>
              <a:chExt cx="2609" cy="892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739" y="2547"/>
                <a:ext cx="260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2511" y="2715"/>
                <a:ext cx="172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实时问诊</a:t>
                </a:r>
                <a:endParaRPr lang="zh-CN" altLang="en-US" b="1">
                  <a:solidFill>
                    <a:schemeClr val="bg1"/>
                  </a:solidFill>
                  <a:latin typeface="Microsoft JhengHei" panose="020B0604030504040204" charset="-120"/>
                  <a:ea typeface="宋体" panose="02010600030101010101" pitchFamily="2" charset="-122"/>
                  <a:sym typeface="+mn-ea"/>
                </a:endParaRPr>
              </a:p>
            </p:txBody>
          </p:sp>
        </p:grpSp>
        <p:pic>
          <p:nvPicPr>
            <p:cNvPr id="74" name="图片 73" descr="comment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724" y="4201"/>
              <a:ext cx="680" cy="680"/>
            </a:xfrm>
            <a:prstGeom prst="rect">
              <a:avLst/>
            </a:prstGeom>
          </p:spPr>
        </p:pic>
      </p:grpSp>
      <p:cxnSp>
        <p:nvCxnSpPr>
          <p:cNvPr id="76" name="直接连接符 75"/>
          <p:cNvCxnSpPr/>
          <p:nvPr/>
        </p:nvCxnSpPr>
        <p:spPr>
          <a:xfrm flipH="1" flipV="1">
            <a:off x="7741285" y="4149090"/>
            <a:ext cx="847090" cy="635"/>
          </a:xfrm>
          <a:prstGeom prst="line">
            <a:avLst/>
          </a:prstGeom>
          <a:ln w="31750" cap="rnd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 rot="0">
            <a:off x="6085840" y="3865880"/>
            <a:ext cx="1656080" cy="566420"/>
            <a:chOff x="6062" y="4093"/>
            <a:chExt cx="2608" cy="892"/>
          </a:xfrm>
        </p:grpSpPr>
        <p:grpSp>
          <p:nvGrpSpPr>
            <p:cNvPr id="83" name="组合 82"/>
            <p:cNvGrpSpPr/>
            <p:nvPr/>
          </p:nvGrpSpPr>
          <p:grpSpPr>
            <a:xfrm rot="0">
              <a:off x="6062" y="4093"/>
              <a:ext cx="2609" cy="892"/>
              <a:chOff x="1740" y="2547"/>
              <a:chExt cx="2609" cy="892"/>
            </a:xfrm>
          </p:grpSpPr>
          <p:sp>
            <p:nvSpPr>
              <p:cNvPr id="84" name="圆角矩形 83"/>
              <p:cNvSpPr/>
              <p:nvPr/>
            </p:nvSpPr>
            <p:spPr>
              <a:xfrm>
                <a:off x="1740" y="2547"/>
                <a:ext cx="260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2511" y="2715"/>
                <a:ext cx="172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查看处方</a:t>
                </a:r>
                <a:endParaRPr lang="en-US" altLang="zh-CN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endParaRPr>
              </a:p>
            </p:txBody>
          </p:sp>
        </p:grpSp>
        <p:pic>
          <p:nvPicPr>
            <p:cNvPr id="87" name="图片 86" descr="form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153" y="4199"/>
              <a:ext cx="680" cy="680"/>
            </a:xfrm>
            <a:prstGeom prst="rect">
              <a:avLst/>
            </a:prstGeom>
          </p:spPr>
        </p:pic>
      </p:grpSp>
      <p:grpSp>
        <p:nvGrpSpPr>
          <p:cNvPr id="100" name="组合 99"/>
          <p:cNvGrpSpPr/>
          <p:nvPr/>
        </p:nvGrpSpPr>
        <p:grpSpPr>
          <a:xfrm>
            <a:off x="3582035" y="3865880"/>
            <a:ext cx="1656080" cy="566420"/>
            <a:chOff x="6844" y="5984"/>
            <a:chExt cx="2608" cy="892"/>
          </a:xfrm>
        </p:grpSpPr>
        <p:grpSp>
          <p:nvGrpSpPr>
            <p:cNvPr id="95" name="组合 94"/>
            <p:cNvGrpSpPr/>
            <p:nvPr/>
          </p:nvGrpSpPr>
          <p:grpSpPr>
            <a:xfrm rot="0">
              <a:off x="6844" y="5984"/>
              <a:ext cx="2609" cy="892"/>
              <a:chOff x="1740" y="2547"/>
              <a:chExt cx="2609" cy="892"/>
            </a:xfrm>
          </p:grpSpPr>
          <p:sp>
            <p:nvSpPr>
              <p:cNvPr id="96" name="圆角矩形 95"/>
              <p:cNvSpPr/>
              <p:nvPr/>
            </p:nvSpPr>
            <p:spPr>
              <a:xfrm>
                <a:off x="1740" y="2547"/>
                <a:ext cx="260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2511" y="2715"/>
                <a:ext cx="172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结束问诊</a:t>
                </a:r>
                <a:endParaRPr lang="en-US" altLang="zh-CN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endParaRPr>
              </a:p>
            </p:txBody>
          </p:sp>
        </p:grpSp>
        <p:pic>
          <p:nvPicPr>
            <p:cNvPr id="99" name="图片 98" descr="round_close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41" y="6090"/>
              <a:ext cx="680" cy="680"/>
            </a:xfrm>
            <a:prstGeom prst="rect">
              <a:avLst/>
            </a:prstGeom>
          </p:spPr>
        </p:pic>
      </p:grpSp>
      <p:cxnSp>
        <p:nvCxnSpPr>
          <p:cNvPr id="101" name="直接连接符 100"/>
          <p:cNvCxnSpPr/>
          <p:nvPr/>
        </p:nvCxnSpPr>
        <p:spPr>
          <a:xfrm flipH="1" flipV="1">
            <a:off x="5238750" y="4149725"/>
            <a:ext cx="847090" cy="635"/>
          </a:xfrm>
          <a:prstGeom prst="line">
            <a:avLst/>
          </a:prstGeom>
          <a:ln w="31750" cap="rnd">
            <a:solidFill>
              <a:schemeClr val="bg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-9525"/>
            <a:ext cx="12225655" cy="6877050"/>
          </a:xfrm>
          <a:prstGeom prst="rect">
            <a:avLst/>
          </a:prstGeom>
        </p:spPr>
      </p:pic>
      <p:pic>
        <p:nvPicPr>
          <p:cNvPr id="4" name="图片 3" descr="流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55" y="445453"/>
            <a:ext cx="337820" cy="337820"/>
          </a:xfrm>
          <a:prstGeom prst="rect">
            <a:avLst/>
          </a:prstGeom>
          <a:effectLst>
            <a:outerShdw blurRad="6350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文本框 1"/>
          <p:cNvSpPr txBox="1"/>
          <p:nvPr/>
        </p:nvSpPr>
        <p:spPr>
          <a:xfrm>
            <a:off x="909320" y="284480"/>
            <a:ext cx="1097280" cy="661035"/>
          </a:xfrm>
          <a:prstGeom prst="rect">
            <a:avLst/>
          </a:prstGeom>
          <a:noFill/>
          <a:effectLst>
            <a:outerShdw blurRad="6350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医生端</a:t>
            </a:r>
            <a:endParaRPr lang="zh-CN" altLang="en-US" b="1">
              <a:solidFill>
                <a:schemeClr val="bg1"/>
              </a:solidFill>
              <a:latin typeface="Microsoft JhengHei" panose="020B0604030504040204" charset="-120"/>
              <a:ea typeface="Microsoft JhengHei" panose="020B0604030504040204" charset="-120"/>
              <a:sym typeface="+mn-ea"/>
            </a:endParaRPr>
          </a:p>
          <a:p>
            <a:r>
              <a:rPr lang="zh-CN" altLang="en-US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问诊流程</a:t>
            </a:r>
            <a:endParaRPr lang="zh-CN" altLang="en-US" b="1"/>
          </a:p>
        </p:txBody>
      </p:sp>
      <p:grpSp>
        <p:nvGrpSpPr>
          <p:cNvPr id="11" name="组合 10"/>
          <p:cNvGrpSpPr/>
          <p:nvPr/>
        </p:nvGrpSpPr>
        <p:grpSpPr>
          <a:xfrm rot="0">
            <a:off x="589915" y="2531745"/>
            <a:ext cx="1238250" cy="566420"/>
            <a:chOff x="1739" y="2547"/>
            <a:chExt cx="1950" cy="892"/>
          </a:xfrm>
        </p:grpSpPr>
        <p:pic>
          <p:nvPicPr>
            <p:cNvPr id="6" name="图片 5" descr="peopl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9" y="2652"/>
              <a:ext cx="680" cy="680"/>
            </a:xfrm>
            <a:prstGeom prst="rect">
              <a:avLst/>
            </a:prstGeom>
          </p:spPr>
        </p:pic>
        <p:sp>
          <p:nvSpPr>
            <p:cNvPr id="8" name="圆角矩形 7"/>
            <p:cNvSpPr/>
            <p:nvPr/>
          </p:nvSpPr>
          <p:spPr>
            <a:xfrm>
              <a:off x="1739" y="2547"/>
              <a:ext cx="1950" cy="892"/>
            </a:xfrm>
            <a:prstGeom prst="roundRect">
              <a:avLst/>
            </a:prstGeom>
            <a:noFill/>
            <a:ln w="31750" cap="rnd">
              <a:solidFill>
                <a:schemeClr val="bg1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511" y="2715"/>
              <a:ext cx="1008" cy="60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登陆</a:t>
              </a:r>
              <a:endParaRPr lang="zh-CN" altLang="en-US" b="1"/>
            </a:p>
          </p:txBody>
        </p:sp>
      </p:grpSp>
      <p:cxnSp>
        <p:nvCxnSpPr>
          <p:cNvPr id="26" name="直接箭头连接符 25"/>
          <p:cNvCxnSpPr/>
          <p:nvPr/>
        </p:nvCxnSpPr>
        <p:spPr>
          <a:xfrm>
            <a:off x="1828165" y="2814955"/>
            <a:ext cx="1354455" cy="12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6369050" y="1908175"/>
            <a:ext cx="1905" cy="571500"/>
          </a:xfrm>
          <a:prstGeom prst="line">
            <a:avLst/>
          </a:prstGeom>
          <a:ln w="31750" cap="rnd">
            <a:solidFill>
              <a:schemeClr val="bg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 rot="0">
            <a:off x="3182620" y="2531110"/>
            <a:ext cx="2045335" cy="566420"/>
            <a:chOff x="4967" y="2231"/>
            <a:chExt cx="3221" cy="892"/>
          </a:xfrm>
        </p:grpSpPr>
        <p:grpSp>
          <p:nvGrpSpPr>
            <p:cNvPr id="31" name="组合 30"/>
            <p:cNvGrpSpPr/>
            <p:nvPr/>
          </p:nvGrpSpPr>
          <p:grpSpPr>
            <a:xfrm rot="0">
              <a:off x="4967" y="2231"/>
              <a:ext cx="3221" cy="892"/>
              <a:chOff x="1739" y="2547"/>
              <a:chExt cx="3221" cy="892"/>
            </a:xfrm>
          </p:grpSpPr>
          <p:sp>
            <p:nvSpPr>
              <p:cNvPr id="32" name="圆角矩形 31"/>
              <p:cNvSpPr/>
              <p:nvPr/>
            </p:nvSpPr>
            <p:spPr>
              <a:xfrm>
                <a:off x="1739" y="2547"/>
                <a:ext cx="3221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2511" y="2715"/>
                <a:ext cx="244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选择问诊请求</a:t>
                </a:r>
                <a:endParaRPr lang="en-US" altLang="zh-CN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endParaRPr>
              </a:p>
            </p:txBody>
          </p:sp>
        </p:grpSp>
        <p:pic>
          <p:nvPicPr>
            <p:cNvPr id="35" name="图片 34" descr="friend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9" y="2328"/>
              <a:ext cx="680" cy="680"/>
            </a:xfrm>
            <a:prstGeom prst="rect">
              <a:avLst/>
            </a:prstGeom>
          </p:spPr>
        </p:pic>
      </p:grpSp>
      <p:cxnSp>
        <p:nvCxnSpPr>
          <p:cNvPr id="3" name="直接箭头连接符 2"/>
          <p:cNvCxnSpPr/>
          <p:nvPr/>
        </p:nvCxnSpPr>
        <p:spPr>
          <a:xfrm>
            <a:off x="5227955" y="2830195"/>
            <a:ext cx="647700" cy="1905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/>
        </p:nvGrpSpPr>
        <p:grpSpPr>
          <a:xfrm>
            <a:off x="5901690" y="2498725"/>
            <a:ext cx="934720" cy="650240"/>
            <a:chOff x="17229" y="3922"/>
            <a:chExt cx="1472" cy="1024"/>
          </a:xfrm>
        </p:grpSpPr>
        <p:sp>
          <p:nvSpPr>
            <p:cNvPr id="42" name="菱形 41"/>
            <p:cNvSpPr/>
            <p:nvPr/>
          </p:nvSpPr>
          <p:spPr>
            <a:xfrm>
              <a:off x="17229" y="3922"/>
              <a:ext cx="1472" cy="1025"/>
            </a:xfrm>
            <a:prstGeom prst="diamond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54" name="图片 53" descr="question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625" y="4107"/>
              <a:ext cx="680" cy="680"/>
            </a:xfrm>
            <a:prstGeom prst="rect">
              <a:avLst/>
            </a:prstGeom>
          </p:spPr>
        </p:pic>
      </p:grpSp>
      <p:cxnSp>
        <p:nvCxnSpPr>
          <p:cNvPr id="7" name="直接箭头连接符 6"/>
          <p:cNvCxnSpPr/>
          <p:nvPr/>
        </p:nvCxnSpPr>
        <p:spPr>
          <a:xfrm>
            <a:off x="2456180" y="1898650"/>
            <a:ext cx="3914775" cy="10795"/>
          </a:xfrm>
          <a:prstGeom prst="straightConnector1">
            <a:avLst/>
          </a:prstGeom>
          <a:ln w="317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456180" y="1884680"/>
            <a:ext cx="0" cy="92837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284470" y="2019300"/>
            <a:ext cx="868680" cy="386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不接诊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836410" y="2832100"/>
            <a:ext cx="1039495" cy="0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035800" y="2406015"/>
            <a:ext cx="640080" cy="386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chemeClr val="bg1"/>
                </a:solidFill>
                <a:latin typeface="Microsoft JhengHei" panose="020B0604030504040204" charset="-120"/>
                <a:ea typeface="Microsoft JhengHei" panose="020B0604030504040204" charset="-120"/>
                <a:sym typeface="+mn-ea"/>
              </a:rPr>
              <a:t>接诊</a:t>
            </a:r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 rot="0">
            <a:off x="7875905" y="2540635"/>
            <a:ext cx="1656080" cy="566420"/>
            <a:chOff x="13617" y="4093"/>
            <a:chExt cx="2608" cy="892"/>
          </a:xfrm>
        </p:grpSpPr>
        <p:grpSp>
          <p:nvGrpSpPr>
            <p:cNvPr id="70" name="组合 69"/>
            <p:cNvGrpSpPr/>
            <p:nvPr/>
          </p:nvGrpSpPr>
          <p:grpSpPr>
            <a:xfrm rot="0">
              <a:off x="13617" y="4093"/>
              <a:ext cx="2609" cy="892"/>
              <a:chOff x="1739" y="2547"/>
              <a:chExt cx="2609" cy="892"/>
            </a:xfrm>
          </p:grpSpPr>
          <p:sp>
            <p:nvSpPr>
              <p:cNvPr id="71" name="圆角矩形 70"/>
              <p:cNvSpPr/>
              <p:nvPr/>
            </p:nvSpPr>
            <p:spPr>
              <a:xfrm>
                <a:off x="1739" y="2547"/>
                <a:ext cx="260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2511" y="2715"/>
                <a:ext cx="172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实时问诊</a:t>
                </a:r>
                <a:endParaRPr lang="zh-CN" altLang="en-US" b="1">
                  <a:solidFill>
                    <a:schemeClr val="bg1"/>
                  </a:solidFill>
                  <a:latin typeface="Microsoft JhengHei" panose="020B0604030504040204" charset="-120"/>
                  <a:ea typeface="宋体" panose="02010600030101010101" pitchFamily="2" charset="-122"/>
                  <a:sym typeface="+mn-ea"/>
                </a:endParaRPr>
              </a:p>
            </p:txBody>
          </p:sp>
        </p:grpSp>
        <p:pic>
          <p:nvPicPr>
            <p:cNvPr id="74" name="图片 73" descr="comment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724" y="4201"/>
              <a:ext cx="680" cy="680"/>
            </a:xfrm>
            <a:prstGeom prst="rect">
              <a:avLst/>
            </a:prstGeom>
          </p:spPr>
        </p:pic>
      </p:grpSp>
      <p:cxnSp>
        <p:nvCxnSpPr>
          <p:cNvPr id="16" name="直接箭头连接符 15"/>
          <p:cNvCxnSpPr/>
          <p:nvPr/>
        </p:nvCxnSpPr>
        <p:spPr>
          <a:xfrm>
            <a:off x="9532620" y="2792730"/>
            <a:ext cx="1039495" cy="0"/>
          </a:xfrm>
          <a:prstGeom prst="straightConnector1">
            <a:avLst/>
          </a:prstGeom>
          <a:ln w="317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10571480" y="2792730"/>
            <a:ext cx="635" cy="1277620"/>
          </a:xfrm>
          <a:prstGeom prst="straightConnector1">
            <a:avLst/>
          </a:prstGeom>
          <a:ln w="317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9532620" y="4062730"/>
            <a:ext cx="1039495" cy="0"/>
          </a:xfrm>
          <a:prstGeom prst="straightConnector1">
            <a:avLst/>
          </a:prstGeom>
          <a:ln w="3175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7875905" y="3779520"/>
            <a:ext cx="1656080" cy="566420"/>
            <a:chOff x="12403" y="5322"/>
            <a:chExt cx="2608" cy="892"/>
          </a:xfrm>
        </p:grpSpPr>
        <p:grpSp>
          <p:nvGrpSpPr>
            <p:cNvPr id="20" name="组合 19"/>
            <p:cNvGrpSpPr/>
            <p:nvPr/>
          </p:nvGrpSpPr>
          <p:grpSpPr>
            <a:xfrm rot="0">
              <a:off x="12403" y="5322"/>
              <a:ext cx="2609" cy="892"/>
              <a:chOff x="1739" y="2547"/>
              <a:chExt cx="2609" cy="892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1739" y="2547"/>
                <a:ext cx="260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511" y="2715"/>
                <a:ext cx="172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开具处方</a:t>
                </a:r>
                <a:endParaRPr lang="zh-CN" altLang="en-US" b="1">
                  <a:solidFill>
                    <a:schemeClr val="bg1"/>
                  </a:solidFill>
                  <a:latin typeface="Microsoft JhengHei" panose="020B0604030504040204" charset="-120"/>
                  <a:ea typeface="宋体" panose="02010600030101010101" pitchFamily="2" charset="-122"/>
                  <a:sym typeface="+mn-ea"/>
                </a:endParaRPr>
              </a:p>
            </p:txBody>
          </p:sp>
        </p:grpSp>
        <p:pic>
          <p:nvPicPr>
            <p:cNvPr id="40" name="图片 39" descr="edit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510" y="5428"/>
              <a:ext cx="680" cy="680"/>
            </a:xfrm>
            <a:prstGeom prst="rect">
              <a:avLst/>
            </a:prstGeom>
          </p:spPr>
        </p:pic>
      </p:grpSp>
      <p:grpSp>
        <p:nvGrpSpPr>
          <p:cNvPr id="100" name="组合 99"/>
          <p:cNvGrpSpPr/>
          <p:nvPr/>
        </p:nvGrpSpPr>
        <p:grpSpPr>
          <a:xfrm>
            <a:off x="5153660" y="3762375"/>
            <a:ext cx="1656080" cy="566420"/>
            <a:chOff x="6844" y="5984"/>
            <a:chExt cx="2608" cy="892"/>
          </a:xfrm>
        </p:grpSpPr>
        <p:grpSp>
          <p:nvGrpSpPr>
            <p:cNvPr id="95" name="组合 94"/>
            <p:cNvGrpSpPr/>
            <p:nvPr/>
          </p:nvGrpSpPr>
          <p:grpSpPr>
            <a:xfrm rot="0">
              <a:off x="6844" y="5984"/>
              <a:ext cx="2609" cy="892"/>
              <a:chOff x="1740" y="2547"/>
              <a:chExt cx="2609" cy="892"/>
            </a:xfrm>
          </p:grpSpPr>
          <p:sp>
            <p:nvSpPr>
              <p:cNvPr id="96" name="圆角矩形 95"/>
              <p:cNvSpPr/>
              <p:nvPr/>
            </p:nvSpPr>
            <p:spPr>
              <a:xfrm>
                <a:off x="1740" y="2547"/>
                <a:ext cx="2609" cy="892"/>
              </a:xfrm>
              <a:prstGeom prst="roundRect">
                <a:avLst/>
              </a:prstGeom>
              <a:noFill/>
              <a:ln w="3175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2511" y="2715"/>
                <a:ext cx="1728" cy="609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r>
                  <a:rPr lang="zh-CN" altLang="en-US" b="1">
                    <a:solidFill>
                      <a:schemeClr val="bg1"/>
                    </a:solidFill>
                    <a:latin typeface="Microsoft JhengHei" panose="020B0604030504040204" charset="-120"/>
                    <a:ea typeface="Microsoft JhengHei" panose="020B0604030504040204" charset="-120"/>
                    <a:sym typeface="+mn-ea"/>
                  </a:rPr>
                  <a:t>结束问诊</a:t>
                </a:r>
                <a:endParaRPr lang="en-US" altLang="zh-CN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endParaRPr>
              </a:p>
            </p:txBody>
          </p:sp>
        </p:grpSp>
        <p:pic>
          <p:nvPicPr>
            <p:cNvPr id="99" name="图片 98" descr="round_clos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41" y="6090"/>
              <a:ext cx="680" cy="680"/>
            </a:xfrm>
            <a:prstGeom prst="rect">
              <a:avLst/>
            </a:prstGeom>
          </p:spPr>
        </p:pic>
      </p:grpSp>
      <p:cxnSp>
        <p:nvCxnSpPr>
          <p:cNvPr id="25" name="直接箭头连接符 24"/>
          <p:cNvCxnSpPr/>
          <p:nvPr/>
        </p:nvCxnSpPr>
        <p:spPr>
          <a:xfrm>
            <a:off x="6836410" y="4062730"/>
            <a:ext cx="1039495" cy="0"/>
          </a:xfrm>
          <a:prstGeom prst="straightConnector1">
            <a:avLst/>
          </a:prstGeom>
          <a:ln w="31750">
            <a:solidFill>
              <a:schemeClr val="bg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大学生活动中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-9525"/>
            <a:ext cx="12225655" cy="687705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456055" y="1819910"/>
            <a:ext cx="1905000" cy="2987675"/>
            <a:chOff x="2293" y="2866"/>
            <a:chExt cx="3000" cy="4705"/>
          </a:xfrm>
          <a:effectLst/>
        </p:grpSpPr>
        <p:pic>
          <p:nvPicPr>
            <p:cNvPr id="4" name="图片 3" descr="流程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3" y="2866"/>
              <a:ext cx="3000" cy="300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2717" y="6227"/>
              <a:ext cx="2151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流程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90135" y="1886585"/>
            <a:ext cx="2411730" cy="2921000"/>
            <a:chOff x="7701" y="2971"/>
            <a:chExt cx="3798" cy="4600"/>
          </a:xfrm>
          <a:effectLst/>
        </p:grpSpPr>
        <p:pic>
          <p:nvPicPr>
            <p:cNvPr id="2" name="图片 1" descr="设计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90" y="2971"/>
              <a:ext cx="2790" cy="279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7701" y="6227"/>
              <a:ext cx="3799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原型设计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783320" y="1819910"/>
            <a:ext cx="2035810" cy="2987675"/>
            <a:chOff x="13832" y="2866"/>
            <a:chExt cx="3206" cy="4705"/>
          </a:xfrm>
          <a:effectLst/>
        </p:grpSpPr>
        <p:pic>
          <p:nvPicPr>
            <p:cNvPr id="3" name="图片 2" descr="技术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32" y="2866"/>
              <a:ext cx="3207" cy="320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13918" y="6227"/>
              <a:ext cx="3035" cy="1344"/>
            </a:xfrm>
            <a:prstGeom prst="rect">
              <a:avLst/>
            </a:prstGeom>
            <a:noFill/>
            <a:effectLst>
              <a:outerShdw blurRad="635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t">
              <a:spAutoFit/>
            </a:bodyPr>
            <a:p>
              <a:pPr algn="ctr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</a:pPr>
              <a:r>
                <a:rPr lang="zh-CN" altLang="en-US" sz="4000" b="1">
                  <a:solidFill>
                    <a:schemeClr val="bg1"/>
                  </a:solidFill>
                  <a:latin typeface="Microsoft JhengHei" panose="020B0604030504040204" charset="-120"/>
                  <a:ea typeface="Microsoft JhengHei" panose="020B0604030504040204" charset="-120"/>
                  <a:sym typeface="+mn-ea"/>
                </a:rPr>
                <a:t>技术栈</a:t>
              </a:r>
              <a:endParaRPr lang="en-US" altLang="zh-CN" sz="3200">
                <a:solidFill>
                  <a:schemeClr val="bg1"/>
                </a:solidFill>
                <a:latin typeface="Microsoft JhengHei" panose="020B0604030504040204" charset="-120"/>
                <a:ea typeface="宋体" panose="02010600030101010101" pitchFamily="2" charset="-122"/>
                <a:sym typeface="+mn-ea"/>
              </a:endParaRPr>
            </a:p>
          </p:txBody>
        </p:sp>
      </p:grpSp>
    </p:spTree>
  </p:cSld>
  <p:clrMapOvr>
    <a:masterClrMapping/>
  </p:clrMapOvr>
  <p:transition advTm="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440" y="9525"/>
            <a:ext cx="11501755" cy="7102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05480" y="6300470"/>
            <a:ext cx="5780405" cy="386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Microsoft JhengHei" panose="020B0604030504040204" charset="-120"/>
                <a:ea typeface="Microsoft JhengHei" panose="020B0604030504040204" charset="-120"/>
              </a:rPr>
              <a:t>学生端（患者端）原型设计稿概览</a:t>
            </a:r>
            <a:endParaRPr lang="zh-CN" altLang="en-US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450" y="-635"/>
            <a:ext cx="10844530" cy="6670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11830" y="6376670"/>
            <a:ext cx="5780405" cy="386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Microsoft JhengHei" panose="020B0604030504040204" charset="-120"/>
                <a:ea typeface="Microsoft JhengHei" panose="020B0604030504040204" charset="-120"/>
              </a:rPr>
              <a:t>医生端原型设计稿概览</a:t>
            </a:r>
            <a:endParaRPr lang="zh-CN" altLang="en-US">
              <a:latin typeface="Microsoft JhengHei" panose="020B0604030504040204" charset="-120"/>
              <a:ea typeface="Microsoft JhengHei" panose="020B0604030504040204" charset="-120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WPS 演示</Application>
  <PresentationFormat>宽屏</PresentationFormat>
  <Paragraphs>83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方正兰亭超细黑简体</vt:lpstr>
      <vt:lpstr>Microsoft JhengHei</vt:lpstr>
      <vt:lpstr>楷体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YFZX-YSY-1769</dc:creator>
  <cp:lastModifiedBy>YFZX-YSY-1769</cp:lastModifiedBy>
  <cp:revision>13</cp:revision>
  <dcterms:created xsi:type="dcterms:W3CDTF">2019-01-02T06:23:30Z</dcterms:created>
  <dcterms:modified xsi:type="dcterms:W3CDTF">2019-01-02T09:37:44Z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2052-10.8.0.5715</vt:lpwstr>
  </property>
</Properties>
</file>