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4" r:id="rId3"/>
    <p:sldId id="314" r:id="rId4"/>
    <p:sldId id="285" r:id="rId5"/>
    <p:sldId id="322" r:id="rId6"/>
    <p:sldId id="286" r:id="rId7"/>
    <p:sldId id="287" r:id="rId8"/>
    <p:sldId id="325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10" r:id="rId18"/>
  </p:sldIdLst>
  <p:sldSz cx="12192000" cy="6858000"/>
  <p:notesSz cx="6858000" cy="9144000"/>
  <p:defaultTextStyle>
    <a:lvl1pPr marL="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1pPr>
    <a:lvl2pPr marL="4572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2pPr>
    <a:lvl3pPr marL="9144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3pPr>
    <a:lvl4pPr marL="13716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4pPr>
    <a:lvl5pPr marL="18288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5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2064" y="1181"/>
      </p:cViewPr>
      <p:guideLst>
        <p:guide orient="horz" pos="2167"/>
        <p:guide pos="282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2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5" name="页眉占位符 1"/>
          <p:cNvSpPr/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 sz="1200"/>
          </a:p>
        </p:txBody>
      </p:sp>
      <p:sp>
        <p:nvSpPr>
          <p:cNvPr id="1049206" name="日期占位符 2"/>
          <p:cNvSpPr/>
          <p:nvPr>
            <p:ph type="dt" sz="quarter" idx="9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algn="r"/>
            <a:fld id="{566ABCEB-ACFC-4714-9973-3DA970169C29}" type="datetime1">
              <a:rPr lang="zh-CN" altLang="en-US" sz="1200"/>
            </a:fld>
            <a:endParaRPr lang="zh-CN" altLang="en-US" sz="1200"/>
          </a:p>
        </p:txBody>
      </p:sp>
      <p:sp>
        <p:nvSpPr>
          <p:cNvPr id="1049207" name="页脚占位符 3"/>
          <p:cNvSpPr/>
          <p:nvPr>
            <p:ph type="ftr" sz="quarter" idx="19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/>
            <a:endParaRPr lang="zh-CN" altLang="en-US" sz="1200"/>
          </a:p>
        </p:txBody>
      </p:sp>
      <p:sp>
        <p:nvSpPr>
          <p:cNvPr id="1049208" name="灯片编号占位符 4"/>
          <p:cNvSpPr/>
          <p:nvPr>
            <p:ph type="sldNum" sz="quarter" idx="29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algn="r"/>
            <a:fld id="{566ABCEB-ACFC-4714-9973-3DA970169C29}" type="slidenum">
              <a:rPr lang="zh-CN" altLang="en-US" sz="1200"/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99" name="页眉占位符 1"/>
          <p:cNvSpPr/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endParaRPr lang="zh-CN" altLang="en-US" sz="1200"/>
          </a:p>
        </p:txBody>
      </p:sp>
      <p:sp>
        <p:nvSpPr>
          <p:cNvPr id="1049200" name="日期占位符 2"/>
          <p:cNvSpPr/>
          <p:nvPr>
            <p:ph type="dt" idx="9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 algn="r"/>
            <a:fld id="{566ABCEB-ACFC-4714-9973-3DA970169C29}" type="datetime1">
              <a:rPr lang="zh-CN" altLang="en-US" sz="1200"/>
            </a:fld>
            <a:endParaRPr lang="zh-CN" altLang="en-US" sz="1200"/>
          </a:p>
        </p:txBody>
      </p:sp>
      <p:sp>
        <p:nvSpPr>
          <p:cNvPr id="1049201" name="幻灯片图像占位符 3"/>
          <p:cNvSpPr/>
          <p:nvPr>
            <p:ph type="sldImg" idx="19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p/>
        </p:txBody>
      </p:sp>
      <p:sp>
        <p:nvSpPr>
          <p:cNvPr id="1049202" name="备注占位符 4"/>
          <p:cNvSpPr/>
          <p:nvPr>
            <p:ph type="body" sz="quarter" idx="29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9203" name="页脚占位符 5"/>
          <p:cNvSpPr/>
          <p:nvPr>
            <p:ph type="ftr" sz="quarter" idx="39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/>
            <a:endParaRPr lang="zh-CN" altLang="en-US" sz="1200"/>
          </a:p>
        </p:txBody>
      </p:sp>
      <p:sp>
        <p:nvSpPr>
          <p:cNvPr id="1049204" name="灯片编号占位符 6"/>
          <p:cNvSpPr/>
          <p:nvPr>
            <p:ph type="sldNum" sz="quarter" idx="49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p>
            <a:pPr lvl="0" algn="r"/>
            <a:fld id="{566ABCEB-ACFC-4714-9973-3DA970169C29}" type="slidenum">
              <a:rPr lang="zh-CN" altLang="en-US" sz="1200"/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1pPr>
    <a:lvl2pPr marL="4572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2pPr>
    <a:lvl3pPr marL="9144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3pPr>
    <a:lvl4pPr marL="13716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4pPr>
    <a:lvl5pPr marL="1828800" indent="0" algn="l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anose="020F0502020204030204" pitchFamily="34" charset="0"/>
        <a:ea typeface="SimSun" panose="02010600030101010101" pitchFamily="2" charset="-122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7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9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7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7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8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182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181600" cy="435133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2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8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8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918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87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8" cy="3684588"/>
          </a:xfrm>
        </p:spPr>
        <p:txBody>
          <a:bodyPr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2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9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9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91" name="Content Placeholder 2"/>
          <p:cNvSpPr>
            <a:spLocks noGrp="1"/>
          </p:cNvSpPr>
          <p:nvPr>
            <p:ph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104919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4919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4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78" name="日期占位符 3"/>
          <p:cNvSpPr/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  <a:effectLst/>
      </p:bgPr>
    </p:bg>
    <p:spTree>
      <p:nvGrpSpPr>
        <p:cNvPr id="1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/>
          <p:nvPr>
            <p:ph type="title" idx="4294967295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1048577" name="文本占位符 2"/>
          <p:cNvSpPr/>
          <p:nvPr>
            <p:ph type="body" idx="9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1048578" name="日期占位符 3"/>
          <p:cNvSpPr/>
          <p:nvPr>
            <p:ph type="dt" sz="half" idx="19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79" name="页脚占位符 4"/>
          <p:cNvSpPr/>
          <p:nvPr>
            <p:ph type="ftr" sz="quarter" idx="2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48580" name="灯片编号占位符 5"/>
          <p:cNvSpPr/>
          <p:nvPr>
            <p:ph type="sldNum" sz="quarter" idx="39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fld id="{566ABCEB-ACFC-4714-9973-3DA970169C29}" type="slidenum">
              <a:rPr lang="zh-CN" altLang="en-US" sz="1200">
                <a:solidFill>
                  <a:srgbClr val="898989"/>
                </a:solidFill>
              </a:rPr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marL="0" indent="0" algn="l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4400">
          <a:solidFill>
            <a:schemeClr val="dk1"/>
          </a:solidFill>
          <a:latin typeface="Calibri Light" panose="020F0302020204030204" pitchFamily="34" charset="0"/>
          <a:ea typeface="SimSun" panose="02010600030101010101" pitchFamily="2" charset="-122"/>
        </a:defRPr>
      </a:lvl1pPr>
    </p:titleStyle>
    <p:bodyStyle>
      <a:lvl1pPr marL="228600" indent="-228600" algn="l" rtl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1pPr>
      <a:lvl2pPr marL="685800" indent="-228600" algn="l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marL="1143000" indent="-228600" algn="l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marL="1600200" indent="-228600" algn="l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marL="2057400" indent="-228600" algn="l" rtl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SzPct val="100000"/>
        <a:buFont typeface="Arial" panose="020B0604020202020204" pitchFamily="34" charset="0"/>
        <a:buChar char="•"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5pPr>
    </p:bodyStyle>
    <p:otherStyle>
      <a:lvl1pPr marL="0" indent="0" algn="l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1pPr>
      <a:lvl2pPr marL="457200" indent="0" algn="l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marL="914400" indent="0" algn="l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marL="1371600" indent="0" algn="l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marL="1828800" indent="0" algn="l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anose="020F0502020204030204" pitchFamily="34" charset="0"/>
          <a:ea typeface="SimSun" panose="02010600030101010101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等腰三角形 4"/>
          <p:cNvSpPr/>
          <p:nvPr/>
        </p:nvSpPr>
        <p:spPr>
          <a:xfrm rot="5400000">
            <a:off x="-970756" y="1456531"/>
            <a:ext cx="5345112" cy="3403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1B2E4">
                  <a:alpha val="100000"/>
                </a:srgbClr>
              </a:gs>
              <a:gs pos="100000">
                <a:srgbClr val="0172CE">
                  <a:alpha val="100000"/>
                </a:srgbClr>
              </a:gs>
            </a:gsLst>
            <a:lin ang="20400000" scaled="0"/>
          </a:gra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 rot="0">
            <a:off x="8858250" y="4560887"/>
            <a:ext cx="3336925" cy="2297112"/>
            <a:chOff x="8858248" y="4561417"/>
            <a:chExt cx="3336926" cy="2296583"/>
          </a:xfrm>
        </p:grpSpPr>
        <p:sp>
          <p:nvSpPr>
            <p:cNvPr id="1048582" name="直角三角形 5"/>
            <p:cNvSpPr/>
            <p:nvPr/>
          </p:nvSpPr>
          <p:spPr>
            <a:xfrm flipH="1">
              <a:off x="8858249" y="4561417"/>
              <a:ext cx="3333750" cy="2296583"/>
            </a:xfrm>
            <a:prstGeom prst="rtTriangle">
              <a:avLst/>
            </a:prstGeom>
            <a:gradFill rotWithShape="1">
              <a:gsLst>
                <a:gs pos="0">
                  <a:srgbClr val="01B2E4">
                    <a:alpha val="100000"/>
                  </a:srgbClr>
                </a:gs>
                <a:gs pos="100000">
                  <a:srgbClr val="0172CE">
                    <a:alpha val="100000"/>
                  </a:srgbClr>
                </a:gs>
              </a:gsLst>
              <a:lin ang="20400000" scaled="0"/>
            </a:gra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583" name="直角三角形 6"/>
            <p:cNvSpPr/>
            <p:nvPr/>
          </p:nvSpPr>
          <p:spPr>
            <a:xfrm flipH="1">
              <a:off x="8858248" y="5528892"/>
              <a:ext cx="3336926" cy="1329108"/>
            </a:xfrm>
            <a:custGeom>
              <a:avLst/>
              <a:gdLst/>
              <a:ahLst/>
              <a:cxnLst/>
              <a:rect l="0" t="0" r="r" b="b"/>
              <a:pathLst>
                <a:path w="3493344" h="1391410">
                  <a:moveTo>
                    <a:pt x="6698" y="1391410"/>
                  </a:moveTo>
                  <a:cubicBezTo>
                    <a:pt x="4465" y="1190961"/>
                    <a:pt x="2233" y="990512"/>
                    <a:pt x="0" y="790063"/>
                  </a:cubicBezTo>
                  <a:lnTo>
                    <a:pt x="1466206" y="0"/>
                  </a:lnTo>
                  <a:lnTo>
                    <a:pt x="3493344" y="1391410"/>
                  </a:lnTo>
                  <a:lnTo>
                    <a:pt x="6698" y="1391410"/>
                  </a:lnTo>
                </a:path>
              </a:pathLst>
            </a:custGeom>
            <a:solidFill>
              <a:srgbClr val="18394E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2097152" name="图片 8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36525" y="1423987"/>
            <a:ext cx="5622925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文本框 12"/>
          <p:cNvSpPr txBox="1"/>
          <p:nvPr/>
        </p:nvSpPr>
        <p:spPr>
          <a:xfrm>
            <a:off x="6034405" y="2237105"/>
            <a:ext cx="4989830" cy="10147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6000">
                <a:solidFill>
                  <a:srgbClr val="0172CE"/>
                </a:solidFill>
                <a:latin typeface="+mn-lt"/>
                <a:cs typeface="+mn-lt"/>
              </a:rPr>
              <a:t>Git &amp; Github</a:t>
            </a:r>
            <a:endParaRPr lang="fr-FR" altLang="en-US" sz="6000">
              <a:solidFill>
                <a:srgbClr val="0172CE"/>
              </a:solidFill>
              <a:latin typeface="+mn-lt"/>
              <a:cs typeface="+mn-lt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473700" y="1696085"/>
            <a:ext cx="6297295" cy="62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4400" b="1">
                <a:solidFill>
                  <a:srgbClr val="0172CE"/>
                </a:solidFill>
                <a:latin typeface="+mn-lt"/>
                <a:cs typeface="+mn-lt"/>
              </a:rPr>
              <a:t>VEILLE TECHNOLOGIE</a:t>
            </a:r>
            <a:endParaRPr lang="fr-FR" altLang="en-US" sz="4400" b="1">
              <a:solidFill>
                <a:srgbClr val="0172CE"/>
              </a:solidFill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105092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96361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682625"/>
            <a:ext cx="4019550" cy="76708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78168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07 Création de compte GitHub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r>
              <a:rPr lang="en-US" altLang="fr-FR" sz="2400"/>
              <a:t>1. Cr</a:t>
            </a:r>
            <a:r>
              <a:rPr lang="en-US" altLang="en-US" sz="2400"/>
              <a:t>é</a:t>
            </a:r>
            <a:r>
              <a:rPr lang="en-US" altLang="fr-FR" sz="2400"/>
              <a:t>er un compte GitHub</a:t>
            </a:r>
            <a:endParaRPr lang="en-US" altLang="fr-FR" sz="2400"/>
          </a:p>
          <a:p>
            <a:pPr algn="just">
              <a:lnSpc>
                <a:spcPct val="100000"/>
              </a:lnSpc>
            </a:pPr>
            <a:r>
              <a:rPr lang="en-US" altLang="fr-FR" sz="2400"/>
              <a:t>Rendez-vous sur https://github.com.</a:t>
            </a:r>
            <a:endParaRPr lang="en-US" altLang="fr-FR" sz="2400"/>
          </a:p>
          <a:p>
            <a:pPr algn="just">
              <a:lnSpc>
                <a:spcPct val="100000"/>
              </a:lnSpc>
            </a:pPr>
            <a:r>
              <a:rPr lang="en-US" altLang="fr-FR" sz="2400"/>
              <a:t>Cliquez sur Sign Up et suivez les </a:t>
            </a:r>
            <a:r>
              <a:rPr lang="en-US" altLang="en-US" sz="2400"/>
              <a:t>é</a:t>
            </a:r>
            <a:r>
              <a:rPr lang="en-US" altLang="fr-FR" sz="2400"/>
              <a:t>tapes pour cr</a:t>
            </a:r>
            <a:r>
              <a:rPr lang="en-US" altLang="en-US" sz="2400"/>
              <a:t>é</a:t>
            </a:r>
            <a:r>
              <a:rPr lang="en-US" altLang="fr-FR" sz="2400"/>
              <a:t>er votre compte.</a:t>
            </a:r>
            <a:endParaRPr lang="en-US" altLang="fr-FR" sz="2400"/>
          </a:p>
          <a:p>
            <a:pPr algn="just">
              <a:lnSpc>
                <a:spcPct val="100000"/>
              </a:lnSpc>
            </a:pPr>
            <a:endParaRPr lang="en-US" altLang="fr-FR" sz="2400"/>
          </a:p>
        </p:txBody>
      </p:sp>
      <p:sp>
        <p:nvSpPr>
          <p:cNvPr id="1048603" name="矩形 4"/>
          <p:cNvSpPr/>
          <p:nvPr/>
        </p:nvSpPr>
        <p:spPr>
          <a:xfrm>
            <a:off x="0" y="5427980"/>
            <a:ext cx="12192000" cy="304546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95" name="图片 6" descr="C:/Users/HP/Downloads/Download GitHub Logo, Git Hub Icon On White Background.jpgDownload GitHub Logo, Git Hub Icon On White Background"/>
          <p:cNvPicPr/>
          <p:nvPr/>
        </p:nvPicPr>
        <p:blipFill>
          <a:blip r:embed="rId1"/>
          <a:srcRect t="6827" b="6827"/>
          <a:stretch>
            <a:fillRect/>
          </a:stretch>
        </p:blipFill>
        <p:spPr>
          <a:xfrm>
            <a:off x="842010" y="1719580"/>
            <a:ext cx="3464560" cy="2992120"/>
          </a:xfrm>
          <a:prstGeom prst="rect">
            <a:avLst/>
          </a:prstGeom>
          <a:noFill/>
          <a:ln w="76200" cap="flat" cmpd="sng">
            <a:solidFill>
              <a:srgbClr val="41C3E4">
                <a:alpha val="100000"/>
              </a:srgbClr>
            </a:solidFill>
            <a:prstDash val="solid"/>
            <a:miter/>
          </a:ln>
        </p:spPr>
      </p:pic>
      <p:sp>
        <p:nvSpPr>
          <p:cNvPr id="10" name="Zone de texte 9"/>
          <p:cNvSpPr txBox="1"/>
          <p:nvPr/>
        </p:nvSpPr>
        <p:spPr>
          <a:xfrm>
            <a:off x="11550650" y="7014210"/>
            <a:ext cx="514350" cy="45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11</a:t>
            </a:r>
            <a:endParaRPr lang="fr-F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105092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96361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587375"/>
            <a:ext cx="4019550" cy="103632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686435"/>
            <a:ext cx="3416300" cy="9378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08 Cloner un dépot GitHub sur la machine et faire des modifications en local</a:t>
            </a:r>
            <a:endParaRPr lang="fr-FR" altLang="en-US" sz="16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r>
              <a:rPr lang="fr-FR" altLang="en-US" sz="2400"/>
              <a:t>*Pour </a:t>
            </a:r>
            <a:r>
              <a:rPr lang="en-US" altLang="fr-FR" sz="2400"/>
              <a:t>Cr</a:t>
            </a:r>
            <a:r>
              <a:rPr lang="en-US" altLang="en-US" sz="2400"/>
              <a:t>é</a:t>
            </a:r>
            <a:r>
              <a:rPr lang="en-US" altLang="fr-FR" sz="2400"/>
              <a:t>er un d</a:t>
            </a:r>
            <a:r>
              <a:rPr lang="en-US" altLang="en-US" sz="2400"/>
              <a:t>é</a:t>
            </a:r>
            <a:r>
              <a:rPr lang="en-US" altLang="fr-FR" sz="2400"/>
              <a:t>pôt sur GitHub</a:t>
            </a:r>
            <a:endParaRPr lang="en-US" altLang="fr-FR" sz="2400"/>
          </a:p>
          <a:p>
            <a:pPr algn="just">
              <a:lnSpc>
                <a:spcPct val="100000"/>
              </a:lnSpc>
            </a:pPr>
            <a:r>
              <a:rPr lang="en-US" altLang="fr-FR" sz="2400"/>
              <a:t>Connectez-vous à GitHub.</a:t>
            </a:r>
            <a:endParaRPr lang="en-US" altLang="fr-FR" sz="2400"/>
          </a:p>
          <a:p>
            <a:pPr algn="just">
              <a:lnSpc>
                <a:spcPct val="100000"/>
              </a:lnSpc>
            </a:pPr>
            <a:r>
              <a:rPr lang="en-US" altLang="fr-FR" sz="2400"/>
              <a:t>Cliquez sur New repository.</a:t>
            </a:r>
            <a:endParaRPr lang="en-US" altLang="fr-FR" sz="2400"/>
          </a:p>
          <a:p>
            <a:pPr algn="just">
              <a:lnSpc>
                <a:spcPct val="100000"/>
              </a:lnSpc>
            </a:pPr>
            <a:r>
              <a:rPr lang="en-US" altLang="fr-FR" sz="2400"/>
              <a:t>Donnez un nom à votre d</a:t>
            </a:r>
            <a:r>
              <a:rPr lang="en-US" altLang="en-US" sz="2400"/>
              <a:t>é</a:t>
            </a:r>
            <a:r>
              <a:rPr lang="en-US" altLang="fr-FR" sz="2400"/>
              <a:t>pôt, choisissez Public ou Private, puis cliquez sur Create repository.</a:t>
            </a:r>
            <a:endParaRPr lang="en-US" altLang="fr-FR" sz="2400"/>
          </a:p>
        </p:txBody>
      </p:sp>
      <p:sp>
        <p:nvSpPr>
          <p:cNvPr id="1048603" name="矩形 4"/>
          <p:cNvSpPr/>
          <p:nvPr/>
        </p:nvSpPr>
        <p:spPr>
          <a:xfrm>
            <a:off x="0" y="5427980"/>
            <a:ext cx="12192000" cy="304546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" name="Zone de texte 9"/>
          <p:cNvSpPr txBox="1"/>
          <p:nvPr/>
        </p:nvSpPr>
        <p:spPr>
          <a:xfrm>
            <a:off x="11550650" y="7014210"/>
            <a:ext cx="514350" cy="45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12</a:t>
            </a:r>
            <a:endParaRPr lang="fr-FR" altLang="en-US"/>
          </a:p>
        </p:txBody>
      </p:sp>
      <p:pic>
        <p:nvPicPr>
          <p:cNvPr id="1" name="图片 6" descr="C:/Users/HP/Downloads/Download GitHub Logo, Git Hub Icon On White Background.jpgDownload GitHub Logo, Git Hub Icon On White Background"/>
          <p:cNvPicPr/>
          <p:nvPr/>
        </p:nvPicPr>
        <p:blipFill>
          <a:blip r:embed="rId1"/>
          <a:srcRect t="6827" b="6827"/>
          <a:stretch>
            <a:fillRect/>
          </a:stretch>
        </p:blipFill>
        <p:spPr>
          <a:xfrm>
            <a:off x="905510" y="1624330"/>
            <a:ext cx="3464560" cy="2992120"/>
          </a:xfrm>
          <a:prstGeom prst="rect">
            <a:avLst/>
          </a:prstGeom>
          <a:noFill/>
          <a:ln w="76200" cap="flat" cmpd="sng">
            <a:solidFill>
              <a:srgbClr val="41C3E4">
                <a:alpha val="100000"/>
              </a:srgbClr>
            </a:solidFill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749300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661987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238125"/>
            <a:ext cx="4019550" cy="103632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368935"/>
            <a:ext cx="3416300" cy="9378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08 Cloner un dépot GitHub sur la machine et faire des modifications en local</a:t>
            </a:r>
            <a:endParaRPr lang="fr-FR" altLang="en-US" sz="16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endParaRPr lang="en-US" altLang="fr-FR" sz="2400"/>
          </a:p>
        </p:txBody>
      </p:sp>
      <p:sp>
        <p:nvSpPr>
          <p:cNvPr id="10" name="Zone de texte 9"/>
          <p:cNvSpPr txBox="1"/>
          <p:nvPr/>
        </p:nvSpPr>
        <p:spPr>
          <a:xfrm>
            <a:off x="11550650" y="6363335"/>
            <a:ext cx="514350" cy="45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13</a:t>
            </a:r>
            <a:endParaRPr lang="fr-FR" alt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1118235" y="1800860"/>
            <a:ext cx="1073277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fr-FR"/>
              <a:t>1. Cloner le d</a:t>
            </a:r>
            <a:r>
              <a:rPr lang="en-US" altLang="en-US"/>
              <a:t>é</a:t>
            </a:r>
            <a:r>
              <a:rPr lang="en-US" altLang="fr-FR"/>
              <a:t>pôt GitHub sur votre machine</a:t>
            </a:r>
            <a:r>
              <a:rPr lang="fr-FR" altLang="en-US"/>
              <a:t>, </a:t>
            </a:r>
            <a:r>
              <a:rPr lang="en-US" altLang="fr-FR"/>
              <a:t>Ouvrez votre terminal ou Git Bash et ex</a:t>
            </a:r>
            <a:r>
              <a:rPr lang="en-US" altLang="en-US"/>
              <a:t>é</a:t>
            </a:r>
            <a:r>
              <a:rPr lang="en-US" altLang="fr-FR"/>
              <a:t>cutez :</a:t>
            </a:r>
            <a:endParaRPr lang="en-US" altLang="fr-FR"/>
          </a:p>
          <a:p>
            <a:r>
              <a:rPr lang="en-US" altLang="fr-FR"/>
              <a:t>git clone https://github.com/LudovicBALOGOUN/dclic</a:t>
            </a:r>
            <a:r>
              <a:rPr lang="fr-FR" altLang="en-US"/>
              <a:t> , </a:t>
            </a:r>
            <a:r>
              <a:rPr lang="en-US" altLang="fr-FR"/>
              <a:t>Acc</a:t>
            </a:r>
            <a:r>
              <a:rPr lang="en-US" altLang="en-US"/>
              <a:t>é</a:t>
            </a:r>
            <a:r>
              <a:rPr lang="en-US" altLang="fr-FR"/>
              <a:t>dez au dossier clon</a:t>
            </a:r>
            <a:r>
              <a:rPr lang="en-US" altLang="en-US"/>
              <a:t>é</a:t>
            </a:r>
            <a:r>
              <a:rPr lang="en-US" altLang="fr-FR"/>
              <a:t> :</a:t>
            </a:r>
            <a:r>
              <a:rPr lang="fr-FR" altLang="en-US"/>
              <a:t> </a:t>
            </a:r>
            <a:r>
              <a:rPr lang="en-US" altLang="fr-FR"/>
              <a:t>cd dclic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2. Faire des modifications dans le d</a:t>
            </a:r>
            <a:r>
              <a:rPr lang="en-US" altLang="en-US"/>
              <a:t>é</a:t>
            </a:r>
            <a:r>
              <a:rPr lang="en-US" altLang="fr-FR"/>
              <a:t>pôt local</a:t>
            </a:r>
            <a:r>
              <a:rPr lang="fr-FR" altLang="en-US"/>
              <a:t> </a:t>
            </a:r>
            <a:r>
              <a:rPr lang="en-US" altLang="fr-FR"/>
              <a:t>Cr</a:t>
            </a:r>
            <a:r>
              <a:rPr lang="en-US" altLang="en-US"/>
              <a:t>é</a:t>
            </a:r>
            <a:r>
              <a:rPr lang="en-US" altLang="fr-FR"/>
              <a:t>er un fichier index.html :</a:t>
            </a:r>
            <a:r>
              <a:rPr lang="fr-FR" altLang="en-US"/>
              <a:t> </a:t>
            </a:r>
            <a:r>
              <a:rPr lang="en-US" altLang="fr-FR"/>
              <a:t>touch index.html</a:t>
            </a:r>
            <a:endParaRPr lang="en-US" altLang="fr-FR"/>
          </a:p>
          <a:p>
            <a:r>
              <a:rPr lang="en-US" altLang="fr-FR"/>
              <a:t>Cr</a:t>
            </a:r>
            <a:r>
              <a:rPr lang="en-US" altLang="en-US"/>
              <a:t>é</a:t>
            </a:r>
            <a:r>
              <a:rPr lang="en-US" altLang="fr-FR"/>
              <a:t>er un fichier style.css :</a:t>
            </a:r>
            <a:r>
              <a:rPr lang="fr-FR" altLang="en-US"/>
              <a:t> </a:t>
            </a:r>
            <a:r>
              <a:rPr lang="en-US" altLang="fr-FR"/>
              <a:t>touch style.css</a:t>
            </a:r>
            <a:endParaRPr lang="en-US" altLang="fr-FR"/>
          </a:p>
          <a:p>
            <a:r>
              <a:rPr lang="en-US" altLang="fr-FR"/>
              <a:t>V</a:t>
            </a:r>
            <a:r>
              <a:rPr lang="en-US" altLang="en-US"/>
              <a:t>é</a:t>
            </a:r>
            <a:r>
              <a:rPr lang="en-US" altLang="fr-FR"/>
              <a:t>rifiez les fichiers cr</a:t>
            </a:r>
            <a:r>
              <a:rPr lang="en-US" altLang="en-US"/>
              <a:t>éé</a:t>
            </a:r>
            <a:r>
              <a:rPr lang="en-US" altLang="fr-FR"/>
              <a:t>s avec :</a:t>
            </a:r>
            <a:r>
              <a:rPr lang="fr-FR" altLang="en-US"/>
              <a:t> </a:t>
            </a:r>
            <a:r>
              <a:rPr lang="en-US" altLang="fr-FR"/>
              <a:t>ls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3. Ajouter les modifications à l'index de Git</a:t>
            </a:r>
            <a:r>
              <a:rPr lang="fr-FR" altLang="en-US"/>
              <a:t> , </a:t>
            </a:r>
            <a:r>
              <a:rPr lang="en-US" altLang="fr-FR"/>
              <a:t>Ajoutez tous les fichiers modifi</a:t>
            </a:r>
            <a:r>
              <a:rPr lang="en-US" altLang="en-US"/>
              <a:t>é</a:t>
            </a:r>
            <a:r>
              <a:rPr lang="en-US" altLang="fr-FR"/>
              <a:t>s à l’index :</a:t>
            </a:r>
            <a:endParaRPr lang="en-US" altLang="fr-FR"/>
          </a:p>
          <a:p>
            <a:r>
              <a:rPr lang="en-US" altLang="fr-FR"/>
              <a:t>git add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4. Enregistrer les modifications avec un commit</a:t>
            </a:r>
            <a:endParaRPr lang="en-US" altLang="fr-FR"/>
          </a:p>
          <a:p>
            <a:r>
              <a:rPr lang="en-US" altLang="fr-FR"/>
              <a:t>Cr</a:t>
            </a:r>
            <a:r>
              <a:rPr lang="en-US" altLang="en-US"/>
              <a:t>é</a:t>
            </a:r>
            <a:r>
              <a:rPr lang="en-US" altLang="fr-FR"/>
              <a:t>ez un commit pour sauvegarder les modifications localement :</a:t>
            </a:r>
            <a:endParaRPr lang="en-US" altLang="fr-FR"/>
          </a:p>
          <a:p>
            <a:r>
              <a:rPr lang="en-US" altLang="fr-FR"/>
              <a:t>git commit -m "Ajout des fichiers index.html et style.css"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5. Envoyer les modifications vers le d</a:t>
            </a:r>
            <a:r>
              <a:rPr lang="en-US" altLang="en-US"/>
              <a:t>é</a:t>
            </a:r>
            <a:r>
              <a:rPr lang="en-US" altLang="fr-FR"/>
              <a:t>pôt GitHub</a:t>
            </a:r>
            <a:r>
              <a:rPr lang="fr-FR" altLang="en-US"/>
              <a:t> , </a:t>
            </a:r>
            <a:r>
              <a:rPr lang="en-US" altLang="fr-FR"/>
              <a:t>Envoyez vos modifications sur GitHub :</a:t>
            </a:r>
            <a:endParaRPr lang="en-US" altLang="fr-FR"/>
          </a:p>
          <a:p>
            <a:r>
              <a:rPr lang="en-US" altLang="fr-FR"/>
              <a:t>git push origin main</a:t>
            </a:r>
            <a:endParaRPr lang="en-US" altLang="fr-FR"/>
          </a:p>
          <a:p>
            <a:r>
              <a:rPr lang="en-US" altLang="fr-FR"/>
              <a:t>(Remplacez main par le nom de votre branche principale si n</a:t>
            </a:r>
            <a:r>
              <a:rPr lang="en-US" altLang="en-US"/>
              <a:t>é</a:t>
            </a:r>
            <a:r>
              <a:rPr lang="en-US" altLang="fr-FR"/>
              <a:t>cessaire).</a:t>
            </a:r>
            <a:endParaRPr lang="en-US" alt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图片 2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76375"/>
            <a:ext cx="6343650" cy="46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9" descr="C:/Users/HP/Downloads/Download GitHub Logo, Git Hub Icon On White Background.jpgDownload GitHub Logo, Git Hub Icon On White Background"/>
          <p:cNvPicPr/>
          <p:nvPr/>
        </p:nvPicPr>
        <p:blipFill>
          <a:blip r:embed="rId2"/>
          <a:srcRect t="12628" b="12628"/>
          <a:stretch>
            <a:fillRect/>
          </a:stretch>
        </p:blipFill>
        <p:spPr>
          <a:xfrm>
            <a:off x="0" y="1787525"/>
            <a:ext cx="5037137" cy="376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9" name="直接连接符 9"/>
          <p:cNvCxnSpPr/>
          <p:nvPr/>
        </p:nvCxnSpPr>
        <p:spPr>
          <a:xfrm>
            <a:off x="5622925" y="2178050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210661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1788160"/>
            <a:ext cx="4019550" cy="82677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038340" y="1829435"/>
            <a:ext cx="386842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09 Enregistrer les modifications avec un commit et les envoyées vers le dépot GitHub</a:t>
            </a:r>
            <a:endParaRPr lang="fr-FR" altLang="en-US" sz="16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048601" name="矩形 30"/>
          <p:cNvSpPr/>
          <p:nvPr/>
        </p:nvSpPr>
        <p:spPr>
          <a:xfrm>
            <a:off x="0" y="1787525"/>
            <a:ext cx="5037137" cy="3765550"/>
          </a:xfrm>
          <a:prstGeom prst="rect">
            <a:avLst/>
          </a:prstGeom>
          <a:solidFill>
            <a:schemeClr val="dk1">
              <a:alpha val="46999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566525" y="6331585"/>
            <a:ext cx="54546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14</a:t>
            </a:r>
            <a:endParaRPr lang="fr-FR" alt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6343650" y="3207385"/>
            <a:ext cx="504380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>
              <a:lnSpc>
                <a:spcPct val="110000"/>
              </a:lnSpc>
            </a:pPr>
            <a:r>
              <a:rPr lang="en-US" altLang="fr-FR"/>
              <a:t>.</a:t>
            </a:r>
            <a:endParaRPr lang="en-US" altLang="fr-FR"/>
          </a:p>
          <a:p>
            <a:pPr algn="dist">
              <a:lnSpc>
                <a:spcPct val="110000"/>
              </a:lnSpc>
            </a:pPr>
            <a:endParaRPr lang="en-US" altLang="fr-FR"/>
          </a:p>
          <a:p>
            <a:pPr algn="dist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6153150" y="3143885"/>
            <a:ext cx="5112385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10000"/>
              </a:lnSpc>
            </a:pPr>
            <a:r>
              <a:rPr lang="en-US" altLang="fr-FR"/>
              <a:t>4. Enregistrer les modifications avec un commit</a:t>
            </a:r>
            <a:endParaRPr lang="en-US" altLang="fr-FR"/>
          </a:p>
          <a:p>
            <a:pPr algn="just">
              <a:lnSpc>
                <a:spcPct val="110000"/>
              </a:lnSpc>
            </a:pPr>
            <a:r>
              <a:rPr lang="en-US" altLang="fr-FR"/>
              <a:t>Cr</a:t>
            </a:r>
            <a:r>
              <a:rPr lang="en-US" altLang="en-US"/>
              <a:t>é</a:t>
            </a:r>
            <a:r>
              <a:rPr lang="en-US" altLang="fr-FR"/>
              <a:t>ez un commit pour sauvegarder les modifications localement :</a:t>
            </a:r>
            <a:endParaRPr lang="en-US" altLang="fr-FR"/>
          </a:p>
          <a:p>
            <a:pPr algn="just">
              <a:lnSpc>
                <a:spcPct val="110000"/>
              </a:lnSpc>
            </a:pPr>
            <a:r>
              <a:rPr lang="en-US" altLang="fr-FR"/>
              <a:t>git commit -m "Ajout des fichiers index.html et style.css"</a:t>
            </a:r>
            <a:endParaRPr lang="fr-F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749300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661987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238125"/>
            <a:ext cx="4019550" cy="103632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368935"/>
            <a:ext cx="3416300" cy="9378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10 Explication: que se passe t-il si deux branches contiennent des modifications conflictuelles?</a:t>
            </a:r>
            <a:endParaRPr lang="fr-FR" altLang="en-US" sz="16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endParaRPr lang="en-US" altLang="fr-FR" sz="2400"/>
          </a:p>
        </p:txBody>
      </p:sp>
      <p:sp>
        <p:nvSpPr>
          <p:cNvPr id="10" name="Zone de texte 9"/>
          <p:cNvSpPr txBox="1"/>
          <p:nvPr/>
        </p:nvSpPr>
        <p:spPr>
          <a:xfrm>
            <a:off x="11550650" y="6363335"/>
            <a:ext cx="514350" cy="45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15</a:t>
            </a:r>
            <a:endParaRPr lang="fr-FR" alt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1118235" y="2435860"/>
            <a:ext cx="107327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fr-FR"/>
              <a:t>Lorsque deux branches ont des modifications conflictuelles :</a:t>
            </a:r>
            <a:endParaRPr lang="en-US" altLang="fr-FR"/>
          </a:p>
          <a:p>
            <a:r>
              <a:rPr lang="en-US" altLang="fr-FR"/>
              <a:t>Git vous signale un conflit lors d'une fusion (merge) ou d'un rebase.</a:t>
            </a:r>
            <a:endParaRPr lang="en-US" altLang="fr-FR"/>
          </a:p>
          <a:p>
            <a:r>
              <a:rPr lang="en-US" altLang="fr-FR"/>
              <a:t>Vous devez r</a:t>
            </a:r>
            <a:r>
              <a:rPr lang="en-US" altLang="en-US"/>
              <a:t>é</a:t>
            </a:r>
            <a:r>
              <a:rPr lang="en-US" altLang="fr-FR"/>
              <a:t>soudre manuellement les conflits en </a:t>
            </a:r>
            <a:r>
              <a:rPr lang="en-US" altLang="en-US"/>
              <a:t>é</a:t>
            </a:r>
            <a:r>
              <a:rPr lang="en-US" altLang="fr-FR"/>
              <a:t>ditant les fichiers concern</a:t>
            </a:r>
            <a:r>
              <a:rPr lang="en-US" altLang="en-US"/>
              <a:t>é</a:t>
            </a:r>
            <a:r>
              <a:rPr lang="en-US" altLang="fr-FR"/>
              <a:t>s.</a:t>
            </a:r>
            <a:endParaRPr lang="en-US" altLang="fr-FR"/>
          </a:p>
          <a:p>
            <a:r>
              <a:rPr lang="en-US" altLang="fr-FR"/>
              <a:t>Ensuite, vous ajoutez les modifications corrig</a:t>
            </a:r>
            <a:r>
              <a:rPr lang="en-US" altLang="en-US"/>
              <a:t>é</a:t>
            </a:r>
            <a:r>
              <a:rPr lang="en-US" altLang="fr-FR"/>
              <a:t>es avec git add et cr</a:t>
            </a:r>
            <a:r>
              <a:rPr lang="en-US" altLang="en-US"/>
              <a:t>é</a:t>
            </a:r>
            <a:r>
              <a:rPr lang="en-US" altLang="fr-FR"/>
              <a:t>ez un nouveau commit.</a:t>
            </a:r>
            <a:endParaRPr lang="en-US" altLang="fr-FR"/>
          </a:p>
          <a:p>
            <a:endParaRPr lang="en-US" altLang="fr-FR"/>
          </a:p>
          <a:p>
            <a:endParaRPr lang="en-US" altLang="fr-FR"/>
          </a:p>
          <a:p>
            <a:endParaRPr lang="en-US" alt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749300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661987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238125"/>
            <a:ext cx="4019550" cy="103632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368935"/>
            <a:ext cx="3416300" cy="93789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11 Créer une nouvelle branche et y basculer</a:t>
            </a:r>
            <a:endParaRPr lang="fr-FR" altLang="en-US" sz="16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endParaRPr lang="en-US" altLang="fr-FR" sz="2400"/>
          </a:p>
        </p:txBody>
      </p:sp>
      <p:sp>
        <p:nvSpPr>
          <p:cNvPr id="10" name="Zone de texte 9"/>
          <p:cNvSpPr txBox="1"/>
          <p:nvPr/>
        </p:nvSpPr>
        <p:spPr>
          <a:xfrm>
            <a:off x="11550650" y="6363335"/>
            <a:ext cx="514350" cy="45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15</a:t>
            </a:r>
            <a:endParaRPr lang="fr-FR" alt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1118235" y="2435860"/>
            <a:ext cx="107327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fr-FR">
                <a:sym typeface="+mn-ea"/>
              </a:rPr>
              <a:t>Cr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er une nouvelle branche nomm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e nouvelle-fonctionnalite :</a:t>
            </a:r>
            <a:endParaRPr lang="en-US" altLang="fr-FR"/>
          </a:p>
          <a:p>
            <a:r>
              <a:rPr lang="en-US" altLang="fr-FR">
                <a:sym typeface="+mn-ea"/>
              </a:rPr>
              <a:t>git branch nouvelle-fonctionnalite</a:t>
            </a:r>
            <a:endParaRPr lang="en-US" altLang="fr-FR"/>
          </a:p>
          <a:p>
            <a:r>
              <a:rPr lang="en-US" altLang="fr-FR">
                <a:sym typeface="+mn-ea"/>
              </a:rPr>
              <a:t>Basculer vers la nouvelle branche :</a:t>
            </a:r>
            <a:endParaRPr lang="en-US" altLang="fr-FR"/>
          </a:p>
          <a:p>
            <a:r>
              <a:rPr lang="en-US" altLang="fr-FR">
                <a:sym typeface="+mn-ea"/>
              </a:rPr>
              <a:t>git checkout nouvelle-fonctionnalite</a:t>
            </a:r>
            <a:endParaRPr lang="en-US" altLang="fr-FR"/>
          </a:p>
          <a:p>
            <a:r>
              <a:rPr lang="en-US" altLang="fr-FR">
                <a:sym typeface="+mn-ea"/>
              </a:rPr>
              <a:t>V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rifiez la branche actuelle :</a:t>
            </a:r>
            <a:endParaRPr lang="en-US" altLang="fr-FR"/>
          </a:p>
          <a:p>
            <a:r>
              <a:rPr lang="en-US" altLang="fr-FR">
                <a:sym typeface="+mn-ea"/>
              </a:rPr>
              <a:t>git branch</a:t>
            </a:r>
            <a:endParaRPr lang="en-US" altLang="fr-FR"/>
          </a:p>
          <a:p>
            <a:endParaRPr lang="en-US" alt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7" name="等腰三角形 4"/>
          <p:cNvSpPr/>
          <p:nvPr/>
        </p:nvSpPr>
        <p:spPr>
          <a:xfrm rot="5400000">
            <a:off x="-970756" y="1456531"/>
            <a:ext cx="5345112" cy="3403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1B2E4">
                  <a:alpha val="100000"/>
                </a:srgbClr>
              </a:gs>
              <a:gs pos="100000">
                <a:srgbClr val="0172CE">
                  <a:alpha val="100000"/>
                </a:srgbClr>
              </a:gs>
            </a:gsLst>
            <a:lin ang="20400000" scaled="0"/>
          </a:gra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251" name="Grouper 250"/>
          <p:cNvGrpSpPr/>
          <p:nvPr/>
        </p:nvGrpSpPr>
        <p:grpSpPr>
          <a:xfrm rot="0">
            <a:off x="8858250" y="4560887"/>
            <a:ext cx="3336925" cy="2297112"/>
            <a:chOff x="8858248" y="4561417"/>
            <a:chExt cx="3336926" cy="2296583"/>
          </a:xfrm>
        </p:grpSpPr>
        <p:sp>
          <p:nvSpPr>
            <p:cNvPr id="1049168" name="直角三角形 5"/>
            <p:cNvSpPr/>
            <p:nvPr/>
          </p:nvSpPr>
          <p:spPr>
            <a:xfrm flipH="1">
              <a:off x="8858249" y="4561417"/>
              <a:ext cx="3333750" cy="2296583"/>
            </a:xfrm>
            <a:prstGeom prst="rtTriangle">
              <a:avLst/>
            </a:prstGeom>
            <a:gradFill rotWithShape="1">
              <a:gsLst>
                <a:gs pos="0">
                  <a:srgbClr val="01B2E4">
                    <a:alpha val="100000"/>
                  </a:srgbClr>
                </a:gs>
                <a:gs pos="100000">
                  <a:srgbClr val="0172CE">
                    <a:alpha val="100000"/>
                  </a:srgbClr>
                </a:gs>
              </a:gsLst>
              <a:lin ang="20400000" scaled="0"/>
            </a:gra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9169" name="直角三角形 6"/>
            <p:cNvSpPr/>
            <p:nvPr/>
          </p:nvSpPr>
          <p:spPr>
            <a:xfrm flipH="1">
              <a:off x="8858248" y="5528892"/>
              <a:ext cx="3336926" cy="1329108"/>
            </a:xfrm>
            <a:custGeom>
              <a:avLst/>
              <a:gdLst/>
              <a:ahLst/>
              <a:cxnLst/>
              <a:rect l="0" t="0" r="r" b="b"/>
              <a:pathLst>
                <a:path w="3493344" h="1391410">
                  <a:moveTo>
                    <a:pt x="6698" y="1391410"/>
                  </a:moveTo>
                  <a:cubicBezTo>
                    <a:pt x="4465" y="1190961"/>
                    <a:pt x="2233" y="990512"/>
                    <a:pt x="0" y="790063"/>
                  </a:cubicBezTo>
                  <a:lnTo>
                    <a:pt x="1466206" y="0"/>
                  </a:lnTo>
                  <a:lnTo>
                    <a:pt x="3493344" y="1391410"/>
                  </a:lnTo>
                  <a:lnTo>
                    <a:pt x="6698" y="1391410"/>
                  </a:lnTo>
                </a:path>
              </a:pathLst>
            </a:custGeom>
            <a:solidFill>
              <a:srgbClr val="18394E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2097207" name="图片 8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-1010285" y="1423987"/>
            <a:ext cx="5622925" cy="4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70" name="文本框 9"/>
          <p:cNvSpPr txBox="1"/>
          <p:nvPr/>
        </p:nvSpPr>
        <p:spPr>
          <a:xfrm>
            <a:off x="5995987" y="3346450"/>
            <a:ext cx="5572125" cy="8299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4800" b="1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Merci </a:t>
            </a:r>
            <a:endParaRPr lang="fr-FR" altLang="en-US" sz="4800" b="1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等腰三角形 4"/>
          <p:cNvSpPr/>
          <p:nvPr/>
        </p:nvSpPr>
        <p:spPr>
          <a:xfrm rot="5400000">
            <a:off x="-970756" y="1456531"/>
            <a:ext cx="5345112" cy="340360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1B2E4">
                  <a:alpha val="100000"/>
                </a:srgbClr>
              </a:gs>
              <a:gs pos="100000">
                <a:srgbClr val="0172CE">
                  <a:alpha val="100000"/>
                </a:srgbClr>
              </a:gs>
            </a:gsLst>
            <a:lin ang="20400000" scaled="0"/>
          </a:gra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13" name="Grouper 12"/>
          <p:cNvGrpSpPr/>
          <p:nvPr/>
        </p:nvGrpSpPr>
        <p:grpSpPr>
          <a:xfrm rot="0">
            <a:off x="8858250" y="4560887"/>
            <a:ext cx="3336925" cy="2297112"/>
            <a:chOff x="8858248" y="4561417"/>
            <a:chExt cx="3336926" cy="2296583"/>
          </a:xfrm>
        </p:grpSpPr>
        <p:sp>
          <p:nvSpPr>
            <p:cNvPr id="1048582" name="直角三角形 5"/>
            <p:cNvSpPr/>
            <p:nvPr/>
          </p:nvSpPr>
          <p:spPr>
            <a:xfrm flipH="1">
              <a:off x="8858249" y="4561417"/>
              <a:ext cx="3333750" cy="2296583"/>
            </a:xfrm>
            <a:prstGeom prst="rtTriangle">
              <a:avLst/>
            </a:prstGeom>
            <a:gradFill rotWithShape="1">
              <a:gsLst>
                <a:gs pos="0">
                  <a:srgbClr val="01B2E4">
                    <a:alpha val="100000"/>
                  </a:srgbClr>
                </a:gs>
                <a:gs pos="100000">
                  <a:srgbClr val="0172CE">
                    <a:alpha val="100000"/>
                  </a:srgbClr>
                </a:gs>
              </a:gsLst>
              <a:lin ang="20400000" scaled="0"/>
            </a:gra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48583" name="直角三角形 6"/>
            <p:cNvSpPr/>
            <p:nvPr/>
          </p:nvSpPr>
          <p:spPr>
            <a:xfrm flipH="1">
              <a:off x="8858248" y="5528892"/>
              <a:ext cx="3336926" cy="1329108"/>
            </a:xfrm>
            <a:custGeom>
              <a:avLst/>
              <a:gdLst/>
              <a:ahLst/>
              <a:cxnLst/>
              <a:rect l="0" t="0" r="r" b="b"/>
              <a:pathLst>
                <a:path w="3493344" h="1391410">
                  <a:moveTo>
                    <a:pt x="6698" y="1391410"/>
                  </a:moveTo>
                  <a:cubicBezTo>
                    <a:pt x="4465" y="1190961"/>
                    <a:pt x="2233" y="990512"/>
                    <a:pt x="0" y="790063"/>
                  </a:cubicBezTo>
                  <a:lnTo>
                    <a:pt x="1466206" y="0"/>
                  </a:lnTo>
                  <a:lnTo>
                    <a:pt x="3493344" y="1391410"/>
                  </a:lnTo>
                  <a:lnTo>
                    <a:pt x="6698" y="1391410"/>
                  </a:lnTo>
                </a:path>
              </a:pathLst>
            </a:custGeom>
            <a:solidFill>
              <a:srgbClr val="18394E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48586" name="文本框 12"/>
          <p:cNvSpPr txBox="1"/>
          <p:nvPr/>
        </p:nvSpPr>
        <p:spPr>
          <a:xfrm>
            <a:off x="3741420" y="243205"/>
            <a:ext cx="5869940" cy="9150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5400">
                <a:solidFill>
                  <a:srgbClr val="0172CE"/>
                </a:solidFill>
                <a:latin typeface="Cambria" panose="02040503050406030204" charset="0"/>
                <a:cs typeface="Cambria" panose="02040503050406030204" charset="0"/>
              </a:rPr>
              <a:t>Plan de </a:t>
            </a:r>
            <a:r>
              <a:rPr lang="fr-FR" altLang="en-US" sz="5400">
                <a:solidFill>
                  <a:srgbClr val="0172CE"/>
                </a:solidFill>
                <a:cs typeface="Calibri" panose="020F0502020204030204" pitchFamily="34" charset="0"/>
              </a:rPr>
              <a:t>travail</a:t>
            </a:r>
            <a:endParaRPr lang="fr-FR" altLang="en-US" sz="5400">
              <a:solidFill>
                <a:srgbClr val="0172CE"/>
              </a:solidFill>
              <a:cs typeface="Calibri" panose="020F0502020204030204" pitchFamily="34" charset="0"/>
            </a:endParaRPr>
          </a:p>
        </p:txBody>
      </p:sp>
      <p:sp>
        <p:nvSpPr>
          <p:cNvPr id="2" name="Zone de texte 1"/>
          <p:cNvSpPr txBox="1"/>
          <p:nvPr/>
        </p:nvSpPr>
        <p:spPr>
          <a:xfrm>
            <a:off x="3812540" y="1522730"/>
            <a:ext cx="4064000" cy="1834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fr-FR" altLang="en-US"/>
              <a:t>1- Qu’est-ce que Git ?</a:t>
            </a:r>
            <a:endParaRPr lang="fr-FR" altLang="en-US"/>
          </a:p>
          <a:p>
            <a:pPr algn="just"/>
            <a:r>
              <a:rPr lang="fr-FR" altLang="en-US"/>
              <a:t>2- Qu’est-ce que GitHub ?</a:t>
            </a:r>
            <a:endParaRPr lang="fr-FR" altLang="en-US"/>
          </a:p>
          <a:p>
            <a:pPr algn="just"/>
            <a:r>
              <a:rPr lang="fr-FR" altLang="en-US"/>
              <a:t>3- Quelle est la différence entre Git et GitHub?</a:t>
            </a:r>
            <a:endParaRPr lang="fr-FR" altLang="en-US"/>
          </a:p>
          <a:p>
            <a:pPr algn="just"/>
            <a:r>
              <a:rPr lang="fr-FR" altLang="en-US"/>
              <a:t>4- A quoi sert un commit dans Git?</a:t>
            </a:r>
            <a:endParaRPr lang="fr-FR" altLang="en-US"/>
          </a:p>
          <a:p>
            <a:pPr algn="just"/>
            <a:r>
              <a:rPr lang="fr-FR" altLang="en-US"/>
              <a:t>5- Qu’est-ce qu’une branche dans Git?</a:t>
            </a:r>
            <a:endParaRPr lang="fr-FR" altLang="en-US"/>
          </a:p>
        </p:txBody>
      </p:sp>
      <p:sp>
        <p:nvSpPr>
          <p:cNvPr id="3" name="Zone de texte 2"/>
          <p:cNvSpPr txBox="1"/>
          <p:nvPr/>
        </p:nvSpPr>
        <p:spPr>
          <a:xfrm>
            <a:off x="116459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>
                <a:solidFill>
                  <a:schemeClr val="bg1"/>
                </a:solidFill>
              </a:rPr>
              <a:t>2</a:t>
            </a:r>
            <a:endParaRPr lang="fr-FR" altLang="en-US">
              <a:solidFill>
                <a:schemeClr val="bg1"/>
              </a:solidFill>
            </a:endParaRPr>
          </a:p>
        </p:txBody>
      </p:sp>
      <p:sp>
        <p:nvSpPr>
          <p:cNvPr id="1" name="Zone de texte 0"/>
          <p:cNvSpPr txBox="1"/>
          <p:nvPr/>
        </p:nvSpPr>
        <p:spPr>
          <a:xfrm>
            <a:off x="3860165" y="1125855"/>
            <a:ext cx="4064000" cy="34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2400">
                <a:solidFill>
                  <a:schemeClr val="accent1"/>
                </a:solidFill>
              </a:rPr>
              <a:t>I - Git &amp; GitHub Théorie</a:t>
            </a:r>
            <a:endParaRPr lang="fr-FR" altLang="en-US" sz="2400">
              <a:solidFill>
                <a:schemeClr val="accent1"/>
              </a:solidFill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3876040" y="3333115"/>
            <a:ext cx="4064000" cy="34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2400">
                <a:solidFill>
                  <a:schemeClr val="accent1"/>
                </a:solidFill>
              </a:rPr>
              <a:t>II - Git &amp; GitHub Pratique</a:t>
            </a:r>
            <a:endParaRPr lang="fr-FR" altLang="en-US" sz="2400">
              <a:solidFill>
                <a:schemeClr val="accent1"/>
              </a:solidFill>
            </a:endParaRPr>
          </a:p>
        </p:txBody>
      </p:sp>
      <p:sp>
        <p:nvSpPr>
          <p:cNvPr id="6" name="Zone de texte 5"/>
          <p:cNvSpPr txBox="1"/>
          <p:nvPr/>
        </p:nvSpPr>
        <p:spPr>
          <a:xfrm>
            <a:off x="3860165" y="3769995"/>
            <a:ext cx="4998720" cy="289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fr-FR" altLang="en-US"/>
              <a:t>6- Téléchargement, installation et configuration  Git </a:t>
            </a:r>
            <a:endParaRPr lang="fr-FR" altLang="en-US"/>
          </a:p>
          <a:p>
            <a:pPr algn="just"/>
            <a:r>
              <a:rPr lang="fr-FR" altLang="en-US"/>
              <a:t>7- Création de compte GitHub </a:t>
            </a:r>
            <a:endParaRPr lang="fr-FR" altLang="en-US"/>
          </a:p>
          <a:p>
            <a:pPr algn="just"/>
            <a:r>
              <a:rPr lang="fr-FR" altLang="en-US"/>
              <a:t>8- Cloner un dépot GitHub sur la machine et faire des modifications en local</a:t>
            </a:r>
            <a:endParaRPr lang="fr-FR" altLang="en-US"/>
          </a:p>
          <a:p>
            <a:pPr algn="just"/>
            <a:r>
              <a:rPr lang="fr-FR" altLang="en-US"/>
              <a:t>9- Enregistrer les modifications avec un commit et les envoyées vers le dépot GitHub</a:t>
            </a:r>
            <a:endParaRPr lang="fr-FR" altLang="en-US"/>
          </a:p>
          <a:p>
            <a:pPr algn="just"/>
            <a:r>
              <a:rPr lang="fr-FR" altLang="en-US"/>
              <a:t>10- Explication: que se passe t-il si deux branches contiennent des modifications conflictuelles?</a:t>
            </a:r>
            <a:endParaRPr lang="fr-FR" altLang="en-US"/>
          </a:p>
          <a:p>
            <a:pPr algn="just"/>
            <a:r>
              <a:rPr lang="fr-FR" altLang="en-US"/>
              <a:t>11- Créer une nouvelle branche et y basculer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图片 2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76375"/>
            <a:ext cx="6343650" cy="46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9" descr="C:/Users/HP/Downloads/Pegatinas_ Git.jpgPegatinas_ Git"/>
          <p:cNvPicPr/>
          <p:nvPr/>
        </p:nvPicPr>
        <p:blipFill>
          <a:blip r:embed="rId2"/>
          <a:srcRect t="12628" b="12628"/>
          <a:stretch>
            <a:fillRect/>
          </a:stretch>
        </p:blipFill>
        <p:spPr>
          <a:xfrm>
            <a:off x="0" y="1787525"/>
            <a:ext cx="5037137" cy="376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直接连接符 6"/>
          <p:cNvCxnSpPr/>
          <p:nvPr/>
        </p:nvCxnSpPr>
        <p:spPr>
          <a:xfrm>
            <a:off x="5600700" y="798512"/>
            <a:ext cx="0" cy="1208087"/>
          </a:xfrm>
          <a:prstGeom prst="line">
            <a:avLst/>
          </a:prstGeom>
          <a:noFill/>
          <a:ln w="12700" cap="flat" cmpd="sng">
            <a:solidFill>
              <a:srgbClr val="006093">
                <a:alpha val="100000"/>
              </a:srgbClr>
            </a:solidFill>
            <a:prstDash val="solid"/>
            <a:miter/>
          </a:ln>
        </p:spPr>
      </p:cxnSp>
      <p:cxnSp>
        <p:nvCxnSpPr>
          <p:cNvPr id="3145729" name="直接连接符 9"/>
          <p:cNvCxnSpPr/>
          <p:nvPr/>
        </p:nvCxnSpPr>
        <p:spPr>
          <a:xfrm>
            <a:off x="5622925" y="254317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245586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7212" y="2254250"/>
            <a:ext cx="4019550" cy="576262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6927215" y="230568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    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Qu’est-ce que Git?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8601" name="矩形 30"/>
          <p:cNvSpPr/>
          <p:nvPr/>
        </p:nvSpPr>
        <p:spPr>
          <a:xfrm>
            <a:off x="0" y="1787525"/>
            <a:ext cx="5037137" cy="3765550"/>
          </a:xfrm>
          <a:prstGeom prst="rect">
            <a:avLst/>
          </a:prstGeom>
          <a:solidFill>
            <a:schemeClr val="dk1">
              <a:alpha val="46999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25"/>
          <p:cNvSpPr txBox="1"/>
          <p:nvPr/>
        </p:nvSpPr>
        <p:spPr>
          <a:xfrm>
            <a:off x="5887720" y="925195"/>
            <a:ext cx="5165725" cy="8623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5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Théorie</a:t>
            </a:r>
            <a:endParaRPr lang="fr-FR" altLang="en-US" sz="54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6459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3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6343650" y="3207385"/>
            <a:ext cx="5043805" cy="2804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>
              <a:lnSpc>
                <a:spcPct val="110000"/>
              </a:lnSpc>
            </a:pPr>
            <a:r>
              <a:rPr lang="en-US" altLang="fr-FR"/>
              <a:t>Git est un syst</a:t>
            </a:r>
            <a:r>
              <a:rPr lang="en-US" altLang="en-US"/>
              <a:t>è</a:t>
            </a:r>
            <a:r>
              <a:rPr lang="en-US" altLang="fr-FR"/>
              <a:t>me de gestion de versions distribu</a:t>
            </a:r>
            <a:r>
              <a:rPr lang="en-US" altLang="en-US"/>
              <a:t>é</a:t>
            </a:r>
            <a:r>
              <a:rPr lang="en-US" altLang="fr-FR"/>
              <a:t>. Il permet aux d</a:t>
            </a:r>
            <a:r>
              <a:rPr lang="en-US" altLang="en-US"/>
              <a:t>é</a:t>
            </a:r>
            <a:r>
              <a:rPr lang="en-US" altLang="fr-FR"/>
              <a:t>veloppeurs de suivre les modifications apport</a:t>
            </a:r>
            <a:r>
              <a:rPr lang="en-US" altLang="en-US"/>
              <a:t>é</a:t>
            </a:r>
            <a:r>
              <a:rPr lang="en-US" altLang="fr-FR"/>
              <a:t>es à un projet, de collaborer efficacement en travaillant sur des versions parall</a:t>
            </a:r>
            <a:r>
              <a:rPr lang="en-US" altLang="en-US"/>
              <a:t>è</a:t>
            </a:r>
            <a:r>
              <a:rPr lang="en-US" altLang="fr-FR"/>
              <a:t>les du code, et de fusionner ces versions. Cr</a:t>
            </a:r>
            <a:r>
              <a:rPr lang="en-US" altLang="en-US"/>
              <a:t>éé</a:t>
            </a:r>
            <a:r>
              <a:rPr lang="en-US" altLang="fr-FR"/>
              <a:t> par Linus Torvalds, Git est rapide, l</a:t>
            </a:r>
            <a:r>
              <a:rPr lang="en-US" altLang="en-US"/>
              <a:t>é</a:t>
            </a:r>
            <a:r>
              <a:rPr lang="en-US" altLang="fr-FR"/>
              <a:t>ger et tr</a:t>
            </a:r>
            <a:r>
              <a:rPr lang="en-US" altLang="en-US"/>
              <a:t>è</a:t>
            </a:r>
            <a:r>
              <a:rPr lang="en-US" altLang="fr-FR"/>
              <a:t>s utilis</a:t>
            </a:r>
            <a:r>
              <a:rPr lang="en-US" altLang="en-US"/>
              <a:t>é</a:t>
            </a:r>
            <a:r>
              <a:rPr lang="en-US" altLang="fr-FR"/>
              <a:t> dans le d</a:t>
            </a:r>
            <a:r>
              <a:rPr lang="en-US" altLang="en-US"/>
              <a:t>é</a:t>
            </a:r>
            <a:r>
              <a:rPr lang="en-US" altLang="fr-FR"/>
              <a:t>veloppement logiciel.</a:t>
            </a:r>
            <a:endParaRPr lang="en-US" altLang="fr-FR"/>
          </a:p>
          <a:p>
            <a:pPr algn="dist">
              <a:lnSpc>
                <a:spcPct val="110000"/>
              </a:lnSpc>
            </a:pPr>
            <a:endParaRPr lang="en-US" altLang="fr-FR"/>
          </a:p>
          <a:p>
            <a:pPr algn="dist"/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图片 2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76375"/>
            <a:ext cx="6343650" cy="46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9" descr="C:/Users/HP/Downloads/Download GitHub Logo, Git Hub Icon On White Background.jpgDownload GitHub Logo, Git Hub Icon On White Background"/>
          <p:cNvPicPr/>
          <p:nvPr/>
        </p:nvPicPr>
        <p:blipFill>
          <a:blip r:embed="rId2"/>
          <a:srcRect t="12628" b="12628"/>
          <a:stretch>
            <a:fillRect/>
          </a:stretch>
        </p:blipFill>
        <p:spPr>
          <a:xfrm>
            <a:off x="0" y="1787525"/>
            <a:ext cx="5037137" cy="376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9" name="直接连接符 9"/>
          <p:cNvCxnSpPr/>
          <p:nvPr/>
        </p:nvCxnSpPr>
        <p:spPr>
          <a:xfrm>
            <a:off x="5622925" y="254317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245586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7212" y="2254250"/>
            <a:ext cx="4019550" cy="576262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6927215" y="230568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Qu’est-ce que GitHub ?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8601" name="矩形 30"/>
          <p:cNvSpPr/>
          <p:nvPr/>
        </p:nvSpPr>
        <p:spPr>
          <a:xfrm>
            <a:off x="0" y="1787525"/>
            <a:ext cx="5037137" cy="3765550"/>
          </a:xfrm>
          <a:prstGeom prst="rect">
            <a:avLst/>
          </a:prstGeom>
          <a:solidFill>
            <a:schemeClr val="dk1">
              <a:alpha val="46999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6459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2" name="Zone de texte 1"/>
          <p:cNvSpPr txBox="1"/>
          <p:nvPr/>
        </p:nvSpPr>
        <p:spPr>
          <a:xfrm>
            <a:off x="6343650" y="3207385"/>
            <a:ext cx="504380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>
              <a:lnSpc>
                <a:spcPct val="110000"/>
              </a:lnSpc>
            </a:pPr>
            <a:r>
              <a:rPr lang="en-US" altLang="fr-FR"/>
              <a:t>.</a:t>
            </a:r>
            <a:endParaRPr lang="en-US" altLang="fr-FR"/>
          </a:p>
          <a:p>
            <a:pPr algn="dist">
              <a:lnSpc>
                <a:spcPct val="110000"/>
              </a:lnSpc>
            </a:pPr>
            <a:endParaRPr lang="en-US" altLang="fr-FR"/>
          </a:p>
          <a:p>
            <a:pPr algn="dist"/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6343650" y="3207385"/>
            <a:ext cx="5112385" cy="2527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10000"/>
              </a:lnSpc>
            </a:pPr>
            <a:r>
              <a:rPr lang="en-US" altLang="fr-FR"/>
              <a:t>GitHub est une plateforme d'h</a:t>
            </a:r>
            <a:r>
              <a:rPr lang="en-US" altLang="en-US"/>
              <a:t>é</a:t>
            </a:r>
            <a:r>
              <a:rPr lang="en-US" altLang="fr-FR"/>
              <a:t>bergement de code bas</a:t>
            </a:r>
            <a:r>
              <a:rPr lang="en-US" altLang="en-US"/>
              <a:t>é</a:t>
            </a:r>
            <a:r>
              <a:rPr lang="en-US" altLang="fr-FR"/>
              <a:t>e sur Git. Il fournit une interface conviviale pour g</a:t>
            </a:r>
            <a:r>
              <a:rPr lang="en-US" altLang="en-US"/>
              <a:t>é</a:t>
            </a:r>
            <a:r>
              <a:rPr lang="en-US" altLang="fr-FR"/>
              <a:t>rer des projets versionn</a:t>
            </a:r>
            <a:r>
              <a:rPr lang="en-US" altLang="en-US"/>
              <a:t>é</a:t>
            </a:r>
            <a:r>
              <a:rPr lang="en-US" altLang="fr-FR"/>
              <a:t>s avec Git et propose des fonctionnalit</a:t>
            </a:r>
            <a:r>
              <a:rPr lang="en-US" altLang="en-US"/>
              <a:t>é</a:t>
            </a:r>
            <a:r>
              <a:rPr lang="en-US" altLang="fr-FR"/>
              <a:t>s collaboratives telles que le partage de code, les pull requests, les revues de code et l'int</a:t>
            </a:r>
            <a:r>
              <a:rPr lang="en-US" altLang="en-US"/>
              <a:t>é</a:t>
            </a:r>
            <a:r>
              <a:rPr lang="en-US" altLang="fr-FR"/>
              <a:t>gration continue (CI/CD). En somme, GitHub est une plateforme en ligne qui facilite l'utilisation de Git pour les </a:t>
            </a:r>
            <a:r>
              <a:rPr lang="en-US" altLang="en-US"/>
              <a:t>é</a:t>
            </a:r>
            <a:r>
              <a:rPr lang="en-US" altLang="fr-FR"/>
              <a:t>quipes.</a:t>
            </a:r>
            <a:endParaRPr lang="fr-F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cxnSp>
        <p:nvCxnSpPr>
          <p:cNvPr id="3145729" name="直接连接符 9"/>
          <p:cNvCxnSpPr/>
          <p:nvPr/>
        </p:nvCxnSpPr>
        <p:spPr>
          <a:xfrm>
            <a:off x="5622925" y="254317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603" name="矩形 4"/>
          <p:cNvSpPr/>
          <p:nvPr/>
        </p:nvSpPr>
        <p:spPr>
          <a:xfrm>
            <a:off x="0" y="3429000"/>
            <a:ext cx="12192000" cy="304546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04" name="等腰三角形 5"/>
          <p:cNvSpPr/>
          <p:nvPr/>
        </p:nvSpPr>
        <p:spPr>
          <a:xfrm>
            <a:off x="3402012" y="2430462"/>
            <a:ext cx="358775" cy="1011237"/>
          </a:xfrm>
          <a:prstGeom prst="triangle">
            <a:avLst>
              <a:gd name="adj" fmla="val 0"/>
            </a:avLst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05" name="文本框 88"/>
          <p:cNvSpPr txBox="1"/>
          <p:nvPr/>
        </p:nvSpPr>
        <p:spPr>
          <a:xfrm>
            <a:off x="3965575" y="3616960"/>
            <a:ext cx="7585075" cy="26682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just">
              <a:lnSpc>
                <a:spcPct val="110000"/>
              </a:lnSpc>
            </a:pP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 est un outil en ligne de commande (local) utilis</a:t>
            </a:r>
            <a:r>
              <a:rPr lang="en-US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é</a:t>
            </a: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pour le versionnement et la gestion du code.</a:t>
            </a:r>
            <a:endParaRPr lang="en-US" altLang="fr-FR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just">
              <a:lnSpc>
                <a:spcPct val="110000"/>
              </a:lnSpc>
            </a:pPr>
            <a:endParaRPr lang="en-US" altLang="fr-FR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just">
              <a:lnSpc>
                <a:spcPct val="110000"/>
              </a:lnSpc>
            </a:pP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GitHub est une plateforme en ligne qui utilise Git pour h</a:t>
            </a:r>
            <a:r>
              <a:rPr lang="en-US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é</a:t>
            </a: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berger des d</a:t>
            </a:r>
            <a:r>
              <a:rPr lang="en-US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é</a:t>
            </a: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pôts de code, faciliter la collaboration et proposer des outils suppl</a:t>
            </a:r>
            <a:r>
              <a:rPr lang="en-US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é</a:t>
            </a: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mentaires comme les issues, les projets et les pull requests.</a:t>
            </a:r>
            <a:endParaRPr lang="en-US" altLang="fr-FR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 algn="just">
              <a:lnSpc>
                <a:spcPct val="110000"/>
              </a:lnSpc>
            </a:pP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 r</a:t>
            </a:r>
            <a:r>
              <a:rPr lang="en-US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é</a:t>
            </a: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lang="en-US" altLang="en-US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é</a:t>
            </a:r>
            <a:r>
              <a:rPr lang="en-US" altLang="fr-FR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Git est un outil, tandis que GitHub est un service qui utilise Git.</a:t>
            </a:r>
            <a:endParaRPr lang="en-US" altLang="fr-FR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1" name="Grouper 40"/>
          <p:cNvGrpSpPr/>
          <p:nvPr/>
        </p:nvGrpSpPr>
        <p:grpSpPr>
          <a:xfrm rot="0">
            <a:off x="836612" y="2430462"/>
            <a:ext cx="2582862" cy="2619375"/>
            <a:chOff x="1398346" y="2016414"/>
            <a:chExt cx="2582452" cy="2619086"/>
          </a:xfrm>
        </p:grpSpPr>
        <p:sp>
          <p:nvSpPr>
            <p:cNvPr id="1048606" name="任意多边形 8"/>
            <p:cNvSpPr/>
            <p:nvPr/>
          </p:nvSpPr>
          <p:spPr>
            <a:xfrm>
              <a:off x="1398346" y="2016414"/>
              <a:ext cx="2582452" cy="2619086"/>
            </a:xfrm>
            <a:custGeom>
              <a:avLst/>
              <a:gdLst/>
              <a:ahLst/>
              <a:cxnLst/>
              <a:rect l="0" t="0" r="r" b="b"/>
              <a:pathLst>
                <a:path w="1504950" h="1526298">
                  <a:moveTo>
                    <a:pt x="0" y="0"/>
                  </a:moveTo>
                  <a:lnTo>
                    <a:pt x="1504950" y="0"/>
                  </a:lnTo>
                  <a:lnTo>
                    <a:pt x="1504950" y="1066799"/>
                  </a:lnTo>
                  <a:lnTo>
                    <a:pt x="1504950" y="1066800"/>
                  </a:lnTo>
                  <a:lnTo>
                    <a:pt x="1504948" y="1066800"/>
                  </a:lnTo>
                  <a:lnTo>
                    <a:pt x="752475" y="1526298"/>
                  </a:lnTo>
                  <a:lnTo>
                    <a:pt x="2" y="1066800"/>
                  </a:lnTo>
                  <a:lnTo>
                    <a:pt x="0" y="1066800"/>
                  </a:lnTo>
                  <a:lnTo>
                    <a:pt x="0" y="1066799"/>
                  </a:lnTo>
                </a:path>
              </a:pathLst>
            </a:custGeom>
            <a:solidFill>
              <a:srgbClr val="18394E"/>
            </a:solidFill>
            <a:ln w="38100" cap="flat" cmpd="sng">
              <a:solidFill>
                <a:schemeClr val="lt1">
                  <a:alpha val="100000"/>
                </a:schemeClr>
              </a:solidFill>
              <a:prstDash val="solid"/>
              <a:miter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4572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9144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3716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1828800" indent="0" algn="l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sz="1800" b="0" i="0" u="none" baseline="0">
                  <a:solidFill>
                    <a:schemeClr val="dk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000">
                <a:solidFill>
                  <a:srgbClr val="FFFFFF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42" name="Grouper 41"/>
            <p:cNvGrpSpPr/>
            <p:nvPr/>
          </p:nvGrpSpPr>
          <p:grpSpPr>
            <a:xfrm rot="0">
              <a:off x="1988238" y="2501601"/>
              <a:ext cx="1402662" cy="1250070"/>
              <a:chOff x="2145907" y="2642118"/>
              <a:chExt cx="1087324" cy="969036"/>
            </a:xfrm>
          </p:grpSpPr>
          <p:sp>
            <p:nvSpPr>
              <p:cNvPr id="1048607" name="Freeform 279"/>
              <p:cNvSpPr/>
              <p:nvPr/>
            </p:nvSpPr>
            <p:spPr>
              <a:xfrm>
                <a:off x="2145907" y="2642118"/>
                <a:ext cx="807533" cy="807532"/>
              </a:xfrm>
              <a:custGeom>
                <a:avLst/>
                <a:gdLst/>
                <a:ahLst/>
                <a:cxnLst/>
                <a:rect l="0" t="0" r="r" b="b"/>
                <a:pathLst>
                  <a:path w="150" h="150">
                    <a:moveTo>
                      <a:pt x="125" y="125"/>
                    </a:moveTo>
                    <a:cubicBezTo>
                      <a:pt x="121" y="118"/>
                      <a:pt x="121" y="118"/>
                      <a:pt x="121" y="118"/>
                    </a:cubicBezTo>
                    <a:cubicBezTo>
                      <a:pt x="125" y="114"/>
                      <a:pt x="128" y="109"/>
                      <a:pt x="131" y="104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2" y="106"/>
                      <a:pt x="144" y="105"/>
                      <a:pt x="145" y="102"/>
                    </a:cubicBezTo>
                    <a:cubicBezTo>
                      <a:pt x="150" y="80"/>
                      <a:pt x="150" y="80"/>
                      <a:pt x="150" y="80"/>
                    </a:cubicBezTo>
                    <a:cubicBezTo>
                      <a:pt x="150" y="77"/>
                      <a:pt x="149" y="75"/>
                      <a:pt x="146" y="74"/>
                    </a:cubicBezTo>
                    <a:cubicBezTo>
                      <a:pt x="139" y="73"/>
                      <a:pt x="139" y="73"/>
                      <a:pt x="139" y="73"/>
                    </a:cubicBezTo>
                    <a:cubicBezTo>
                      <a:pt x="139" y="67"/>
                      <a:pt x="139" y="61"/>
                      <a:pt x="137" y="56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5" y="51"/>
                      <a:pt x="146" y="48"/>
                      <a:pt x="144" y="46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131" y="25"/>
                      <a:pt x="128" y="24"/>
                      <a:pt x="125" y="25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7" y="23"/>
                      <a:pt x="111" y="18"/>
                      <a:pt x="105" y="15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7" y="9"/>
                      <a:pt x="105" y="6"/>
                      <a:pt x="102" y="5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8" y="0"/>
                      <a:pt x="75" y="2"/>
                      <a:pt x="74" y="5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7" y="8"/>
                      <a:pt x="61" y="9"/>
                      <a:pt x="55" y="11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6"/>
                      <a:pt x="49" y="5"/>
                      <a:pt x="46" y="6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5" y="19"/>
                      <a:pt x="24" y="23"/>
                      <a:pt x="26" y="2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3" y="33"/>
                      <a:pt x="19" y="39"/>
                      <a:pt x="16" y="45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6" y="46"/>
                      <a:pt x="6" y="48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3"/>
                      <a:pt x="2" y="75"/>
                      <a:pt x="5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83"/>
                      <a:pt x="12" y="88"/>
                      <a:pt x="14" y="94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6" y="99"/>
                      <a:pt x="5" y="102"/>
                      <a:pt x="7" y="104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0" y="125"/>
                      <a:pt x="23" y="126"/>
                      <a:pt x="25" y="125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7" y="124"/>
                      <a:pt x="41" y="128"/>
                      <a:pt x="47" y="130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41"/>
                      <a:pt x="46" y="144"/>
                      <a:pt x="49" y="145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73" y="150"/>
                      <a:pt x="76" y="148"/>
                      <a:pt x="76" y="146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83" y="136"/>
                      <a:pt x="88" y="136"/>
                      <a:pt x="93" y="134"/>
                    </a:cubicBezTo>
                    <a:cubicBezTo>
                      <a:pt x="97" y="142"/>
                      <a:pt x="97" y="142"/>
                      <a:pt x="97" y="142"/>
                    </a:cubicBezTo>
                    <a:cubicBezTo>
                      <a:pt x="99" y="144"/>
                      <a:pt x="102" y="145"/>
                      <a:pt x="105" y="144"/>
                    </a:cubicBezTo>
                    <a:cubicBezTo>
                      <a:pt x="123" y="132"/>
                      <a:pt x="123" y="132"/>
                      <a:pt x="123" y="132"/>
                    </a:cubicBezTo>
                    <a:cubicBezTo>
                      <a:pt x="126" y="131"/>
                      <a:pt x="127" y="128"/>
                      <a:pt x="125" y="125"/>
                    </a:cubicBezTo>
                    <a:close/>
                    <a:moveTo>
                      <a:pt x="45" y="90"/>
                    </a:moveTo>
                    <a:cubicBezTo>
                      <a:pt x="35" y="74"/>
                      <a:pt x="41" y="53"/>
                      <a:pt x="57" y="43"/>
                    </a:cubicBezTo>
                    <a:cubicBezTo>
                      <a:pt x="73" y="33"/>
                      <a:pt x="94" y="38"/>
                      <a:pt x="104" y="54"/>
                    </a:cubicBezTo>
                    <a:cubicBezTo>
                      <a:pt x="114" y="70"/>
                      <a:pt x="109" y="92"/>
                      <a:pt x="93" y="102"/>
                    </a:cubicBezTo>
                    <a:cubicBezTo>
                      <a:pt x="77" y="112"/>
                      <a:pt x="55" y="107"/>
                      <a:pt x="45" y="9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vert="horz" lIns="91440" tIns="45720" rIns="91440" bIns="45720" anchor="t"/>
              <a:lstStyle>
                <a:lvl1pPr marL="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4572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9144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3716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18288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</a:lstStyle>
              <a:p>
                <a:pPr lvl="0"/>
                <a:endParaRPr lang="en-US" altLang="zh-CN"/>
              </a:p>
            </p:txBody>
          </p:sp>
          <p:sp>
            <p:nvSpPr>
              <p:cNvPr id="1048608" name="Freeform 280"/>
              <p:cNvSpPr/>
              <p:nvPr/>
            </p:nvSpPr>
            <p:spPr>
              <a:xfrm>
                <a:off x="2807856" y="3185780"/>
                <a:ext cx="425375" cy="425374"/>
              </a:xfrm>
              <a:custGeom>
                <a:avLst/>
                <a:gdLst/>
                <a:ahLst/>
                <a:cxnLst/>
                <a:rect l="0" t="0" r="r" b="b"/>
                <a:pathLst>
                  <a:path w="79" h="79">
                    <a:moveTo>
                      <a:pt x="73" y="57"/>
                    </a:move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1"/>
                      <a:pt x="72" y="48"/>
                      <a:pt x="72" y="45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8" y="45"/>
                      <a:pt x="79" y="44"/>
                      <a:pt x="79" y="4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29"/>
                      <a:pt x="77" y="28"/>
                      <a:pt x="75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6"/>
                      <a:pt x="70" y="23"/>
                      <a:pt x="68" y="2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1" y="17"/>
                      <a:pt x="71" y="15"/>
                      <a:pt x="70" y="1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0" y="5"/>
                      <a:pt x="58" y="6"/>
                      <a:pt x="57" y="7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7"/>
                      <a:pt x="49" y="6"/>
                      <a:pt x="45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2"/>
                      <a:pt x="28" y="3"/>
                      <a:pt x="28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5" y="7"/>
                      <a:pt x="22" y="9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0"/>
                      <a:pt x="6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7"/>
                      <a:pt x="6" y="31"/>
                      <a:pt x="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5"/>
                      <a:pt x="0" y="36"/>
                      <a:pt x="0" y="37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50"/>
                      <a:pt x="3" y="52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4"/>
                      <a:pt x="10" y="56"/>
                      <a:pt x="12" y="59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3"/>
                      <a:pt x="9" y="64"/>
                      <a:pt x="10" y="65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4"/>
                      <a:pt x="22" y="74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8" y="71"/>
                      <a:pt x="31" y="72"/>
                      <a:pt x="34" y="72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5" y="78"/>
                      <a:pt x="36" y="79"/>
                      <a:pt x="37" y="79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1" y="78"/>
                      <a:pt x="52" y="77"/>
                      <a:pt x="52" y="75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3" y="69"/>
                      <a:pt x="56" y="68"/>
                      <a:pt x="58" y="67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3" y="71"/>
                      <a:pt x="64" y="71"/>
                      <a:pt x="65" y="70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0"/>
                      <a:pt x="74" y="58"/>
                      <a:pt x="73" y="57"/>
                    </a:cubicBezTo>
                    <a:close/>
                    <a:moveTo>
                      <a:pt x="27" y="52"/>
                    </a:moveTo>
                    <a:cubicBezTo>
                      <a:pt x="20" y="46"/>
                      <a:pt x="19" y="34"/>
                      <a:pt x="25" y="26"/>
                    </a:cubicBezTo>
                    <a:cubicBezTo>
                      <a:pt x="32" y="19"/>
                      <a:pt x="43" y="18"/>
                      <a:pt x="51" y="25"/>
                    </a:cubicBezTo>
                    <a:cubicBezTo>
                      <a:pt x="59" y="31"/>
                      <a:pt x="60" y="43"/>
                      <a:pt x="53" y="50"/>
                    </a:cubicBezTo>
                    <a:cubicBezTo>
                      <a:pt x="46" y="58"/>
                      <a:pt x="35" y="59"/>
                      <a:pt x="27" y="52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vert="horz" lIns="91440" tIns="45720" rIns="91440" bIns="45720" anchor="t"/>
              <a:lstStyle>
                <a:lvl1pPr marL="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4572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9144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3716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18288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</a:lstStyle>
              <a:p>
                <a:pPr lvl="0"/>
                <a:endParaRPr lang="en-US" altLang="zh-CN"/>
              </a:p>
            </p:txBody>
          </p:sp>
          <p:sp>
            <p:nvSpPr>
              <p:cNvPr id="1048609" name="Freeform 281"/>
              <p:cNvSpPr/>
              <p:nvPr/>
            </p:nvSpPr>
            <p:spPr>
              <a:xfrm>
                <a:off x="2666821" y="3422348"/>
                <a:ext cx="156956" cy="150135"/>
              </a:xfrm>
              <a:custGeom>
                <a:avLst/>
                <a:gdLst/>
                <a:ahLst/>
                <a:cxnLst/>
                <a:rect l="0" t="0" r="r" b="b"/>
                <a:pathLst>
                  <a:path w="29" h="28">
                    <a:moveTo>
                      <a:pt x="27" y="20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8"/>
                      <a:pt x="26" y="17"/>
                      <a:pt x="26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6"/>
                      <a:pt x="29" y="16"/>
                      <a:pt x="29" y="15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5"/>
                      <a:pt x="25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2" y="11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3"/>
                      <a:pt x="0" y="13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4" y="20"/>
                      <a:pt x="4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2"/>
                      <a:pt x="3" y="23"/>
                      <a:pt x="4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8" y="27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1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5"/>
                      <a:pt x="20" y="24"/>
                      <a:pt x="21" y="24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lose/>
                    <a:moveTo>
                      <a:pt x="10" y="19"/>
                    </a:moveTo>
                    <a:cubicBezTo>
                      <a:pt x="7" y="16"/>
                      <a:pt x="7" y="12"/>
                      <a:pt x="9" y="9"/>
                    </a:cubicBezTo>
                    <a:cubicBezTo>
                      <a:pt x="12" y="7"/>
                      <a:pt x="16" y="6"/>
                      <a:pt x="19" y="9"/>
                    </a:cubicBezTo>
                    <a:cubicBezTo>
                      <a:pt x="22" y="11"/>
                      <a:pt x="22" y="15"/>
                      <a:pt x="19" y="18"/>
                    </a:cubicBezTo>
                    <a:cubicBezTo>
                      <a:pt x="17" y="21"/>
                      <a:pt x="13" y="21"/>
                      <a:pt x="10" y="19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vert="horz" lIns="91440" tIns="45720" rIns="91440" bIns="45720" anchor="t"/>
              <a:lstStyle>
                <a:lvl1pPr marL="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4572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9144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3716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1828800" indent="0" algn="l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baseline="0">
                    <a:solidFill>
                      <a:schemeClr val="dk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</a:lstStyle>
              <a:p>
                <a:pPr lvl="0"/>
                <a:endParaRPr lang="en-US" altLang="zh-CN"/>
              </a:p>
            </p:txBody>
          </p:sp>
        </p:grpSp>
      </p:grpSp>
      <p:sp>
        <p:nvSpPr>
          <p:cNvPr id="1048589" name="椭圆 10"/>
          <p:cNvSpPr/>
          <p:nvPr/>
        </p:nvSpPr>
        <p:spPr>
          <a:xfrm>
            <a:off x="5572125" y="245586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7212" y="2254250"/>
            <a:ext cx="4019550" cy="576262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227393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 Quelle est la différence entre Git et GitHub ?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55065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5</a:t>
            </a:r>
            <a:endParaRPr lang="fr-FR" altLang="en-US"/>
          </a:p>
        </p:txBody>
      </p:sp>
      <p:pic>
        <p:nvPicPr>
          <p:cNvPr id="1" name="Image 0" descr="Git vs 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2430145"/>
            <a:ext cx="2692400" cy="2820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105092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96361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682625"/>
            <a:ext cx="4019550" cy="76708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7101840" y="78168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 A quoi sert un commit dans Git ?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r>
              <a:rPr lang="en-US" altLang="fr-FR" sz="2400"/>
              <a:t>Un commit est une sauvegarde ou un instantan</a:t>
            </a:r>
            <a:r>
              <a:rPr lang="en-US" altLang="en-US" sz="2400"/>
              <a:t>é</a:t>
            </a:r>
            <a:r>
              <a:rPr lang="en-US" altLang="fr-FR" sz="2400"/>
              <a:t> des modifications effectu</a:t>
            </a:r>
            <a:r>
              <a:rPr lang="en-US" altLang="en-US" sz="2400"/>
              <a:t>é</a:t>
            </a:r>
            <a:r>
              <a:rPr lang="en-US" altLang="fr-FR" sz="2400"/>
              <a:t>es dans un projet. Il enregistre les changements dans le d</a:t>
            </a:r>
            <a:r>
              <a:rPr lang="en-US" altLang="en-US" sz="2400"/>
              <a:t>é</a:t>
            </a:r>
            <a:r>
              <a:rPr lang="en-US" altLang="fr-FR" sz="2400"/>
              <a:t>pôt Git avec un message descriptif, ce qui permet de garder un historique clair et de revenir à une version pr</a:t>
            </a:r>
            <a:r>
              <a:rPr lang="en-US" altLang="en-US" sz="2400"/>
              <a:t>é</a:t>
            </a:r>
            <a:r>
              <a:rPr lang="en-US" altLang="fr-FR" sz="2400"/>
              <a:t>c</a:t>
            </a:r>
            <a:r>
              <a:rPr lang="en-US" altLang="en-US" sz="2400"/>
              <a:t>é</a:t>
            </a:r>
            <a:r>
              <a:rPr lang="en-US" altLang="fr-FR" sz="2400"/>
              <a:t>dente si n</a:t>
            </a:r>
            <a:r>
              <a:rPr lang="en-US" altLang="en-US" sz="2400"/>
              <a:t>é</a:t>
            </a:r>
            <a:r>
              <a:rPr lang="en-US" altLang="fr-FR" sz="2400"/>
              <a:t>cessaire.</a:t>
            </a:r>
            <a:endParaRPr lang="en-US" altLang="fr-FR" sz="2400"/>
          </a:p>
        </p:txBody>
      </p:sp>
      <p:sp>
        <p:nvSpPr>
          <p:cNvPr id="1048603" name="矩形 4"/>
          <p:cNvSpPr/>
          <p:nvPr/>
        </p:nvSpPr>
        <p:spPr>
          <a:xfrm>
            <a:off x="0" y="5427980"/>
            <a:ext cx="12192000" cy="304546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95" name="图片 6" descr="C:/Users/HP/Downloads/Git Commit Exit - In Case Of Fire Wall And Art Print.jpgGit Commit Exit - In Case Of Fire Wall And Art Print"/>
          <p:cNvPicPr/>
          <p:nvPr/>
        </p:nvPicPr>
        <p:blipFill>
          <a:blip r:embed="rId1"/>
          <a:srcRect t="6818" b="6818"/>
          <a:stretch>
            <a:fillRect/>
          </a:stretch>
        </p:blipFill>
        <p:spPr>
          <a:xfrm>
            <a:off x="842010" y="1719580"/>
            <a:ext cx="3464560" cy="2992120"/>
          </a:xfrm>
          <a:prstGeom prst="rect">
            <a:avLst/>
          </a:prstGeom>
          <a:noFill/>
          <a:ln w="76200" cap="flat" cmpd="sng">
            <a:solidFill>
              <a:srgbClr val="41C3E4">
                <a:alpha val="100000"/>
              </a:srgbClr>
            </a:solidFill>
            <a:prstDash val="solid"/>
            <a:miter/>
          </a:ln>
        </p:spPr>
      </p:pic>
      <p:sp>
        <p:nvSpPr>
          <p:cNvPr id="10" name="Zone de texte 9"/>
          <p:cNvSpPr txBox="1"/>
          <p:nvPr/>
        </p:nvSpPr>
        <p:spPr>
          <a:xfrm>
            <a:off x="11550650" y="7030085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6</a:t>
            </a:r>
            <a:endParaRPr lang="fr-F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0" name="矩形 3"/>
          <p:cNvSpPr/>
          <p:nvPr/>
        </p:nvSpPr>
        <p:spPr>
          <a:xfrm>
            <a:off x="-16510" y="3002280"/>
            <a:ext cx="549275" cy="427037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611" name="矩形 4"/>
          <p:cNvSpPr/>
          <p:nvPr/>
        </p:nvSpPr>
        <p:spPr>
          <a:xfrm>
            <a:off x="603250" y="2990850"/>
            <a:ext cx="112712" cy="427037"/>
          </a:xfrm>
          <a:prstGeom prst="rect">
            <a:avLst/>
          </a:prstGeom>
          <a:solidFill>
            <a:srgbClr val="18394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145729" name="直接连接符 9"/>
          <p:cNvCxnSpPr/>
          <p:nvPr/>
        </p:nvCxnSpPr>
        <p:spPr>
          <a:xfrm>
            <a:off x="5622925" y="105092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96361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6895" y="682625"/>
            <a:ext cx="4019550" cy="76708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6943090" y="84518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 A quoi sert une branche dans Git  ?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Zone de texte 4"/>
          <p:cNvSpPr txBox="1"/>
          <p:nvPr/>
        </p:nvSpPr>
        <p:spPr>
          <a:xfrm>
            <a:off x="115824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4</a:t>
            </a:r>
            <a:endParaRPr lang="fr-FR" altLang="en-US"/>
          </a:p>
        </p:txBody>
      </p:sp>
      <p:sp>
        <p:nvSpPr>
          <p:cNvPr id="9" name="Zone de texte 8"/>
          <p:cNvSpPr txBox="1"/>
          <p:nvPr/>
        </p:nvSpPr>
        <p:spPr>
          <a:xfrm>
            <a:off x="4464050" y="2363470"/>
            <a:ext cx="6637020" cy="1704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00000"/>
              </a:lnSpc>
            </a:pPr>
            <a:endParaRPr lang="en-US" altLang="fr-FR" sz="2400"/>
          </a:p>
        </p:txBody>
      </p:sp>
      <p:sp>
        <p:nvSpPr>
          <p:cNvPr id="1048603" name="矩形 4"/>
          <p:cNvSpPr/>
          <p:nvPr/>
        </p:nvSpPr>
        <p:spPr>
          <a:xfrm>
            <a:off x="0" y="5427980"/>
            <a:ext cx="12192000" cy="3045460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2097195" name="图片 6" descr="C:/Users/HP/Downloads/Manage Branches and Resolve Conflicts in Git.jpgManage Branches and Resolve Conflicts in Git"/>
          <p:cNvPicPr/>
          <p:nvPr/>
        </p:nvPicPr>
        <p:blipFill>
          <a:blip r:embed="rId1"/>
          <a:srcRect l="19567" r="19567"/>
          <a:stretch>
            <a:fillRect/>
          </a:stretch>
        </p:blipFill>
        <p:spPr>
          <a:xfrm>
            <a:off x="857885" y="1719580"/>
            <a:ext cx="3464560" cy="2992120"/>
          </a:xfrm>
          <a:prstGeom prst="rect">
            <a:avLst/>
          </a:prstGeom>
          <a:noFill/>
          <a:ln w="76200" cap="flat" cmpd="sng">
            <a:solidFill>
              <a:srgbClr val="41C3E4">
                <a:alpha val="100000"/>
              </a:srgbClr>
            </a:solidFill>
            <a:prstDash val="solid"/>
            <a:miter/>
          </a:ln>
        </p:spPr>
      </p:pic>
      <p:sp>
        <p:nvSpPr>
          <p:cNvPr id="2" name="Zone de texte 1"/>
          <p:cNvSpPr txBox="1"/>
          <p:nvPr/>
        </p:nvSpPr>
        <p:spPr>
          <a:xfrm>
            <a:off x="4528185" y="1772920"/>
            <a:ext cx="7112000" cy="2932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10000"/>
              </a:lnSpc>
            </a:pPr>
            <a:r>
              <a:rPr lang="en-US" altLang="fr-FR" sz="2400"/>
              <a:t>Une branche est une ligne de d</a:t>
            </a:r>
            <a:r>
              <a:rPr lang="en-US" altLang="en-US" sz="2400"/>
              <a:t>é</a:t>
            </a:r>
            <a:r>
              <a:rPr lang="en-US" altLang="fr-FR" sz="2400"/>
              <a:t>veloppement ind</a:t>
            </a:r>
            <a:r>
              <a:rPr lang="en-US" altLang="en-US" sz="2400"/>
              <a:t>é</a:t>
            </a:r>
            <a:r>
              <a:rPr lang="en-US" altLang="fr-FR" sz="2400"/>
              <a:t>pendante utilis</a:t>
            </a:r>
            <a:r>
              <a:rPr lang="en-US" altLang="en-US" sz="2400"/>
              <a:t>é</a:t>
            </a:r>
            <a:r>
              <a:rPr lang="en-US" altLang="fr-FR" sz="2400"/>
              <a:t>e pour travailler sur des nouvelles fonctionnalit</a:t>
            </a:r>
            <a:r>
              <a:rPr lang="en-US" altLang="en-US" sz="2400"/>
              <a:t>é</a:t>
            </a:r>
            <a:r>
              <a:rPr lang="en-US" altLang="fr-FR" sz="2400"/>
              <a:t>s, des corrections de bugs ou des tests sans affecter la branche principale (main ou master). Cela permet de d</a:t>
            </a:r>
            <a:r>
              <a:rPr lang="en-US" altLang="en-US" sz="2400"/>
              <a:t>é</a:t>
            </a:r>
            <a:r>
              <a:rPr lang="en-US" altLang="fr-FR" sz="2400"/>
              <a:t>velopper en parall</a:t>
            </a:r>
            <a:r>
              <a:rPr lang="en-US" altLang="en-US" sz="2400"/>
              <a:t>è</a:t>
            </a:r>
            <a:r>
              <a:rPr lang="en-US" altLang="fr-FR" sz="2400"/>
              <a:t>le et de fusionner ensuite les modifications gr</a:t>
            </a:r>
            <a:r>
              <a:rPr lang="en-US" altLang="en-US" sz="2400"/>
              <a:t>â</a:t>
            </a:r>
            <a:r>
              <a:rPr lang="en-US" altLang="fr-FR" sz="2400"/>
              <a:t>ce à un merge. Les branches facilitent le travail collaboratif.</a:t>
            </a:r>
            <a:endParaRPr lang="en-US" altLang="fr-FR" sz="2400"/>
          </a:p>
        </p:txBody>
      </p:sp>
      <p:sp>
        <p:nvSpPr>
          <p:cNvPr id="3" name="Zone de texte 2"/>
          <p:cNvSpPr txBox="1"/>
          <p:nvPr/>
        </p:nvSpPr>
        <p:spPr>
          <a:xfrm>
            <a:off x="11550650" y="70459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7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图片 2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76375"/>
            <a:ext cx="6343650" cy="46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9" descr="C:/Users/HP/Downloads/Pegatinas_ Git.jpgPegatinas_ Git"/>
          <p:cNvPicPr/>
          <p:nvPr/>
        </p:nvPicPr>
        <p:blipFill>
          <a:blip r:embed="rId2"/>
          <a:srcRect t="12628" b="12628"/>
          <a:stretch>
            <a:fillRect/>
          </a:stretch>
        </p:blipFill>
        <p:spPr>
          <a:xfrm>
            <a:off x="0" y="1787525"/>
            <a:ext cx="5037137" cy="376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8" name="直接连接符 6"/>
          <p:cNvCxnSpPr/>
          <p:nvPr/>
        </p:nvCxnSpPr>
        <p:spPr>
          <a:xfrm>
            <a:off x="5600700" y="798512"/>
            <a:ext cx="0" cy="1208087"/>
          </a:xfrm>
          <a:prstGeom prst="line">
            <a:avLst/>
          </a:prstGeom>
          <a:noFill/>
          <a:ln w="12700" cap="flat" cmpd="sng">
            <a:solidFill>
              <a:srgbClr val="006093">
                <a:alpha val="100000"/>
              </a:srgbClr>
            </a:solidFill>
            <a:prstDash val="solid"/>
            <a:miter/>
          </a:ln>
        </p:spPr>
      </p:cxnSp>
      <p:cxnSp>
        <p:nvCxnSpPr>
          <p:cNvPr id="3145729" name="直接连接符 9"/>
          <p:cNvCxnSpPr/>
          <p:nvPr/>
        </p:nvCxnSpPr>
        <p:spPr>
          <a:xfrm>
            <a:off x="5622925" y="2543175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2455862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7212" y="2254250"/>
            <a:ext cx="4019550" cy="576262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6927215" y="227393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Téléchargement, installation configuration Git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8601" name="矩形 30"/>
          <p:cNvSpPr/>
          <p:nvPr/>
        </p:nvSpPr>
        <p:spPr>
          <a:xfrm>
            <a:off x="0" y="1787525"/>
            <a:ext cx="5037137" cy="3765550"/>
          </a:xfrm>
          <a:prstGeom prst="rect">
            <a:avLst/>
          </a:prstGeom>
          <a:solidFill>
            <a:schemeClr val="dk1">
              <a:alpha val="46999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文本框 25"/>
          <p:cNvSpPr txBox="1"/>
          <p:nvPr/>
        </p:nvSpPr>
        <p:spPr>
          <a:xfrm>
            <a:off x="5887720" y="925195"/>
            <a:ext cx="5165725" cy="86233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fr-FR" altLang="en-US" sz="5400" b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Pratique</a:t>
            </a:r>
            <a:endParaRPr lang="fr-FR" altLang="en-US" sz="5400" b="1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645900" y="6474460"/>
            <a:ext cx="26860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9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6343650" y="3207385"/>
            <a:ext cx="504380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00000"/>
              </a:lnSpc>
            </a:pPr>
            <a:r>
              <a:rPr lang="fr-FR" altLang="en-US" sz="1600"/>
              <a:t>*Pour </a:t>
            </a:r>
            <a:r>
              <a:rPr lang="en-US" altLang="fr-FR" sz="1600"/>
              <a:t> T</a:t>
            </a:r>
            <a:r>
              <a:rPr lang="en-US" altLang="en-US" sz="1600"/>
              <a:t>é</a:t>
            </a:r>
            <a:r>
              <a:rPr lang="en-US" altLang="fr-FR" sz="1600"/>
              <a:t>l</a:t>
            </a:r>
            <a:r>
              <a:rPr lang="en-US" altLang="en-US" sz="1600"/>
              <a:t>é</a:t>
            </a:r>
            <a:r>
              <a:rPr lang="en-US" altLang="fr-FR" sz="1600"/>
              <a:t>charger Git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Rendez-vous sur le site officiel : https://git-scm.com/.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Cliquez sur Download for Windows/Mac/Linux selon votre syst</a:t>
            </a:r>
            <a:r>
              <a:rPr lang="" altLang="en-US" sz="1600"/>
              <a:t>è</a:t>
            </a:r>
            <a:r>
              <a:rPr lang="en-US" altLang="fr-FR" sz="1600"/>
              <a:t>me d'exploitation.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fr-FR" altLang="en-US" sz="1600"/>
              <a:t>* Pour </a:t>
            </a:r>
            <a:r>
              <a:rPr lang="en-US" altLang="fr-FR" sz="1600"/>
              <a:t>Installer Git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Windows :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Lancez le fichier .exe t</a:t>
            </a:r>
            <a:r>
              <a:rPr lang="en-US" altLang="en-US" sz="1600"/>
              <a:t>é</a:t>
            </a:r>
            <a:r>
              <a:rPr lang="en-US" altLang="fr-FR" sz="1600"/>
              <a:t>l</a:t>
            </a:r>
            <a:r>
              <a:rPr lang="en-US" altLang="en-US" sz="1600"/>
              <a:t>é</a:t>
            </a:r>
            <a:r>
              <a:rPr lang="en-US" altLang="fr-FR" sz="1600"/>
              <a:t>charg</a:t>
            </a:r>
            <a:r>
              <a:rPr lang="en-US" altLang="en-US" sz="1600"/>
              <a:t>é</a:t>
            </a:r>
            <a:r>
              <a:rPr lang="en-US" altLang="fr-FR" sz="1600"/>
              <a:t>.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Suivez les </a:t>
            </a:r>
            <a:r>
              <a:rPr lang="en-US" altLang="en-US" sz="1600"/>
              <a:t>é</a:t>
            </a:r>
            <a:r>
              <a:rPr lang="en-US" altLang="fr-FR" sz="1600"/>
              <a:t>tapes de l’assistant d’installation (vous pouvez laisser les options par d</a:t>
            </a:r>
            <a:r>
              <a:rPr lang="en-US" altLang="en-US" sz="1600"/>
              <a:t>é</a:t>
            </a:r>
            <a:r>
              <a:rPr lang="en-US" altLang="fr-FR" sz="1600"/>
              <a:t>faut).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图片 27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476375"/>
            <a:ext cx="6343650" cy="467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9" descr="C:/Users/HP/Downloads/Pegatinas_ Git.jpgPegatinas_ Git"/>
          <p:cNvPicPr/>
          <p:nvPr/>
        </p:nvPicPr>
        <p:blipFill>
          <a:blip r:embed="rId2"/>
          <a:srcRect t="12628" b="12628"/>
          <a:stretch>
            <a:fillRect/>
          </a:stretch>
        </p:blipFill>
        <p:spPr>
          <a:xfrm>
            <a:off x="0" y="1787525"/>
            <a:ext cx="5037137" cy="376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29" name="直接连接符 9"/>
          <p:cNvCxnSpPr/>
          <p:nvPr/>
        </p:nvCxnSpPr>
        <p:spPr>
          <a:xfrm>
            <a:off x="5622925" y="1162050"/>
            <a:ext cx="2235200" cy="0"/>
          </a:xfrm>
          <a:prstGeom prst="line">
            <a:avLst/>
          </a:prstGeom>
          <a:noFill/>
          <a:ln w="19050" cap="flat" cmpd="sng">
            <a:solidFill>
              <a:schemeClr val="accent1">
                <a:alpha val="100000"/>
              </a:schemeClr>
            </a:solidFill>
            <a:prstDash val="dash"/>
            <a:miter/>
          </a:ln>
        </p:spPr>
      </p:cxnSp>
      <p:sp>
        <p:nvSpPr>
          <p:cNvPr id="1048589" name="椭圆 10"/>
          <p:cNvSpPr/>
          <p:nvPr/>
        </p:nvSpPr>
        <p:spPr>
          <a:xfrm>
            <a:off x="5572125" y="1106487"/>
            <a:ext cx="160337" cy="158750"/>
          </a:xfrm>
          <a:prstGeom prst="ellipse">
            <a:avLst/>
          </a:prstGeom>
          <a:solidFill>
            <a:srgbClr val="0088B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0" name="矩形 11"/>
          <p:cNvSpPr/>
          <p:nvPr/>
        </p:nvSpPr>
        <p:spPr>
          <a:xfrm>
            <a:off x="6907212" y="873125"/>
            <a:ext cx="4019550" cy="576262"/>
          </a:xfrm>
          <a:prstGeom prst="rect">
            <a:avLst/>
          </a:prstGeom>
          <a:solidFill>
            <a:srgbClr val="0172CE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48591" name="文本框 27"/>
          <p:cNvSpPr txBox="1"/>
          <p:nvPr/>
        </p:nvSpPr>
        <p:spPr>
          <a:xfrm flipH="1">
            <a:off x="6974840" y="876935"/>
            <a:ext cx="3999230" cy="3835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noAutofit/>
          </a:bodyPr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en-US" altLang="zh-C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fr-FR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Téléchargement, installation configuration Git</a:t>
            </a:r>
            <a:endParaRPr lang="fr-FR" altLang="en-US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8601" name="矩形 30"/>
          <p:cNvSpPr/>
          <p:nvPr/>
        </p:nvSpPr>
        <p:spPr>
          <a:xfrm>
            <a:off x="0" y="1787525"/>
            <a:ext cx="5037137" cy="3765550"/>
          </a:xfrm>
          <a:prstGeom prst="rect">
            <a:avLst/>
          </a:prstGeom>
          <a:solidFill>
            <a:schemeClr val="dk1">
              <a:alpha val="46999"/>
            </a:schemeClr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11645900" y="6474460"/>
            <a:ext cx="432435" cy="383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/>
              <a:t>10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6343650" y="1873885"/>
            <a:ext cx="504380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00000"/>
              </a:lnSpc>
            </a:pPr>
            <a:r>
              <a:rPr lang="fr-FR" altLang="en-US" sz="1600"/>
              <a:t>*Pour</a:t>
            </a:r>
            <a:r>
              <a:rPr lang="en-US" altLang="fr-FR" sz="1600"/>
              <a:t> Configurer Git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Une fois Git install</a:t>
            </a:r>
            <a:r>
              <a:rPr lang="en-US" altLang="en-US" sz="1600"/>
              <a:t>é</a:t>
            </a:r>
            <a:r>
              <a:rPr lang="en-US" altLang="fr-FR" sz="1600"/>
              <a:t>, ouvrez le terminal (ou Git Bash sur Windows) et configurez les informations utilisateur :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D</a:t>
            </a:r>
            <a:r>
              <a:rPr lang="en-US" altLang="en-US" sz="1600"/>
              <a:t>é</a:t>
            </a:r>
            <a:r>
              <a:rPr lang="en-US" altLang="fr-FR" sz="1600"/>
              <a:t>finir votre nom d'utilisateur :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git config --global user.name "VotreNom"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D</a:t>
            </a:r>
            <a:r>
              <a:rPr lang="en-US" altLang="en-US" sz="1600"/>
              <a:t>é</a:t>
            </a:r>
            <a:r>
              <a:rPr lang="en-US" altLang="fr-FR" sz="1600"/>
              <a:t>finir votre adresse e-mail :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git config --global user.email "votre@email.com"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V</a:t>
            </a:r>
            <a:r>
              <a:rPr lang="en-US" altLang="en-US" sz="1600"/>
              <a:t>é</a:t>
            </a:r>
            <a:r>
              <a:rPr lang="en-US" altLang="fr-FR" sz="1600"/>
              <a:t>rifier la configuration :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git config --list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fr-FR" altLang="en-US" sz="1600"/>
              <a:t>*Pour</a:t>
            </a:r>
            <a:r>
              <a:rPr lang="en-US" altLang="fr-FR" sz="1600"/>
              <a:t> V</a:t>
            </a:r>
            <a:r>
              <a:rPr lang="en-US" altLang="en-US" sz="1600"/>
              <a:t>é</a:t>
            </a:r>
            <a:r>
              <a:rPr lang="en-US" altLang="fr-FR" sz="1600"/>
              <a:t>rifier l’installation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Pour confirmer que Git est bien install</a:t>
            </a:r>
            <a:r>
              <a:rPr lang="en-US" altLang="en-US" sz="1600"/>
              <a:t>é</a:t>
            </a:r>
            <a:r>
              <a:rPr lang="en-US" altLang="fr-FR" sz="1600"/>
              <a:t>, tapez dans le terminal :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git --version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r>
              <a:rPr lang="en-US" altLang="fr-FR" sz="1600"/>
              <a:t>Vous devriez voir la version de Git install</a:t>
            </a:r>
            <a:r>
              <a:rPr lang="en-US" altLang="en-US" sz="1600"/>
              <a:t>é</a:t>
            </a:r>
            <a:r>
              <a:rPr lang="en-US" altLang="fr-FR" sz="1600"/>
              <a:t>e.</a:t>
            </a: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  <a:p>
            <a:pPr algn="just">
              <a:lnSpc>
                <a:spcPct val="100000"/>
              </a:lnSpc>
            </a:pPr>
            <a:endParaRPr lang="en-US" altLang="fr-FR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5662</Words>
  <Application>WPS Presentation</Application>
  <PresentationFormat/>
  <Paragraphs>190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 Light</vt:lpstr>
      <vt:lpstr>Cambria</vt:lpstr>
      <vt:lpstr>Microsoft YaHei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Adora MAHOUSSI</cp:lastModifiedBy>
  <cp:revision>5</cp:revision>
  <dcterms:created xsi:type="dcterms:W3CDTF">2024-12-17T16:42:00Z</dcterms:created>
  <dcterms:modified xsi:type="dcterms:W3CDTF">2024-12-19T15:02:23Z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1036-12.2.0.19307</vt:lpwstr>
  </property>
  <property fmtid="{D5CDD505-2E9C-101B-9397-08002B2CF9AE}" pid="3" name="ICV">
    <vt:lpwstr>056AD4E0B750489F8860217B23A0065F_13</vt:lpwstr>
  </property>
</Properties>
</file>