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png" ContentType="image/png"/>
  <Override PartName="/ppt/media/image25.png" ContentType="image/png"/>
  <Override PartName="/ppt/media/image24.jpeg" ContentType="image/jpe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jpeg" ContentType="image/jpeg"/>
  <Override PartName="/ppt/media/image16.jpeg" ContentType="image/jpeg"/>
  <Override PartName="/ppt/media/image14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996DA67-5BD6-4A50-AD21-1FC14964890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036080" y="4777560"/>
            <a:ext cx="5699880" cy="45262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AU" sz="1320">
                <a:latin typeface="Arial"/>
              </a:rPr>
              <a:t>In case the talk wasn’t enough, Here’s an IEEE Computer Article that was based on the talk.  As you can see, the Feel of Java is </a:t>
            </a:r>
            <a:r>
              <a:rPr i="1" lang="en-AU" sz="1320">
                <a:latin typeface="Arial"/>
              </a:rPr>
              <a:t>simple</a:t>
            </a:r>
            <a:r>
              <a:rPr lang="en-AU" sz="1320">
                <a:latin typeface="Arial"/>
              </a:rPr>
              <a:t>: it’s a Blue Collar Language, designed for the working programmer to get a job done.  So how are we doing?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F156DF3-0603-4307-8698-EF5E5C99416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360" y="704880"/>
            <a:ext cx="1280880" cy="12808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57840" y="302400"/>
            <a:ext cx="8821440" cy="12600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1" lang="en-US" sz="533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000" cy="498924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530">
                <a:latin typeface="Arial"/>
              </a:rPr>
              <a:t>Click to edit the outline text format</a:t>
            </a:r>
            <a:endParaRPr/>
          </a:p>
          <a:p>
            <a:pPr lvl="1">
              <a:buFont typeface="Arial"/>
              <a:buChar char="•"/>
            </a:pPr>
            <a:r>
              <a:rPr lang="en-US" sz="3090">
                <a:latin typeface="Arial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650">
                <a:latin typeface="Arial"/>
              </a:rPr>
              <a:t>Third Outline Level</a:t>
            </a:r>
            <a:endParaRPr/>
          </a:p>
          <a:p>
            <a:pPr lvl="3">
              <a:buFont typeface="Arial"/>
              <a:buChar char="•"/>
            </a:pPr>
            <a:r>
              <a:rPr lang="en-US" sz="2210">
                <a:latin typeface="Arial"/>
              </a:rPr>
              <a:t>Fourth Outline Level</a:t>
            </a:r>
            <a:endParaRPr/>
          </a:p>
          <a:p>
            <a:pPr lvl="4">
              <a:buFont typeface="Arial"/>
              <a:buChar char="•"/>
            </a:pPr>
            <a:r>
              <a:rPr lang="en-US" sz="2210">
                <a:latin typeface="Arial"/>
              </a:rPr>
              <a:t>Fifth Outline Level</a:t>
            </a:r>
            <a:endParaRPr/>
          </a:p>
          <a:p>
            <a:pPr lvl="5">
              <a:buFont typeface="Arial"/>
              <a:buChar char="•"/>
            </a:pPr>
            <a:r>
              <a:rPr lang="en-US" sz="2210">
                <a:latin typeface="Arial"/>
              </a:rPr>
              <a:t>Sixth Outline Level</a:t>
            </a:r>
            <a:endParaRPr/>
          </a:p>
          <a:p>
            <a:pPr lvl="6">
              <a:buFont typeface="Arial"/>
              <a:buChar char="•"/>
            </a:pPr>
            <a:r>
              <a:rPr lang="en-US" sz="221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7223400" y="6883920"/>
            <a:ext cx="2352240" cy="524880"/>
          </a:xfrm>
          <a:prstGeom prst="rect">
            <a:avLst/>
          </a:prstGeom>
        </p:spPr>
        <p:txBody>
          <a:bodyPr lIns="90000" rIns="90000" tIns="46800" bIns="46800"/>
          <a:p>
            <a:pPr algn="r">
              <a:buSzPct val="45000"/>
              <a:buFont typeface="StarSymbol"/>
              <a:buChar char=""/>
            </a:pPr>
            <a:fld id="{C1FA18AE-E209-4A34-87E8-BB62B0E6CF6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1343880" y="1289520"/>
            <a:ext cx="8735760" cy="84240"/>
          </a:xfrm>
          <a:prstGeom prst="rect">
            <a:avLst/>
          </a:prstGeom>
          <a:solidFill>
            <a:srgbClr val="cc0000"/>
          </a:solidFill>
          <a:ln>
            <a:noFill/>
          </a:ln>
        </p:spPr>
      </p:sp>
      <p:sp>
        <p:nvSpPr>
          <p:cNvPr id="44" name="PlaceHolder 5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4640" cy="520920"/>
          </a:xfrm>
          <a:prstGeom prst="rect">
            <a:avLst/>
          </a:prstGeom>
        </p:spPr>
        <p:txBody>
          <a:bodyPr lIns="90000" rIns="90000" tIns="46800" bIns="4680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950e"/>
                </a:solidFill>
                <a:latin typeface="Myriad Pro"/>
              </a:rPr>
              <a:t>Advanced Java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793760" y="4846320"/>
            <a:ext cx="3906360" cy="575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Myriad Pro"/>
              </a:rPr>
              <a:t>Josh Cummings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97040" y="7022520"/>
            <a:ext cx="1188720" cy="548640"/>
          </a:xfrm>
          <a:prstGeom prst="rect">
            <a:avLst/>
          </a:prstGeom>
          <a:ln>
            <a:noFill/>
          </a:ln>
        </p:spPr>
      </p:pic>
      <p:sp>
        <p:nvSpPr>
          <p:cNvPr id="88" name="TextShape 3"/>
          <p:cNvSpPr txBox="1"/>
          <p:nvPr/>
        </p:nvSpPr>
        <p:spPr>
          <a:xfrm>
            <a:off x="4937760" y="5577840"/>
            <a:ext cx="3906360" cy="575640"/>
          </a:xfrm>
          <a:prstGeom prst="rect">
            <a:avLst/>
          </a:prstGeom>
        </p:spPr>
      </p:sp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16880" y="4407480"/>
            <a:ext cx="1828800" cy="1993320"/>
          </a:xfrm>
          <a:prstGeom prst="rect">
            <a:avLst/>
          </a:prstGeom>
          <a:ln>
            <a:noFill/>
          </a:ln>
        </p:spPr>
      </p:pic>
      <p:sp>
        <p:nvSpPr>
          <p:cNvPr id="90" name="TextShape 4"/>
          <p:cNvSpPr txBox="1"/>
          <p:nvPr/>
        </p:nvSpPr>
        <p:spPr>
          <a:xfrm>
            <a:off x="4793760" y="5367960"/>
            <a:ext cx="3906360" cy="575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Myriad Pro"/>
              </a:rPr>
              <a:t>@jzheaux | tech.joshuacummings.com</a:t>
            </a:r>
            <a:endParaRPr/>
          </a:p>
        </p:txBody>
      </p:sp>
      <p:sp>
        <p:nvSpPr>
          <p:cNvPr id="91" name="TextShape 5"/>
          <p:cNvSpPr txBox="1"/>
          <p:nvPr/>
        </p:nvSpPr>
        <p:spPr>
          <a:xfrm>
            <a:off x="529560" y="1737360"/>
            <a:ext cx="9071640" cy="45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800">
                <a:solidFill>
                  <a:srgbClr val="000000"/>
                </a:solidFill>
                <a:latin typeface="Myriad Pro"/>
              </a:rPr>
              <a:t>Introduction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950e"/>
                </a:solidFill>
                <a:latin typeface="Myriad Pro"/>
              </a:rPr>
              <a:t>What more info?</a:t>
            </a: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97040" y="7022520"/>
            <a:ext cx="1188720" cy="548640"/>
          </a:xfrm>
          <a:prstGeom prst="rect">
            <a:avLst/>
          </a:prstGeom>
          <a:ln>
            <a:noFill/>
          </a:ln>
        </p:spPr>
      </p:pic>
      <p:sp>
        <p:nvSpPr>
          <p:cNvPr id="143" name="TextShape 2"/>
          <p:cNvSpPr txBox="1"/>
          <p:nvPr/>
        </p:nvSpPr>
        <p:spPr>
          <a:xfrm>
            <a:off x="4937760" y="5577840"/>
            <a:ext cx="3906360" cy="575640"/>
          </a:xfrm>
          <a:prstGeom prst="rect">
            <a:avLst/>
          </a:prstGeom>
        </p:spPr>
      </p:sp>
      <p:sp>
        <p:nvSpPr>
          <p:cNvPr id="144" name="TextShape 3"/>
          <p:cNvSpPr txBox="1"/>
          <p:nvPr/>
        </p:nvSpPr>
        <p:spPr>
          <a:xfrm>
            <a:off x="565200" y="1805040"/>
            <a:ext cx="442692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http://www.javac.info/bloch-closures-controversy.ppt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https://www.parleys.com/display/PARLEYS/The+Closures+Controversy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http://gafter.blogspot.com/2006/08/closures-for-java.html</a:t>
            </a:r>
            <a:endParaRPr/>
          </a:p>
        </p:txBody>
      </p:sp>
      <p:pic>
        <p:nvPicPr>
          <p:cNvPr id="1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46240" y="2706120"/>
            <a:ext cx="3657600" cy="243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>
                <p:childTnLst>
                  <p:par>
                    <p:cTn id="113" fill="freeze">
                      <p:stCondLst>
                        <p:cond delay="indefinite"/>
                      </p:stCondLst>
                      <p:childTnLst>
                        <p:par>
                          <p:cTn id="114" fill="freeze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freeze">
                      <p:stCondLst>
                        <p:cond delay="indefinite"/>
                      </p:stCondLst>
                      <p:childTnLst>
                        <p:par>
                          <p:cTn id="118" fill="freeze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freeze">
                      <p:stCondLst>
                        <p:cond delay="indefinite"/>
                      </p:stCondLst>
                      <p:childTnLst>
                        <p:par>
                          <p:cTn id="122" fill="freeze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1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950e"/>
                </a:solidFill>
                <a:latin typeface="Myriad Pro"/>
              </a:rPr>
              <a:t>What was finally decided?</a:t>
            </a:r>
            <a:endParaRPr/>
          </a:p>
        </p:txBody>
      </p:sp>
      <p:pic>
        <p:nvPicPr>
          <p:cNvPr id="1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97040" y="7022520"/>
            <a:ext cx="1188720" cy="548640"/>
          </a:xfrm>
          <a:prstGeom prst="rect">
            <a:avLst/>
          </a:prstGeom>
          <a:ln>
            <a:noFill/>
          </a:ln>
        </p:spPr>
      </p:pic>
      <p:sp>
        <p:nvSpPr>
          <p:cNvPr id="148" name="TextShape 2"/>
          <p:cNvSpPr txBox="1"/>
          <p:nvPr/>
        </p:nvSpPr>
        <p:spPr>
          <a:xfrm>
            <a:off x="4937760" y="5577840"/>
            <a:ext cx="3906360" cy="575640"/>
          </a:xfrm>
          <a:prstGeom prst="rect">
            <a:avLst/>
          </a:prstGeom>
        </p:spPr>
      </p:sp>
      <p:sp>
        <p:nvSpPr>
          <p:cNvPr id="149" name="TextShape 3"/>
          <p:cNvSpPr txBox="1"/>
          <p:nvPr/>
        </p:nvSpPr>
        <p:spPr>
          <a:xfrm>
            <a:off x="365760" y="1805040"/>
            <a:ext cx="475488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Need a path to multicore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Myriad Pro"/>
              </a:rPr>
              <a:t>Parallel-friendly APIs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Myriad Pro"/>
              </a:rPr>
              <a:t>Concise for Internal Iteration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Empower library developers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It's about time!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Myriad Pro"/>
              </a:rPr>
              <a:t>Java is lone holdout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Myriad Pro"/>
              </a:rPr>
              <a:t>No longer a radical idea</a:t>
            </a:r>
            <a:endParaRPr/>
          </a:p>
        </p:txBody>
      </p:sp>
      <p:pic>
        <p:nvPicPr>
          <p:cNvPr id="1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21320" y="2022480"/>
            <a:ext cx="3809520" cy="3809520"/>
          </a:xfrm>
          <a:prstGeom prst="rect">
            <a:avLst/>
          </a:prstGeom>
          <a:ln>
            <a:noFill/>
          </a:ln>
        </p:spPr>
      </p:pic>
      <p:sp>
        <p:nvSpPr>
          <p:cNvPr id="151" name="TextShape 4"/>
          <p:cNvSpPr txBox="1"/>
          <p:nvPr/>
        </p:nvSpPr>
        <p:spPr>
          <a:xfrm>
            <a:off x="5669280" y="6126480"/>
            <a:ext cx="3566160" cy="4471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800">
                <a:latin typeface="Myriad Pro"/>
              </a:rPr>
              <a:t>Brian Goetz</a:t>
            </a:r>
            <a:endParaRPr/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>
                <p:childTnLst>
                  <p:par>
                    <p:cTn id="127" fill="freeze">
                      <p:stCondLst>
                        <p:cond delay="indefinite"/>
                      </p:stCondLst>
                      <p:childTnLst>
                        <p:par>
                          <p:cTn id="128" fill="freeze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freeze">
                      <p:stCondLst>
                        <p:cond delay="indefinite"/>
                      </p:stCondLst>
                      <p:childTnLst>
                        <p:par>
                          <p:cTn id="132" fill="freeze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freeze">
                      <p:stCondLst>
                        <p:cond delay="indefinite"/>
                      </p:stCondLst>
                      <p:childTnLst>
                        <p:par>
                          <p:cTn id="140" fill="freeze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freeze">
                      <p:stCondLst>
                        <p:cond delay="indefinite"/>
                      </p:stCondLst>
                      <p:childTnLst>
                        <p:par>
                          <p:cTn id="144" fill="freeze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06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23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44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91280" y="7011360"/>
            <a:ext cx="1188720" cy="548640"/>
          </a:xfrm>
          <a:prstGeom prst="rect">
            <a:avLst/>
          </a:prstGeom>
          <a:ln>
            <a:noFill/>
          </a:ln>
        </p:spPr>
      </p:pic>
      <p:sp>
        <p:nvSpPr>
          <p:cNvPr id="153" name="TextShape 1"/>
          <p:cNvSpPr txBox="1"/>
          <p:nvPr/>
        </p:nvSpPr>
        <p:spPr>
          <a:xfrm>
            <a:off x="4937760" y="5577840"/>
            <a:ext cx="3906360" cy="575640"/>
          </a:xfrm>
          <a:prstGeom prst="rect">
            <a:avLst/>
          </a:prstGeom>
        </p:spPr>
      </p:sp>
      <p:sp>
        <p:nvSpPr>
          <p:cNvPr id="154" name="TextShape 2"/>
          <p:cNvSpPr txBox="1"/>
          <p:nvPr/>
        </p:nvSpPr>
        <p:spPr>
          <a:xfrm>
            <a:off x="0" y="0"/>
            <a:ext cx="10080000" cy="75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9600">
                <a:latin typeface="Myriad Pro"/>
              </a:rPr>
              <a:t>KEEP</a:t>
            </a:r>
            <a:endParaRPr/>
          </a:p>
          <a:p>
            <a:pPr algn="ctr"/>
            <a:r>
              <a:rPr lang="en-US" sz="9600">
                <a:latin typeface="Myriad Pro"/>
              </a:rPr>
              <a:t>CALM</a:t>
            </a:r>
            <a:endParaRPr/>
          </a:p>
          <a:p>
            <a:pPr algn="ctr"/>
            <a:r>
              <a:rPr lang="en-US" sz="9600">
                <a:latin typeface="Myriad Pro"/>
              </a:rPr>
              <a:t>and</a:t>
            </a:r>
            <a:endParaRPr/>
          </a:p>
          <a:p>
            <a:pPr algn="ctr"/>
            <a:r>
              <a:rPr lang="en-US" sz="9600">
                <a:latin typeface="Myriad Pro"/>
              </a:rPr>
              <a:t>CODE</a:t>
            </a:r>
            <a:endParaRPr/>
          </a:p>
          <a:p>
            <a:pPr algn="ctr"/>
            <a:r>
              <a:rPr lang="en-US" sz="9600">
                <a:latin typeface="Myriad Pro"/>
              </a:rPr>
              <a:t>ON</a:t>
            </a:r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897040" y="7022520"/>
            <a:ext cx="1188720" cy="54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950e"/>
                </a:solidFill>
                <a:latin typeface="Myriad Pro"/>
              </a:rPr>
              <a:t>What Are We Going to Learn?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97040" y="7022520"/>
            <a:ext cx="1188720" cy="54864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4937760" y="5577840"/>
            <a:ext cx="3906360" cy="575640"/>
          </a:xfrm>
          <a:prstGeom prst="rect">
            <a:avLst/>
          </a:prstGeom>
        </p:spPr>
      </p:sp>
      <p:sp>
        <p:nvSpPr>
          <p:cNvPr id="95" name="TextShape 3"/>
          <p:cNvSpPr txBox="1"/>
          <p:nvPr/>
        </p:nvSpPr>
        <p:spPr>
          <a:xfrm>
            <a:off x="2743200" y="1769040"/>
            <a:ext cx="2651760" cy="209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Myriad Pro"/>
              </a:rPr>
              <a:t>Concurrency</a:t>
            </a:r>
            <a:endParaRPr/>
          </a:p>
        </p:txBody>
      </p:sp>
      <p:sp>
        <p:nvSpPr>
          <p:cNvPr id="96" name="TextShape 4"/>
          <p:cNvSpPr txBox="1"/>
          <p:nvPr/>
        </p:nvSpPr>
        <p:spPr>
          <a:xfrm>
            <a:off x="5594040" y="1769040"/>
            <a:ext cx="2323080" cy="209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Myriad Pro"/>
              </a:rPr>
              <a:t>Networking</a:t>
            </a:r>
            <a:endParaRPr/>
          </a:p>
        </p:txBody>
      </p:sp>
      <p:sp>
        <p:nvSpPr>
          <p:cNvPr id="97" name="TextShape 5"/>
          <p:cNvSpPr txBox="1"/>
          <p:nvPr/>
        </p:nvSpPr>
        <p:spPr>
          <a:xfrm>
            <a:off x="5486400" y="4062240"/>
            <a:ext cx="1554480" cy="209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Myriad Pro"/>
              </a:rPr>
              <a:t>JPA</a:t>
            </a:r>
            <a:endParaRPr/>
          </a:p>
        </p:txBody>
      </p:sp>
      <p:sp>
        <p:nvSpPr>
          <p:cNvPr id="98" name="TextShape 6"/>
          <p:cNvSpPr txBox="1"/>
          <p:nvPr/>
        </p:nvSpPr>
        <p:spPr>
          <a:xfrm>
            <a:off x="3283200" y="4059360"/>
            <a:ext cx="2000880" cy="209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Myriad Pro"/>
              </a:rPr>
              <a:t>Web Services</a:t>
            </a:r>
            <a:endParaRPr/>
          </a:p>
        </p:txBody>
      </p:sp>
      <p:sp>
        <p:nvSpPr>
          <p:cNvPr id="99" name="TextShape 7"/>
          <p:cNvSpPr txBox="1"/>
          <p:nvPr/>
        </p:nvSpPr>
        <p:spPr>
          <a:xfrm>
            <a:off x="468000" y="4059360"/>
            <a:ext cx="2604960" cy="209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Myriad Pro"/>
              </a:rPr>
              <a:t>Web Applications</a:t>
            </a:r>
            <a:endParaRPr/>
          </a:p>
        </p:txBody>
      </p:sp>
      <p:sp>
        <p:nvSpPr>
          <p:cNvPr id="100" name="TextShape 8"/>
          <p:cNvSpPr txBox="1"/>
          <p:nvPr/>
        </p:nvSpPr>
        <p:spPr>
          <a:xfrm>
            <a:off x="479160" y="1773360"/>
            <a:ext cx="2081160" cy="209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Myriad Pro"/>
              </a:rPr>
              <a:t>Java 8</a:t>
            </a:r>
            <a:endParaRPr/>
          </a:p>
        </p:txBody>
      </p:sp>
      <p:sp>
        <p:nvSpPr>
          <p:cNvPr id="101" name="TextShape 9"/>
          <p:cNvSpPr txBox="1"/>
          <p:nvPr/>
        </p:nvSpPr>
        <p:spPr>
          <a:xfrm>
            <a:off x="8138160" y="1773360"/>
            <a:ext cx="1384560" cy="209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Myriad Pro"/>
              </a:rPr>
              <a:t>CDI</a:t>
            </a:r>
            <a:endParaRPr/>
          </a:p>
        </p:txBody>
      </p:sp>
      <p:sp>
        <p:nvSpPr>
          <p:cNvPr id="102" name="TextShape 10"/>
          <p:cNvSpPr txBox="1"/>
          <p:nvPr/>
        </p:nvSpPr>
        <p:spPr>
          <a:xfrm>
            <a:off x="7223760" y="4062600"/>
            <a:ext cx="2286000" cy="209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Myriad Pro"/>
              </a:rPr>
              <a:t>Messaging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950e"/>
                </a:solidFill>
                <a:latin typeface="Myriad Pro"/>
              </a:rPr>
              <a:t>Overarching Philosophy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97040" y="7022520"/>
            <a:ext cx="1188720" cy="54864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4937760" y="5577840"/>
            <a:ext cx="3906360" cy="575640"/>
          </a:xfrm>
          <a:prstGeom prst="rect">
            <a:avLst/>
          </a:prstGeom>
        </p:spPr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40320" y="2931840"/>
            <a:ext cx="4114800" cy="231336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565200" y="1805040"/>
            <a:ext cx="442692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Only 5% of attendees apply what they learn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Immediate application and feedback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Daily In-Class Projects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>
                <p:childTnLst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91280" y="7011360"/>
            <a:ext cx="1188720" cy="54864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4937760" y="5577840"/>
            <a:ext cx="3906360" cy="575640"/>
          </a:xfrm>
          <a:prstGeom prst="rect">
            <a:avLst/>
          </a:prstGeom>
        </p:spPr>
      </p:sp>
      <p:sp>
        <p:nvSpPr>
          <p:cNvPr id="110" name="TextShape 2"/>
          <p:cNvSpPr txBox="1"/>
          <p:nvPr/>
        </p:nvSpPr>
        <p:spPr>
          <a:xfrm>
            <a:off x="0" y="0"/>
            <a:ext cx="10080000" cy="75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9600">
                <a:latin typeface="Myriad Pro"/>
              </a:rPr>
              <a:t>So, let's begin!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897040" y="7022520"/>
            <a:ext cx="1188720" cy="54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950e"/>
                </a:solidFill>
                <a:latin typeface="Myriad Pro"/>
              </a:rPr>
              <a:t>Advanced Java: Day 1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793760" y="4846320"/>
            <a:ext cx="3906360" cy="575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Myriad Pro"/>
              </a:rPr>
              <a:t>Josh Cummings</a:t>
            </a:r>
            <a:endParaRPr/>
          </a:p>
        </p:txBody>
      </p:sp>
      <p:pic>
        <p:nvPicPr>
          <p:cNvPr id="11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97040" y="7022520"/>
            <a:ext cx="1188720" cy="548640"/>
          </a:xfrm>
          <a:prstGeom prst="rect">
            <a:avLst/>
          </a:prstGeom>
          <a:ln>
            <a:noFill/>
          </a:ln>
        </p:spPr>
      </p:pic>
      <p:sp>
        <p:nvSpPr>
          <p:cNvPr id="115" name="TextShape 3"/>
          <p:cNvSpPr txBox="1"/>
          <p:nvPr/>
        </p:nvSpPr>
        <p:spPr>
          <a:xfrm>
            <a:off x="4937760" y="5577840"/>
            <a:ext cx="3906360" cy="575640"/>
          </a:xfrm>
          <a:prstGeom prst="rect">
            <a:avLst/>
          </a:prstGeom>
        </p:spPr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16880" y="4407480"/>
            <a:ext cx="1828800" cy="1993320"/>
          </a:xfrm>
          <a:prstGeom prst="rect">
            <a:avLst/>
          </a:prstGeom>
          <a:ln>
            <a:noFill/>
          </a:ln>
        </p:spPr>
      </p:pic>
      <p:sp>
        <p:nvSpPr>
          <p:cNvPr id="117" name="TextShape 4"/>
          <p:cNvSpPr txBox="1"/>
          <p:nvPr/>
        </p:nvSpPr>
        <p:spPr>
          <a:xfrm>
            <a:off x="4793760" y="5367960"/>
            <a:ext cx="3906360" cy="575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Myriad Pro"/>
              </a:rPr>
              <a:t>@jzheaux | tech.joshuacummings.com</a:t>
            </a:r>
            <a:endParaRPr/>
          </a:p>
        </p:txBody>
      </p:sp>
      <p:sp>
        <p:nvSpPr>
          <p:cNvPr id="118" name="TextShape 5"/>
          <p:cNvSpPr txBox="1"/>
          <p:nvPr/>
        </p:nvSpPr>
        <p:spPr>
          <a:xfrm>
            <a:off x="529560" y="1737360"/>
            <a:ext cx="9071640" cy="45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800">
                <a:solidFill>
                  <a:srgbClr val="000000"/>
                </a:solidFill>
                <a:latin typeface="Myriad Pro"/>
              </a:rPr>
              <a:t>Java 8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950e"/>
                </a:solidFill>
                <a:latin typeface="Myriad Pro"/>
              </a:rPr>
              <a:t>Can you name these two language pioneers?</a:t>
            </a: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97040" y="7022520"/>
            <a:ext cx="1188720" cy="548640"/>
          </a:xfrm>
          <a:prstGeom prst="rect">
            <a:avLst/>
          </a:prstGeom>
          <a:ln>
            <a:noFill/>
          </a:ln>
        </p:spPr>
      </p:pic>
      <p:sp>
        <p:nvSpPr>
          <p:cNvPr id="121" name="TextShape 2"/>
          <p:cNvSpPr txBox="1"/>
          <p:nvPr/>
        </p:nvSpPr>
        <p:spPr>
          <a:xfrm>
            <a:off x="4937760" y="5577840"/>
            <a:ext cx="3906360" cy="575640"/>
          </a:xfrm>
          <a:prstGeom prst="rect">
            <a:avLst/>
          </a:prstGeom>
        </p:spPr>
      </p:sp>
      <p:pic>
        <p:nvPicPr>
          <p:cNvPr id="1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6840" y="2337120"/>
            <a:ext cx="4426920" cy="331992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035040" y="2211120"/>
            <a:ext cx="3142800" cy="3580920"/>
          </a:xfrm>
          <a:prstGeom prst="rect">
            <a:avLst/>
          </a:prstGeom>
          <a:ln>
            <a:noFill/>
          </a:ln>
        </p:spPr>
      </p:pic>
      <p:sp>
        <p:nvSpPr>
          <p:cNvPr id="124" name="TextShape 3"/>
          <p:cNvSpPr txBox="1"/>
          <p:nvPr/>
        </p:nvSpPr>
        <p:spPr>
          <a:xfrm>
            <a:off x="640080" y="6201360"/>
            <a:ext cx="4389120" cy="5479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3600">
                <a:latin typeface="Myriad Pro"/>
              </a:rPr>
              <a:t>Josh Bloch</a:t>
            </a:r>
            <a:endParaRPr/>
          </a:p>
        </p:txBody>
      </p:sp>
      <p:sp>
        <p:nvSpPr>
          <p:cNvPr id="125" name="TextShape 4"/>
          <p:cNvSpPr txBox="1"/>
          <p:nvPr/>
        </p:nvSpPr>
        <p:spPr>
          <a:xfrm>
            <a:off x="6035040" y="6201360"/>
            <a:ext cx="3108960" cy="5479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3600">
                <a:latin typeface="Myriad Pro"/>
              </a:rPr>
              <a:t>Neal Gafter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>
                <p:childTnLst>
                  <p:par>
                    <p:cTn id="57" fill="freeze">
                      <p:stCondLst>
                        <p:cond delay="indefinite"/>
                      </p:stCondLst>
                      <p:childTnLst>
                        <p:par>
                          <p:cTn id="58" fill="freeze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24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24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freeze">
                      <p:stCondLst>
                        <p:cond delay="indefinite"/>
                      </p:stCondLst>
                      <p:childTnLst>
                        <p:par>
                          <p:cTn id="64" fill="freeze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25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25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rcRect l="5252" t="8469" r="2626" b="23526"/>
          <a:stretch>
            <a:fillRect/>
          </a:stretch>
        </p:blipFill>
        <p:spPr>
          <a:xfrm>
            <a:off x="0" y="0"/>
            <a:ext cx="10080000" cy="753372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5207760" y="839880"/>
            <a:ext cx="344448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buSzPct val="45000"/>
              <a:buFont typeface="StarSymbol"/>
              <a:buChar char=""/>
            </a:pPr>
            <a:r>
              <a:rPr lang="en-AU" sz="1990">
                <a:latin typeface="Arial"/>
              </a:rPr>
              <a:t>IEEE Computer, June 1997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950e"/>
                </a:solidFill>
                <a:latin typeface="Myriad Pro"/>
              </a:rPr>
              <a:t>CICE v BGGA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97040" y="7022520"/>
            <a:ext cx="1188720" cy="548640"/>
          </a:xfrm>
          <a:prstGeom prst="rect">
            <a:avLst/>
          </a:prstGeom>
          <a:ln>
            <a:noFill/>
          </a:ln>
        </p:spPr>
      </p:pic>
      <p:sp>
        <p:nvSpPr>
          <p:cNvPr id="130" name="TextShape 2"/>
          <p:cNvSpPr txBox="1"/>
          <p:nvPr/>
        </p:nvSpPr>
        <p:spPr>
          <a:xfrm>
            <a:off x="4937760" y="5577840"/>
            <a:ext cx="3906360" cy="575640"/>
          </a:xfrm>
          <a:prstGeom prst="rect">
            <a:avLst/>
          </a:prstGeom>
        </p:spPr>
      </p:sp>
      <p:sp>
        <p:nvSpPr>
          <p:cNvPr id="131" name="TextShape 3"/>
          <p:cNvSpPr txBox="1"/>
          <p:nvPr/>
        </p:nvSpPr>
        <p:spPr>
          <a:xfrm>
            <a:off x="5389200" y="1805040"/>
            <a:ext cx="442692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Functions as Types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Non-local return, break, and continue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Full access to non-final local variables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Library-defined control constructs</a:t>
            </a:r>
            <a:endParaRPr/>
          </a:p>
        </p:txBody>
      </p:sp>
      <p:sp>
        <p:nvSpPr>
          <p:cNvPr id="132" name="TextShape 4"/>
          <p:cNvSpPr txBox="1"/>
          <p:nvPr/>
        </p:nvSpPr>
        <p:spPr>
          <a:xfrm>
            <a:off x="457560" y="1805400"/>
            <a:ext cx="442692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Inner Class Sugar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New Resource Management Construct</a:t>
            </a:r>
            <a:endParaRPr/>
          </a:p>
        </p:txBody>
      </p:sp>
      <p:sp>
        <p:nvSpPr>
          <p:cNvPr id="133" name="Line 5"/>
          <p:cNvSpPr/>
          <p:nvPr/>
        </p:nvSpPr>
        <p:spPr>
          <a:xfrm>
            <a:off x="4865760" y="1645920"/>
            <a:ext cx="0" cy="5120640"/>
          </a:xfrm>
          <a:prstGeom prst="line">
            <a:avLst/>
          </a:prstGeom>
          <a:ln>
            <a:solidFill>
              <a:srgbClr val="ff9900"/>
            </a:solidFill>
          </a:ln>
        </p:spPr>
      </p:sp>
    </p:spTree>
  </p:cSld>
  <p:timing>
    <p:tnLst>
      <p:par>
        <p:cTn id="71" dur="indefinite" restart="never" nodeType="tmRoot">
          <p:childTnLst>
            <p:seq>
              <p:cTn id="72" nodeType="mainSeq">
                <p:childTnLst>
                  <p:par>
                    <p:cTn id="73" fill="freeze">
                      <p:stCondLst>
                        <p:cond delay="indefinite"/>
                      </p:stCondLst>
                      <p:childTnLst>
                        <p:par>
                          <p:cTn id="74" fill="freeze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freeze">
                      <p:stCondLst>
                        <p:cond delay="indefinite"/>
                      </p:stCondLst>
                      <p:childTnLst>
                        <p:par>
                          <p:cTn id="78" fill="freeze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freeze">
                      <p:stCondLst>
                        <p:cond delay="indefinite"/>
                      </p:stCondLst>
                      <p:childTnLst>
                        <p:par>
                          <p:cTn id="82" fill="freeze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freeze">
                      <p:stCondLst>
                        <p:cond delay="indefinite"/>
                      </p:stCondLst>
                      <p:childTnLst>
                        <p:par>
                          <p:cTn id="86" fill="freeze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freeze">
                      <p:stCondLst>
                        <p:cond delay="indefinite"/>
                      </p:stCondLst>
                      <p:childTnLst>
                        <p:par>
                          <p:cTn id="90" fill="freeze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freeze">
                      <p:stCondLst>
                        <p:cond delay="indefinite"/>
                      </p:stCondLst>
                      <p:childTnLst>
                        <p:par>
                          <p:cTn id="94" fill="freeze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97040" y="7022520"/>
            <a:ext cx="1188720" cy="548640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4937760" y="5577840"/>
            <a:ext cx="3906360" cy="575640"/>
          </a:xfrm>
          <a:prstGeom prst="rect">
            <a:avLst/>
          </a:prstGeom>
        </p:spPr>
      </p:sp>
      <p:sp>
        <p:nvSpPr>
          <p:cNvPr id="136" name="TextShape 2"/>
          <p:cNvSpPr txBox="1"/>
          <p:nvPr/>
        </p:nvSpPr>
        <p:spPr>
          <a:xfrm>
            <a:off x="5389200" y="4846320"/>
            <a:ext cx="4426920" cy="201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Myriad Pro"/>
              </a:rPr>
              <a:t>BGGA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457560" y="4721040"/>
            <a:ext cx="4426920" cy="244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Myriad Pro"/>
              </a:rPr>
              <a:t>CICE</a:t>
            </a:r>
            <a:endParaRPr/>
          </a:p>
        </p:txBody>
      </p:sp>
      <p:sp>
        <p:nvSpPr>
          <p:cNvPr id="138" name="Line 4"/>
          <p:cNvSpPr/>
          <p:nvPr/>
        </p:nvSpPr>
        <p:spPr>
          <a:xfrm>
            <a:off x="4937760" y="4846320"/>
            <a:ext cx="0" cy="2103120"/>
          </a:xfrm>
          <a:prstGeom prst="line">
            <a:avLst/>
          </a:prstGeom>
          <a:ln>
            <a:solidFill>
              <a:srgbClr val="ff9900"/>
            </a:solidFill>
          </a:ln>
        </p:spPr>
      </p:sp>
      <p:sp>
        <p:nvSpPr>
          <p:cNvPr id="139" name="TextShape 5"/>
          <p:cNvSpPr txBox="1"/>
          <p:nvPr/>
        </p:nvSpPr>
        <p:spPr>
          <a:xfrm>
            <a:off x="0" y="0"/>
            <a:ext cx="4937760" cy="46634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>
                <a:latin typeface="Courier New"/>
              </a:rPr>
              <a:t>sort(list, </a:t>
            </a:r>
            <a:r>
              <a:rPr b="1" lang="en-US">
                <a:latin typeface="Courier New"/>
              </a:rPr>
              <a:t>
</a:t>
            </a:r>
            <a:r>
              <a:rPr b="1" lang="en-US">
                <a:latin typeface="Courier New"/>
              </a:rPr>
              <a:t>	</a:t>
            </a:r>
            <a:r>
              <a:rPr b="1" lang="en-US">
                <a:latin typeface="Courier New"/>
              </a:rPr>
              <a:t>Comparator&lt;String&gt;</a:t>
            </a:r>
            <a:r>
              <a:rPr b="1" lang="en-US">
                <a:latin typeface="Courier New"/>
              </a:rPr>
              <a:t>
</a:t>
            </a:r>
            <a:r>
              <a:rPr b="1" lang="en-US">
                <a:latin typeface="Courier New"/>
              </a:rPr>
              <a:t>	</a:t>
            </a:r>
            <a:r>
              <a:rPr b="1" lang="en-US">
                <a:latin typeface="Courier New"/>
              </a:rPr>
              <a:t>	</a:t>
            </a:r>
            <a:r>
              <a:rPr b="1" lang="en-US">
                <a:latin typeface="Courier New"/>
              </a:rPr>
              <a:t>(String s1, String s2)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latin typeface="Courier New"/>
              </a:rPr>
              <a:t>       </a:t>
            </a:r>
            <a:r>
              <a:rPr b="1" lang="en-US">
                <a:latin typeface="Courier New"/>
              </a:rPr>
              <a:t>	</a:t>
            </a:r>
            <a:r>
              <a:rPr b="1" lang="en-US">
                <a:latin typeface="Courier New"/>
              </a:rPr>
              <a:t>return</a:t>
            </a:r>
            <a:r>
              <a:rPr b="1" lang="en-US">
                <a:latin typeface="Courier New"/>
              </a:rPr>
              <a:t>
</a:t>
            </a:r>
            <a:r>
              <a:rPr b="1" lang="en-US">
                <a:latin typeface="Courier New"/>
              </a:rPr>
              <a:t>	</a:t>
            </a:r>
            <a:r>
              <a:rPr b="1" lang="en-US">
                <a:latin typeface="Courier New"/>
              </a:rPr>
              <a:t>	</a:t>
            </a:r>
            <a:r>
              <a:rPr b="1" lang="en-US">
                <a:latin typeface="Courier New"/>
              </a:rPr>
              <a:t>	</a:t>
            </a:r>
            <a:r>
              <a:rPr b="1" lang="en-US">
                <a:latin typeface="Courier New"/>
              </a:rPr>
              <a:t>	</a:t>
            </a:r>
            <a:r>
              <a:rPr b="1" lang="en-US">
                <a:latin typeface="Courier New"/>
              </a:rPr>
              <a:t>s1.length() - </a:t>
            </a:r>
            <a:r>
              <a:rPr b="1" lang="en-US">
                <a:latin typeface="Courier New"/>
              </a:rPr>
              <a:t>	</a:t>
            </a:r>
            <a:r>
              <a:rPr b="1" lang="en-US">
                <a:latin typeface="Courier New"/>
              </a:rPr>
              <a:t>
</a:t>
            </a:r>
            <a:r>
              <a:rPr b="1" lang="en-US">
                <a:latin typeface="Courier New"/>
              </a:rPr>
              <a:t>	</a:t>
            </a:r>
            <a:r>
              <a:rPr b="1" lang="en-US">
                <a:latin typeface="Courier New"/>
              </a:rPr>
              <a:t>	</a:t>
            </a:r>
            <a:r>
              <a:rPr b="1" lang="en-US">
                <a:latin typeface="Courier New"/>
              </a:rPr>
              <a:t>	</a:t>
            </a:r>
            <a:r>
              <a:rPr b="1" lang="en-US">
                <a:latin typeface="Courier New"/>
              </a:rPr>
              <a:t>	</a:t>
            </a:r>
            <a:r>
              <a:rPr b="1" lang="en-US">
                <a:latin typeface="Courier New"/>
              </a:rPr>
              <a:t>s2.length();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latin typeface="Courier New"/>
              </a:rPr>
              <a:t>   </a:t>
            </a:r>
            <a:r>
              <a:rPr b="1" lang="en-US">
                <a:latin typeface="Courier New"/>
              </a:rPr>
              <a:t>});</a:t>
            </a:r>
            <a:endParaRPr/>
          </a:p>
        </p:txBody>
      </p:sp>
      <p:sp>
        <p:nvSpPr>
          <p:cNvPr id="140" name="TextShape 6"/>
          <p:cNvSpPr txBox="1"/>
          <p:nvPr/>
        </p:nvSpPr>
        <p:spPr>
          <a:xfrm>
            <a:off x="4937760" y="0"/>
            <a:ext cx="5142240" cy="46634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700">
                <a:latin typeface="Courier New"/>
              </a:rPr>
              <a:t>static Pair&lt;{ =&gt; int },{ =&gt; int }&gt; joinedCounters(int initial</a:t>
            </a:r>
            <a:r>
              <a:rPr b="1" lang="en-US" sz="1600">
                <a:latin typeface="Courier New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latin typeface="Courier New"/>
              </a:rPr>
              <a:t>    </a:t>
            </a:r>
            <a:r>
              <a:rPr b="1" lang="en-US" sz="1700">
                <a:latin typeface="Courier New"/>
              </a:rPr>
              <a:t>return </a:t>
            </a:r>
            <a:r>
              <a:rPr b="1" lang="en-US" sz="1700">
                <a:latin typeface="Courier New"/>
              </a:rPr>
              <a:t>
</a:t>
            </a:r>
            <a:r>
              <a:rPr b="1" lang="en-US" sz="1700">
                <a:latin typeface="Courier New"/>
              </a:rPr>
              <a:t>	</a:t>
            </a:r>
            <a:r>
              <a:rPr b="1" lang="en-US" sz="1700">
                <a:latin typeface="Courier New"/>
              </a:rPr>
              <a:t>Pair.&lt;{ =&gt; int },{ =&gt; int }&gt;</a:t>
            </a:r>
            <a:r>
              <a:rPr b="1" lang="en-US" sz="1700">
                <a:latin typeface="Courier New"/>
              </a:rPr>
              <a:t>
</a:t>
            </a:r>
            <a:r>
              <a:rPr b="1" lang="en-US" sz="1700">
                <a:latin typeface="Courier New"/>
              </a:rPr>
              <a:t>	</a:t>
            </a:r>
            <a:r>
              <a:rPr b="1" lang="en-US" sz="1700">
                <a:latin typeface="Courier New"/>
              </a:rPr>
              <a:t>	</a:t>
            </a:r>
            <a:r>
              <a:rPr b="1" lang="en-US" sz="1700">
                <a:latin typeface="Courier New"/>
              </a:rPr>
              <a:t>of(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latin typeface="Courier New"/>
              </a:rPr>
              <a:t>        </a:t>
            </a:r>
            <a:r>
              <a:rPr b="1" lang="en-US" sz="1700">
                <a:latin typeface="Courier New"/>
              </a:rPr>
              <a:t>	</a:t>
            </a:r>
            <a:r>
              <a:rPr b="1" lang="en-US" sz="1700">
                <a:latin typeface="Courier New"/>
              </a:rPr>
              <a:t>	</a:t>
            </a:r>
            <a:r>
              <a:rPr b="1" lang="en-US" sz="1700">
                <a:latin typeface="Courier New"/>
              </a:rPr>
              <a:t>{ =&gt; initial++ },</a:t>
            </a:r>
            <a:r>
              <a:rPr b="1" lang="en-US" sz="1700">
                <a:latin typeface="Courier New"/>
              </a:rPr>
              <a:t>
</a:t>
            </a:r>
            <a:r>
              <a:rPr b="1" lang="en-US" sz="1700">
                <a:latin typeface="Courier New"/>
              </a:rPr>
              <a:t>	</a:t>
            </a:r>
            <a:r>
              <a:rPr b="1" lang="en-US" sz="1700">
                <a:latin typeface="Courier New"/>
              </a:rPr>
              <a:t>	</a:t>
            </a:r>
            <a:r>
              <a:rPr b="1" lang="en-US" sz="1700">
                <a:latin typeface="Courier New"/>
              </a:rPr>
              <a:t>	</a:t>
            </a:r>
            <a:r>
              <a:rPr b="1" lang="en-US" sz="1700">
                <a:latin typeface="Courier New"/>
              </a:rPr>
              <a:t>{ =&gt; initial++ });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>
                <p:childTnLst>
                  <p:par>
                    <p:cTn id="99" fill="freeze">
                      <p:stCondLst>
                        <p:cond delay="indefinite"/>
                      </p:stCondLst>
                      <p:childTnLst>
                        <p:par>
                          <p:cTn id="100" fill="freeze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freeze">
                      <p:stCondLst>
                        <p:cond delay="indefinite"/>
                      </p:stCondLst>
                      <p:childTnLst>
                        <p:par>
                          <p:cTn id="106" fill="freeze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