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907" y="5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ba90b154c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ba90b154c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ba90b154c_3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ba90b154c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ba90b154c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ba90b154c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ba90b154c_3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ba90b154c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ba90b154c_3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ba90b154c_3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ca15d649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ca15d649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ba90b154c_6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ba90b154c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a15d6499_6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a15d6499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ca15d6499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ca15d6499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ba90b154c_6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ba90b154c_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ba90b15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ba90b15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ba90b154c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ba90b154c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ca15d6499_5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ca15d6499_5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5026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ba90b154c_6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ba90b154c_6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ba90b154c_7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ba90b154c_7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ba90b154c_4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ba90b154c_4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ba90b154c_4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ba90b154c_4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ba90b154c_4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ba90b154c_4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ba90b154c_4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ba90b154c_4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ba90b154c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ba90b154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30.jp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drive.google.com/file/d/1mEhmZMeGtuqNz-Ez9PPoS1Y-qeGUSHV8/view" TargetMode="External"/><Relationship Id="rId3" Type="http://schemas.openxmlformats.org/officeDocument/2006/relationships/image" Target="../media/image1.png"/><Relationship Id="rId7" Type="http://schemas.openxmlformats.org/officeDocument/2006/relationships/hyperlink" Target="http://drive.google.com/file/d/1eZsd9Ka4occzPFF0W3PCpm-B5mtclSf9/view" TargetMode="External"/><Relationship Id="rId12"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drive.google.com/file/d/1T9gmxczhk1Yt85FIBavWy8L7DuKze6uc/view" TargetMode="External"/><Relationship Id="rId11" Type="http://schemas.openxmlformats.org/officeDocument/2006/relationships/hyperlink" Target="http://drive.google.com/file/d/1RDDaEbUf-EYsE_nySE7_7GxWYiVTdOyk/view" TargetMode="External"/><Relationship Id="rId5" Type="http://schemas.openxmlformats.org/officeDocument/2006/relationships/image" Target="../media/image2.png"/><Relationship Id="rId15" Type="http://schemas.openxmlformats.org/officeDocument/2006/relationships/hyperlink" Target="http://drive.google.com/file/d/17C651iYGJOXljhtGmNyV-CyzM7HiJfu6/view" TargetMode="External"/><Relationship Id="rId10" Type="http://schemas.openxmlformats.org/officeDocument/2006/relationships/image" Target="../media/image5.png"/><Relationship Id="rId4" Type="http://schemas.openxmlformats.org/officeDocument/2006/relationships/hyperlink" Target="http://drive.google.com/file/d/1VsB_m-dh5t8z8oAPacnFpaAX1SfxMBB8/view" TargetMode="External"/><Relationship Id="rId9" Type="http://schemas.openxmlformats.org/officeDocument/2006/relationships/image" Target="../media/image4.png"/><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png"/><Relationship Id="rId7" Type="http://schemas.openxmlformats.org/officeDocument/2006/relationships/hyperlink" Target="http://drive.google.com/file/d/1EpraJ2rppXAI7CL7_IrKwdILYc626W2G/view"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hyperlink" Target="http://drive.google.com/file/d/1vJuckPqwcftkGAchNnkI0b3zlANz33bS/view" TargetMode="External"/><Relationship Id="rId5" Type="http://schemas.openxmlformats.org/officeDocument/2006/relationships/image" Target="../media/image10.png"/><Relationship Id="rId10" Type="http://schemas.openxmlformats.org/officeDocument/2006/relationships/hyperlink" Target="http://drive.google.com/file/d/1IN5dJ-Yjalku2QHJmIb75Rty2-pKXe3D/view" TargetMode="External"/><Relationship Id="rId4" Type="http://schemas.openxmlformats.org/officeDocument/2006/relationships/image" Target="../media/image9.png"/><Relationship Id="rId9" Type="http://schemas.openxmlformats.org/officeDocument/2006/relationships/hyperlink" Target="http://drive.google.com/file/d/17GvYEkwmzP3KUwCYqGL_oKaabw67uQxn/view"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Machine Learning</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Analysis of Urban Sound Classifications</a:t>
            </a:r>
            <a:endParaRPr/>
          </a:p>
        </p:txBody>
      </p:sp>
      <p:sp>
        <p:nvSpPr>
          <p:cNvPr id="87" name="Google Shape;87;p13"/>
          <p:cNvSpPr txBox="1">
            <a:spLocks noGrp="1"/>
          </p:cNvSpPr>
          <p:nvPr>
            <p:ph type="subTitle" idx="1"/>
          </p:nvPr>
        </p:nvSpPr>
        <p:spPr>
          <a:xfrm>
            <a:off x="598088" y="33774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University of Richmond’s Data Analytics Bootcamp</a:t>
            </a:r>
            <a:endParaRPr sz="1400"/>
          </a:p>
        </p:txBody>
      </p:sp>
      <p:sp>
        <p:nvSpPr>
          <p:cNvPr id="88" name="Google Shape;88;p13"/>
          <p:cNvSpPr txBox="1"/>
          <p:nvPr/>
        </p:nvSpPr>
        <p:spPr>
          <a:xfrm>
            <a:off x="598100" y="3727500"/>
            <a:ext cx="2317800" cy="43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Spring 2019</a:t>
            </a:r>
            <a:endParaRPr sz="12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2"/>
          <p:cNvPicPr preferRelativeResize="0"/>
          <p:nvPr/>
        </p:nvPicPr>
        <p:blipFill>
          <a:blip r:embed="rId3">
            <a:alphaModFix/>
          </a:blip>
          <a:stretch>
            <a:fillRect/>
          </a:stretch>
        </p:blipFill>
        <p:spPr>
          <a:xfrm>
            <a:off x="644951" y="331225"/>
            <a:ext cx="7577425" cy="435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3"/>
          <p:cNvPicPr preferRelativeResize="0"/>
          <p:nvPr/>
        </p:nvPicPr>
        <p:blipFill>
          <a:blip r:embed="rId3">
            <a:alphaModFix/>
          </a:blip>
          <a:stretch>
            <a:fillRect/>
          </a:stretch>
        </p:blipFill>
        <p:spPr>
          <a:xfrm>
            <a:off x="1012200" y="436463"/>
            <a:ext cx="5344225" cy="4270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4"/>
          <p:cNvPicPr preferRelativeResize="0"/>
          <p:nvPr/>
        </p:nvPicPr>
        <p:blipFill>
          <a:blip r:embed="rId3">
            <a:alphaModFix/>
          </a:blip>
          <a:stretch>
            <a:fillRect/>
          </a:stretch>
        </p:blipFill>
        <p:spPr>
          <a:xfrm>
            <a:off x="950275" y="1213513"/>
            <a:ext cx="7243450" cy="2716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a:spLocks noGrp="1"/>
          </p:cNvSpPr>
          <p:nvPr>
            <p:ph type="title"/>
          </p:nvPr>
        </p:nvSpPr>
        <p:spPr>
          <a:xfrm>
            <a:off x="235975" y="555572"/>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a:t>4032 Fits Done:</a:t>
            </a:r>
            <a:endParaRPr sz="3000" b="1"/>
          </a:p>
        </p:txBody>
      </p:sp>
      <p:pic>
        <p:nvPicPr>
          <p:cNvPr id="190" name="Google Shape;190;p25"/>
          <p:cNvPicPr preferRelativeResize="0"/>
          <p:nvPr/>
        </p:nvPicPr>
        <p:blipFill>
          <a:blip r:embed="rId3">
            <a:alphaModFix/>
          </a:blip>
          <a:stretch>
            <a:fillRect/>
          </a:stretch>
        </p:blipFill>
        <p:spPr>
          <a:xfrm>
            <a:off x="351975" y="2099500"/>
            <a:ext cx="8322875" cy="1419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6"/>
          <p:cNvPicPr preferRelativeResize="0"/>
          <p:nvPr/>
        </p:nvPicPr>
        <p:blipFill>
          <a:blip r:embed="rId3">
            <a:alphaModFix/>
          </a:blip>
          <a:stretch>
            <a:fillRect/>
          </a:stretch>
        </p:blipFill>
        <p:spPr>
          <a:xfrm>
            <a:off x="1035400" y="152400"/>
            <a:ext cx="6699030" cy="48386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SVM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28"/>
          <p:cNvPicPr preferRelativeResize="0"/>
          <p:nvPr/>
        </p:nvPicPr>
        <p:blipFill>
          <a:blip r:embed="rId3">
            <a:alphaModFix/>
          </a:blip>
          <a:stretch>
            <a:fillRect/>
          </a:stretch>
        </p:blipFill>
        <p:spPr>
          <a:xfrm>
            <a:off x="3875700" y="1436575"/>
            <a:ext cx="5175601" cy="3656699"/>
          </a:xfrm>
          <a:prstGeom prst="rect">
            <a:avLst/>
          </a:prstGeom>
          <a:noFill/>
          <a:ln>
            <a:noFill/>
          </a:ln>
        </p:spPr>
      </p:pic>
      <p:sp>
        <p:nvSpPr>
          <p:cNvPr id="206" name="Google Shape;206;p28"/>
          <p:cNvSpPr txBox="1"/>
          <p:nvPr/>
        </p:nvSpPr>
        <p:spPr>
          <a:xfrm>
            <a:off x="0" y="0"/>
            <a:ext cx="9051300" cy="54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dk1"/>
                </a:solidFill>
                <a:latin typeface="Roboto"/>
                <a:ea typeface="Roboto"/>
                <a:cs typeface="Roboto"/>
                <a:sym typeface="Roboto"/>
              </a:rPr>
              <a:t>Support Vector Classification</a:t>
            </a:r>
            <a:endParaRPr sz="3000" b="1">
              <a:solidFill>
                <a:schemeClr val="dk1"/>
              </a:solidFill>
              <a:latin typeface="Roboto"/>
              <a:ea typeface="Roboto"/>
              <a:cs typeface="Roboto"/>
              <a:sym typeface="Roboto"/>
            </a:endParaRPr>
          </a:p>
          <a:p>
            <a:pPr marL="0" lvl="0" indent="0" algn="l" rtl="0">
              <a:spcBef>
                <a:spcPts val="0"/>
              </a:spcBef>
              <a:spcAft>
                <a:spcPts val="0"/>
              </a:spcAft>
              <a:buNone/>
            </a:pPr>
            <a:endParaRPr sz="1100" b="1">
              <a:solidFill>
                <a:schemeClr val="dk1"/>
              </a:solidFill>
              <a:latin typeface="Roboto"/>
              <a:ea typeface="Roboto"/>
              <a:cs typeface="Roboto"/>
              <a:sym typeface="Roboto"/>
            </a:endParaRPr>
          </a:p>
        </p:txBody>
      </p:sp>
      <p:sp>
        <p:nvSpPr>
          <p:cNvPr id="207" name="Google Shape;207;p28"/>
          <p:cNvSpPr txBox="1"/>
          <p:nvPr/>
        </p:nvSpPr>
        <p:spPr>
          <a:xfrm>
            <a:off x="39950" y="682100"/>
            <a:ext cx="6851400" cy="12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latin typeface="Roboto"/>
                <a:ea typeface="Roboto"/>
                <a:cs typeface="Roboto"/>
                <a:sym typeface="Roboto"/>
              </a:rPr>
              <a:t>Utilized the Sklearn SVM “linear” SVC kernel to model the data</a:t>
            </a:r>
            <a:endParaRPr sz="1200" b="1">
              <a:solidFill>
                <a:schemeClr val="dk2"/>
              </a:solidFill>
              <a:latin typeface="Roboto"/>
              <a:ea typeface="Roboto"/>
              <a:cs typeface="Roboto"/>
              <a:sym typeface="Roboto"/>
            </a:endParaRPr>
          </a:p>
          <a:p>
            <a:pPr marL="457200" lvl="0" indent="-304800" algn="l" rtl="0">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a:t>
            </a:r>
            <a:r>
              <a:rPr lang="en" sz="1200">
                <a:latin typeface="Roboto"/>
                <a:ea typeface="Roboto"/>
                <a:cs typeface="Roboto"/>
                <a:sym typeface="Roboto"/>
              </a:rPr>
              <a:t>he initial fitting of the data returned a score of 79.47</a:t>
            </a:r>
            <a:endParaRPr sz="1200">
              <a:latin typeface="Roboto"/>
              <a:ea typeface="Roboto"/>
              <a:cs typeface="Roboto"/>
              <a:sym typeface="Roboto"/>
            </a:endParaRPr>
          </a:p>
          <a:p>
            <a:pPr marL="457200" lvl="0" indent="-304800" algn="l" rtl="0">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With a 94% accuracy rate this model performed best at identifying sirens, but struggled in identifying car horns at 56%</a:t>
            </a:r>
            <a:endParaRPr sz="1200">
              <a:solidFill>
                <a:schemeClr val="dk2"/>
              </a:solidFill>
              <a:latin typeface="Roboto"/>
              <a:ea typeface="Roboto"/>
              <a:cs typeface="Roboto"/>
              <a:sym typeface="Roboto"/>
            </a:endParaRPr>
          </a:p>
          <a:p>
            <a:pPr marL="457200" lvl="0" indent="0" algn="l" rtl="0">
              <a:spcBef>
                <a:spcPts val="0"/>
              </a:spcBef>
              <a:spcAft>
                <a:spcPts val="0"/>
              </a:spcAft>
              <a:buNone/>
            </a:pPr>
            <a:endParaRPr>
              <a:solidFill>
                <a:schemeClr val="dk2"/>
              </a:solidFill>
              <a:latin typeface="Roboto"/>
              <a:ea typeface="Roboto"/>
              <a:cs typeface="Roboto"/>
              <a:sym typeface="Roboto"/>
            </a:endParaRPr>
          </a:p>
        </p:txBody>
      </p:sp>
      <p:sp>
        <p:nvSpPr>
          <p:cNvPr id="208" name="Google Shape;208;p28"/>
          <p:cNvSpPr txBox="1"/>
          <p:nvPr/>
        </p:nvSpPr>
        <p:spPr>
          <a:xfrm>
            <a:off x="-1521050" y="551375"/>
            <a:ext cx="6901200" cy="699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pic>
        <p:nvPicPr>
          <p:cNvPr id="209" name="Google Shape;209;p28"/>
          <p:cNvPicPr preferRelativeResize="0"/>
          <p:nvPr/>
        </p:nvPicPr>
        <p:blipFill>
          <a:blip r:embed="rId4">
            <a:alphaModFix/>
          </a:blip>
          <a:stretch>
            <a:fillRect/>
          </a:stretch>
        </p:blipFill>
        <p:spPr>
          <a:xfrm>
            <a:off x="138900" y="2163825"/>
            <a:ext cx="3224448" cy="1794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p:cNvSpPr txBox="1">
            <a:spLocks noGrp="1"/>
          </p:cNvSpPr>
          <p:nvPr>
            <p:ph type="title"/>
          </p:nvPr>
        </p:nvSpPr>
        <p:spPr>
          <a:xfrm>
            <a:off x="0" y="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Hyper Parameter Tuning</a:t>
            </a:r>
            <a:endParaRPr/>
          </a:p>
        </p:txBody>
      </p:sp>
      <p:sp>
        <p:nvSpPr>
          <p:cNvPr id="215" name="Google Shape;215;p29"/>
          <p:cNvSpPr txBox="1"/>
          <p:nvPr/>
        </p:nvSpPr>
        <p:spPr>
          <a:xfrm>
            <a:off x="0" y="512350"/>
            <a:ext cx="4817700" cy="954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pic>
        <p:nvPicPr>
          <p:cNvPr id="216" name="Google Shape;216;p29"/>
          <p:cNvPicPr preferRelativeResize="0"/>
          <p:nvPr/>
        </p:nvPicPr>
        <p:blipFill>
          <a:blip r:embed="rId3">
            <a:alphaModFix/>
          </a:blip>
          <a:stretch>
            <a:fillRect/>
          </a:stretch>
        </p:blipFill>
        <p:spPr>
          <a:xfrm>
            <a:off x="102175" y="1463050"/>
            <a:ext cx="3403852" cy="2426651"/>
          </a:xfrm>
          <a:prstGeom prst="rect">
            <a:avLst/>
          </a:prstGeom>
          <a:noFill/>
          <a:ln>
            <a:noFill/>
          </a:ln>
        </p:spPr>
      </p:pic>
      <p:pic>
        <p:nvPicPr>
          <p:cNvPr id="217" name="Google Shape;217;p29"/>
          <p:cNvPicPr preferRelativeResize="0"/>
          <p:nvPr/>
        </p:nvPicPr>
        <p:blipFill>
          <a:blip r:embed="rId4">
            <a:alphaModFix/>
          </a:blip>
          <a:stretch>
            <a:fillRect/>
          </a:stretch>
        </p:blipFill>
        <p:spPr>
          <a:xfrm>
            <a:off x="3919525" y="1463058"/>
            <a:ext cx="5175503" cy="3820900"/>
          </a:xfrm>
          <a:prstGeom prst="rect">
            <a:avLst/>
          </a:prstGeom>
          <a:noFill/>
          <a:ln>
            <a:noFill/>
          </a:ln>
        </p:spPr>
      </p:pic>
      <p:sp>
        <p:nvSpPr>
          <p:cNvPr id="218" name="Google Shape;218;p29"/>
          <p:cNvSpPr txBox="1"/>
          <p:nvPr/>
        </p:nvSpPr>
        <p:spPr>
          <a:xfrm>
            <a:off x="0" y="607800"/>
            <a:ext cx="8832300" cy="86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2"/>
                </a:solidFill>
                <a:latin typeface="Roboto"/>
                <a:ea typeface="Roboto"/>
                <a:cs typeface="Roboto"/>
                <a:sym typeface="Roboto"/>
              </a:rPr>
              <a:t>Utilized the Sklearn Gridsearch to optimize the parameters for the model</a:t>
            </a:r>
            <a:endParaRPr sz="1200" b="1">
              <a:solidFill>
                <a:schemeClr val="dk2"/>
              </a:solidFill>
              <a:latin typeface="Roboto"/>
              <a:ea typeface="Roboto"/>
              <a:cs typeface="Roboto"/>
              <a:sym typeface="Roboto"/>
            </a:endParaRPr>
          </a:p>
          <a:p>
            <a:pPr marL="457200" lvl="0" indent="-304800" algn="l" rtl="0">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Gridsearch was able to identify the best parameters which provided a new score of 91.02</a:t>
            </a:r>
            <a:endParaRPr sz="1200">
              <a:latin typeface="Roboto"/>
              <a:ea typeface="Roboto"/>
              <a:cs typeface="Roboto"/>
              <a:sym typeface="Roboto"/>
            </a:endParaRPr>
          </a:p>
          <a:p>
            <a:pPr marL="457200" lvl="0" indent="-304800" algn="l" rtl="0">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The Siren Accuracy improved to 99% and car horn improved from 56% to 86%</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Random Forest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1"/>
          <p:cNvSpPr txBox="1">
            <a:spLocks noGrp="1"/>
          </p:cNvSpPr>
          <p:nvPr>
            <p:ph type="title"/>
          </p:nvPr>
        </p:nvSpPr>
        <p:spPr>
          <a:xfrm>
            <a:off x="311700" y="2576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Audio to Images to 2d Array </a:t>
            </a:r>
            <a:endParaRPr b="1"/>
          </a:p>
        </p:txBody>
      </p:sp>
      <p:pic>
        <p:nvPicPr>
          <p:cNvPr id="229" name="Google Shape;229;p31"/>
          <p:cNvPicPr preferRelativeResize="0"/>
          <p:nvPr/>
        </p:nvPicPr>
        <p:blipFill>
          <a:blip r:embed="rId3">
            <a:alphaModFix/>
          </a:blip>
          <a:stretch>
            <a:fillRect/>
          </a:stretch>
        </p:blipFill>
        <p:spPr>
          <a:xfrm>
            <a:off x="2905450" y="2968700"/>
            <a:ext cx="5392751" cy="1946900"/>
          </a:xfrm>
          <a:prstGeom prst="rect">
            <a:avLst/>
          </a:prstGeom>
          <a:noFill/>
          <a:ln>
            <a:noFill/>
          </a:ln>
        </p:spPr>
      </p:pic>
      <p:sp>
        <p:nvSpPr>
          <p:cNvPr id="230" name="Google Shape;230;p31"/>
          <p:cNvSpPr/>
          <p:nvPr/>
        </p:nvSpPr>
        <p:spPr>
          <a:xfrm>
            <a:off x="5444150" y="3978675"/>
            <a:ext cx="177600" cy="318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1" name="Google Shape;231;p31"/>
          <p:cNvPicPr preferRelativeResize="0"/>
          <p:nvPr/>
        </p:nvPicPr>
        <p:blipFill>
          <a:blip r:embed="rId4">
            <a:alphaModFix/>
          </a:blip>
          <a:stretch>
            <a:fillRect/>
          </a:stretch>
        </p:blipFill>
        <p:spPr>
          <a:xfrm>
            <a:off x="863125" y="1114100"/>
            <a:ext cx="1242575" cy="1242575"/>
          </a:xfrm>
          <a:prstGeom prst="rect">
            <a:avLst/>
          </a:prstGeom>
          <a:noFill/>
          <a:ln>
            <a:noFill/>
          </a:ln>
        </p:spPr>
      </p:pic>
      <p:sp>
        <p:nvSpPr>
          <p:cNvPr id="232" name="Google Shape;232;p31"/>
          <p:cNvSpPr txBox="1"/>
          <p:nvPr/>
        </p:nvSpPr>
        <p:spPr>
          <a:xfrm>
            <a:off x="6349875" y="2983225"/>
            <a:ext cx="1664700" cy="10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128x128 2d array</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converted to 1d</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dataframe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233" name="Google Shape;233;p31"/>
          <p:cNvSpPr/>
          <p:nvPr/>
        </p:nvSpPr>
        <p:spPr>
          <a:xfrm>
            <a:off x="2412775" y="1604438"/>
            <a:ext cx="1197000" cy="261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5433400" y="2614700"/>
            <a:ext cx="188400" cy="364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txBox="1"/>
          <p:nvPr/>
        </p:nvSpPr>
        <p:spPr>
          <a:xfrm>
            <a:off x="626575" y="2543700"/>
            <a:ext cx="1617900" cy="124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Audio file specs: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2.97 seconds</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128x128 image</a:t>
            </a:r>
            <a:endParaRPr>
              <a:latin typeface="Roboto"/>
              <a:ea typeface="Roboto"/>
              <a:cs typeface="Roboto"/>
              <a:sym typeface="Roboto"/>
            </a:endParaRPr>
          </a:p>
        </p:txBody>
      </p:sp>
      <p:pic>
        <p:nvPicPr>
          <p:cNvPr id="236" name="Google Shape;236;p31"/>
          <p:cNvPicPr preferRelativeResize="0"/>
          <p:nvPr/>
        </p:nvPicPr>
        <p:blipFill>
          <a:blip r:embed="rId5">
            <a:alphaModFix/>
          </a:blip>
          <a:stretch>
            <a:fillRect/>
          </a:stretch>
        </p:blipFill>
        <p:spPr>
          <a:xfrm>
            <a:off x="3719350" y="912338"/>
            <a:ext cx="3348725" cy="1646100"/>
          </a:xfrm>
          <a:prstGeom prst="rect">
            <a:avLst/>
          </a:prstGeom>
          <a:noFill/>
          <a:ln>
            <a:noFill/>
          </a:ln>
        </p:spPr>
      </p:pic>
      <p:sp>
        <p:nvSpPr>
          <p:cNvPr id="237" name="Google Shape;237;p31"/>
          <p:cNvSpPr txBox="1"/>
          <p:nvPr/>
        </p:nvSpPr>
        <p:spPr>
          <a:xfrm>
            <a:off x="648075" y="3651875"/>
            <a:ext cx="1862100" cy="114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File sample counts:</a:t>
            </a:r>
            <a:endParaRPr>
              <a:latin typeface="Roboto"/>
              <a:ea typeface="Roboto"/>
              <a:cs typeface="Roboto"/>
              <a:sym typeface="Roboto"/>
            </a:endParaRPr>
          </a:p>
          <a:p>
            <a:pPr marL="0" lvl="0" indent="457200" algn="l" rtl="0">
              <a:spcBef>
                <a:spcPts val="0"/>
              </a:spcBef>
              <a:spcAft>
                <a:spcPts val="0"/>
              </a:spcAft>
              <a:buNone/>
            </a:pPr>
            <a:r>
              <a:rPr lang="en">
                <a:latin typeface="Roboto"/>
                <a:ea typeface="Roboto"/>
                <a:cs typeface="Roboto"/>
                <a:sym typeface="Roboto"/>
              </a:rPr>
              <a:t>8726 files</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457200" algn="l" rtl="0">
              <a:spcBef>
                <a:spcPts val="0"/>
              </a:spcBef>
              <a:spcAft>
                <a:spcPts val="0"/>
              </a:spcAft>
              <a:buNone/>
            </a:pPr>
            <a:r>
              <a:rPr lang="en">
                <a:latin typeface="Roboto"/>
                <a:ea typeface="Roboto"/>
                <a:cs typeface="Roboto"/>
                <a:sym typeface="Roboto"/>
              </a:rPr>
              <a:t>4636 files</a:t>
            </a:r>
            <a:endParaRPr>
              <a:latin typeface="Roboto"/>
              <a:ea typeface="Roboto"/>
              <a:cs typeface="Roboto"/>
              <a:sym typeface="Roboto"/>
            </a:endParaRPr>
          </a:p>
        </p:txBody>
      </p:sp>
      <p:sp>
        <p:nvSpPr>
          <p:cNvPr id="238" name="Google Shape;238;p31"/>
          <p:cNvSpPr/>
          <p:nvPr/>
        </p:nvSpPr>
        <p:spPr>
          <a:xfrm>
            <a:off x="1490325" y="4203075"/>
            <a:ext cx="177600" cy="318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258125" y="157650"/>
            <a:ext cx="8520600" cy="48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Objective</a:t>
            </a:r>
            <a:endParaRPr b="1" dirty="0"/>
          </a:p>
          <a:p>
            <a:pPr marL="0" lvl="0" indent="0" algn="l" rtl="0">
              <a:spcBef>
                <a:spcPts val="0"/>
              </a:spcBef>
              <a:spcAft>
                <a:spcPts val="0"/>
              </a:spcAft>
              <a:buNone/>
            </a:pPr>
            <a:endParaRPr sz="900" dirty="0"/>
          </a:p>
          <a:p>
            <a:pPr marL="457200" lvl="0" indent="-342900" algn="l" rtl="0">
              <a:spcBef>
                <a:spcPts val="0"/>
              </a:spcBef>
              <a:spcAft>
                <a:spcPts val="0"/>
              </a:spcAft>
              <a:buClr>
                <a:schemeClr val="dk2"/>
              </a:buClr>
              <a:buSzPts val="1800"/>
              <a:buChar char="●"/>
            </a:pPr>
            <a:r>
              <a:rPr lang="en" sz="1800" dirty="0">
                <a:solidFill>
                  <a:schemeClr val="dk2"/>
                </a:solidFill>
              </a:rPr>
              <a:t>Take urban sound classification data and predict the likelihood that it is a certain sound using machine learning &amp; deep learning models</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457200" lvl="0" indent="-342900" algn="l" rtl="0">
              <a:spcBef>
                <a:spcPts val="0"/>
              </a:spcBef>
              <a:spcAft>
                <a:spcPts val="0"/>
              </a:spcAft>
              <a:buClr>
                <a:schemeClr val="dk2"/>
              </a:buClr>
              <a:buSzPts val="1800"/>
              <a:buChar char="●"/>
            </a:pPr>
            <a:r>
              <a:rPr lang="en" sz="1800" dirty="0">
                <a:solidFill>
                  <a:schemeClr val="dk2"/>
                </a:solidFill>
              </a:rPr>
              <a:t>10 sound classifications</a:t>
            </a:r>
            <a:endParaRPr sz="1800" dirty="0">
              <a:solidFill>
                <a:schemeClr val="dk2"/>
              </a:solidFill>
            </a:endParaRPr>
          </a:p>
          <a:p>
            <a:pPr marL="914400" lvl="1" indent="-342900" algn="l" rtl="0">
              <a:spcBef>
                <a:spcPts val="0"/>
              </a:spcBef>
              <a:spcAft>
                <a:spcPts val="0"/>
              </a:spcAft>
              <a:buClr>
                <a:schemeClr val="dk2"/>
              </a:buClr>
              <a:buSzPts val="1800"/>
              <a:buChar char="○"/>
            </a:pPr>
            <a:r>
              <a:rPr lang="en" sz="1400" dirty="0">
                <a:solidFill>
                  <a:schemeClr val="dk2"/>
                </a:solidFill>
              </a:rPr>
              <a:t>Siren, Jackhammer, Dog Bark, Children Playing, Street Music, Engine Idling, Drilling, Gun Shot, Air Conditioner, Car Horn</a:t>
            </a:r>
            <a:endParaRPr sz="1400" dirty="0">
              <a:solidFill>
                <a:schemeClr val="dk2"/>
              </a:solidFill>
            </a:endParaRPr>
          </a:p>
          <a:p>
            <a:pPr marL="0" lvl="0" indent="0" algn="l" rtl="0">
              <a:spcBef>
                <a:spcPts val="0"/>
              </a:spcBef>
              <a:spcAft>
                <a:spcPts val="0"/>
              </a:spcAft>
              <a:buNone/>
            </a:pPr>
            <a:endParaRPr sz="1800" dirty="0">
              <a:solidFill>
                <a:schemeClr val="dk2"/>
              </a:solidFill>
            </a:endParaRPr>
          </a:p>
          <a:p>
            <a:pPr marL="457200" lvl="0" indent="-342900" algn="l" rtl="0">
              <a:spcBef>
                <a:spcPts val="0"/>
              </a:spcBef>
              <a:spcAft>
                <a:spcPts val="0"/>
              </a:spcAft>
              <a:buClr>
                <a:schemeClr val="dk2"/>
              </a:buClr>
              <a:buSzPts val="1800"/>
              <a:buChar char="●"/>
            </a:pPr>
            <a:r>
              <a:rPr lang="en" sz="1800" dirty="0">
                <a:solidFill>
                  <a:schemeClr val="dk2"/>
                </a:solidFill>
              </a:rPr>
              <a:t>The data is in .wav files and represent numbers that had to be parsed and labeled in order to train, fit and test it</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457200" lvl="0" indent="-342900" algn="l" rtl="0">
              <a:spcBef>
                <a:spcPts val="0"/>
              </a:spcBef>
              <a:spcAft>
                <a:spcPts val="0"/>
              </a:spcAft>
              <a:buClr>
                <a:schemeClr val="dk2"/>
              </a:buClr>
              <a:buSzPts val="1800"/>
              <a:buChar char="●"/>
            </a:pPr>
            <a:r>
              <a:rPr lang="en" sz="1800" dirty="0">
                <a:solidFill>
                  <a:schemeClr val="dk2"/>
                </a:solidFill>
              </a:rPr>
              <a:t>Feature data represents the following types</a:t>
            </a:r>
            <a:endParaRPr sz="1800" dirty="0">
              <a:solidFill>
                <a:schemeClr val="dk2"/>
              </a:solidFill>
            </a:endParaRPr>
          </a:p>
          <a:p>
            <a:pPr marL="914400" lvl="0" indent="-317500" algn="l" rtl="0">
              <a:spcBef>
                <a:spcPts val="0"/>
              </a:spcBef>
              <a:spcAft>
                <a:spcPts val="0"/>
              </a:spcAft>
              <a:buClr>
                <a:schemeClr val="dk2"/>
              </a:buClr>
              <a:buSzPts val="1400"/>
              <a:buChar char="●"/>
            </a:pPr>
            <a:r>
              <a:rPr lang="en" sz="1400" dirty="0">
                <a:solidFill>
                  <a:schemeClr val="dk2"/>
                </a:solidFill>
              </a:rPr>
              <a:t>mfcss - mel frequency cepstral coefficients/ Representation of an audio clip</a:t>
            </a:r>
            <a:endParaRPr sz="1400" dirty="0">
              <a:solidFill>
                <a:schemeClr val="dk2"/>
              </a:solidFill>
            </a:endParaRPr>
          </a:p>
          <a:p>
            <a:pPr marL="914400" lvl="0" indent="-317500" algn="l" rtl="0">
              <a:spcBef>
                <a:spcPts val="0"/>
              </a:spcBef>
              <a:spcAft>
                <a:spcPts val="0"/>
              </a:spcAft>
              <a:buClr>
                <a:schemeClr val="dk2"/>
              </a:buClr>
              <a:buSzPts val="1400"/>
              <a:buChar char="●"/>
            </a:pPr>
            <a:r>
              <a:rPr lang="en" sz="1400" dirty="0">
                <a:solidFill>
                  <a:schemeClr val="dk2"/>
                </a:solidFill>
              </a:rPr>
              <a:t>chroma- pitch class profiles</a:t>
            </a:r>
            <a:endParaRPr sz="1400" dirty="0">
              <a:solidFill>
                <a:schemeClr val="dk2"/>
              </a:solidFill>
            </a:endParaRPr>
          </a:p>
          <a:p>
            <a:pPr marL="914400" lvl="0" indent="-317500" algn="l" rtl="0">
              <a:spcBef>
                <a:spcPts val="0"/>
              </a:spcBef>
              <a:spcAft>
                <a:spcPts val="0"/>
              </a:spcAft>
              <a:buClr>
                <a:schemeClr val="dk2"/>
              </a:buClr>
              <a:buSzPts val="1400"/>
              <a:buChar char="●"/>
            </a:pPr>
            <a:r>
              <a:rPr lang="en" sz="1400" dirty="0">
                <a:solidFill>
                  <a:schemeClr val="dk2"/>
                </a:solidFill>
              </a:rPr>
              <a:t>mel- scales of pitches</a:t>
            </a:r>
            <a:endParaRPr sz="1400" dirty="0">
              <a:solidFill>
                <a:schemeClr val="dk2"/>
              </a:solidFill>
            </a:endParaRPr>
          </a:p>
          <a:p>
            <a:pPr marL="914400" lvl="0" indent="-317500" algn="l" rtl="0">
              <a:spcBef>
                <a:spcPts val="0"/>
              </a:spcBef>
              <a:spcAft>
                <a:spcPts val="0"/>
              </a:spcAft>
              <a:buClr>
                <a:schemeClr val="dk2"/>
              </a:buClr>
              <a:buSzPts val="1400"/>
              <a:buChar char="●"/>
            </a:pPr>
            <a:r>
              <a:rPr lang="en" sz="1400" dirty="0">
                <a:solidFill>
                  <a:schemeClr val="dk2"/>
                </a:solidFill>
              </a:rPr>
              <a:t>contrast- difference in how sounds are perceived by listeners</a:t>
            </a:r>
            <a:endParaRPr sz="1400" dirty="0">
              <a:solidFill>
                <a:schemeClr val="dk2"/>
              </a:solidFill>
            </a:endParaRPr>
          </a:p>
          <a:p>
            <a:pPr marL="914400" lvl="0" indent="-317500" algn="l" rtl="0">
              <a:spcBef>
                <a:spcPts val="0"/>
              </a:spcBef>
              <a:spcAft>
                <a:spcPts val="0"/>
              </a:spcAft>
              <a:buClr>
                <a:schemeClr val="dk2"/>
              </a:buClr>
              <a:buSzPts val="1400"/>
              <a:buChar char="●"/>
            </a:pPr>
            <a:r>
              <a:rPr lang="en" sz="1400" dirty="0">
                <a:solidFill>
                  <a:schemeClr val="dk2"/>
                </a:solidFill>
              </a:rPr>
              <a:t>tonnetz- notes (E#, A#, E-flat, etc…)</a:t>
            </a:r>
            <a:endParaRPr sz="1400" dirty="0">
              <a:solidFill>
                <a:schemeClr val="dk2"/>
              </a:solidFill>
            </a:endParaRPr>
          </a:p>
        </p:txBody>
      </p:sp>
      <p:sp>
        <p:nvSpPr>
          <p:cNvPr id="94" name="Google Shape;94;p14"/>
          <p:cNvSpPr txBox="1"/>
          <p:nvPr/>
        </p:nvSpPr>
        <p:spPr>
          <a:xfrm>
            <a:off x="-149150" y="665425"/>
            <a:ext cx="3384600" cy="690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RandomSearch CV </a:t>
            </a:r>
            <a:r>
              <a:rPr lang="en"/>
              <a:t>                       </a:t>
            </a:r>
            <a:r>
              <a:rPr lang="en" b="1"/>
              <a:t> GridSearch CV</a:t>
            </a:r>
            <a:endParaRPr b="1"/>
          </a:p>
        </p:txBody>
      </p:sp>
      <p:pic>
        <p:nvPicPr>
          <p:cNvPr id="244" name="Google Shape;244;p32"/>
          <p:cNvPicPr preferRelativeResize="0"/>
          <p:nvPr/>
        </p:nvPicPr>
        <p:blipFill>
          <a:blip r:embed="rId3">
            <a:alphaModFix/>
          </a:blip>
          <a:stretch>
            <a:fillRect/>
          </a:stretch>
        </p:blipFill>
        <p:spPr>
          <a:xfrm>
            <a:off x="782800" y="1761100"/>
            <a:ext cx="2082675" cy="2128575"/>
          </a:xfrm>
          <a:prstGeom prst="rect">
            <a:avLst/>
          </a:prstGeom>
          <a:noFill/>
          <a:ln>
            <a:noFill/>
          </a:ln>
        </p:spPr>
      </p:pic>
      <p:pic>
        <p:nvPicPr>
          <p:cNvPr id="245" name="Google Shape;245;p32"/>
          <p:cNvPicPr preferRelativeResize="0"/>
          <p:nvPr/>
        </p:nvPicPr>
        <p:blipFill>
          <a:blip r:embed="rId4">
            <a:alphaModFix/>
          </a:blip>
          <a:stretch>
            <a:fillRect/>
          </a:stretch>
        </p:blipFill>
        <p:spPr>
          <a:xfrm>
            <a:off x="6258921" y="1770450"/>
            <a:ext cx="2064379" cy="2109875"/>
          </a:xfrm>
          <a:prstGeom prst="rect">
            <a:avLst/>
          </a:prstGeom>
          <a:noFill/>
          <a:ln>
            <a:noFill/>
          </a:ln>
        </p:spPr>
      </p:pic>
      <p:pic>
        <p:nvPicPr>
          <p:cNvPr id="246" name="Google Shape;246;p32"/>
          <p:cNvPicPr preferRelativeResize="0"/>
          <p:nvPr/>
        </p:nvPicPr>
        <p:blipFill>
          <a:blip r:embed="rId5">
            <a:alphaModFix/>
          </a:blip>
          <a:stretch>
            <a:fillRect/>
          </a:stretch>
        </p:blipFill>
        <p:spPr>
          <a:xfrm>
            <a:off x="2086050" y="3050238"/>
            <a:ext cx="962625" cy="962625"/>
          </a:xfrm>
          <a:prstGeom prst="rect">
            <a:avLst/>
          </a:prstGeom>
          <a:noFill/>
          <a:ln>
            <a:noFill/>
          </a:ln>
        </p:spPr>
      </p:pic>
      <p:pic>
        <p:nvPicPr>
          <p:cNvPr id="247" name="Google Shape;247;p32"/>
          <p:cNvPicPr preferRelativeResize="0"/>
          <p:nvPr/>
        </p:nvPicPr>
        <p:blipFill>
          <a:blip r:embed="rId6">
            <a:alphaModFix/>
          </a:blip>
          <a:stretch>
            <a:fillRect/>
          </a:stretch>
        </p:blipFill>
        <p:spPr>
          <a:xfrm>
            <a:off x="7592875" y="2813900"/>
            <a:ext cx="1076250" cy="1130500"/>
          </a:xfrm>
          <a:prstGeom prst="rect">
            <a:avLst/>
          </a:prstGeom>
          <a:noFill/>
          <a:ln>
            <a:noFill/>
          </a:ln>
        </p:spPr>
      </p:pic>
      <p:sp>
        <p:nvSpPr>
          <p:cNvPr id="248" name="Google Shape;248;p32"/>
          <p:cNvSpPr txBox="1"/>
          <p:nvPr/>
        </p:nvSpPr>
        <p:spPr>
          <a:xfrm>
            <a:off x="289625" y="1078625"/>
            <a:ext cx="3555600" cy="699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49" name="Google Shape;249;p32"/>
          <p:cNvSpPr txBox="1"/>
          <p:nvPr/>
        </p:nvSpPr>
        <p:spPr>
          <a:xfrm>
            <a:off x="5513313" y="1078625"/>
            <a:ext cx="3555600" cy="699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3"/>
          <p:cNvSpPr txBox="1">
            <a:spLocks noGrp="1"/>
          </p:cNvSpPr>
          <p:nvPr>
            <p:ph type="title"/>
          </p:nvPr>
        </p:nvSpPr>
        <p:spPr>
          <a:xfrm>
            <a:off x="235500" y="1814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Results of Optimization</a:t>
            </a:r>
            <a:endParaRPr b="1"/>
          </a:p>
        </p:txBody>
      </p:sp>
      <p:pic>
        <p:nvPicPr>
          <p:cNvPr id="255" name="Google Shape;255;p33"/>
          <p:cNvPicPr preferRelativeResize="0"/>
          <p:nvPr/>
        </p:nvPicPr>
        <p:blipFill>
          <a:blip r:embed="rId3">
            <a:alphaModFix/>
          </a:blip>
          <a:stretch>
            <a:fillRect/>
          </a:stretch>
        </p:blipFill>
        <p:spPr>
          <a:xfrm>
            <a:off x="774600" y="1197875"/>
            <a:ext cx="2944751" cy="2984976"/>
          </a:xfrm>
          <a:prstGeom prst="rect">
            <a:avLst/>
          </a:prstGeom>
          <a:noFill/>
          <a:ln>
            <a:noFill/>
          </a:ln>
        </p:spPr>
      </p:pic>
      <p:pic>
        <p:nvPicPr>
          <p:cNvPr id="256" name="Google Shape;256;p33"/>
          <p:cNvPicPr preferRelativeResize="0"/>
          <p:nvPr/>
        </p:nvPicPr>
        <p:blipFill>
          <a:blip r:embed="rId4">
            <a:alphaModFix/>
          </a:blip>
          <a:stretch>
            <a:fillRect/>
          </a:stretch>
        </p:blipFill>
        <p:spPr>
          <a:xfrm>
            <a:off x="5160600" y="1197875"/>
            <a:ext cx="2944751" cy="3064099"/>
          </a:xfrm>
          <a:prstGeom prst="rect">
            <a:avLst/>
          </a:prstGeom>
          <a:noFill/>
          <a:ln>
            <a:noFill/>
          </a:ln>
        </p:spPr>
      </p:pic>
      <p:sp>
        <p:nvSpPr>
          <p:cNvPr id="257" name="Google Shape;257;p33"/>
          <p:cNvSpPr txBox="1"/>
          <p:nvPr/>
        </p:nvSpPr>
        <p:spPr>
          <a:xfrm>
            <a:off x="1292950" y="4203300"/>
            <a:ext cx="2502600" cy="8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2"/>
                </a:solidFill>
                <a:highlight>
                  <a:srgbClr val="FFFFFF"/>
                </a:highlight>
              </a:rPr>
              <a:t>Model Performance</a:t>
            </a:r>
            <a:endParaRPr sz="1050">
              <a:solidFill>
                <a:schemeClr val="dk2"/>
              </a:solidFill>
              <a:highlight>
                <a:srgbClr val="FFFFFF"/>
              </a:highlight>
            </a:endParaRPr>
          </a:p>
          <a:p>
            <a:pPr marL="0" lvl="0" indent="0" algn="l" rtl="0">
              <a:spcBef>
                <a:spcPts val="0"/>
              </a:spcBef>
              <a:spcAft>
                <a:spcPts val="0"/>
              </a:spcAft>
              <a:buNone/>
            </a:pPr>
            <a:r>
              <a:rPr lang="en" sz="1050">
                <a:solidFill>
                  <a:schemeClr val="dk2"/>
                </a:solidFill>
                <a:highlight>
                  <a:srgbClr val="FFFFFF"/>
                </a:highlight>
              </a:rPr>
              <a:t>Average Error: 0.7429 degrees.</a:t>
            </a:r>
            <a:endParaRPr sz="1050">
              <a:solidFill>
                <a:schemeClr val="dk2"/>
              </a:solidFill>
              <a:highlight>
                <a:srgbClr val="FFFFFF"/>
              </a:highlight>
            </a:endParaRPr>
          </a:p>
          <a:p>
            <a:pPr marL="0" lvl="0" indent="0" algn="l" rtl="0">
              <a:spcBef>
                <a:spcPts val="0"/>
              </a:spcBef>
              <a:spcAft>
                <a:spcPts val="0"/>
              </a:spcAft>
              <a:buNone/>
            </a:pPr>
            <a:r>
              <a:rPr lang="en" sz="1050">
                <a:solidFill>
                  <a:schemeClr val="dk2"/>
                </a:solidFill>
                <a:highlight>
                  <a:srgbClr val="FFFFFF"/>
                </a:highlight>
              </a:rPr>
              <a:t>Accuracy = 78.08%.</a:t>
            </a:r>
            <a:endParaRPr sz="1050">
              <a:solidFill>
                <a:schemeClr val="dk2"/>
              </a:solidFill>
              <a:highlight>
                <a:srgbClr val="FFFFFF"/>
              </a:highlight>
            </a:endParaRPr>
          </a:p>
          <a:p>
            <a:pPr marL="0" lvl="0" indent="0" algn="l" rtl="0">
              <a:lnSpc>
                <a:spcPct val="115000"/>
              </a:lnSpc>
              <a:spcBef>
                <a:spcPts val="0"/>
              </a:spcBef>
              <a:spcAft>
                <a:spcPts val="0"/>
              </a:spcAft>
              <a:buNone/>
            </a:pPr>
            <a:r>
              <a:rPr lang="en" sz="1050">
                <a:solidFill>
                  <a:schemeClr val="dk2"/>
                </a:solidFill>
                <a:highlight>
                  <a:srgbClr val="FFFFFF"/>
                </a:highlight>
              </a:rPr>
              <a:t>Correctly Classified: 905.</a:t>
            </a:r>
            <a:endParaRPr sz="1050">
              <a:solidFill>
                <a:schemeClr val="dk2"/>
              </a:solidFill>
              <a:highlight>
                <a:srgbClr val="FFFFFF"/>
              </a:highlight>
            </a:endParaRPr>
          </a:p>
          <a:p>
            <a:pPr marL="0" lvl="0" indent="0" algn="l" rtl="0">
              <a:spcBef>
                <a:spcPts val="0"/>
              </a:spcBef>
              <a:spcAft>
                <a:spcPts val="0"/>
              </a:spcAft>
              <a:buNone/>
            </a:pPr>
            <a:endParaRPr>
              <a:latin typeface="Roboto"/>
              <a:ea typeface="Roboto"/>
              <a:cs typeface="Roboto"/>
              <a:sym typeface="Roboto"/>
            </a:endParaRPr>
          </a:p>
        </p:txBody>
      </p:sp>
      <p:sp>
        <p:nvSpPr>
          <p:cNvPr id="258" name="Google Shape;258;p33"/>
          <p:cNvSpPr txBox="1"/>
          <p:nvPr/>
        </p:nvSpPr>
        <p:spPr>
          <a:xfrm>
            <a:off x="5699650" y="4203300"/>
            <a:ext cx="2405700" cy="8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2"/>
                </a:solidFill>
                <a:highlight>
                  <a:srgbClr val="FFFFFF"/>
                </a:highlight>
              </a:rPr>
              <a:t>Model Performance</a:t>
            </a:r>
            <a:endParaRPr sz="1050">
              <a:solidFill>
                <a:schemeClr val="dk2"/>
              </a:solidFill>
              <a:highlight>
                <a:srgbClr val="FFFFFF"/>
              </a:highlight>
            </a:endParaRPr>
          </a:p>
          <a:p>
            <a:pPr marL="0" lvl="0" indent="0" algn="l" rtl="0">
              <a:spcBef>
                <a:spcPts val="0"/>
              </a:spcBef>
              <a:spcAft>
                <a:spcPts val="0"/>
              </a:spcAft>
              <a:buNone/>
            </a:pPr>
            <a:r>
              <a:rPr lang="en" sz="1050">
                <a:solidFill>
                  <a:schemeClr val="dk2"/>
                </a:solidFill>
                <a:highlight>
                  <a:srgbClr val="FFFFFF"/>
                </a:highlight>
              </a:rPr>
              <a:t>Average Error: 0.7558 degrees.</a:t>
            </a:r>
            <a:endParaRPr sz="1050">
              <a:solidFill>
                <a:schemeClr val="dk2"/>
              </a:solidFill>
              <a:highlight>
                <a:srgbClr val="FFFFFF"/>
              </a:highlight>
            </a:endParaRPr>
          </a:p>
          <a:p>
            <a:pPr marL="0" lvl="0" indent="0" algn="l" rtl="0">
              <a:spcBef>
                <a:spcPts val="0"/>
              </a:spcBef>
              <a:spcAft>
                <a:spcPts val="0"/>
              </a:spcAft>
              <a:buNone/>
            </a:pPr>
            <a:r>
              <a:rPr lang="en" sz="1050">
                <a:solidFill>
                  <a:schemeClr val="dk2"/>
                </a:solidFill>
                <a:highlight>
                  <a:srgbClr val="FFFFFF"/>
                </a:highlight>
              </a:rPr>
              <a:t>Accuracy = 78.26%.</a:t>
            </a:r>
            <a:endParaRPr sz="1050">
              <a:solidFill>
                <a:schemeClr val="dk2"/>
              </a:solidFill>
              <a:highlight>
                <a:srgbClr val="FFFFFF"/>
              </a:highlight>
            </a:endParaRPr>
          </a:p>
          <a:p>
            <a:pPr marL="0" lvl="0" indent="0" algn="l" rtl="0">
              <a:lnSpc>
                <a:spcPct val="115000"/>
              </a:lnSpc>
              <a:spcBef>
                <a:spcPts val="0"/>
              </a:spcBef>
              <a:spcAft>
                <a:spcPts val="0"/>
              </a:spcAft>
              <a:buNone/>
            </a:pPr>
            <a:r>
              <a:rPr lang="en" sz="1050">
                <a:solidFill>
                  <a:schemeClr val="dk2"/>
                </a:solidFill>
                <a:highlight>
                  <a:srgbClr val="FFFFFF"/>
                </a:highlight>
              </a:rPr>
              <a:t>Correctly Classified: 907.</a:t>
            </a:r>
            <a:endParaRPr sz="1050">
              <a:solidFill>
                <a:schemeClr val="dk2"/>
              </a:solidFill>
              <a:highlight>
                <a:srgbClr val="FFFFFF"/>
              </a:highlight>
            </a:endParaRPr>
          </a:p>
          <a:p>
            <a:pPr marL="0" lvl="0" indent="0" algn="l" rtl="0">
              <a:spcBef>
                <a:spcPts val="0"/>
              </a:spcBef>
              <a:spcAft>
                <a:spcPts val="0"/>
              </a:spcAft>
              <a:buNone/>
            </a:pPr>
            <a:endParaRPr>
              <a:latin typeface="Roboto"/>
              <a:ea typeface="Roboto"/>
              <a:cs typeface="Roboto"/>
              <a:sym typeface="Roboto"/>
            </a:endParaRPr>
          </a:p>
        </p:txBody>
      </p:sp>
      <p:sp>
        <p:nvSpPr>
          <p:cNvPr id="259" name="Google Shape;259;p33"/>
          <p:cNvSpPr txBox="1"/>
          <p:nvPr/>
        </p:nvSpPr>
        <p:spPr>
          <a:xfrm>
            <a:off x="-679150" y="789200"/>
            <a:ext cx="5523000" cy="498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3DEC-D2D9-4444-8D46-1E57CAC1AC36}"/>
              </a:ext>
            </a:extLst>
          </p:cNvPr>
          <p:cNvSpPr>
            <a:spLocks noGrp="1"/>
          </p:cNvSpPr>
          <p:nvPr>
            <p:ph type="title"/>
          </p:nvPr>
        </p:nvSpPr>
        <p:spPr>
          <a:xfrm>
            <a:off x="1264479" y="16935"/>
            <a:ext cx="2167467" cy="412043"/>
          </a:xfrm>
        </p:spPr>
        <p:txBody>
          <a:bodyPr/>
          <a:lstStyle/>
          <a:p>
            <a:pPr algn="ctr"/>
            <a:r>
              <a:rPr lang="en-US" sz="1400" dirty="0"/>
              <a:t>Confusion Matrix</a:t>
            </a:r>
          </a:p>
        </p:txBody>
      </p:sp>
      <p:pic>
        <p:nvPicPr>
          <p:cNvPr id="3" name="Google Shape;164;p20">
            <a:extLst>
              <a:ext uri="{FF2B5EF4-FFF2-40B4-BE49-F238E27FC236}">
                <a16:creationId xmlns:a16="http://schemas.microsoft.com/office/drawing/2014/main" id="{A065567D-64DB-45A1-AB90-41FFEF226D2F}"/>
              </a:ext>
            </a:extLst>
          </p:cNvPr>
          <p:cNvPicPr preferRelativeResize="0"/>
          <p:nvPr/>
        </p:nvPicPr>
        <p:blipFill>
          <a:blip r:embed="rId3">
            <a:alphaModFix/>
          </a:blip>
          <a:stretch>
            <a:fillRect/>
          </a:stretch>
        </p:blipFill>
        <p:spPr>
          <a:xfrm>
            <a:off x="323115" y="321735"/>
            <a:ext cx="3858412" cy="2250015"/>
          </a:xfrm>
          <a:prstGeom prst="rect">
            <a:avLst/>
          </a:prstGeom>
          <a:noFill/>
          <a:ln>
            <a:noFill/>
          </a:ln>
        </p:spPr>
      </p:pic>
      <p:pic>
        <p:nvPicPr>
          <p:cNvPr id="4" name="Google Shape;205;p28">
            <a:extLst>
              <a:ext uri="{FF2B5EF4-FFF2-40B4-BE49-F238E27FC236}">
                <a16:creationId xmlns:a16="http://schemas.microsoft.com/office/drawing/2014/main" id="{642A9079-36C6-4B9B-AC78-3C52387CC657}"/>
              </a:ext>
            </a:extLst>
          </p:cNvPr>
          <p:cNvPicPr preferRelativeResize="0"/>
          <p:nvPr/>
        </p:nvPicPr>
        <p:blipFill>
          <a:blip r:embed="rId4">
            <a:alphaModFix/>
          </a:blip>
          <a:stretch>
            <a:fillRect/>
          </a:stretch>
        </p:blipFill>
        <p:spPr>
          <a:xfrm>
            <a:off x="4854221" y="321735"/>
            <a:ext cx="4181277" cy="2376309"/>
          </a:xfrm>
          <a:prstGeom prst="rect">
            <a:avLst/>
          </a:prstGeom>
          <a:noFill/>
          <a:ln>
            <a:noFill/>
          </a:ln>
        </p:spPr>
      </p:pic>
      <p:sp>
        <p:nvSpPr>
          <p:cNvPr id="5" name="Title 1">
            <a:extLst>
              <a:ext uri="{FF2B5EF4-FFF2-40B4-BE49-F238E27FC236}">
                <a16:creationId xmlns:a16="http://schemas.microsoft.com/office/drawing/2014/main" id="{A7EF175C-4A9A-4D00-9ADB-002F92AC736F}"/>
              </a:ext>
            </a:extLst>
          </p:cNvPr>
          <p:cNvSpPr txBox="1">
            <a:spLocks/>
          </p:cNvSpPr>
          <p:nvPr/>
        </p:nvSpPr>
        <p:spPr>
          <a:xfrm>
            <a:off x="5423179" y="16935"/>
            <a:ext cx="2167467" cy="4120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400" dirty="0"/>
              <a:t>Random Forrest</a:t>
            </a:r>
          </a:p>
        </p:txBody>
      </p:sp>
      <p:pic>
        <p:nvPicPr>
          <p:cNvPr id="6" name="Google Shape;195;p26">
            <a:extLst>
              <a:ext uri="{FF2B5EF4-FFF2-40B4-BE49-F238E27FC236}">
                <a16:creationId xmlns:a16="http://schemas.microsoft.com/office/drawing/2014/main" id="{3C1F8417-C56B-49D8-ABC7-1BE878C6DC45}"/>
              </a:ext>
            </a:extLst>
          </p:cNvPr>
          <p:cNvPicPr preferRelativeResize="0"/>
          <p:nvPr/>
        </p:nvPicPr>
        <p:blipFill>
          <a:blip r:embed="rId5">
            <a:alphaModFix/>
          </a:blip>
          <a:stretch>
            <a:fillRect/>
          </a:stretch>
        </p:blipFill>
        <p:spPr>
          <a:xfrm>
            <a:off x="56442" y="3033182"/>
            <a:ext cx="4402667" cy="2041171"/>
          </a:xfrm>
          <a:prstGeom prst="rect">
            <a:avLst/>
          </a:prstGeom>
          <a:noFill/>
          <a:ln>
            <a:noFill/>
          </a:ln>
        </p:spPr>
      </p:pic>
      <p:sp>
        <p:nvSpPr>
          <p:cNvPr id="7" name="Title 1">
            <a:extLst>
              <a:ext uri="{FF2B5EF4-FFF2-40B4-BE49-F238E27FC236}">
                <a16:creationId xmlns:a16="http://schemas.microsoft.com/office/drawing/2014/main" id="{ABB86B43-4E88-43C1-9211-30F6E220E0E5}"/>
              </a:ext>
            </a:extLst>
          </p:cNvPr>
          <p:cNvSpPr txBox="1">
            <a:spLocks/>
          </p:cNvSpPr>
          <p:nvPr/>
        </p:nvSpPr>
        <p:spPr>
          <a:xfrm>
            <a:off x="1264479" y="2621139"/>
            <a:ext cx="2167467" cy="4120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400" dirty="0"/>
              <a:t>SVM Model</a:t>
            </a:r>
          </a:p>
        </p:txBody>
      </p:sp>
      <p:pic>
        <p:nvPicPr>
          <p:cNvPr id="8" name="Google Shape;179;p23">
            <a:extLst>
              <a:ext uri="{FF2B5EF4-FFF2-40B4-BE49-F238E27FC236}">
                <a16:creationId xmlns:a16="http://schemas.microsoft.com/office/drawing/2014/main" id="{C3A7BFB5-99CC-468A-BD1B-7395C58F47B1}"/>
              </a:ext>
            </a:extLst>
          </p:cNvPr>
          <p:cNvPicPr preferRelativeResize="0"/>
          <p:nvPr/>
        </p:nvPicPr>
        <p:blipFill>
          <a:blip r:embed="rId6">
            <a:alphaModFix/>
          </a:blip>
          <a:stretch>
            <a:fillRect/>
          </a:stretch>
        </p:blipFill>
        <p:spPr>
          <a:xfrm>
            <a:off x="4955823" y="3033182"/>
            <a:ext cx="4079676" cy="1956508"/>
          </a:xfrm>
          <a:prstGeom prst="rect">
            <a:avLst/>
          </a:prstGeom>
          <a:noFill/>
          <a:ln>
            <a:noFill/>
          </a:ln>
        </p:spPr>
      </p:pic>
      <p:sp>
        <p:nvSpPr>
          <p:cNvPr id="9" name="Title 1">
            <a:extLst>
              <a:ext uri="{FF2B5EF4-FFF2-40B4-BE49-F238E27FC236}">
                <a16:creationId xmlns:a16="http://schemas.microsoft.com/office/drawing/2014/main" id="{EBA47976-4A7A-4F9C-93C3-06003523C2DE}"/>
              </a:ext>
            </a:extLst>
          </p:cNvPr>
          <p:cNvSpPr txBox="1">
            <a:spLocks/>
          </p:cNvSpPr>
          <p:nvPr/>
        </p:nvSpPr>
        <p:spPr>
          <a:xfrm>
            <a:off x="5423179" y="2659592"/>
            <a:ext cx="2167467" cy="4120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400" dirty="0"/>
              <a:t>K Nearest Neighbors</a:t>
            </a:r>
          </a:p>
        </p:txBody>
      </p:sp>
    </p:spTree>
    <p:extLst>
      <p:ext uri="{BB962C8B-B14F-4D97-AF65-F5344CB8AC3E}">
        <p14:creationId xmlns:p14="http://schemas.microsoft.com/office/powerpoint/2010/main" val="1306557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ADC4-3509-4548-8BA8-DBECD8D76908}"/>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356825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235500" y="2576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Sound Classifications</a:t>
            </a:r>
            <a:endParaRPr b="1"/>
          </a:p>
        </p:txBody>
      </p:sp>
      <p:pic>
        <p:nvPicPr>
          <p:cNvPr id="100" name="Google Shape;100;p15"/>
          <p:cNvPicPr preferRelativeResize="0"/>
          <p:nvPr/>
        </p:nvPicPr>
        <p:blipFill>
          <a:blip r:embed="rId3">
            <a:alphaModFix/>
          </a:blip>
          <a:stretch>
            <a:fillRect/>
          </a:stretch>
        </p:blipFill>
        <p:spPr>
          <a:xfrm>
            <a:off x="587588" y="1334463"/>
            <a:ext cx="3683359" cy="813950"/>
          </a:xfrm>
          <a:prstGeom prst="rect">
            <a:avLst/>
          </a:prstGeom>
          <a:noFill/>
          <a:ln>
            <a:noFill/>
          </a:ln>
        </p:spPr>
      </p:pic>
      <p:sp>
        <p:nvSpPr>
          <p:cNvPr id="101" name="Google Shape;101;p15"/>
          <p:cNvSpPr txBox="1"/>
          <p:nvPr/>
        </p:nvSpPr>
        <p:spPr>
          <a:xfrm>
            <a:off x="1876500" y="1092950"/>
            <a:ext cx="12474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Siren</a:t>
            </a:r>
            <a:endParaRPr>
              <a:latin typeface="Roboto"/>
              <a:ea typeface="Roboto"/>
              <a:cs typeface="Roboto"/>
              <a:sym typeface="Roboto"/>
            </a:endParaRPr>
          </a:p>
        </p:txBody>
      </p:sp>
      <p:pic>
        <p:nvPicPr>
          <p:cNvPr id="102" name="Google Shape;102;p15" title="43.wav">
            <a:hlinkClick r:id="rId4"/>
          </p:cNvPr>
          <p:cNvPicPr preferRelativeResize="0"/>
          <p:nvPr/>
        </p:nvPicPr>
        <p:blipFill>
          <a:blip r:embed="rId5">
            <a:alphaModFix/>
          </a:blip>
          <a:stretch>
            <a:fillRect/>
          </a:stretch>
        </p:blipFill>
        <p:spPr>
          <a:xfrm>
            <a:off x="0" y="1446551"/>
            <a:ext cx="457200" cy="457200"/>
          </a:xfrm>
          <a:prstGeom prst="rect">
            <a:avLst/>
          </a:prstGeom>
          <a:noFill/>
          <a:ln>
            <a:noFill/>
          </a:ln>
        </p:spPr>
      </p:pic>
      <p:sp>
        <p:nvSpPr>
          <p:cNvPr id="103" name="Google Shape;103;p15"/>
          <p:cNvSpPr txBox="1"/>
          <p:nvPr/>
        </p:nvSpPr>
        <p:spPr>
          <a:xfrm>
            <a:off x="1805575" y="2238338"/>
            <a:ext cx="12474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Street Music</a:t>
            </a:r>
            <a:endParaRPr>
              <a:latin typeface="Roboto"/>
              <a:ea typeface="Roboto"/>
              <a:cs typeface="Roboto"/>
              <a:sym typeface="Roboto"/>
            </a:endParaRPr>
          </a:p>
        </p:txBody>
      </p:sp>
      <p:pic>
        <p:nvPicPr>
          <p:cNvPr id="104" name="Google Shape;104;p15" title="38.wav">
            <a:hlinkClick r:id="rId6"/>
          </p:cNvPr>
          <p:cNvPicPr preferRelativeResize="0"/>
          <p:nvPr/>
        </p:nvPicPr>
        <p:blipFill>
          <a:blip r:embed="rId5">
            <a:alphaModFix/>
          </a:blip>
          <a:stretch>
            <a:fillRect/>
          </a:stretch>
        </p:blipFill>
        <p:spPr>
          <a:xfrm>
            <a:off x="1" y="2635525"/>
            <a:ext cx="457200" cy="457200"/>
          </a:xfrm>
          <a:prstGeom prst="rect">
            <a:avLst/>
          </a:prstGeom>
          <a:noFill/>
          <a:ln>
            <a:noFill/>
          </a:ln>
        </p:spPr>
      </p:pic>
      <p:sp>
        <p:nvSpPr>
          <p:cNvPr id="105" name="Google Shape;105;p15"/>
          <p:cNvSpPr txBox="1"/>
          <p:nvPr/>
        </p:nvSpPr>
        <p:spPr>
          <a:xfrm>
            <a:off x="1805575" y="3607225"/>
            <a:ext cx="12474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Drilling</a:t>
            </a:r>
            <a:endParaRPr>
              <a:latin typeface="Roboto"/>
              <a:ea typeface="Roboto"/>
              <a:cs typeface="Roboto"/>
              <a:sym typeface="Roboto"/>
            </a:endParaRPr>
          </a:p>
        </p:txBody>
      </p:sp>
      <p:pic>
        <p:nvPicPr>
          <p:cNvPr id="106" name="Google Shape;106;p15" title="63.wav">
            <a:hlinkClick r:id="rId7"/>
          </p:cNvPr>
          <p:cNvPicPr preferRelativeResize="0"/>
          <p:nvPr/>
        </p:nvPicPr>
        <p:blipFill>
          <a:blip r:embed="rId5">
            <a:alphaModFix/>
          </a:blip>
          <a:stretch>
            <a:fillRect/>
          </a:stretch>
        </p:blipFill>
        <p:spPr>
          <a:xfrm>
            <a:off x="1" y="4050500"/>
            <a:ext cx="457200" cy="457200"/>
          </a:xfrm>
          <a:prstGeom prst="rect">
            <a:avLst/>
          </a:prstGeom>
          <a:noFill/>
          <a:ln>
            <a:noFill/>
          </a:ln>
        </p:spPr>
      </p:pic>
      <p:sp>
        <p:nvSpPr>
          <p:cNvPr id="107" name="Google Shape;107;p15"/>
          <p:cNvSpPr txBox="1"/>
          <p:nvPr/>
        </p:nvSpPr>
        <p:spPr>
          <a:xfrm>
            <a:off x="6564863" y="1017800"/>
            <a:ext cx="12474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Dog Barking</a:t>
            </a:r>
            <a:endParaRPr>
              <a:latin typeface="Roboto"/>
              <a:ea typeface="Roboto"/>
              <a:cs typeface="Roboto"/>
              <a:sym typeface="Roboto"/>
            </a:endParaRPr>
          </a:p>
        </p:txBody>
      </p:sp>
      <p:pic>
        <p:nvPicPr>
          <p:cNvPr id="108" name="Google Shape;108;p15"/>
          <p:cNvPicPr preferRelativeResize="0"/>
          <p:nvPr/>
        </p:nvPicPr>
        <p:blipFill>
          <a:blip r:embed="rId8">
            <a:alphaModFix/>
          </a:blip>
          <a:stretch>
            <a:fillRect/>
          </a:stretch>
        </p:blipFill>
        <p:spPr>
          <a:xfrm>
            <a:off x="571500" y="2503238"/>
            <a:ext cx="3715529" cy="813950"/>
          </a:xfrm>
          <a:prstGeom prst="rect">
            <a:avLst/>
          </a:prstGeom>
          <a:noFill/>
          <a:ln>
            <a:noFill/>
          </a:ln>
        </p:spPr>
      </p:pic>
      <p:pic>
        <p:nvPicPr>
          <p:cNvPr id="109" name="Google Shape;109;p15"/>
          <p:cNvPicPr preferRelativeResize="0"/>
          <p:nvPr/>
        </p:nvPicPr>
        <p:blipFill>
          <a:blip r:embed="rId9">
            <a:alphaModFix/>
          </a:blip>
          <a:stretch>
            <a:fillRect/>
          </a:stretch>
        </p:blipFill>
        <p:spPr>
          <a:xfrm>
            <a:off x="545538" y="3872125"/>
            <a:ext cx="3767438" cy="813950"/>
          </a:xfrm>
          <a:prstGeom prst="rect">
            <a:avLst/>
          </a:prstGeom>
          <a:noFill/>
          <a:ln>
            <a:noFill/>
          </a:ln>
        </p:spPr>
      </p:pic>
      <p:pic>
        <p:nvPicPr>
          <p:cNvPr id="110" name="Google Shape;110;p15"/>
          <p:cNvPicPr preferRelativeResize="0"/>
          <p:nvPr/>
        </p:nvPicPr>
        <p:blipFill>
          <a:blip r:embed="rId10">
            <a:alphaModFix/>
          </a:blip>
          <a:stretch>
            <a:fillRect/>
          </a:stretch>
        </p:blipFill>
        <p:spPr>
          <a:xfrm>
            <a:off x="5392000" y="1300950"/>
            <a:ext cx="3526727" cy="813925"/>
          </a:xfrm>
          <a:prstGeom prst="rect">
            <a:avLst/>
          </a:prstGeom>
          <a:noFill/>
          <a:ln>
            <a:noFill/>
          </a:ln>
        </p:spPr>
      </p:pic>
      <p:pic>
        <p:nvPicPr>
          <p:cNvPr id="111" name="Google Shape;111;p15" title="68.wav">
            <a:hlinkClick r:id="rId11"/>
          </p:cNvPr>
          <p:cNvPicPr preferRelativeResize="0"/>
          <p:nvPr/>
        </p:nvPicPr>
        <p:blipFill>
          <a:blip r:embed="rId5">
            <a:alphaModFix/>
          </a:blip>
          <a:stretch>
            <a:fillRect/>
          </a:stretch>
        </p:blipFill>
        <p:spPr>
          <a:xfrm>
            <a:off x="4783029" y="1424700"/>
            <a:ext cx="457200" cy="457200"/>
          </a:xfrm>
          <a:prstGeom prst="rect">
            <a:avLst/>
          </a:prstGeom>
          <a:noFill/>
          <a:ln>
            <a:noFill/>
          </a:ln>
        </p:spPr>
      </p:pic>
      <p:pic>
        <p:nvPicPr>
          <p:cNvPr id="112" name="Google Shape;112;p15"/>
          <p:cNvPicPr preferRelativeResize="0"/>
          <p:nvPr/>
        </p:nvPicPr>
        <p:blipFill>
          <a:blip r:embed="rId12">
            <a:alphaModFix/>
          </a:blip>
          <a:stretch>
            <a:fillRect/>
          </a:stretch>
        </p:blipFill>
        <p:spPr>
          <a:xfrm>
            <a:off x="5277525" y="2498125"/>
            <a:ext cx="3641202" cy="813925"/>
          </a:xfrm>
          <a:prstGeom prst="rect">
            <a:avLst/>
          </a:prstGeom>
          <a:noFill/>
          <a:ln>
            <a:noFill/>
          </a:ln>
        </p:spPr>
      </p:pic>
      <p:sp>
        <p:nvSpPr>
          <p:cNvPr id="113" name="Google Shape;113;p15"/>
          <p:cNvSpPr txBox="1"/>
          <p:nvPr/>
        </p:nvSpPr>
        <p:spPr>
          <a:xfrm>
            <a:off x="6102963" y="2238350"/>
            <a:ext cx="16767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Children Playing</a:t>
            </a:r>
            <a:endParaRPr>
              <a:latin typeface="Roboto"/>
              <a:ea typeface="Roboto"/>
              <a:cs typeface="Roboto"/>
              <a:sym typeface="Roboto"/>
            </a:endParaRPr>
          </a:p>
        </p:txBody>
      </p:sp>
      <p:pic>
        <p:nvPicPr>
          <p:cNvPr id="114" name="Google Shape;114;p15" title="56.wav">
            <a:hlinkClick r:id="rId13"/>
          </p:cNvPr>
          <p:cNvPicPr preferRelativeResize="0"/>
          <p:nvPr/>
        </p:nvPicPr>
        <p:blipFill>
          <a:blip r:embed="rId5">
            <a:alphaModFix/>
          </a:blip>
          <a:stretch>
            <a:fillRect/>
          </a:stretch>
        </p:blipFill>
        <p:spPr>
          <a:xfrm>
            <a:off x="4783029" y="2635525"/>
            <a:ext cx="457200" cy="457200"/>
          </a:xfrm>
          <a:prstGeom prst="rect">
            <a:avLst/>
          </a:prstGeom>
          <a:noFill/>
          <a:ln>
            <a:noFill/>
          </a:ln>
        </p:spPr>
      </p:pic>
      <p:sp>
        <p:nvSpPr>
          <p:cNvPr id="115" name="Google Shape;115;p15"/>
          <p:cNvSpPr txBox="1"/>
          <p:nvPr/>
        </p:nvSpPr>
        <p:spPr>
          <a:xfrm>
            <a:off x="6346425" y="3561463"/>
            <a:ext cx="16767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Gun Shot</a:t>
            </a:r>
            <a:endParaRPr>
              <a:latin typeface="Roboto"/>
              <a:ea typeface="Roboto"/>
              <a:cs typeface="Roboto"/>
              <a:sym typeface="Roboto"/>
            </a:endParaRPr>
          </a:p>
        </p:txBody>
      </p:sp>
      <p:pic>
        <p:nvPicPr>
          <p:cNvPr id="116" name="Google Shape;116;p15"/>
          <p:cNvPicPr preferRelativeResize="0"/>
          <p:nvPr/>
        </p:nvPicPr>
        <p:blipFill>
          <a:blip r:embed="rId14">
            <a:alphaModFix/>
          </a:blip>
          <a:stretch>
            <a:fillRect/>
          </a:stretch>
        </p:blipFill>
        <p:spPr>
          <a:xfrm>
            <a:off x="5392000" y="3909150"/>
            <a:ext cx="3526725" cy="776925"/>
          </a:xfrm>
          <a:prstGeom prst="rect">
            <a:avLst/>
          </a:prstGeom>
          <a:noFill/>
          <a:ln>
            <a:noFill/>
          </a:ln>
        </p:spPr>
      </p:pic>
      <p:pic>
        <p:nvPicPr>
          <p:cNvPr id="117" name="Google Shape;117;p15" title="59.wav">
            <a:hlinkClick r:id="rId15"/>
          </p:cNvPr>
          <p:cNvPicPr preferRelativeResize="0"/>
          <p:nvPr/>
        </p:nvPicPr>
        <p:blipFill>
          <a:blip r:embed="rId5">
            <a:alphaModFix/>
          </a:blip>
          <a:stretch>
            <a:fillRect/>
          </a:stretch>
        </p:blipFill>
        <p:spPr>
          <a:xfrm>
            <a:off x="4867900" y="4133325"/>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159300" y="2576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Sound Classifications Cont.</a:t>
            </a:r>
            <a:endParaRPr b="1"/>
          </a:p>
        </p:txBody>
      </p:sp>
      <p:sp>
        <p:nvSpPr>
          <p:cNvPr id="123" name="Google Shape;123;p16"/>
          <p:cNvSpPr txBox="1"/>
          <p:nvPr/>
        </p:nvSpPr>
        <p:spPr>
          <a:xfrm>
            <a:off x="1876500" y="1092950"/>
            <a:ext cx="12474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Engine Idling</a:t>
            </a:r>
            <a:endParaRPr>
              <a:latin typeface="Roboto"/>
              <a:ea typeface="Roboto"/>
              <a:cs typeface="Roboto"/>
              <a:sym typeface="Roboto"/>
            </a:endParaRPr>
          </a:p>
        </p:txBody>
      </p:sp>
      <p:sp>
        <p:nvSpPr>
          <p:cNvPr id="124" name="Google Shape;124;p16"/>
          <p:cNvSpPr txBox="1"/>
          <p:nvPr/>
        </p:nvSpPr>
        <p:spPr>
          <a:xfrm>
            <a:off x="1571101" y="3223750"/>
            <a:ext cx="18582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Air Conditioner</a:t>
            </a:r>
            <a:endParaRPr>
              <a:latin typeface="Roboto"/>
              <a:ea typeface="Roboto"/>
              <a:cs typeface="Roboto"/>
              <a:sym typeface="Roboto"/>
            </a:endParaRPr>
          </a:p>
        </p:txBody>
      </p:sp>
      <p:pic>
        <p:nvPicPr>
          <p:cNvPr id="125" name="Google Shape;125;p16"/>
          <p:cNvPicPr preferRelativeResize="0"/>
          <p:nvPr/>
        </p:nvPicPr>
        <p:blipFill>
          <a:blip r:embed="rId3">
            <a:alphaModFix/>
          </a:blip>
          <a:stretch>
            <a:fillRect/>
          </a:stretch>
        </p:blipFill>
        <p:spPr>
          <a:xfrm>
            <a:off x="579225" y="1357850"/>
            <a:ext cx="3992777" cy="824235"/>
          </a:xfrm>
          <a:prstGeom prst="rect">
            <a:avLst/>
          </a:prstGeom>
          <a:noFill/>
          <a:ln>
            <a:noFill/>
          </a:ln>
        </p:spPr>
      </p:pic>
      <p:sp>
        <p:nvSpPr>
          <p:cNvPr id="126" name="Google Shape;126;p16"/>
          <p:cNvSpPr txBox="1"/>
          <p:nvPr/>
        </p:nvSpPr>
        <p:spPr>
          <a:xfrm>
            <a:off x="6520700" y="1092950"/>
            <a:ext cx="1247400" cy="26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Jackhammer</a:t>
            </a:r>
            <a:endParaRPr>
              <a:latin typeface="Roboto"/>
              <a:ea typeface="Roboto"/>
              <a:cs typeface="Roboto"/>
              <a:sym typeface="Roboto"/>
            </a:endParaRPr>
          </a:p>
        </p:txBody>
      </p:sp>
      <p:sp>
        <p:nvSpPr>
          <p:cNvPr id="127" name="Google Shape;127;p16"/>
          <p:cNvSpPr txBox="1"/>
          <p:nvPr/>
        </p:nvSpPr>
        <p:spPr>
          <a:xfrm>
            <a:off x="6681600" y="3223738"/>
            <a:ext cx="1247400" cy="26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Car Horn</a:t>
            </a:r>
            <a:endParaRPr>
              <a:latin typeface="Roboto"/>
              <a:ea typeface="Roboto"/>
              <a:cs typeface="Roboto"/>
              <a:sym typeface="Roboto"/>
            </a:endParaRPr>
          </a:p>
        </p:txBody>
      </p:sp>
      <p:pic>
        <p:nvPicPr>
          <p:cNvPr id="128" name="Google Shape;128;p16"/>
          <p:cNvPicPr preferRelativeResize="0"/>
          <p:nvPr/>
        </p:nvPicPr>
        <p:blipFill>
          <a:blip r:embed="rId4">
            <a:alphaModFix/>
          </a:blip>
          <a:stretch>
            <a:fillRect/>
          </a:stretch>
        </p:blipFill>
        <p:spPr>
          <a:xfrm>
            <a:off x="554313" y="3571988"/>
            <a:ext cx="3992777" cy="882800"/>
          </a:xfrm>
          <a:prstGeom prst="rect">
            <a:avLst/>
          </a:prstGeom>
          <a:noFill/>
          <a:ln>
            <a:noFill/>
          </a:ln>
        </p:spPr>
      </p:pic>
      <p:pic>
        <p:nvPicPr>
          <p:cNvPr id="129" name="Google Shape;129;p16"/>
          <p:cNvPicPr preferRelativeResize="0"/>
          <p:nvPr/>
        </p:nvPicPr>
        <p:blipFill>
          <a:blip r:embed="rId5">
            <a:alphaModFix/>
          </a:blip>
          <a:stretch>
            <a:fillRect/>
          </a:stretch>
        </p:blipFill>
        <p:spPr>
          <a:xfrm>
            <a:off x="5223425" y="1357850"/>
            <a:ext cx="3705302" cy="848925"/>
          </a:xfrm>
          <a:prstGeom prst="rect">
            <a:avLst/>
          </a:prstGeom>
          <a:noFill/>
          <a:ln>
            <a:noFill/>
          </a:ln>
        </p:spPr>
      </p:pic>
      <p:pic>
        <p:nvPicPr>
          <p:cNvPr id="130" name="Google Shape;130;p16"/>
          <p:cNvPicPr preferRelativeResize="0"/>
          <p:nvPr/>
        </p:nvPicPr>
        <p:blipFill>
          <a:blip r:embed="rId6">
            <a:alphaModFix/>
          </a:blip>
          <a:stretch>
            <a:fillRect/>
          </a:stretch>
        </p:blipFill>
        <p:spPr>
          <a:xfrm>
            <a:off x="5223425" y="3581500"/>
            <a:ext cx="3705299" cy="863775"/>
          </a:xfrm>
          <a:prstGeom prst="rect">
            <a:avLst/>
          </a:prstGeom>
          <a:noFill/>
          <a:ln>
            <a:noFill/>
          </a:ln>
        </p:spPr>
      </p:pic>
      <p:pic>
        <p:nvPicPr>
          <p:cNvPr id="131" name="Google Shape;131;p16" title="228.wav">
            <a:hlinkClick r:id="rId7"/>
          </p:cNvPr>
          <p:cNvPicPr preferRelativeResize="0"/>
          <p:nvPr/>
        </p:nvPicPr>
        <p:blipFill>
          <a:blip r:embed="rId8">
            <a:alphaModFix/>
          </a:blip>
          <a:stretch>
            <a:fillRect/>
          </a:stretch>
        </p:blipFill>
        <p:spPr>
          <a:xfrm>
            <a:off x="122025" y="1541369"/>
            <a:ext cx="457200" cy="457200"/>
          </a:xfrm>
          <a:prstGeom prst="rect">
            <a:avLst/>
          </a:prstGeom>
          <a:noFill/>
          <a:ln>
            <a:noFill/>
          </a:ln>
        </p:spPr>
      </p:pic>
      <p:pic>
        <p:nvPicPr>
          <p:cNvPr id="132" name="Google Shape;132;p16" title="103.wav">
            <a:hlinkClick r:id="rId9"/>
          </p:cNvPr>
          <p:cNvPicPr preferRelativeResize="0"/>
          <p:nvPr/>
        </p:nvPicPr>
        <p:blipFill>
          <a:blip r:embed="rId8">
            <a:alphaModFix/>
          </a:blip>
          <a:stretch>
            <a:fillRect/>
          </a:stretch>
        </p:blipFill>
        <p:spPr>
          <a:xfrm>
            <a:off x="97125" y="3784794"/>
            <a:ext cx="457200" cy="457200"/>
          </a:xfrm>
          <a:prstGeom prst="rect">
            <a:avLst/>
          </a:prstGeom>
          <a:noFill/>
          <a:ln>
            <a:noFill/>
          </a:ln>
        </p:spPr>
      </p:pic>
      <p:pic>
        <p:nvPicPr>
          <p:cNvPr id="133" name="Google Shape;133;p16" title="153.wav">
            <a:hlinkClick r:id="rId10"/>
          </p:cNvPr>
          <p:cNvPicPr preferRelativeResize="0"/>
          <p:nvPr/>
        </p:nvPicPr>
        <p:blipFill>
          <a:blip r:embed="rId8">
            <a:alphaModFix/>
          </a:blip>
          <a:stretch>
            <a:fillRect/>
          </a:stretch>
        </p:blipFill>
        <p:spPr>
          <a:xfrm>
            <a:off x="4766225" y="1541369"/>
            <a:ext cx="457200" cy="457200"/>
          </a:xfrm>
          <a:prstGeom prst="rect">
            <a:avLst/>
          </a:prstGeom>
          <a:noFill/>
          <a:ln>
            <a:noFill/>
          </a:ln>
        </p:spPr>
      </p:pic>
      <p:pic>
        <p:nvPicPr>
          <p:cNvPr id="134" name="Google Shape;134;p16" title="131.wav">
            <a:hlinkClick r:id="rId11"/>
          </p:cNvPr>
          <p:cNvPicPr preferRelativeResize="0"/>
          <p:nvPr/>
        </p:nvPicPr>
        <p:blipFill>
          <a:blip r:embed="rId8">
            <a:alphaModFix/>
          </a:blip>
          <a:stretch>
            <a:fillRect/>
          </a:stretch>
        </p:blipFill>
        <p:spPr>
          <a:xfrm>
            <a:off x="4766225" y="3784794"/>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txBox="1">
            <a:spLocks noGrp="1"/>
          </p:cNvSpPr>
          <p:nvPr>
            <p:ph type="title"/>
          </p:nvPr>
        </p:nvSpPr>
        <p:spPr>
          <a:xfrm>
            <a:off x="311700" y="157650"/>
            <a:ext cx="8520600" cy="48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Parse &amp; Labeling</a:t>
            </a:r>
            <a:endParaRPr b="1"/>
          </a:p>
          <a:p>
            <a:pPr marL="0" lvl="0" indent="0" algn="l" rtl="0">
              <a:spcBef>
                <a:spcPts val="0"/>
              </a:spcBef>
              <a:spcAft>
                <a:spcPts val="0"/>
              </a:spcAft>
              <a:buNone/>
            </a:pPr>
            <a:endParaRPr sz="900" b="1"/>
          </a:p>
          <a:p>
            <a:pPr marL="457200" lvl="0" indent="-342900" algn="l" rtl="0">
              <a:spcBef>
                <a:spcPts val="0"/>
              </a:spcBef>
              <a:spcAft>
                <a:spcPts val="0"/>
              </a:spcAft>
              <a:buClr>
                <a:schemeClr val="dk2"/>
              </a:buClr>
              <a:buSzPts val="1800"/>
              <a:buChar char="●"/>
            </a:pPr>
            <a:r>
              <a:rPr lang="en" sz="1800">
                <a:solidFill>
                  <a:schemeClr val="dk2"/>
                </a:solidFill>
              </a:rPr>
              <a:t>The most important part of the this project was parsing, and labeling the data out of the .wav files and the following code was used</a:t>
            </a:r>
            <a:endParaRPr sz="1800">
              <a:solidFill>
                <a:schemeClr val="dk2"/>
              </a:solidFill>
            </a:endParaRPr>
          </a:p>
          <a:p>
            <a:pPr marL="457200" lvl="0" indent="0" algn="l" rtl="0">
              <a:spcBef>
                <a:spcPts val="0"/>
              </a:spcBef>
              <a:spcAft>
                <a:spcPts val="0"/>
              </a:spcAft>
              <a:buNone/>
            </a:pP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Each file was made up of different types of sound features; mfcss, chroma, mel, contrast and tonnetz</a:t>
            </a:r>
            <a:endParaRPr sz="1800">
              <a:solidFill>
                <a:schemeClr val="dk2"/>
              </a:solidFill>
            </a:endParaRPr>
          </a:p>
          <a:p>
            <a:pPr marL="0" lvl="0" indent="0" algn="l" rtl="0">
              <a:spcBef>
                <a:spcPts val="0"/>
              </a:spcBef>
              <a:spcAft>
                <a:spcPts val="0"/>
              </a:spcAft>
              <a:buNone/>
            </a:pPr>
            <a:endParaRPr sz="1100" b="1"/>
          </a:p>
          <a:p>
            <a:pPr marL="0" lvl="0" indent="0" algn="l" rtl="0">
              <a:spcBef>
                <a:spcPts val="0"/>
              </a:spcBef>
              <a:spcAft>
                <a:spcPts val="0"/>
              </a:spcAft>
              <a:buNone/>
            </a:pPr>
            <a:endParaRPr sz="1100"/>
          </a:p>
          <a:p>
            <a:pPr marL="0" lvl="0" indent="0" algn="l" rtl="0">
              <a:spcBef>
                <a:spcPts val="0"/>
              </a:spcBef>
              <a:spcAft>
                <a:spcPts val="0"/>
              </a:spcAft>
              <a:buNone/>
            </a:pPr>
            <a:r>
              <a:rPr lang="en" sz="1100"/>
              <a:t>    </a:t>
            </a:r>
            <a:endParaRPr sz="1100"/>
          </a:p>
          <a:p>
            <a:pPr marL="0" lvl="0" indent="0" algn="l" rtl="0">
              <a:spcBef>
                <a:spcPts val="0"/>
              </a:spcBef>
              <a:spcAft>
                <a:spcPts val="0"/>
              </a:spcAft>
              <a:buNone/>
            </a:pPr>
            <a:endParaRPr sz="900"/>
          </a:p>
        </p:txBody>
      </p:sp>
      <p:sp>
        <p:nvSpPr>
          <p:cNvPr id="140" name="Google Shape;140;p17"/>
          <p:cNvSpPr txBox="1"/>
          <p:nvPr/>
        </p:nvSpPr>
        <p:spPr>
          <a:xfrm>
            <a:off x="-4109725" y="1390725"/>
            <a:ext cx="4095000" cy="150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Roboto"/>
                <a:ea typeface="Roboto"/>
                <a:cs typeface="Roboto"/>
                <a:sym typeface="Roboto"/>
              </a:rPr>
              <a:t>features, labels = np.empty((0,193)), np.empty(0)</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for i in tqdm(range(df.shape[0])):</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number = df.iloc[i,0]</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label = df.iloc[i,1]</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filename = f'{number}.wav'</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lbl = f'{label}'</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try:</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mfccs, chroma, mel, contrast,tonnetz = extract_feature(f'Train_folder/train/{filename}')</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except:</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print(f"File {filename} didn't work")</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continue</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ext_features = np.hstack([mfccs,chroma,mel,contrast,tonnetz])</a:t>
            </a:r>
            <a:endParaRPr sz="1100">
              <a:solidFill>
                <a:schemeClr val="dk1"/>
              </a:solidFill>
              <a:latin typeface="Roboto"/>
              <a:ea typeface="Roboto"/>
              <a:cs typeface="Roboto"/>
              <a:sym typeface="Roboto"/>
            </a:endParaRPr>
          </a:p>
          <a:p>
            <a:pPr marL="0" lvl="0" indent="0" algn="l" rtl="0">
              <a:spcBef>
                <a:spcPts val="0"/>
              </a:spcBef>
              <a:spcAft>
                <a:spcPts val="0"/>
              </a:spcAft>
              <a:buNone/>
            </a:pPr>
            <a:r>
              <a:rPr lang="en" sz="1100">
                <a:solidFill>
                  <a:schemeClr val="dk1"/>
                </a:solidFill>
                <a:latin typeface="Roboto"/>
                <a:ea typeface="Roboto"/>
                <a:cs typeface="Roboto"/>
                <a:sym typeface="Roboto"/>
              </a:rPr>
              <a:t>   features = np.vstack([features,ext_features])</a:t>
            </a:r>
            <a:endParaRPr>
              <a:latin typeface="Roboto"/>
              <a:ea typeface="Roboto"/>
              <a:cs typeface="Roboto"/>
              <a:sym typeface="Roboto"/>
            </a:endParaRPr>
          </a:p>
        </p:txBody>
      </p:sp>
      <p:pic>
        <p:nvPicPr>
          <p:cNvPr id="141" name="Google Shape;141;p17"/>
          <p:cNvPicPr preferRelativeResize="0"/>
          <p:nvPr/>
        </p:nvPicPr>
        <p:blipFill>
          <a:blip r:embed="rId3">
            <a:alphaModFix/>
          </a:blip>
          <a:stretch>
            <a:fillRect/>
          </a:stretch>
        </p:blipFill>
        <p:spPr>
          <a:xfrm>
            <a:off x="1143825" y="2618300"/>
            <a:ext cx="6856351" cy="186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txBox="1">
            <a:spLocks noGrp="1"/>
          </p:cNvSpPr>
          <p:nvPr>
            <p:ph type="title"/>
          </p:nvPr>
        </p:nvSpPr>
        <p:spPr>
          <a:xfrm>
            <a:off x="311700" y="154575"/>
            <a:ext cx="8520600" cy="48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Parsing &amp; Labeling Cont.</a:t>
            </a:r>
            <a:endParaRPr b="1"/>
          </a:p>
          <a:p>
            <a:pPr marL="457200" marR="0" lvl="0" indent="0" algn="l" rtl="0">
              <a:lnSpc>
                <a:spcPct val="100000"/>
              </a:lnSpc>
              <a:spcBef>
                <a:spcPts val="0"/>
              </a:spcBef>
              <a:spcAft>
                <a:spcPts val="0"/>
              </a:spcAft>
              <a:buNone/>
            </a:pPr>
            <a:endParaRPr sz="1800"/>
          </a:p>
          <a:p>
            <a:pPr marL="914400" lvl="0" indent="0" algn="l" rtl="0">
              <a:spcBef>
                <a:spcPts val="0"/>
              </a:spcBef>
              <a:spcAft>
                <a:spcPts val="0"/>
              </a:spcAft>
              <a:buNone/>
            </a:pPr>
            <a:endParaRPr sz="800"/>
          </a:p>
          <a:p>
            <a:pPr marL="0" lvl="0" indent="0" algn="l" rtl="0">
              <a:spcBef>
                <a:spcPts val="0"/>
              </a:spcBef>
              <a:spcAft>
                <a:spcPts val="0"/>
              </a:spcAft>
              <a:buNone/>
            </a:pPr>
            <a:endParaRPr sz="900"/>
          </a:p>
          <a:p>
            <a:pPr marL="0" lvl="0" indent="0" algn="l" rtl="0">
              <a:spcBef>
                <a:spcPts val="0"/>
              </a:spcBef>
              <a:spcAft>
                <a:spcPts val="0"/>
              </a:spcAft>
              <a:buNone/>
            </a:pPr>
            <a:r>
              <a:rPr lang="en" sz="900"/>
              <a:t> </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p:txBody>
      </p:sp>
      <p:sp>
        <p:nvSpPr>
          <p:cNvPr id="147" name="Google Shape;147;p18"/>
          <p:cNvSpPr txBox="1"/>
          <p:nvPr/>
        </p:nvSpPr>
        <p:spPr>
          <a:xfrm>
            <a:off x="-3677400" y="734850"/>
            <a:ext cx="3565200" cy="37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Roboto"/>
                <a:ea typeface="Roboto"/>
                <a:cs typeface="Roboto"/>
                <a:sym typeface="Roboto"/>
              </a:rPr>
              <a:t>f label == wavcatalog[0][1]: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wavcatalog[0][0])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wavcatalog[1][1]: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wavcatalog[1][0])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wavcatalog[2][1]: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wavcatalog[2][0])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wavcatalog[3][1]: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wavcatalog[3][0])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wavcatalog[4][1]: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wavcatalog[4][0])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wavcatalog[5][1]: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wavcatalog[5][0])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wavcatalog[6][1]: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wavcatalog[6][0])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wavcatalog[7][1]: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wavcatalog[7][0])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wavcatalog[8][1]: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wavcatalog[8][0])</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elif label == wavcatalog[9][1]:</a:t>
            </a:r>
            <a:endParaRPr sz="900">
              <a:solidFill>
                <a:schemeClr val="dk1"/>
              </a:solidFill>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Roboto"/>
                <a:ea typeface="Roboto"/>
                <a:cs typeface="Roboto"/>
                <a:sym typeface="Roboto"/>
              </a:rPr>
              <a:t>        labels = np.append(labels, wavcatalog[9][0])</a:t>
            </a:r>
            <a:endParaRPr sz="900">
              <a:solidFill>
                <a:schemeClr val="dk1"/>
              </a:solidFill>
              <a:latin typeface="Roboto"/>
              <a:ea typeface="Roboto"/>
              <a:cs typeface="Roboto"/>
              <a:sym typeface="Roboto"/>
            </a:endParaRPr>
          </a:p>
          <a:p>
            <a:pPr marL="0" lvl="0" indent="0" algn="l" rtl="0">
              <a:spcBef>
                <a:spcPts val="0"/>
              </a:spcBef>
              <a:spcAft>
                <a:spcPts val="0"/>
              </a:spcAft>
              <a:buNone/>
            </a:pPr>
            <a:endParaRPr sz="900">
              <a:solidFill>
                <a:schemeClr val="dk1"/>
              </a:solidFill>
              <a:latin typeface="Roboto"/>
              <a:ea typeface="Roboto"/>
              <a:cs typeface="Roboto"/>
              <a:sym typeface="Roboto"/>
            </a:endParaRPr>
          </a:p>
        </p:txBody>
      </p:sp>
      <p:pic>
        <p:nvPicPr>
          <p:cNvPr id="148" name="Google Shape;148;p18"/>
          <p:cNvPicPr preferRelativeResize="0"/>
          <p:nvPr/>
        </p:nvPicPr>
        <p:blipFill>
          <a:blip r:embed="rId3">
            <a:alphaModFix/>
          </a:blip>
          <a:stretch>
            <a:fillRect/>
          </a:stretch>
        </p:blipFill>
        <p:spPr>
          <a:xfrm>
            <a:off x="3975400" y="1154799"/>
            <a:ext cx="4909599" cy="3855300"/>
          </a:xfrm>
          <a:prstGeom prst="rect">
            <a:avLst/>
          </a:prstGeom>
          <a:noFill/>
          <a:ln>
            <a:noFill/>
          </a:ln>
        </p:spPr>
      </p:pic>
      <p:sp>
        <p:nvSpPr>
          <p:cNvPr id="149" name="Google Shape;149;p18"/>
          <p:cNvSpPr txBox="1"/>
          <p:nvPr/>
        </p:nvSpPr>
        <p:spPr>
          <a:xfrm>
            <a:off x="286900" y="838850"/>
            <a:ext cx="3565200" cy="41439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50" name="Google Shape;150;p18"/>
          <p:cNvSpPr txBox="1"/>
          <p:nvPr/>
        </p:nvSpPr>
        <p:spPr>
          <a:xfrm>
            <a:off x="231800" y="1416400"/>
            <a:ext cx="3510000" cy="3013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Roboto"/>
              <a:buChar char="●"/>
            </a:pPr>
            <a:r>
              <a:rPr lang="en" sz="1800" dirty="0">
                <a:solidFill>
                  <a:srgbClr val="FFFFFF"/>
                </a:solidFill>
                <a:latin typeface="Roboto"/>
                <a:ea typeface="Roboto"/>
                <a:cs typeface="Roboto"/>
                <a:sym typeface="Roboto"/>
              </a:rPr>
              <a:t>We created variable called wavcatalog, which stored the labels</a:t>
            </a:r>
            <a:endParaRPr sz="1800" dirty="0">
              <a:solidFill>
                <a:srgbClr val="FFFFFF"/>
              </a:solidFill>
              <a:latin typeface="Roboto"/>
              <a:ea typeface="Roboto"/>
              <a:cs typeface="Roboto"/>
              <a:sym typeface="Roboto"/>
            </a:endParaRPr>
          </a:p>
          <a:p>
            <a:pPr marL="914400" lvl="1" indent="-317500" algn="l" rtl="0">
              <a:spcBef>
                <a:spcPts val="0"/>
              </a:spcBef>
              <a:spcAft>
                <a:spcPts val="0"/>
              </a:spcAft>
              <a:buClr>
                <a:srgbClr val="FFFFFF"/>
              </a:buClr>
              <a:buSzPts val="1400"/>
              <a:buFont typeface="Roboto"/>
              <a:buChar char="○"/>
            </a:pPr>
            <a:r>
              <a:rPr lang="en" dirty="0">
                <a:solidFill>
                  <a:srgbClr val="FFFFFF"/>
                </a:solidFill>
                <a:latin typeface="Roboto"/>
                <a:ea typeface="Roboto"/>
                <a:cs typeface="Roboto"/>
                <a:sym typeface="Roboto"/>
              </a:rPr>
              <a:t>There were challenges with the data as most of the files couldn’t initially be read. Therefore, the ffmpeg codec was utilized in order to significantly reduce errors.</a:t>
            </a:r>
            <a:endParaRPr dirty="0">
              <a:solidFill>
                <a:srgbClr val="FFFFFF"/>
              </a:solidFill>
              <a:latin typeface="Roboto"/>
              <a:ea typeface="Roboto"/>
              <a:cs typeface="Roboto"/>
              <a:sym typeface="Roboto"/>
            </a:endParaRPr>
          </a:p>
        </p:txBody>
      </p:sp>
      <p:sp>
        <p:nvSpPr>
          <p:cNvPr id="151" name="Google Shape;151;p18"/>
          <p:cNvSpPr txBox="1"/>
          <p:nvPr/>
        </p:nvSpPr>
        <p:spPr>
          <a:xfrm>
            <a:off x="5872750" y="828875"/>
            <a:ext cx="1235400" cy="32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Python Code: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title"/>
          </p:nvPr>
        </p:nvSpPr>
        <p:spPr>
          <a:xfrm>
            <a:off x="311700" y="154575"/>
            <a:ext cx="8520600" cy="48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Fit</a:t>
            </a:r>
            <a:endParaRPr b="1"/>
          </a:p>
          <a:p>
            <a:pPr marL="0" lvl="0" indent="0" algn="l" rtl="0">
              <a:spcBef>
                <a:spcPts val="0"/>
              </a:spcBef>
              <a:spcAft>
                <a:spcPts val="0"/>
              </a:spcAft>
              <a:buNone/>
            </a:pPr>
            <a:endParaRPr sz="1000" b="1"/>
          </a:p>
          <a:p>
            <a:pPr marL="457200" lvl="0" indent="-342900" algn="l" rtl="0">
              <a:spcBef>
                <a:spcPts val="0"/>
              </a:spcBef>
              <a:spcAft>
                <a:spcPts val="0"/>
              </a:spcAft>
              <a:buClr>
                <a:schemeClr val="dk2"/>
              </a:buClr>
              <a:buSzPts val="1800"/>
              <a:buChar char="●"/>
            </a:pPr>
            <a:r>
              <a:rPr lang="en" sz="1800">
                <a:solidFill>
                  <a:schemeClr val="dk2"/>
                </a:solidFill>
              </a:rPr>
              <a:t>Epochs are the presentation of the data to be learned</a:t>
            </a:r>
            <a:endParaRPr sz="1800">
              <a:solidFill>
                <a:schemeClr val="dk2"/>
              </a:solidFill>
            </a:endParaRPr>
          </a:p>
          <a:p>
            <a:pPr marL="914400" lvl="1" indent="-342900" algn="l" rtl="0">
              <a:spcBef>
                <a:spcPts val="0"/>
              </a:spcBef>
              <a:spcAft>
                <a:spcPts val="0"/>
              </a:spcAft>
              <a:buClr>
                <a:schemeClr val="dk2"/>
              </a:buClr>
              <a:buSzPts val="1800"/>
              <a:buChar char="○"/>
            </a:pPr>
            <a:r>
              <a:rPr lang="en" sz="1800">
                <a:solidFill>
                  <a:schemeClr val="dk2"/>
                </a:solidFill>
              </a:rPr>
              <a:t>We used 200 Epochs to train the data</a:t>
            </a:r>
            <a:endParaRPr sz="1800">
              <a:solidFill>
                <a:schemeClr val="dk2"/>
              </a:solidFill>
            </a:endParaRPr>
          </a:p>
          <a:p>
            <a:pPr marL="914400" lvl="1" indent="-342900" algn="l" rtl="0">
              <a:spcBef>
                <a:spcPts val="0"/>
              </a:spcBef>
              <a:spcAft>
                <a:spcPts val="0"/>
              </a:spcAft>
              <a:buClr>
                <a:schemeClr val="dk2"/>
              </a:buClr>
              <a:buSzPts val="1800"/>
              <a:buChar char="○"/>
            </a:pPr>
            <a:r>
              <a:rPr lang="en" sz="1800">
                <a:solidFill>
                  <a:schemeClr val="dk2"/>
                </a:solidFill>
              </a:rPr>
              <a:t>Data brought back ranges between .74 to .76 accuracy</a:t>
            </a:r>
            <a:endParaRPr sz="1800">
              <a:solidFill>
                <a:schemeClr val="dk2"/>
              </a:solidFill>
            </a:endParaRPr>
          </a:p>
          <a:p>
            <a:pPr marL="0" lvl="0" indent="0" algn="l" rtl="0">
              <a:spcBef>
                <a:spcPts val="0"/>
              </a:spcBef>
              <a:spcAft>
                <a:spcPts val="0"/>
              </a:spcAft>
              <a:buNone/>
            </a:pPr>
            <a:endParaRPr sz="1200" b="1">
              <a:solidFill>
                <a:schemeClr val="dk2"/>
              </a:solidFill>
            </a:endParaRPr>
          </a:p>
          <a:p>
            <a:pPr marL="0" lvl="0" indent="0" algn="l" rtl="0">
              <a:spcBef>
                <a:spcPts val="0"/>
              </a:spcBef>
              <a:spcAft>
                <a:spcPts val="0"/>
              </a:spcAft>
              <a:buNone/>
            </a:pPr>
            <a:r>
              <a:rPr lang="en" sz="1200" b="1">
                <a:solidFill>
                  <a:schemeClr val="dk2"/>
                </a:solidFill>
              </a:rPr>
              <a:t>model.fit(scaled_train_samples, labels, validation_split=0.1, batch_size=10, epochs=200, shuffle=True, verbose=2)</a:t>
            </a:r>
            <a:endParaRPr sz="1200" b="1">
              <a:solidFill>
                <a:schemeClr val="dk2"/>
              </a:solidFill>
            </a:endParaRPr>
          </a:p>
          <a:p>
            <a:pPr marL="101600" marR="101600" lvl="0" indent="0" algn="l" rtl="0">
              <a:lnSpc>
                <a:spcPct val="121429"/>
              </a:lnSpc>
              <a:spcBef>
                <a:spcPts val="0"/>
              </a:spcBef>
              <a:spcAft>
                <a:spcPts val="0"/>
              </a:spcAft>
              <a:buNone/>
            </a:pPr>
            <a:endParaRPr sz="1050">
              <a:solidFill>
                <a:srgbClr val="000000"/>
              </a:solidFill>
              <a:latin typeface="Arial"/>
              <a:ea typeface="Arial"/>
              <a:cs typeface="Arial"/>
              <a:sym typeface="Arial"/>
            </a:endParaRPr>
          </a:p>
          <a:p>
            <a:pPr marL="101600" marR="101600" lvl="0" indent="0" algn="r" rtl="0">
              <a:lnSpc>
                <a:spcPct val="121429"/>
              </a:lnSpc>
              <a:spcBef>
                <a:spcPts val="0"/>
              </a:spcBef>
              <a:spcAft>
                <a:spcPts val="0"/>
              </a:spcAft>
              <a:buNone/>
            </a:pPr>
            <a:endParaRPr sz="1050">
              <a:solidFill>
                <a:srgbClr val="303F9F"/>
              </a:solidFill>
              <a:latin typeface="Courier New"/>
              <a:ea typeface="Courier New"/>
              <a:cs typeface="Courier New"/>
              <a:sym typeface="Courier New"/>
            </a:endParaRPr>
          </a:p>
          <a:p>
            <a:pPr marL="0" lvl="0" indent="0" algn="l" rtl="0">
              <a:spcBef>
                <a:spcPts val="0"/>
              </a:spcBef>
              <a:spcAft>
                <a:spcPts val="0"/>
              </a:spcAft>
              <a:buNone/>
            </a:pPr>
            <a:endParaRPr sz="1100" b="1"/>
          </a:p>
        </p:txBody>
      </p:sp>
      <p:sp>
        <p:nvSpPr>
          <p:cNvPr id="157" name="Google Shape;157;p19"/>
          <p:cNvSpPr txBox="1"/>
          <p:nvPr/>
        </p:nvSpPr>
        <p:spPr>
          <a:xfrm>
            <a:off x="2082000" y="2280925"/>
            <a:ext cx="4337700" cy="307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a:t>Epoch 193/200</a:t>
            </a:r>
            <a:endParaRPr sz="1050"/>
          </a:p>
          <a:p>
            <a:pPr marL="0" lvl="0" indent="0" algn="l" rtl="0">
              <a:spcBef>
                <a:spcPts val="0"/>
              </a:spcBef>
              <a:spcAft>
                <a:spcPts val="0"/>
              </a:spcAft>
              <a:buNone/>
            </a:pPr>
            <a:r>
              <a:rPr lang="en" sz="1050"/>
              <a:t> - 1s - loss: 0.5788 - acc: 0.8197 - val_loss: 0.7327 - val_acc: 0.7555</a:t>
            </a:r>
            <a:endParaRPr sz="1050"/>
          </a:p>
          <a:p>
            <a:pPr marL="0" lvl="0" indent="0" algn="l" rtl="0">
              <a:spcBef>
                <a:spcPts val="0"/>
              </a:spcBef>
              <a:spcAft>
                <a:spcPts val="0"/>
              </a:spcAft>
              <a:buNone/>
            </a:pPr>
            <a:r>
              <a:rPr lang="en" sz="1050"/>
              <a:t>Epoch 194/200</a:t>
            </a:r>
            <a:endParaRPr sz="1050"/>
          </a:p>
          <a:p>
            <a:pPr marL="0" lvl="0" indent="0" algn="l" rtl="0">
              <a:spcBef>
                <a:spcPts val="0"/>
              </a:spcBef>
              <a:spcAft>
                <a:spcPts val="0"/>
              </a:spcAft>
              <a:buNone/>
            </a:pPr>
            <a:r>
              <a:rPr lang="en" sz="1050"/>
              <a:t> - 1s - loss: 0.5789 - acc: 0.8197 - val_loss: 0.7343 - val_acc: 0.7518</a:t>
            </a:r>
            <a:endParaRPr sz="1050"/>
          </a:p>
          <a:p>
            <a:pPr marL="0" lvl="0" indent="0" algn="l" rtl="0">
              <a:spcBef>
                <a:spcPts val="0"/>
              </a:spcBef>
              <a:spcAft>
                <a:spcPts val="0"/>
              </a:spcAft>
              <a:buNone/>
            </a:pPr>
            <a:r>
              <a:rPr lang="en" sz="1050"/>
              <a:t>Epoch 195/200</a:t>
            </a:r>
            <a:endParaRPr sz="1050"/>
          </a:p>
          <a:p>
            <a:pPr marL="0" lvl="0" indent="0" algn="l" rtl="0">
              <a:spcBef>
                <a:spcPts val="0"/>
              </a:spcBef>
              <a:spcAft>
                <a:spcPts val="0"/>
              </a:spcAft>
              <a:buNone/>
            </a:pPr>
            <a:r>
              <a:rPr lang="en" sz="1050"/>
              <a:t> - 1s - loss: 0.5758 - acc: 0.8256 - val_loss: 0.7331 - val_acc: 0.7647</a:t>
            </a:r>
            <a:endParaRPr sz="1050"/>
          </a:p>
          <a:p>
            <a:pPr marL="0" lvl="0" indent="0" algn="l" rtl="0">
              <a:spcBef>
                <a:spcPts val="0"/>
              </a:spcBef>
              <a:spcAft>
                <a:spcPts val="0"/>
              </a:spcAft>
              <a:buNone/>
            </a:pPr>
            <a:r>
              <a:rPr lang="en" sz="1050"/>
              <a:t>Epoch 196/200</a:t>
            </a:r>
            <a:endParaRPr sz="1050"/>
          </a:p>
          <a:p>
            <a:pPr marL="0" lvl="0" indent="0" algn="l" rtl="0">
              <a:spcBef>
                <a:spcPts val="0"/>
              </a:spcBef>
              <a:spcAft>
                <a:spcPts val="0"/>
              </a:spcAft>
              <a:buNone/>
            </a:pPr>
            <a:r>
              <a:rPr lang="en" sz="1050"/>
              <a:t> - 1s - loss: 0.5765 - acc: 0.8203 - val_loss: 0.7362 - val_acc: 0.7463</a:t>
            </a:r>
            <a:endParaRPr sz="1050"/>
          </a:p>
          <a:p>
            <a:pPr marL="0" lvl="0" indent="0" algn="l" rtl="0">
              <a:spcBef>
                <a:spcPts val="0"/>
              </a:spcBef>
              <a:spcAft>
                <a:spcPts val="0"/>
              </a:spcAft>
              <a:buNone/>
            </a:pPr>
            <a:r>
              <a:rPr lang="en" sz="1050"/>
              <a:t>Epoch 197/200</a:t>
            </a:r>
            <a:endParaRPr sz="1050"/>
          </a:p>
          <a:p>
            <a:pPr marL="0" lvl="0" indent="0" algn="l" rtl="0">
              <a:spcBef>
                <a:spcPts val="0"/>
              </a:spcBef>
              <a:spcAft>
                <a:spcPts val="0"/>
              </a:spcAft>
              <a:buNone/>
            </a:pPr>
            <a:r>
              <a:rPr lang="en" sz="1050"/>
              <a:t> - 1s - loss: 0.5752 - acc: 0.8215 - val_loss: 0.7494 - val_acc: 0.7537</a:t>
            </a:r>
            <a:endParaRPr sz="1050"/>
          </a:p>
          <a:p>
            <a:pPr marL="0" lvl="0" indent="0" algn="l" rtl="0">
              <a:spcBef>
                <a:spcPts val="0"/>
              </a:spcBef>
              <a:spcAft>
                <a:spcPts val="0"/>
              </a:spcAft>
              <a:buNone/>
            </a:pPr>
            <a:r>
              <a:rPr lang="en" sz="1050"/>
              <a:t>Epoch 198/200</a:t>
            </a:r>
            <a:endParaRPr sz="1050"/>
          </a:p>
          <a:p>
            <a:pPr marL="0" lvl="0" indent="0" algn="l" rtl="0">
              <a:spcBef>
                <a:spcPts val="0"/>
              </a:spcBef>
              <a:spcAft>
                <a:spcPts val="0"/>
              </a:spcAft>
              <a:buNone/>
            </a:pPr>
            <a:r>
              <a:rPr lang="en" sz="1050"/>
              <a:t> - 1s - loss: 0.5756 - acc: 0.8217 - val_loss: 0.7447 - val_acc: 0.7500</a:t>
            </a:r>
            <a:endParaRPr sz="1050"/>
          </a:p>
          <a:p>
            <a:pPr marL="0" lvl="0" indent="0" algn="l" rtl="0">
              <a:spcBef>
                <a:spcPts val="0"/>
              </a:spcBef>
              <a:spcAft>
                <a:spcPts val="0"/>
              </a:spcAft>
              <a:buNone/>
            </a:pPr>
            <a:r>
              <a:rPr lang="en" sz="1050"/>
              <a:t>Epoch 199/200</a:t>
            </a:r>
            <a:endParaRPr sz="1050"/>
          </a:p>
          <a:p>
            <a:pPr marL="0" lvl="0" indent="0" algn="l" rtl="0">
              <a:spcBef>
                <a:spcPts val="0"/>
              </a:spcBef>
              <a:spcAft>
                <a:spcPts val="0"/>
              </a:spcAft>
              <a:buNone/>
            </a:pPr>
            <a:r>
              <a:rPr lang="en" sz="1050"/>
              <a:t> - 1s - loss: 0.5744 - acc: 0.8229 - val_loss: 0.7263 - val_acc: 0.7555</a:t>
            </a:r>
            <a:endParaRPr sz="1050"/>
          </a:p>
          <a:p>
            <a:pPr marL="0" lvl="0" indent="0" algn="l" rtl="0">
              <a:spcBef>
                <a:spcPts val="0"/>
              </a:spcBef>
              <a:spcAft>
                <a:spcPts val="0"/>
              </a:spcAft>
              <a:buNone/>
            </a:pPr>
            <a:r>
              <a:rPr lang="en" sz="1050"/>
              <a:t>Epoch 200/200</a:t>
            </a:r>
            <a:endParaRPr sz="1050"/>
          </a:p>
          <a:p>
            <a:pPr marL="0" lvl="0" indent="0" algn="l" rtl="0">
              <a:spcBef>
                <a:spcPts val="0"/>
              </a:spcBef>
              <a:spcAft>
                <a:spcPts val="0"/>
              </a:spcAft>
              <a:buNone/>
            </a:pPr>
            <a:r>
              <a:rPr lang="en" sz="1050"/>
              <a:t> - 1s - loss: 0.5756 - acc: 0.8223 - val_loss: 0.7424 - val_acc: 0.7518</a:t>
            </a:r>
            <a:endParaRPr>
              <a:latin typeface="Roboto"/>
              <a:ea typeface="Roboto"/>
              <a:cs typeface="Roboto"/>
              <a:sym typeface="Roboto"/>
            </a:endParaRPr>
          </a:p>
        </p:txBody>
      </p:sp>
      <p:sp>
        <p:nvSpPr>
          <p:cNvPr id="158" name="Google Shape;158;p19"/>
          <p:cNvSpPr txBox="1"/>
          <p:nvPr/>
        </p:nvSpPr>
        <p:spPr>
          <a:xfrm>
            <a:off x="-759050" y="639200"/>
            <a:ext cx="3216000" cy="756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311700" y="154575"/>
            <a:ext cx="8520600" cy="49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Confusion Matrix Model</a:t>
            </a:r>
            <a:endParaRPr b="1"/>
          </a:p>
          <a:p>
            <a:pPr marL="0" lvl="0" indent="0" algn="l" rtl="0">
              <a:spcBef>
                <a:spcPts val="0"/>
              </a:spcBef>
              <a:spcAft>
                <a:spcPts val="0"/>
              </a:spcAft>
              <a:buNone/>
            </a:pPr>
            <a:r>
              <a:rPr lang="en" sz="1100">
                <a:solidFill>
                  <a:schemeClr val="dk2"/>
                </a:solidFill>
              </a:rPr>
              <a:t>Summarizes the performance of a Classification Algorithm, X-Axis = Predicted,  Y-Axis = Actual</a:t>
            </a:r>
            <a:endParaRPr sz="1100">
              <a:solidFill>
                <a:schemeClr val="dk2"/>
              </a:solidFill>
            </a:endParaRPr>
          </a:p>
          <a:p>
            <a:pPr marL="0" lvl="0" indent="0" algn="l" rtl="0">
              <a:spcBef>
                <a:spcPts val="0"/>
              </a:spcBef>
              <a:spcAft>
                <a:spcPts val="0"/>
              </a:spcAft>
              <a:buNone/>
            </a:pPr>
            <a:endParaRPr sz="11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Example:  Data shows Siren data was predicted accurately 88% of the time</a:t>
            </a:r>
            <a:endParaRPr sz="1800">
              <a:solidFill>
                <a:schemeClr val="dk2"/>
              </a:solidFill>
            </a:endParaRPr>
          </a:p>
          <a:p>
            <a:pPr marL="0" lvl="0" indent="0" algn="l" rtl="0">
              <a:spcBef>
                <a:spcPts val="0"/>
              </a:spcBef>
              <a:spcAft>
                <a:spcPts val="0"/>
              </a:spcAft>
              <a:buNone/>
            </a:pPr>
            <a:endParaRPr sz="1100" b="1"/>
          </a:p>
          <a:p>
            <a:pPr marL="0" lvl="0" indent="0" algn="l" rtl="0">
              <a:spcBef>
                <a:spcPts val="0"/>
              </a:spcBef>
              <a:spcAft>
                <a:spcPts val="0"/>
              </a:spcAft>
              <a:buNone/>
            </a:pPr>
            <a:endParaRPr sz="1100" b="1"/>
          </a:p>
          <a:p>
            <a:pPr marL="0" lvl="0" indent="0" algn="l" rtl="0">
              <a:spcBef>
                <a:spcPts val="0"/>
              </a:spcBef>
              <a:spcAft>
                <a:spcPts val="0"/>
              </a:spcAft>
              <a:buNone/>
            </a:pPr>
            <a:endParaRPr sz="1100" b="1"/>
          </a:p>
          <a:p>
            <a:pPr marL="0" lvl="0" indent="0" algn="l" rtl="0">
              <a:spcBef>
                <a:spcPts val="0"/>
              </a:spcBef>
              <a:spcAft>
                <a:spcPts val="0"/>
              </a:spcAft>
              <a:buNone/>
            </a:pPr>
            <a:endParaRPr sz="1100" b="1"/>
          </a:p>
          <a:p>
            <a:pPr marL="0" lvl="0" indent="0" algn="l" rtl="0">
              <a:spcBef>
                <a:spcPts val="0"/>
              </a:spcBef>
              <a:spcAft>
                <a:spcPts val="0"/>
              </a:spcAft>
              <a:buNone/>
            </a:pPr>
            <a:endParaRPr sz="1100" b="1"/>
          </a:p>
          <a:p>
            <a:pPr marL="0" lvl="0" indent="0" algn="l" rtl="0">
              <a:spcBef>
                <a:spcPts val="0"/>
              </a:spcBef>
              <a:spcAft>
                <a:spcPts val="0"/>
              </a:spcAft>
              <a:buNone/>
            </a:pPr>
            <a:endParaRPr sz="1100" b="1"/>
          </a:p>
        </p:txBody>
      </p:sp>
      <p:pic>
        <p:nvPicPr>
          <p:cNvPr id="164" name="Google Shape;164;p20"/>
          <p:cNvPicPr preferRelativeResize="0"/>
          <p:nvPr/>
        </p:nvPicPr>
        <p:blipFill>
          <a:blip r:embed="rId3">
            <a:alphaModFix/>
          </a:blip>
          <a:stretch>
            <a:fillRect/>
          </a:stretch>
        </p:blipFill>
        <p:spPr>
          <a:xfrm>
            <a:off x="1639500" y="1536575"/>
            <a:ext cx="5572925" cy="368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K-Nearest Neighbors</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1143</Words>
  <Application>Microsoft Office PowerPoint</Application>
  <PresentationFormat>On-screen Show (16:9)</PresentationFormat>
  <Paragraphs>152</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Roboto</vt:lpstr>
      <vt:lpstr>Arial</vt:lpstr>
      <vt:lpstr>Courier New</vt:lpstr>
      <vt:lpstr>Geometric</vt:lpstr>
      <vt:lpstr>Machine Learning</vt:lpstr>
      <vt:lpstr>Objective  Take urban sound classification data and predict the likelihood that it is a certain sound using machine learning &amp; deep learning models  10 sound classifications Siren, Jackhammer, Dog Bark, Children Playing, Street Music, Engine Idling, Drilling, Gun Shot, Air Conditioner, Car Horn  The data is in .wav files and represent numbers that had to be parsed and labeled in order to train, fit and test it  Feature data represents the following types mfcss - mel frequency cepstral coefficients/ Representation of an audio clip chroma- pitch class profiles mel- scales of pitches contrast- difference in how sounds are perceived by listeners tonnetz- notes (E#, A#, E-flat, etc…)</vt:lpstr>
      <vt:lpstr>Sound Classifications</vt:lpstr>
      <vt:lpstr>Sound Classifications Cont.</vt:lpstr>
      <vt:lpstr>Parse &amp; Labeling  The most important part of the this project was parsing, and labeling the data out of the .wav files and the following code was used  Each file was made up of different types of sound features; mfcss, chroma, mel, contrast and tonnetz        </vt:lpstr>
      <vt:lpstr>Parsing &amp; Labeling Cont.       </vt:lpstr>
      <vt:lpstr>Fit  Epochs are the presentation of the data to be learned We used 200 Epochs to train the data Data brought back ranges between .74 to .76 accuracy  model.fit(scaled_train_samples, labels, validation_split=0.1, batch_size=10, epochs=200, shuffle=True, verbose=2)   </vt:lpstr>
      <vt:lpstr>Confusion Matrix Model Summarizes the performance of a Classification Algorithm, X-Axis = Predicted,  Y-Axis = Actual  Example:  Data shows Siren data was predicted accurately 88% of the time      </vt:lpstr>
      <vt:lpstr>K-Nearest Neighbors</vt:lpstr>
      <vt:lpstr>PowerPoint Presentation</vt:lpstr>
      <vt:lpstr>PowerPoint Presentation</vt:lpstr>
      <vt:lpstr>PowerPoint Presentation</vt:lpstr>
      <vt:lpstr>4032 Fits Done:</vt:lpstr>
      <vt:lpstr>PowerPoint Presentation</vt:lpstr>
      <vt:lpstr>SVM Model</vt:lpstr>
      <vt:lpstr>PowerPoint Presentation</vt:lpstr>
      <vt:lpstr>Hyper Parameter Tuning</vt:lpstr>
      <vt:lpstr>Random Forest</vt:lpstr>
      <vt:lpstr>Audio to Images to 2d Array </vt:lpstr>
      <vt:lpstr>RandomSearch CV                         GridSearch CV</vt:lpstr>
      <vt:lpstr>Results of Optimization</vt:lpstr>
      <vt:lpstr>Confusion Matrix</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Alice Dozier</dc:creator>
  <cp:lastModifiedBy>Alice Dozier</cp:lastModifiedBy>
  <cp:revision>3</cp:revision>
  <dcterms:modified xsi:type="dcterms:W3CDTF">2019-07-23T22:30:51Z</dcterms:modified>
</cp:coreProperties>
</file>