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58"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E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C73AC-C4D9-5F4D-B937-6FF759454693}" v="1" dt="2021-03-11T18:08:03.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36"/>
    <p:restoredTop sz="96327"/>
  </p:normalViewPr>
  <p:slideViewPr>
    <p:cSldViewPr snapToGrid="0" snapToObjects="1">
      <p:cViewPr varScale="1">
        <p:scale>
          <a:sx n="112" d="100"/>
          <a:sy n="112" d="100"/>
        </p:scale>
        <p:origin x="2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Lindsey" userId="2f3d7811-725e-4182-90ac-db6dfe7fef3c" providerId="ADAL" clId="{6C7C73AC-C4D9-5F4D-B937-6FF759454693}"/>
    <pc:docChg chg="undo custSel modSld">
      <pc:chgData name="Adrian Lindsey" userId="2f3d7811-725e-4182-90ac-db6dfe7fef3c" providerId="ADAL" clId="{6C7C73AC-C4D9-5F4D-B937-6FF759454693}" dt="2021-03-11T18:15:00.812" v="29" actId="20577"/>
      <pc:docMkLst>
        <pc:docMk/>
      </pc:docMkLst>
      <pc:sldChg chg="modSp mod">
        <pc:chgData name="Adrian Lindsey" userId="2f3d7811-725e-4182-90ac-db6dfe7fef3c" providerId="ADAL" clId="{6C7C73AC-C4D9-5F4D-B937-6FF759454693}" dt="2021-03-11T18:15:00.812" v="29" actId="20577"/>
        <pc:sldMkLst>
          <pc:docMk/>
          <pc:sldMk cId="403259707" sldId="256"/>
        </pc:sldMkLst>
        <pc:spChg chg="mod">
          <ac:chgData name="Adrian Lindsey" userId="2f3d7811-725e-4182-90ac-db6dfe7fef3c" providerId="ADAL" clId="{6C7C73AC-C4D9-5F4D-B937-6FF759454693}" dt="2021-03-11T18:14:55.399" v="19" actId="20577"/>
          <ac:spMkLst>
            <pc:docMk/>
            <pc:sldMk cId="403259707" sldId="256"/>
            <ac:spMk id="2" creationId="{77910654-72AD-4049-859D-DC57F76D863C}"/>
          </ac:spMkLst>
        </pc:spChg>
        <pc:spChg chg="mod">
          <ac:chgData name="Adrian Lindsey" userId="2f3d7811-725e-4182-90ac-db6dfe7fef3c" providerId="ADAL" clId="{6C7C73AC-C4D9-5F4D-B937-6FF759454693}" dt="2021-03-11T18:15:00.812" v="29" actId="20577"/>
          <ac:spMkLst>
            <pc:docMk/>
            <pc:sldMk cId="403259707" sldId="256"/>
            <ac:spMk id="3" creationId="{C339043C-B1D1-554F-8647-5905A1EF75A3}"/>
          </ac:spMkLst>
        </pc:spChg>
      </pc:sldChg>
      <pc:sldChg chg="modSp mod">
        <pc:chgData name="Adrian Lindsey" userId="2f3d7811-725e-4182-90ac-db6dfe7fef3c" providerId="ADAL" clId="{6C7C73AC-C4D9-5F4D-B937-6FF759454693}" dt="2021-03-11T18:08:03.885" v="4"/>
        <pc:sldMkLst>
          <pc:docMk/>
          <pc:sldMk cId="3712956753" sldId="257"/>
        </pc:sldMkLst>
        <pc:spChg chg="mod">
          <ac:chgData name="Adrian Lindsey" userId="2f3d7811-725e-4182-90ac-db6dfe7fef3c" providerId="ADAL" clId="{6C7C73AC-C4D9-5F4D-B937-6FF759454693}" dt="2021-03-11T18:08:03.885" v="4"/>
          <ac:spMkLst>
            <pc:docMk/>
            <pc:sldMk cId="3712956753" sldId="257"/>
            <ac:spMk id="6" creationId="{93CBC71E-36FE-4D46-B202-3AD1EC1A93B5}"/>
          </ac:spMkLst>
        </pc:spChg>
      </pc:sldChg>
      <pc:sldChg chg="modSp mod">
        <pc:chgData name="Adrian Lindsey" userId="2f3d7811-725e-4182-90ac-db6dfe7fef3c" providerId="ADAL" clId="{6C7C73AC-C4D9-5F4D-B937-6FF759454693}" dt="2021-03-11T18:06:59.802" v="3" actId="1076"/>
        <pc:sldMkLst>
          <pc:docMk/>
          <pc:sldMk cId="3534804098" sldId="258"/>
        </pc:sldMkLst>
        <pc:spChg chg="mod">
          <ac:chgData name="Adrian Lindsey" userId="2f3d7811-725e-4182-90ac-db6dfe7fef3c" providerId="ADAL" clId="{6C7C73AC-C4D9-5F4D-B937-6FF759454693}" dt="2021-03-11T18:06:59.802" v="3" actId="1076"/>
          <ac:spMkLst>
            <pc:docMk/>
            <pc:sldMk cId="3534804098" sldId="258"/>
            <ac:spMk id="6" creationId="{93CBC71E-36FE-4D46-B202-3AD1EC1A93B5}"/>
          </ac:spMkLst>
        </pc:spChg>
        <pc:picChg chg="mod">
          <ac:chgData name="Adrian Lindsey" userId="2f3d7811-725e-4182-90ac-db6dfe7fef3c" providerId="ADAL" clId="{6C7C73AC-C4D9-5F4D-B937-6FF759454693}" dt="2021-03-11T18:06:56.044" v="2" actId="1076"/>
          <ac:picMkLst>
            <pc:docMk/>
            <pc:sldMk cId="3534804098" sldId="258"/>
            <ac:picMk id="5" creationId="{29D74DD2-52BD-3C40-ABED-65FB2F55B1E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3/11/21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3/11/21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3/11/21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0654-72AD-4049-859D-DC57F76D863C}"/>
              </a:ext>
            </a:extLst>
          </p:cNvPr>
          <p:cNvSpPr>
            <a:spLocks noGrp="1"/>
          </p:cNvSpPr>
          <p:nvPr>
            <p:ph type="ctrTitle"/>
          </p:nvPr>
        </p:nvSpPr>
        <p:spPr/>
        <p:txBody>
          <a:bodyPr/>
          <a:lstStyle/>
          <a:p>
            <a:r>
              <a:rPr lang="en-US" dirty="0"/>
              <a:t>Where’s Waldo?</a:t>
            </a:r>
          </a:p>
        </p:txBody>
      </p:sp>
      <p:sp>
        <p:nvSpPr>
          <p:cNvPr id="3" name="Subtitle 2">
            <a:extLst>
              <a:ext uri="{FF2B5EF4-FFF2-40B4-BE49-F238E27FC236}">
                <a16:creationId xmlns:a16="http://schemas.microsoft.com/office/drawing/2014/main" id="{C339043C-B1D1-554F-8647-5905A1EF75A3}"/>
              </a:ext>
            </a:extLst>
          </p:cNvPr>
          <p:cNvSpPr>
            <a:spLocks noGrp="1"/>
          </p:cNvSpPr>
          <p:nvPr>
            <p:ph type="subTitle" idx="1"/>
          </p:nvPr>
        </p:nvSpPr>
        <p:spPr/>
        <p:txBody>
          <a:bodyPr/>
          <a:lstStyle/>
          <a:p>
            <a:r>
              <a:rPr lang="en-US" dirty="0"/>
              <a:t>Comparing Naïve Cross Correlation and 2D FFT</a:t>
            </a:r>
            <a:br>
              <a:rPr lang="en-US" dirty="0"/>
            </a:br>
            <a:r>
              <a:rPr lang="en-US" b="1" i="1" dirty="0"/>
              <a:t>by Adrian Lindsey</a:t>
            </a:r>
          </a:p>
        </p:txBody>
      </p:sp>
    </p:spTree>
    <p:extLst>
      <p:ext uri="{BB962C8B-B14F-4D97-AF65-F5344CB8AC3E}">
        <p14:creationId xmlns:p14="http://schemas.microsoft.com/office/powerpoint/2010/main" val="40325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0FDBC02-48C1-48B7-BF61-2D10CC72F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62AAD0-42E1-4737-9C88-868AC0C1D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A582B3-A3B3-49D5-BBF0-98FEA4C2F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143F64-D44C-4123-A2E1-FEC1C3F30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DB13B9-D0D4-4393-AFAB-2B39448B2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arge group of bees&#10;&#10;Description automatically generated with medium confidence">
            <a:extLst>
              <a:ext uri="{FF2B5EF4-FFF2-40B4-BE49-F238E27FC236}">
                <a16:creationId xmlns:a16="http://schemas.microsoft.com/office/drawing/2014/main" id="{29D74DD2-52BD-3C40-ABED-65FB2F55B1E1}"/>
              </a:ext>
            </a:extLst>
          </p:cNvPr>
          <p:cNvPicPr>
            <a:picLocks noGrp="1" noChangeAspect="1"/>
          </p:cNvPicPr>
          <p:nvPr>
            <p:ph idx="1"/>
          </p:nvPr>
        </p:nvPicPr>
        <p:blipFill rotWithShape="1">
          <a:blip r:embed="rId2"/>
          <a:srcRect t="2541" r="1" b="1"/>
          <a:stretch/>
        </p:blipFill>
        <p:spPr>
          <a:xfrm>
            <a:off x="160867" y="160867"/>
            <a:ext cx="11870265" cy="6536266"/>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3CBC71E-36FE-4D46-B202-3AD1EC1A93B5}"/>
                  </a:ext>
                </a:extLst>
              </p:cNvPr>
              <p:cNvSpPr txBox="1"/>
              <p:nvPr/>
            </p:nvSpPr>
            <p:spPr>
              <a:xfrm>
                <a:off x="641671" y="1140360"/>
                <a:ext cx="10908656" cy="4577279"/>
              </a:xfrm>
              <a:prstGeom prst="rect">
                <a:avLst/>
              </a:prstGeom>
              <a:solidFill>
                <a:srgbClr val="F0EEE3"/>
              </a:solidFill>
            </p:spPr>
            <p:txBody>
              <a:bodyPr wrap="square" rtlCol="0">
                <a:spAutoFit/>
              </a:bodyPr>
              <a:lstStyle/>
              <a:p>
                <a:r>
                  <a:rPr lang="en-US" sz="2800" dirty="0">
                    <a:latin typeface="+mj-lt"/>
                  </a:rPr>
                  <a:t>Naïve Cross Correlation</a:t>
                </a:r>
              </a:p>
              <a:p>
                <a:endParaRPr lang="en-US" sz="2800" dirty="0">
                  <a:latin typeface="+mj-lt"/>
                </a:endParaRPr>
              </a:p>
              <a:p>
                <a:pPr marL="285750" indent="-285750">
                  <a:buFont typeface="Wingdings" pitchFamily="2" charset="2"/>
                  <a:buChar char="§"/>
                </a:pPr>
                <a:r>
                  <a:rPr lang="en-US" sz="2400" dirty="0"/>
                  <a:t>Drag the template (the man himself) across the target (the bigger picture) and calculate the correlation matrix at each step. </a:t>
                </a:r>
                <a:r>
                  <a:rPr lang="en-US" sz="1400" b="1" u="sng" dirty="0"/>
                  <a:t>2 FOR LOOPS</a:t>
                </a:r>
                <a:endParaRPr lang="en-US" sz="2400" b="1" u="sng" dirty="0"/>
              </a:p>
              <a:p>
                <a:pPr marL="285750" indent="-285750">
                  <a:buFont typeface="Wingdings" pitchFamily="2" charset="2"/>
                  <a:buChar char="§"/>
                </a:pPr>
                <a:r>
                  <a:rPr lang="en-US" sz="2400" dirty="0"/>
                  <a:t>The </a:t>
                </a:r>
                <a14:m>
                  <m:oMath xmlns:m="http://schemas.openxmlformats.org/officeDocument/2006/math">
                    <m:r>
                      <a:rPr lang="en-US" sz="2400" i="1" dirty="0" smtClean="0">
                        <a:latin typeface="Cambria Math" panose="02040503050406030204" pitchFamily="18" charset="0"/>
                      </a:rPr>
                      <m:t>𝑖</m:t>
                    </m:r>
                    <m:r>
                      <a:rPr lang="en-US" sz="2400" i="1" dirty="0" smtClean="0">
                        <a:latin typeface="Cambria Math" panose="02040503050406030204" pitchFamily="18" charset="0"/>
                      </a:rPr>
                      <m:t>, </m:t>
                    </m:r>
                    <m:r>
                      <a:rPr lang="en-US" sz="2400" i="1" dirty="0" smtClean="0">
                        <a:latin typeface="Cambria Math" panose="02040503050406030204" pitchFamily="18" charset="0"/>
                      </a:rPr>
                      <m:t>𝑗</m:t>
                    </m:r>
                    <m:r>
                      <a:rPr lang="en-US" sz="2400" i="1" dirty="0">
                        <a:latin typeface="Cambria Math" panose="02040503050406030204" pitchFamily="18" charset="0"/>
                      </a:rPr>
                      <m:t> </m:t>
                    </m:r>
                  </m:oMath>
                </a14:m>
                <a:r>
                  <a:rPr lang="en-US" sz="2400" dirty="0"/>
                  <a:t>returned as the max element of the correlation matrix corresponds to the upper left corner of the template overlaying the target. </a:t>
                </a:r>
                <a:r>
                  <a:rPr lang="en-US" sz="1400" b="1" u="sng" dirty="0"/>
                  <a:t>2 MEANS AND 1 MATRIX MULTIPLICATION</a:t>
                </a:r>
              </a:p>
              <a:p>
                <a:pPr marL="285750" indent="-285750">
                  <a:buFont typeface="Wingdings" pitchFamily="2" charset="2"/>
                  <a:buChar char="§"/>
                </a:pPr>
                <a:r>
                  <a:rPr lang="en-US" sz="2400" dirty="0">
                    <a:latin typeface="Cambria Math" panose="02040503050406030204" pitchFamily="18" charset="0"/>
                  </a:rPr>
                  <a:t>Formula for correlation matrix:</a:t>
                </a:r>
              </a:p>
              <a:p>
                <a:r>
                  <a:rPr lang="en-US" i="1" dirty="0">
                    <a:latin typeface="Cambria Math" panose="02040503050406030204" pitchFamily="18" charset="0"/>
                  </a:rPr>
                  <a:t>	Let A = target, B = template</a:t>
                </a:r>
              </a:p>
              <a:p>
                <a:pPr algn="ct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𝑠𝑢𝑚</m:t>
                      </m:r>
                      <m:r>
                        <a:rPr lang="en-US" sz="2400" i="1" dirty="0">
                          <a:latin typeface="Cambria Math" panose="02040503050406030204" pitchFamily="18" charset="0"/>
                        </a:rPr>
                        <m:t>(</m:t>
                      </m:r>
                      <m:r>
                        <a:rPr lang="en-US" sz="2400" i="1" dirty="0">
                          <a:latin typeface="Cambria Math" panose="02040503050406030204" pitchFamily="18" charset="0"/>
                        </a:rPr>
                        <m:t>𝑠𝑢𝑚</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m:t>
                          </m:r>
                          <m:r>
                            <a:rPr lang="en-US" sz="2400" i="1" dirty="0">
                              <a:latin typeface="Cambria Math" panose="02040503050406030204" pitchFamily="18" charset="0"/>
                            </a:rPr>
                            <m:t>𝐴</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𝐴</m:t>
                              </m:r>
                            </m:e>
                            <m:sub>
                              <m:r>
                                <a:rPr lang="en-US" sz="2400" i="1" dirty="0">
                                  <a:latin typeface="Cambria Math" panose="02040503050406030204" pitchFamily="18" charset="0"/>
                                </a:rPr>
                                <m:t>𝑎𝑣𝑒</m:t>
                              </m:r>
                            </m:sub>
                          </m:sSub>
                          <m:r>
                            <a:rPr lang="en-US" sz="2400" b="0" i="1" dirty="0" smtClean="0">
                              <a:latin typeface="Cambria Math" panose="02040503050406030204" pitchFamily="18" charset="0"/>
                            </a:rPr>
                            <m:t>)</m:t>
                          </m:r>
                          <m:r>
                            <a:rPr lang="en-US" sz="2400" i="1" dirty="0">
                              <a:latin typeface="Cambria Math" panose="02040503050406030204" pitchFamily="18" charset="0"/>
                            </a:rPr>
                            <m:t>∗</m:t>
                          </m:r>
                          <m:r>
                            <a:rPr lang="en-US" sz="2400" b="0" i="1" dirty="0" smtClean="0">
                              <a:latin typeface="Cambria Math" panose="02040503050406030204" pitchFamily="18" charset="0"/>
                            </a:rPr>
                            <m:t>(</m:t>
                          </m:r>
                          <m:r>
                            <a:rPr lang="en-US" sz="2400" i="1" dirty="0">
                              <a:latin typeface="Cambria Math" panose="02040503050406030204" pitchFamily="18" charset="0"/>
                            </a:rPr>
                            <m:t>𝐵</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𝐵</m:t>
                              </m:r>
                            </m:e>
                            <m:sub>
                              <m:r>
                                <a:rPr lang="en-US" sz="2400" i="1" dirty="0">
                                  <a:latin typeface="Cambria Math" panose="02040503050406030204" pitchFamily="18" charset="0"/>
                                </a:rPr>
                                <m:t>𝑎𝑣𝑒</m:t>
                              </m:r>
                            </m:sub>
                          </m:sSub>
                          <m:r>
                            <a:rPr lang="en-US" sz="2400" b="0" i="1" dirty="0" smtClean="0">
                              <a:latin typeface="Cambria Math" panose="02040503050406030204" pitchFamily="18" charset="0"/>
                            </a:rPr>
                            <m:t>)</m:t>
                          </m:r>
                        </m:e>
                      </m:d>
                      <m:r>
                        <a:rPr lang="en-US" sz="2400" b="0" i="1" dirty="0" smtClean="0">
                          <a:latin typeface="Cambria Math" panose="02040503050406030204" pitchFamily="18" charset="0"/>
                        </a:rPr>
                        <m:t>)</m:t>
                      </m:r>
                    </m:oMath>
                  </m:oMathPara>
                </a14:m>
                <a:endParaRPr lang="en-US" sz="2400" b="0" i="1" dirty="0">
                  <a:latin typeface="Cambria Math" panose="02040503050406030204" pitchFamily="18" charset="0"/>
                </a:endParaRPr>
              </a:p>
              <a:p>
                <a:pPr marL="285750" indent="-285750">
                  <a:buFont typeface="Wingdings" pitchFamily="2" charset="2"/>
                  <a:buChar char="§"/>
                </a:pPr>
                <a:r>
                  <a:rPr lang="en-US" sz="2400" dirty="0" err="1">
                    <a:latin typeface="Cambria Math" panose="02040503050406030204" pitchFamily="18" charset="0"/>
                  </a:rPr>
                  <a:t>Matlab’s</a:t>
                </a:r>
                <a:r>
                  <a:rPr lang="en-US" sz="2400" dirty="0">
                    <a:latin typeface="Cambria Math" panose="02040503050406030204" pitchFamily="18" charset="0"/>
                  </a:rPr>
                  <a:t> matrix multiplication computational complexity is known to be a little worse than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𝑁</m:t>
                        </m:r>
                      </m:e>
                      <m:sup>
                        <m:r>
                          <a:rPr lang="en-US" sz="2400" b="0" i="1" dirty="0" smtClean="0">
                            <a:latin typeface="Cambria Math" panose="02040503050406030204" pitchFamily="18" charset="0"/>
                          </a:rPr>
                          <m:t>2</m:t>
                        </m:r>
                      </m:sup>
                    </m:sSup>
                    <m:r>
                      <a:rPr lang="en-US" sz="2400" i="1" dirty="0" smtClean="0">
                        <a:latin typeface="Cambria Math" panose="02040503050406030204" pitchFamily="18" charset="0"/>
                      </a:rPr>
                      <m:t>)</m:t>
                    </m:r>
                  </m:oMath>
                </a14:m>
                <a:r>
                  <a:rPr lang="en-US" sz="2400" dirty="0"/>
                  <a:t>. Since our algorithm performs a matrix multiplication in its innermost loop, we get a complexity of </a:t>
                </a:r>
                <a14:m>
                  <m:oMath xmlns:m="http://schemas.openxmlformats.org/officeDocument/2006/math">
                    <m:r>
                      <a:rPr lang="en-US" sz="2400" i="1" dirty="0">
                        <a:latin typeface="Cambria Math" panose="02040503050406030204" pitchFamily="18" charset="0"/>
                      </a:rPr>
                      <m:t>𝑂</m:t>
                    </m:r>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𝐴</m:t>
                            </m:r>
                          </m:sub>
                        </m:sSub>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𝑁</m:t>
                            </m:r>
                          </m:e>
                          <m:sub>
                            <m:r>
                              <a:rPr lang="en-US" sz="2400" b="0" i="1" dirty="0" smtClean="0">
                                <a:latin typeface="Cambria Math" panose="02040503050406030204" pitchFamily="18" charset="0"/>
                              </a:rPr>
                              <m:t>𝐵</m:t>
                            </m:r>
                          </m:sub>
                        </m:sSub>
                      </m:e>
                      <m:sup>
                        <m:r>
                          <a:rPr lang="en-US" sz="2400" b="0" i="1" dirty="0" smtClean="0">
                            <a:latin typeface="Cambria Math" panose="02040503050406030204" pitchFamily="18" charset="0"/>
                          </a:rPr>
                          <m:t>3</m:t>
                        </m:r>
                      </m:sup>
                    </m:sSup>
                    <m:r>
                      <a:rPr lang="en-US" sz="2400" i="1" dirty="0">
                        <a:latin typeface="Cambria Math" panose="02040503050406030204" pitchFamily="18" charset="0"/>
                      </a:rPr>
                      <m:t>)</m:t>
                    </m:r>
                  </m:oMath>
                </a14:m>
                <a:r>
                  <a:rPr lang="en-US" sz="2400" dirty="0"/>
                  <a:t>.</a:t>
                </a:r>
              </a:p>
            </p:txBody>
          </p:sp>
        </mc:Choice>
        <mc:Fallback>
          <p:sp>
            <p:nvSpPr>
              <p:cNvPr id="6" name="TextBox 5">
                <a:extLst>
                  <a:ext uri="{FF2B5EF4-FFF2-40B4-BE49-F238E27FC236}">
                    <a16:creationId xmlns:a16="http://schemas.microsoft.com/office/drawing/2014/main" id="{93CBC71E-36FE-4D46-B202-3AD1EC1A93B5}"/>
                  </a:ext>
                </a:extLst>
              </p:cNvPr>
              <p:cNvSpPr txBox="1">
                <a:spLocks noRot="1" noChangeAspect="1" noMove="1" noResize="1" noEditPoints="1" noAdjustHandles="1" noChangeArrowheads="1" noChangeShapeType="1" noTextEdit="1"/>
              </p:cNvSpPr>
              <p:nvPr/>
            </p:nvSpPr>
            <p:spPr>
              <a:xfrm>
                <a:off x="641671" y="1140360"/>
                <a:ext cx="10908656" cy="4577279"/>
              </a:xfrm>
              <a:prstGeom prst="rect">
                <a:avLst/>
              </a:prstGeom>
              <a:blipFill>
                <a:blip r:embed="rId3"/>
                <a:stretch>
                  <a:fillRect l="-1163" t="-1381" r="-349" b="-1934"/>
                </a:stretch>
              </a:blipFill>
            </p:spPr>
            <p:txBody>
              <a:bodyPr/>
              <a:lstStyle/>
              <a:p>
                <a:r>
                  <a:rPr lang="en-US">
                    <a:noFill/>
                  </a:rPr>
                  <a:t> </a:t>
                </a:r>
              </a:p>
            </p:txBody>
          </p:sp>
        </mc:Fallback>
      </mc:AlternateContent>
    </p:spTree>
    <p:extLst>
      <p:ext uri="{BB962C8B-B14F-4D97-AF65-F5344CB8AC3E}">
        <p14:creationId xmlns:p14="http://schemas.microsoft.com/office/powerpoint/2010/main" val="371295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487AB5-B75D-4E4C-95E1-B0FA81D4E1B7}"/>
              </a:ext>
            </a:extLst>
          </p:cNvPr>
          <p:cNvSpPr>
            <a:spLocks noGrp="1"/>
          </p:cNvSpPr>
          <p:nvPr>
            <p:ph type="title"/>
          </p:nvPr>
        </p:nvSpPr>
        <p:spPr>
          <a:xfrm>
            <a:off x="640081" y="791570"/>
            <a:ext cx="4018839" cy="5262390"/>
          </a:xfrm>
        </p:spPr>
        <p:txBody>
          <a:bodyPr anchor="ctr">
            <a:normAutofit/>
          </a:bodyPr>
          <a:lstStyle/>
          <a:p>
            <a:pPr algn="r"/>
            <a:r>
              <a:rPr lang="en-US" sz="5400" b="1" dirty="0">
                <a:solidFill>
                  <a:schemeClr val="bg2"/>
                </a:solidFill>
              </a:rPr>
              <a:t>Naïve Cross Correlation</a:t>
            </a:r>
            <a:br>
              <a:rPr lang="en-US" sz="5400" b="1" dirty="0">
                <a:solidFill>
                  <a:schemeClr val="bg2"/>
                </a:solidFill>
              </a:rPr>
            </a:br>
            <a:r>
              <a:rPr lang="en-US" sz="2800" b="1" dirty="0" err="1">
                <a:solidFill>
                  <a:schemeClr val="bg2"/>
                </a:solidFill>
              </a:rPr>
              <a:t>Matlab</a:t>
            </a:r>
            <a:r>
              <a:rPr lang="en-US" sz="2800" b="1" dirty="0">
                <a:solidFill>
                  <a:schemeClr val="bg2"/>
                </a:solidFill>
              </a:rPr>
              <a:t> algorithm</a:t>
            </a:r>
            <a:endParaRPr lang="en-US" sz="5400" b="1" dirty="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B0A258-3A2E-F041-A8E6-D4A564BF0E55}"/>
                  </a:ext>
                </a:extLst>
              </p:cNvPr>
              <p:cNvSpPr>
                <a:spLocks noGrp="1"/>
              </p:cNvSpPr>
              <p:nvPr>
                <p:ph idx="1"/>
              </p:nvPr>
            </p:nvSpPr>
            <p:spPr>
              <a:xfrm>
                <a:off x="6176720" y="791570"/>
                <a:ext cx="5459020" cy="5262390"/>
              </a:xfrm>
            </p:spPr>
            <p:txBody>
              <a:bodyPr anchor="ctr">
                <a:normAutofit fontScale="92500" lnSpcReduction="20000"/>
              </a:bodyPr>
              <a:lstStyle/>
              <a:p>
                <a:pPr marL="0" indent="0">
                  <a:buNone/>
                </a:pPr>
                <a:r>
                  <a:rPr lang="en-US" sz="1400" b="1" i="1" dirty="0"/>
                  <a:t>%% --- Get correlation matrix by dragging </a:t>
                </a:r>
                <a:r>
                  <a:rPr lang="en-US" sz="1400" b="1" i="1" dirty="0" err="1"/>
                  <a:t>template_ave</a:t>
                </a:r>
                <a:r>
                  <a:rPr lang="en-US" sz="1400" b="1" i="1" dirty="0"/>
                  <a:t> </a:t>
                </a:r>
                <a:br>
                  <a:rPr lang="en-US" sz="1400" b="1" i="1" dirty="0"/>
                </a:br>
                <a:r>
                  <a:rPr lang="en-US" sz="1400" b="1" i="1" dirty="0"/>
                  <a:t>%% across the target via nested for loops ------------------------</a:t>
                </a:r>
                <a:br>
                  <a:rPr lang="en-US" sz="1400" b="1" i="1" dirty="0"/>
                </a:br>
                <a:r>
                  <a:rPr lang="en-US" sz="1400" b="1" i="1" dirty="0"/>
                  <a:t>%% ----------------------------------------------------------------------------------------</a:t>
                </a:r>
                <a:br>
                  <a:rPr lang="en-US" sz="1400" i="1" dirty="0"/>
                </a:br>
                <a:r>
                  <a:rPr lang="en-US" sz="1400" dirty="0"/>
                  <a:t>for </a:t>
                </a:r>
                <a:r>
                  <a:rPr lang="en-US" sz="1400" dirty="0" err="1"/>
                  <a:t>i</a:t>
                </a:r>
                <a:r>
                  <a:rPr lang="en-US" sz="1400" dirty="0"/>
                  <a:t> = 1:(target_row_count-template_row_count+1)</a:t>
                </a:r>
              </a:p>
              <a:p>
                <a:pPr marL="0" indent="0">
                  <a:buNone/>
                </a:pPr>
                <a:r>
                  <a:rPr lang="en-US" sz="1400" dirty="0"/>
                  <a:t>    for j = 1:(target_col_count-template_col_count+1)</a:t>
                </a:r>
              </a:p>
              <a:p>
                <a:pPr marL="0" indent="0">
                  <a:buNone/>
                </a:pPr>
                <a:r>
                  <a:rPr lang="en-US" sz="1400" dirty="0"/>
                  <a:t>        %</a:t>
                </a:r>
                <a:r>
                  <a:rPr lang="en-US" sz="1400" b="1" i="1" dirty="0"/>
                  <a:t> Isolate the part of the target under the template</a:t>
                </a:r>
                <a:br>
                  <a:rPr lang="en-US" sz="1400" dirty="0"/>
                </a:br>
                <a:r>
                  <a:rPr lang="en-US" sz="1400" dirty="0"/>
                  <a:t>        </a:t>
                </a:r>
                <a:r>
                  <a:rPr lang="en-US" sz="1400" dirty="0" err="1"/>
                  <a:t>n_image</a:t>
                </a:r>
                <a:r>
                  <a:rPr lang="en-US" sz="1400" dirty="0"/>
                  <a:t> = target(i:i+template_row_count-1,j:j+template_col_count-1);</a:t>
                </a:r>
              </a:p>
              <a:p>
                <a:pPr marL="0" indent="0">
                  <a:buNone/>
                </a:pPr>
                <a:r>
                  <a:rPr lang="en-US" sz="1400" dirty="0"/>
                  <a:t>        </a:t>
                </a:r>
                <a:r>
                  <a:rPr lang="en-US" sz="1400" b="1" i="1" dirty="0"/>
                  <a:t>% Center the </a:t>
                </a:r>
                <a:r>
                  <a:rPr lang="en-US" sz="1400" b="1" i="1" dirty="0" err="1"/>
                  <a:t>valus</a:t>
                </a:r>
                <a:r>
                  <a:rPr lang="en-US" sz="1400" b="1" i="1" dirty="0"/>
                  <a:t> by subtracting the mean</a:t>
                </a:r>
                <a:br>
                  <a:rPr lang="en-US" sz="1400" dirty="0"/>
                </a:br>
                <a:r>
                  <a:rPr lang="en-US" sz="1400" dirty="0"/>
                  <a:t>        </a:t>
                </a:r>
                <a:r>
                  <a:rPr lang="en-US" sz="1400" dirty="0" err="1"/>
                  <a:t>target_ave</a:t>
                </a:r>
                <a:r>
                  <a:rPr lang="en-US" sz="1400" dirty="0"/>
                  <a:t> = </a:t>
                </a:r>
                <a:r>
                  <a:rPr lang="en-US" sz="1400" dirty="0" err="1"/>
                  <a:t>n_image</a:t>
                </a:r>
                <a:r>
                  <a:rPr lang="en-US" sz="1400" dirty="0"/>
                  <a:t>-mean(mean(</a:t>
                </a:r>
                <a:r>
                  <a:rPr lang="en-US" sz="1400" dirty="0" err="1"/>
                  <a:t>n_image</a:t>
                </a:r>
                <a:r>
                  <a:rPr lang="en-US" sz="1400" dirty="0"/>
                  <a:t>));  </a:t>
                </a:r>
              </a:p>
              <a:p>
                <a:pPr marL="0" indent="0">
                  <a:buNone/>
                </a:pPr>
                <a:r>
                  <a:rPr lang="en-US" sz="1400" i="1" dirty="0"/>
                  <a:t>        </a:t>
                </a:r>
                <a:r>
                  <a:rPr lang="en-US" sz="1400" b="1" i="1" dirty="0"/>
                  <a:t>% Multiply the two average matrices together</a:t>
                </a:r>
                <a:br>
                  <a:rPr lang="en-US" sz="1400" dirty="0"/>
                </a:br>
                <a:r>
                  <a:rPr lang="en-US" sz="1400" dirty="0"/>
                  <a:t>        </a:t>
                </a:r>
                <a:r>
                  <a:rPr lang="en-US" sz="1400" dirty="0" err="1"/>
                  <a:t>corr</a:t>
                </a:r>
                <a:r>
                  <a:rPr lang="en-US" sz="1400" dirty="0"/>
                  <a:t> = sum(sum(</a:t>
                </a:r>
                <a:r>
                  <a:rPr lang="en-US" sz="1400" dirty="0" err="1"/>
                  <a:t>target_ave</a:t>
                </a:r>
                <a:r>
                  <a:rPr lang="en-US" sz="1400" dirty="0"/>
                  <a:t>.*</a:t>
                </a:r>
                <a:r>
                  <a:rPr lang="en-US" sz="1400" dirty="0" err="1"/>
                  <a:t>template_ave</a:t>
                </a:r>
                <a:r>
                  <a:rPr lang="en-US" sz="1400" dirty="0"/>
                  <a:t>));</a:t>
                </a:r>
              </a:p>
              <a:p>
                <a:pPr marL="0" indent="0">
                  <a:buNone/>
                </a:pPr>
                <a:r>
                  <a:rPr lang="en-US" sz="1400" dirty="0"/>
                  <a:t>        </a:t>
                </a:r>
                <a:r>
                  <a:rPr lang="en-US" sz="1400" dirty="0" err="1"/>
                  <a:t>corrMat</a:t>
                </a:r>
                <a:r>
                  <a:rPr lang="en-US" sz="1400" dirty="0"/>
                  <a:t>(</a:t>
                </a:r>
                <a:r>
                  <a:rPr lang="en-US" sz="1400" dirty="0" err="1"/>
                  <a:t>i,j</a:t>
                </a:r>
                <a:r>
                  <a:rPr lang="en-US" sz="1400" dirty="0"/>
                  <a:t>) = </a:t>
                </a:r>
                <a:r>
                  <a:rPr lang="en-US" sz="1400" dirty="0" err="1"/>
                  <a:t>corr</a:t>
                </a:r>
                <a:r>
                  <a:rPr lang="en-US" sz="1400" dirty="0"/>
                  <a:t>;</a:t>
                </a:r>
              </a:p>
              <a:p>
                <a:pPr marL="0" indent="0">
                  <a:buNone/>
                </a:pPr>
                <a:r>
                  <a:rPr lang="en-US" sz="1400" dirty="0"/>
                  <a:t>    end </a:t>
                </a:r>
              </a:p>
              <a:p>
                <a:pPr marL="0" indent="0">
                  <a:buNone/>
                </a:pPr>
                <a:r>
                  <a:rPr lang="en-US" sz="1400" dirty="0"/>
                  <a:t>end</a:t>
                </a:r>
                <a:br>
                  <a:rPr lang="en-US" sz="1400" dirty="0"/>
                </a:br>
                <a:r>
                  <a:rPr lang="en-US" sz="1400" b="1" i="1" dirty="0"/>
                  <a:t>%% ----------------------------------------------------------------------------------------</a:t>
                </a:r>
                <a:endParaRPr lang="en-US" sz="1400" dirty="0"/>
              </a:p>
              <a:p>
                <a:pPr marL="0" indent="0">
                  <a:buNone/>
                </a:pPr>
                <a:r>
                  <a:rPr lang="en-US" sz="1400" b="1" i="1" dirty="0"/>
                  <a:t>%% --- Find the peak correlation event ------------------------------</a:t>
                </a:r>
                <a:br>
                  <a:rPr lang="en-US" sz="1400" b="1" i="1" dirty="0"/>
                </a:br>
                <a:r>
                  <a:rPr lang="en-US" sz="1400" b="1" i="1" dirty="0"/>
                  <a:t>%% ----------------------------------------------------------------------------------------</a:t>
                </a:r>
                <a:br>
                  <a:rPr lang="en-US" sz="1400" i="1" dirty="0"/>
                </a:br>
                <a:r>
                  <a:rPr lang="en-US" sz="1400" dirty="0"/>
                  <a:t>[</a:t>
                </a:r>
                <a:r>
                  <a:rPr lang="en-US" sz="1400" dirty="0" err="1"/>
                  <a:t>r,c</a:t>
                </a:r>
                <a:r>
                  <a:rPr lang="en-US" sz="1400" dirty="0"/>
                  <a:t>] = max(</a:t>
                </a:r>
                <a:r>
                  <a:rPr lang="en-US" sz="1400" dirty="0" err="1"/>
                  <a:t>corrMat</a:t>
                </a:r>
                <a:r>
                  <a:rPr lang="en-US" sz="1400" dirty="0"/>
                  <a:t>);</a:t>
                </a:r>
              </a:p>
              <a:p>
                <a:pPr marL="0" indent="0">
                  <a:buNone/>
                </a:pPr>
                <a:r>
                  <a:rPr lang="en-US" sz="1400" dirty="0"/>
                  <a:t>[r3,c3] = max(max(</a:t>
                </a:r>
                <a:r>
                  <a:rPr lang="en-US" sz="1400" dirty="0" err="1"/>
                  <a:t>corrMat</a:t>
                </a:r>
                <a:r>
                  <a:rPr lang="en-US" sz="1400" dirty="0"/>
                  <a:t>));</a:t>
                </a:r>
              </a:p>
              <a:p>
                <a:pPr marL="0" indent="0">
                  <a:buNone/>
                </a:pPr>
                <a:r>
                  <a:rPr lang="en-US" sz="1400" b="1" i="1" dirty="0"/>
                  <a:t>% </a:t>
                </a:r>
                <a14:m>
                  <m:oMath xmlns:m="http://schemas.openxmlformats.org/officeDocument/2006/math">
                    <m:r>
                      <a:rPr lang="en-US" sz="1400" b="1" i="1" dirty="0">
                        <a:latin typeface="Cambria Math" panose="02040503050406030204" pitchFamily="18" charset="0"/>
                      </a:rPr>
                      <m:t>𝒊</m:t>
                    </m:r>
                    <m:r>
                      <a:rPr lang="en-US" sz="1400" b="1" i="1" dirty="0">
                        <a:latin typeface="Cambria Math" panose="02040503050406030204" pitchFamily="18" charset="0"/>
                      </a:rPr>
                      <m:t>, </m:t>
                    </m:r>
                    <m:r>
                      <a:rPr lang="en-US" sz="1400" b="1" i="1" dirty="0">
                        <a:latin typeface="Cambria Math" panose="02040503050406030204" pitchFamily="18" charset="0"/>
                      </a:rPr>
                      <m:t>𝒋</m:t>
                    </m:r>
                  </m:oMath>
                </a14:m>
                <a:r>
                  <a:rPr lang="en-US" sz="1400" b="1" i="1" dirty="0"/>
                  <a:t> denotes the pixel on the upper left corner</a:t>
                </a:r>
                <a:br>
                  <a:rPr lang="en-US" sz="1400" dirty="0"/>
                </a:br>
                <a:r>
                  <a:rPr lang="en-US" sz="1400" dirty="0" err="1"/>
                  <a:t>i</a:t>
                </a:r>
                <a:r>
                  <a:rPr lang="en-US" sz="1400" dirty="0"/>
                  <a:t> = c(c3);</a:t>
                </a:r>
              </a:p>
              <a:p>
                <a:pPr marL="0" indent="0">
                  <a:buNone/>
                </a:pPr>
                <a:r>
                  <a:rPr lang="en-US" sz="1400" dirty="0"/>
                  <a:t>j = c3;</a:t>
                </a:r>
                <a:br>
                  <a:rPr lang="en-US" sz="1400" dirty="0"/>
                </a:br>
                <a:r>
                  <a:rPr lang="en-US" sz="1400" b="1" i="1" dirty="0"/>
                  <a:t>%% ----------------------------------------------------------------------------------------</a:t>
                </a:r>
                <a:endParaRPr lang="en-US" sz="1400" dirty="0"/>
              </a:p>
            </p:txBody>
          </p:sp>
        </mc:Choice>
        <mc:Fallback>
          <p:sp>
            <p:nvSpPr>
              <p:cNvPr id="3" name="Content Placeholder 2">
                <a:extLst>
                  <a:ext uri="{FF2B5EF4-FFF2-40B4-BE49-F238E27FC236}">
                    <a16:creationId xmlns:a16="http://schemas.microsoft.com/office/drawing/2014/main" id="{C2B0A258-3A2E-F041-A8E6-D4A564BF0E55}"/>
                  </a:ext>
                </a:extLst>
              </p:cNvPr>
              <p:cNvSpPr>
                <a:spLocks noGrp="1" noRot="1" noChangeAspect="1" noMove="1" noResize="1" noEditPoints="1" noAdjustHandles="1" noChangeArrowheads="1" noChangeShapeType="1" noTextEdit="1"/>
              </p:cNvSpPr>
              <p:nvPr>
                <p:ph idx="1"/>
              </p:nvPr>
            </p:nvSpPr>
            <p:spPr>
              <a:xfrm>
                <a:off x="6176720" y="791570"/>
                <a:ext cx="5459020" cy="5262390"/>
              </a:xfrm>
              <a:blipFill>
                <a:blip r:embed="rId2"/>
                <a:stretch>
                  <a:fillRect l="-232" b="-241"/>
                </a:stretch>
              </a:blipFill>
            </p:spPr>
            <p:txBody>
              <a:bodyPr/>
              <a:lstStyle/>
              <a:p>
                <a:r>
                  <a:rPr lang="en-US">
                    <a:noFill/>
                  </a:rPr>
                  <a:t> </a:t>
                </a:r>
              </a:p>
            </p:txBody>
          </p:sp>
        </mc:Fallback>
      </mc:AlternateContent>
    </p:spTree>
    <p:extLst>
      <p:ext uri="{BB962C8B-B14F-4D97-AF65-F5344CB8AC3E}">
        <p14:creationId xmlns:p14="http://schemas.microsoft.com/office/powerpoint/2010/main" val="295460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FA67-1C2C-7A49-AC02-61F5E1DEA520}"/>
              </a:ext>
            </a:extLst>
          </p:cNvPr>
          <p:cNvSpPr>
            <a:spLocks noGrp="1"/>
          </p:cNvSpPr>
          <p:nvPr>
            <p:ph type="title"/>
          </p:nvPr>
        </p:nvSpPr>
        <p:spPr/>
        <p:txBody>
          <a:bodyPr>
            <a:normAutofit/>
          </a:bodyPr>
          <a:lstStyle/>
          <a:p>
            <a:pPr defTabSz="457200"/>
            <a:r>
              <a:rPr lang="en-US" sz="4000" dirty="0">
                <a:solidFill>
                  <a:schemeClr val="tx1"/>
                </a:solidFill>
                <a:ea typeface="+mn-ea"/>
                <a:cs typeface="+mn-cs"/>
              </a:rPr>
              <a:t>A little more about </a:t>
            </a:r>
            <a:r>
              <a:rPr lang="en-US" sz="4000" b="1" dirty="0">
                <a:solidFill>
                  <a:schemeClr val="tx1"/>
                </a:solidFill>
                <a:ea typeface="+mn-ea"/>
                <a:cs typeface="+mn-cs"/>
              </a:rPr>
              <a:t>Naïve Cross Correlation</a:t>
            </a:r>
          </a:p>
        </p:txBody>
      </p:sp>
      <p:grpSp>
        <p:nvGrpSpPr>
          <p:cNvPr id="15" name="Group 14">
            <a:extLst>
              <a:ext uri="{FF2B5EF4-FFF2-40B4-BE49-F238E27FC236}">
                <a16:creationId xmlns:a16="http://schemas.microsoft.com/office/drawing/2014/main" id="{F7A91368-AC9C-4B48-839E-4E7AF2CB7B55}"/>
              </a:ext>
            </a:extLst>
          </p:cNvPr>
          <p:cNvGrpSpPr/>
          <p:nvPr/>
        </p:nvGrpSpPr>
        <p:grpSpPr>
          <a:xfrm>
            <a:off x="1295400" y="2747308"/>
            <a:ext cx="9601200" cy="3877985"/>
            <a:chOff x="1363362" y="1428750"/>
            <a:chExt cx="9601200" cy="3877985"/>
          </a:xfrm>
        </p:grpSpPr>
        <p:sp>
          <p:nvSpPr>
            <p:cNvPr id="11" name="TextBox 10">
              <a:extLst>
                <a:ext uri="{FF2B5EF4-FFF2-40B4-BE49-F238E27FC236}">
                  <a16:creationId xmlns:a16="http://schemas.microsoft.com/office/drawing/2014/main" id="{1E21029C-3BC0-A945-BA81-E85B547F7E20}"/>
                </a:ext>
              </a:extLst>
            </p:cNvPr>
            <p:cNvSpPr txBox="1"/>
            <p:nvPr/>
          </p:nvSpPr>
          <p:spPr>
            <a:xfrm>
              <a:off x="1363362" y="1428750"/>
              <a:ext cx="9601200" cy="3877985"/>
            </a:xfrm>
            <a:prstGeom prst="rect">
              <a:avLst/>
            </a:prstGeom>
            <a:noFill/>
          </p:spPr>
          <p:txBody>
            <a:bodyPr wrap="square" rtlCol="0">
              <a:spAutoFit/>
            </a:bodyPr>
            <a:lstStyle/>
            <a:p>
              <a:r>
                <a:rPr lang="en-US" dirty="0">
                  <a:latin typeface="+mj-lt"/>
                </a:rPr>
                <a:t>Problem 1</a:t>
              </a:r>
            </a:p>
            <a:p>
              <a:r>
                <a:rPr lang="en-US" sz="2400" dirty="0"/>
                <a:t>Human must first manually find Waldo and save off his image in order to later find him using naïve cross correlation.</a:t>
              </a:r>
            </a:p>
            <a:p>
              <a:endParaRPr lang="en-US" sz="2400" dirty="0"/>
            </a:p>
            <a:p>
              <a:r>
                <a:rPr lang="en-US" dirty="0"/>
                <a:t>Problem 2</a:t>
              </a:r>
            </a:p>
            <a:p>
              <a:r>
                <a:rPr lang="en-US" sz="2400" dirty="0"/>
                <a:t>Inflexible to rotated, scaled,  targets, templates since images are so simple. Possibly better when looking at higher resolution images.</a:t>
              </a:r>
            </a:p>
            <a:p>
              <a:endParaRPr lang="en-US" sz="2400" dirty="0"/>
            </a:p>
            <a:p>
              <a:r>
                <a:rPr lang="en-US" dirty="0"/>
                <a:t>Problem 3</a:t>
              </a:r>
            </a:p>
            <a:p>
              <a:r>
                <a:rPr lang="en-US" sz="2400" dirty="0"/>
                <a:t>Can often use multiple templates to represent one object becoming even more computationally expensive.</a:t>
              </a:r>
            </a:p>
          </p:txBody>
        </p:sp>
        <p:pic>
          <p:nvPicPr>
            <p:cNvPr id="12" name="Content Placeholder 4" descr="A large group of bees&#10;&#10;Description automatically generated with medium confidence">
              <a:extLst>
                <a:ext uri="{FF2B5EF4-FFF2-40B4-BE49-F238E27FC236}">
                  <a16:creationId xmlns:a16="http://schemas.microsoft.com/office/drawing/2014/main" id="{D741C559-2454-0F43-A95A-B43AF459D8F0}"/>
                </a:ext>
              </a:extLst>
            </p:cNvPr>
            <p:cNvPicPr>
              <a:picLocks noChangeAspect="1"/>
            </p:cNvPicPr>
            <p:nvPr/>
          </p:nvPicPr>
          <p:blipFill rotWithShape="1">
            <a:blip r:embed="rId2"/>
            <a:srcRect l="6036" t="68805" r="89592" b="22905"/>
            <a:stretch/>
          </p:blipFill>
          <p:spPr>
            <a:xfrm>
              <a:off x="10190205" y="3228300"/>
              <a:ext cx="518984" cy="556055"/>
            </a:xfrm>
            <a:prstGeom prst="rect">
              <a:avLst/>
            </a:prstGeom>
          </p:spPr>
        </p:pic>
      </p:grpSp>
      <p:sp>
        <p:nvSpPr>
          <p:cNvPr id="16" name="TextBox 15">
            <a:extLst>
              <a:ext uri="{FF2B5EF4-FFF2-40B4-BE49-F238E27FC236}">
                <a16:creationId xmlns:a16="http://schemas.microsoft.com/office/drawing/2014/main" id="{E41D6BC7-CBD8-094F-86C7-4371CE3581D2}"/>
              </a:ext>
            </a:extLst>
          </p:cNvPr>
          <p:cNvSpPr txBox="1"/>
          <p:nvPr/>
        </p:nvSpPr>
        <p:spPr>
          <a:xfrm>
            <a:off x="1295400" y="1597730"/>
            <a:ext cx="7636475" cy="861774"/>
          </a:xfrm>
          <a:prstGeom prst="rect">
            <a:avLst/>
          </a:prstGeom>
          <a:noFill/>
        </p:spPr>
        <p:txBody>
          <a:bodyPr wrap="square" rtlCol="0">
            <a:spAutoFit/>
          </a:bodyPr>
          <a:lstStyle/>
          <a:p>
            <a:r>
              <a:rPr lang="en-US" dirty="0">
                <a:latin typeface="+mj-lt"/>
              </a:rPr>
              <a:t>In the Real World</a:t>
            </a:r>
          </a:p>
          <a:p>
            <a:r>
              <a:rPr lang="en-US" sz="3200" dirty="0"/>
              <a:t>This is how your local USPS sorts the mail.</a:t>
            </a:r>
          </a:p>
        </p:txBody>
      </p:sp>
    </p:spTree>
    <p:extLst>
      <p:ext uri="{BB962C8B-B14F-4D97-AF65-F5344CB8AC3E}">
        <p14:creationId xmlns:p14="http://schemas.microsoft.com/office/powerpoint/2010/main" val="302872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0FDBC02-48C1-48B7-BF61-2D10CC72F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62AAD0-42E1-4737-9C88-868AC0C1D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A582B3-A3B3-49D5-BBF0-98FEA4C2F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143F64-D44C-4123-A2E1-FEC1C3F30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DB13B9-D0D4-4393-AFAB-2B39448B2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arge group of bees&#10;&#10;Description automatically generated with medium confidence">
            <a:extLst>
              <a:ext uri="{FF2B5EF4-FFF2-40B4-BE49-F238E27FC236}">
                <a16:creationId xmlns:a16="http://schemas.microsoft.com/office/drawing/2014/main" id="{29D74DD2-52BD-3C40-ABED-65FB2F55B1E1}"/>
              </a:ext>
            </a:extLst>
          </p:cNvPr>
          <p:cNvPicPr>
            <a:picLocks noGrp="1" noChangeAspect="1"/>
          </p:cNvPicPr>
          <p:nvPr>
            <p:ph idx="1"/>
          </p:nvPr>
        </p:nvPicPr>
        <p:blipFill rotWithShape="1">
          <a:blip r:embed="rId2"/>
          <a:srcRect t="2541" r="1" b="1"/>
          <a:stretch/>
        </p:blipFill>
        <p:spPr>
          <a:xfrm>
            <a:off x="160867" y="160867"/>
            <a:ext cx="11870265" cy="6536266"/>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3CBC71E-36FE-4D46-B202-3AD1EC1A93B5}"/>
                  </a:ext>
                </a:extLst>
              </p:cNvPr>
              <p:cNvSpPr txBox="1"/>
              <p:nvPr/>
            </p:nvSpPr>
            <p:spPr>
              <a:xfrm>
                <a:off x="640111" y="1028567"/>
                <a:ext cx="10908656" cy="4819333"/>
              </a:xfrm>
              <a:prstGeom prst="rect">
                <a:avLst/>
              </a:prstGeom>
              <a:solidFill>
                <a:srgbClr val="F0EEE3"/>
              </a:solidFill>
            </p:spPr>
            <p:txBody>
              <a:bodyPr wrap="square" rtlCol="0">
                <a:spAutoFit/>
              </a:bodyPr>
              <a:lstStyle/>
              <a:p>
                <a:r>
                  <a:rPr lang="en-US" sz="2800" dirty="0">
                    <a:latin typeface="+mj-lt"/>
                  </a:rPr>
                  <a:t>2D FFT with Cross-Power Spectrum</a:t>
                </a:r>
              </a:p>
              <a:p>
                <a:endParaRPr lang="en-US" sz="2800" dirty="0">
                  <a:latin typeface="+mj-lt"/>
                </a:endParaRPr>
              </a:p>
              <a:p>
                <a:pPr marL="285750" indent="-285750">
                  <a:buFont typeface="Wingdings" pitchFamily="2" charset="2"/>
                  <a:buChar char="§"/>
                </a:pPr>
                <a:r>
                  <a:rPr lang="en-US" sz="2400" dirty="0"/>
                  <a:t>Perform a 2D FFT on both images padding the template to match target size.</a:t>
                </a:r>
              </a:p>
              <a:p>
                <a:pPr marL="285750" indent="-285750">
                  <a:buFont typeface="Wingdings" pitchFamily="2" charset="2"/>
                  <a:buChar char="§"/>
                </a:pPr>
                <a:r>
                  <a:rPr lang="en-US" sz="2400" dirty="0"/>
                  <a:t>Compute the cross-power spectrum to find the correlation matrix. </a:t>
                </a:r>
                <a:r>
                  <a:rPr lang="en-US" sz="1400" b="1" u="sng" dirty="0"/>
                  <a:t>2 MATRIX MULTIPLICATIONS</a:t>
                </a:r>
              </a:p>
              <a:p>
                <a:pPr marL="285750" indent="-285750">
                  <a:buFont typeface="Wingdings" pitchFamily="2" charset="2"/>
                  <a:buChar char="§"/>
                </a:pPr>
                <a:r>
                  <a:rPr lang="en-US" sz="2400" dirty="0"/>
                  <a:t>Formula for cross-power spectrum:</a:t>
                </a:r>
              </a:p>
              <a:p>
                <a:r>
                  <a:rPr lang="en-US" dirty="0"/>
                  <a:t>	</a:t>
                </a:r>
                <a:r>
                  <a:rPr lang="en-US" i="1" dirty="0">
                    <a:latin typeface="Cambria Math" panose="02040503050406030204" pitchFamily="18" charset="0"/>
                  </a:rPr>
                  <a:t>Let A’ = fft2(target), B’ = fft2(template)</a:t>
                </a:r>
                <a:endParaRPr lang="en-US" sz="2400" dirty="0"/>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𝑐𝑜𝑛𝑗</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𝑐𝑜𝑛𝑗</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m:t>
                          </m:r>
                        </m:den>
                      </m:f>
                    </m:oMath>
                  </m:oMathPara>
                </a14:m>
                <a:endParaRPr lang="en-US" sz="2400" dirty="0"/>
              </a:p>
              <a:p>
                <a:r>
                  <a:rPr lang="en-US" sz="2400" dirty="0"/>
                  <a:t>	</a:t>
                </a:r>
                <a:r>
                  <a:rPr lang="en-US" i="1" dirty="0">
                    <a:latin typeface="Cambria Math" panose="02040503050406030204" pitchFamily="18" charset="0"/>
                  </a:rPr>
                  <a:t>and finally inverse FFT and keeping only the real parts.</a:t>
                </a:r>
                <a:endParaRPr lang="en-US" sz="2400" dirty="0"/>
              </a:p>
              <a:p>
                <a:pPr marL="285750" indent="-285750">
                  <a:buFont typeface="Wingdings" pitchFamily="2" charset="2"/>
                  <a:buChar char="§"/>
                </a:pPr>
                <a:r>
                  <a:rPr lang="en-US" sz="2400" dirty="0"/>
                  <a:t>An FFT computational complexity is known to be </a:t>
                </a:r>
                <a14:m>
                  <m:oMath xmlns:m="http://schemas.openxmlformats.org/officeDocument/2006/math">
                    <m:r>
                      <a:rPr lang="en-US" sz="2400" i="1" dirty="0" smtClean="0">
                        <a:latin typeface="Cambria Math" panose="02040503050406030204" pitchFamily="18" charset="0"/>
                      </a:rPr>
                      <m:t>𝑂</m:t>
                    </m:r>
                    <m:d>
                      <m:dPr>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𝑁𝑙𝑜𝑔𝑁</m:t>
                        </m:r>
                      </m:e>
                    </m:d>
                  </m:oMath>
                </a14:m>
                <a:r>
                  <a:rPr lang="en-US" sz="2400" dirty="0"/>
                  <a:t>. Since our algorithm requires that we also perform 2 matrix multiplications and take the inverse, our complexity becomes roughly </a:t>
                </a:r>
                <a14:m>
                  <m:oMath xmlns:m="http://schemas.openxmlformats.org/officeDocument/2006/math">
                    <m:r>
                      <a:rPr lang="en-US" sz="2400" i="1" dirty="0">
                        <a:latin typeface="Cambria Math" panose="02040503050406030204" pitchFamily="18" charset="0"/>
                      </a:rPr>
                      <m:t>𝑂</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2</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𝐵</m:t>
                            </m:r>
                          </m:sub>
                        </m:sSub>
                        <m:r>
                          <a:rPr lang="en-US" sz="2400" i="1" dirty="0" err="1">
                            <a:latin typeface="Cambria Math" panose="02040503050406030204" pitchFamily="18" charset="0"/>
                          </a:rPr>
                          <m:t>𝑙𝑜𝑔</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𝑁</m:t>
                            </m:r>
                          </m:e>
                          <m:sub>
                            <m:r>
                              <a:rPr lang="en-US" sz="2400" b="0" i="1" dirty="0" smtClean="0">
                                <a:latin typeface="Cambria Math" panose="02040503050406030204" pitchFamily="18" charset="0"/>
                              </a:rPr>
                              <m:t>𝐵</m:t>
                            </m:r>
                          </m:sub>
                        </m:sSub>
                        <m:r>
                          <a:rPr lang="en-US" sz="2400" b="0" i="1" dirty="0" smtClean="0">
                            <a:latin typeface="Cambria Math" panose="02040503050406030204" pitchFamily="18" charset="0"/>
                          </a:rPr>
                          <m:t>+2</m:t>
                        </m:r>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𝐵</m:t>
                            </m:r>
                          </m:sub>
                          <m:sup>
                            <m:r>
                              <a:rPr lang="en-US" sz="2400" b="0" i="1" dirty="0" smtClean="0">
                                <a:latin typeface="Cambria Math" panose="02040503050406030204" pitchFamily="18" charset="0"/>
                              </a:rPr>
                              <m:t>2</m:t>
                            </m:r>
                          </m:sup>
                        </m:sSubSup>
                      </m:e>
                    </m:d>
                  </m:oMath>
                </a14:m>
                <a:r>
                  <a:rPr lang="en-US" sz="2400" dirty="0"/>
                  <a:t>.</a:t>
                </a:r>
              </a:p>
            </p:txBody>
          </p:sp>
        </mc:Choice>
        <mc:Fallback>
          <p:sp>
            <p:nvSpPr>
              <p:cNvPr id="6" name="TextBox 5">
                <a:extLst>
                  <a:ext uri="{FF2B5EF4-FFF2-40B4-BE49-F238E27FC236}">
                    <a16:creationId xmlns:a16="http://schemas.microsoft.com/office/drawing/2014/main" id="{93CBC71E-36FE-4D46-B202-3AD1EC1A93B5}"/>
                  </a:ext>
                </a:extLst>
              </p:cNvPr>
              <p:cNvSpPr txBox="1">
                <a:spLocks noRot="1" noChangeAspect="1" noMove="1" noResize="1" noEditPoints="1" noAdjustHandles="1" noChangeArrowheads="1" noChangeShapeType="1" noTextEdit="1"/>
              </p:cNvSpPr>
              <p:nvPr/>
            </p:nvSpPr>
            <p:spPr>
              <a:xfrm>
                <a:off x="640111" y="1028567"/>
                <a:ext cx="10908656" cy="4819333"/>
              </a:xfrm>
              <a:prstGeom prst="rect">
                <a:avLst/>
              </a:prstGeom>
              <a:blipFill>
                <a:blip r:embed="rId3"/>
                <a:stretch>
                  <a:fillRect l="-1163" t="-1579" b="-2368"/>
                </a:stretch>
              </a:blipFill>
            </p:spPr>
            <p:txBody>
              <a:bodyPr/>
              <a:lstStyle/>
              <a:p>
                <a:r>
                  <a:rPr lang="en-US">
                    <a:noFill/>
                  </a:rPr>
                  <a:t> </a:t>
                </a:r>
              </a:p>
            </p:txBody>
          </p:sp>
        </mc:Fallback>
      </mc:AlternateContent>
    </p:spTree>
    <p:extLst>
      <p:ext uri="{BB962C8B-B14F-4D97-AF65-F5344CB8AC3E}">
        <p14:creationId xmlns:p14="http://schemas.microsoft.com/office/powerpoint/2010/main" val="353480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487AB5-B75D-4E4C-95E1-B0FA81D4E1B7}"/>
              </a:ext>
            </a:extLst>
          </p:cNvPr>
          <p:cNvSpPr>
            <a:spLocks noGrp="1"/>
          </p:cNvSpPr>
          <p:nvPr>
            <p:ph type="title"/>
          </p:nvPr>
        </p:nvSpPr>
        <p:spPr>
          <a:xfrm>
            <a:off x="640081" y="791570"/>
            <a:ext cx="4018839" cy="5262390"/>
          </a:xfrm>
        </p:spPr>
        <p:txBody>
          <a:bodyPr anchor="ctr">
            <a:normAutofit/>
          </a:bodyPr>
          <a:lstStyle/>
          <a:p>
            <a:pPr algn="r"/>
            <a:r>
              <a:rPr lang="en-US" sz="5400" b="1" dirty="0">
                <a:solidFill>
                  <a:schemeClr val="bg2"/>
                </a:solidFill>
              </a:rPr>
              <a:t>2D FFT with Cross-Power Spectrum</a:t>
            </a:r>
            <a:br>
              <a:rPr lang="en-US" sz="5400" b="1" dirty="0">
                <a:solidFill>
                  <a:schemeClr val="bg2"/>
                </a:solidFill>
              </a:rPr>
            </a:br>
            <a:r>
              <a:rPr lang="en-US" sz="2800" b="1" dirty="0" err="1">
                <a:solidFill>
                  <a:schemeClr val="bg2"/>
                </a:solidFill>
              </a:rPr>
              <a:t>Matlab</a:t>
            </a:r>
            <a:r>
              <a:rPr lang="en-US" sz="2800" b="1" dirty="0">
                <a:solidFill>
                  <a:schemeClr val="bg2"/>
                </a:solidFill>
              </a:rPr>
              <a:t> algorithm</a:t>
            </a:r>
            <a:endParaRPr lang="en-US" sz="5400" b="1" dirty="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B0A258-3A2E-F041-A8E6-D4A564BF0E55}"/>
                  </a:ext>
                </a:extLst>
              </p:cNvPr>
              <p:cNvSpPr>
                <a:spLocks noGrp="1"/>
              </p:cNvSpPr>
              <p:nvPr>
                <p:ph idx="1"/>
              </p:nvPr>
            </p:nvSpPr>
            <p:spPr>
              <a:xfrm>
                <a:off x="6176720" y="791570"/>
                <a:ext cx="5459020" cy="5262390"/>
              </a:xfrm>
            </p:spPr>
            <p:txBody>
              <a:bodyPr anchor="ctr">
                <a:normAutofit/>
              </a:bodyPr>
              <a:lstStyle/>
              <a:p>
                <a:pPr marL="0" indent="0">
                  <a:buNone/>
                </a:pPr>
                <a:r>
                  <a:rPr lang="en-US" sz="1400" b="1" i="1" dirty="0"/>
                  <a:t>%% --- Build correlation matrix -------------------------------------------</a:t>
                </a:r>
                <a:br>
                  <a:rPr lang="en-US" sz="1400" b="1" i="1" dirty="0"/>
                </a:br>
                <a:r>
                  <a:rPr lang="en-US" sz="1400" b="1" i="1" dirty="0"/>
                  <a:t>%% ----------------------------------------------------------------------------------------</a:t>
                </a:r>
              </a:p>
              <a:p>
                <a:pPr marL="0" indent="0">
                  <a:buNone/>
                </a:pPr>
                <a:r>
                  <a:rPr lang="en-US" sz="1400" b="1" i="1" dirty="0"/>
                  <a:t>% Compute the FFT with cross-power spectrum</a:t>
                </a:r>
                <a:br>
                  <a:rPr lang="en-US" sz="1400" b="1" i="1" dirty="0"/>
                </a:br>
                <a:r>
                  <a:rPr lang="en-US" sz="1400" b="1" i="1" dirty="0"/>
                  <a:t>% Pad the template to match target</a:t>
                </a:r>
                <a:r>
                  <a:rPr lang="en-US" sz="1400" dirty="0"/>
                  <a:t> </a:t>
                </a:r>
                <a:br>
                  <a:rPr lang="en-US" sz="1400" dirty="0"/>
                </a:br>
                <a:r>
                  <a:rPr lang="en-US" sz="1400" dirty="0"/>
                  <a:t>Gb = fft2(</a:t>
                </a:r>
                <a:r>
                  <a:rPr lang="en-US" sz="1400" dirty="0" err="1"/>
                  <a:t>template,target_row_count,target_col_count</a:t>
                </a:r>
                <a:r>
                  <a:rPr lang="en-US" sz="1400" dirty="0"/>
                  <a:t>);</a:t>
                </a:r>
              </a:p>
              <a:p>
                <a:pPr marL="0" indent="0">
                  <a:buNone/>
                </a:pPr>
                <a:r>
                  <a:rPr lang="en-US" sz="1400" b="1" i="1" dirty="0"/>
                  <a:t>% Compute cross-power spectrum</a:t>
                </a:r>
                <a:br>
                  <a:rPr lang="en-US" sz="1400" dirty="0"/>
                </a:br>
                <a:r>
                  <a:rPr lang="en-US" sz="1400" dirty="0"/>
                  <a:t>term = Ga.*</a:t>
                </a:r>
                <a:r>
                  <a:rPr lang="en-US" sz="1400" dirty="0" err="1"/>
                  <a:t>conj</a:t>
                </a:r>
                <a:r>
                  <a:rPr lang="en-US" sz="1400" dirty="0"/>
                  <a:t>(Gb);</a:t>
                </a:r>
              </a:p>
              <a:p>
                <a:pPr marL="0" indent="0">
                  <a:buNone/>
                </a:pPr>
                <a:r>
                  <a:rPr lang="en-US" sz="1400" dirty="0" err="1"/>
                  <a:t>corrMat</a:t>
                </a:r>
                <a:r>
                  <a:rPr lang="en-US" sz="1400" dirty="0"/>
                  <a:t> = real(ifft2((term)./abs(term)));</a:t>
                </a:r>
                <a:br>
                  <a:rPr lang="en-US" sz="1400" dirty="0"/>
                </a:br>
                <a:r>
                  <a:rPr lang="en-US" sz="1400" b="1" i="1" dirty="0"/>
                  <a:t>%% ----------------------------------------------------------------------------------------</a:t>
                </a:r>
                <a:endParaRPr lang="en-US" sz="1400" dirty="0"/>
              </a:p>
              <a:p>
                <a:pPr marL="0" indent="0">
                  <a:buNone/>
                </a:pPr>
                <a:r>
                  <a:rPr lang="en-US" sz="1400" b="1" dirty="0"/>
                  <a:t>%% --- Find </a:t>
                </a:r>
                <a:r>
                  <a:rPr lang="en-US" sz="1400" b="1" i="1" dirty="0"/>
                  <a:t>the peak correlation event -------------------------------</a:t>
                </a:r>
                <a:br>
                  <a:rPr lang="en-US" sz="1400" b="1" i="1" dirty="0"/>
                </a:br>
                <a:r>
                  <a:rPr lang="en-US" sz="1400" b="1" i="1" dirty="0"/>
                  <a:t>%% ----------------------------------------------------------------------------------------</a:t>
                </a:r>
                <a:br>
                  <a:rPr lang="en-US" sz="1400" i="1" dirty="0"/>
                </a:br>
                <a:r>
                  <a:rPr lang="en-US" sz="1400" dirty="0"/>
                  <a:t>[</a:t>
                </a:r>
                <a:r>
                  <a:rPr lang="en-US" sz="1400" dirty="0" err="1"/>
                  <a:t>r,c</a:t>
                </a:r>
                <a:r>
                  <a:rPr lang="en-US" sz="1400" dirty="0"/>
                  <a:t>] = max(</a:t>
                </a:r>
                <a:r>
                  <a:rPr lang="en-US" sz="1400" dirty="0" err="1"/>
                  <a:t>corrMat</a:t>
                </a:r>
                <a:r>
                  <a:rPr lang="en-US" sz="1400" dirty="0"/>
                  <a:t>);</a:t>
                </a:r>
              </a:p>
              <a:p>
                <a:pPr marL="0" indent="0">
                  <a:buNone/>
                </a:pPr>
                <a:r>
                  <a:rPr lang="en-US" sz="1400" dirty="0"/>
                  <a:t>[r3,c3] = max(max(</a:t>
                </a:r>
                <a:r>
                  <a:rPr lang="en-US" sz="1400" dirty="0" err="1"/>
                  <a:t>corrMat</a:t>
                </a:r>
                <a:r>
                  <a:rPr lang="en-US" sz="1400" dirty="0"/>
                  <a:t>));</a:t>
                </a:r>
              </a:p>
              <a:p>
                <a:pPr marL="0" indent="0">
                  <a:buNone/>
                </a:pPr>
                <a:r>
                  <a:rPr lang="en-US" sz="1400" b="1" i="1" dirty="0"/>
                  <a:t>% </a:t>
                </a:r>
                <a14:m>
                  <m:oMath xmlns:m="http://schemas.openxmlformats.org/officeDocument/2006/math">
                    <m:r>
                      <a:rPr lang="en-US" sz="1400" b="1" i="1" dirty="0" smtClean="0">
                        <a:latin typeface="Cambria Math" panose="02040503050406030204" pitchFamily="18" charset="0"/>
                      </a:rPr>
                      <m:t>𝒊</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𝒋</m:t>
                    </m:r>
                  </m:oMath>
                </a14:m>
                <a:r>
                  <a:rPr lang="en-US" sz="1400" b="1" i="1" dirty="0"/>
                  <a:t> denotes the pixel on the upper left corner</a:t>
                </a:r>
                <a:br>
                  <a:rPr lang="en-US" sz="1400" dirty="0"/>
                </a:br>
                <a:r>
                  <a:rPr lang="en-US" sz="1400" dirty="0"/>
                  <a:t>i = c(c3);</a:t>
                </a:r>
              </a:p>
              <a:p>
                <a:pPr marL="0" indent="0">
                  <a:buNone/>
                </a:pPr>
                <a:r>
                  <a:rPr lang="en-US" sz="1400" dirty="0"/>
                  <a:t>j = c3;</a:t>
                </a:r>
                <a:br>
                  <a:rPr lang="en-US" sz="1400" dirty="0"/>
                </a:br>
                <a:r>
                  <a:rPr lang="en-US" sz="1400" b="1" i="1" dirty="0"/>
                  <a:t>%% ----------------------------------------------------------------------------------------</a:t>
                </a:r>
                <a:endParaRPr lang="en-US" sz="1400" dirty="0"/>
              </a:p>
            </p:txBody>
          </p:sp>
        </mc:Choice>
        <mc:Fallback>
          <p:sp>
            <p:nvSpPr>
              <p:cNvPr id="3" name="Content Placeholder 2">
                <a:extLst>
                  <a:ext uri="{FF2B5EF4-FFF2-40B4-BE49-F238E27FC236}">
                    <a16:creationId xmlns:a16="http://schemas.microsoft.com/office/drawing/2014/main" id="{C2B0A258-3A2E-F041-A8E6-D4A564BF0E55}"/>
                  </a:ext>
                </a:extLst>
              </p:cNvPr>
              <p:cNvSpPr>
                <a:spLocks noGrp="1" noRot="1" noChangeAspect="1" noMove="1" noResize="1" noEditPoints="1" noAdjustHandles="1" noChangeArrowheads="1" noChangeShapeType="1" noTextEdit="1"/>
              </p:cNvSpPr>
              <p:nvPr>
                <p:ph idx="1"/>
              </p:nvPr>
            </p:nvSpPr>
            <p:spPr>
              <a:xfrm>
                <a:off x="6176720" y="791570"/>
                <a:ext cx="5459020" cy="5262390"/>
              </a:xfrm>
              <a:blipFill>
                <a:blip r:embed="rId2"/>
                <a:stretch>
                  <a:fillRect l="-464"/>
                </a:stretch>
              </a:blipFill>
            </p:spPr>
            <p:txBody>
              <a:bodyPr/>
              <a:lstStyle/>
              <a:p>
                <a:r>
                  <a:rPr lang="en-US">
                    <a:noFill/>
                  </a:rPr>
                  <a:t> </a:t>
                </a:r>
              </a:p>
            </p:txBody>
          </p:sp>
        </mc:Fallback>
      </mc:AlternateContent>
    </p:spTree>
    <p:extLst>
      <p:ext uri="{BB962C8B-B14F-4D97-AF65-F5344CB8AC3E}">
        <p14:creationId xmlns:p14="http://schemas.microsoft.com/office/powerpoint/2010/main" val="148895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FA67-1C2C-7A49-AC02-61F5E1DEA520}"/>
              </a:ext>
            </a:extLst>
          </p:cNvPr>
          <p:cNvSpPr>
            <a:spLocks noGrp="1"/>
          </p:cNvSpPr>
          <p:nvPr>
            <p:ph type="title"/>
          </p:nvPr>
        </p:nvSpPr>
        <p:spPr/>
        <p:txBody>
          <a:bodyPr>
            <a:normAutofit/>
          </a:bodyPr>
          <a:lstStyle/>
          <a:p>
            <a:pPr defTabSz="457200"/>
            <a:r>
              <a:rPr lang="en-US" sz="4000" dirty="0">
                <a:solidFill>
                  <a:schemeClr val="tx1"/>
                </a:solidFill>
                <a:ea typeface="+mn-ea"/>
                <a:cs typeface="+mn-cs"/>
              </a:rPr>
              <a:t>A little more about </a:t>
            </a:r>
            <a:r>
              <a:rPr lang="en-US" sz="4000" b="1" dirty="0">
                <a:solidFill>
                  <a:schemeClr val="tx1"/>
                </a:solidFill>
                <a:ea typeface="+mn-ea"/>
                <a:cs typeface="+mn-cs"/>
              </a:rPr>
              <a:t>2D FFT with Cross-Power Spectrum</a:t>
            </a:r>
          </a:p>
        </p:txBody>
      </p:sp>
      <p:sp>
        <p:nvSpPr>
          <p:cNvPr id="11" name="TextBox 10">
            <a:extLst>
              <a:ext uri="{FF2B5EF4-FFF2-40B4-BE49-F238E27FC236}">
                <a16:creationId xmlns:a16="http://schemas.microsoft.com/office/drawing/2014/main" id="{1E21029C-3BC0-A945-BA81-E85B547F7E20}"/>
              </a:ext>
            </a:extLst>
          </p:cNvPr>
          <p:cNvSpPr txBox="1"/>
          <p:nvPr/>
        </p:nvSpPr>
        <p:spPr>
          <a:xfrm>
            <a:off x="1295400" y="3223277"/>
            <a:ext cx="9601200" cy="3323987"/>
          </a:xfrm>
          <a:prstGeom prst="rect">
            <a:avLst/>
          </a:prstGeom>
          <a:noFill/>
        </p:spPr>
        <p:txBody>
          <a:bodyPr wrap="square" rtlCol="0">
            <a:spAutoFit/>
          </a:bodyPr>
          <a:lstStyle/>
          <a:p>
            <a:r>
              <a:rPr lang="en-US" dirty="0"/>
              <a:t>Problem</a:t>
            </a:r>
          </a:p>
          <a:p>
            <a:r>
              <a:rPr lang="en-US" sz="2400" dirty="0"/>
              <a:t>Still has difficulty with new targets and templates while image resolution is low like what we used to find Waldo.</a:t>
            </a:r>
          </a:p>
          <a:p>
            <a:endParaRPr lang="en-US" sz="2400" dirty="0"/>
          </a:p>
          <a:p>
            <a:r>
              <a:rPr lang="en-US" sz="2400" dirty="0"/>
              <a:t>However, with real world examples, the cross-power spectrum transformations can be sensitive enough to pick up the templates even with some rotation, orientation, and scaling variation. Whereas for Waldo, we’re more likely to find anything resembling the stripes on his favorite shirt.</a:t>
            </a:r>
          </a:p>
        </p:txBody>
      </p:sp>
      <p:pic>
        <p:nvPicPr>
          <p:cNvPr id="5" name="Content Placeholder 4" descr="A large group of bees&#10;&#10;Description automatically generated with medium confidence">
            <a:extLst>
              <a:ext uri="{FF2B5EF4-FFF2-40B4-BE49-F238E27FC236}">
                <a16:creationId xmlns:a16="http://schemas.microsoft.com/office/drawing/2014/main" id="{935A6FBE-E0D8-4F4A-A49F-EDF457A043AD}"/>
              </a:ext>
            </a:extLst>
          </p:cNvPr>
          <p:cNvPicPr>
            <a:picLocks noGrp="1" noChangeAspect="1"/>
          </p:cNvPicPr>
          <p:nvPr>
            <p:ph idx="1"/>
          </p:nvPr>
        </p:nvPicPr>
        <p:blipFill rotWithShape="1">
          <a:blip r:embed="rId2"/>
          <a:srcRect l="5411" t="68129" r="87614" b="1"/>
          <a:stretch/>
        </p:blipFill>
        <p:spPr>
          <a:xfrm>
            <a:off x="10948086" y="4188031"/>
            <a:ext cx="827903" cy="2137489"/>
          </a:xfrm>
          <a:prstGeom prst="rect">
            <a:avLst/>
          </a:prstGeom>
        </p:spPr>
      </p:pic>
      <p:sp>
        <p:nvSpPr>
          <p:cNvPr id="12" name="TextBox 11">
            <a:extLst>
              <a:ext uri="{FF2B5EF4-FFF2-40B4-BE49-F238E27FC236}">
                <a16:creationId xmlns:a16="http://schemas.microsoft.com/office/drawing/2014/main" id="{D32BA77E-02DF-CC4E-8507-5436EE0555D6}"/>
              </a:ext>
            </a:extLst>
          </p:cNvPr>
          <p:cNvSpPr txBox="1"/>
          <p:nvPr/>
        </p:nvSpPr>
        <p:spPr>
          <a:xfrm>
            <a:off x="1371600" y="2171701"/>
            <a:ext cx="10070757" cy="861774"/>
          </a:xfrm>
          <a:prstGeom prst="rect">
            <a:avLst/>
          </a:prstGeom>
          <a:noFill/>
        </p:spPr>
        <p:txBody>
          <a:bodyPr wrap="square" rtlCol="0">
            <a:spAutoFit/>
          </a:bodyPr>
          <a:lstStyle/>
          <a:p>
            <a:r>
              <a:rPr lang="en-US" dirty="0">
                <a:latin typeface="+mj-lt"/>
              </a:rPr>
              <a:t>In the Real World</a:t>
            </a:r>
          </a:p>
          <a:p>
            <a:r>
              <a:rPr lang="en-US" sz="3200" dirty="0"/>
              <a:t>This is how we detect whether an image is blurry.</a:t>
            </a:r>
          </a:p>
        </p:txBody>
      </p:sp>
    </p:spTree>
    <p:extLst>
      <p:ext uri="{BB962C8B-B14F-4D97-AF65-F5344CB8AC3E}">
        <p14:creationId xmlns:p14="http://schemas.microsoft.com/office/powerpoint/2010/main" val="203393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FCD0-CAE6-0149-A368-B46FD293D9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FFED271-59AB-1F4F-ADC5-AC128D163E9F}"/>
              </a:ext>
            </a:extLst>
          </p:cNvPr>
          <p:cNvSpPr>
            <a:spLocks noGrp="1"/>
          </p:cNvSpPr>
          <p:nvPr>
            <p:ph idx="1"/>
          </p:nvPr>
        </p:nvSpPr>
        <p:spPr/>
        <p:txBody>
          <a:bodyPr/>
          <a:lstStyle/>
          <a:p>
            <a:r>
              <a:rPr lang="en-US" dirty="0"/>
              <a:t>Swaroop, Sharma. “An Overview of Various Template matching Methodologies in Image Processing.” </a:t>
            </a:r>
            <a:r>
              <a:rPr lang="en-US" i="1" dirty="0"/>
              <a:t>International Journal of Computer Applications. </a:t>
            </a:r>
            <a:r>
              <a:rPr lang="en-US" dirty="0"/>
              <a:t>Vol 153 – No 10, November 2016. https://www.ijcaonline.org/archives/volume153/number10/swaroop-2016-ijca-912165.pdf</a:t>
            </a:r>
          </a:p>
          <a:p>
            <a:r>
              <a:rPr lang="en-US" dirty="0"/>
              <a:t>Reddy, </a:t>
            </a:r>
            <a:r>
              <a:rPr lang="en-US" dirty="0" err="1"/>
              <a:t>Chatterji</a:t>
            </a:r>
            <a:r>
              <a:rPr lang="en-US" dirty="0"/>
              <a:t>. “An FFT-Based Technique for Translation, Rotation, and Scale-Invariant Image Registration.” </a:t>
            </a:r>
            <a:r>
              <a:rPr lang="en-US" i="1" dirty="0"/>
              <a:t>IEEE Transactions on Image Processing. </a:t>
            </a:r>
            <a:r>
              <a:rPr lang="en-US" dirty="0"/>
              <a:t>Vol 5 – No 8, August 1996. https://ieeexplore.ieee.org/stamp/stamp.jsp?tp=&amp;arnumber=506761</a:t>
            </a:r>
          </a:p>
          <a:p>
            <a:endParaRPr lang="en-US" dirty="0"/>
          </a:p>
        </p:txBody>
      </p:sp>
    </p:spTree>
    <p:extLst>
      <p:ext uri="{BB962C8B-B14F-4D97-AF65-F5344CB8AC3E}">
        <p14:creationId xmlns:p14="http://schemas.microsoft.com/office/powerpoint/2010/main" val="25390392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199</TotalTime>
  <Words>921</Words>
  <Application>Microsoft Macintosh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Cambria Math</vt:lpstr>
      <vt:lpstr>Franklin Gothic Book</vt:lpstr>
      <vt:lpstr>Wingdings</vt:lpstr>
      <vt:lpstr>Crop</vt:lpstr>
      <vt:lpstr>Where’s Waldo?</vt:lpstr>
      <vt:lpstr>PowerPoint Presentation</vt:lpstr>
      <vt:lpstr>Naïve Cross Correlation Matlab algorithm</vt:lpstr>
      <vt:lpstr>A little more about Naïve Cross Correlation</vt:lpstr>
      <vt:lpstr>PowerPoint Presentation</vt:lpstr>
      <vt:lpstr>2D FFT with Cross-Power Spectrum Matlab algorithm</vt:lpstr>
      <vt:lpstr>A little more about 2D FFT with Cross-Power Spectrum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Where’s Waldo?</dc:title>
  <dc:creator>Amber Lindsey</dc:creator>
  <cp:lastModifiedBy>Amber Lindsey</cp:lastModifiedBy>
  <cp:revision>11</cp:revision>
  <dcterms:created xsi:type="dcterms:W3CDTF">2021-03-11T21:35:10Z</dcterms:created>
  <dcterms:modified xsi:type="dcterms:W3CDTF">2021-03-12T00:54:43Z</dcterms:modified>
</cp:coreProperties>
</file>