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0" r:id="rId2"/>
    <p:sldId id="259" r:id="rId3"/>
    <p:sldId id="264" r:id="rId4"/>
    <p:sldId id="262" r:id="rId5"/>
    <p:sldId id="263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013"/>
    <a:srgbClr val="8E625A"/>
    <a:srgbClr val="E8E3CE"/>
    <a:srgbClr val="F6A21D"/>
    <a:srgbClr val="1E1B0E"/>
    <a:srgbClr val="777777"/>
    <a:srgbClr val="5C875D"/>
    <a:srgbClr val="74C476"/>
    <a:srgbClr val="999999"/>
    <a:srgbClr val="FB6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0BFF-DB02-6A41-BEC7-444D6E6F5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exploratory data analysis</a:t>
            </a:r>
            <a:br>
              <a:rPr lang="en-US" dirty="0"/>
            </a:br>
            <a:r>
              <a:rPr lang="en-US" sz="2700" cap="none" dirty="0"/>
              <a:t>Sample Survey Data from June 2019</a:t>
            </a: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29F23-7CDF-7F4A-9494-7E7CAAFB7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Adrian Lindsey</a:t>
            </a:r>
          </a:p>
        </p:txBody>
      </p:sp>
    </p:spTree>
    <p:extLst>
      <p:ext uri="{BB962C8B-B14F-4D97-AF65-F5344CB8AC3E}">
        <p14:creationId xmlns:p14="http://schemas.microsoft.com/office/powerpoint/2010/main" val="202108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505C214-EF8F-B54C-A094-7EBCFD3D009A}"/>
              </a:ext>
            </a:extLst>
          </p:cNvPr>
          <p:cNvGrpSpPr/>
          <p:nvPr/>
        </p:nvGrpSpPr>
        <p:grpSpPr>
          <a:xfrm>
            <a:off x="8165819" y="381660"/>
            <a:ext cx="3936381" cy="2540185"/>
            <a:chOff x="3363486" y="925102"/>
            <a:chExt cx="3936381" cy="2540185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64B75AF-D726-754F-8444-155A453C7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5567" y="1534887"/>
              <a:ext cx="3924300" cy="1930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BB66DD-3908-6245-B925-C723E8B41186}"/>
                </a:ext>
              </a:extLst>
            </p:cNvPr>
            <p:cNvSpPr txBox="1"/>
            <p:nvPr/>
          </p:nvSpPr>
          <p:spPr>
            <a:xfrm>
              <a:off x="3363486" y="925102"/>
              <a:ext cx="393638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The survey sample data captures June 2019 with clear weekend patterns but with no other apparent weekly trends throughout cross-sections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F4CCA90-A146-9C4D-A5B6-A3CE2BC49866}"/>
              </a:ext>
            </a:extLst>
          </p:cNvPr>
          <p:cNvGrpSpPr/>
          <p:nvPr/>
        </p:nvGrpSpPr>
        <p:grpSpPr>
          <a:xfrm>
            <a:off x="4013200" y="381660"/>
            <a:ext cx="4165600" cy="3360069"/>
            <a:chOff x="4013200" y="381660"/>
            <a:chExt cx="4165600" cy="336006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9E3FA4F-6384-B741-BE63-FAF240759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3200" y="1087429"/>
              <a:ext cx="4165600" cy="26543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889835-C3A9-5E43-9BE4-2BDA79C1EEEA}"/>
                </a:ext>
              </a:extLst>
            </p:cNvPr>
            <p:cNvSpPr txBox="1"/>
            <p:nvPr/>
          </p:nvSpPr>
          <p:spPr>
            <a:xfrm>
              <a:off x="4151719" y="381660"/>
              <a:ext cx="39363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majority of respondents in both channels had positive feedback – this is likely influenced, in part, by selection bias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675DFD2-27EF-3141-AE67-C13477E55D1D}"/>
              </a:ext>
            </a:extLst>
          </p:cNvPr>
          <p:cNvGrpSpPr/>
          <p:nvPr/>
        </p:nvGrpSpPr>
        <p:grpSpPr>
          <a:xfrm>
            <a:off x="182157" y="294782"/>
            <a:ext cx="4521200" cy="4202602"/>
            <a:chOff x="182157" y="294782"/>
            <a:chExt cx="4521200" cy="420260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F7976F6-EACD-7E4B-B14C-753F8AFCE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994" y="2757484"/>
              <a:ext cx="4165600" cy="1739900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EDEBFC5-7871-C14B-BD4B-282A0FA46774}"/>
                </a:ext>
              </a:extLst>
            </p:cNvPr>
            <p:cNvGrpSpPr/>
            <p:nvPr/>
          </p:nvGrpSpPr>
          <p:grpSpPr>
            <a:xfrm>
              <a:off x="182157" y="294782"/>
              <a:ext cx="4521200" cy="2665691"/>
              <a:chOff x="8132976" y="291251"/>
              <a:chExt cx="4521200" cy="2665691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61BBBD12-BF9A-0244-A11F-FFD735D6D5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1813" y="291251"/>
                <a:ext cx="3632200" cy="1295400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377247C-C665-DA46-911D-0592A421ADA1}"/>
                  </a:ext>
                </a:extLst>
              </p:cNvPr>
              <p:cNvGrpSpPr/>
              <p:nvPr/>
            </p:nvGrpSpPr>
            <p:grpSpPr>
              <a:xfrm>
                <a:off x="8132976" y="1598042"/>
                <a:ext cx="4521200" cy="1358900"/>
                <a:chOff x="8132976" y="1765308"/>
                <a:chExt cx="4521200" cy="1358900"/>
              </a:xfrm>
            </p:grpSpPr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6C942235-216F-5543-995B-FDDF20F32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32976" y="1765308"/>
                  <a:ext cx="4521200" cy="1358900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EF0821A-1978-BB4A-95FA-2A83F2D7ED66}"/>
                    </a:ext>
                  </a:extLst>
                </p:cNvPr>
                <p:cNvSpPr txBox="1"/>
                <p:nvPr/>
              </p:nvSpPr>
              <p:spPr>
                <a:xfrm>
                  <a:off x="8261776" y="1765308"/>
                  <a:ext cx="34122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and were mostly Retail customers</a:t>
                  </a:r>
                </a:p>
              </p:txBody>
            </p:sp>
          </p:grp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B77DD5-9D2F-6746-BD2E-01CBBEDC0BC4}"/>
                </a:ext>
              </a:extLst>
            </p:cNvPr>
            <p:cNvSpPr txBox="1"/>
            <p:nvPr/>
          </p:nvSpPr>
          <p:spPr>
            <a:xfrm>
              <a:off x="310957" y="2718897"/>
              <a:ext cx="34122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and a large majority of customer issues were resolved on the first call (RFC)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7F02B2-3A5D-C546-A6AC-DE02C188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11506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CF6A-4376-9F48-895D-2C0E93C5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393633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8E60D6A-E1EF-274F-891D-8CF1B8BC7AA2}"/>
              </a:ext>
            </a:extLst>
          </p:cNvPr>
          <p:cNvSpPr txBox="1">
            <a:spLocks/>
          </p:cNvSpPr>
          <p:nvPr/>
        </p:nvSpPr>
        <p:spPr bwMode="black">
          <a:xfrm>
            <a:off x="804671" y="575685"/>
            <a:ext cx="3044950" cy="570663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t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600" cap="none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9A0E71-C901-874C-ACA3-6D2156BA7AFE}"/>
              </a:ext>
            </a:extLst>
          </p:cNvPr>
          <p:cNvSpPr txBox="1"/>
          <p:nvPr/>
        </p:nvSpPr>
        <p:spPr>
          <a:xfrm>
            <a:off x="818960" y="575685"/>
            <a:ext cx="304494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customer will be ~33% more likely to Recommend SharkNinja (IV) even if they Rate the Product low IF they rate CES highly enough (Q8).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Rating (Q3) is more impactful than Service Rating (Q2) to the extent that a ”generally positive” Product Rating will result in a Propensity to Recommend.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Assumptions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Excluded respondents who don’t own a product and respondents who didn’t answer every survey question.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Tree was build using rpart library in R with 99% confidence.</a:t>
            </a:r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FB815C15-ED7E-CE45-8F96-8D917DE841E2}"/>
              </a:ext>
            </a:extLst>
          </p:cNvPr>
          <p:cNvSpPr/>
          <p:nvPr/>
        </p:nvSpPr>
        <p:spPr>
          <a:xfrm>
            <a:off x="461076" y="575683"/>
            <a:ext cx="310141" cy="3101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E41FA630-970B-674F-9167-F382B487F214}"/>
              </a:ext>
            </a:extLst>
          </p:cNvPr>
          <p:cNvSpPr/>
          <p:nvPr/>
        </p:nvSpPr>
        <p:spPr>
          <a:xfrm>
            <a:off x="461075" y="2078175"/>
            <a:ext cx="310141" cy="310141"/>
          </a:xfrm>
          <a:prstGeom prst="star5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3C68FA-D9F0-CE4F-898B-AD1D4F5CB878}"/>
              </a:ext>
            </a:extLst>
          </p:cNvPr>
          <p:cNvGrpSpPr/>
          <p:nvPr/>
        </p:nvGrpSpPr>
        <p:grpSpPr>
          <a:xfrm>
            <a:off x="5272840" y="845745"/>
            <a:ext cx="6300616" cy="5084970"/>
            <a:chOff x="5267317" y="575683"/>
            <a:chExt cx="6300616" cy="508497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C64272-5912-FB4B-8767-10335A7E8CFD}"/>
                </a:ext>
              </a:extLst>
            </p:cNvPr>
            <p:cNvGrpSpPr/>
            <p:nvPr/>
          </p:nvGrpSpPr>
          <p:grpSpPr>
            <a:xfrm>
              <a:off x="5310389" y="873633"/>
              <a:ext cx="6257544" cy="4787020"/>
              <a:chOff x="5294376" y="878137"/>
              <a:chExt cx="6257544" cy="478702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471130B-2303-C04E-B211-C079D674E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94376" y="878137"/>
                <a:ext cx="6257544" cy="4787020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7E394D9-FFCC-864E-8CF0-FDC0E13DB231}"/>
                  </a:ext>
                </a:extLst>
              </p:cNvPr>
              <p:cNvSpPr/>
              <p:nvPr/>
            </p:nvSpPr>
            <p:spPr>
              <a:xfrm>
                <a:off x="5804821" y="1037348"/>
                <a:ext cx="342900" cy="5286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B58297-8619-2D4A-BB44-9CE633A24E59}"/>
                </a:ext>
              </a:extLst>
            </p:cNvPr>
            <p:cNvGrpSpPr/>
            <p:nvPr/>
          </p:nvGrpSpPr>
          <p:grpSpPr>
            <a:xfrm>
              <a:off x="5267317" y="575683"/>
              <a:ext cx="4177865" cy="646331"/>
              <a:chOff x="5267317" y="575683"/>
              <a:chExt cx="4177865" cy="64633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8DB098-F1B6-D348-BFC2-0198EA0BBA37}"/>
                  </a:ext>
                </a:extLst>
              </p:cNvPr>
              <p:cNvSpPr txBox="1"/>
              <p:nvPr/>
            </p:nvSpPr>
            <p:spPr>
              <a:xfrm>
                <a:off x="5401820" y="575683"/>
                <a:ext cx="40433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0- Won’t Recommend (NPS: 0 – 4)</a:t>
                </a:r>
              </a:p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1- Might Recommend (NPS: 4 – 8) </a:t>
                </a:r>
                <a:b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2-  Will Recommend (NPS: 9 – 10)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FCE0DC8-50FD-3E4A-B13F-34680DDCEDBE}"/>
                  </a:ext>
                </a:extLst>
              </p:cNvPr>
              <p:cNvSpPr/>
              <p:nvPr/>
            </p:nvSpPr>
            <p:spPr>
              <a:xfrm>
                <a:off x="5267317" y="661411"/>
                <a:ext cx="114300" cy="114300"/>
              </a:xfrm>
              <a:prstGeom prst="rect">
                <a:avLst/>
              </a:prstGeom>
              <a:solidFill>
                <a:srgbClr val="FB6A4A"/>
              </a:solidFill>
              <a:ln>
                <a:solidFill>
                  <a:srgbClr val="8E625A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E1854A6-3FF4-A740-912D-CC7B26C7C20D}"/>
                  </a:ext>
                </a:extLst>
              </p:cNvPr>
              <p:cNvSpPr/>
              <p:nvPr/>
            </p:nvSpPr>
            <p:spPr>
              <a:xfrm>
                <a:off x="5267317" y="837625"/>
                <a:ext cx="114300" cy="114300"/>
              </a:xfrm>
              <a:prstGeom prst="rect">
                <a:avLst/>
              </a:prstGeom>
              <a:solidFill>
                <a:srgbClr val="999999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EC44E01-1A6E-E942-AADD-F1FD130F436E}"/>
                  </a:ext>
                </a:extLst>
              </p:cNvPr>
              <p:cNvSpPr/>
              <p:nvPr/>
            </p:nvSpPr>
            <p:spPr>
              <a:xfrm>
                <a:off x="5267317" y="1013839"/>
                <a:ext cx="114300" cy="114300"/>
              </a:xfrm>
              <a:prstGeom prst="rect">
                <a:avLst/>
              </a:prstGeom>
              <a:solidFill>
                <a:srgbClr val="74C476"/>
              </a:solidFill>
              <a:ln>
                <a:solidFill>
                  <a:srgbClr val="5C875D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FA081D6-6729-C445-B4B9-12A338F86CC3}"/>
                </a:ext>
              </a:extLst>
            </p:cNvPr>
            <p:cNvGrpSpPr/>
            <p:nvPr/>
          </p:nvGrpSpPr>
          <p:grpSpPr>
            <a:xfrm>
              <a:off x="8417052" y="2705972"/>
              <a:ext cx="1770506" cy="1037812"/>
              <a:chOff x="8417052" y="2705972"/>
              <a:chExt cx="1770506" cy="103781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C08051-A8D9-854F-873C-520316D683BF}"/>
                  </a:ext>
                </a:extLst>
              </p:cNvPr>
              <p:cNvSpPr txBox="1"/>
              <p:nvPr/>
            </p:nvSpPr>
            <p:spPr>
              <a:xfrm>
                <a:off x="8417052" y="2705972"/>
                <a:ext cx="1770506" cy="523220"/>
              </a:xfrm>
              <a:prstGeom prst="rect">
                <a:avLst/>
              </a:prstGeom>
              <a:solidFill>
                <a:srgbClr val="F6A21D"/>
              </a:solidFill>
              <a:ln>
                <a:solidFill>
                  <a:srgbClr val="8E625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Product Rating &lt; 5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AND CES = 7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2BD04A8C-7D73-814F-8DA0-936FF27759C3}"/>
                  </a:ext>
                </a:extLst>
              </p:cNvPr>
              <p:cNvCxnSpPr/>
              <p:nvPr/>
            </p:nvCxnSpPr>
            <p:spPr>
              <a:xfrm>
                <a:off x="9872663" y="3229192"/>
                <a:ext cx="0" cy="514592"/>
              </a:xfrm>
              <a:prstGeom prst="straightConnector1">
                <a:avLst/>
              </a:prstGeom>
              <a:ln w="25400">
                <a:solidFill>
                  <a:srgbClr val="8E625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D4D51FB-B9BA-6C4D-8EDF-A99436DA2C24}"/>
                </a:ext>
              </a:extLst>
            </p:cNvPr>
            <p:cNvSpPr txBox="1"/>
            <p:nvPr/>
          </p:nvSpPr>
          <p:spPr>
            <a:xfrm>
              <a:off x="8482026" y="4653023"/>
              <a:ext cx="2760226" cy="954107"/>
            </a:xfrm>
            <a:prstGeom prst="rect">
              <a:avLst/>
            </a:prstGeom>
            <a:solidFill>
              <a:srgbClr val="E8E3CE">
                <a:alpha val="46000"/>
              </a:srgbClr>
            </a:solidFill>
            <a:ln>
              <a:solidFill>
                <a:srgbClr val="1E1B0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Product Rating ≥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38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CF6A-4376-9F48-895D-2C0E93C5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</p:spTree>
    <p:extLst>
      <p:ext uri="{BB962C8B-B14F-4D97-AF65-F5344CB8AC3E}">
        <p14:creationId xmlns:p14="http://schemas.microsoft.com/office/powerpoint/2010/main" val="141884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F02B2-3A5D-C546-A6AC-DE02C188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575685"/>
            <a:ext cx="3044950" cy="5625090"/>
          </a:xfrm>
        </p:spPr>
        <p:txBody>
          <a:bodyPr vert="horz" lIns="274320" tIns="182880" rIns="274320" bIns="182880" rtlCol="0" anchor="t" anchorCtr="1">
            <a:normAutofit/>
          </a:bodyPr>
          <a:lstStyle/>
          <a:p>
            <a:r>
              <a:rPr lang="en-US" sz="1600" dirty="0"/>
              <a:t>Future purchases rely more on product ratings than service Ratings</a:t>
            </a:r>
            <a:endParaRPr lang="en-US" sz="1600" cap="none" dirty="0"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1DF17F-6703-384B-B77B-6E5442AAB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086" y="443789"/>
            <a:ext cx="6476999" cy="2947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E346E2-F4C7-5240-A28C-89CB1C1AD72E}"/>
              </a:ext>
            </a:extLst>
          </p:cNvPr>
          <p:cNvSpPr txBox="1"/>
          <p:nvPr/>
        </p:nvSpPr>
        <p:spPr>
          <a:xfrm>
            <a:off x="998408" y="2005218"/>
            <a:ext cx="2657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could be explored further with more months of data using z-tests to check significance of findings and regression to identify strength of correlation.</a:t>
            </a:r>
          </a:p>
          <a:p>
            <a:endParaRPr lang="en-US" dirty="0"/>
          </a:p>
          <a:p>
            <a:r>
              <a:rPr lang="en-US" dirty="0"/>
              <a:t>There doesn’t appear to be a similar phenomena when measuring these ratings against Likelihood to Recommend SharkNinja.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638D888-C30A-F54F-99D7-B5539DB5F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14" y="3662091"/>
            <a:ext cx="6487871" cy="294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3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F02B2-3A5D-C546-A6AC-DE02C188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575685"/>
            <a:ext cx="3044950" cy="5625090"/>
          </a:xfrm>
        </p:spPr>
        <p:txBody>
          <a:bodyPr vert="horz" lIns="274320" tIns="182880" rIns="274320" bIns="182880" rtlCol="0" anchor="t" anchorCtr="1">
            <a:normAutofit/>
          </a:bodyPr>
          <a:lstStyle/>
          <a:p>
            <a:r>
              <a:rPr lang="en-US" sz="1600" cap="none" dirty="0">
                <a:latin typeface="+mn-lt"/>
              </a:rPr>
              <a:t>LATENT VARIABLES WERE NOT MORE STRONGLY RELATED THAN OBSERVABLE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346E2-F4C7-5240-A28C-89CB1C1AD72E}"/>
              </a:ext>
            </a:extLst>
          </p:cNvPr>
          <p:cNvSpPr txBox="1"/>
          <p:nvPr/>
        </p:nvSpPr>
        <p:spPr>
          <a:xfrm>
            <a:off x="998408" y="2005218"/>
            <a:ext cx="26574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next approach might be to transform some of these continuous variables and target variables in order to find hidden layers of correlation.</a:t>
            </a:r>
          </a:p>
          <a:p>
            <a:endParaRPr lang="en-US" dirty="0"/>
          </a:p>
          <a:p>
            <a:r>
              <a:rPr lang="en-US" dirty="0"/>
              <a:t>Also, PCA identified 2 component factors that could be investigated further.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566E21-8DE8-4142-BF2C-B58BCDFEB0B0}"/>
              </a:ext>
            </a:extLst>
          </p:cNvPr>
          <p:cNvGrpSpPr/>
          <p:nvPr/>
        </p:nvGrpSpPr>
        <p:grpSpPr>
          <a:xfrm>
            <a:off x="4765986" y="860932"/>
            <a:ext cx="7314324" cy="2711297"/>
            <a:chOff x="4365365" y="1329477"/>
            <a:chExt cx="8069352" cy="328560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61256E-36E9-754C-9E55-0B8A62B52929}"/>
                </a:ext>
              </a:extLst>
            </p:cNvPr>
            <p:cNvSpPr txBox="1"/>
            <p:nvPr/>
          </p:nvSpPr>
          <p:spPr>
            <a:xfrm>
              <a:off x="4365365" y="1329477"/>
              <a:ext cx="2533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Observable Variables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FB16712-DFAB-1249-98A4-D39BE7C13CF5}"/>
                </a:ext>
              </a:extLst>
            </p:cNvPr>
            <p:cNvGrpSpPr/>
            <p:nvPr/>
          </p:nvGrpSpPr>
          <p:grpSpPr>
            <a:xfrm>
              <a:off x="4841735" y="1329477"/>
              <a:ext cx="7592982" cy="3285609"/>
              <a:chOff x="4841735" y="1329477"/>
              <a:chExt cx="7592982" cy="328560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37B10B1-65D6-4246-A043-50305C9FAFA5}"/>
                  </a:ext>
                </a:extLst>
              </p:cNvPr>
              <p:cNvGrpSpPr/>
              <p:nvPr/>
            </p:nvGrpSpPr>
            <p:grpSpPr>
              <a:xfrm>
                <a:off x="4841735" y="2161373"/>
                <a:ext cx="1651257" cy="2453713"/>
                <a:chOff x="5800720" y="2014542"/>
                <a:chExt cx="1651257" cy="2453713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9E41859-1BBC-CB44-8518-D5509DF3ED13}"/>
                    </a:ext>
                  </a:extLst>
                </p:cNvPr>
                <p:cNvSpPr/>
                <p:nvPr/>
              </p:nvSpPr>
              <p:spPr>
                <a:xfrm>
                  <a:off x="5800722" y="2014542"/>
                  <a:ext cx="1651255" cy="71934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Service Rating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6F755D1-92DB-7042-8982-1CA6E0C24CED}"/>
                    </a:ext>
                  </a:extLst>
                </p:cNvPr>
                <p:cNvSpPr/>
                <p:nvPr/>
              </p:nvSpPr>
              <p:spPr>
                <a:xfrm>
                  <a:off x="5800721" y="2881727"/>
                  <a:ext cx="1651255" cy="71934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Product Rating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AFEF31D-560A-124D-B89F-9CAD0385920B}"/>
                    </a:ext>
                  </a:extLst>
                </p:cNvPr>
                <p:cNvSpPr/>
                <p:nvPr/>
              </p:nvSpPr>
              <p:spPr>
                <a:xfrm>
                  <a:off x="5800720" y="3748912"/>
                  <a:ext cx="1651255" cy="71934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FCR</a:t>
                  </a:r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7358E0F-A8AE-B649-8010-580CA553CFED}"/>
                  </a:ext>
                </a:extLst>
              </p:cNvPr>
              <p:cNvSpPr/>
              <p:nvPr/>
            </p:nvSpPr>
            <p:spPr>
              <a:xfrm>
                <a:off x="6790150" y="2734865"/>
                <a:ext cx="1239412" cy="13083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Satisfaction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C11853C-30B1-D842-9606-D48484AB00A2}"/>
                  </a:ext>
                </a:extLst>
              </p:cNvPr>
              <p:cNvSpPr/>
              <p:nvPr/>
            </p:nvSpPr>
            <p:spPr>
              <a:xfrm>
                <a:off x="8843162" y="2733043"/>
                <a:ext cx="1239412" cy="13083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Take Action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AD01D6E-BD59-024B-BAB2-1A30FF7A6CC2}"/>
                  </a:ext>
                </a:extLst>
              </p:cNvPr>
              <p:cNvSpPr/>
              <p:nvPr/>
            </p:nvSpPr>
            <p:spPr>
              <a:xfrm>
                <a:off x="10379734" y="2103199"/>
                <a:ext cx="1651255" cy="71934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Recommend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SharkNinja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29934E8-3C1A-754D-A0E0-1C3B0DB60FB0}"/>
                  </a:ext>
                </a:extLst>
              </p:cNvPr>
              <p:cNvSpPr/>
              <p:nvPr/>
            </p:nvSpPr>
            <p:spPr>
              <a:xfrm>
                <a:off x="10379732" y="3837569"/>
                <a:ext cx="1651255" cy="71934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Make Future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Purchase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CDEE6E-18C1-9A45-ACAE-321F4075D418}"/>
                  </a:ext>
                </a:extLst>
              </p:cNvPr>
              <p:cNvCxnSpPr>
                <a:cxnSpLocks/>
                <a:stCxn id="3" idx="3"/>
                <a:endCxn id="6" idx="1"/>
              </p:cNvCxnSpPr>
              <p:nvPr/>
            </p:nvCxnSpPr>
            <p:spPr>
              <a:xfrm>
                <a:off x="6492992" y="2521045"/>
                <a:ext cx="478666" cy="40542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A8F93A9-3D07-7A46-A9AA-CB29B28BD04E}"/>
                  </a:ext>
                </a:extLst>
              </p:cNvPr>
              <p:cNvCxnSpPr>
                <a:cxnSpLocks/>
                <a:stCxn id="8" idx="3"/>
                <a:endCxn id="6" idx="2"/>
              </p:cNvCxnSpPr>
              <p:nvPr/>
            </p:nvCxnSpPr>
            <p:spPr>
              <a:xfrm>
                <a:off x="6492991" y="3388230"/>
                <a:ext cx="297159" cy="80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D1DBF9D-1E47-9944-9E2B-8914CE8FFDC0}"/>
                  </a:ext>
                </a:extLst>
              </p:cNvPr>
              <p:cNvCxnSpPr>
                <a:cxnSpLocks/>
                <a:stCxn id="9" idx="3"/>
                <a:endCxn id="6" idx="3"/>
              </p:cNvCxnSpPr>
              <p:nvPr/>
            </p:nvCxnSpPr>
            <p:spPr>
              <a:xfrm flipV="1">
                <a:off x="6492990" y="3851595"/>
                <a:ext cx="478668" cy="40382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B739538-1808-DB4B-B8EB-78D7B500C730}"/>
                  </a:ext>
                </a:extLst>
              </p:cNvPr>
              <p:cNvCxnSpPr>
                <a:cxnSpLocks/>
                <a:stCxn id="6" idx="6"/>
                <a:endCxn id="12" idx="2"/>
              </p:cNvCxnSpPr>
              <p:nvPr/>
            </p:nvCxnSpPr>
            <p:spPr>
              <a:xfrm flipV="1">
                <a:off x="8029562" y="3387209"/>
                <a:ext cx="813600" cy="1822"/>
              </a:xfrm>
              <a:prstGeom prst="straightConnector1">
                <a:avLst/>
              </a:prstGeom>
              <a:ln w="5080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9000">
                      <a:schemeClr val="accent1">
                        <a:lumMod val="45000"/>
                        <a:lumOff val="55000"/>
                      </a:schemeClr>
                    </a:gs>
                    <a:gs pos="51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D1DD7E4-4862-6F40-B2AA-625F6A1C2D51}"/>
                  </a:ext>
                </a:extLst>
              </p:cNvPr>
              <p:cNvCxnSpPr>
                <a:stCxn id="12" idx="7"/>
                <a:endCxn id="14" idx="1"/>
              </p:cNvCxnSpPr>
              <p:nvPr/>
            </p:nvCxnSpPr>
            <p:spPr>
              <a:xfrm flipV="1">
                <a:off x="9901066" y="2462871"/>
                <a:ext cx="478668" cy="461773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B2E98AC-560E-8C44-A13D-CA0D09F9F968}"/>
                  </a:ext>
                </a:extLst>
              </p:cNvPr>
              <p:cNvCxnSpPr>
                <a:cxnSpLocks/>
                <a:stCxn id="12" idx="5"/>
                <a:endCxn id="16" idx="1"/>
              </p:cNvCxnSpPr>
              <p:nvPr/>
            </p:nvCxnSpPr>
            <p:spPr>
              <a:xfrm>
                <a:off x="9901066" y="3849773"/>
                <a:ext cx="478666" cy="347468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C90E46-AA77-0641-A81A-ECA409D1352C}"/>
                  </a:ext>
                </a:extLst>
              </p:cNvPr>
              <p:cNvSpPr txBox="1"/>
              <p:nvPr/>
            </p:nvSpPr>
            <p:spPr>
              <a:xfrm>
                <a:off x="9901066" y="1329477"/>
                <a:ext cx="2533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Observable Variables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8AA7F0-4B3C-B74C-89A9-A3971E639713}"/>
                  </a:ext>
                </a:extLst>
              </p:cNvPr>
              <p:cNvSpPr txBox="1"/>
              <p:nvPr/>
            </p:nvSpPr>
            <p:spPr>
              <a:xfrm>
                <a:off x="6974020" y="1329477"/>
                <a:ext cx="2533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Latent Variables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8D2867-37DC-E940-A940-2F1F03E517D1}"/>
                  </a:ext>
                </a:extLst>
              </p:cNvPr>
              <p:cNvSpPr txBox="1"/>
              <p:nvPr/>
            </p:nvSpPr>
            <p:spPr>
              <a:xfrm>
                <a:off x="7852047" y="3202542"/>
                <a:ext cx="1142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26%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DB94ED4-571E-5D42-9C29-F9157FA0A527}"/>
              </a:ext>
            </a:extLst>
          </p:cNvPr>
          <p:cNvSpPr txBox="1"/>
          <p:nvPr/>
        </p:nvSpPr>
        <p:spPr>
          <a:xfrm>
            <a:off x="4765986" y="142875"/>
            <a:ext cx="269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98F5109-B6AF-EC4F-B521-0CC154F67CA3}"/>
              </a:ext>
            </a:extLst>
          </p:cNvPr>
          <p:cNvGrpSpPr/>
          <p:nvPr/>
        </p:nvGrpSpPr>
        <p:grpSpPr>
          <a:xfrm>
            <a:off x="4765986" y="4280149"/>
            <a:ext cx="6948369" cy="2129911"/>
            <a:chOff x="4765986" y="3751500"/>
            <a:chExt cx="6948369" cy="212991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A602D45-A8A0-9644-8412-2E6160C36435}"/>
                </a:ext>
              </a:extLst>
            </p:cNvPr>
            <p:cNvGrpSpPr/>
            <p:nvPr/>
          </p:nvGrpSpPr>
          <p:grpSpPr>
            <a:xfrm>
              <a:off x="5194648" y="4630954"/>
              <a:ext cx="6503837" cy="590981"/>
              <a:chOff x="4829669" y="4271370"/>
              <a:chExt cx="7224425" cy="71934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CE6EF42-49F2-A948-A5E2-62F55E361532}"/>
                  </a:ext>
                </a:extLst>
              </p:cNvPr>
              <p:cNvSpPr/>
              <p:nvPr/>
            </p:nvSpPr>
            <p:spPr>
              <a:xfrm>
                <a:off x="4829669" y="4271371"/>
                <a:ext cx="1651255" cy="7193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Product Rating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42B6B03-B9FC-1041-8173-E62B810B40FE}"/>
                  </a:ext>
                </a:extLst>
              </p:cNvPr>
              <p:cNvSpPr/>
              <p:nvPr/>
            </p:nvSpPr>
            <p:spPr>
              <a:xfrm>
                <a:off x="10402839" y="4271370"/>
                <a:ext cx="1651255" cy="71934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Make Future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Purchase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B374EDC-D25A-CD4C-BAEB-9C42A419C57D}"/>
                  </a:ext>
                </a:extLst>
              </p:cNvPr>
              <p:cNvCxnSpPr>
                <a:cxnSpLocks/>
                <a:stCxn id="40" idx="3"/>
                <a:endCxn id="41" idx="1"/>
              </p:cNvCxnSpPr>
              <p:nvPr/>
            </p:nvCxnSpPr>
            <p:spPr>
              <a:xfrm flipV="1">
                <a:off x="6480924" y="4631042"/>
                <a:ext cx="3921915" cy="1"/>
              </a:xfrm>
              <a:prstGeom prst="straightConnector1">
                <a:avLst/>
              </a:prstGeom>
              <a:ln w="50800">
                <a:gradFill flip="none" rotWithShape="1">
                  <a:gsLst>
                    <a:gs pos="0">
                      <a:schemeClr val="accent4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0800000" scaled="1"/>
                  <a:tileRect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C309C0-8A24-4E45-91FA-6D9C53978B5F}"/>
                  </a:ext>
                </a:extLst>
              </p:cNvPr>
              <p:cNvSpPr txBox="1"/>
              <p:nvPr/>
            </p:nvSpPr>
            <p:spPr>
              <a:xfrm>
                <a:off x="7888369" y="4446375"/>
                <a:ext cx="1142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63%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0C382E1-7577-AB4C-998A-5A0E2E73464F}"/>
                </a:ext>
              </a:extLst>
            </p:cNvPr>
            <p:cNvSpPr txBox="1"/>
            <p:nvPr/>
          </p:nvSpPr>
          <p:spPr>
            <a:xfrm>
              <a:off x="4765986" y="3751500"/>
              <a:ext cx="57210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Correlations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F0AE8D-4DDC-2A4B-9819-992545FD7A27}"/>
                </a:ext>
              </a:extLst>
            </p:cNvPr>
            <p:cNvGrpSpPr/>
            <p:nvPr/>
          </p:nvGrpSpPr>
          <p:grpSpPr>
            <a:xfrm>
              <a:off x="5210518" y="5290430"/>
              <a:ext cx="6503837" cy="590981"/>
              <a:chOff x="4829669" y="4271370"/>
              <a:chExt cx="7224425" cy="71934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02CD1AB-3495-C541-9E37-D08B76E34053}"/>
                  </a:ext>
                </a:extLst>
              </p:cNvPr>
              <p:cNvSpPr/>
              <p:nvPr/>
            </p:nvSpPr>
            <p:spPr>
              <a:xfrm>
                <a:off x="4829669" y="4271371"/>
                <a:ext cx="1651255" cy="7193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Service Rating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96C4450-F378-8347-B8E9-37FA0B5D9AE7}"/>
                  </a:ext>
                </a:extLst>
              </p:cNvPr>
              <p:cNvSpPr/>
              <p:nvPr/>
            </p:nvSpPr>
            <p:spPr>
              <a:xfrm>
                <a:off x="10402839" y="4271370"/>
                <a:ext cx="1651255" cy="71934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Recommend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SharkNinja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F101004-8DE1-FF49-B6A5-864C8F9B8F60}"/>
                  </a:ext>
                </a:extLst>
              </p:cNvPr>
              <p:cNvCxnSpPr>
                <a:cxnSpLocks/>
                <a:stCxn id="51" idx="3"/>
                <a:endCxn id="52" idx="1"/>
              </p:cNvCxnSpPr>
              <p:nvPr/>
            </p:nvCxnSpPr>
            <p:spPr>
              <a:xfrm flipV="1">
                <a:off x="6480924" y="4631042"/>
                <a:ext cx="3921915" cy="1"/>
              </a:xfrm>
              <a:prstGeom prst="straightConnector1">
                <a:avLst/>
              </a:prstGeom>
              <a:ln w="50800">
                <a:gradFill flip="none" rotWithShape="1">
                  <a:gsLst>
                    <a:gs pos="0">
                      <a:schemeClr val="accent4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0800000" scaled="1"/>
                  <a:tileRect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A7EED17-A744-7C48-A0F3-339DBA7AB45A}"/>
                  </a:ext>
                </a:extLst>
              </p:cNvPr>
              <p:cNvSpPr txBox="1"/>
              <p:nvPr/>
            </p:nvSpPr>
            <p:spPr>
              <a:xfrm>
                <a:off x="7888369" y="4446375"/>
                <a:ext cx="1142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31%</a:t>
                </a:r>
              </a:p>
            </p:txBody>
          </p:sp>
        </p:grp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B2CBACBA-02F9-2E49-B7ED-7AC5A6D3E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53" y="5118277"/>
            <a:ext cx="2296584" cy="162471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82762266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273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exploratory data analysis Sample Survey Data from June 2019</vt:lpstr>
      <vt:lpstr>overview</vt:lpstr>
      <vt:lpstr>Key Insights</vt:lpstr>
      <vt:lpstr>PowerPoint Presentation</vt:lpstr>
      <vt:lpstr>Potential Next steps</vt:lpstr>
      <vt:lpstr>Future purchases rely more on product ratings than service Ratings</vt:lpstr>
      <vt:lpstr>LATENT VARIABLES WERE NOT MORE STRONGLY RELATED THAN OBSERVABLE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Sample Survey Data from June 2019</dc:title>
  <dc:creator>Adrian Lindsey</dc:creator>
  <cp:lastModifiedBy>Adrian Lindsey</cp:lastModifiedBy>
  <cp:revision>10</cp:revision>
  <dcterms:created xsi:type="dcterms:W3CDTF">2019-10-11T16:36:49Z</dcterms:created>
  <dcterms:modified xsi:type="dcterms:W3CDTF">2019-10-11T17:54:12Z</dcterms:modified>
</cp:coreProperties>
</file>