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3" r:id="rId7"/>
    <p:sldId id="265" r:id="rId8"/>
    <p:sldId id="262"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8/4/2025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8/4/2025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8/4/2025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4583A-E369-C451-D7CF-190EE732926C}"/>
              </a:ext>
            </a:extLst>
          </p:cNvPr>
          <p:cNvSpPr>
            <a:spLocks noGrp="1"/>
          </p:cNvSpPr>
          <p:nvPr>
            <p:ph type="ctrTitle"/>
          </p:nvPr>
        </p:nvSpPr>
        <p:spPr/>
        <p:txBody>
          <a:bodyPr/>
          <a:lstStyle/>
          <a:p>
            <a:r>
              <a:rPr lang="en-US" dirty="0"/>
              <a:t>HealthCare Revenue Cycle Management </a:t>
            </a:r>
            <a:endParaRPr lang="en-IN" dirty="0"/>
          </a:p>
        </p:txBody>
      </p:sp>
      <p:sp>
        <p:nvSpPr>
          <p:cNvPr id="3" name="Subtitle 2">
            <a:extLst>
              <a:ext uri="{FF2B5EF4-FFF2-40B4-BE49-F238E27FC236}">
                <a16:creationId xmlns:a16="http://schemas.microsoft.com/office/drawing/2014/main" id="{F4F47DD7-B1E4-FB73-AC1D-1B87CA9029DA}"/>
              </a:ext>
            </a:extLst>
          </p:cNvPr>
          <p:cNvSpPr>
            <a:spLocks noGrp="1"/>
          </p:cNvSpPr>
          <p:nvPr>
            <p:ph type="subTitle" idx="1"/>
          </p:nvPr>
        </p:nvSpPr>
        <p:spPr/>
        <p:txBody>
          <a:bodyPr/>
          <a:lstStyle/>
          <a:p>
            <a:r>
              <a:rPr lang="en-US" dirty="0"/>
              <a:t>Presented by:</a:t>
            </a:r>
          </a:p>
          <a:p>
            <a:r>
              <a:rPr lang="en-US" dirty="0"/>
              <a:t>            </a:t>
            </a:r>
            <a:r>
              <a:rPr lang="en-US"/>
              <a:t>A. Mohan </a:t>
            </a:r>
            <a:r>
              <a:rPr lang="en-US" dirty="0"/>
              <a:t>Vamsi</a:t>
            </a:r>
            <a:endParaRPr lang="en-IN" dirty="0"/>
          </a:p>
        </p:txBody>
      </p:sp>
    </p:spTree>
    <p:extLst>
      <p:ext uri="{BB962C8B-B14F-4D97-AF65-F5344CB8AC3E}">
        <p14:creationId xmlns:p14="http://schemas.microsoft.com/office/powerpoint/2010/main" val="1373458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A800C-CE64-751D-B13B-3E2E473F66EF}"/>
              </a:ext>
            </a:extLst>
          </p:cNvPr>
          <p:cNvSpPr>
            <a:spLocks noGrp="1"/>
          </p:cNvSpPr>
          <p:nvPr>
            <p:ph type="title"/>
          </p:nvPr>
        </p:nvSpPr>
        <p:spPr>
          <a:xfrm>
            <a:off x="1214233" y="1208377"/>
            <a:ext cx="8453906" cy="2696632"/>
          </a:xfrm>
        </p:spPr>
        <p:txBody>
          <a:bodyPr/>
          <a:lstStyle/>
          <a:p>
            <a:r>
              <a:rPr lang="en-US" sz="6600" dirty="0"/>
              <a:t>         THANK YOU</a:t>
            </a:r>
            <a:endParaRPr lang="en-IN" sz="6600" dirty="0"/>
          </a:p>
        </p:txBody>
      </p:sp>
    </p:spTree>
    <p:extLst>
      <p:ext uri="{BB962C8B-B14F-4D97-AF65-F5344CB8AC3E}">
        <p14:creationId xmlns:p14="http://schemas.microsoft.com/office/powerpoint/2010/main" val="4049349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19FA-72E8-4CF3-A268-2A663D914A69}"/>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9CEAA1CE-FF58-F731-EB23-CB75A4F07B57}"/>
              </a:ext>
            </a:extLst>
          </p:cNvPr>
          <p:cNvSpPr>
            <a:spLocks noGrp="1"/>
          </p:cNvSpPr>
          <p:nvPr>
            <p:ph idx="1"/>
          </p:nvPr>
        </p:nvSpPr>
        <p:spPr/>
        <p:txBody>
          <a:bodyPr/>
          <a:lstStyle/>
          <a:p>
            <a:pPr marL="0" indent="0">
              <a:lnSpc>
                <a:spcPct val="150000"/>
              </a:lnSpc>
              <a:buNone/>
            </a:pPr>
            <a:r>
              <a:rPr lang="en-US" dirty="0"/>
              <a:t>                                        Healthcare organizations struggle to manage and analyze complex data from patients, claims, providers, and transactions. The lack of clean, integrated data makes it hard to track revenue, insurance payouts, and claim statuses accurately. A unified data pipeline is needed to streamline healthcare revenue management and support better financial decision-making.</a:t>
            </a:r>
          </a:p>
          <a:p>
            <a:pPr marL="0" indent="0">
              <a:lnSpc>
                <a:spcPct val="150000"/>
              </a:lnSpc>
              <a:buNone/>
            </a:pPr>
            <a:endParaRPr lang="en-IN" dirty="0"/>
          </a:p>
        </p:txBody>
      </p:sp>
    </p:spTree>
    <p:extLst>
      <p:ext uri="{BB962C8B-B14F-4D97-AF65-F5344CB8AC3E}">
        <p14:creationId xmlns:p14="http://schemas.microsoft.com/office/powerpoint/2010/main" val="3602002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29E4D-F73A-0A69-BBDF-C5A6AD311E2F}"/>
              </a:ext>
            </a:extLst>
          </p:cNvPr>
          <p:cNvSpPr>
            <a:spLocks noGrp="1"/>
          </p:cNvSpPr>
          <p:nvPr>
            <p:ph type="title"/>
          </p:nvPr>
        </p:nvSpPr>
        <p:spPr/>
        <p:txBody>
          <a:bodyPr/>
          <a:lstStyle/>
          <a:p>
            <a:r>
              <a:rPr lang="en-US" dirty="0"/>
              <a:t>Objective </a:t>
            </a:r>
            <a:endParaRPr lang="en-IN" dirty="0"/>
          </a:p>
        </p:txBody>
      </p:sp>
      <p:sp>
        <p:nvSpPr>
          <p:cNvPr id="3" name="Content Placeholder 2">
            <a:extLst>
              <a:ext uri="{FF2B5EF4-FFF2-40B4-BE49-F238E27FC236}">
                <a16:creationId xmlns:a16="http://schemas.microsoft.com/office/drawing/2014/main" id="{40CBEE01-8156-C31B-A26F-D2DC68EA68BB}"/>
              </a:ext>
            </a:extLst>
          </p:cNvPr>
          <p:cNvSpPr>
            <a:spLocks noGrp="1"/>
          </p:cNvSpPr>
          <p:nvPr>
            <p:ph idx="1"/>
          </p:nvPr>
        </p:nvSpPr>
        <p:spPr>
          <a:xfrm>
            <a:off x="1220942" y="2367830"/>
            <a:ext cx="8825659" cy="3416300"/>
          </a:xfrm>
        </p:spPr>
        <p:txBody>
          <a:bodyPr>
            <a:noAutofit/>
          </a:bodyPr>
          <a:lstStyle/>
          <a:p>
            <a:pPr>
              <a:lnSpc>
                <a:spcPct val="150000"/>
              </a:lnSpc>
            </a:pPr>
            <a:r>
              <a:rPr lang="en-US" dirty="0"/>
              <a:t>To build a scalable data pipeline that cleans, transforms, and integrates healthcare data from multiple sources into structured dimension and fact tables. This enables accurate analysis of claims, transactions, insurance amounts, and patient histories, supporting effective revenue cycle management in the healthcare domain.</a:t>
            </a:r>
          </a:p>
          <a:p>
            <a:pPr>
              <a:lnSpc>
                <a:spcPct val="150000"/>
              </a:lnSpc>
            </a:pPr>
            <a:r>
              <a:rPr lang="en-US" dirty="0"/>
              <a:t>The project also ensures data consistency using Slowly Changing Dimensions (SCD Type 2), allowing historical tracking of patient information. Ultimately, the goal is to provide a clean and analytical-ready dataset for downstream reporting and decision-making.</a:t>
            </a:r>
          </a:p>
        </p:txBody>
      </p:sp>
    </p:spTree>
    <p:extLst>
      <p:ext uri="{BB962C8B-B14F-4D97-AF65-F5344CB8AC3E}">
        <p14:creationId xmlns:p14="http://schemas.microsoft.com/office/powerpoint/2010/main" val="1529038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0E89-48EE-F1A7-EEC9-8DA77BE04810}"/>
              </a:ext>
            </a:extLst>
          </p:cNvPr>
          <p:cNvSpPr>
            <a:spLocks noGrp="1"/>
          </p:cNvSpPr>
          <p:nvPr>
            <p:ph type="title"/>
          </p:nvPr>
        </p:nvSpPr>
        <p:spPr>
          <a:xfrm>
            <a:off x="1025249" y="1255513"/>
            <a:ext cx="10355174" cy="706964"/>
          </a:xfrm>
        </p:spPr>
        <p:txBody>
          <a:bodyPr/>
          <a:lstStyle/>
          <a:p>
            <a:r>
              <a:rPr lang="en-US" dirty="0"/>
              <a:t>Technical Requirements</a:t>
            </a:r>
            <a:br>
              <a:rPr lang="en-US" dirty="0"/>
            </a:br>
            <a:endParaRPr lang="en-IN" dirty="0"/>
          </a:p>
        </p:txBody>
      </p:sp>
      <p:sp>
        <p:nvSpPr>
          <p:cNvPr id="3" name="Content Placeholder 2">
            <a:extLst>
              <a:ext uri="{FF2B5EF4-FFF2-40B4-BE49-F238E27FC236}">
                <a16:creationId xmlns:a16="http://schemas.microsoft.com/office/drawing/2014/main" id="{BBE9E233-60DA-7ED7-54DF-0C431F89FE86}"/>
              </a:ext>
            </a:extLst>
          </p:cNvPr>
          <p:cNvSpPr>
            <a:spLocks noGrp="1"/>
          </p:cNvSpPr>
          <p:nvPr>
            <p:ph idx="1"/>
          </p:nvPr>
        </p:nvSpPr>
        <p:spPr>
          <a:xfrm>
            <a:off x="433632" y="1962477"/>
            <a:ext cx="11538409" cy="3416300"/>
          </a:xfrm>
        </p:spPr>
        <p:txBody>
          <a:bodyPr>
            <a:noAutofit/>
          </a:bodyPr>
          <a:lstStyle/>
          <a:p>
            <a:r>
              <a:rPr lang="en-IN" b="1" dirty="0"/>
              <a:t>Data Integration</a:t>
            </a:r>
          </a:p>
          <a:p>
            <a:pPr marL="0" indent="0">
              <a:buNone/>
            </a:pPr>
            <a:r>
              <a:rPr lang="en-IN" dirty="0"/>
              <a:t>                 Extract data from </a:t>
            </a:r>
            <a:r>
              <a:rPr lang="en-IN" b="1" dirty="0"/>
              <a:t>MySQL databases</a:t>
            </a:r>
            <a:r>
              <a:rPr lang="en-IN" dirty="0"/>
              <a:t> and </a:t>
            </a:r>
            <a:r>
              <a:rPr lang="en-IN" b="1" dirty="0"/>
              <a:t>CSV files</a:t>
            </a:r>
            <a:r>
              <a:rPr lang="en-IN" dirty="0"/>
              <a:t>.</a:t>
            </a:r>
          </a:p>
          <a:p>
            <a:pPr marL="0" indent="0">
              <a:buNone/>
            </a:pPr>
            <a:r>
              <a:rPr lang="en-IN" dirty="0"/>
              <a:t>                 Combine and transform them into a </a:t>
            </a:r>
            <a:r>
              <a:rPr lang="en-IN" b="1" dirty="0"/>
              <a:t>unified data model</a:t>
            </a:r>
            <a:r>
              <a:rPr lang="en-IN" dirty="0"/>
              <a:t>.</a:t>
            </a:r>
          </a:p>
          <a:p>
            <a:r>
              <a:rPr lang="en-IN" b="1" dirty="0"/>
              <a:t>Data Quality &amp; Governance</a:t>
            </a:r>
          </a:p>
          <a:p>
            <a:pPr marL="0" indent="0">
              <a:buNone/>
            </a:pPr>
            <a:r>
              <a:rPr lang="en-IN" dirty="0"/>
              <a:t>                 Apply </a:t>
            </a:r>
            <a:r>
              <a:rPr lang="en-IN" b="1" dirty="0"/>
              <a:t>data validation</a:t>
            </a:r>
            <a:r>
              <a:rPr lang="en-IN" dirty="0"/>
              <a:t> and </a:t>
            </a:r>
            <a:r>
              <a:rPr lang="en-IN" b="1" dirty="0"/>
              <a:t>cleansing</a:t>
            </a:r>
            <a:r>
              <a:rPr lang="en-IN" dirty="0"/>
              <a:t> rules.</a:t>
            </a:r>
          </a:p>
          <a:p>
            <a:pPr marL="0" indent="0">
              <a:buNone/>
            </a:pPr>
            <a:r>
              <a:rPr lang="en-IN" dirty="0"/>
              <a:t>                 Standardize key fields like </a:t>
            </a:r>
            <a:r>
              <a:rPr lang="en-IN" b="1" dirty="0"/>
              <a:t>patient identifiers</a:t>
            </a:r>
            <a:r>
              <a:rPr lang="en-IN" dirty="0"/>
              <a:t> for consistency.</a:t>
            </a:r>
          </a:p>
          <a:p>
            <a:r>
              <a:rPr lang="en-IN" b="1" dirty="0"/>
              <a:t>Historical Data Management</a:t>
            </a:r>
          </a:p>
          <a:p>
            <a:pPr marL="0" indent="0">
              <a:buNone/>
            </a:pPr>
            <a:r>
              <a:rPr lang="en-IN" dirty="0"/>
              <a:t>                 Use </a:t>
            </a:r>
            <a:r>
              <a:rPr lang="en-IN" b="1" dirty="0"/>
              <a:t>Slowly Changing Dimension Type 2 (SCD2)</a:t>
            </a:r>
            <a:r>
              <a:rPr lang="en-IN" dirty="0"/>
              <a:t> to handle patient history.</a:t>
            </a:r>
          </a:p>
          <a:p>
            <a:pPr marL="0" indent="0">
              <a:buNone/>
            </a:pPr>
            <a:r>
              <a:rPr lang="en-IN" dirty="0"/>
              <a:t>                 Maintain </a:t>
            </a:r>
            <a:r>
              <a:rPr lang="en-IN" b="1" dirty="0"/>
              <a:t>audit trails</a:t>
            </a:r>
            <a:r>
              <a:rPr lang="en-IN" dirty="0"/>
              <a:t> to support compliance and traceability.</a:t>
            </a:r>
          </a:p>
          <a:p>
            <a:r>
              <a:rPr lang="en-IN" b="1" dirty="0"/>
              <a:t>Analytics Infrastructure</a:t>
            </a:r>
          </a:p>
          <a:p>
            <a:pPr marL="0" indent="0">
              <a:buNone/>
            </a:pPr>
            <a:r>
              <a:rPr lang="en-IN" dirty="0"/>
              <a:t>                 Load clean, structured data into </a:t>
            </a:r>
            <a:r>
              <a:rPr lang="en-IN" b="1" dirty="0"/>
              <a:t>Google </a:t>
            </a:r>
            <a:r>
              <a:rPr lang="en-IN" b="1" dirty="0" err="1"/>
              <a:t>BigQuery</a:t>
            </a:r>
            <a:r>
              <a:rPr lang="en-IN" dirty="0"/>
              <a:t>.</a:t>
            </a:r>
          </a:p>
          <a:p>
            <a:pPr marL="0" indent="0">
              <a:buNone/>
            </a:pPr>
            <a:r>
              <a:rPr lang="en-IN" dirty="0"/>
              <a:t>                 Create a </a:t>
            </a:r>
            <a:r>
              <a:rPr lang="en-IN" b="1" dirty="0"/>
              <a:t>dimensional model</a:t>
            </a:r>
            <a:r>
              <a:rPr lang="en-IN" dirty="0"/>
              <a:t> for flexible, self-service analytics and reporting.</a:t>
            </a:r>
          </a:p>
          <a:p>
            <a:endParaRPr lang="en-IN" dirty="0"/>
          </a:p>
        </p:txBody>
      </p:sp>
    </p:spTree>
    <p:extLst>
      <p:ext uri="{BB962C8B-B14F-4D97-AF65-F5344CB8AC3E}">
        <p14:creationId xmlns:p14="http://schemas.microsoft.com/office/powerpoint/2010/main" val="3691767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EC77B3-BB42-AD27-BF67-0EF00CF973C5}"/>
              </a:ext>
            </a:extLst>
          </p:cNvPr>
          <p:cNvPicPr>
            <a:picLocks noChangeAspect="1"/>
          </p:cNvPicPr>
          <p:nvPr/>
        </p:nvPicPr>
        <p:blipFill>
          <a:blip r:embed="rId2"/>
          <a:stretch>
            <a:fillRect/>
          </a:stretch>
        </p:blipFill>
        <p:spPr>
          <a:xfrm>
            <a:off x="2667000" y="0"/>
            <a:ext cx="6858000" cy="6858000"/>
          </a:xfrm>
          <a:prstGeom prst="rect">
            <a:avLst/>
          </a:prstGeom>
        </p:spPr>
      </p:pic>
    </p:spTree>
    <p:extLst>
      <p:ext uri="{BB962C8B-B14F-4D97-AF65-F5344CB8AC3E}">
        <p14:creationId xmlns:p14="http://schemas.microsoft.com/office/powerpoint/2010/main" val="2849488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39FB5-095E-3E3A-63B8-D51C4EF4150F}"/>
              </a:ext>
            </a:extLst>
          </p:cNvPr>
          <p:cNvSpPr>
            <a:spLocks noGrp="1"/>
          </p:cNvSpPr>
          <p:nvPr>
            <p:ph type="title"/>
          </p:nvPr>
        </p:nvSpPr>
        <p:spPr/>
        <p:txBody>
          <a:bodyPr/>
          <a:lstStyle/>
          <a:p>
            <a:r>
              <a:rPr lang="en-US" dirty="0" err="1"/>
              <a:t>BigQuery</a:t>
            </a:r>
            <a:r>
              <a:rPr lang="en-US" dirty="0"/>
              <a:t> Architecture</a:t>
            </a:r>
            <a:endParaRPr lang="en-IN" dirty="0"/>
          </a:p>
        </p:txBody>
      </p:sp>
      <p:sp>
        <p:nvSpPr>
          <p:cNvPr id="3" name="Content Placeholder 2">
            <a:extLst>
              <a:ext uri="{FF2B5EF4-FFF2-40B4-BE49-F238E27FC236}">
                <a16:creationId xmlns:a16="http://schemas.microsoft.com/office/drawing/2014/main" id="{03559201-4507-7703-7AE1-764FD0CD757C}"/>
              </a:ext>
            </a:extLst>
          </p:cNvPr>
          <p:cNvSpPr>
            <a:spLocks noGrp="1"/>
          </p:cNvSpPr>
          <p:nvPr>
            <p:ph idx="1"/>
          </p:nvPr>
        </p:nvSpPr>
        <p:spPr>
          <a:xfrm>
            <a:off x="1154954" y="2468032"/>
            <a:ext cx="8825659" cy="3416300"/>
          </a:xfrm>
        </p:spPr>
        <p:txBody>
          <a:bodyPr>
            <a:noAutofit/>
          </a:bodyPr>
          <a:lstStyle/>
          <a:p>
            <a:r>
              <a:rPr lang="en-IN" b="1" dirty="0"/>
              <a:t>Bronze Layer:</a:t>
            </a:r>
            <a:br>
              <a:rPr lang="en-IN" dirty="0"/>
            </a:br>
            <a:r>
              <a:rPr lang="en-IN" dirty="0"/>
              <a:t>Raw data ingested from MySQL &amp; CSVs, stored without changes for traceability.</a:t>
            </a:r>
          </a:p>
          <a:p>
            <a:r>
              <a:rPr lang="en-IN" b="1" dirty="0"/>
              <a:t>Silver Layer:</a:t>
            </a:r>
            <a:br>
              <a:rPr lang="en-IN" dirty="0"/>
            </a:br>
            <a:r>
              <a:rPr lang="en-IN" dirty="0"/>
              <a:t>Cleaned, validated, and integrated data. Joins applied between claims, patients, providers.</a:t>
            </a:r>
          </a:p>
          <a:p>
            <a:r>
              <a:rPr lang="en-IN" b="1" dirty="0"/>
              <a:t>Gold Layer:</a:t>
            </a:r>
            <a:br>
              <a:rPr lang="en-IN" dirty="0"/>
            </a:br>
            <a:r>
              <a:rPr lang="en-IN" dirty="0"/>
              <a:t>Analytics-ready. Includes dimensional models, SCD Type 2 history for patients, optimized for reporting.</a:t>
            </a:r>
          </a:p>
          <a:p>
            <a:r>
              <a:rPr lang="en-IN" b="1" dirty="0"/>
              <a:t>Output:</a:t>
            </a:r>
            <a:br>
              <a:rPr lang="en-IN" dirty="0"/>
            </a:br>
            <a:r>
              <a:rPr lang="en-IN" dirty="0"/>
              <a:t>Processed data loaded into </a:t>
            </a:r>
            <a:r>
              <a:rPr lang="en-IN" dirty="0" err="1"/>
              <a:t>BigQuery</a:t>
            </a:r>
            <a:r>
              <a:rPr lang="en-IN" dirty="0"/>
              <a:t> with clean fact &amp; dimension tables for healthcare analytics.</a:t>
            </a:r>
          </a:p>
        </p:txBody>
      </p:sp>
    </p:spTree>
    <p:extLst>
      <p:ext uri="{BB962C8B-B14F-4D97-AF65-F5344CB8AC3E}">
        <p14:creationId xmlns:p14="http://schemas.microsoft.com/office/powerpoint/2010/main" val="364770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1A11324-CA03-E8F0-4978-0A0FF4173E5A}"/>
              </a:ext>
            </a:extLst>
          </p:cNvPr>
          <p:cNvPicPr>
            <a:picLocks noChangeAspect="1"/>
          </p:cNvPicPr>
          <p:nvPr/>
        </p:nvPicPr>
        <p:blipFill>
          <a:blip r:embed="rId2"/>
          <a:stretch>
            <a:fillRect/>
          </a:stretch>
        </p:blipFill>
        <p:spPr>
          <a:xfrm>
            <a:off x="981959" y="216817"/>
            <a:ext cx="9679756" cy="3297025"/>
          </a:xfrm>
          <a:prstGeom prst="rect">
            <a:avLst/>
          </a:prstGeom>
        </p:spPr>
      </p:pic>
      <p:pic>
        <p:nvPicPr>
          <p:cNvPr id="13" name="Picture 12">
            <a:extLst>
              <a:ext uri="{FF2B5EF4-FFF2-40B4-BE49-F238E27FC236}">
                <a16:creationId xmlns:a16="http://schemas.microsoft.com/office/drawing/2014/main" id="{5971F203-37E8-3145-0623-A08AF4A522E7}"/>
              </a:ext>
            </a:extLst>
          </p:cNvPr>
          <p:cNvPicPr>
            <a:picLocks noChangeAspect="1"/>
          </p:cNvPicPr>
          <p:nvPr/>
        </p:nvPicPr>
        <p:blipFill>
          <a:blip r:embed="rId3"/>
          <a:stretch>
            <a:fillRect/>
          </a:stretch>
        </p:blipFill>
        <p:spPr>
          <a:xfrm>
            <a:off x="981958" y="3704734"/>
            <a:ext cx="9679755" cy="3016577"/>
          </a:xfrm>
          <a:prstGeom prst="rect">
            <a:avLst/>
          </a:prstGeom>
        </p:spPr>
      </p:pic>
    </p:spTree>
    <p:extLst>
      <p:ext uri="{BB962C8B-B14F-4D97-AF65-F5344CB8AC3E}">
        <p14:creationId xmlns:p14="http://schemas.microsoft.com/office/powerpoint/2010/main" val="3008142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6B0A8-D1BC-FFD4-2E2C-02C144B6D69B}"/>
              </a:ext>
            </a:extLst>
          </p:cNvPr>
          <p:cNvSpPr>
            <a:spLocks noGrp="1"/>
          </p:cNvSpPr>
          <p:nvPr>
            <p:ph type="title"/>
          </p:nvPr>
        </p:nvSpPr>
        <p:spPr/>
        <p:txBody>
          <a:bodyPr/>
          <a:lstStyle/>
          <a:p>
            <a:r>
              <a:rPr lang="en-IN" dirty="0"/>
              <a:t>Key Learning Outcomes</a:t>
            </a:r>
          </a:p>
        </p:txBody>
      </p:sp>
      <p:sp>
        <p:nvSpPr>
          <p:cNvPr id="3" name="Content Placeholder 2">
            <a:extLst>
              <a:ext uri="{FF2B5EF4-FFF2-40B4-BE49-F238E27FC236}">
                <a16:creationId xmlns:a16="http://schemas.microsoft.com/office/drawing/2014/main" id="{5AF80EFD-006A-D5C0-5F6E-7FE3CB62B04B}"/>
              </a:ext>
            </a:extLst>
          </p:cNvPr>
          <p:cNvSpPr>
            <a:spLocks noGrp="1"/>
          </p:cNvSpPr>
          <p:nvPr>
            <p:ph idx="1"/>
          </p:nvPr>
        </p:nvSpPr>
        <p:spPr>
          <a:xfrm>
            <a:off x="496478" y="2403834"/>
            <a:ext cx="11199043" cy="4011891"/>
          </a:xfrm>
        </p:spPr>
        <p:txBody>
          <a:bodyPr>
            <a:noAutofit/>
          </a:bodyPr>
          <a:lstStyle/>
          <a:p>
            <a:pPr marL="0" indent="0">
              <a:lnSpc>
                <a:spcPct val="150000"/>
              </a:lnSpc>
              <a:buNone/>
            </a:pPr>
            <a:r>
              <a:rPr lang="en-IN" b="1" dirty="0"/>
              <a:t>• Database Integration:</a:t>
            </a:r>
            <a:r>
              <a:rPr lang="en-IN" dirty="0"/>
              <a:t> Connected multiple MySQL databases and managed connections efficiently.</a:t>
            </a:r>
            <a:br>
              <a:rPr lang="en-IN" dirty="0"/>
            </a:br>
            <a:r>
              <a:rPr lang="en-IN" b="1" dirty="0"/>
              <a:t>• ETL Pipeline Development:</a:t>
            </a:r>
            <a:r>
              <a:rPr lang="en-IN" dirty="0"/>
              <a:t> Built robust pipelines for data extraction, transformation, and loading.</a:t>
            </a:r>
            <a:br>
              <a:rPr lang="en-IN" dirty="0"/>
            </a:br>
            <a:r>
              <a:rPr lang="en-IN" b="1" dirty="0"/>
              <a:t>• Data Quality Management:</a:t>
            </a:r>
            <a:r>
              <a:rPr lang="en-IN" dirty="0"/>
              <a:t> Applied validation, cleansing, and error handling for clean datasets.</a:t>
            </a:r>
            <a:br>
              <a:rPr lang="en-IN" dirty="0"/>
            </a:br>
            <a:r>
              <a:rPr lang="en-IN" b="1" dirty="0"/>
              <a:t>• Dimensional Data </a:t>
            </a:r>
            <a:r>
              <a:rPr lang="en-IN" b="1" dirty="0" err="1"/>
              <a:t>Modeling</a:t>
            </a:r>
            <a:r>
              <a:rPr lang="en-IN" b="1" dirty="0"/>
              <a:t>:</a:t>
            </a:r>
            <a:r>
              <a:rPr lang="en-IN" dirty="0"/>
              <a:t> Designed efficient star schema for improved analytical performance.</a:t>
            </a:r>
            <a:br>
              <a:rPr lang="en-IN" dirty="0"/>
            </a:br>
            <a:r>
              <a:rPr lang="en-IN" b="1" dirty="0"/>
              <a:t>• SCD Type 2 Implementation:</a:t>
            </a:r>
            <a:r>
              <a:rPr lang="en-IN" dirty="0"/>
              <a:t> Tracked historical changes in patient data using SCD Type 2 logic.</a:t>
            </a:r>
            <a:br>
              <a:rPr lang="en-IN" dirty="0"/>
            </a:br>
            <a:r>
              <a:rPr lang="en-IN" b="1" dirty="0"/>
              <a:t>• Cloud Data Warehousing:</a:t>
            </a:r>
            <a:r>
              <a:rPr lang="en-IN" dirty="0"/>
              <a:t> Leveraged Google </a:t>
            </a:r>
            <a:r>
              <a:rPr lang="en-IN" dirty="0" err="1"/>
              <a:t>BigQuery</a:t>
            </a:r>
            <a:r>
              <a:rPr lang="en-IN" dirty="0"/>
              <a:t> for scalable and optimized data storage.</a:t>
            </a:r>
          </a:p>
        </p:txBody>
      </p:sp>
    </p:spTree>
    <p:extLst>
      <p:ext uri="{BB962C8B-B14F-4D97-AF65-F5344CB8AC3E}">
        <p14:creationId xmlns:p14="http://schemas.microsoft.com/office/powerpoint/2010/main" val="1647753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49468-826A-32D0-1E5A-7B78F8B50B2B}"/>
              </a:ext>
            </a:extLst>
          </p:cNvPr>
          <p:cNvSpPr>
            <a:spLocks noGrp="1"/>
          </p:cNvSpPr>
          <p:nvPr>
            <p:ph type="title"/>
          </p:nvPr>
        </p:nvSpPr>
        <p:spPr/>
        <p:txBody>
          <a:bodyPr/>
          <a:lstStyle/>
          <a:p>
            <a:r>
              <a:rPr lang="en-US" dirty="0"/>
              <a:t>Conclusion</a:t>
            </a:r>
            <a:endParaRPr lang="en-IN" dirty="0"/>
          </a:p>
        </p:txBody>
      </p:sp>
      <p:sp>
        <p:nvSpPr>
          <p:cNvPr id="4" name="Rectangle 1">
            <a:extLst>
              <a:ext uri="{FF2B5EF4-FFF2-40B4-BE49-F238E27FC236}">
                <a16:creationId xmlns:a16="http://schemas.microsoft.com/office/drawing/2014/main" id="{5DCB01A1-A5F0-697E-5FA4-DDB5017538D7}"/>
              </a:ext>
            </a:extLst>
          </p:cNvPr>
          <p:cNvSpPr>
            <a:spLocks noGrp="1" noChangeArrowheads="1"/>
          </p:cNvSpPr>
          <p:nvPr>
            <p:ph idx="1"/>
          </p:nvPr>
        </p:nvSpPr>
        <p:spPr bwMode="auto">
          <a:xfrm>
            <a:off x="768455" y="2706304"/>
            <a:ext cx="10815781" cy="2117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Successfully built a healthcare data warehouse using Google </a:t>
            </a:r>
            <a:r>
              <a:rPr kumimoji="0" lang="en-US" altLang="en-US" sz="1800" b="0" i="0" u="none" strike="noStrike" cap="none" normalizeH="0" baseline="0" dirty="0" err="1">
                <a:ln>
                  <a:noFill/>
                </a:ln>
                <a:solidFill>
                  <a:schemeClr val="tx1"/>
                </a:solidFill>
                <a:effectLst/>
              </a:rPr>
              <a:t>BigQuery</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Implemented end-to-end ETL pipelines from raw ingestion to gold-layer analytics.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Ensured data quality, consistency, and historical tracking with SCD Type 2.</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Enabled self-service analytics through structured dimensional models.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Project demonstrates real-world healthcare data integration and warehousing best practices.</a:t>
            </a:r>
          </a:p>
        </p:txBody>
      </p:sp>
    </p:spTree>
    <p:extLst>
      <p:ext uri="{BB962C8B-B14F-4D97-AF65-F5344CB8AC3E}">
        <p14:creationId xmlns:p14="http://schemas.microsoft.com/office/powerpoint/2010/main" val="31093422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{3E73F1F0-D38B-4E43-9B6A-38D88E62C734}tf02900722</Template>
  <TotalTime>67</TotalTime>
  <Words>506</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HealthCare Revenue Cycle Management </vt:lpstr>
      <vt:lpstr>Problem Statement</vt:lpstr>
      <vt:lpstr>Objective </vt:lpstr>
      <vt:lpstr>Technical Requirements </vt:lpstr>
      <vt:lpstr>PowerPoint Presentation</vt:lpstr>
      <vt:lpstr>BigQuery Architecture</vt:lpstr>
      <vt:lpstr>PowerPoint Presentation</vt:lpstr>
      <vt:lpstr>Key Learning Outcomes</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Mohan vamsi Adrangi</dc:creator>
  <cp:lastModifiedBy>Mohan vamsi Adrangi</cp:lastModifiedBy>
  <cp:revision>2</cp:revision>
  <dcterms:created xsi:type="dcterms:W3CDTF">2025-08-04T04:24:57Z</dcterms:created>
  <dcterms:modified xsi:type="dcterms:W3CDTF">2025-08-04T06:04:53Z</dcterms:modified>
</cp:coreProperties>
</file>