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7" r:id="rId12"/>
    <p:sldId id="266" r:id="rId13"/>
    <p:sldId id="274" r:id="rId14"/>
    <p:sldId id="269" r:id="rId15"/>
    <p:sldId id="279" r:id="rId16"/>
    <p:sldId id="286" r:id="rId17"/>
    <p:sldId id="268" r:id="rId18"/>
    <p:sldId id="280" r:id="rId19"/>
    <p:sldId id="281" r:id="rId20"/>
    <p:sldId id="282" r:id="rId21"/>
    <p:sldId id="283" r:id="rId22"/>
    <p:sldId id="270" r:id="rId23"/>
    <p:sldId id="271" r:id="rId24"/>
    <p:sldId id="272" r:id="rId25"/>
    <p:sldId id="273" r:id="rId26"/>
    <p:sldId id="275" r:id="rId27"/>
    <p:sldId id="276" r:id="rId28"/>
    <p:sldId id="277" r:id="rId29"/>
    <p:sldId id="278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6274" autoAdjust="0"/>
  </p:normalViewPr>
  <p:slideViewPr>
    <p:cSldViewPr snapToGrid="0">
      <p:cViewPr varScale="1">
        <p:scale>
          <a:sx n="104" d="100"/>
          <a:sy n="104" d="100"/>
        </p:scale>
        <p:origin x="126" y="180"/>
      </p:cViewPr>
      <p:guideLst/>
    </p:cSldViewPr>
  </p:slideViewPr>
  <p:outlineViewPr>
    <p:cViewPr>
      <p:scale>
        <a:sx n="33" d="100"/>
        <a:sy n="33" d="100"/>
      </p:scale>
      <p:origin x="0" y="-79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6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1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January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January 30,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910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gital financial graphs in 3D">
            <a:extLst>
              <a:ext uri="{FF2B5EF4-FFF2-40B4-BE49-F238E27FC236}">
                <a16:creationId xmlns:a16="http://schemas.microsoft.com/office/drawing/2014/main" id="{A554C660-80C2-4C51-817D-631410072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39" b="2030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0C5A15C-DFC1-4C5D-9131-2B8A364F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EIT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Electronics and IT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E3C9966-DD64-4B3F-9285-14E38534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r>
              <a:rPr lang="ro-RO" sz="1200" dirty="0">
                <a:solidFill>
                  <a:schemeClr val="bg1"/>
                </a:solidFill>
              </a:rPr>
              <a:t>Proiect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o-RO" sz="1200" dirty="0">
                <a:solidFill>
                  <a:schemeClr val="bg1"/>
                </a:solidFill>
              </a:rPr>
              <a:t>realizat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ro-RO" sz="1200" dirty="0" err="1">
                <a:solidFill>
                  <a:schemeClr val="bg1"/>
                </a:solidFill>
              </a:rPr>
              <a:t>catre</a:t>
            </a:r>
            <a:r>
              <a:rPr lang="en-US" sz="1200" dirty="0">
                <a:solidFill>
                  <a:schemeClr val="bg1"/>
                </a:solidFill>
              </a:rPr>
              <a:t> Moldovan </a:t>
            </a:r>
            <a:r>
              <a:rPr lang="en-US" sz="1200" dirty="0" err="1">
                <a:solidFill>
                  <a:schemeClr val="bg1"/>
                </a:solidFill>
              </a:rPr>
              <a:t>andrei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DB33-9922-4A98-9A0F-9F8FD45A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/>
              <a:t>DIagrame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0AAA-F96C-4FC7-ABB8-86E090A2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endParaRPr lang="en-US" dirty="0"/>
          </a:p>
          <a:p>
            <a:r>
              <a:rPr lang="en-US" dirty="0" err="1"/>
              <a:t>Diagrama</a:t>
            </a:r>
            <a:r>
              <a:rPr lang="en-US" dirty="0"/>
              <a:t> OO</a:t>
            </a:r>
          </a:p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US" dirty="0"/>
          </a:p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structurilor</a:t>
            </a:r>
            <a:r>
              <a:rPr lang="en-US" dirty="0"/>
              <a:t> de date</a:t>
            </a:r>
          </a:p>
          <a:p>
            <a:r>
              <a:rPr lang="en-US" dirty="0" err="1"/>
              <a:t>Diagrama</a:t>
            </a:r>
            <a:r>
              <a:rPr lang="en-US" dirty="0"/>
              <a:t> Flow-Chart</a:t>
            </a:r>
          </a:p>
          <a:p>
            <a:r>
              <a:rPr lang="en-US" dirty="0"/>
              <a:t>Deployment Diagram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Activity Diagram</a:t>
            </a:r>
          </a:p>
          <a:p>
            <a:r>
              <a:rPr lang="en-US" dirty="0"/>
              <a:t>Communication Diagram</a:t>
            </a:r>
          </a:p>
          <a:p>
            <a:r>
              <a:rPr lang="en-US" dirty="0"/>
              <a:t>Package Diagram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FDC787E-37C1-4545-8B1D-25F88328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 err="1">
                <a:solidFill>
                  <a:schemeClr val="bg1"/>
                </a:solidFill>
              </a:rPr>
              <a:t>Diagrama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generala</a:t>
            </a: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3200" spc="750" dirty="0">
                <a:solidFill>
                  <a:schemeClr val="bg1"/>
                </a:solidFill>
              </a:rPr>
              <a:t>a </a:t>
            </a:r>
            <a:r>
              <a:rPr lang="en-US" sz="3200" spc="750" dirty="0" err="1">
                <a:solidFill>
                  <a:schemeClr val="bg1"/>
                </a:solidFill>
              </a:rPr>
              <a:t>sistemului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F730-7461-47C7-8365-161DBC35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837" y="2107501"/>
            <a:ext cx="10241280" cy="3959352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5AB94A7-742F-4BBD-8966-2FD00901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18" y="1432877"/>
            <a:ext cx="7610764" cy="241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7CDCABF-260D-493C-B01A-7725E5D2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 dirty="0" err="1">
                <a:solidFill>
                  <a:schemeClr val="bg1"/>
                </a:solidFill>
              </a:rPr>
              <a:t>Diagrama</a:t>
            </a:r>
            <a:r>
              <a:rPr lang="en-US" sz="2700" spc="750" dirty="0">
                <a:solidFill>
                  <a:schemeClr val="bg1"/>
                </a:solidFill>
              </a:rPr>
              <a:t> </a:t>
            </a:r>
            <a:r>
              <a:rPr lang="en-US" sz="2700" spc="750" dirty="0" err="1">
                <a:solidFill>
                  <a:schemeClr val="bg1"/>
                </a:solidFill>
              </a:rPr>
              <a:t>Obiectelor</a:t>
            </a:r>
            <a:endParaRPr lang="en-US" sz="2700" spc="750" dirty="0">
              <a:solidFill>
                <a:schemeClr val="bg1"/>
              </a:solidFill>
            </a:endParaRPr>
          </a:p>
        </p:txBody>
      </p:sp>
      <p:pic>
        <p:nvPicPr>
          <p:cNvPr id="6146" name="Picture 2" descr="O imagine care conține text, chitanță, captură de ecran&#10;&#10;Descriere generată automat">
            <a:extLst>
              <a:ext uri="{FF2B5EF4-FFF2-40B4-BE49-F238E27FC236}">
                <a16:creationId xmlns:a16="http://schemas.microsoft.com/office/drawing/2014/main" id="{ABAA0F99-FE06-4549-A93D-CFB3FB38A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3870" y="457200"/>
            <a:ext cx="6433636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8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819C5C2-7AE7-4BB8-86CC-64C09B28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Use-Case Diagram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E235C7A-F06D-4829-A033-9F31685AA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574" y="457200"/>
            <a:ext cx="6486227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1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336E599-6FBB-4528-ADC0-4A3287C4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3200" spc="750" dirty="0" err="1">
                <a:solidFill>
                  <a:schemeClr val="bg1"/>
                </a:solidFill>
              </a:rPr>
              <a:t>Diagrama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bazei</a:t>
            </a:r>
            <a:r>
              <a:rPr lang="en-US" sz="3200" spc="750" dirty="0">
                <a:solidFill>
                  <a:schemeClr val="bg1"/>
                </a:solidFill>
              </a:rPr>
              <a:t> de date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FFD0BB-8931-476F-96C5-83786C7389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649" y="457200"/>
            <a:ext cx="3764078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0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819C5C2-7AE7-4BB8-86CC-64C09B28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555132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Flow-Chart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62864D-C27A-43A0-89C6-3F47AA31F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1837" y="457200"/>
            <a:ext cx="5757701" cy="5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12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4B01-0516-436D-ABEB-7D7B6E11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State Diagram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626E77E-71F7-4EF9-BBDB-57DA28567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87" y="457200"/>
            <a:ext cx="5356002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7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C5FA403-8245-4317-85D3-F3FF9109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500" spc="750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BC38-4B58-4C61-920D-1893D3D3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AC05F-DEE4-4ECA-9F8D-E64581CE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7549"/>
            <a:ext cx="453453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8405B-49CB-4C8B-93E5-73F312D7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Sequence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0F1B02-2710-4882-8EAB-392D3A4D4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465943"/>
            <a:ext cx="7214138" cy="593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0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1A655-A64D-412C-BED8-CA4A9FF3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EF1983-25C4-4CF0-93F5-741BF8F16A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655314"/>
            <a:ext cx="7214138" cy="55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90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C303FF-F633-45B4-BEEF-17DD9BDB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D97D198-12E3-4A87-9E6B-0B8AD6A0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Obiectivul</a:t>
            </a:r>
            <a:r>
              <a:rPr lang="en-US" dirty="0"/>
              <a:t> principal: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functioneze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magazine online de </a:t>
            </a:r>
            <a:r>
              <a:rPr lang="en-US" dirty="0" err="1"/>
              <a:t>electronice</a:t>
            </a:r>
            <a:r>
              <a:rPr lang="en-US" dirty="0"/>
              <a:t>.</a:t>
            </a:r>
          </a:p>
          <a:p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ro-RO" dirty="0"/>
              <a:t> simpla si </a:t>
            </a:r>
            <a:r>
              <a:rPr lang="ro-RO" dirty="0" err="1"/>
              <a:t>usor</a:t>
            </a:r>
            <a:r>
              <a:rPr lang="ro-RO" dirty="0"/>
              <a:t> folosit de </a:t>
            </a:r>
            <a:r>
              <a:rPr lang="ro-RO" dirty="0" err="1"/>
              <a:t>catre</a:t>
            </a:r>
            <a:r>
              <a:rPr lang="ro-RO" dirty="0"/>
              <a:t> utilizatori</a:t>
            </a:r>
            <a:endParaRPr lang="en-US" dirty="0"/>
          </a:p>
          <a:p>
            <a:pPr lvl="1"/>
            <a:r>
              <a:rPr lang="en-US" dirty="0"/>
              <a:t>Back-End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actualizat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noutate</a:t>
            </a:r>
            <a:r>
              <a:rPr lang="ro-RO" dirty="0"/>
              <a:t> adusa in magazin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9A6F-1067-4629-873C-D7242C1D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1500" spc="750">
                <a:solidFill>
                  <a:schemeClr val="bg1"/>
                </a:solidFill>
              </a:rPr>
              <a:t>Communication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0E9B5E-9DDA-4D48-9994-8825B4E733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1403781"/>
            <a:ext cx="7214138" cy="40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7CECE-B83A-45DA-938D-5AB8ACBB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Package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A3F63C-C902-41F8-A556-D707979879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439" y="1154797"/>
            <a:ext cx="5124961" cy="454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7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4B7BE9-8DD7-40D6-BFD0-534F8C37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194560"/>
            <a:ext cx="10241280" cy="1234440"/>
          </a:xfrm>
        </p:spPr>
        <p:txBody>
          <a:bodyPr/>
          <a:lstStyle/>
          <a:p>
            <a:pPr algn="ctr"/>
            <a:r>
              <a:rPr lang="ro-RO" dirty="0"/>
              <a:t>Capturi de ecran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2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13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u 1">
            <a:extLst>
              <a:ext uri="{FF2B5EF4-FFF2-40B4-BE49-F238E27FC236}">
                <a16:creationId xmlns:a16="http://schemas.microsoft.com/office/drawing/2014/main" id="{F849142F-DBB3-4ABA-AC60-38A719DC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683288"/>
            <a:ext cx="8802356" cy="1215851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pc="750" dirty="0" err="1"/>
              <a:t>Interfata</a:t>
            </a:r>
            <a:r>
              <a:rPr lang="en-US" spc="750" dirty="0"/>
              <a:t> Client/ </a:t>
            </a:r>
            <a:r>
              <a:rPr lang="en-US" spc="750" dirty="0" err="1"/>
              <a:t>VIzitator</a:t>
            </a:r>
            <a:endParaRPr lang="en-US" spc="750" dirty="0"/>
          </a:p>
        </p:txBody>
      </p:sp>
      <p:pic>
        <p:nvPicPr>
          <p:cNvPr id="11266" name="Imagine 1">
            <a:extLst>
              <a:ext uri="{FF2B5EF4-FFF2-40B4-BE49-F238E27FC236}">
                <a16:creationId xmlns:a16="http://schemas.microsoft.com/office/drawing/2014/main" id="{61FF02D6-1434-441A-9727-C7D56D024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r="3539" b="-4"/>
          <a:stretch/>
        </p:blipFill>
        <p:spPr bwMode="auto">
          <a:xfrm>
            <a:off x="1421844" y="2092494"/>
            <a:ext cx="3853249" cy="19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Imagine 1">
            <a:extLst>
              <a:ext uri="{FF2B5EF4-FFF2-40B4-BE49-F238E27FC236}">
                <a16:creationId xmlns:a16="http://schemas.microsoft.com/office/drawing/2014/main" id="{B967B633-B646-4F83-A7AD-9F8EB3F85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" r="-2" b="-2"/>
          <a:stretch/>
        </p:blipFill>
        <p:spPr bwMode="auto">
          <a:xfrm>
            <a:off x="4284349" y="4227803"/>
            <a:ext cx="3830950" cy="19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ine 1">
            <a:extLst>
              <a:ext uri="{FF2B5EF4-FFF2-40B4-BE49-F238E27FC236}">
                <a16:creationId xmlns:a16="http://schemas.microsoft.com/office/drawing/2014/main" id="{E923CCB1-9B54-48CD-8422-CF3DC7FC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5761" y="2054808"/>
            <a:ext cx="3926940" cy="19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0680327-9FDC-437A-911D-E9B1F9F9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ro-RO" sz="3200" spc="750" dirty="0" err="1">
                <a:solidFill>
                  <a:schemeClr val="bg1"/>
                </a:solidFill>
              </a:rPr>
              <a:t>Interfata</a:t>
            </a:r>
            <a:r>
              <a:rPr lang="ro-RO" sz="3200" spc="750" dirty="0">
                <a:solidFill>
                  <a:schemeClr val="bg1"/>
                </a:solidFill>
              </a:rPr>
              <a:t> autentificare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55A36-B0B0-4632-992E-BF2115AD3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007" y="857815"/>
            <a:ext cx="8200336" cy="3959225"/>
          </a:xfrm>
        </p:spPr>
      </p:pic>
    </p:spTree>
    <p:extLst>
      <p:ext uri="{BB962C8B-B14F-4D97-AF65-F5344CB8AC3E}">
        <p14:creationId xmlns:p14="http://schemas.microsoft.com/office/powerpoint/2010/main" val="27474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C74C357-247E-4AAE-82B9-592D78C4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 err="1">
                <a:solidFill>
                  <a:schemeClr val="bg1"/>
                </a:solidFill>
              </a:rPr>
              <a:t>Interfata</a:t>
            </a:r>
            <a:r>
              <a:rPr lang="en-US" sz="3200" spc="750" dirty="0">
                <a:solidFill>
                  <a:schemeClr val="bg1"/>
                </a:solidFill>
              </a:rPr>
              <a:t> Administrator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26E6BE-B29C-459E-846D-4A0E5138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334" y="618621"/>
            <a:ext cx="8743331" cy="4221390"/>
          </a:xfrm>
        </p:spPr>
      </p:pic>
    </p:spTree>
    <p:extLst>
      <p:ext uri="{BB962C8B-B14F-4D97-AF65-F5344CB8AC3E}">
        <p14:creationId xmlns:p14="http://schemas.microsoft.com/office/powerpoint/2010/main" val="34687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805157-1738-471E-B4F4-34E41653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Fundamente Teoretice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8FC154-7959-4800-B457-1C03EED3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aplicatie</a:t>
            </a:r>
            <a:r>
              <a:rPr lang="en-US" dirty="0"/>
              <a:t> a </a:t>
            </a:r>
            <a:r>
              <a:rPr lang="en-US" dirty="0" err="1"/>
              <a:t>magazinului</a:t>
            </a:r>
            <a:r>
              <a:rPr lang="en-US" dirty="0"/>
              <a:t> online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foarte</a:t>
            </a:r>
            <a:r>
              <a:rPr lang="en-US" dirty="0"/>
              <a:t> complex in </a:t>
            </a:r>
            <a:r>
              <a:rPr lang="en-US" dirty="0" err="1"/>
              <a:t>materie</a:t>
            </a:r>
            <a:r>
              <a:rPr lang="en-US" dirty="0"/>
              <a:t> de </a:t>
            </a:r>
            <a:r>
              <a:rPr lang="en-US" dirty="0" err="1"/>
              <a:t>algoritmi</a:t>
            </a:r>
            <a:r>
              <a:rPr lang="en-US" dirty="0"/>
              <a:t>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utiiza</a:t>
            </a:r>
            <a:r>
              <a:rPr lang="en-US" dirty="0"/>
              <a:t> </a:t>
            </a:r>
            <a:r>
              <a:rPr lang="en-US" dirty="0" err="1"/>
              <a:t>algoritimi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eficienti</a:t>
            </a:r>
            <a:r>
              <a:rPr lang="en-US" dirty="0"/>
              <a:t>, precum quicksort,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a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vor</a:t>
            </a:r>
            <a:r>
              <a:rPr lang="en-US" dirty="0"/>
              <a:t> fi alti </a:t>
            </a:r>
            <a:r>
              <a:rPr lang="en-US" dirty="0" err="1"/>
              <a:t>algoritmi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ro-RO" dirty="0"/>
              <a:t>.</a:t>
            </a:r>
          </a:p>
          <a:p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prezente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2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abstracte</a:t>
            </a:r>
            <a:r>
              <a:rPr lang="en-US" dirty="0"/>
              <a:t>, una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una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, care </a:t>
            </a:r>
            <a:r>
              <a:rPr lang="en-US" dirty="0" err="1"/>
              <a:t>va</a:t>
            </a:r>
            <a:r>
              <a:rPr lang="en-US" dirty="0"/>
              <a:t> fi extensa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categoria</a:t>
            </a:r>
            <a:r>
              <a:rPr lang="en-US" dirty="0"/>
              <a:t> din care </a:t>
            </a:r>
            <a:r>
              <a:rPr lang="en-US" dirty="0" err="1"/>
              <a:t>utilziatorul</a:t>
            </a:r>
            <a:r>
              <a:rPr lang="en-US" dirty="0"/>
              <a:t> face </a:t>
            </a:r>
            <a:r>
              <a:rPr lang="en-US" dirty="0" err="1"/>
              <a:t>parte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D90ADB54-F3FD-4E8D-8ED2-4A9D0C0A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Tehnologie IT</a:t>
            </a:r>
            <a:endParaRPr lang="en-US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9280C2A-E98A-4140-B57F-23922F53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DB29C711-08D2-4640-9E5D-8FBD7A9B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o-RO" dirty="0"/>
              <a:t>Limbajul de Programare Utilizat</a:t>
            </a:r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8B5C05F7-B06E-469C-8C84-C0B488FD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ro-RO" sz="1600" dirty="0"/>
              <a:t>Java este un limbaj de programare orientat-obiect, puternic tipizat.</a:t>
            </a:r>
            <a:endParaRPr lang="en-US" sz="1600" dirty="0"/>
          </a:p>
          <a:p>
            <a:r>
              <a:rPr lang="en-US" sz="1400" dirty="0"/>
              <a:t>Cele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aplicații</a:t>
            </a:r>
            <a:r>
              <a:rPr lang="en-US" sz="1400" dirty="0"/>
              <a:t> </a:t>
            </a:r>
            <a:r>
              <a:rPr lang="en-US" sz="1400" dirty="0" err="1"/>
              <a:t>distribuite</a:t>
            </a:r>
            <a:r>
              <a:rPr lang="en-US" sz="1400" dirty="0"/>
              <a:t> sunt </a:t>
            </a:r>
            <a:r>
              <a:rPr lang="en-US" sz="1400" dirty="0" err="1"/>
              <a:t>scrise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Java,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noile</a:t>
            </a:r>
            <a:r>
              <a:rPr lang="en-US" sz="1400" dirty="0"/>
              <a:t> </a:t>
            </a:r>
            <a:r>
              <a:rPr lang="en-US" sz="1400" dirty="0" err="1"/>
              <a:t>evoluții</a:t>
            </a:r>
            <a:r>
              <a:rPr lang="en-US" sz="1400" dirty="0"/>
              <a:t> </a:t>
            </a:r>
            <a:r>
              <a:rPr lang="en-US" sz="1400" dirty="0" err="1"/>
              <a:t>tehnologice</a:t>
            </a:r>
            <a:r>
              <a:rPr lang="en-US" sz="1400" dirty="0"/>
              <a:t> permit </a:t>
            </a:r>
            <a:r>
              <a:rPr lang="en-US" sz="1400" dirty="0" err="1"/>
              <a:t>utilizarea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pe </a:t>
            </a:r>
            <a:r>
              <a:rPr lang="en-US" sz="1400" dirty="0" err="1"/>
              <a:t>dispozitive</a:t>
            </a:r>
            <a:r>
              <a:rPr lang="en-US" sz="1400" dirty="0"/>
              <a:t> mobile, </a:t>
            </a:r>
            <a:r>
              <a:rPr lang="en-US" sz="1400" dirty="0" err="1"/>
              <a:t>spre</a:t>
            </a:r>
            <a:r>
              <a:rPr lang="en-US" sz="1400" dirty="0"/>
              <a:t> </a:t>
            </a:r>
            <a:r>
              <a:rPr lang="en-US" sz="1400" dirty="0" err="1"/>
              <a:t>exemplu</a:t>
            </a:r>
            <a:r>
              <a:rPr lang="en-US" sz="1400" dirty="0"/>
              <a:t> </a:t>
            </a:r>
            <a:r>
              <a:rPr lang="en-US" sz="1400" dirty="0" err="1"/>
              <a:t>telefon</a:t>
            </a:r>
            <a:r>
              <a:rPr lang="en-US" sz="1400" dirty="0"/>
              <a:t>, agenda </a:t>
            </a:r>
            <a:r>
              <a:rPr lang="en-US" sz="1400" dirty="0" err="1"/>
              <a:t>electronică</a:t>
            </a:r>
            <a:r>
              <a:rPr lang="en-US" sz="1400" dirty="0"/>
              <a:t>, palmtop etc.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felul</a:t>
            </a:r>
            <a:r>
              <a:rPr lang="en-US" sz="1400" dirty="0"/>
              <a:t> </a:t>
            </a:r>
            <a:r>
              <a:rPr lang="en-US" sz="1400" dirty="0" err="1"/>
              <a:t>acesta</a:t>
            </a:r>
            <a:r>
              <a:rPr lang="en-US" sz="1400" dirty="0"/>
              <a:t> se </a:t>
            </a:r>
            <a:r>
              <a:rPr lang="en-US" sz="1400" dirty="0" err="1"/>
              <a:t>creează</a:t>
            </a:r>
            <a:r>
              <a:rPr lang="en-US" sz="1400" dirty="0"/>
              <a:t> o </a:t>
            </a:r>
            <a:r>
              <a:rPr lang="en-US" sz="1400" dirty="0" err="1"/>
              <a:t>platformă</a:t>
            </a:r>
            <a:r>
              <a:rPr lang="en-US" sz="1400" dirty="0"/>
              <a:t> </a:t>
            </a:r>
            <a:r>
              <a:rPr lang="en-US" sz="1400" dirty="0" err="1"/>
              <a:t>unică</a:t>
            </a:r>
            <a:r>
              <a:rPr lang="en-US" sz="1400" dirty="0"/>
              <a:t>,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programatorului</a:t>
            </a:r>
            <a:r>
              <a:rPr lang="en-US" sz="1400" dirty="0"/>
              <a:t>, </a:t>
            </a:r>
            <a:r>
              <a:rPr lang="en-US" sz="1400" dirty="0" err="1"/>
              <a:t>deasupra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mediu</a:t>
            </a:r>
            <a:r>
              <a:rPr lang="en-US" sz="1400" dirty="0"/>
              <a:t> </a:t>
            </a:r>
            <a:r>
              <a:rPr lang="en-US" sz="1400" dirty="0" err="1"/>
              <a:t>eterogen</a:t>
            </a:r>
            <a:r>
              <a:rPr lang="en-US" sz="1400" dirty="0"/>
              <a:t> </a:t>
            </a:r>
            <a:r>
              <a:rPr lang="en-US" sz="1400" dirty="0" err="1"/>
              <a:t>extrem</a:t>
            </a:r>
            <a:r>
              <a:rPr lang="en-US" sz="1400" dirty="0"/>
              <a:t> de </a:t>
            </a:r>
            <a:r>
              <a:rPr lang="en-US" sz="1400" dirty="0" err="1"/>
              <a:t>diversificat</a:t>
            </a:r>
            <a:r>
              <a:rPr lang="en-US" sz="1400" dirty="0"/>
              <a:t>.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utilizat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prezent</a:t>
            </a:r>
            <a:r>
              <a:rPr lang="en-US" sz="1400" dirty="0"/>
              <a:t> cu </a:t>
            </a:r>
            <a:r>
              <a:rPr lang="en-US" sz="1400" dirty="0" err="1"/>
              <a:t>succes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programarea</a:t>
            </a:r>
            <a:r>
              <a:rPr lang="en-US" sz="1400" dirty="0"/>
              <a:t> </a:t>
            </a:r>
            <a:r>
              <a:rPr lang="en-US" sz="1400" dirty="0" err="1"/>
              <a:t>aplicațiilor</a:t>
            </a:r>
            <a:r>
              <a:rPr lang="en-US" sz="1400" dirty="0"/>
              <a:t> destinate intranet-</a:t>
            </a:r>
            <a:r>
              <a:rPr lang="en-US" sz="1400" dirty="0" err="1"/>
              <a:t>urilor</a:t>
            </a:r>
            <a:endParaRPr lang="ro-RO" sz="1600" dirty="0"/>
          </a:p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86D1D190-547E-4E2B-BAFE-FE83A339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93" y="-129309"/>
            <a:ext cx="3749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9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2C2ED22-D941-498F-BA7E-ABEB2B32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pPr algn="ctr"/>
            <a:r>
              <a:rPr lang="ro-RO" dirty="0" err="1"/>
              <a:t>FrameWork-ul</a:t>
            </a:r>
            <a:r>
              <a:rPr lang="ro-RO" dirty="0"/>
              <a:t> Utilizat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7CC695-ED93-41F7-B79D-FA3E1FA6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Spring Framework </a:t>
            </a:r>
            <a:r>
              <a:rPr lang="en-US" sz="1600" dirty="0" err="1"/>
              <a:t>este</a:t>
            </a:r>
            <a:r>
              <a:rPr lang="en-US" sz="1600" dirty="0"/>
              <a:t> o </a:t>
            </a:r>
            <a:r>
              <a:rPr lang="en-US" sz="1600" dirty="0" err="1"/>
              <a:t>platformă</a:t>
            </a:r>
            <a:r>
              <a:rPr lang="en-US" sz="1600" dirty="0"/>
              <a:t> cu </a:t>
            </a:r>
            <a:r>
              <a:rPr lang="en-US" sz="1600" dirty="0" err="1"/>
              <a:t>sursă</a:t>
            </a:r>
            <a:r>
              <a:rPr lang="en-US" sz="1600" dirty="0"/>
              <a:t> </a:t>
            </a:r>
            <a:r>
              <a:rPr lang="en-US" sz="1600" dirty="0" err="1"/>
              <a:t>deschisă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simplificarea</a:t>
            </a:r>
            <a:r>
              <a:rPr lang="en-US" sz="1600" dirty="0"/>
              <a:t> </a:t>
            </a:r>
            <a:r>
              <a:rPr lang="en-US" sz="1600" dirty="0" err="1"/>
              <a:t>scrierii</a:t>
            </a:r>
            <a:r>
              <a:rPr lang="en-US" sz="1600" dirty="0"/>
              <a:t> </a:t>
            </a:r>
            <a:r>
              <a:rPr lang="en-US" sz="1600" dirty="0" err="1"/>
              <a:t>aplicațiilor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limbajul</a:t>
            </a:r>
            <a:r>
              <a:rPr lang="en-US" sz="1600" dirty="0"/>
              <a:t> Java,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există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o </a:t>
            </a:r>
            <a:r>
              <a:rPr lang="en-US" sz="1600" dirty="0" err="1"/>
              <a:t>versiune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Platforma</a:t>
            </a:r>
            <a:r>
              <a:rPr lang="en-US" sz="1600" dirty="0"/>
              <a:t> .NET.</a:t>
            </a:r>
          </a:p>
          <a:p>
            <a:endParaRPr lang="en-US" sz="1600" dirty="0"/>
          </a:p>
          <a:p>
            <a:r>
              <a:rPr lang="en-US" sz="1600" dirty="0" err="1"/>
              <a:t>Deși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principal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platforma</a:t>
            </a:r>
            <a:r>
              <a:rPr lang="en-US" sz="1600" dirty="0"/>
              <a:t> Java EE, Spring </a:t>
            </a:r>
            <a:r>
              <a:rPr lang="en-US" sz="1600" dirty="0" err="1"/>
              <a:t>poate</a:t>
            </a:r>
            <a:r>
              <a:rPr lang="en-US" sz="1600" dirty="0"/>
              <a:t> fi </a:t>
            </a:r>
            <a:r>
              <a:rPr lang="en-US" sz="1600" dirty="0" err="1"/>
              <a:t>utilizat</a:t>
            </a:r>
            <a:r>
              <a:rPr lang="en-US" sz="1600" dirty="0"/>
              <a:t> pe </a:t>
            </a:r>
            <a:r>
              <a:rPr lang="en-US" sz="1600" dirty="0" err="1"/>
              <a:t>orice</a:t>
            </a:r>
            <a:r>
              <a:rPr lang="en-US" sz="1600" dirty="0"/>
              <a:t> </a:t>
            </a:r>
            <a:r>
              <a:rPr lang="en-US" sz="1600" dirty="0" err="1"/>
              <a:t>aplicație</a:t>
            </a:r>
            <a:r>
              <a:rPr lang="en-US" sz="1600" dirty="0"/>
              <a:t> Java.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4AF82B3-D340-463D-9878-3AC562EE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1596303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373B86-D05E-4A79-9C1E-D615F76A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Prezentare generala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421F5C-8AD9-4A4B-BA54-53DC54C6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Utilizatorul va fi </a:t>
            </a:r>
            <a:r>
              <a:rPr lang="ro-RO" dirty="0" err="1"/>
              <a:t>intampinat</a:t>
            </a:r>
            <a:r>
              <a:rPr lang="ro-RO" dirty="0"/>
              <a:t> de  pagina principala a magazinului unde va avea posibilitatea sa acceseze o pagina de autentificare sau sa viziteze magazinul virtual</a:t>
            </a:r>
          </a:p>
          <a:p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rolul pe care utilizatorul ii este asociat </a:t>
            </a:r>
            <a:r>
              <a:rPr lang="ro-RO" dirty="0" err="1"/>
              <a:t>odata</a:t>
            </a:r>
            <a:r>
              <a:rPr lang="ro-RO" dirty="0"/>
              <a:t> ce s-a autentificat, el va fi </a:t>
            </a:r>
            <a:r>
              <a:rPr lang="ro-RO" dirty="0" err="1"/>
              <a:t>redirectionat</a:t>
            </a:r>
            <a:r>
              <a:rPr lang="ro-RO" dirty="0"/>
              <a:t> </a:t>
            </a:r>
            <a:r>
              <a:rPr lang="ro-RO" dirty="0" err="1"/>
              <a:t>catre</a:t>
            </a:r>
            <a:r>
              <a:rPr lang="ro-RO" dirty="0"/>
              <a:t> o pagina specifica</a:t>
            </a:r>
          </a:p>
          <a:p>
            <a:r>
              <a:rPr lang="ro-RO" dirty="0"/>
              <a:t>Administratorul va avea posibilitatea sa observe </a:t>
            </a:r>
            <a:r>
              <a:rPr lang="ro-RO" dirty="0" err="1"/>
              <a:t>functionarea</a:t>
            </a:r>
            <a:r>
              <a:rPr lang="ro-RO" dirty="0"/>
              <a:t> site-ului, cat va avea acces si la baza de date a utilizatorilor</a:t>
            </a:r>
          </a:p>
          <a:p>
            <a:r>
              <a:rPr lang="ro-RO" dirty="0"/>
              <a:t>Managerul va putea sa modifice stocul, cat si categoriile prezente in magazinul virtual</a:t>
            </a:r>
          </a:p>
          <a:p>
            <a:r>
              <a:rPr lang="ro-RO" dirty="0"/>
              <a:t>Curierul va avea acces la comenzile preluate, cat si cele nepreluate si va avea posibilitatea sa actualizeze starea comenzilor</a:t>
            </a:r>
          </a:p>
          <a:p>
            <a:r>
              <a:rPr lang="ro-RO" dirty="0"/>
              <a:t>Clientul va fi </a:t>
            </a:r>
            <a:r>
              <a:rPr lang="ro-RO" dirty="0" err="1"/>
              <a:t>intampinat</a:t>
            </a:r>
            <a:r>
              <a:rPr lang="ro-RO" dirty="0"/>
              <a:t> tot de pagina magazinului, dar va avea posibilitatea sa adauge produsele </a:t>
            </a:r>
            <a:r>
              <a:rPr lang="ro-RO" dirty="0" err="1"/>
              <a:t>intr</a:t>
            </a:r>
            <a:r>
              <a:rPr lang="ro-RO" dirty="0"/>
              <a:t>-un cos sau o lista de </a:t>
            </a:r>
            <a:r>
              <a:rPr lang="ro-RO" dirty="0" err="1"/>
              <a:t>dorinte</a:t>
            </a:r>
            <a:r>
              <a:rPr lang="ro-RO" dirty="0"/>
              <a:t>, iar ulterior sa plaseze comanda </a:t>
            </a:r>
            <a:r>
              <a:rPr lang="ro-RO" dirty="0" err="1"/>
              <a:t>dorita.â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B2D3-88E9-49B6-9BB9-2DEC240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Portabilitate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D95-4BBB-4CC9-A082-12AABC76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fiind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Java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server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calculator modern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suporta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JDK 16.</a:t>
            </a:r>
          </a:p>
          <a:p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Paginile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web generate in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urma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fiecarei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cereri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http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putea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afisate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pe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orice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browser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utilizat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ziua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astazi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13D07E-78FD-402F-9C33-2468CAA5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actorilor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1F80BE81-AC2A-4731-9226-A34F4754C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636753"/>
              </p:ext>
            </p:extLst>
          </p:nvPr>
        </p:nvGraphicFramePr>
        <p:xfrm>
          <a:off x="1371600" y="2112962"/>
          <a:ext cx="10240962" cy="314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654">
                  <a:extLst>
                    <a:ext uri="{9D8B030D-6E8A-4147-A177-3AD203B41FA5}">
                      <a16:colId xmlns:a16="http://schemas.microsoft.com/office/drawing/2014/main" val="3231617613"/>
                    </a:ext>
                  </a:extLst>
                </a:gridCol>
                <a:gridCol w="3413654">
                  <a:extLst>
                    <a:ext uri="{9D8B030D-6E8A-4147-A177-3AD203B41FA5}">
                      <a16:colId xmlns:a16="http://schemas.microsoft.com/office/drawing/2014/main" val="3360273495"/>
                    </a:ext>
                  </a:extLst>
                </a:gridCol>
                <a:gridCol w="3413654">
                  <a:extLst>
                    <a:ext uri="{9D8B030D-6E8A-4147-A177-3AD203B41FA5}">
                      <a16:colId xmlns:a16="http://schemas.microsoft.com/office/drawing/2014/main" val="600083177"/>
                    </a:ext>
                  </a:extLst>
                </a:gridCol>
              </a:tblGrid>
              <a:tr h="485026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Descriere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49959"/>
                  </a:ext>
                </a:extLst>
              </a:tr>
              <a:tr h="485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Administrator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Persoana care administrează/configurează sistemul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021631"/>
                  </a:ext>
                </a:extLst>
              </a:tr>
              <a:tr h="485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Manager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Uman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Persoana care administrează produsele din firmă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993542"/>
                  </a:ext>
                </a:extLst>
              </a:tr>
              <a:tr h="71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Client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Uman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Persoana care se poate utiliza de sistem pentru a achizitiona produse si naviga platforma online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628950"/>
                  </a:ext>
                </a:extLst>
              </a:tr>
              <a:tr h="485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Curierul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Uman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Persoana care va prelua si actualiza starea comenzilor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135440"/>
                  </a:ext>
                </a:extLst>
              </a:tr>
              <a:tr h="485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Vizitator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Uman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Persoana care doar </a:t>
                      </a:r>
                      <a:r>
                        <a:rPr lang="ro-RO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viziteaza</a:t>
                      </a: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ro-RO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fara</a:t>
                      </a: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 avea </a:t>
                      </a:r>
                      <a:r>
                        <a:rPr lang="ro-RO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opriunea</a:t>
                      </a:r>
                      <a:r>
                        <a:rPr lang="ro-R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de a </a:t>
                      </a:r>
                      <a:r>
                        <a:rPr lang="ro-RO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cumpara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13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6FED97C-7797-488C-84DA-98DA011E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ro-RO" dirty="0"/>
              <a:t>Vizitatorul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7FCEFD5-32B8-41A2-8AF3-55B10691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ro-RO" sz="1600" dirty="0"/>
              <a:t>Are acces la pagina cu produse</a:t>
            </a:r>
          </a:p>
          <a:p>
            <a:r>
              <a:rPr lang="ro-RO" sz="1600" dirty="0"/>
              <a:t>Poate accesa o pagina a unui produs</a:t>
            </a:r>
          </a:p>
          <a:p>
            <a:r>
              <a:rPr lang="ro-RO" sz="1600" dirty="0"/>
              <a:t>Are posibilitatea sa se </a:t>
            </a:r>
            <a:r>
              <a:rPr lang="ro-RO" sz="1600" dirty="0" err="1"/>
              <a:t>inregistreze</a:t>
            </a:r>
            <a:r>
              <a:rPr lang="ro-RO" sz="1600" dirty="0"/>
              <a:t> pe platforma sau sa se autentifice</a:t>
            </a:r>
          </a:p>
          <a:p>
            <a:r>
              <a:rPr lang="ro-RO" sz="1600" dirty="0"/>
              <a:t>Nu are posibilitatea sa </a:t>
            </a:r>
            <a:r>
              <a:rPr lang="ro-RO" sz="1600" dirty="0" err="1"/>
              <a:t>achizitioneze</a:t>
            </a:r>
            <a:r>
              <a:rPr lang="ro-RO" sz="1600" dirty="0"/>
              <a:t> produse</a:t>
            </a:r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7E256-29BD-41E6-8AD1-124423B0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4594" y="2345635"/>
            <a:ext cx="2756034" cy="26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FEBAF5A-03F0-4929-B6E5-FFD4D217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ro-RO" dirty="0"/>
              <a:t>Clientul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848A33A-132E-4521-91E5-EC8AB525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ro-RO" sz="1600" dirty="0"/>
              <a:t>Are acces la pagina de magazin</a:t>
            </a:r>
          </a:p>
          <a:p>
            <a:r>
              <a:rPr lang="ro-RO" sz="1600" dirty="0"/>
              <a:t>Poate vizualiza in detaliu un produs</a:t>
            </a:r>
          </a:p>
          <a:p>
            <a:r>
              <a:rPr lang="ro-RO" sz="1600" dirty="0"/>
              <a:t>Poate sa adauge produse </a:t>
            </a:r>
            <a:r>
              <a:rPr lang="ro-RO" sz="1600" dirty="0" err="1"/>
              <a:t>intr</a:t>
            </a:r>
            <a:r>
              <a:rPr lang="ro-RO" sz="1600" dirty="0"/>
              <a:t>-un cos virtual sau </a:t>
            </a:r>
            <a:r>
              <a:rPr lang="ro-RO" sz="1600" dirty="0" err="1"/>
              <a:t>intr-o</a:t>
            </a:r>
            <a:r>
              <a:rPr lang="ro-RO" sz="1600" dirty="0"/>
              <a:t> lista de </a:t>
            </a:r>
            <a:r>
              <a:rPr lang="ro-RO" sz="1600" dirty="0" err="1"/>
              <a:t>dorinte</a:t>
            </a:r>
            <a:endParaRPr lang="ro-RO" sz="1600" dirty="0"/>
          </a:p>
          <a:p>
            <a:r>
              <a:rPr lang="ro-RO" sz="1600" dirty="0"/>
              <a:t>Poate </a:t>
            </a:r>
            <a:r>
              <a:rPr lang="ro-RO" sz="1600" dirty="0" err="1"/>
              <a:t>achizitiona</a:t>
            </a:r>
            <a:r>
              <a:rPr lang="ro-RO" sz="1600" dirty="0"/>
              <a:t> produsele din </a:t>
            </a:r>
            <a:r>
              <a:rPr lang="ro-RO" sz="1600" dirty="0" err="1"/>
              <a:t>cosul</a:t>
            </a:r>
            <a:r>
              <a:rPr lang="ro-RO" sz="1600" dirty="0"/>
              <a:t> de </a:t>
            </a:r>
            <a:r>
              <a:rPr lang="ro-RO" sz="1600" dirty="0" err="1"/>
              <a:t>cumparaturi</a:t>
            </a:r>
            <a:endParaRPr lang="ro-RO" sz="1600" dirty="0"/>
          </a:p>
          <a:p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558915-3FE2-4E9D-B453-62702E9A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993" y="2156460"/>
            <a:ext cx="5090161" cy="25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DE43BA2-823F-4B2C-8CE7-5341555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ro-RO" dirty="0"/>
              <a:t>Manager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F59777-577E-44EF-AF98-42EFC6B5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7332" y="1588020"/>
            <a:ext cx="4045529" cy="22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80CBFF0-A990-4C99-8C01-6F47E691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r>
              <a:rPr lang="ro-RO" sz="1600" dirty="0"/>
              <a:t>Actualizarea stocului magazinului</a:t>
            </a:r>
          </a:p>
          <a:p>
            <a:r>
              <a:rPr lang="ro-RO" sz="1600" dirty="0"/>
              <a:t>Actualizarea categoriilor prezente in magazinul online</a:t>
            </a:r>
          </a:p>
          <a:p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A77287E-EED9-4101-9055-43B278F6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ro-RO" dirty="0"/>
              <a:t>Curierul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CEFB12A-194D-4A70-AF9A-1D241BF9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ro-RO" sz="1600" dirty="0"/>
              <a:t>Va putea prelua comenzi</a:t>
            </a:r>
          </a:p>
          <a:p>
            <a:r>
              <a:rPr lang="ro-RO" sz="1600" dirty="0"/>
              <a:t>Are posibilitatea sa actualizeze starea comenzii preluate</a:t>
            </a:r>
            <a:br>
              <a:rPr lang="ro-RO" sz="1600" dirty="0"/>
            </a:br>
            <a:endParaRPr lang="ro-RO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4AE0BD-725B-4857-8860-EA9D6A45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596" y="2254225"/>
            <a:ext cx="3429803" cy="23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4B788ED-9714-4FC2-B9F4-49981714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ro-RO" sz="2000" dirty="0"/>
              <a:t>Administratorul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3ECE74-48A8-4FA3-A246-CA86B379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7332" y="1735301"/>
            <a:ext cx="4178531" cy="171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A092B6-4B6D-4B44-8BEE-487FFD76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885" y="4312148"/>
            <a:ext cx="5940828" cy="1225004"/>
          </a:xfrm>
        </p:spPr>
        <p:txBody>
          <a:bodyPr anchor="t">
            <a:normAutofit/>
          </a:bodyPr>
          <a:lstStyle/>
          <a:p>
            <a:r>
              <a:rPr lang="ro-RO" sz="1600" dirty="0"/>
              <a:t>Are acces la baza de date a utilizatorilor</a:t>
            </a:r>
          </a:p>
          <a:p>
            <a:r>
              <a:rPr lang="ro-RO" sz="1600" dirty="0"/>
              <a:t>Poate </a:t>
            </a:r>
            <a:r>
              <a:rPr lang="ro-RO" sz="1600" dirty="0" err="1"/>
              <a:t>obtine</a:t>
            </a:r>
            <a:r>
              <a:rPr lang="ro-RO" sz="1600" dirty="0"/>
              <a:t> un </a:t>
            </a:r>
            <a:r>
              <a:rPr lang="ro-RO" sz="1600" dirty="0" err="1"/>
              <a:t>fisier</a:t>
            </a:r>
            <a:r>
              <a:rPr lang="ro-RO" sz="1600" dirty="0"/>
              <a:t> de tip log pentru verificarea </a:t>
            </a:r>
            <a:r>
              <a:rPr lang="ro-RO" sz="1600" dirty="0" err="1"/>
              <a:t>functionalitatii</a:t>
            </a:r>
            <a:r>
              <a:rPr lang="ro-RO" sz="1600" dirty="0"/>
              <a:t> site-ului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0"/>
      </a:lt2>
      <a:accent1>
        <a:srgbClr val="D530E0"/>
      </a:accent1>
      <a:accent2>
        <a:srgbClr val="7A1ECE"/>
      </a:accent2>
      <a:accent3>
        <a:srgbClr val="4331E1"/>
      </a:accent3>
      <a:accent4>
        <a:srgbClr val="1E55CE"/>
      </a:accent4>
      <a:accent5>
        <a:srgbClr val="30B1E0"/>
      </a:accent5>
      <a:accent6>
        <a:srgbClr val="1CC0A8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685</Words>
  <Application>Microsoft Office PowerPoint</Application>
  <PresentationFormat>Widescreen</PresentationFormat>
  <Paragraphs>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Times New Roman</vt:lpstr>
      <vt:lpstr>GradientRiseVTI</vt:lpstr>
      <vt:lpstr>EIT Electronics and IT</vt:lpstr>
      <vt:lpstr>Introducere</vt:lpstr>
      <vt:lpstr>Prezentare generala</vt:lpstr>
      <vt:lpstr>Prezentare generala  a actorilor</vt:lpstr>
      <vt:lpstr>Vizitatorul</vt:lpstr>
      <vt:lpstr>Clientul</vt:lpstr>
      <vt:lpstr>Manager</vt:lpstr>
      <vt:lpstr>Curierul</vt:lpstr>
      <vt:lpstr>Administratorul</vt:lpstr>
      <vt:lpstr>Cuprins DIagrame</vt:lpstr>
      <vt:lpstr>Diagrama generala a sistemului</vt:lpstr>
      <vt:lpstr>Diagrama Obiectelor</vt:lpstr>
      <vt:lpstr>Use-Case Diagram</vt:lpstr>
      <vt:lpstr>Diagrama bazei de date</vt:lpstr>
      <vt:lpstr>Flow-Chart diagram</vt:lpstr>
      <vt:lpstr>State Diagram</vt:lpstr>
      <vt:lpstr>Deployment Diagram</vt:lpstr>
      <vt:lpstr>Sequence Diagram</vt:lpstr>
      <vt:lpstr>Activity Diagram</vt:lpstr>
      <vt:lpstr>Communication diagram</vt:lpstr>
      <vt:lpstr>Package diagram</vt:lpstr>
      <vt:lpstr>Capturi de ecran</vt:lpstr>
      <vt:lpstr>Interfata Client/ VIzitator</vt:lpstr>
      <vt:lpstr>Interfata autentificare</vt:lpstr>
      <vt:lpstr>Interfata Administrator</vt:lpstr>
      <vt:lpstr>Fundamente Teoretice</vt:lpstr>
      <vt:lpstr>Tehnologie IT</vt:lpstr>
      <vt:lpstr>Limbajul de Programare Utilizat</vt:lpstr>
      <vt:lpstr>FrameWork-ul Utilizat</vt:lpstr>
      <vt:lpstr>Portabilitate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Electronics and IT</dc:title>
  <dc:creator>Andrei Moldovan</dc:creator>
  <cp:lastModifiedBy>Andrei Moldovan</cp:lastModifiedBy>
  <cp:revision>11</cp:revision>
  <dcterms:created xsi:type="dcterms:W3CDTF">2021-12-04T12:04:45Z</dcterms:created>
  <dcterms:modified xsi:type="dcterms:W3CDTF">2022-01-30T15:24:41Z</dcterms:modified>
</cp:coreProperties>
</file>